
<file path=[Content_Types].xml><?xml version="1.0" encoding="utf-8"?>
<Types xmlns="http://schemas.openxmlformats.org/package/2006/content-types">
  <Default ContentType="image/jpeg" Extension="jpe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73" r:id="rId1"/>
    <p:sldMasterId id="2147483736" r:id="rId2"/>
  </p:sldMasterIdLst>
  <p:notesMasterIdLst>
    <p:notesMasterId r:id="rId3"/>
  </p:notesMasterIdLst>
  <p:handoutMasterIdLst>
    <p:handoutMasterId r:id="rId4"/>
  </p:handoutMasterIdLst>
  <p:sldIdLst>
    <p:sldId id="470" r:id="rId5"/>
    <p:sldId id="505" r:id="rId6"/>
    <p:sldId id="506" r:id="rId7"/>
    <p:sldId id="473" r:id="rId8"/>
    <p:sldId id="474" r:id="rId9"/>
    <p:sldId id="475" r:id="rId10"/>
    <p:sldId id="476" r:id="rId11"/>
    <p:sldId id="477" r:id="rId12"/>
    <p:sldId id="478" r:id="rId13"/>
    <p:sldId id="479" r:id="rId14"/>
    <p:sldId id="480" r:id="rId15"/>
    <p:sldId id="481" r:id="rId16"/>
    <p:sldId id="546" r:id="rId17"/>
    <p:sldId id="490" r:id="rId18"/>
    <p:sldId id="547" r:id="rId19"/>
    <p:sldId id="493" r:id="rId20"/>
    <p:sldId id="494" r:id="rId21"/>
    <p:sldId id="495" r:id="rId22"/>
    <p:sldId id="548" r:id="rId23"/>
    <p:sldId id="497" r:id="rId24"/>
    <p:sldId id="498" r:id="rId25"/>
    <p:sldId id="549" r:id="rId26"/>
    <p:sldId id="500" r:id="rId27"/>
    <p:sldId id="501" r:id="rId28"/>
    <p:sldId id="550" r:id="rId29"/>
    <p:sldId id="503" r:id="rId30"/>
    <p:sldId id="551" r:id="rId31"/>
  </p:sldIdLst>
  <p:sldSz cx="9144000" cy="5143500" type="screen16x9"/>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96314" autoAdjust="0"/>
  </p:normalViewPr>
  <p:slideViewPr>
    <p:cSldViewPr>
      <p:cViewPr varScale="1">
        <p:scale>
          <a:sx n="143" d="100"/>
          <a:sy n="143" d="100"/>
        </p:scale>
        <p:origin x="684" y="120"/>
      </p:cViewPr>
      <p:guideLst>
        <p:guide orient="horz" pos="1620"/>
        <p:guide pos="2880"/>
      </p:guideLst>
    </p:cSldViewPr>
  </p:slideViewPr>
  <p:outlineViewPr>
    <p:cViewPr>
      <p:scale>
        <a:sx n="33" d="100"/>
        <a:sy n="33" d="100"/>
      </p:scale>
      <p:origin x="0" y="-111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22" y="102"/>
      </p:cViewPr>
      <p:guideLst/>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all" spc="120" normalizeH="0" baseline="0">
                <a:solidFill>
                  <a:schemeClr val="tx1">
                    <a:lumMod val="85000"/>
                    <a:lumOff val="15000"/>
                  </a:schemeClr>
                </a:solidFill>
                <a:latin typeface="+mn-lt"/>
                <a:ea typeface="+mn-ea"/>
                <a:cs typeface="+mn-cs"/>
              </a:defRPr>
            </a:pPr>
            <a:r>
              <a:rPr lang="zh-CN"/>
              <a:t>四种税率</a:t>
            </a:r>
            <a:endParaRPr lang="en-US"/>
          </a:p>
        </c:rich>
      </c:tx>
      <c:overlay val="0"/>
      <c:spPr>
        <a:noFill/>
        <a:ln>
          <a:noFill/>
        </a:ln>
        <a:effectLst/>
      </c:spPr>
      <c:txPr>
        <a:bodyPr rot="0" spcFirstLastPara="1" vertOverflow="ellipsis" vert="horz" wrap="square" anchor="ctr" anchorCtr="1"/>
        <a:p>
          <a:pPr>
            <a:defRPr sz="1680" b="1" i="0" u="none" strike="noStrike" kern="1200" cap="all" spc="120" normalizeH="0" baseline="0" smtId="4294967295">
              <a:solidFill>
                <a:schemeClr val="tx1">
                  <a:lumMod val="85000"/>
                  <a:lumOff val="15000"/>
                </a:schemeClr>
              </a:solidFill>
              <a:latin typeface="+mn-lt"/>
              <a:ea typeface="+mn-ea"/>
              <a:cs typeface="+mn-cs"/>
            </a:defRPr>
          </a:pPr>
          <a:endParaRPr sz="1680" b="1" i="0" u="none" strike="noStrike" kern="1200" cap="all" spc="120" normalizeH="0" baseline="0" smtId="4294967295">
            <a:solidFill>
              <a:schemeClr val="tx1">
                <a:lumMod val="85000"/>
                <a:lumOff val="15000"/>
              </a:schemeClr>
            </a:solidFill>
            <a:latin typeface="+mn-lt"/>
            <a:ea typeface="+mn-ea"/>
            <a:cs typeface="+mn-cs"/>
          </a:endParaRPr>
        </a:p>
      </c:txPr>
    </c:title>
    <c:autoTitleDeleted val="0"/>
    <c:plotArea>
      <c:barChart>
        <c:barDir val="col"/>
        <c:grouping val="clustered"/>
        <c:varyColors val="0"/>
        <c:ser>
          <c:idx val="0"/>
          <c:order val="0"/>
          <c:tx>
            <c:strRef>
              <c:f>Sheet1!$B$1</c:f>
              <c:strCache>
                <c:ptCount val="1"/>
                <c:pt idx="0">
                  <c:v>增值税</c:v>
                </c:pt>
              </c:strCache>
            </c:strRef>
          </c:tx>
          <c:spPr>
            <a:solidFill>
              <a:schemeClr val="accent2"/>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400" b="0" i="0" u="none" strike="noStrike" kern="1200" baseline="0" smtId="4294967295">
                    <a:solidFill>
                      <a:schemeClr val="tx1">
                        <a:lumMod val="85000"/>
                        <a:lumOff val="15000"/>
                      </a:schemeClr>
                    </a:solidFill>
                    <a:latin typeface="+mn-lt"/>
                    <a:ea typeface="+mn-ea"/>
                    <a:cs typeface="+mn-cs"/>
                  </a:defRPr>
                </a:pPr>
                <a:endParaRPr sz="1400" b="0" i="0" u="none" strike="noStrike" kern="1200" baseline="0" smtId="4294967295">
                  <a:solidFill>
                    <a:schemeClr val="tx1">
                      <a:lumMod val="85000"/>
                      <a:lumOff val="1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税率</c:v>
                </c:pt>
                <c:pt idx="1">
                  <c:v>税率</c:v>
                </c:pt>
                <c:pt idx="2">
                  <c:v>税率</c:v>
                </c:pt>
                <c:pt idx="3">
                  <c:v>税率</c:v>
                </c:pt>
              </c:strCache>
            </c:strRef>
          </c:cat>
          <c:val>
            <c:numRef>
              <c:f>Sheet1!$B$2:$B$5</c:f>
              <c:numCache>
                <c:formatCode>0%</c:formatCode>
                <c:ptCount val="4"/>
                <c:pt idx="0">
                  <c:v>0.16</c:v>
                </c:pt>
                <c:pt idx="1">
                  <c:v>0.1</c:v>
                </c:pt>
                <c:pt idx="2">
                  <c:v>0.06</c:v>
                </c:pt>
                <c:pt idx="3">
                  <c:v>0</c:v>
                </c:pt>
              </c:numCache>
            </c:numRef>
          </c:val>
          <c:extLst>
            <c:ext xmlns:c16="http://schemas.microsoft.com/office/drawing/2014/chart" uri="{C3380CC4-5D6E-409C-BE32-E72D297353CC}">
              <c16:uniqueId val="{00000000-D02D-4052-9FAA-9815AF399DEF}"/>
            </c:ext>
          </c:extLst>
        </c:ser>
        <c:dLbls>
          <c:showLegendKey val="0"/>
          <c:showVal val="0"/>
          <c:showCatName val="0"/>
          <c:showSerName val="0"/>
          <c:showPercent val="0"/>
          <c:showBubbleSize val="0"/>
          <c:showLeaderLines val="0"/>
        </c:dLbls>
        <c:gapWidth val="444"/>
        <c:overlap val="-90"/>
        <c:axId val="418007056"/>
        <c:axId val="417996176"/>
      </c:barChart>
      <c:catAx>
        <c:axId val="418007056"/>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400" b="0" i="0" u="none" strike="noStrike" kern="1200" cap="all" spc="120" normalizeH="0" baseline="0" smtId="4294967295">
                <a:solidFill>
                  <a:schemeClr val="tx1">
                    <a:lumMod val="85000"/>
                    <a:lumOff val="15000"/>
                  </a:schemeClr>
                </a:solidFill>
                <a:latin typeface="+mn-lt"/>
                <a:ea typeface="+mn-ea"/>
                <a:cs typeface="+mn-cs"/>
              </a:defRPr>
            </a:pPr>
            <a:endParaRPr sz="1400" b="0" i="0" u="none" strike="noStrike" kern="1200" cap="all" spc="120" normalizeH="0" baseline="0" smtId="4294967295">
              <a:solidFill>
                <a:schemeClr val="tx1">
                  <a:lumMod val="85000"/>
                  <a:lumOff val="15000"/>
                </a:schemeClr>
              </a:solidFill>
              <a:latin typeface="+mn-lt"/>
              <a:ea typeface="+mn-ea"/>
              <a:cs typeface="+mn-cs"/>
            </a:endParaRPr>
          </a:p>
        </c:txPr>
        <c:crossAx val="417996176"/>
        <c:crosses val="autoZero"/>
        <c:auto val="0"/>
        <c:lblAlgn val="ctr"/>
        <c:lblOffset/>
        <c:noMultiLvlLbl val="0"/>
      </c:catAx>
      <c:valAx>
        <c:axId val="417996176"/>
        <c:scaling>
          <c:orientation/>
        </c:scaling>
        <c:delete val="1"/>
        <c:axPos val="l"/>
        <c:numFmt formatCode="0%" sourceLinked="1"/>
        <c:majorTickMark val="none"/>
        <c:minorTickMark val="none"/>
        <c:crossAx val="418007056"/>
        <c:crossBetween val="between"/>
      </c:valAx>
      <c:spPr>
        <a:noFill/>
        <a:ln>
          <a:noFill/>
        </a:ln>
        <a:effectLst/>
      </c:spPr>
    </c:plotArea>
    <c:legend>
      <c:legendPos val="t"/>
      <c:overlay val="0"/>
      <c:spPr>
        <a:noFill/>
        <a:ln>
          <a:noFill/>
        </a:ln>
        <a:effectLst/>
      </c:spPr>
      <c:txPr>
        <a:bodyPr rot="0" spcFirstLastPara="1" vertOverflow="ellipsis" vert="horz" wrap="square" anchor="ctr" anchorCtr="1"/>
        <a:p>
          <a:pPr>
            <a:defRPr sz="1400" b="0" i="0" u="none" strike="noStrike" kern="1200" baseline="0" smtId="4294967295">
              <a:solidFill>
                <a:schemeClr val="tx1">
                  <a:lumMod val="85000"/>
                  <a:lumOff val="15000"/>
                </a:schemeClr>
              </a:solidFill>
              <a:latin typeface="+mn-lt"/>
              <a:ea typeface="+mn-ea"/>
              <a:cs typeface="+mn-cs"/>
            </a:defRPr>
          </a:pPr>
          <a:endParaRPr sz="1400" b="0" i="0" u="none" strike="noStrike" kern="1200" baseline="0" smtId="4294967295">
            <a:solidFill>
              <a:schemeClr val="tx1">
                <a:lumMod val="85000"/>
                <a:lumOff val="15000"/>
              </a:schemeClr>
            </a:solidFill>
            <a:latin typeface="+mn-lt"/>
            <a:ea typeface="+mn-ea"/>
            <a:cs typeface="+mn-cs"/>
          </a:endParaRPr>
        </a:p>
      </c:txPr>
    </c:legend>
    <c:plotVisOnly val="1"/>
    <c:dispBlanksAs val="gap"/>
    <c:showDLblsOverMax val="0"/>
  </c:chart>
  <c:spPr>
    <a:noFill/>
    <a:ln>
      <a:solidFill>
        <a:schemeClr val="accent1"/>
      </a:solidFill>
    </a:ln>
    <a:effectLst/>
  </c:spPr>
  <c:txPr>
    <a:bodyPr/>
    <a:p>
      <a:pPr>
        <a:defRPr sz="1400" smtId="4294967295">
          <a:solidFill>
            <a:schemeClr val="tx1">
              <a:lumMod val="85000"/>
              <a:lumOff val="15000"/>
            </a:schemeClr>
          </a:solidFill>
        </a:defRPr>
      </a:pPr>
      <a:endParaRPr sz="1400" smtId="4294967295">
        <a:solidFill>
          <a:schemeClr val="tx1">
            <a:lumMod val="85000"/>
            <a:lumOff val="15000"/>
          </a:schemeClr>
        </a:solidFill>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all" spc="120" normalizeH="0" baseline="0">
                <a:solidFill>
                  <a:schemeClr val="tx1">
                    <a:lumMod val="85000"/>
                    <a:lumOff val="15000"/>
                  </a:schemeClr>
                </a:solidFill>
                <a:latin typeface="+mn-lt"/>
                <a:ea typeface="+mn-ea"/>
                <a:cs typeface="+mn-cs"/>
              </a:defRPr>
            </a:pPr>
            <a:r>
              <a:rPr lang="zh-CN" altLang="en-US" smtClean="0"/>
              <a:t>两</a:t>
            </a:r>
            <a:r>
              <a:rPr lang="zh-CN" smtClean="0"/>
              <a:t>种</a:t>
            </a:r>
            <a:r>
              <a:rPr lang="zh-CN"/>
              <a:t>征收税</a:t>
            </a:r>
            <a:endParaRPr lang="en-US"/>
          </a:p>
        </c:rich>
      </c:tx>
      <c:overlay val="0"/>
      <c:spPr>
        <a:noFill/>
        <a:ln>
          <a:noFill/>
        </a:ln>
        <a:effectLst/>
      </c:spPr>
      <c:txPr>
        <a:bodyPr rot="0" spcFirstLastPara="1" vertOverflow="ellipsis" vert="horz" wrap="square" anchor="ctr" anchorCtr="1"/>
        <a:p>
          <a:pPr>
            <a:defRPr sz="1680" b="1" i="0" u="none" strike="noStrike" kern="1200" cap="all" spc="120" normalizeH="0" baseline="0" smtId="4294967295">
              <a:solidFill>
                <a:schemeClr val="tx1">
                  <a:lumMod val="85000"/>
                  <a:lumOff val="15000"/>
                </a:schemeClr>
              </a:solidFill>
              <a:latin typeface="+mn-lt"/>
              <a:ea typeface="+mn-ea"/>
              <a:cs typeface="+mn-cs"/>
            </a:defRPr>
          </a:pPr>
          <a:endParaRPr sz="1680" b="1" i="0" u="none" strike="noStrike" kern="1200" cap="all" spc="120" normalizeH="0" baseline="0" smtId="4294967295">
            <a:solidFill>
              <a:schemeClr val="tx1">
                <a:lumMod val="85000"/>
                <a:lumOff val="15000"/>
              </a:schemeClr>
            </a:solidFill>
            <a:latin typeface="+mn-lt"/>
            <a:ea typeface="+mn-ea"/>
            <a:cs typeface="+mn-cs"/>
          </a:endParaRPr>
        </a:p>
      </c:txPr>
    </c:title>
    <c:autoTitleDeleted val="0"/>
    <c:plotArea>
      <c:barChart>
        <c:barDir val="col"/>
        <c:grouping val="clustered"/>
        <c:varyColors val="0"/>
        <c:ser>
          <c:idx val="0"/>
          <c:order val="0"/>
          <c:tx>
            <c:strRef>
              <c:f>Sheet1!$B$1</c:f>
              <c:strCache>
                <c:ptCount val="1"/>
                <c:pt idx="0">
                  <c:v>征收税</c:v>
                </c:pt>
              </c:strCache>
            </c:strRef>
          </c:tx>
          <c:spPr>
            <a:solidFill>
              <a:schemeClr val="accent1"/>
            </a:solidFill>
            <a:ln>
              <a:noFill/>
            </a:ln>
            <a:effectLst/>
          </c:spPr>
          <c:invertIfNegative val="0"/>
          <c:dPt>
            <c:idx val="1"/>
            <c:invertIfNegative val="0"/>
            <c:spPr>
              <a:solidFill>
                <a:schemeClr val="accent2"/>
              </a:solidFill>
              <a:ln>
                <a:noFill/>
              </a:ln>
              <a:effectLst/>
            </c:spPr>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400" b="0" i="0" u="none" strike="noStrike" kern="1200" baseline="0" smtId="4294967295">
                    <a:solidFill>
                      <a:schemeClr val="tx1">
                        <a:lumMod val="85000"/>
                        <a:lumOff val="15000"/>
                      </a:schemeClr>
                    </a:solidFill>
                    <a:latin typeface="+mn-lt"/>
                    <a:ea typeface="+mn-ea"/>
                    <a:cs typeface="+mn-cs"/>
                  </a:defRPr>
                </a:pPr>
                <a:endParaRPr sz="1400" b="0" i="0" u="none" strike="noStrike" kern="1200" baseline="0" smtId="4294967295">
                  <a:solidFill>
                    <a:schemeClr val="tx1">
                      <a:lumMod val="85000"/>
                      <a:lumOff val="1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2"/>
                <c:pt idx="0">
                  <c:v>征收税</c:v>
                </c:pt>
                <c:pt idx="1">
                  <c:v>征收税</c:v>
                </c:pt>
              </c:strCache>
            </c:strRef>
          </c:cat>
          <c:val>
            <c:numRef>
              <c:f>Sheet1!$B$2:$B$5</c:f>
              <c:numCache>
                <c:formatCode>0%</c:formatCode>
                <c:ptCount val="4"/>
                <c:pt idx="0">
                  <c:v>0.03</c:v>
                </c:pt>
                <c:pt idx="1">
                  <c:v>0.05</c:v>
                </c:pt>
              </c:numCache>
            </c:numRef>
          </c:val>
          <c:extLst>
            <c:ext xmlns:c16="http://schemas.microsoft.com/office/drawing/2014/chart" uri="{C3380CC4-5D6E-409C-BE32-E72D297353CC}">
              <c16:uniqueId val="{00000000-DFA1-43AA-BA18-63C0EF09C1F7}"/>
            </c:ext>
          </c:extLst>
        </c:ser>
        <c:dLbls>
          <c:showLegendKey val="0"/>
          <c:showVal val="0"/>
          <c:showCatName val="0"/>
          <c:showSerName val="0"/>
          <c:showPercent val="0"/>
          <c:showBubbleSize val="0"/>
          <c:showLeaderLines val="0"/>
        </c:dLbls>
        <c:gapWidth val="444"/>
        <c:overlap val="-90"/>
        <c:axId val="418008144"/>
        <c:axId val="418000528"/>
      </c:barChart>
      <c:catAx>
        <c:axId val="418008144"/>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400" b="0" i="0" u="none" strike="noStrike" kern="1200" cap="all" spc="120" normalizeH="0" baseline="0" smtId="4294967295">
                <a:solidFill>
                  <a:schemeClr val="tx1">
                    <a:lumMod val="85000"/>
                    <a:lumOff val="15000"/>
                  </a:schemeClr>
                </a:solidFill>
                <a:latin typeface="+mn-lt"/>
                <a:ea typeface="+mn-ea"/>
                <a:cs typeface="+mn-cs"/>
              </a:defRPr>
            </a:pPr>
            <a:endParaRPr sz="1400" b="0" i="0" u="none" strike="noStrike" kern="1200" cap="all" spc="120" normalizeH="0" baseline="0" smtId="4294967295">
              <a:solidFill>
                <a:schemeClr val="tx1">
                  <a:lumMod val="85000"/>
                  <a:lumOff val="15000"/>
                </a:schemeClr>
              </a:solidFill>
              <a:latin typeface="+mn-lt"/>
              <a:ea typeface="+mn-ea"/>
              <a:cs typeface="+mn-cs"/>
            </a:endParaRPr>
          </a:p>
        </c:txPr>
        <c:crossAx val="418000528"/>
        <c:crosses val="autoZero"/>
        <c:auto val="0"/>
        <c:lblAlgn val="ctr"/>
        <c:lblOffset/>
        <c:noMultiLvlLbl val="0"/>
      </c:catAx>
      <c:valAx>
        <c:axId val="418000528"/>
        <c:scaling>
          <c:orientation/>
        </c:scaling>
        <c:delete val="1"/>
        <c:axPos val="l"/>
        <c:numFmt formatCode="0%" sourceLinked="1"/>
        <c:majorTickMark val="none"/>
        <c:minorTickMark val="none"/>
        <c:crossAx val="418008144"/>
        <c:crossBetween val="between"/>
      </c:valAx>
      <c:spPr>
        <a:noFill/>
        <a:ln>
          <a:noFill/>
        </a:ln>
        <a:effectLst/>
      </c:spPr>
    </c:plotArea>
    <c:legend>
      <c:legendPos val="t"/>
      <c:overlay val="0"/>
      <c:spPr>
        <a:noFill/>
        <a:ln>
          <a:noFill/>
        </a:ln>
        <a:effectLst/>
      </c:spPr>
      <c:txPr>
        <a:bodyPr rot="0" spcFirstLastPara="1" vertOverflow="ellipsis" vert="horz" wrap="square" anchor="ctr" anchorCtr="1"/>
        <a:p>
          <a:pPr>
            <a:defRPr sz="1400" b="0" i="0" u="none" strike="noStrike" kern="1200" baseline="0" smtId="4294967295">
              <a:solidFill>
                <a:schemeClr val="tx1">
                  <a:lumMod val="85000"/>
                  <a:lumOff val="15000"/>
                </a:schemeClr>
              </a:solidFill>
              <a:latin typeface="+mn-lt"/>
              <a:ea typeface="+mn-ea"/>
              <a:cs typeface="+mn-cs"/>
            </a:defRPr>
          </a:pPr>
          <a:endParaRPr sz="1400" b="0" i="0" u="none" strike="noStrike" kern="1200" baseline="0" smtId="4294967295">
            <a:solidFill>
              <a:schemeClr val="tx1">
                <a:lumMod val="85000"/>
                <a:lumOff val="15000"/>
              </a:schemeClr>
            </a:solidFill>
            <a:latin typeface="+mn-lt"/>
            <a:ea typeface="+mn-ea"/>
            <a:cs typeface="+mn-cs"/>
          </a:endParaRPr>
        </a:p>
      </c:txPr>
    </c:legend>
    <c:plotVisOnly val="1"/>
    <c:dispBlanksAs val="gap"/>
    <c:showDLblsOverMax val="0"/>
  </c:chart>
  <c:spPr>
    <a:noFill/>
    <a:ln>
      <a:solidFill>
        <a:schemeClr val="accent1"/>
      </a:solidFill>
    </a:ln>
    <a:effectLst/>
  </c:spPr>
  <c:txPr>
    <a:bodyPr/>
    <a:p>
      <a:pPr>
        <a:defRPr sz="1400" smtId="4294967295">
          <a:solidFill>
            <a:schemeClr val="tx1">
              <a:lumMod val="85000"/>
              <a:lumOff val="15000"/>
            </a:schemeClr>
          </a:solidFill>
        </a:defRPr>
      </a:pPr>
      <a:endParaRPr sz="1400" smtId="4294967295">
        <a:solidFill>
          <a:schemeClr val="tx1">
            <a:lumMod val="85000"/>
            <a:lumOff val="15000"/>
          </a:schemeClr>
        </a:solidFill>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D41492-ACEC-4829-8B5A-58E59E36D310}" type="datetimeFigureOut">
              <a:rPr lang="zh-CN" altLang="en-US" smtClean="0"/>
              <a:t>2020/12/13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CF2FDA-5F83-4CD9-970E-EA3C3B875A66}" type="slidenum">
              <a:rPr lang="zh-CN" altLang="en-US" smtClean="0"/>
              <a:t>‹#›</a:t>
            </a:fld>
            <a:endParaRPr lang="zh-CN" altLang="en-US"/>
          </a:p>
        </p:txBody>
      </p:sp>
    </p:spTree>
    <p:extLst>
      <p:ext uri="{BB962C8B-B14F-4D97-AF65-F5344CB8AC3E}">
        <p14:creationId xmlns:p14="http://schemas.microsoft.com/office/powerpoint/2010/main" val="4288645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12/13/2020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extLst>
      <p:ext uri="{BB962C8B-B14F-4D97-AF65-F5344CB8AC3E}">
        <p14:creationId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210280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301055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812748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057014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274432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288918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924259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707192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442972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046499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26246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63951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0524026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127857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309478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923200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319521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074685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bg>
      <p:bgPr>
        <a:solidFill>
          <a:schemeClr val="accent1"/>
        </a:solidFill>
        <a:effectLst/>
      </p:bgPr>
    </p:bg>
    <p:spTree>
      <p:nvGrpSpPr>
        <p:cNvPr id="1" name=""/>
        <p:cNvGrpSpPr/>
        <p:nvPr/>
      </p:nvGrpSpPr>
      <p:grpSpPr>
        <a:xfrm>
          <a:off x="0" y="0"/>
          <a:ext cx="0" cy="0"/>
        </a:xfrm>
      </p:grpSpPr>
    </p:spTree>
    <p:extLst>
      <p:ext uri="{BB962C8B-B14F-4D97-AF65-F5344CB8AC3E}">
        <p14:creationId val="1765925991"/>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939890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2206005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629239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496761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207646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107845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279061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380530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875016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740411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xfrm>
      </p:grpSpPr>
      <p:sp>
        <p:nvSpPr>
          <p:cNvPr id="3" name="矩形 2"/>
          <p:cNvSpPr/>
          <p:nvPr userDrawn="1"/>
        </p:nvSpPr>
        <p:spPr>
          <a:xfrm>
            <a:off x="180622" y="699911"/>
            <a:ext cx="8794045" cy="42559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533400" y="285750"/>
            <a:ext cx="1800493" cy="369332"/>
          </a:xfrm>
          <a:prstGeom prst="rect">
            <a:avLst/>
          </a:prstGeom>
          <a:noFill/>
        </p:spPr>
        <p:txBody>
          <a:bodyPr wrap="none" rtlCol="0">
            <a:spAutoFit/>
          </a:bodyPr>
          <a:lstStyle/>
          <a:p>
            <a:r>
              <a:rPr lang="zh-CN" altLang="en-US" sz="1800" smtClean="0">
                <a:solidFill>
                  <a:schemeClr val="bg1"/>
                </a:solidFill>
              </a:rPr>
              <a:t>增值税相关知识</a:t>
            </a:r>
          </a:p>
        </p:txBody>
      </p:sp>
      <p:sp>
        <p:nvSpPr>
          <p:cNvPr id="2" name="菱形 1"/>
          <p:cNvSpPr/>
          <p:nvPr userDrawn="1"/>
        </p:nvSpPr>
        <p:spPr>
          <a:xfrm>
            <a:off x="307623" y="332642"/>
            <a:ext cx="293511" cy="29351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419927865"/>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节标题">
    <p:bg>
      <p:bgPr>
        <a:solidFill>
          <a:schemeClr val="accent1"/>
        </a:solidFill>
        <a:effectLst/>
      </p:bgPr>
    </p:bg>
    <p:spTree>
      <p:nvGrpSpPr>
        <p:cNvPr id="1" name=""/>
        <p:cNvGrpSpPr/>
        <p:nvPr/>
      </p:nvGrpSpPr>
      <p:grpSpPr>
        <a:xfrm>
          <a:off x="0" y="0"/>
          <a:ext cx="0" cy="0"/>
        </a:xfrm>
      </p:grpSpPr>
      <p:sp>
        <p:nvSpPr>
          <p:cNvPr id="3" name="矩形 2"/>
          <p:cNvSpPr/>
          <p:nvPr userDrawn="1"/>
        </p:nvSpPr>
        <p:spPr>
          <a:xfrm>
            <a:off x="180622" y="699911"/>
            <a:ext cx="8794045" cy="42559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533400" y="285750"/>
            <a:ext cx="1800493" cy="369332"/>
          </a:xfrm>
          <a:prstGeom prst="rect">
            <a:avLst/>
          </a:prstGeom>
          <a:noFill/>
        </p:spPr>
        <p:txBody>
          <a:bodyPr wrap="none" rtlCol="0">
            <a:spAutoFit/>
          </a:bodyPr>
          <a:lstStyle/>
          <a:p>
            <a:r>
              <a:rPr lang="zh-CN" altLang="en-US" sz="1800" smtClean="0">
                <a:solidFill>
                  <a:schemeClr val="bg1"/>
                </a:solidFill>
              </a:rPr>
              <a:t>附加税相关知识</a:t>
            </a:r>
          </a:p>
        </p:txBody>
      </p:sp>
      <p:sp>
        <p:nvSpPr>
          <p:cNvPr id="2" name="菱形 1"/>
          <p:cNvSpPr/>
          <p:nvPr userDrawn="1"/>
        </p:nvSpPr>
        <p:spPr>
          <a:xfrm>
            <a:off x="307623" y="332642"/>
            <a:ext cx="293511" cy="29351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4265720055"/>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节标题">
    <p:bg>
      <p:bgPr>
        <a:solidFill>
          <a:schemeClr val="accent1"/>
        </a:solidFill>
        <a:effectLst/>
      </p:bgPr>
    </p:bg>
    <p:spTree>
      <p:nvGrpSpPr>
        <p:cNvPr id="1" name=""/>
        <p:cNvGrpSpPr/>
        <p:nvPr/>
      </p:nvGrpSpPr>
      <p:grpSpPr>
        <a:xfrm>
          <a:off x="0" y="0"/>
          <a:ext cx="0" cy="0"/>
        </a:xfrm>
      </p:grpSpPr>
      <p:sp>
        <p:nvSpPr>
          <p:cNvPr id="3" name="矩形 2"/>
          <p:cNvSpPr/>
          <p:nvPr userDrawn="1"/>
        </p:nvSpPr>
        <p:spPr>
          <a:xfrm>
            <a:off x="180622" y="699911"/>
            <a:ext cx="8794045" cy="42559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533400" y="285750"/>
            <a:ext cx="1800493" cy="369332"/>
          </a:xfrm>
          <a:prstGeom prst="rect">
            <a:avLst/>
          </a:prstGeom>
          <a:noFill/>
        </p:spPr>
        <p:txBody>
          <a:bodyPr wrap="none" rtlCol="0">
            <a:spAutoFit/>
          </a:bodyPr>
          <a:lstStyle/>
          <a:p>
            <a:r>
              <a:rPr lang="zh-CN" altLang="en-US" sz="1800" smtClean="0">
                <a:solidFill>
                  <a:schemeClr val="bg1"/>
                </a:solidFill>
              </a:rPr>
              <a:t>企业所得税知识</a:t>
            </a:r>
          </a:p>
        </p:txBody>
      </p:sp>
      <p:sp>
        <p:nvSpPr>
          <p:cNvPr id="2" name="菱形 1"/>
          <p:cNvSpPr/>
          <p:nvPr userDrawn="1"/>
        </p:nvSpPr>
        <p:spPr>
          <a:xfrm>
            <a:off x="307623" y="332642"/>
            <a:ext cx="293511" cy="29351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993970219"/>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节标题">
    <p:bg>
      <p:bgPr>
        <a:solidFill>
          <a:schemeClr val="accent1"/>
        </a:solidFill>
        <a:effectLst/>
      </p:bgPr>
    </p:bg>
    <p:spTree>
      <p:nvGrpSpPr>
        <p:cNvPr id="1" name=""/>
        <p:cNvGrpSpPr/>
        <p:nvPr/>
      </p:nvGrpSpPr>
      <p:grpSpPr>
        <a:xfrm>
          <a:off x="0" y="0"/>
          <a:ext cx="0" cy="0"/>
        </a:xfrm>
      </p:grpSpPr>
      <p:sp>
        <p:nvSpPr>
          <p:cNvPr id="3" name="矩形 2"/>
          <p:cNvSpPr/>
          <p:nvPr userDrawn="1"/>
        </p:nvSpPr>
        <p:spPr>
          <a:xfrm>
            <a:off x="180622" y="699911"/>
            <a:ext cx="8794045" cy="42559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533400" y="285750"/>
            <a:ext cx="1800493" cy="369332"/>
          </a:xfrm>
          <a:prstGeom prst="rect">
            <a:avLst/>
          </a:prstGeom>
          <a:noFill/>
        </p:spPr>
        <p:txBody>
          <a:bodyPr wrap="none" rtlCol="0">
            <a:spAutoFit/>
          </a:bodyPr>
          <a:lstStyle/>
          <a:p>
            <a:r>
              <a:rPr lang="zh-CN" altLang="en-US" sz="1800" smtClean="0">
                <a:solidFill>
                  <a:schemeClr val="bg1"/>
                </a:solidFill>
              </a:rPr>
              <a:t>印花税相关知识</a:t>
            </a:r>
          </a:p>
        </p:txBody>
      </p:sp>
      <p:sp>
        <p:nvSpPr>
          <p:cNvPr id="2" name="菱形 1"/>
          <p:cNvSpPr/>
          <p:nvPr userDrawn="1"/>
        </p:nvSpPr>
        <p:spPr>
          <a:xfrm>
            <a:off x="307623" y="332642"/>
            <a:ext cx="293511" cy="29351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785658515"/>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节标题">
    <p:bg>
      <p:bgPr>
        <a:solidFill>
          <a:schemeClr val="accent1"/>
        </a:solidFill>
        <a:effectLst/>
      </p:bgPr>
    </p:bg>
    <p:spTree>
      <p:nvGrpSpPr>
        <p:cNvPr id="1" name=""/>
        <p:cNvGrpSpPr/>
        <p:nvPr/>
      </p:nvGrpSpPr>
      <p:grpSpPr>
        <a:xfrm>
          <a:off x="0" y="0"/>
          <a:ext cx="0" cy="0"/>
        </a:xfrm>
      </p:grpSpPr>
      <p:sp>
        <p:nvSpPr>
          <p:cNvPr id="3" name="矩形 2"/>
          <p:cNvSpPr/>
          <p:nvPr userDrawn="1"/>
        </p:nvSpPr>
        <p:spPr>
          <a:xfrm>
            <a:off x="180622" y="699911"/>
            <a:ext cx="8794045" cy="42559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533400" y="285750"/>
            <a:ext cx="1800493" cy="369332"/>
          </a:xfrm>
          <a:prstGeom prst="rect">
            <a:avLst/>
          </a:prstGeom>
          <a:noFill/>
        </p:spPr>
        <p:txBody>
          <a:bodyPr wrap="none" rtlCol="0">
            <a:spAutoFit/>
          </a:bodyPr>
          <a:lstStyle/>
          <a:p>
            <a:r>
              <a:rPr lang="zh-CN" altLang="en-US" sz="1800" smtClean="0">
                <a:solidFill>
                  <a:schemeClr val="bg1"/>
                </a:solidFill>
              </a:rPr>
              <a:t>房产税相关知识</a:t>
            </a:r>
          </a:p>
        </p:txBody>
      </p:sp>
      <p:sp>
        <p:nvSpPr>
          <p:cNvPr id="2" name="菱形 1"/>
          <p:cNvSpPr/>
          <p:nvPr userDrawn="1"/>
        </p:nvSpPr>
        <p:spPr>
          <a:xfrm>
            <a:off x="307623" y="332642"/>
            <a:ext cx="293511" cy="29351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95762116"/>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节标题">
    <p:bg>
      <p:bgPr>
        <a:solidFill>
          <a:schemeClr val="accent1"/>
        </a:solidFill>
        <a:effectLst/>
      </p:bgPr>
    </p:bg>
    <p:spTree>
      <p:nvGrpSpPr>
        <p:cNvPr id="1" name=""/>
        <p:cNvGrpSpPr/>
        <p:nvPr/>
      </p:nvGrpSpPr>
      <p:grpSpPr>
        <a:xfrm>
          <a:off x="0" y="0"/>
          <a:ext cx="0" cy="0"/>
        </a:xfrm>
      </p:grpSpPr>
      <p:sp>
        <p:nvSpPr>
          <p:cNvPr id="3" name="矩形 2"/>
          <p:cNvSpPr/>
          <p:nvPr userDrawn="1"/>
        </p:nvSpPr>
        <p:spPr>
          <a:xfrm>
            <a:off x="180622" y="699911"/>
            <a:ext cx="8794045" cy="42559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533400" y="285750"/>
            <a:ext cx="1800493" cy="369332"/>
          </a:xfrm>
          <a:prstGeom prst="rect">
            <a:avLst/>
          </a:prstGeom>
          <a:noFill/>
        </p:spPr>
        <p:txBody>
          <a:bodyPr wrap="none" rtlCol="0">
            <a:spAutoFit/>
          </a:bodyPr>
          <a:lstStyle/>
          <a:p>
            <a:r>
              <a:rPr lang="zh-CN" altLang="en-US" sz="1800" smtClean="0">
                <a:solidFill>
                  <a:schemeClr val="bg1"/>
                </a:solidFill>
              </a:rPr>
              <a:t>城镇土地使用税</a:t>
            </a:r>
          </a:p>
        </p:txBody>
      </p:sp>
      <p:sp>
        <p:nvSpPr>
          <p:cNvPr id="2" name="菱形 1"/>
          <p:cNvSpPr/>
          <p:nvPr userDrawn="1"/>
        </p:nvSpPr>
        <p:spPr>
          <a:xfrm>
            <a:off x="307623" y="332642"/>
            <a:ext cx="293511" cy="29351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845867320"/>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节标题">
    <p:bg>
      <p:bgPr>
        <a:solidFill>
          <a:schemeClr val="accent1"/>
        </a:solidFill>
        <a:effectLst/>
      </p:bgPr>
    </p:bg>
    <p:spTree>
      <p:nvGrpSpPr>
        <p:cNvPr id="1" name=""/>
        <p:cNvGrpSpPr/>
        <p:nvPr/>
      </p:nvGrpSpPr>
      <p:grpSpPr>
        <a:xfrm>
          <a:off x="0" y="0"/>
          <a:ext cx="0" cy="0"/>
        </a:xfrm>
      </p:grpSpPr>
      <p:sp>
        <p:nvSpPr>
          <p:cNvPr id="3" name="矩形 2"/>
          <p:cNvSpPr/>
          <p:nvPr userDrawn="1"/>
        </p:nvSpPr>
        <p:spPr>
          <a:xfrm>
            <a:off x="180622" y="699911"/>
            <a:ext cx="8794045" cy="42559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339944149"/>
      </p:ext>
    </p:extLst>
  </p:cSld>
  <p:clrMapOvr>
    <a:masterClrMapping/>
  </p:clrMapOvr>
  <mc:AlternateContent>
    <mc:Choice Requires="p15">
      <p:transition spd="slow" p14:dur="2000">
        <p15:prstTrans prst="fallOver"/>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411182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2020/12/13</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val="3420558747"/>
      </p:ext>
    </p:extLst>
  </p:cSld>
  <p:clrMap bg1="lt1" tx1="dk1" bg2="lt2" tx2="dk2" accent1="accent1" accent2="accent2" accent3="accent3" accent4="accent4" accent5="accent5" accent6="accent6" hlink="hlink" folHlink="folHlink"/>
  <p:sldLayoutIdLst>
    <p:sldLayoutId id="2147483703" r:id="rId1"/>
    <p:sldLayoutId id="2147483708" r:id="rId2"/>
    <p:sldLayoutId id="2147483730" r:id="rId3"/>
    <p:sldLayoutId id="2147483731" r:id="rId4"/>
    <p:sldLayoutId id="2147483732" r:id="rId5"/>
    <p:sldLayoutId id="2147483733" r:id="rId6"/>
    <p:sldLayoutId id="2147483734" r:id="rId7"/>
    <p:sldLayoutId id="2147483735" r:id="rId8"/>
  </p:sldLayoutIdLst>
  <mc:AlternateContent>
    <mc:Choice Requires="p15">
      <p:transition spd="slow" p14:dur="2000">
        <p15:prstTrans prst="fallOver"/>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2020/12/13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556457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 Id="rId3" Target="../media/image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 Id="rId3" Target="../media/image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3.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4.xml" Type="http://schemas.openxmlformats.org/officeDocument/2006/relationships/notesSlide"/><Relationship Id="rId3" Target="../media/image12.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5.xml" Type="http://schemas.openxmlformats.org/officeDocument/2006/relationships/notesSlide"/><Relationship Id="rId3" Target="../media/image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6.xml" Type="http://schemas.openxmlformats.org/officeDocument/2006/relationships/notesSlide"/><Relationship Id="rId3" Target="../media/image1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 Id="rId3" Target="../media/image14.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5.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sp>
        <p:nvSpPr>
          <p:cNvPr id="54" name="任意多边形 53">
            <a:extLst>
              <a:ext uri="{FF2B5EF4-FFF2-40B4-BE49-F238E27FC236}">
                <a16:creationId xmlns:a16="http://schemas.microsoft.com/office/drawing/2014/main" id="{3533660A-A142-47B6-8F42-B029C6ACEEA2}"/>
              </a:ext>
            </a:extLst>
          </p:cNvPr>
          <p:cNvSpPr/>
          <p:nvPr/>
        </p:nvSpPr>
        <p:spPr>
          <a:xfrm>
            <a:off x="7620000" y="3766694"/>
            <a:ext cx="1524001" cy="1385873"/>
          </a:xfrm>
          <a:custGeom>
            <a:gdLst>
              <a:gd fmla="*/ 1295740 w 1625317" name="connsiteX0"/>
              <a:gd fmla="*/ 520 h 1478006" name="connsiteY0"/>
              <a:gd fmla="*/ 1548895 w 1625317" name="connsiteX1"/>
              <a:gd fmla="*/ 33662 h 1478006" name="connsiteY1"/>
              <a:gd fmla="*/ 1625317 w 1625317" name="connsiteX2"/>
              <a:gd fmla="*/ 55469 h 1478006" name="connsiteY2"/>
              <a:gd fmla="*/ 1625317 w 1625317" name="connsiteX3"/>
              <a:gd fmla="*/ 1478006 h 1478006" name="connsiteY3"/>
              <a:gd fmla="*/ 19069 w 1625317" name="connsiteX4"/>
              <a:gd fmla="*/ 1478006 h 1478006" name="connsiteY4"/>
              <a:gd fmla="*/ 17932 w 1625317" name="connsiteX5"/>
              <a:gd fmla="*/ 1472880 h 1478006" name="connsiteY5"/>
              <a:gd fmla="*/ 33662 w 1625317" name="connsiteX6"/>
              <a:gd fmla="*/ 972599 h 1478006" name="connsiteY6"/>
              <a:gd fmla="*/ 1295740 w 1625317" name="connsiteX7"/>
              <a:gd fmla="*/ 520 h 147800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78006" w="1625317">
                <a:moveTo>
                  <a:pt x="1295740" y="520"/>
                </a:moveTo>
                <a:cubicBezTo>
                  <a:pt x="1379459" y="2932"/>
                  <a:pt x="1464182" y="13769"/>
                  <a:pt x="1548895" y="33662"/>
                </a:cubicBezTo>
                <a:lnTo>
                  <a:pt x="1625317" y="55469"/>
                </a:lnTo>
                <a:lnTo>
                  <a:pt x="1625317" y="1478006"/>
                </a:lnTo>
                <a:lnTo>
                  <a:pt x="19069" y="1478006"/>
                </a:lnTo>
                <a:lnTo>
                  <a:pt x="17932" y="1472880"/>
                </a:lnTo>
                <a:cubicBezTo>
                  <a:pt x="-9688" y="1311493"/>
                  <a:pt x="-6123" y="1142024"/>
                  <a:pt x="33662" y="972599"/>
                </a:cubicBezTo>
                <a:cubicBezTo>
                  <a:pt x="172909" y="379612"/>
                  <a:pt x="709709" y="-16363"/>
                  <a:pt x="1295740" y="520"/>
                </a:cubicBezTo>
                <a:close/>
              </a:path>
            </a:pathLst>
          </a:custGeom>
          <a:solidFill>
            <a:schemeClr val="bg1">
              <a:lumMod val="95000"/>
              <a:alpha val="39000"/>
            </a:schemeClr>
          </a:solidFill>
          <a:ln cap="flat" w="9525">
            <a:noFill/>
            <a:prstDash val="solid"/>
            <a:miter/>
          </a:ln>
        </p:spPr>
        <p:txBody>
          <a:bodyPr anchor="ctr" rtlCol="0" wrap="square">
            <a:noAutofit/>
          </a:bodyPr>
          <a:lstStyle/>
          <a:p>
            <a:endParaRPr altLang="en-US" lang="zh-CN" sz="1350">
              <a:solidFill>
                <a:schemeClr val="bg1"/>
              </a:solidFill>
            </a:endParaRPr>
          </a:p>
        </p:txBody>
      </p:sp>
      <p:grpSp>
        <p:nvGrpSpPr>
          <p:cNvPr id="71" name="组合 70"/>
          <p:cNvGrpSpPr/>
          <p:nvPr/>
        </p:nvGrpSpPr>
        <p:grpSpPr>
          <a:xfrm>
            <a:off x="-4252" y="0"/>
            <a:ext cx="4560060" cy="5143500"/>
            <a:chOff x="-4252" y="0"/>
            <a:chExt cx="4560060" cy="5143500"/>
          </a:xfrm>
        </p:grpSpPr>
        <p:sp>
          <p:nvSpPr>
            <p:cNvPr id="37" name="任意多边形 36">
              <a:extLst>
                <a:ext uri="{FF2B5EF4-FFF2-40B4-BE49-F238E27FC236}">
                  <a16:creationId xmlns:a16="http://schemas.microsoft.com/office/drawing/2014/main" id="{F74E8587-3B1C-450F-8B9F-F0BDE151B03F}"/>
                </a:ext>
              </a:extLst>
            </p:cNvPr>
            <p:cNvSpPr/>
            <p:nvPr/>
          </p:nvSpPr>
          <p:spPr>
            <a:xfrm>
              <a:off x="-4252" y="0"/>
              <a:ext cx="4560060"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bg1"/>
            </a:solidFill>
            <a:ln cap="flat" w="9525">
              <a:noFill/>
              <a:prstDash val="solid"/>
              <a:miter/>
            </a:ln>
          </p:spPr>
          <p:txBody>
            <a:bodyPr anchor="ctr" rtlCol="0" wrap="square">
              <a:noAutofit/>
            </a:bodyPr>
            <a:lstStyle/>
            <a:p>
              <a:endParaRPr altLang="en-US" lang="zh-CN" sz="1350">
                <a:solidFill>
                  <a:schemeClr val="bg1"/>
                </a:solidFill>
              </a:endParaRPr>
            </a:p>
          </p:txBody>
        </p:sp>
        <p:sp>
          <p:nvSpPr>
            <p:cNvPr id="36" name="任意多边形 35">
              <a:extLst>
                <a:ext uri="{FF2B5EF4-FFF2-40B4-BE49-F238E27FC236}">
                  <a16:creationId xmlns:a16="http://schemas.microsoft.com/office/drawing/2014/main" id="{F74E8587-3B1C-450F-8B9F-F0BDE151B03F}"/>
                </a:ext>
              </a:extLst>
            </p:cNvPr>
            <p:cNvSpPr/>
            <p:nvPr/>
          </p:nvSpPr>
          <p:spPr>
            <a:xfrm>
              <a:off x="0" y="0"/>
              <a:ext cx="4343401"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grpSp>
      <p:grpSp>
        <p:nvGrpSpPr>
          <p:cNvPr id="49" name="组合 48"/>
          <p:cNvGrpSpPr/>
          <p:nvPr/>
        </p:nvGrpSpPr>
        <p:grpSpPr>
          <a:xfrm>
            <a:off x="7775607" y="-7767"/>
            <a:ext cx="1368394" cy="1181811"/>
            <a:chOff x="7594886" y="-7767"/>
            <a:chExt cx="1549115" cy="1337890"/>
          </a:xfrm>
        </p:grpSpPr>
        <p:sp>
          <p:nvSpPr>
            <p:cNvPr id="43" name="任意多边形 42">
              <a:extLst>
                <a:ext uri="{FF2B5EF4-FFF2-40B4-BE49-F238E27FC236}">
                  <a16:creationId xmlns:a16="http://schemas.microsoft.com/office/drawing/2014/main" id="{31F1BD5B-C36D-476F-8861-00C147FF36A5}"/>
                </a:ext>
              </a:extLst>
            </p:cNvPr>
            <p:cNvSpPr/>
            <p:nvPr/>
          </p:nvSpPr>
          <p:spPr>
            <a:xfrm>
              <a:off x="7594886" y="0"/>
              <a:ext cx="1549115" cy="1330123"/>
            </a:xfrm>
            <a:custGeom>
              <a:gdLst>
                <a:gd fmla="*/ 3248 w 1549115" name="connsiteX0"/>
                <a:gd fmla="*/ 0 h 1330123" name="connsiteY0"/>
                <a:gd fmla="*/ 1549115 w 1549115" name="connsiteX1"/>
                <a:gd fmla="*/ 0 h 1330123" name="connsiteY1"/>
                <a:gd fmla="*/ 1549115 w 1549115" name="connsiteX2"/>
                <a:gd fmla="*/ 1295282 h 1330123" name="connsiteY2"/>
                <a:gd fmla="*/ 1472879 w 1549115" name="connsiteX3"/>
                <a:gd fmla="*/ 1312192 h 1330123" name="connsiteY3"/>
                <a:gd fmla="*/ 972598 w 1549115" name="connsiteX4"/>
                <a:gd fmla="*/ 1296462 h 1330123" name="connsiteY4"/>
                <a:gd fmla="*/ 520 w 1549115" name="connsiteX5"/>
                <a:gd fmla="*/ 34384 h 13301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30123" w="1549115">
                  <a:moveTo>
                    <a:pt x="3248" y="0"/>
                  </a:moveTo>
                  <a:lnTo>
                    <a:pt x="1549115" y="0"/>
                  </a:lnTo>
                  <a:lnTo>
                    <a:pt x="1549115" y="1295282"/>
                  </a:lnTo>
                  <a:lnTo>
                    <a:pt x="1472879" y="1312192"/>
                  </a:lnTo>
                  <a:cubicBezTo>
                    <a:pt x="1311492" y="1339812"/>
                    <a:pt x="1142023" y="1336247"/>
                    <a:pt x="972598" y="1296462"/>
                  </a:cubicBezTo>
                  <a:cubicBezTo>
                    <a:pt x="379611" y="1157215"/>
                    <a:pt x="-16364" y="620415"/>
                    <a:pt x="520" y="34384"/>
                  </a:cubicBez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sp>
          <p:nvSpPr>
            <p:cNvPr id="48" name="任意多边形 47">
              <a:extLst>
                <a:ext uri="{FF2B5EF4-FFF2-40B4-BE49-F238E27FC236}">
                  <a16:creationId xmlns:a16="http://schemas.microsoft.com/office/drawing/2014/main" id="{E9C26790-F105-40C8-A92F-31293B9008AE}"/>
                </a:ext>
              </a:extLst>
            </p:cNvPr>
            <p:cNvSpPr/>
            <p:nvPr/>
          </p:nvSpPr>
          <p:spPr>
            <a:xfrm>
              <a:off x="7943138" y="-7767"/>
              <a:ext cx="1200863" cy="987837"/>
            </a:xfrm>
            <a:custGeom>
              <a:gdLst>
                <a:gd fmla="*/ 7045 w 1200863" name="connsiteX0"/>
                <a:gd fmla="*/ 0 h 987837" name="connsiteY0"/>
                <a:gd fmla="*/ 1200863 w 1200863" name="connsiteX1"/>
                <a:gd fmla="*/ 0 h 987837" name="connsiteY1"/>
                <a:gd fmla="*/ 1200863 w 1200863" name="connsiteX2"/>
                <a:gd fmla="*/ 939560 h 987837" name="connsiteY2"/>
                <a:gd fmla="*/ 1151310 w 1200863" name="connsiteX3"/>
                <a:gd fmla="*/ 955722 h 987837" name="connsiteY3"/>
                <a:gd fmla="*/ 703246 w 1200863" name="connsiteX4"/>
                <a:gd fmla="*/ 963498 h 987837" name="connsiteY4"/>
                <a:gd fmla="*/ 376 w 1200863" name="connsiteX5"/>
                <a:gd fmla="*/ 50943 h 9878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87836" w="1200863">
                  <a:moveTo>
                    <a:pt x="7045" y="0"/>
                  </a:moveTo>
                  <a:lnTo>
                    <a:pt x="1200863" y="0"/>
                  </a:lnTo>
                  <a:lnTo>
                    <a:pt x="1200863" y="939560"/>
                  </a:lnTo>
                  <a:lnTo>
                    <a:pt x="1151310" y="955722"/>
                  </a:lnTo>
                  <a:cubicBezTo>
                    <a:pt x="1009556" y="994495"/>
                    <a:pt x="856376" y="999457"/>
                    <a:pt x="703246" y="963498"/>
                  </a:cubicBezTo>
                  <a:cubicBezTo>
                    <a:pt x="274481" y="862814"/>
                    <a:pt x="-11832" y="474677"/>
                    <a:pt x="376" y="50943"/>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p>
          </p:txBody>
        </p:sp>
      </p:grpSp>
      <p:sp>
        <p:nvSpPr>
          <p:cNvPr id="12" name="TextBox 12"/>
          <p:cNvSpPr txBox="1"/>
          <p:nvPr/>
        </p:nvSpPr>
        <p:spPr>
          <a:xfrm>
            <a:off x="4876800" y="3215763"/>
            <a:ext cx="3249416" cy="304800"/>
          </a:xfrm>
          <a:prstGeom prst="rect">
            <a:avLst/>
          </a:prstGeom>
          <a:noFill/>
        </p:spPr>
        <p:txBody>
          <a:bodyPr rtlCol="0" wrap="square">
            <a:spAutoFit/>
          </a:bodyPr>
          <a:lstStyle/>
          <a:p>
            <a:r>
              <a:rPr altLang="en-US" lang="zh-CN" smtClean="0" sz="1400">
                <a:solidFill>
                  <a:schemeClr val="bg1"/>
                </a:solidFill>
                <a:latin typeface="+mn-ea"/>
                <a:cs typeface="+mn-ea"/>
                <a:sym typeface="+mn-lt"/>
              </a:rPr>
              <a:t>宣讲人：优页PPT     时间：20XX.XX</a:t>
            </a:r>
          </a:p>
        </p:txBody>
      </p:sp>
      <p:grpSp>
        <p:nvGrpSpPr>
          <p:cNvPr id="16" name="组合 15">
            <a:extLst>
              <a:ext uri="{FF2B5EF4-FFF2-40B4-BE49-F238E27FC236}">
                <a16:creationId xmlns:a16="http://schemas.microsoft.com/office/drawing/2014/main" id="{69E1EE4F-9219-4271-8A22-2D68E2758DD6}"/>
              </a:ext>
            </a:extLst>
          </p:cNvPr>
          <p:cNvGrpSpPr/>
          <p:nvPr/>
        </p:nvGrpSpPr>
        <p:grpSpPr>
          <a:xfrm rot="11209072">
            <a:off x="495046" y="263271"/>
            <a:ext cx="3240254" cy="4681900"/>
            <a:chOff x="237862" y="-89423"/>
            <a:chExt cx="4892564" cy="7069352"/>
          </a:xfrm>
        </p:grpSpPr>
        <p:sp>
          <p:nvSpPr>
            <p:cNvPr id="17" name="椭圆 16">
              <a:extLst>
                <a:ext uri="{FF2B5EF4-FFF2-40B4-BE49-F238E27FC236}">
                  <a16:creationId xmlns:a16="http://schemas.microsoft.com/office/drawing/2014/main" id="{58C35AE6-933D-4E18-811A-5B9AB30D000A}"/>
                </a:ext>
              </a:extLst>
            </p:cNvPr>
            <p:cNvSpPr/>
            <p:nvPr/>
          </p:nvSpPr>
          <p:spPr>
            <a:xfrm>
              <a:off x="237862" y="982718"/>
              <a:ext cx="4892564" cy="489256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solidFill>
                  <a:schemeClr val="tx1"/>
                </a:solidFill>
              </a:endParaRPr>
            </a:p>
          </p:txBody>
        </p:sp>
        <p:sp>
          <p:nvSpPr>
            <p:cNvPr id="18" name="椭圆 17">
              <a:extLst>
                <a:ext uri="{FF2B5EF4-FFF2-40B4-BE49-F238E27FC236}">
                  <a16:creationId xmlns:a16="http://schemas.microsoft.com/office/drawing/2014/main" id="{7642B963-E2CD-4453-AC3A-294AB8C08C2A}"/>
                </a:ext>
              </a:extLst>
            </p:cNvPr>
            <p:cNvSpPr/>
            <p:nvPr/>
          </p:nvSpPr>
          <p:spPr>
            <a:xfrm>
              <a:off x="641807" y="1386662"/>
              <a:ext cx="4084675" cy="4084678"/>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accent1"/>
                </a:solidFill>
                <a:latin charset="-122" panose="020b0400000000000000" pitchFamily="34" typeface="思源黑体"/>
                <a:ea charset="-122" panose="020b0400000000000000" pitchFamily="34" typeface="思源黑体"/>
                <a:cs charset="0" panose="020b0604020202020204" pitchFamily="34" typeface="Arial"/>
              </a:endParaRPr>
            </a:p>
          </p:txBody>
        </p:sp>
        <p:sp>
          <p:nvSpPr>
            <p:cNvPr id="20" name="任意多边形: 形状 31">
              <a:extLst>
                <a:ext uri="{FF2B5EF4-FFF2-40B4-BE49-F238E27FC236}">
                  <a16:creationId xmlns:a16="http://schemas.microsoft.com/office/drawing/2014/main" id="{2E66F6B2-990A-46DD-89C2-3CD1BA7491C8}"/>
                </a:ext>
              </a:extLst>
            </p:cNvPr>
            <p:cNvSpPr/>
            <p:nvPr/>
          </p:nvSpPr>
          <p:spPr>
            <a:xfrm rot="18785648">
              <a:off x="974286" y="3294627"/>
              <a:ext cx="3913617"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sp>
          <p:nvSpPr>
            <p:cNvPr id="21" name="任意多边形: 形状 32">
              <a:extLst>
                <a:ext uri="{FF2B5EF4-FFF2-40B4-BE49-F238E27FC236}">
                  <a16:creationId xmlns:a16="http://schemas.microsoft.com/office/drawing/2014/main" id="{64044244-1E71-471D-B46B-C81569F87B8A}"/>
                </a:ext>
              </a:extLst>
            </p:cNvPr>
            <p:cNvSpPr/>
            <p:nvPr/>
          </p:nvSpPr>
          <p:spPr>
            <a:xfrm rot="7741732">
              <a:off x="406131" y="138892"/>
              <a:ext cx="3913618"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grpSp>
      <p:sp>
        <p:nvSpPr>
          <p:cNvPr id="34" name="文本框 11"/>
          <p:cNvSpPr txBox="1"/>
          <p:nvPr/>
        </p:nvSpPr>
        <p:spPr>
          <a:xfrm>
            <a:off x="4876800" y="1156679"/>
            <a:ext cx="3886200" cy="109728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pc="600" sz="6600">
                <a:solidFill>
                  <a:schemeClr val="accent2"/>
                </a:solidFill>
                <a:latin charset="-122" panose="00020600040101010101" pitchFamily="18" typeface="汉仪锐智W"/>
                <a:ea charset="-122" panose="00020600040101010101" pitchFamily="18" typeface="汉仪锐智W"/>
                <a:cs typeface="+mn-ea"/>
                <a:sym typeface="+mn-lt"/>
              </a:rPr>
              <a:t>税务培训</a:t>
            </a:r>
          </a:p>
        </p:txBody>
      </p:sp>
      <p:grpSp>
        <p:nvGrpSpPr>
          <p:cNvPr id="61" name="组合 60"/>
          <p:cNvGrpSpPr/>
          <p:nvPr/>
        </p:nvGrpSpPr>
        <p:grpSpPr>
          <a:xfrm>
            <a:off x="4903984" y="2183266"/>
            <a:ext cx="3859016" cy="533400"/>
            <a:chOff x="4903984" y="2343150"/>
            <a:chExt cx="3859016" cy="533400"/>
          </a:xfrm>
        </p:grpSpPr>
        <p:sp>
          <p:nvSpPr>
            <p:cNvPr id="8" name="文本框 11"/>
            <p:cNvSpPr txBox="1"/>
            <p:nvPr/>
          </p:nvSpPr>
          <p:spPr>
            <a:xfrm>
              <a:off x="4903984" y="2343150"/>
              <a:ext cx="3859016" cy="53340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pc="600" sz="2900">
                  <a:solidFill>
                    <a:schemeClr val="bg1"/>
                  </a:solidFill>
                  <a:cs typeface="+mn-ea"/>
                  <a:sym typeface="+mn-lt"/>
                </a:rPr>
                <a:t>税务基础知识培训</a:t>
              </a:r>
            </a:p>
          </p:txBody>
        </p:sp>
        <p:cxnSp>
          <p:nvCxnSpPr>
            <p:cNvPr id="56" name="直接连接符 55"/>
            <p:cNvCxnSpPr/>
            <p:nvPr/>
          </p:nvCxnSpPr>
          <p:spPr>
            <a:xfrm>
              <a:off x="4977294" y="2819097"/>
              <a:ext cx="35345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矩形 61"/>
          <p:cNvSpPr/>
          <p:nvPr/>
        </p:nvSpPr>
        <p:spPr>
          <a:xfrm>
            <a:off x="4891250" y="2741230"/>
            <a:ext cx="3706616" cy="435864"/>
          </a:xfrm>
          <a:prstGeom prst="rect">
            <a:avLst/>
          </a:prstGeom>
        </p:spPr>
        <p:txBody>
          <a:bodyPr wrap="square">
            <a:spAutoFit/>
          </a:bodyPr>
          <a:lstStyle/>
          <a:p>
            <a:r>
              <a:rPr altLang="en-US" lang="zh-CN" smtClean="0" sz="1130">
                <a:solidFill>
                  <a:schemeClr val="bg1"/>
                </a:solidFill>
                <a:latin typeface="+mn-ea"/>
              </a:rPr>
              <a:t>tax basic knowledge training tax basic knowledge </a:t>
            </a:r>
          </a:p>
          <a:p>
            <a:r>
              <a:rPr altLang="en-US" lang="zh-CN" smtClean="0" sz="1130">
                <a:solidFill>
                  <a:schemeClr val="bg1"/>
                </a:solidFill>
                <a:latin typeface="+mn-ea"/>
              </a:rPr>
              <a:t>Training tax basic knowledge training</a:t>
            </a:r>
          </a:p>
        </p:txBody>
      </p:sp>
      <p:sp>
        <p:nvSpPr>
          <p:cNvPr id="63" name="矩形 62"/>
          <p:cNvSpPr/>
          <p:nvPr/>
        </p:nvSpPr>
        <p:spPr>
          <a:xfrm>
            <a:off x="1133663" y="1405354"/>
            <a:ext cx="2011680" cy="2194560"/>
          </a:xfrm>
          <a:prstGeom prst="rect">
            <a:avLst/>
          </a:prstGeom>
        </p:spPr>
        <p:txBody>
          <a:bodyPr wrap="none">
            <a:spAutoFit/>
          </a:bodyPr>
          <a:lstStyle/>
          <a:p>
            <a:r>
              <a:rPr altLang="en-US" lang="zh-CN" spc="600" sz="13800">
                <a:solidFill>
                  <a:schemeClr val="bg1"/>
                </a:solidFill>
                <a:latin charset="-122" panose="02010600000101010101" pitchFamily="2" typeface="汉仪大宋简"/>
                <a:ea charset="-122" panose="02010600000101010101" pitchFamily="2" typeface="汉仪大宋简"/>
                <a:cs typeface="+mn-ea"/>
                <a:sym typeface="+mn-lt"/>
              </a:rPr>
              <a:t>税</a:t>
            </a:r>
          </a:p>
        </p:txBody>
      </p:sp>
      <p:grpSp>
        <p:nvGrpSpPr>
          <p:cNvPr id="69" name="组合 68"/>
          <p:cNvGrpSpPr/>
          <p:nvPr/>
        </p:nvGrpSpPr>
        <p:grpSpPr>
          <a:xfrm>
            <a:off x="5025637" y="3663949"/>
            <a:ext cx="1897274" cy="169334"/>
            <a:chOff x="5057422" y="3896431"/>
            <a:chExt cx="1897274" cy="169334"/>
          </a:xfrm>
        </p:grpSpPr>
        <p:sp>
          <p:nvSpPr>
            <p:cNvPr id="64" name="椭圆 63"/>
            <p:cNvSpPr/>
            <p:nvPr/>
          </p:nvSpPr>
          <p:spPr>
            <a:xfrm>
              <a:off x="5057422" y="3896431"/>
              <a:ext cx="169334" cy="1693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a:off x="5489407" y="3896431"/>
              <a:ext cx="169334" cy="169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65"/>
            <p:cNvSpPr/>
            <p:nvPr/>
          </p:nvSpPr>
          <p:spPr>
            <a:xfrm>
              <a:off x="5921392" y="3896431"/>
              <a:ext cx="169334" cy="1693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椭圆 66"/>
            <p:cNvSpPr/>
            <p:nvPr/>
          </p:nvSpPr>
          <p:spPr>
            <a:xfrm>
              <a:off x="6353377" y="3896431"/>
              <a:ext cx="169334" cy="169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 67"/>
            <p:cNvSpPr/>
            <p:nvPr/>
          </p:nvSpPr>
          <p:spPr>
            <a:xfrm>
              <a:off x="6785362" y="3896431"/>
              <a:ext cx="169334" cy="1693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567706411"/>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60000" fill="hold" id="5" nodeType="clickEffect" presetClass="entr" presetID="2" presetSubtype="8">
                                  <p:stCondLst>
                                    <p:cond delay="0"/>
                                  </p:stCondLst>
                                  <p:childTnLst>
                                    <p:set>
                                      <p:cBhvr>
                                        <p:cTn dur="1" fill="hold" id="6">
                                          <p:stCondLst>
                                            <p:cond delay="0"/>
                                          </p:stCondLst>
                                        </p:cTn>
                                        <p:tgtEl>
                                          <p:spTgt spid="71"/>
                                        </p:tgtEl>
                                        <p:attrNameLst>
                                          <p:attrName>style.visibility</p:attrName>
                                        </p:attrNameLst>
                                      </p:cBhvr>
                                      <p:to>
                                        <p:strVal val="visible"/>
                                      </p:to>
                                    </p:set>
                                    <p:anim calcmode="lin" valueType="num">
                                      <p:cBhvr additive="base">
                                        <p:cTn dur="1000" fill="hold" id="7"/>
                                        <p:tgtEl>
                                          <p:spTgt spid="71"/>
                                        </p:tgtEl>
                                        <p:attrNameLst>
                                          <p:attrName>ppt_x</p:attrName>
                                        </p:attrNameLst>
                                      </p:cBhvr>
                                      <p:tavLst>
                                        <p:tav tm="0">
                                          <p:val>
                                            <p:strVal val="0-#ppt_w/2"/>
                                          </p:val>
                                        </p:tav>
                                        <p:tav tm="100000">
                                          <p:val>
                                            <p:strVal val="#ppt_x"/>
                                          </p:val>
                                        </p:tav>
                                      </p:tavLst>
                                    </p:anim>
                                    <p:anim calcmode="lin" valueType="num">
                                      <p:cBhvr additive="base">
                                        <p:cTn dur="1000" fill="hold" id="8"/>
                                        <p:tgtEl>
                                          <p:spTgt spid="71"/>
                                        </p:tgtEl>
                                        <p:attrNameLst>
                                          <p:attrName>ppt_y</p:attrName>
                                        </p:attrNameLst>
                                      </p:cBhvr>
                                      <p:tavLst>
                                        <p:tav tm="0">
                                          <p:val>
                                            <p:strVal val="#ppt_y"/>
                                          </p:val>
                                        </p:tav>
                                        <p:tav tm="100000">
                                          <p:val>
                                            <p:strVal val="#ppt_y"/>
                                          </p:val>
                                        </p:tav>
                                      </p:tavLst>
                                    </p:anim>
                                  </p:childTnLst>
                                </p:cTn>
                              </p:par>
                              <p:par>
                                <p:cTn decel="60000" fill="hold" id="9" nodeType="withEffect" presetClass="entr" presetID="2" presetSubtype="3">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additive="base">
                                        <p:cTn dur="1000" fill="hold" id="11"/>
                                        <p:tgtEl>
                                          <p:spTgt spid="49"/>
                                        </p:tgtEl>
                                        <p:attrNameLst>
                                          <p:attrName>ppt_x</p:attrName>
                                        </p:attrNameLst>
                                      </p:cBhvr>
                                      <p:tavLst>
                                        <p:tav tm="0">
                                          <p:val>
                                            <p:strVal val="1+#ppt_w/2"/>
                                          </p:val>
                                        </p:tav>
                                        <p:tav tm="100000">
                                          <p:val>
                                            <p:strVal val="#ppt_x"/>
                                          </p:val>
                                        </p:tav>
                                      </p:tavLst>
                                    </p:anim>
                                    <p:anim calcmode="lin" valueType="num">
                                      <p:cBhvr additive="base">
                                        <p:cTn dur="1000" fill="hold" id="12"/>
                                        <p:tgtEl>
                                          <p:spTgt spid="49"/>
                                        </p:tgtEl>
                                        <p:attrNameLst>
                                          <p:attrName>ppt_y</p:attrName>
                                        </p:attrNameLst>
                                      </p:cBhvr>
                                      <p:tavLst>
                                        <p:tav tm="0">
                                          <p:val>
                                            <p:strVal val="0-#ppt_h/2"/>
                                          </p:val>
                                        </p:tav>
                                        <p:tav tm="100000">
                                          <p:val>
                                            <p:strVal val="#ppt_y"/>
                                          </p:val>
                                        </p:tav>
                                      </p:tavLst>
                                    </p:anim>
                                  </p:childTnLst>
                                </p:cTn>
                              </p:par>
                              <p:par>
                                <p:cTn decel="60000" fill="hold" grpId="0" id="13" nodeType="withEffect" presetClass="entr" presetID="2" presetSubtype="6">
                                  <p:stCondLst>
                                    <p:cond delay="0"/>
                                  </p:stCondLst>
                                  <p:childTnLst>
                                    <p:set>
                                      <p:cBhvr>
                                        <p:cTn dur="1" fill="hold" id="14">
                                          <p:stCondLst>
                                            <p:cond delay="0"/>
                                          </p:stCondLst>
                                        </p:cTn>
                                        <p:tgtEl>
                                          <p:spTgt spid="54"/>
                                        </p:tgtEl>
                                        <p:attrNameLst>
                                          <p:attrName>style.visibility</p:attrName>
                                        </p:attrNameLst>
                                      </p:cBhvr>
                                      <p:to>
                                        <p:strVal val="visible"/>
                                      </p:to>
                                    </p:set>
                                    <p:anim calcmode="lin" valueType="num">
                                      <p:cBhvr additive="base">
                                        <p:cTn dur="1000" fill="hold" id="15"/>
                                        <p:tgtEl>
                                          <p:spTgt spid="54"/>
                                        </p:tgtEl>
                                        <p:attrNameLst>
                                          <p:attrName>ppt_x</p:attrName>
                                        </p:attrNameLst>
                                      </p:cBhvr>
                                      <p:tavLst>
                                        <p:tav tm="0">
                                          <p:val>
                                            <p:strVal val="1+#ppt_w/2"/>
                                          </p:val>
                                        </p:tav>
                                        <p:tav tm="100000">
                                          <p:val>
                                            <p:strVal val="#ppt_x"/>
                                          </p:val>
                                        </p:tav>
                                      </p:tavLst>
                                    </p:anim>
                                    <p:anim calcmode="lin" valueType="num">
                                      <p:cBhvr additive="base">
                                        <p:cTn dur="1000" fill="hold" id="16"/>
                                        <p:tgtEl>
                                          <p:spTgt spid="54"/>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16"/>
                                        </p:tgtEl>
                                        <p:attrNameLst>
                                          <p:attrName>style.visibility</p:attrName>
                                        </p:attrNameLst>
                                      </p:cBhvr>
                                      <p:to>
                                        <p:strVal val="visible"/>
                                      </p:to>
                                    </p:set>
                                    <p:anim calcmode="lin" valueType="num">
                                      <p:cBhvr>
                                        <p:cTn dur="1000" fill="hold" id="21"/>
                                        <p:tgtEl>
                                          <p:spTgt spid="16"/>
                                        </p:tgtEl>
                                        <p:attrNameLst>
                                          <p:attrName>ppt_w</p:attrName>
                                        </p:attrNameLst>
                                      </p:cBhvr>
                                      <p:tavLst>
                                        <p:tav tm="0">
                                          <p:val>
                                            <p:fltVal val="0"/>
                                          </p:val>
                                        </p:tav>
                                        <p:tav tm="100000">
                                          <p:val>
                                            <p:strVal val="#ppt_w"/>
                                          </p:val>
                                        </p:tav>
                                      </p:tavLst>
                                    </p:anim>
                                    <p:anim calcmode="lin" valueType="num">
                                      <p:cBhvr>
                                        <p:cTn dur="1000" fill="hold" id="22"/>
                                        <p:tgtEl>
                                          <p:spTgt spid="16"/>
                                        </p:tgtEl>
                                        <p:attrNameLst>
                                          <p:attrName>ppt_h</p:attrName>
                                        </p:attrNameLst>
                                      </p:cBhvr>
                                      <p:tavLst>
                                        <p:tav tm="0">
                                          <p:val>
                                            <p:fltVal val="0"/>
                                          </p:val>
                                        </p:tav>
                                        <p:tav tm="100000">
                                          <p:val>
                                            <p:strVal val="#ppt_h"/>
                                          </p:val>
                                        </p:tav>
                                      </p:tavLst>
                                    </p:anim>
                                    <p:animEffect filter="fade" transition="in">
                                      <p:cBhvr>
                                        <p:cTn dur="1000" id="23"/>
                                        <p:tgtEl>
                                          <p:spTgt spid="16"/>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63"/>
                                        </p:tgtEl>
                                        <p:attrNameLst>
                                          <p:attrName>style.visibility</p:attrName>
                                        </p:attrNameLst>
                                      </p:cBhvr>
                                      <p:to>
                                        <p:strVal val="visible"/>
                                      </p:to>
                                    </p:set>
                                    <p:anim calcmode="lin" valueType="num">
                                      <p:cBhvr>
                                        <p:cTn dur="1000" fill="hold" id="26"/>
                                        <p:tgtEl>
                                          <p:spTgt spid="63"/>
                                        </p:tgtEl>
                                        <p:attrNameLst>
                                          <p:attrName>ppt_w</p:attrName>
                                        </p:attrNameLst>
                                      </p:cBhvr>
                                      <p:tavLst>
                                        <p:tav tm="0">
                                          <p:val>
                                            <p:fltVal val="0"/>
                                          </p:val>
                                        </p:tav>
                                        <p:tav tm="100000">
                                          <p:val>
                                            <p:strVal val="#ppt_w"/>
                                          </p:val>
                                        </p:tav>
                                      </p:tavLst>
                                    </p:anim>
                                    <p:anim calcmode="lin" valueType="num">
                                      <p:cBhvr>
                                        <p:cTn dur="1000" fill="hold" id="27"/>
                                        <p:tgtEl>
                                          <p:spTgt spid="63"/>
                                        </p:tgtEl>
                                        <p:attrNameLst>
                                          <p:attrName>ppt_h</p:attrName>
                                        </p:attrNameLst>
                                      </p:cBhvr>
                                      <p:tavLst>
                                        <p:tav tm="0">
                                          <p:val>
                                            <p:fltVal val="0"/>
                                          </p:val>
                                        </p:tav>
                                        <p:tav tm="100000">
                                          <p:val>
                                            <p:strVal val="#ppt_h"/>
                                          </p:val>
                                        </p:tav>
                                      </p:tavLst>
                                    </p:anim>
                                    <p:animEffect filter="fade" transition="in">
                                      <p:cBhvr>
                                        <p:cTn dur="1000" id="28"/>
                                        <p:tgtEl>
                                          <p:spTgt spid="63"/>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2" presetSubtype="0">
                                  <p:stCondLst>
                                    <p:cond delay="0"/>
                                  </p:stCondLst>
                                  <p:iterate type="lt">
                                    <p:tmPct val="10000"/>
                                  </p:iterate>
                                  <p:childTnLst>
                                    <p:set>
                                      <p:cBhvr>
                                        <p:cTn dur="1" fill="hold" id="32">
                                          <p:stCondLst>
                                            <p:cond delay="0"/>
                                          </p:stCondLst>
                                        </p:cTn>
                                        <p:tgtEl>
                                          <p:spTgt spid="34"/>
                                        </p:tgtEl>
                                        <p:attrNameLst>
                                          <p:attrName>style.visibility</p:attrName>
                                        </p:attrNameLst>
                                      </p:cBhvr>
                                      <p:to>
                                        <p:strVal val="visible"/>
                                      </p:to>
                                    </p:set>
                                    <p:animScale>
                                      <p:cBhvr>
                                        <p:cTn decel="50000" dur="1000" fill="hold" id="33">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4">
                                          <p:stCondLst>
                                            <p:cond delay="0"/>
                                          </p:stCondLst>
                                        </p:cTn>
                                        <p:tgtEl>
                                          <p:spTgt spid="34"/>
                                        </p:tgtEl>
                                        <p:attrNameLst>
                                          <p:attrName>ppt_x</p:attrName>
                                          <p:attrName>ppt_y</p:attrName>
                                        </p:attrNameLst>
                                      </p:cBhvr>
                                    </p:animMotion>
                                    <p:animEffect filter="fade" transition="in">
                                      <p:cBhvr>
                                        <p:cTn dur="1000" id="35"/>
                                        <p:tgtEl>
                                          <p:spTgt spid="34"/>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22" presetSubtype="8">
                                  <p:stCondLst>
                                    <p:cond delay="0"/>
                                  </p:stCondLst>
                                  <p:childTnLst>
                                    <p:set>
                                      <p:cBhvr>
                                        <p:cTn dur="1" fill="hold" id="39">
                                          <p:stCondLst>
                                            <p:cond delay="0"/>
                                          </p:stCondLst>
                                        </p:cTn>
                                        <p:tgtEl>
                                          <p:spTgt spid="61"/>
                                        </p:tgtEl>
                                        <p:attrNameLst>
                                          <p:attrName>style.visibility</p:attrName>
                                        </p:attrNameLst>
                                      </p:cBhvr>
                                      <p:to>
                                        <p:strVal val="visible"/>
                                      </p:to>
                                    </p:set>
                                    <p:animEffect filter="wipe(left)" transition="in">
                                      <p:cBhvr>
                                        <p:cTn dur="500" id="40"/>
                                        <p:tgtEl>
                                          <p:spTgt spid="61"/>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 presetSubtype="4">
                                  <p:stCondLst>
                                    <p:cond delay="0"/>
                                  </p:stCondLst>
                                  <p:childTnLst>
                                    <p:set>
                                      <p:cBhvr>
                                        <p:cTn dur="1" fill="hold" id="44">
                                          <p:stCondLst>
                                            <p:cond delay="0"/>
                                          </p:stCondLst>
                                        </p:cTn>
                                        <p:tgtEl>
                                          <p:spTgt spid="62"/>
                                        </p:tgtEl>
                                        <p:attrNameLst>
                                          <p:attrName>style.visibility</p:attrName>
                                        </p:attrNameLst>
                                      </p:cBhvr>
                                      <p:to>
                                        <p:strVal val="visible"/>
                                      </p:to>
                                    </p:set>
                                    <p:anim calcmode="lin" valueType="num">
                                      <p:cBhvr additive="base">
                                        <p:cTn dur="500" fill="hold" id="45"/>
                                        <p:tgtEl>
                                          <p:spTgt spid="62"/>
                                        </p:tgtEl>
                                        <p:attrNameLst>
                                          <p:attrName>ppt_x</p:attrName>
                                        </p:attrNameLst>
                                      </p:cBhvr>
                                      <p:tavLst>
                                        <p:tav tm="0">
                                          <p:val>
                                            <p:strVal val="#ppt_x"/>
                                          </p:val>
                                        </p:tav>
                                        <p:tav tm="100000">
                                          <p:val>
                                            <p:strVal val="#ppt_x"/>
                                          </p:val>
                                        </p:tav>
                                      </p:tavLst>
                                    </p:anim>
                                    <p:anim calcmode="lin" valueType="num">
                                      <p:cBhvr additive="base">
                                        <p:cTn dur="500" fill="hold" id="46"/>
                                        <p:tgtEl>
                                          <p:spTgt spid="62"/>
                                        </p:tgtEl>
                                        <p:attrNameLst>
                                          <p:attrName>ppt_y</p:attrName>
                                        </p:attrNameLst>
                                      </p:cBhvr>
                                      <p:tavLst>
                                        <p:tav tm="0">
                                          <p:val>
                                            <p:strVal val="1+#ppt_h/2"/>
                                          </p:val>
                                        </p:tav>
                                        <p:tav tm="100000">
                                          <p:val>
                                            <p:strVal val="#ppt_y"/>
                                          </p:val>
                                        </p:tav>
                                      </p:tavLst>
                                    </p:anim>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53" presetSubtype="0">
                                  <p:stCondLst>
                                    <p:cond delay="0"/>
                                  </p:stCondLst>
                                  <p:childTnLst>
                                    <p:set>
                                      <p:cBhvr>
                                        <p:cTn dur="1" fill="hold" id="50">
                                          <p:stCondLst>
                                            <p:cond delay="0"/>
                                          </p:stCondLst>
                                        </p:cTn>
                                        <p:tgtEl>
                                          <p:spTgt spid="12"/>
                                        </p:tgtEl>
                                        <p:attrNameLst>
                                          <p:attrName>style.visibility</p:attrName>
                                        </p:attrNameLst>
                                      </p:cBhvr>
                                      <p:to>
                                        <p:strVal val="visible"/>
                                      </p:to>
                                    </p:set>
                                    <p:anim calcmode="lin" valueType="num">
                                      <p:cBhvr>
                                        <p:cTn dur="500" fill="hold" id="51"/>
                                        <p:tgtEl>
                                          <p:spTgt spid="12"/>
                                        </p:tgtEl>
                                        <p:attrNameLst>
                                          <p:attrName>ppt_w</p:attrName>
                                        </p:attrNameLst>
                                      </p:cBhvr>
                                      <p:tavLst>
                                        <p:tav tm="0">
                                          <p:val>
                                            <p:fltVal val="0"/>
                                          </p:val>
                                        </p:tav>
                                        <p:tav tm="100000">
                                          <p:val>
                                            <p:strVal val="#ppt_w"/>
                                          </p:val>
                                        </p:tav>
                                      </p:tavLst>
                                    </p:anim>
                                    <p:anim calcmode="lin" valueType="num">
                                      <p:cBhvr>
                                        <p:cTn dur="500" fill="hold" id="52"/>
                                        <p:tgtEl>
                                          <p:spTgt spid="12"/>
                                        </p:tgtEl>
                                        <p:attrNameLst>
                                          <p:attrName>ppt_h</p:attrName>
                                        </p:attrNameLst>
                                      </p:cBhvr>
                                      <p:tavLst>
                                        <p:tav tm="0">
                                          <p:val>
                                            <p:fltVal val="0"/>
                                          </p:val>
                                        </p:tav>
                                        <p:tav tm="100000">
                                          <p:val>
                                            <p:strVal val="#ppt_h"/>
                                          </p:val>
                                        </p:tav>
                                      </p:tavLst>
                                    </p:anim>
                                    <p:animEffect filter="fade" transition="in">
                                      <p:cBhvr>
                                        <p:cTn dur="500" id="53"/>
                                        <p:tgtEl>
                                          <p:spTgt spid="12"/>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id="56" nodeType="clickEffect" presetClass="entr" presetID="16" presetSubtype="21">
                                  <p:stCondLst>
                                    <p:cond delay="0"/>
                                  </p:stCondLst>
                                  <p:childTnLst>
                                    <p:set>
                                      <p:cBhvr>
                                        <p:cTn dur="1" fill="hold" id="57">
                                          <p:stCondLst>
                                            <p:cond delay="0"/>
                                          </p:stCondLst>
                                        </p:cTn>
                                        <p:tgtEl>
                                          <p:spTgt spid="69"/>
                                        </p:tgtEl>
                                        <p:attrNameLst>
                                          <p:attrName>style.visibility</p:attrName>
                                        </p:attrNameLst>
                                      </p:cBhvr>
                                      <p:to>
                                        <p:strVal val="visible"/>
                                      </p:to>
                                    </p:set>
                                    <p:animEffect filter="barn(inVertical)" transition="in">
                                      <p:cBhvr>
                                        <p:cTn dur="500" id="58"/>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12"/>
      <p:bldP grpId="0" spid="34"/>
      <p:bldP grpId="0" spid="62"/>
      <p:bldP grpId="0" spid="6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图表 3"/>
          <p:cNvGraphicFramePr/>
          <p:nvPr>
            <p:extLst>
              <p:ext uri="{D42A27DB-BD31-4B8C-83A1-F6EECF244321}">
                <p14:modId val="2751884866"/>
              </p:ext>
            </p:extLst>
          </p:nvPr>
        </p:nvGraphicFramePr>
        <p:xfrm>
          <a:off x="914400" y="1809750"/>
          <a:ext cx="3477611" cy="2574727"/>
        </p:xfrm>
        <a:graphic>
          <a:graphicData uri="http://schemas.openxmlformats.org/drawingml/2006/chart">
            <c:chart xmlns:c="http://schemas.openxmlformats.org/drawingml/2006/chart" r:id="rId3"/>
          </a:graphicData>
        </a:graphic>
      </p:graphicFrame>
      <p:graphicFrame>
        <p:nvGraphicFramePr>
          <p:cNvPr id="9" name="图表 8"/>
          <p:cNvGraphicFramePr/>
          <p:nvPr>
            <p:extLst>
              <p:ext uri="{D42A27DB-BD31-4B8C-83A1-F6EECF244321}">
                <p14:modId val="2345490083"/>
              </p:ext>
            </p:extLst>
          </p:nvPr>
        </p:nvGraphicFramePr>
        <p:xfrm>
          <a:off x="4779319" y="1834315"/>
          <a:ext cx="3477611" cy="2574727"/>
        </p:xfrm>
        <a:graphic>
          <a:graphicData uri="http://schemas.openxmlformats.org/drawingml/2006/chart">
            <c:chart xmlns:c="http://schemas.openxmlformats.org/drawingml/2006/chart" r:id="rId4"/>
          </a:graphicData>
        </a:graphic>
      </p:graphicFrame>
      <p:grpSp>
        <p:nvGrpSpPr>
          <p:cNvPr id="7" name="组合 6"/>
          <p:cNvGrpSpPr/>
          <p:nvPr/>
        </p:nvGrpSpPr>
        <p:grpSpPr>
          <a:xfrm>
            <a:off x="893118" y="1292423"/>
            <a:ext cx="7391401" cy="386337"/>
            <a:chOff x="996241" y="5385680"/>
            <a:chExt cx="7416824" cy="823912"/>
          </a:xfrm>
          <a:solidFill>
            <a:schemeClr val="accent1"/>
          </a:solidFill>
        </p:grpSpPr>
        <p:sp>
          <p:nvSpPr>
            <p:cNvPr id="10" name="矩形 9"/>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a:solidFill>
                  <a:schemeClr val="bg1"/>
                </a:solidFill>
                <a:cs typeface="+mn-ea"/>
                <a:sym typeface="+mn-lt"/>
              </a:endParaRPr>
            </a:p>
          </p:txBody>
        </p:sp>
        <p:sp>
          <p:nvSpPr>
            <p:cNvPr id="11" name="Text Box 4"/>
            <p:cNvSpPr txBox="1">
              <a:spLocks noChangeArrowheads="1"/>
            </p:cNvSpPr>
            <p:nvPr/>
          </p:nvSpPr>
          <p:spPr bwMode="auto">
            <a:xfrm>
              <a:off x="1070344" y="5433482"/>
              <a:ext cx="7301335" cy="738419"/>
            </a:xfrm>
            <a:prstGeom prst="rect">
              <a:avLst/>
            </a:prstGeom>
            <a:grp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mtClean="0" sz="1800">
                  <a:latin typeface="+mn-lt"/>
                  <a:ea typeface="+mn-ea"/>
                  <a:cs typeface="+mn-ea"/>
                  <a:sym typeface="+mn-lt"/>
                </a:rPr>
                <a:t>四种税率两种征收税</a:t>
              </a:r>
            </a:p>
          </p:txBody>
        </p:sp>
      </p:grpSp>
    </p:spTree>
    <p:extLst>
      <p:ext uri="{BB962C8B-B14F-4D97-AF65-F5344CB8AC3E}">
        <p14:creationId val="144404098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9"/>
                                        </p:tgtEl>
                                        <p:attrNameLst>
                                          <p:attrName>style.visibility</p:attrName>
                                        </p:attrNameLst>
                                      </p:cBhvr>
                                      <p:to>
                                        <p:strVal val="visible"/>
                                      </p:to>
                                    </p:set>
                                    <p:anim calcmode="lin" valueType="num">
                                      <p:cBhvr>
                                        <p:cTn dur="500" fill="hold" id="18"/>
                                        <p:tgtEl>
                                          <p:spTgt spid="9"/>
                                        </p:tgtEl>
                                        <p:attrNameLst>
                                          <p:attrName>ppt_w</p:attrName>
                                        </p:attrNameLst>
                                      </p:cBhvr>
                                      <p:tavLst>
                                        <p:tav tm="0">
                                          <p:val>
                                            <p:fltVal val="0"/>
                                          </p:val>
                                        </p:tav>
                                        <p:tav tm="100000">
                                          <p:val>
                                            <p:strVal val="#ppt_w"/>
                                          </p:val>
                                        </p:tav>
                                      </p:tavLst>
                                    </p:anim>
                                    <p:anim calcmode="lin" valueType="num">
                                      <p:cBhvr>
                                        <p:cTn dur="500" fill="hold" id="19"/>
                                        <p:tgtEl>
                                          <p:spTgt spid="9"/>
                                        </p:tgtEl>
                                        <p:attrNameLst>
                                          <p:attrName>ppt_h</p:attrName>
                                        </p:attrNameLst>
                                      </p:cBhvr>
                                      <p:tavLst>
                                        <p:tav tm="0">
                                          <p:val>
                                            <p:fltVal val="0"/>
                                          </p:val>
                                        </p:tav>
                                        <p:tav tm="100000">
                                          <p:val>
                                            <p:strVal val="#ppt_h"/>
                                          </p:val>
                                        </p:tav>
                                      </p:tavLst>
                                    </p:anim>
                                    <p:animEffect filter="fade" transition="in">
                                      <p:cBhvr>
                                        <p:cTn dur="500" id="2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4">
        <p:bldAsOne/>
      </p:bldGraphic>
      <p:bldGraphic grpId="0" spid="9">
        <p:bldAsOne/>
      </p:bldGraphic>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p:cNvGrpSpPr/>
          <p:nvPr/>
        </p:nvGrpSpPr>
        <p:grpSpPr>
          <a:xfrm>
            <a:off x="1128936" y="1304088"/>
            <a:ext cx="2376264" cy="386337"/>
            <a:chOff x="996241" y="5385680"/>
            <a:chExt cx="7416824" cy="823912"/>
          </a:xfrm>
          <a:solidFill>
            <a:schemeClr val="accent1"/>
          </a:solidFill>
        </p:grpSpPr>
        <p:sp>
          <p:nvSpPr>
            <p:cNvPr id="33" name="矩形 32"/>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a:solidFill>
                  <a:schemeClr val="bg1"/>
                </a:solidFill>
                <a:cs typeface="+mn-ea"/>
                <a:sym typeface="+mn-lt"/>
              </a:endParaRPr>
            </a:p>
          </p:txBody>
        </p:sp>
        <p:sp>
          <p:nvSpPr>
            <p:cNvPr id="34" name="Text Box 4"/>
            <p:cNvSpPr txBox="1">
              <a:spLocks noChangeArrowheads="1"/>
            </p:cNvSpPr>
            <p:nvPr/>
          </p:nvSpPr>
          <p:spPr bwMode="auto">
            <a:xfrm>
              <a:off x="1111732" y="5422012"/>
              <a:ext cx="7301333" cy="738419"/>
            </a:xfrm>
            <a:prstGeom prst="rect">
              <a:avLst/>
            </a:prstGeom>
            <a:grp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增值税税率</a:t>
              </a:r>
            </a:p>
          </p:txBody>
        </p:sp>
      </p:grpSp>
      <p:sp>
        <p:nvSpPr>
          <p:cNvPr id="35" name="矩形 34"/>
          <p:cNvSpPr/>
          <p:nvPr/>
        </p:nvSpPr>
        <p:spPr>
          <a:xfrm>
            <a:off x="990600" y="1685088"/>
            <a:ext cx="2615785" cy="1051560"/>
          </a:xfrm>
          <a:prstGeom prst="rect">
            <a:avLst/>
          </a:prstGeom>
        </p:spPr>
        <p:txBody>
          <a:bodyPr wrap="square">
            <a:spAutoFit/>
          </a:bodyPr>
          <a:lstStyle/>
          <a:p>
            <a:pPr>
              <a:lnSpc>
                <a:spcPct val="150000"/>
              </a:lnSpc>
            </a:pPr>
            <a:r>
              <a:rPr altLang="en-US" kumimoji="1" lang="zh-CN" sz="1400">
                <a:solidFill>
                  <a:schemeClr val="tx1">
                    <a:lumMod val="85000"/>
                    <a:lumOff val="15000"/>
                  </a:schemeClr>
                </a:solidFill>
                <a:cs typeface="+mn-ea"/>
                <a:sym typeface="+mn-lt"/>
              </a:rPr>
              <a:t>增值税一般纳税人销售或进口货物（除下列10%货物外）提供加工</a:t>
            </a:r>
          </a:p>
        </p:txBody>
      </p:sp>
      <p:grpSp>
        <p:nvGrpSpPr>
          <p:cNvPr id="40" name="组合 39"/>
          <p:cNvGrpSpPr/>
          <p:nvPr/>
        </p:nvGrpSpPr>
        <p:grpSpPr>
          <a:xfrm>
            <a:off x="4038600" y="1304088"/>
            <a:ext cx="4038600" cy="386337"/>
            <a:chOff x="996241" y="5385680"/>
            <a:chExt cx="7416824" cy="823912"/>
          </a:xfrm>
          <a:solidFill>
            <a:schemeClr val="accent2"/>
          </a:solidFill>
        </p:grpSpPr>
        <p:sp>
          <p:nvSpPr>
            <p:cNvPr id="41" name="矩形 40"/>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a:solidFill>
                  <a:schemeClr val="bg1"/>
                </a:solidFill>
                <a:cs typeface="+mn-ea"/>
                <a:sym typeface="+mn-lt"/>
              </a:endParaRPr>
            </a:p>
          </p:txBody>
        </p:sp>
        <p:sp>
          <p:nvSpPr>
            <p:cNvPr id="42" name="Text Box 4"/>
            <p:cNvSpPr txBox="1">
              <a:spLocks noChangeArrowheads="1"/>
            </p:cNvSpPr>
            <p:nvPr/>
          </p:nvSpPr>
          <p:spPr bwMode="auto">
            <a:xfrm>
              <a:off x="1111732" y="5422012"/>
              <a:ext cx="7301333" cy="738419"/>
            </a:xfrm>
            <a:prstGeom prst="rect">
              <a:avLst/>
            </a:prstGeom>
            <a:grp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增值税税率与征收率</a:t>
              </a:r>
            </a:p>
          </p:txBody>
        </p:sp>
      </p:grpSp>
      <p:sp>
        <p:nvSpPr>
          <p:cNvPr id="43" name="矩形 42"/>
          <p:cNvSpPr/>
          <p:nvPr/>
        </p:nvSpPr>
        <p:spPr>
          <a:xfrm>
            <a:off x="3962400" y="1608888"/>
            <a:ext cx="4419600" cy="2764841"/>
          </a:xfrm>
          <a:prstGeom prst="rect">
            <a:avLst/>
          </a:prstGeom>
        </p:spPr>
        <p:txBody>
          <a:bodyPr wrap="square">
            <a:spAutoFit/>
          </a:bodyPr>
          <a:lstStyle/>
          <a:p>
            <a:pPr>
              <a:lnSpc>
                <a:spcPct val="179000"/>
              </a:lnSpc>
            </a:pPr>
            <a:r>
              <a:rPr altLang="en-US" kumimoji="1" lang="zh-CN" sz="1400">
                <a:solidFill>
                  <a:schemeClr val="tx1">
                    <a:lumMod val="85000"/>
                    <a:lumOff val="15000"/>
                  </a:schemeClr>
                </a:solidFill>
                <a:cs typeface="+mn-ea"/>
                <a:sym typeface="+mn-lt"/>
              </a:rPr>
              <a:t>增值税一般纳税人提供交通运输、邮政、基础电信建筑、不动产租赁服务、销售不动产、销售土地使用权；销售粮食、食用植物油、销售自来水、暖气、冷气、热水、煤气、石油液化气、天然气、沼气、居民用煤炭制品、销售图书、报纸、杂志，销售饲料、化肥、农药、农机、农膜、农业产品，销售国务院规定的其他货物，税率为10% ；</a:t>
            </a:r>
          </a:p>
        </p:txBody>
      </p:sp>
      <p:pic>
        <p:nvPicPr>
          <p:cNvPr id="44" name="图片 43"/>
          <p:cNvPicPr>
            <a:picLocks noChangeAspect="1"/>
          </p:cNvPicPr>
          <p:nvPr/>
        </p:nvPicPr>
        <p:blipFill>
          <a:blip r:embed="rId3">
            <a:extLst>
              <a:ext uri="{28A0092B-C50C-407E-A947-70E740481C1C}">
                <a14:useLocalDpi val="0"/>
              </a:ext>
            </a:extLst>
          </a:blip>
          <a:stretch>
            <a:fillRect/>
          </a:stretch>
        </p:blipFill>
        <p:spPr>
          <a:xfrm>
            <a:off x="1066800" y="2873319"/>
            <a:ext cx="2410817" cy="1451031"/>
          </a:xfrm>
          <a:prstGeom prst="rect">
            <a:avLst/>
          </a:prstGeom>
        </p:spPr>
      </p:pic>
    </p:spTree>
    <p:extLst>
      <p:ext uri="{BB962C8B-B14F-4D97-AF65-F5344CB8AC3E}">
        <p14:creationId val="388077106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Effect filter="fade" transition="in">
                                      <p:cBhvr>
                                        <p:cTn dur="500" id="9"/>
                                        <p:tgtEl>
                                          <p:spTgt spid="3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5"/>
                                        </p:tgtEl>
                                        <p:attrNameLst>
                                          <p:attrName>style.visibility</p:attrName>
                                        </p:attrNameLst>
                                      </p:cBhvr>
                                      <p:to>
                                        <p:strVal val="visible"/>
                                      </p:to>
                                    </p:set>
                                    <p:anim calcmode="lin" valueType="num">
                                      <p:cBhvr>
                                        <p:cTn dur="500" fill="hold" id="12"/>
                                        <p:tgtEl>
                                          <p:spTgt spid="35"/>
                                        </p:tgtEl>
                                        <p:attrNameLst>
                                          <p:attrName>ppt_w</p:attrName>
                                        </p:attrNameLst>
                                      </p:cBhvr>
                                      <p:tavLst>
                                        <p:tav tm="0">
                                          <p:val>
                                            <p:fltVal val="0"/>
                                          </p:val>
                                        </p:tav>
                                        <p:tav tm="100000">
                                          <p:val>
                                            <p:strVal val="#ppt_w"/>
                                          </p:val>
                                        </p:tav>
                                      </p:tavLst>
                                    </p:anim>
                                    <p:anim calcmode="lin" valueType="num">
                                      <p:cBhvr>
                                        <p:cTn dur="500" fill="hold" id="13"/>
                                        <p:tgtEl>
                                          <p:spTgt spid="35"/>
                                        </p:tgtEl>
                                        <p:attrNameLst>
                                          <p:attrName>ppt_h</p:attrName>
                                        </p:attrNameLst>
                                      </p:cBhvr>
                                      <p:tavLst>
                                        <p:tav tm="0">
                                          <p:val>
                                            <p:fltVal val="0"/>
                                          </p:val>
                                        </p:tav>
                                        <p:tav tm="100000">
                                          <p:val>
                                            <p:strVal val="#ppt_h"/>
                                          </p:val>
                                        </p:tav>
                                      </p:tavLst>
                                    </p:anim>
                                    <p:animEffect filter="fade" transition="in">
                                      <p:cBhvr>
                                        <p:cTn dur="500" id="14"/>
                                        <p:tgtEl>
                                          <p:spTgt spid="35"/>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44"/>
                                        </p:tgtEl>
                                        <p:attrNameLst>
                                          <p:attrName>style.visibility</p:attrName>
                                        </p:attrNameLst>
                                      </p:cBhvr>
                                      <p:to>
                                        <p:strVal val="visible"/>
                                      </p:to>
                                    </p:set>
                                    <p:anim calcmode="lin" valueType="num">
                                      <p:cBhvr additive="base">
                                        <p:cTn dur="500" fill="hold" id="19"/>
                                        <p:tgtEl>
                                          <p:spTgt spid="44"/>
                                        </p:tgtEl>
                                        <p:attrNameLst>
                                          <p:attrName>ppt_x</p:attrName>
                                        </p:attrNameLst>
                                      </p:cBhvr>
                                      <p:tavLst>
                                        <p:tav tm="0">
                                          <p:val>
                                            <p:strVal val="#ppt_x"/>
                                          </p:val>
                                        </p:tav>
                                        <p:tav tm="100000">
                                          <p:val>
                                            <p:strVal val="#ppt_x"/>
                                          </p:val>
                                        </p:tav>
                                      </p:tavLst>
                                    </p:anim>
                                    <p:anim calcmode="lin" valueType="num">
                                      <p:cBhvr additive="base">
                                        <p:cTn dur="500" fill="hold" id="20"/>
                                        <p:tgtEl>
                                          <p:spTgt spid="44"/>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8">
                                  <p:stCondLst>
                                    <p:cond delay="0"/>
                                  </p:stCondLst>
                                  <p:childTnLst>
                                    <p:set>
                                      <p:cBhvr>
                                        <p:cTn dur="1" fill="hold" id="24">
                                          <p:stCondLst>
                                            <p:cond delay="0"/>
                                          </p:stCondLst>
                                        </p:cTn>
                                        <p:tgtEl>
                                          <p:spTgt spid="40"/>
                                        </p:tgtEl>
                                        <p:attrNameLst>
                                          <p:attrName>style.visibility</p:attrName>
                                        </p:attrNameLst>
                                      </p:cBhvr>
                                      <p:to>
                                        <p:strVal val="visible"/>
                                      </p:to>
                                    </p:set>
                                    <p:animEffect filter="wipe(left)" transition="in">
                                      <p:cBhvr>
                                        <p:cTn dur="500" id="25"/>
                                        <p:tgtEl>
                                          <p:spTgt spid="40"/>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2" presetSubtype="1">
                                  <p:stCondLst>
                                    <p:cond delay="0"/>
                                  </p:stCondLst>
                                  <p:childTnLst>
                                    <p:set>
                                      <p:cBhvr>
                                        <p:cTn dur="1" fill="hold" id="29">
                                          <p:stCondLst>
                                            <p:cond delay="0"/>
                                          </p:stCondLst>
                                        </p:cTn>
                                        <p:tgtEl>
                                          <p:spTgt spid="43"/>
                                        </p:tgtEl>
                                        <p:attrNameLst>
                                          <p:attrName>style.visibility</p:attrName>
                                        </p:attrNameLst>
                                      </p:cBhvr>
                                      <p:to>
                                        <p:strVal val="visible"/>
                                      </p:to>
                                    </p:set>
                                    <p:animEffect filter="wipe(up)" transition="in">
                                      <p:cBhvr>
                                        <p:cTn dur="500" id="30"/>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4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Text Box 4"/>
          <p:cNvSpPr txBox="1">
            <a:spLocks noChangeArrowheads="1"/>
          </p:cNvSpPr>
          <p:nvPr/>
        </p:nvSpPr>
        <p:spPr bwMode="auto">
          <a:xfrm>
            <a:off x="762000" y="1311101"/>
            <a:ext cx="3013230" cy="346249"/>
          </a:xfrm>
          <a:prstGeom prst="rect">
            <a:avLst/>
          </a:prstGeom>
          <a:solidFill>
            <a:schemeClr val="accent1"/>
          </a:solid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b="1" lang="zh-CN" sz="1800">
                <a:latin typeface="+mn-lt"/>
                <a:ea typeface="+mn-ea"/>
                <a:cs typeface="+mn-ea"/>
                <a:sym typeface="+mn-lt"/>
              </a:rPr>
              <a:t>增值税税率与征收率</a:t>
            </a:r>
          </a:p>
        </p:txBody>
      </p:sp>
      <p:sp>
        <p:nvSpPr>
          <p:cNvPr id="15" name="矩形 14"/>
          <p:cNvSpPr/>
          <p:nvPr/>
        </p:nvSpPr>
        <p:spPr>
          <a:xfrm>
            <a:off x="731520" y="2800350"/>
            <a:ext cx="4983480" cy="1463040"/>
          </a:xfrm>
          <a:prstGeom prst="rect">
            <a:avLst/>
          </a:prstGeom>
        </p:spPr>
        <p:txBody>
          <a:bodyPr wrap="square">
            <a:spAutoFit/>
          </a:bodyPr>
          <a:lstStyle/>
          <a:p>
            <a:pPr>
              <a:lnSpc>
                <a:spcPct val="150000"/>
              </a:lnSpc>
            </a:pPr>
            <a:r>
              <a:rPr altLang="en-US" b="1" lang="zh-CN" sz="1500">
                <a:solidFill>
                  <a:schemeClr val="tx1">
                    <a:lumMod val="85000"/>
                    <a:lumOff val="15000"/>
                  </a:schemeClr>
                </a:solidFill>
                <a:cs typeface="+mn-ea"/>
                <a:sym typeface="+mn-lt"/>
              </a:rPr>
              <a:t>增值税计税方法</a:t>
            </a:r>
          </a:p>
          <a:p>
            <a:pPr>
              <a:lnSpc>
                <a:spcPct val="150000"/>
              </a:lnSpc>
            </a:pPr>
            <a:r>
              <a:rPr altLang="en-US" b="1" lang="zh-CN" sz="1500">
                <a:solidFill>
                  <a:schemeClr val="tx1">
                    <a:lumMod val="85000"/>
                    <a:lumOff val="15000"/>
                  </a:schemeClr>
                </a:solidFill>
                <a:cs typeface="+mn-ea"/>
                <a:sym typeface="+mn-lt"/>
              </a:rPr>
              <a:t>一般计税方法：    一般纳税人销售货物、提供应收劳务发生应税行为适用一般计税方法计税。其计算公式为： 当期应纳增值税税额 = 当期销项税额 - 当期进项税额	</a:t>
            </a:r>
          </a:p>
        </p:txBody>
      </p:sp>
      <p:sp>
        <p:nvSpPr>
          <p:cNvPr id="18" name="矩形 17"/>
          <p:cNvSpPr/>
          <p:nvPr/>
        </p:nvSpPr>
        <p:spPr>
          <a:xfrm>
            <a:off x="642875" y="1662321"/>
            <a:ext cx="7858985" cy="1051560"/>
          </a:xfrm>
          <a:prstGeom prst="rect">
            <a:avLst/>
          </a:prstGeom>
        </p:spPr>
        <p:txBody>
          <a:bodyPr wrap="square">
            <a:spAutoFit/>
          </a:bodyPr>
          <a:lstStyle/>
          <a:p>
            <a:pPr>
              <a:lnSpc>
                <a:spcPct val="150000"/>
              </a:lnSpc>
            </a:pPr>
            <a:r>
              <a:rPr altLang="en-US" lang="zh-CN" sz="1400">
                <a:solidFill>
                  <a:schemeClr val="tx1">
                    <a:lumMod val="85000"/>
                    <a:lumOff val="15000"/>
                  </a:schemeClr>
                </a:solidFill>
                <a:cs typeface="+mn-ea"/>
                <a:sym typeface="+mn-lt"/>
              </a:rPr>
              <a:t>增值税征收率：是指对特定的货物或特定的纳税人销售货物、提供应收劳务、发生应税行为在某一生产流通环节应纳税额与销售额的比率。增值税增收率适用两种情况，一是小规模纳税人；二是一般纳税人销售货物、提供应收劳务、发生应税行为按规定可以选择简易计税方法计税的。</a:t>
            </a:r>
          </a:p>
        </p:txBody>
      </p:sp>
      <p:pic>
        <p:nvPicPr>
          <p:cNvPr id="19" name="图片 18"/>
          <p:cNvPicPr>
            <a:picLocks noChangeAspect="1"/>
          </p:cNvPicPr>
          <p:nvPr/>
        </p:nvPicPr>
        <p:blipFill>
          <a:blip r:embed="rId3">
            <a:extLst>
              <a:ext uri="{28A0092B-C50C-407E-A947-70E740481C1C}">
                <a14:useLocalDpi val="0"/>
              </a:ext>
            </a:extLst>
          </a:blip>
          <a:stretch>
            <a:fillRect/>
          </a:stretch>
        </p:blipFill>
        <p:spPr>
          <a:xfrm>
            <a:off x="5791200" y="2899194"/>
            <a:ext cx="2362325" cy="1348956"/>
          </a:xfrm>
          <a:prstGeom prst="rect">
            <a:avLst/>
          </a:prstGeom>
        </p:spPr>
      </p:pic>
    </p:spTree>
    <p:extLst>
      <p:ext uri="{BB962C8B-B14F-4D97-AF65-F5344CB8AC3E}">
        <p14:creationId val="190350458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18"/>
                                        </p:tgtEl>
                                        <p:attrNameLst>
                                          <p:attrName>style.visibility</p:attrName>
                                        </p:attrNameLst>
                                      </p:cBhvr>
                                      <p:to>
                                        <p:strVal val="visible"/>
                                      </p:to>
                                    </p:set>
                                    <p:animEffect filter="wipe(left)" transition="in">
                                      <p:cBhvr>
                                        <p:cTn dur="500" id="14"/>
                                        <p:tgtEl>
                                          <p:spTgt spid="1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15"/>
                                        </p:tgtEl>
                                        <p:attrNameLst>
                                          <p:attrName>style.visibility</p:attrName>
                                        </p:attrNameLst>
                                      </p:cBhvr>
                                      <p:to>
                                        <p:strVal val="visible"/>
                                      </p:to>
                                    </p:set>
                                    <p:anim calcmode="lin" valueType="num">
                                      <p:cBhvr>
                                        <p:cTn dur="500" fill="hold" id="19"/>
                                        <p:tgtEl>
                                          <p:spTgt spid="15"/>
                                        </p:tgtEl>
                                        <p:attrNameLst>
                                          <p:attrName>ppt_w</p:attrName>
                                        </p:attrNameLst>
                                      </p:cBhvr>
                                      <p:tavLst>
                                        <p:tav tm="0">
                                          <p:val>
                                            <p:fltVal val="0"/>
                                          </p:val>
                                        </p:tav>
                                        <p:tav tm="100000">
                                          <p:val>
                                            <p:strVal val="#ppt_w"/>
                                          </p:val>
                                        </p:tav>
                                      </p:tavLst>
                                    </p:anim>
                                    <p:anim calcmode="lin" valueType="num">
                                      <p:cBhvr>
                                        <p:cTn dur="500" fill="hold" id="20"/>
                                        <p:tgtEl>
                                          <p:spTgt spid="15"/>
                                        </p:tgtEl>
                                        <p:attrNameLst>
                                          <p:attrName>ppt_h</p:attrName>
                                        </p:attrNameLst>
                                      </p:cBhvr>
                                      <p:tavLst>
                                        <p:tav tm="0">
                                          <p:val>
                                            <p:fltVal val="0"/>
                                          </p:val>
                                        </p:tav>
                                        <p:tav tm="100000">
                                          <p:val>
                                            <p:strVal val="#ppt_h"/>
                                          </p:val>
                                        </p:tav>
                                      </p:tavLst>
                                    </p:anim>
                                    <p:animEffect filter="fade" transition="in">
                                      <p:cBhvr>
                                        <p:cTn dur="500" id="21"/>
                                        <p:tgtEl>
                                          <p:spTgt spid="15"/>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2" presetSubtype="4">
                                  <p:stCondLst>
                                    <p:cond delay="0"/>
                                  </p:stCondLst>
                                  <p:childTnLst>
                                    <p:set>
                                      <p:cBhvr>
                                        <p:cTn dur="1" fill="hold" id="25">
                                          <p:stCondLst>
                                            <p:cond delay="0"/>
                                          </p:stCondLst>
                                        </p:cTn>
                                        <p:tgtEl>
                                          <p:spTgt spid="19"/>
                                        </p:tgtEl>
                                        <p:attrNameLst>
                                          <p:attrName>style.visibility</p:attrName>
                                        </p:attrNameLst>
                                      </p:cBhvr>
                                      <p:to>
                                        <p:strVal val="visible"/>
                                      </p:to>
                                    </p:set>
                                    <p:anim calcmode="lin" valueType="num">
                                      <p:cBhvr additive="base">
                                        <p:cTn dur="500" fill="hold" id="26"/>
                                        <p:tgtEl>
                                          <p:spTgt spid="19"/>
                                        </p:tgtEl>
                                        <p:attrNameLst>
                                          <p:attrName>ppt_x</p:attrName>
                                        </p:attrNameLst>
                                      </p:cBhvr>
                                      <p:tavLst>
                                        <p:tav tm="0">
                                          <p:val>
                                            <p:strVal val="#ppt_x"/>
                                          </p:val>
                                        </p:tav>
                                        <p:tav tm="100000">
                                          <p:val>
                                            <p:strVal val="#ppt_x"/>
                                          </p:val>
                                        </p:tav>
                                      </p:tavLst>
                                    </p:anim>
                                    <p:anim calcmode="lin" valueType="num">
                                      <p:cBhvr additive="base">
                                        <p:cTn dur="500" fill="hold" id="27"/>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任意多边形 53">
            <a:extLst>
              <a:ext uri="{FF2B5EF4-FFF2-40B4-BE49-F238E27FC236}">
                <a16:creationId xmlns:a16="http://schemas.microsoft.com/office/drawing/2014/main" id="{3533660A-A142-47B6-8F42-B029C6ACEEA2}"/>
              </a:ext>
            </a:extLst>
          </p:cNvPr>
          <p:cNvSpPr/>
          <p:nvPr/>
        </p:nvSpPr>
        <p:spPr>
          <a:xfrm flipH="1">
            <a:off x="-11278" y="3757134"/>
            <a:ext cx="1524001" cy="1385873"/>
          </a:xfrm>
          <a:custGeom>
            <a:gdLst>
              <a:gd fmla="*/ 1295740 w 1625317" name="connsiteX0"/>
              <a:gd fmla="*/ 520 h 1478006" name="connsiteY0"/>
              <a:gd fmla="*/ 1548895 w 1625317" name="connsiteX1"/>
              <a:gd fmla="*/ 33662 h 1478006" name="connsiteY1"/>
              <a:gd fmla="*/ 1625317 w 1625317" name="connsiteX2"/>
              <a:gd fmla="*/ 55469 h 1478006" name="connsiteY2"/>
              <a:gd fmla="*/ 1625317 w 1625317" name="connsiteX3"/>
              <a:gd fmla="*/ 1478006 h 1478006" name="connsiteY3"/>
              <a:gd fmla="*/ 19069 w 1625317" name="connsiteX4"/>
              <a:gd fmla="*/ 1478006 h 1478006" name="connsiteY4"/>
              <a:gd fmla="*/ 17932 w 1625317" name="connsiteX5"/>
              <a:gd fmla="*/ 1472880 h 1478006" name="connsiteY5"/>
              <a:gd fmla="*/ 33662 w 1625317" name="connsiteX6"/>
              <a:gd fmla="*/ 972599 h 1478006" name="connsiteY6"/>
              <a:gd fmla="*/ 1295740 w 1625317" name="connsiteX7"/>
              <a:gd fmla="*/ 520 h 147800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78006" w="1625317">
                <a:moveTo>
                  <a:pt x="1295740" y="520"/>
                </a:moveTo>
                <a:cubicBezTo>
                  <a:pt x="1379459" y="2932"/>
                  <a:pt x="1464182" y="13769"/>
                  <a:pt x="1548895" y="33662"/>
                </a:cubicBezTo>
                <a:lnTo>
                  <a:pt x="1625317" y="55469"/>
                </a:lnTo>
                <a:lnTo>
                  <a:pt x="1625317" y="1478006"/>
                </a:lnTo>
                <a:lnTo>
                  <a:pt x="19069" y="1478006"/>
                </a:lnTo>
                <a:lnTo>
                  <a:pt x="17932" y="1472880"/>
                </a:lnTo>
                <a:cubicBezTo>
                  <a:pt x="-9688" y="1311493"/>
                  <a:pt x="-6123" y="1142024"/>
                  <a:pt x="33662" y="972599"/>
                </a:cubicBezTo>
                <a:cubicBezTo>
                  <a:pt x="172909" y="379612"/>
                  <a:pt x="709709" y="-16363"/>
                  <a:pt x="1295740" y="520"/>
                </a:cubicBezTo>
                <a:close/>
              </a:path>
            </a:pathLst>
          </a:custGeom>
          <a:solidFill>
            <a:schemeClr val="bg1">
              <a:lumMod val="95000"/>
              <a:alpha val="39000"/>
            </a:schemeClr>
          </a:solidFill>
          <a:ln cap="flat" w="9525">
            <a:noFill/>
            <a:prstDash val="solid"/>
            <a:miter/>
          </a:ln>
        </p:spPr>
        <p:txBody>
          <a:bodyPr anchor="ctr" rtlCol="0" wrap="square">
            <a:noAutofit/>
          </a:bodyPr>
          <a:lstStyle/>
          <a:p>
            <a:endParaRPr altLang="en-US" lang="zh-CN" sz="1350">
              <a:solidFill>
                <a:schemeClr val="bg1"/>
              </a:solidFill>
            </a:endParaRPr>
          </a:p>
        </p:txBody>
      </p:sp>
      <p:grpSp>
        <p:nvGrpSpPr>
          <p:cNvPr id="71" name="组合 70"/>
          <p:cNvGrpSpPr/>
          <p:nvPr/>
        </p:nvGrpSpPr>
        <p:grpSpPr>
          <a:xfrm flipH="1">
            <a:off x="4583940" y="-493"/>
            <a:ext cx="4560060" cy="5143500"/>
            <a:chOff x="-4252" y="0"/>
            <a:chExt cx="4560060" cy="5143500"/>
          </a:xfrm>
        </p:grpSpPr>
        <p:sp>
          <p:nvSpPr>
            <p:cNvPr id="37" name="任意多边形 36">
              <a:extLst>
                <a:ext uri="{FF2B5EF4-FFF2-40B4-BE49-F238E27FC236}">
                  <a16:creationId xmlns:a16="http://schemas.microsoft.com/office/drawing/2014/main" id="{F74E8587-3B1C-450F-8B9F-F0BDE151B03F}"/>
                </a:ext>
              </a:extLst>
            </p:cNvPr>
            <p:cNvSpPr/>
            <p:nvPr/>
          </p:nvSpPr>
          <p:spPr>
            <a:xfrm>
              <a:off x="-4252" y="0"/>
              <a:ext cx="4560060"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bg1"/>
            </a:solidFill>
            <a:ln cap="flat" w="9525">
              <a:noFill/>
              <a:prstDash val="solid"/>
              <a:miter/>
            </a:ln>
          </p:spPr>
          <p:txBody>
            <a:bodyPr anchor="ctr" rtlCol="0" wrap="square">
              <a:noAutofit/>
            </a:bodyPr>
            <a:lstStyle/>
            <a:p>
              <a:endParaRPr altLang="en-US" lang="zh-CN" sz="1350">
                <a:solidFill>
                  <a:schemeClr val="bg1"/>
                </a:solidFill>
              </a:endParaRPr>
            </a:p>
          </p:txBody>
        </p:sp>
        <p:sp>
          <p:nvSpPr>
            <p:cNvPr id="36" name="任意多边形 35">
              <a:extLst>
                <a:ext uri="{FF2B5EF4-FFF2-40B4-BE49-F238E27FC236}">
                  <a16:creationId xmlns:a16="http://schemas.microsoft.com/office/drawing/2014/main" id="{F74E8587-3B1C-450F-8B9F-F0BDE151B03F}"/>
                </a:ext>
              </a:extLst>
            </p:cNvPr>
            <p:cNvSpPr/>
            <p:nvPr/>
          </p:nvSpPr>
          <p:spPr>
            <a:xfrm>
              <a:off x="0" y="0"/>
              <a:ext cx="4343401"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grpSp>
      <p:grpSp>
        <p:nvGrpSpPr>
          <p:cNvPr id="49" name="组合 48"/>
          <p:cNvGrpSpPr/>
          <p:nvPr/>
        </p:nvGrpSpPr>
        <p:grpSpPr>
          <a:xfrm flipH="1">
            <a:off x="0" y="-19050"/>
            <a:ext cx="1368394" cy="1181811"/>
            <a:chOff x="7594886" y="-7767"/>
            <a:chExt cx="1549115" cy="1337890"/>
          </a:xfrm>
        </p:grpSpPr>
        <p:sp>
          <p:nvSpPr>
            <p:cNvPr id="43" name="任意多边形 42">
              <a:extLst>
                <a:ext uri="{FF2B5EF4-FFF2-40B4-BE49-F238E27FC236}">
                  <a16:creationId xmlns:a16="http://schemas.microsoft.com/office/drawing/2014/main" id="{31F1BD5B-C36D-476F-8861-00C147FF36A5}"/>
                </a:ext>
              </a:extLst>
            </p:cNvPr>
            <p:cNvSpPr/>
            <p:nvPr/>
          </p:nvSpPr>
          <p:spPr>
            <a:xfrm>
              <a:off x="7594886" y="0"/>
              <a:ext cx="1549115" cy="1330123"/>
            </a:xfrm>
            <a:custGeom>
              <a:gdLst>
                <a:gd fmla="*/ 3248 w 1549115" name="connsiteX0"/>
                <a:gd fmla="*/ 0 h 1330123" name="connsiteY0"/>
                <a:gd fmla="*/ 1549115 w 1549115" name="connsiteX1"/>
                <a:gd fmla="*/ 0 h 1330123" name="connsiteY1"/>
                <a:gd fmla="*/ 1549115 w 1549115" name="connsiteX2"/>
                <a:gd fmla="*/ 1295282 h 1330123" name="connsiteY2"/>
                <a:gd fmla="*/ 1472879 w 1549115" name="connsiteX3"/>
                <a:gd fmla="*/ 1312192 h 1330123" name="connsiteY3"/>
                <a:gd fmla="*/ 972598 w 1549115" name="connsiteX4"/>
                <a:gd fmla="*/ 1296462 h 1330123" name="connsiteY4"/>
                <a:gd fmla="*/ 520 w 1549115" name="connsiteX5"/>
                <a:gd fmla="*/ 34384 h 13301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30123" w="1549115">
                  <a:moveTo>
                    <a:pt x="3248" y="0"/>
                  </a:moveTo>
                  <a:lnTo>
                    <a:pt x="1549115" y="0"/>
                  </a:lnTo>
                  <a:lnTo>
                    <a:pt x="1549115" y="1295282"/>
                  </a:lnTo>
                  <a:lnTo>
                    <a:pt x="1472879" y="1312192"/>
                  </a:lnTo>
                  <a:cubicBezTo>
                    <a:pt x="1311492" y="1339812"/>
                    <a:pt x="1142023" y="1336247"/>
                    <a:pt x="972598" y="1296462"/>
                  </a:cubicBezTo>
                  <a:cubicBezTo>
                    <a:pt x="379611" y="1157215"/>
                    <a:pt x="-16364" y="620415"/>
                    <a:pt x="520" y="34384"/>
                  </a:cubicBez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sp>
          <p:nvSpPr>
            <p:cNvPr id="48" name="任意多边形 47">
              <a:extLst>
                <a:ext uri="{FF2B5EF4-FFF2-40B4-BE49-F238E27FC236}">
                  <a16:creationId xmlns:a16="http://schemas.microsoft.com/office/drawing/2014/main" id="{E9C26790-F105-40C8-A92F-31293B9008AE}"/>
                </a:ext>
              </a:extLst>
            </p:cNvPr>
            <p:cNvSpPr/>
            <p:nvPr/>
          </p:nvSpPr>
          <p:spPr>
            <a:xfrm>
              <a:off x="7943138" y="-7767"/>
              <a:ext cx="1200863" cy="987837"/>
            </a:xfrm>
            <a:custGeom>
              <a:gdLst>
                <a:gd fmla="*/ 7045 w 1200863" name="connsiteX0"/>
                <a:gd fmla="*/ 0 h 987837" name="connsiteY0"/>
                <a:gd fmla="*/ 1200863 w 1200863" name="connsiteX1"/>
                <a:gd fmla="*/ 0 h 987837" name="connsiteY1"/>
                <a:gd fmla="*/ 1200863 w 1200863" name="connsiteX2"/>
                <a:gd fmla="*/ 939560 h 987837" name="connsiteY2"/>
                <a:gd fmla="*/ 1151310 w 1200863" name="connsiteX3"/>
                <a:gd fmla="*/ 955722 h 987837" name="connsiteY3"/>
                <a:gd fmla="*/ 703246 w 1200863" name="connsiteX4"/>
                <a:gd fmla="*/ 963498 h 987837" name="connsiteY4"/>
                <a:gd fmla="*/ 376 w 1200863" name="connsiteX5"/>
                <a:gd fmla="*/ 50943 h 9878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87836" w="1200863">
                  <a:moveTo>
                    <a:pt x="7045" y="0"/>
                  </a:moveTo>
                  <a:lnTo>
                    <a:pt x="1200863" y="0"/>
                  </a:lnTo>
                  <a:lnTo>
                    <a:pt x="1200863" y="939560"/>
                  </a:lnTo>
                  <a:lnTo>
                    <a:pt x="1151310" y="955722"/>
                  </a:lnTo>
                  <a:cubicBezTo>
                    <a:pt x="1009556" y="994495"/>
                    <a:pt x="856376" y="999457"/>
                    <a:pt x="703246" y="963498"/>
                  </a:cubicBezTo>
                  <a:cubicBezTo>
                    <a:pt x="274481" y="862814"/>
                    <a:pt x="-11832" y="474677"/>
                    <a:pt x="376" y="50943"/>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p>
          </p:txBody>
        </p:sp>
      </p:grpSp>
      <p:grpSp>
        <p:nvGrpSpPr>
          <p:cNvPr id="16" name="组合 15">
            <a:extLst>
              <a:ext uri="{FF2B5EF4-FFF2-40B4-BE49-F238E27FC236}">
                <a16:creationId xmlns:a16="http://schemas.microsoft.com/office/drawing/2014/main" id="{69E1EE4F-9219-4271-8A22-2D68E2758DD6}"/>
              </a:ext>
            </a:extLst>
          </p:cNvPr>
          <p:cNvGrpSpPr/>
          <p:nvPr/>
        </p:nvGrpSpPr>
        <p:grpSpPr>
          <a:xfrm rot="11209072">
            <a:off x="5697089" y="628917"/>
            <a:ext cx="2797314" cy="4041888"/>
            <a:chOff x="237862" y="-89423"/>
            <a:chExt cx="4892564" cy="7069352"/>
          </a:xfrm>
        </p:grpSpPr>
        <p:sp>
          <p:nvSpPr>
            <p:cNvPr id="17" name="椭圆 16">
              <a:extLst>
                <a:ext uri="{FF2B5EF4-FFF2-40B4-BE49-F238E27FC236}">
                  <a16:creationId xmlns:a16="http://schemas.microsoft.com/office/drawing/2014/main" id="{58C35AE6-933D-4E18-811A-5B9AB30D000A}"/>
                </a:ext>
              </a:extLst>
            </p:cNvPr>
            <p:cNvSpPr/>
            <p:nvPr/>
          </p:nvSpPr>
          <p:spPr>
            <a:xfrm>
              <a:off x="237862" y="982718"/>
              <a:ext cx="4892564" cy="489256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solidFill>
                  <a:schemeClr val="tx1"/>
                </a:solidFill>
              </a:endParaRPr>
            </a:p>
          </p:txBody>
        </p:sp>
        <p:sp>
          <p:nvSpPr>
            <p:cNvPr id="18" name="椭圆 17">
              <a:extLst>
                <a:ext uri="{FF2B5EF4-FFF2-40B4-BE49-F238E27FC236}">
                  <a16:creationId xmlns:a16="http://schemas.microsoft.com/office/drawing/2014/main" id="{7642B963-E2CD-4453-AC3A-294AB8C08C2A}"/>
                </a:ext>
              </a:extLst>
            </p:cNvPr>
            <p:cNvSpPr/>
            <p:nvPr/>
          </p:nvSpPr>
          <p:spPr>
            <a:xfrm>
              <a:off x="641807" y="1386662"/>
              <a:ext cx="4084675" cy="4084678"/>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accent1"/>
                </a:solidFill>
                <a:latin charset="-122" panose="020b0400000000000000" pitchFamily="34" typeface="思源黑体"/>
                <a:ea charset="-122" panose="020b0400000000000000" pitchFamily="34" typeface="思源黑体"/>
                <a:cs charset="0" panose="020b0604020202020204" pitchFamily="34" typeface="Arial"/>
              </a:endParaRPr>
            </a:p>
          </p:txBody>
        </p:sp>
        <p:sp>
          <p:nvSpPr>
            <p:cNvPr id="20" name="任意多边形: 形状 31">
              <a:extLst>
                <a:ext uri="{FF2B5EF4-FFF2-40B4-BE49-F238E27FC236}">
                  <a16:creationId xmlns:a16="http://schemas.microsoft.com/office/drawing/2014/main" id="{2E66F6B2-990A-46DD-89C2-3CD1BA7491C8}"/>
                </a:ext>
              </a:extLst>
            </p:cNvPr>
            <p:cNvSpPr/>
            <p:nvPr/>
          </p:nvSpPr>
          <p:spPr>
            <a:xfrm rot="18785648">
              <a:off x="974286" y="3294627"/>
              <a:ext cx="3913617"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sp>
          <p:nvSpPr>
            <p:cNvPr id="21" name="任意多边形: 形状 32">
              <a:extLst>
                <a:ext uri="{FF2B5EF4-FFF2-40B4-BE49-F238E27FC236}">
                  <a16:creationId xmlns:a16="http://schemas.microsoft.com/office/drawing/2014/main" id="{64044244-1E71-471D-B46B-C81569F87B8A}"/>
                </a:ext>
              </a:extLst>
            </p:cNvPr>
            <p:cNvSpPr/>
            <p:nvPr/>
          </p:nvSpPr>
          <p:spPr>
            <a:xfrm rot="7741732">
              <a:off x="406131" y="138892"/>
              <a:ext cx="3913618"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grpSp>
      <p:sp>
        <p:nvSpPr>
          <p:cNvPr id="63" name="矩形 62"/>
          <p:cNvSpPr/>
          <p:nvPr/>
        </p:nvSpPr>
        <p:spPr>
          <a:xfrm>
            <a:off x="6400324" y="1974268"/>
            <a:ext cx="1437005" cy="1310640"/>
          </a:xfrm>
          <a:prstGeom prst="rect">
            <a:avLst/>
          </a:prstGeom>
        </p:spPr>
        <p:txBody>
          <a:bodyPr wrap="none">
            <a:spAutoFit/>
          </a:bodyPr>
          <a:lstStyle/>
          <a:p>
            <a:r>
              <a:rPr altLang="zh-CN" b="1" lang="en-US" smtClean="0" sz="8000">
                <a:solidFill>
                  <a:schemeClr val="bg1"/>
                </a:solidFill>
                <a:latin typeface="+mn-ea"/>
              </a:rPr>
              <a:t>02</a:t>
            </a:r>
          </a:p>
        </p:txBody>
      </p:sp>
      <p:sp>
        <p:nvSpPr>
          <p:cNvPr id="3" name="矩形 2"/>
          <p:cNvSpPr/>
          <p:nvPr/>
        </p:nvSpPr>
        <p:spPr>
          <a:xfrm>
            <a:off x="457200" y="2051629"/>
            <a:ext cx="4005580" cy="701040"/>
          </a:xfrm>
          <a:prstGeom prst="rect">
            <a:avLst/>
          </a:prstGeom>
        </p:spPr>
        <p:txBody>
          <a:bodyPr wrap="none">
            <a:spAutoFit/>
          </a:bodyPr>
          <a:lstStyle/>
          <a:p>
            <a:r>
              <a:rPr altLang="en-US" b="1" lang="zh-CN" spc="300" sz="4000">
                <a:solidFill>
                  <a:schemeClr val="bg1"/>
                </a:solidFill>
                <a:cs typeface="+mn-ea"/>
                <a:sym typeface="+mn-lt"/>
              </a:rPr>
              <a:t>附加税相关知识</a:t>
            </a:r>
          </a:p>
        </p:txBody>
      </p:sp>
      <p:sp>
        <p:nvSpPr>
          <p:cNvPr id="46" name="矩形 45"/>
          <p:cNvSpPr/>
          <p:nvPr/>
        </p:nvSpPr>
        <p:spPr>
          <a:xfrm>
            <a:off x="518090" y="1487533"/>
            <a:ext cx="1960880" cy="579120"/>
          </a:xfrm>
          <a:prstGeom prst="rect">
            <a:avLst/>
          </a:prstGeom>
        </p:spPr>
        <p:txBody>
          <a:bodyPr wrap="none">
            <a:spAutoFit/>
          </a:bodyPr>
          <a:lstStyle/>
          <a:p>
            <a:r>
              <a:rPr altLang="en-US" lang="zh-CN" smtClean="0" spc="300" sz="3200">
                <a:solidFill>
                  <a:schemeClr val="bg1"/>
                </a:solidFill>
                <a:cs typeface="+mn-ea"/>
                <a:sym typeface="+mn-lt"/>
              </a:rPr>
              <a:t>第二部分</a:t>
            </a:r>
          </a:p>
        </p:txBody>
      </p:sp>
      <p:sp>
        <p:nvSpPr>
          <p:cNvPr id="47" name="矩形 46"/>
          <p:cNvSpPr/>
          <p:nvPr/>
        </p:nvSpPr>
        <p:spPr>
          <a:xfrm>
            <a:off x="463297" y="2777628"/>
            <a:ext cx="3962400" cy="457200"/>
          </a:xfrm>
          <a:prstGeom prst="rect">
            <a:avLst/>
          </a:prstGeom>
        </p:spPr>
        <p:txBody>
          <a:bodyPr wrap="square">
            <a:spAutoFit/>
          </a:bodyPr>
          <a:lstStyle/>
          <a:p>
            <a:r>
              <a:rPr altLang="en-US" lang="zh-CN" smtClean="0" sz="1200">
                <a:solidFill>
                  <a:schemeClr val="bg1"/>
                </a:solidFill>
                <a:latin typeface="+mn-ea"/>
              </a:rPr>
              <a:t>tax basic knowledge training tax basic knowledge </a:t>
            </a:r>
          </a:p>
          <a:p>
            <a:r>
              <a:rPr altLang="en-US" lang="zh-CN" smtClean="0" sz="1200">
                <a:solidFill>
                  <a:schemeClr val="bg1"/>
                </a:solidFill>
                <a:latin typeface="+mn-ea"/>
              </a:rPr>
              <a:t>Training tax basic knowledge training</a:t>
            </a:r>
          </a:p>
        </p:txBody>
      </p:sp>
    </p:spTree>
    <p:extLst>
      <p:ext uri="{BB962C8B-B14F-4D97-AF65-F5344CB8AC3E}">
        <p14:creationId val="3687616099"/>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60000" fill="hold" id="5" nodeType="clickEffect" presetClass="entr" presetID="2" presetSubtype="2">
                                  <p:stCondLst>
                                    <p:cond delay="0"/>
                                  </p:stCondLst>
                                  <p:childTnLst>
                                    <p:set>
                                      <p:cBhvr>
                                        <p:cTn dur="1" fill="hold" id="6">
                                          <p:stCondLst>
                                            <p:cond delay="0"/>
                                          </p:stCondLst>
                                        </p:cTn>
                                        <p:tgtEl>
                                          <p:spTgt spid="71"/>
                                        </p:tgtEl>
                                        <p:attrNameLst>
                                          <p:attrName>style.visibility</p:attrName>
                                        </p:attrNameLst>
                                      </p:cBhvr>
                                      <p:to>
                                        <p:strVal val="visible"/>
                                      </p:to>
                                    </p:set>
                                    <p:anim calcmode="lin" valueType="num">
                                      <p:cBhvr additive="base">
                                        <p:cTn dur="1000" fill="hold" id="7"/>
                                        <p:tgtEl>
                                          <p:spTgt spid="71"/>
                                        </p:tgtEl>
                                        <p:attrNameLst>
                                          <p:attrName>ppt_x</p:attrName>
                                        </p:attrNameLst>
                                      </p:cBhvr>
                                      <p:tavLst>
                                        <p:tav tm="0">
                                          <p:val>
                                            <p:strVal val="1+#ppt_w/2"/>
                                          </p:val>
                                        </p:tav>
                                        <p:tav tm="100000">
                                          <p:val>
                                            <p:strVal val="#ppt_x"/>
                                          </p:val>
                                        </p:tav>
                                      </p:tavLst>
                                    </p:anim>
                                    <p:anim calcmode="lin" valueType="num">
                                      <p:cBhvr additive="base">
                                        <p:cTn dur="1000" fill="hold" id="8"/>
                                        <p:tgtEl>
                                          <p:spTgt spid="71"/>
                                        </p:tgtEl>
                                        <p:attrNameLst>
                                          <p:attrName>ppt_y</p:attrName>
                                        </p:attrNameLst>
                                      </p:cBhvr>
                                      <p:tavLst>
                                        <p:tav tm="0">
                                          <p:val>
                                            <p:strVal val="#ppt_y"/>
                                          </p:val>
                                        </p:tav>
                                        <p:tav tm="100000">
                                          <p:val>
                                            <p:strVal val="#ppt_y"/>
                                          </p:val>
                                        </p:tav>
                                      </p:tavLst>
                                    </p:anim>
                                  </p:childTnLst>
                                </p:cTn>
                              </p:par>
                              <p:par>
                                <p:cTn decel="60000" fill="hold" id="9" nodeType="withEffect" presetClass="entr" presetID="2" presetSubtype="9">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additive="base">
                                        <p:cTn dur="1000" fill="hold" id="11"/>
                                        <p:tgtEl>
                                          <p:spTgt spid="49"/>
                                        </p:tgtEl>
                                        <p:attrNameLst>
                                          <p:attrName>ppt_x</p:attrName>
                                        </p:attrNameLst>
                                      </p:cBhvr>
                                      <p:tavLst>
                                        <p:tav tm="0">
                                          <p:val>
                                            <p:strVal val="0-#ppt_w/2"/>
                                          </p:val>
                                        </p:tav>
                                        <p:tav tm="100000">
                                          <p:val>
                                            <p:strVal val="#ppt_x"/>
                                          </p:val>
                                        </p:tav>
                                      </p:tavLst>
                                    </p:anim>
                                    <p:anim calcmode="lin" valueType="num">
                                      <p:cBhvr additive="base">
                                        <p:cTn dur="1000" fill="hold" id="12"/>
                                        <p:tgtEl>
                                          <p:spTgt spid="49"/>
                                        </p:tgtEl>
                                        <p:attrNameLst>
                                          <p:attrName>ppt_y</p:attrName>
                                        </p:attrNameLst>
                                      </p:cBhvr>
                                      <p:tavLst>
                                        <p:tav tm="0">
                                          <p:val>
                                            <p:strVal val="0-#ppt_h/2"/>
                                          </p:val>
                                        </p:tav>
                                        <p:tav tm="100000">
                                          <p:val>
                                            <p:strVal val="#ppt_y"/>
                                          </p:val>
                                        </p:tav>
                                      </p:tavLst>
                                    </p:anim>
                                  </p:childTnLst>
                                </p:cTn>
                              </p:par>
                              <p:par>
                                <p:cTn decel="60000" fill="hold" grpId="0" id="13" nodeType="withEffect" presetClass="entr" presetID="2" presetSubtype="12">
                                  <p:stCondLst>
                                    <p:cond delay="0"/>
                                  </p:stCondLst>
                                  <p:childTnLst>
                                    <p:set>
                                      <p:cBhvr>
                                        <p:cTn dur="1" fill="hold" id="14">
                                          <p:stCondLst>
                                            <p:cond delay="0"/>
                                          </p:stCondLst>
                                        </p:cTn>
                                        <p:tgtEl>
                                          <p:spTgt spid="54"/>
                                        </p:tgtEl>
                                        <p:attrNameLst>
                                          <p:attrName>style.visibility</p:attrName>
                                        </p:attrNameLst>
                                      </p:cBhvr>
                                      <p:to>
                                        <p:strVal val="visible"/>
                                      </p:to>
                                    </p:set>
                                    <p:anim calcmode="lin" valueType="num">
                                      <p:cBhvr additive="base">
                                        <p:cTn dur="1000" fill="hold" id="15"/>
                                        <p:tgtEl>
                                          <p:spTgt spid="54"/>
                                        </p:tgtEl>
                                        <p:attrNameLst>
                                          <p:attrName>ppt_x</p:attrName>
                                        </p:attrNameLst>
                                      </p:cBhvr>
                                      <p:tavLst>
                                        <p:tav tm="0">
                                          <p:val>
                                            <p:strVal val="0-#ppt_w/2"/>
                                          </p:val>
                                        </p:tav>
                                        <p:tav tm="100000">
                                          <p:val>
                                            <p:strVal val="#ppt_x"/>
                                          </p:val>
                                        </p:tav>
                                      </p:tavLst>
                                    </p:anim>
                                    <p:anim calcmode="lin" valueType="num">
                                      <p:cBhvr additive="base">
                                        <p:cTn dur="1000" fill="hold" id="16"/>
                                        <p:tgtEl>
                                          <p:spTgt spid="54"/>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16"/>
                                        </p:tgtEl>
                                        <p:attrNameLst>
                                          <p:attrName>style.visibility</p:attrName>
                                        </p:attrNameLst>
                                      </p:cBhvr>
                                      <p:to>
                                        <p:strVal val="visible"/>
                                      </p:to>
                                    </p:set>
                                    <p:anim calcmode="lin" valueType="num">
                                      <p:cBhvr>
                                        <p:cTn dur="1000" fill="hold" id="21"/>
                                        <p:tgtEl>
                                          <p:spTgt spid="16"/>
                                        </p:tgtEl>
                                        <p:attrNameLst>
                                          <p:attrName>ppt_w</p:attrName>
                                        </p:attrNameLst>
                                      </p:cBhvr>
                                      <p:tavLst>
                                        <p:tav tm="0">
                                          <p:val>
                                            <p:fltVal val="0"/>
                                          </p:val>
                                        </p:tav>
                                        <p:tav tm="100000">
                                          <p:val>
                                            <p:strVal val="#ppt_w"/>
                                          </p:val>
                                        </p:tav>
                                      </p:tavLst>
                                    </p:anim>
                                    <p:anim calcmode="lin" valueType="num">
                                      <p:cBhvr>
                                        <p:cTn dur="1000" fill="hold" id="22"/>
                                        <p:tgtEl>
                                          <p:spTgt spid="16"/>
                                        </p:tgtEl>
                                        <p:attrNameLst>
                                          <p:attrName>ppt_h</p:attrName>
                                        </p:attrNameLst>
                                      </p:cBhvr>
                                      <p:tavLst>
                                        <p:tav tm="0">
                                          <p:val>
                                            <p:fltVal val="0"/>
                                          </p:val>
                                        </p:tav>
                                        <p:tav tm="100000">
                                          <p:val>
                                            <p:strVal val="#ppt_h"/>
                                          </p:val>
                                        </p:tav>
                                      </p:tavLst>
                                    </p:anim>
                                    <p:animEffect filter="fade" transition="in">
                                      <p:cBhvr>
                                        <p:cTn dur="1000" id="23"/>
                                        <p:tgtEl>
                                          <p:spTgt spid="16"/>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63"/>
                                        </p:tgtEl>
                                        <p:attrNameLst>
                                          <p:attrName>style.visibility</p:attrName>
                                        </p:attrNameLst>
                                      </p:cBhvr>
                                      <p:to>
                                        <p:strVal val="visible"/>
                                      </p:to>
                                    </p:set>
                                    <p:anim calcmode="lin" valueType="num">
                                      <p:cBhvr>
                                        <p:cTn dur="1000" fill="hold" id="26"/>
                                        <p:tgtEl>
                                          <p:spTgt spid="63"/>
                                        </p:tgtEl>
                                        <p:attrNameLst>
                                          <p:attrName>ppt_w</p:attrName>
                                        </p:attrNameLst>
                                      </p:cBhvr>
                                      <p:tavLst>
                                        <p:tav tm="0">
                                          <p:val>
                                            <p:fltVal val="0"/>
                                          </p:val>
                                        </p:tav>
                                        <p:tav tm="100000">
                                          <p:val>
                                            <p:strVal val="#ppt_w"/>
                                          </p:val>
                                        </p:tav>
                                      </p:tavLst>
                                    </p:anim>
                                    <p:anim calcmode="lin" valueType="num">
                                      <p:cBhvr>
                                        <p:cTn dur="1000" fill="hold" id="27"/>
                                        <p:tgtEl>
                                          <p:spTgt spid="63"/>
                                        </p:tgtEl>
                                        <p:attrNameLst>
                                          <p:attrName>ppt_h</p:attrName>
                                        </p:attrNameLst>
                                      </p:cBhvr>
                                      <p:tavLst>
                                        <p:tav tm="0">
                                          <p:val>
                                            <p:fltVal val="0"/>
                                          </p:val>
                                        </p:tav>
                                        <p:tav tm="100000">
                                          <p:val>
                                            <p:strVal val="#ppt_h"/>
                                          </p:val>
                                        </p:tav>
                                      </p:tavLst>
                                    </p:anim>
                                    <p:animEffect filter="fade" transition="in">
                                      <p:cBhvr>
                                        <p:cTn dur="1000" id="28"/>
                                        <p:tgtEl>
                                          <p:spTgt spid="63"/>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2" presetSubtype="4">
                                  <p:stCondLst>
                                    <p:cond delay="0"/>
                                  </p:stCondLst>
                                  <p:childTnLst>
                                    <p:set>
                                      <p:cBhvr>
                                        <p:cTn dur="1" fill="hold" id="32">
                                          <p:stCondLst>
                                            <p:cond delay="0"/>
                                          </p:stCondLst>
                                        </p:cTn>
                                        <p:tgtEl>
                                          <p:spTgt spid="46"/>
                                        </p:tgtEl>
                                        <p:attrNameLst>
                                          <p:attrName>style.visibility</p:attrName>
                                        </p:attrNameLst>
                                      </p:cBhvr>
                                      <p:to>
                                        <p:strVal val="visible"/>
                                      </p:to>
                                    </p:set>
                                    <p:anim calcmode="lin" valueType="num">
                                      <p:cBhvr additive="base">
                                        <p:cTn dur="500" fill="hold" id="33"/>
                                        <p:tgtEl>
                                          <p:spTgt spid="46"/>
                                        </p:tgtEl>
                                        <p:attrNameLst>
                                          <p:attrName>ppt_x</p:attrName>
                                        </p:attrNameLst>
                                      </p:cBhvr>
                                      <p:tavLst>
                                        <p:tav tm="0">
                                          <p:val>
                                            <p:strVal val="#ppt_x"/>
                                          </p:val>
                                        </p:tav>
                                        <p:tav tm="100000">
                                          <p:val>
                                            <p:strVal val="#ppt_x"/>
                                          </p:val>
                                        </p:tav>
                                      </p:tavLst>
                                    </p:anim>
                                    <p:anim calcmode="lin" valueType="num">
                                      <p:cBhvr additive="base">
                                        <p:cTn dur="500" fill="hold" id="34"/>
                                        <p:tgtEl>
                                          <p:spTgt spid="46"/>
                                        </p:tgtEl>
                                        <p:attrNameLst>
                                          <p:attrName>ppt_y</p:attrName>
                                        </p:attrNameLst>
                                      </p:cBhvr>
                                      <p:tavLst>
                                        <p:tav tm="0">
                                          <p:val>
                                            <p:strVal val="1+#ppt_h/2"/>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22" presetSubtype="8">
                                  <p:stCondLst>
                                    <p:cond delay="0"/>
                                  </p:stCondLst>
                                  <p:childTnLst>
                                    <p:set>
                                      <p:cBhvr>
                                        <p:cTn dur="1" fill="hold" id="38">
                                          <p:stCondLst>
                                            <p:cond delay="0"/>
                                          </p:stCondLst>
                                        </p:cTn>
                                        <p:tgtEl>
                                          <p:spTgt spid="3"/>
                                        </p:tgtEl>
                                        <p:attrNameLst>
                                          <p:attrName>style.visibility</p:attrName>
                                        </p:attrNameLst>
                                      </p:cBhvr>
                                      <p:to>
                                        <p:strVal val="visible"/>
                                      </p:to>
                                    </p:set>
                                    <p:animEffect filter="wipe(left)" transition="in">
                                      <p:cBhvr>
                                        <p:cTn dur="500" id="39"/>
                                        <p:tgtEl>
                                          <p:spTgt spid="3"/>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 presetSubtype="4">
                                  <p:stCondLst>
                                    <p:cond delay="0"/>
                                  </p:stCondLst>
                                  <p:childTnLst>
                                    <p:set>
                                      <p:cBhvr>
                                        <p:cTn dur="1" fill="hold" id="43">
                                          <p:stCondLst>
                                            <p:cond delay="0"/>
                                          </p:stCondLst>
                                        </p:cTn>
                                        <p:tgtEl>
                                          <p:spTgt spid="47"/>
                                        </p:tgtEl>
                                        <p:attrNameLst>
                                          <p:attrName>style.visibility</p:attrName>
                                        </p:attrNameLst>
                                      </p:cBhvr>
                                      <p:to>
                                        <p:strVal val="visible"/>
                                      </p:to>
                                    </p:set>
                                    <p:anim calcmode="lin" valueType="num">
                                      <p:cBhvr additive="base">
                                        <p:cTn dur="500" fill="hold" id="44"/>
                                        <p:tgtEl>
                                          <p:spTgt spid="47"/>
                                        </p:tgtEl>
                                        <p:attrNameLst>
                                          <p:attrName>ppt_x</p:attrName>
                                        </p:attrNameLst>
                                      </p:cBhvr>
                                      <p:tavLst>
                                        <p:tav tm="0">
                                          <p:val>
                                            <p:strVal val="#ppt_x"/>
                                          </p:val>
                                        </p:tav>
                                        <p:tav tm="100000">
                                          <p:val>
                                            <p:strVal val="#ppt_x"/>
                                          </p:val>
                                        </p:tav>
                                      </p:tavLst>
                                    </p:anim>
                                    <p:anim calcmode="lin" valueType="num">
                                      <p:cBhvr additive="base">
                                        <p:cTn dur="500" fill="hold" id="45"/>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63"/>
      <p:bldP grpId="0" spid="3"/>
      <p:bldP grpId="0" spid="46"/>
      <p:bldP grpId="0" spid="4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867400" y="1200150"/>
            <a:ext cx="2321434" cy="3310128"/>
          </a:xfrm>
          <a:prstGeom prst="rect">
            <a:avLst/>
          </a:prstGeom>
        </p:spPr>
        <p:txBody>
          <a:bodyPr wrap="square">
            <a:spAutoFit/>
          </a:bodyPr>
          <a:lstStyle/>
          <a:p>
            <a:pPr>
              <a:lnSpc>
                <a:spcPct val="176000"/>
              </a:lnSpc>
            </a:pPr>
            <a:r>
              <a:rPr altLang="en-US" lang="zh-CN" sz="1200">
                <a:solidFill>
                  <a:schemeClr val="tx1">
                    <a:lumMod val="85000"/>
                    <a:lumOff val="15000"/>
                  </a:schemeClr>
                </a:solidFill>
                <a:latin typeface="+mn-ea"/>
                <a:cs typeface="+mn-ea"/>
                <a:sym typeface="+mn-lt"/>
              </a:rPr>
              <a:t>示例：某公司（郑州市区）2018年7月计算应缴纳增值税为10万元，请计算其应缴纳的附加税分别是多少？</a:t>
            </a:r>
          </a:p>
          <a:p>
            <a:pPr>
              <a:lnSpc>
                <a:spcPct val="176000"/>
              </a:lnSpc>
            </a:pPr>
            <a:r>
              <a:rPr altLang="en-US" lang="zh-CN" sz="1200">
                <a:solidFill>
                  <a:schemeClr val="tx1">
                    <a:lumMod val="85000"/>
                    <a:lumOff val="15000"/>
                  </a:schemeClr>
                </a:solidFill>
                <a:latin typeface="+mn-ea"/>
                <a:cs typeface="+mn-ea"/>
                <a:sym typeface="+mn-lt"/>
              </a:rPr>
              <a:t>解答：增值税：100,000元</a:t>
            </a:r>
          </a:p>
          <a:p>
            <a:pPr>
              <a:lnSpc>
                <a:spcPct val="176000"/>
              </a:lnSpc>
            </a:pPr>
            <a:r>
              <a:rPr altLang="en-US" lang="zh-CN" sz="1200">
                <a:solidFill>
                  <a:schemeClr val="tx1">
                    <a:lumMod val="85000"/>
                    <a:lumOff val="15000"/>
                  </a:schemeClr>
                </a:solidFill>
                <a:latin typeface="+mn-ea"/>
                <a:cs typeface="+mn-ea"/>
                <a:sym typeface="+mn-lt"/>
              </a:rPr>
              <a:t>城建税=应交增值税额*城建税税率100,000*7%=7,000</a:t>
            </a:r>
          </a:p>
          <a:p>
            <a:pPr>
              <a:lnSpc>
                <a:spcPct val="176000"/>
              </a:lnSpc>
            </a:pPr>
            <a:r>
              <a:rPr altLang="en-US" lang="zh-CN" sz="1200">
                <a:solidFill>
                  <a:schemeClr val="tx1">
                    <a:lumMod val="85000"/>
                    <a:lumOff val="15000"/>
                  </a:schemeClr>
                </a:solidFill>
                <a:latin typeface="+mn-ea"/>
                <a:cs typeface="+mn-ea"/>
                <a:sym typeface="+mn-lt"/>
              </a:rPr>
              <a:t>教育附加=应交增值税额*教育附加税税率,地方教育附加=应交增值税额*地方教育附加税税率</a:t>
            </a:r>
          </a:p>
        </p:txBody>
      </p:sp>
      <p:sp>
        <p:nvSpPr>
          <p:cNvPr id="16" name="Rectangle 19"/>
          <p:cNvSpPr>
            <a:spLocks noChangeArrowheads="1"/>
          </p:cNvSpPr>
          <p:nvPr/>
        </p:nvSpPr>
        <p:spPr bwMode="auto">
          <a:xfrm>
            <a:off x="1981200" y="2915123"/>
            <a:ext cx="3733800" cy="342427"/>
          </a:xfrm>
          <a:prstGeom prst="roundRect">
            <a:avLst/>
          </a:prstGeom>
          <a:noFill/>
          <a:ln w="12700">
            <a:solidFill>
              <a:schemeClr val="accent1"/>
            </a:solidFill>
            <a:miter lim="800000"/>
          </a:ln>
          <a:effectLst/>
        </p:spPr>
        <p:txBody>
          <a:bodyPr anchor="ctr" wrap="none">
            <a:flatTx/>
          </a:bodyPr>
          <a:lstStyle/>
          <a:p>
            <a:r>
              <a:rPr altLang="en-US" kumimoji="1" lang="zh-CN" sz="1200">
                <a:solidFill>
                  <a:schemeClr val="tx1">
                    <a:lumMod val="85000"/>
                    <a:lumOff val="15000"/>
                  </a:schemeClr>
                </a:solidFill>
                <a:latin typeface="+mn-ea"/>
                <a:cs typeface="+mn-ea"/>
                <a:sym typeface="+mn-lt"/>
              </a:rPr>
              <a:t>教育费附加、地方教育费附加等。</a:t>
            </a:r>
          </a:p>
        </p:txBody>
      </p:sp>
      <p:sp>
        <p:nvSpPr>
          <p:cNvPr id="17" name="Rectangle 3"/>
          <p:cNvSpPr>
            <a:spLocks noChangeArrowheads="1"/>
          </p:cNvSpPr>
          <p:nvPr/>
        </p:nvSpPr>
        <p:spPr bwMode="auto">
          <a:xfrm>
            <a:off x="838200" y="1277059"/>
            <a:ext cx="878966" cy="3124200"/>
          </a:xfrm>
          <a:prstGeom prst="roundRect">
            <a:avLst>
              <a:gd fmla="val 0" name="adj"/>
            </a:avLst>
          </a:prstGeom>
          <a:solidFill>
            <a:schemeClr val="accent1"/>
          </a:solidFill>
          <a:ln w="76200">
            <a:miter lim="800000"/>
          </a:ln>
          <a:effectLst/>
        </p:spPr>
        <p:txBody>
          <a:bodyPr anchor="ctr" vert="eaVert" wrap="none">
            <a:flatTx/>
          </a:bodyPr>
          <a:lstStyle/>
          <a:p>
            <a:pPr algn="ctr"/>
            <a:r>
              <a:rPr altLang="en-US" b="1" kumimoji="1" lang="zh-CN" sz="2100">
                <a:solidFill>
                  <a:schemeClr val="bg1"/>
                </a:solidFill>
                <a:cs typeface="+mn-ea"/>
                <a:sym typeface="+mn-lt"/>
              </a:rPr>
              <a:t>增值税税额</a:t>
            </a:r>
          </a:p>
        </p:txBody>
      </p:sp>
      <p:sp>
        <p:nvSpPr>
          <p:cNvPr id="18" name="Rectangle 16"/>
          <p:cNvSpPr>
            <a:spLocks noChangeArrowheads="1"/>
          </p:cNvSpPr>
          <p:nvPr/>
        </p:nvSpPr>
        <p:spPr bwMode="auto">
          <a:xfrm>
            <a:off x="1981200" y="1314923"/>
            <a:ext cx="3733800" cy="342427"/>
          </a:xfrm>
          <a:prstGeom prst="roundRect">
            <a:avLst/>
          </a:prstGeom>
          <a:noFill/>
          <a:ln w="12700">
            <a:solidFill>
              <a:schemeClr val="accent1"/>
            </a:solidFill>
            <a:miter lim="800000"/>
          </a:ln>
          <a:effectLst/>
        </p:spPr>
        <p:txBody>
          <a:bodyPr anchor="ctr" wrap="none">
            <a:flatTx/>
          </a:bodyPr>
          <a:lstStyle/>
          <a:p>
            <a:r>
              <a:rPr altLang="en-US" kumimoji="1" lang="zh-CN" sz="1200">
                <a:solidFill>
                  <a:schemeClr val="tx1">
                    <a:lumMod val="85000"/>
                    <a:lumOff val="15000"/>
                  </a:schemeClr>
                </a:solidFill>
                <a:latin typeface="+mn-ea"/>
                <a:cs typeface="+mn-ea"/>
                <a:sym typeface="+mn-lt"/>
              </a:rPr>
              <a:t>增值税附加税是附加税的一种</a:t>
            </a:r>
          </a:p>
        </p:txBody>
      </p:sp>
      <p:sp>
        <p:nvSpPr>
          <p:cNvPr id="19" name="Rectangle 17"/>
          <p:cNvSpPr>
            <a:spLocks noChangeArrowheads="1"/>
          </p:cNvSpPr>
          <p:nvPr/>
        </p:nvSpPr>
        <p:spPr bwMode="auto">
          <a:xfrm>
            <a:off x="1981200" y="1848323"/>
            <a:ext cx="3733800" cy="342427"/>
          </a:xfrm>
          <a:prstGeom prst="roundRect">
            <a:avLst/>
          </a:prstGeom>
          <a:noFill/>
          <a:ln w="12700">
            <a:solidFill>
              <a:schemeClr val="accent1"/>
            </a:solidFill>
            <a:miter lim="800000"/>
          </a:ln>
          <a:effectLst/>
        </p:spPr>
        <p:txBody>
          <a:bodyPr anchor="ctr" wrap="none">
            <a:flatTx/>
          </a:bodyPr>
          <a:lstStyle/>
          <a:p>
            <a:r>
              <a:rPr altLang="en-US" kumimoji="1" lang="zh-CN" sz="1200">
                <a:solidFill>
                  <a:schemeClr val="tx1">
                    <a:lumMod val="85000"/>
                    <a:lumOff val="15000"/>
                  </a:schemeClr>
                </a:solidFill>
                <a:latin typeface="+mn-ea"/>
                <a:cs typeface="+mn-ea"/>
                <a:sym typeface="+mn-lt"/>
              </a:rPr>
              <a:t>按照增值税税额的一定比例征收的税</a:t>
            </a:r>
          </a:p>
        </p:txBody>
      </p:sp>
      <p:sp>
        <p:nvSpPr>
          <p:cNvPr id="20" name="Rectangle 18"/>
          <p:cNvSpPr>
            <a:spLocks noChangeArrowheads="1"/>
          </p:cNvSpPr>
          <p:nvPr/>
        </p:nvSpPr>
        <p:spPr bwMode="auto">
          <a:xfrm>
            <a:off x="1981200" y="2381723"/>
            <a:ext cx="3733800" cy="342427"/>
          </a:xfrm>
          <a:prstGeom prst="roundRect">
            <a:avLst/>
          </a:prstGeom>
          <a:noFill/>
          <a:ln w="12700">
            <a:solidFill>
              <a:schemeClr val="accent1"/>
            </a:solidFill>
            <a:miter lim="800000"/>
          </a:ln>
          <a:effectLst/>
        </p:spPr>
        <p:txBody>
          <a:bodyPr anchor="ctr" wrap="none">
            <a:flatTx/>
          </a:bodyPr>
          <a:lstStyle/>
          <a:p>
            <a:r>
              <a:rPr altLang="en-US" kumimoji="1" lang="zh-CN" sz="1200">
                <a:solidFill>
                  <a:schemeClr val="tx1">
                    <a:lumMod val="85000"/>
                    <a:lumOff val="15000"/>
                  </a:schemeClr>
                </a:solidFill>
                <a:latin typeface="+mn-ea"/>
                <a:cs typeface="+mn-ea"/>
                <a:sym typeface="+mn-lt"/>
              </a:rPr>
              <a:t>是以增值税的存在和征收为前提和依据的</a:t>
            </a:r>
          </a:p>
        </p:txBody>
      </p:sp>
      <p:sp>
        <p:nvSpPr>
          <p:cNvPr id="21" name="Rectangle 20"/>
          <p:cNvSpPr>
            <a:spLocks noChangeArrowheads="1"/>
          </p:cNvSpPr>
          <p:nvPr/>
        </p:nvSpPr>
        <p:spPr bwMode="auto">
          <a:xfrm>
            <a:off x="1981200" y="3448523"/>
            <a:ext cx="3733800" cy="342427"/>
          </a:xfrm>
          <a:prstGeom prst="roundRect">
            <a:avLst/>
          </a:prstGeom>
          <a:noFill/>
          <a:ln w="12700">
            <a:solidFill>
              <a:schemeClr val="accent1"/>
            </a:solidFill>
            <a:miter lim="800000"/>
          </a:ln>
          <a:effectLst/>
        </p:spPr>
        <p:txBody>
          <a:bodyPr anchor="ctr" wrap="none">
            <a:flatTx/>
          </a:bodyPr>
          <a:lstStyle/>
          <a:p>
            <a:r>
              <a:rPr altLang="en-US" kumimoji="1" lang="zh-CN" sz="1200">
                <a:solidFill>
                  <a:schemeClr val="tx1">
                    <a:lumMod val="85000"/>
                    <a:lumOff val="15000"/>
                  </a:schemeClr>
                </a:solidFill>
                <a:latin typeface="+mn-ea"/>
                <a:cs typeface="+mn-ea"/>
                <a:sym typeface="+mn-lt"/>
              </a:rPr>
              <a:t>城建税：市区7%，县城和镇5%，乡村1%</a:t>
            </a:r>
          </a:p>
        </p:txBody>
      </p:sp>
      <p:sp>
        <p:nvSpPr>
          <p:cNvPr id="22" name="Rectangle 21"/>
          <p:cNvSpPr>
            <a:spLocks noChangeArrowheads="1"/>
          </p:cNvSpPr>
          <p:nvPr/>
        </p:nvSpPr>
        <p:spPr bwMode="auto">
          <a:xfrm>
            <a:off x="1981200" y="3981923"/>
            <a:ext cx="3733800" cy="342427"/>
          </a:xfrm>
          <a:prstGeom prst="roundRect">
            <a:avLst/>
          </a:prstGeom>
          <a:noFill/>
          <a:ln w="12700">
            <a:solidFill>
              <a:schemeClr val="accent1"/>
            </a:solidFill>
            <a:miter lim="800000"/>
          </a:ln>
          <a:effectLst/>
        </p:spPr>
        <p:txBody>
          <a:bodyPr anchor="ctr" wrap="none">
            <a:flatTx/>
          </a:bodyPr>
          <a:lstStyle/>
          <a:p>
            <a:r>
              <a:rPr altLang="en-US" kumimoji="1" lang="zh-CN" sz="1200">
                <a:solidFill>
                  <a:schemeClr val="tx1">
                    <a:lumMod val="85000"/>
                    <a:lumOff val="15000"/>
                  </a:schemeClr>
                </a:solidFill>
                <a:latin typeface="+mn-ea"/>
                <a:cs typeface="+mn-ea"/>
                <a:sym typeface="+mn-lt"/>
              </a:rPr>
              <a:t>地方教育附加，教育附加，城建税</a:t>
            </a:r>
          </a:p>
        </p:txBody>
      </p:sp>
    </p:spTree>
    <p:extLst>
      <p:ext uri="{BB962C8B-B14F-4D97-AF65-F5344CB8AC3E}">
        <p14:creationId val="4237388513"/>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fltVal val="0"/>
                                          </p:val>
                                        </p:tav>
                                        <p:tav tm="100000">
                                          <p:val>
                                            <p:strVal val="#ppt_w"/>
                                          </p:val>
                                        </p:tav>
                                      </p:tavLst>
                                    </p:anim>
                                    <p:anim calcmode="lin" valueType="num">
                                      <p:cBhvr>
                                        <p:cTn dur="500" fill="hold" id="8"/>
                                        <p:tgtEl>
                                          <p:spTgt spid="17"/>
                                        </p:tgtEl>
                                        <p:attrNameLst>
                                          <p:attrName>ppt_h</p:attrName>
                                        </p:attrNameLst>
                                      </p:cBhvr>
                                      <p:tavLst>
                                        <p:tav tm="0">
                                          <p:val>
                                            <p:fltVal val="0"/>
                                          </p:val>
                                        </p:tav>
                                        <p:tav tm="100000">
                                          <p:val>
                                            <p:strVal val="#ppt_h"/>
                                          </p:val>
                                        </p:tav>
                                      </p:tavLst>
                                    </p:anim>
                                    <p:animEffect filter="fade" transition="in">
                                      <p:cBhvr>
                                        <p:cTn dur="500" id="9"/>
                                        <p:tgtEl>
                                          <p:spTgt spid="17"/>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16"/>
                                        </p:tgtEl>
                                        <p:attrNameLst>
                                          <p:attrName>style.visibility</p:attrName>
                                        </p:attrNameLst>
                                      </p:cBhvr>
                                      <p:to>
                                        <p:strVal val="visible"/>
                                      </p:to>
                                    </p:set>
                                    <p:animEffect filter="wipe(left)" transition="in">
                                      <p:cBhvr>
                                        <p:cTn dur="500" id="14"/>
                                        <p:tgtEl>
                                          <p:spTgt spid="16"/>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18"/>
                                        </p:tgtEl>
                                        <p:attrNameLst>
                                          <p:attrName>style.visibility</p:attrName>
                                        </p:attrNameLst>
                                      </p:cBhvr>
                                      <p:to>
                                        <p:strVal val="visible"/>
                                      </p:to>
                                    </p:set>
                                    <p:animEffect filter="wipe(left)" transition="in">
                                      <p:cBhvr>
                                        <p:cTn dur="500" id="17"/>
                                        <p:tgtEl>
                                          <p:spTgt spid="18"/>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19"/>
                                        </p:tgtEl>
                                        <p:attrNameLst>
                                          <p:attrName>style.visibility</p:attrName>
                                        </p:attrNameLst>
                                      </p:cBhvr>
                                      <p:to>
                                        <p:strVal val="visible"/>
                                      </p:to>
                                    </p:set>
                                    <p:animEffect filter="wipe(left)" transition="in">
                                      <p:cBhvr>
                                        <p:cTn dur="500" id="20"/>
                                        <p:tgtEl>
                                          <p:spTgt spid="19"/>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20"/>
                                        </p:tgtEl>
                                        <p:attrNameLst>
                                          <p:attrName>style.visibility</p:attrName>
                                        </p:attrNameLst>
                                      </p:cBhvr>
                                      <p:to>
                                        <p:strVal val="visible"/>
                                      </p:to>
                                    </p:set>
                                    <p:animEffect filter="wipe(left)" transition="in">
                                      <p:cBhvr>
                                        <p:cTn dur="500" id="23"/>
                                        <p:tgtEl>
                                          <p:spTgt spid="20"/>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21"/>
                                        </p:tgtEl>
                                        <p:attrNameLst>
                                          <p:attrName>style.visibility</p:attrName>
                                        </p:attrNameLst>
                                      </p:cBhvr>
                                      <p:to>
                                        <p:strVal val="visible"/>
                                      </p:to>
                                    </p:set>
                                    <p:animEffect filter="wipe(left)" transition="in">
                                      <p:cBhvr>
                                        <p:cTn dur="500" id="26"/>
                                        <p:tgtEl>
                                          <p:spTgt spid="21"/>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22"/>
                                        </p:tgtEl>
                                        <p:attrNameLst>
                                          <p:attrName>style.visibility</p:attrName>
                                        </p:attrNameLst>
                                      </p:cBhvr>
                                      <p:to>
                                        <p:strVal val="visible"/>
                                      </p:to>
                                    </p:set>
                                    <p:animEffect filter="wipe(left)" transition="in">
                                      <p:cBhvr>
                                        <p:cTn dur="500" id="29"/>
                                        <p:tgtEl>
                                          <p:spTgt spid="22"/>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22" presetSubtype="1">
                                  <p:stCondLst>
                                    <p:cond delay="0"/>
                                  </p:stCondLst>
                                  <p:childTnLst>
                                    <p:set>
                                      <p:cBhvr>
                                        <p:cTn dur="1" fill="hold" id="33">
                                          <p:stCondLst>
                                            <p:cond delay="0"/>
                                          </p:stCondLst>
                                        </p:cTn>
                                        <p:tgtEl>
                                          <p:spTgt spid="3"/>
                                        </p:tgtEl>
                                        <p:attrNameLst>
                                          <p:attrName>style.visibility</p:attrName>
                                        </p:attrNameLst>
                                      </p:cBhvr>
                                      <p:to>
                                        <p:strVal val="visible"/>
                                      </p:to>
                                    </p:set>
                                    <p:animEffect filter="wipe(up)" transition="in">
                                      <p:cBhvr>
                                        <p:cTn dur="500" id="34"/>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6"/>
      <p:bldP grpId="0" spid="17"/>
      <p:bldP grpId="0" spid="18"/>
      <p:bldP grpId="0" spid="19"/>
      <p:bldP grpId="0" spid="20"/>
      <p:bldP grpId="0" spid="21"/>
      <p:bldP grpId="0" spid="2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任意多边形 53">
            <a:extLst>
              <a:ext uri="{FF2B5EF4-FFF2-40B4-BE49-F238E27FC236}">
                <a16:creationId xmlns:a16="http://schemas.microsoft.com/office/drawing/2014/main" id="{3533660A-A142-47B6-8F42-B029C6ACEEA2}"/>
              </a:ext>
            </a:extLst>
          </p:cNvPr>
          <p:cNvSpPr/>
          <p:nvPr/>
        </p:nvSpPr>
        <p:spPr>
          <a:xfrm flipH="1">
            <a:off x="-11278" y="3757134"/>
            <a:ext cx="1524001" cy="1385873"/>
          </a:xfrm>
          <a:custGeom>
            <a:gdLst>
              <a:gd fmla="*/ 1295740 w 1625317" name="connsiteX0"/>
              <a:gd fmla="*/ 520 h 1478006" name="connsiteY0"/>
              <a:gd fmla="*/ 1548895 w 1625317" name="connsiteX1"/>
              <a:gd fmla="*/ 33662 h 1478006" name="connsiteY1"/>
              <a:gd fmla="*/ 1625317 w 1625317" name="connsiteX2"/>
              <a:gd fmla="*/ 55469 h 1478006" name="connsiteY2"/>
              <a:gd fmla="*/ 1625317 w 1625317" name="connsiteX3"/>
              <a:gd fmla="*/ 1478006 h 1478006" name="connsiteY3"/>
              <a:gd fmla="*/ 19069 w 1625317" name="connsiteX4"/>
              <a:gd fmla="*/ 1478006 h 1478006" name="connsiteY4"/>
              <a:gd fmla="*/ 17932 w 1625317" name="connsiteX5"/>
              <a:gd fmla="*/ 1472880 h 1478006" name="connsiteY5"/>
              <a:gd fmla="*/ 33662 w 1625317" name="connsiteX6"/>
              <a:gd fmla="*/ 972599 h 1478006" name="connsiteY6"/>
              <a:gd fmla="*/ 1295740 w 1625317" name="connsiteX7"/>
              <a:gd fmla="*/ 520 h 147800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78006" w="1625317">
                <a:moveTo>
                  <a:pt x="1295740" y="520"/>
                </a:moveTo>
                <a:cubicBezTo>
                  <a:pt x="1379459" y="2932"/>
                  <a:pt x="1464182" y="13769"/>
                  <a:pt x="1548895" y="33662"/>
                </a:cubicBezTo>
                <a:lnTo>
                  <a:pt x="1625317" y="55469"/>
                </a:lnTo>
                <a:lnTo>
                  <a:pt x="1625317" y="1478006"/>
                </a:lnTo>
                <a:lnTo>
                  <a:pt x="19069" y="1478006"/>
                </a:lnTo>
                <a:lnTo>
                  <a:pt x="17932" y="1472880"/>
                </a:lnTo>
                <a:cubicBezTo>
                  <a:pt x="-9688" y="1311493"/>
                  <a:pt x="-6123" y="1142024"/>
                  <a:pt x="33662" y="972599"/>
                </a:cubicBezTo>
                <a:cubicBezTo>
                  <a:pt x="172909" y="379612"/>
                  <a:pt x="709709" y="-16363"/>
                  <a:pt x="1295740" y="520"/>
                </a:cubicBezTo>
                <a:close/>
              </a:path>
            </a:pathLst>
          </a:custGeom>
          <a:solidFill>
            <a:schemeClr val="bg1">
              <a:lumMod val="95000"/>
              <a:alpha val="39000"/>
            </a:schemeClr>
          </a:solidFill>
          <a:ln cap="flat" w="9525">
            <a:noFill/>
            <a:prstDash val="solid"/>
            <a:miter/>
          </a:ln>
        </p:spPr>
        <p:txBody>
          <a:bodyPr anchor="ctr" rtlCol="0" wrap="square">
            <a:noAutofit/>
          </a:bodyPr>
          <a:lstStyle/>
          <a:p>
            <a:endParaRPr altLang="en-US" lang="zh-CN" sz="1350">
              <a:solidFill>
                <a:schemeClr val="bg1"/>
              </a:solidFill>
            </a:endParaRPr>
          </a:p>
        </p:txBody>
      </p:sp>
      <p:grpSp>
        <p:nvGrpSpPr>
          <p:cNvPr id="71" name="组合 70"/>
          <p:cNvGrpSpPr/>
          <p:nvPr/>
        </p:nvGrpSpPr>
        <p:grpSpPr>
          <a:xfrm flipH="1">
            <a:off x="4583940" y="-493"/>
            <a:ext cx="4560060" cy="5143500"/>
            <a:chOff x="-4252" y="0"/>
            <a:chExt cx="4560060" cy="5143500"/>
          </a:xfrm>
        </p:grpSpPr>
        <p:sp>
          <p:nvSpPr>
            <p:cNvPr id="37" name="任意多边形 36">
              <a:extLst>
                <a:ext uri="{FF2B5EF4-FFF2-40B4-BE49-F238E27FC236}">
                  <a16:creationId xmlns:a16="http://schemas.microsoft.com/office/drawing/2014/main" id="{F74E8587-3B1C-450F-8B9F-F0BDE151B03F}"/>
                </a:ext>
              </a:extLst>
            </p:cNvPr>
            <p:cNvSpPr/>
            <p:nvPr/>
          </p:nvSpPr>
          <p:spPr>
            <a:xfrm>
              <a:off x="-4252" y="0"/>
              <a:ext cx="4560060"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bg1"/>
            </a:solidFill>
            <a:ln cap="flat" w="9525">
              <a:noFill/>
              <a:prstDash val="solid"/>
              <a:miter/>
            </a:ln>
          </p:spPr>
          <p:txBody>
            <a:bodyPr anchor="ctr" rtlCol="0" wrap="square">
              <a:noAutofit/>
            </a:bodyPr>
            <a:lstStyle/>
            <a:p>
              <a:endParaRPr altLang="en-US" lang="zh-CN" sz="1350">
                <a:solidFill>
                  <a:schemeClr val="bg1"/>
                </a:solidFill>
              </a:endParaRPr>
            </a:p>
          </p:txBody>
        </p:sp>
        <p:sp>
          <p:nvSpPr>
            <p:cNvPr id="36" name="任意多边形 35">
              <a:extLst>
                <a:ext uri="{FF2B5EF4-FFF2-40B4-BE49-F238E27FC236}">
                  <a16:creationId xmlns:a16="http://schemas.microsoft.com/office/drawing/2014/main" id="{F74E8587-3B1C-450F-8B9F-F0BDE151B03F}"/>
                </a:ext>
              </a:extLst>
            </p:cNvPr>
            <p:cNvSpPr/>
            <p:nvPr/>
          </p:nvSpPr>
          <p:spPr>
            <a:xfrm>
              <a:off x="0" y="0"/>
              <a:ext cx="4343401"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grpSp>
      <p:grpSp>
        <p:nvGrpSpPr>
          <p:cNvPr id="49" name="组合 48"/>
          <p:cNvGrpSpPr/>
          <p:nvPr/>
        </p:nvGrpSpPr>
        <p:grpSpPr>
          <a:xfrm flipH="1">
            <a:off x="0" y="-19050"/>
            <a:ext cx="1368394" cy="1181811"/>
            <a:chOff x="7594886" y="-7767"/>
            <a:chExt cx="1549115" cy="1337890"/>
          </a:xfrm>
        </p:grpSpPr>
        <p:sp>
          <p:nvSpPr>
            <p:cNvPr id="43" name="任意多边形 42">
              <a:extLst>
                <a:ext uri="{FF2B5EF4-FFF2-40B4-BE49-F238E27FC236}">
                  <a16:creationId xmlns:a16="http://schemas.microsoft.com/office/drawing/2014/main" id="{31F1BD5B-C36D-476F-8861-00C147FF36A5}"/>
                </a:ext>
              </a:extLst>
            </p:cNvPr>
            <p:cNvSpPr/>
            <p:nvPr/>
          </p:nvSpPr>
          <p:spPr>
            <a:xfrm>
              <a:off x="7594886" y="0"/>
              <a:ext cx="1549115" cy="1330123"/>
            </a:xfrm>
            <a:custGeom>
              <a:gdLst>
                <a:gd fmla="*/ 3248 w 1549115" name="connsiteX0"/>
                <a:gd fmla="*/ 0 h 1330123" name="connsiteY0"/>
                <a:gd fmla="*/ 1549115 w 1549115" name="connsiteX1"/>
                <a:gd fmla="*/ 0 h 1330123" name="connsiteY1"/>
                <a:gd fmla="*/ 1549115 w 1549115" name="connsiteX2"/>
                <a:gd fmla="*/ 1295282 h 1330123" name="connsiteY2"/>
                <a:gd fmla="*/ 1472879 w 1549115" name="connsiteX3"/>
                <a:gd fmla="*/ 1312192 h 1330123" name="connsiteY3"/>
                <a:gd fmla="*/ 972598 w 1549115" name="connsiteX4"/>
                <a:gd fmla="*/ 1296462 h 1330123" name="connsiteY4"/>
                <a:gd fmla="*/ 520 w 1549115" name="connsiteX5"/>
                <a:gd fmla="*/ 34384 h 13301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30123" w="1549115">
                  <a:moveTo>
                    <a:pt x="3248" y="0"/>
                  </a:moveTo>
                  <a:lnTo>
                    <a:pt x="1549115" y="0"/>
                  </a:lnTo>
                  <a:lnTo>
                    <a:pt x="1549115" y="1295282"/>
                  </a:lnTo>
                  <a:lnTo>
                    <a:pt x="1472879" y="1312192"/>
                  </a:lnTo>
                  <a:cubicBezTo>
                    <a:pt x="1311492" y="1339812"/>
                    <a:pt x="1142023" y="1336247"/>
                    <a:pt x="972598" y="1296462"/>
                  </a:cubicBezTo>
                  <a:cubicBezTo>
                    <a:pt x="379611" y="1157215"/>
                    <a:pt x="-16364" y="620415"/>
                    <a:pt x="520" y="34384"/>
                  </a:cubicBez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sp>
          <p:nvSpPr>
            <p:cNvPr id="48" name="任意多边形 47">
              <a:extLst>
                <a:ext uri="{FF2B5EF4-FFF2-40B4-BE49-F238E27FC236}">
                  <a16:creationId xmlns:a16="http://schemas.microsoft.com/office/drawing/2014/main" id="{E9C26790-F105-40C8-A92F-31293B9008AE}"/>
                </a:ext>
              </a:extLst>
            </p:cNvPr>
            <p:cNvSpPr/>
            <p:nvPr/>
          </p:nvSpPr>
          <p:spPr>
            <a:xfrm>
              <a:off x="7943138" y="-7767"/>
              <a:ext cx="1200863" cy="987837"/>
            </a:xfrm>
            <a:custGeom>
              <a:gdLst>
                <a:gd fmla="*/ 7045 w 1200863" name="connsiteX0"/>
                <a:gd fmla="*/ 0 h 987837" name="connsiteY0"/>
                <a:gd fmla="*/ 1200863 w 1200863" name="connsiteX1"/>
                <a:gd fmla="*/ 0 h 987837" name="connsiteY1"/>
                <a:gd fmla="*/ 1200863 w 1200863" name="connsiteX2"/>
                <a:gd fmla="*/ 939560 h 987837" name="connsiteY2"/>
                <a:gd fmla="*/ 1151310 w 1200863" name="connsiteX3"/>
                <a:gd fmla="*/ 955722 h 987837" name="connsiteY3"/>
                <a:gd fmla="*/ 703246 w 1200863" name="connsiteX4"/>
                <a:gd fmla="*/ 963498 h 987837" name="connsiteY4"/>
                <a:gd fmla="*/ 376 w 1200863" name="connsiteX5"/>
                <a:gd fmla="*/ 50943 h 9878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87836" w="1200863">
                  <a:moveTo>
                    <a:pt x="7045" y="0"/>
                  </a:moveTo>
                  <a:lnTo>
                    <a:pt x="1200863" y="0"/>
                  </a:lnTo>
                  <a:lnTo>
                    <a:pt x="1200863" y="939560"/>
                  </a:lnTo>
                  <a:lnTo>
                    <a:pt x="1151310" y="955722"/>
                  </a:lnTo>
                  <a:cubicBezTo>
                    <a:pt x="1009556" y="994495"/>
                    <a:pt x="856376" y="999457"/>
                    <a:pt x="703246" y="963498"/>
                  </a:cubicBezTo>
                  <a:cubicBezTo>
                    <a:pt x="274481" y="862814"/>
                    <a:pt x="-11832" y="474677"/>
                    <a:pt x="376" y="50943"/>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p>
          </p:txBody>
        </p:sp>
      </p:grpSp>
      <p:grpSp>
        <p:nvGrpSpPr>
          <p:cNvPr id="16" name="组合 15">
            <a:extLst>
              <a:ext uri="{FF2B5EF4-FFF2-40B4-BE49-F238E27FC236}">
                <a16:creationId xmlns:a16="http://schemas.microsoft.com/office/drawing/2014/main" id="{69E1EE4F-9219-4271-8A22-2D68E2758DD6}"/>
              </a:ext>
            </a:extLst>
          </p:cNvPr>
          <p:cNvGrpSpPr/>
          <p:nvPr/>
        </p:nvGrpSpPr>
        <p:grpSpPr>
          <a:xfrm rot="11209072">
            <a:off x="5697089" y="628917"/>
            <a:ext cx="2797314" cy="4041888"/>
            <a:chOff x="237862" y="-89423"/>
            <a:chExt cx="4892564" cy="7069352"/>
          </a:xfrm>
        </p:grpSpPr>
        <p:sp>
          <p:nvSpPr>
            <p:cNvPr id="17" name="椭圆 16">
              <a:extLst>
                <a:ext uri="{FF2B5EF4-FFF2-40B4-BE49-F238E27FC236}">
                  <a16:creationId xmlns:a16="http://schemas.microsoft.com/office/drawing/2014/main" id="{58C35AE6-933D-4E18-811A-5B9AB30D000A}"/>
                </a:ext>
              </a:extLst>
            </p:cNvPr>
            <p:cNvSpPr/>
            <p:nvPr/>
          </p:nvSpPr>
          <p:spPr>
            <a:xfrm>
              <a:off x="237862" y="982718"/>
              <a:ext cx="4892564" cy="489256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solidFill>
                  <a:schemeClr val="tx1"/>
                </a:solidFill>
              </a:endParaRPr>
            </a:p>
          </p:txBody>
        </p:sp>
        <p:sp>
          <p:nvSpPr>
            <p:cNvPr id="18" name="椭圆 17">
              <a:extLst>
                <a:ext uri="{FF2B5EF4-FFF2-40B4-BE49-F238E27FC236}">
                  <a16:creationId xmlns:a16="http://schemas.microsoft.com/office/drawing/2014/main" id="{7642B963-E2CD-4453-AC3A-294AB8C08C2A}"/>
                </a:ext>
              </a:extLst>
            </p:cNvPr>
            <p:cNvSpPr/>
            <p:nvPr/>
          </p:nvSpPr>
          <p:spPr>
            <a:xfrm>
              <a:off x="641807" y="1386662"/>
              <a:ext cx="4084675" cy="4084678"/>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accent1"/>
                </a:solidFill>
                <a:latin charset="-122" panose="020b0400000000000000" pitchFamily="34" typeface="思源黑体"/>
                <a:ea charset="-122" panose="020b0400000000000000" pitchFamily="34" typeface="思源黑体"/>
                <a:cs charset="0" panose="020b0604020202020204" pitchFamily="34" typeface="Arial"/>
              </a:endParaRPr>
            </a:p>
          </p:txBody>
        </p:sp>
        <p:sp>
          <p:nvSpPr>
            <p:cNvPr id="20" name="任意多边形: 形状 31">
              <a:extLst>
                <a:ext uri="{FF2B5EF4-FFF2-40B4-BE49-F238E27FC236}">
                  <a16:creationId xmlns:a16="http://schemas.microsoft.com/office/drawing/2014/main" id="{2E66F6B2-990A-46DD-89C2-3CD1BA7491C8}"/>
                </a:ext>
              </a:extLst>
            </p:cNvPr>
            <p:cNvSpPr/>
            <p:nvPr/>
          </p:nvSpPr>
          <p:spPr>
            <a:xfrm rot="18785648">
              <a:off x="974286" y="3294627"/>
              <a:ext cx="3913617"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sp>
          <p:nvSpPr>
            <p:cNvPr id="21" name="任意多边形: 形状 32">
              <a:extLst>
                <a:ext uri="{FF2B5EF4-FFF2-40B4-BE49-F238E27FC236}">
                  <a16:creationId xmlns:a16="http://schemas.microsoft.com/office/drawing/2014/main" id="{64044244-1E71-471D-B46B-C81569F87B8A}"/>
                </a:ext>
              </a:extLst>
            </p:cNvPr>
            <p:cNvSpPr/>
            <p:nvPr/>
          </p:nvSpPr>
          <p:spPr>
            <a:xfrm rot="7741732">
              <a:off x="406131" y="138892"/>
              <a:ext cx="3913618"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grpSp>
      <p:sp>
        <p:nvSpPr>
          <p:cNvPr id="63" name="矩形 62"/>
          <p:cNvSpPr/>
          <p:nvPr/>
        </p:nvSpPr>
        <p:spPr>
          <a:xfrm>
            <a:off x="6400324" y="1974268"/>
            <a:ext cx="1437005" cy="1310640"/>
          </a:xfrm>
          <a:prstGeom prst="rect">
            <a:avLst/>
          </a:prstGeom>
        </p:spPr>
        <p:txBody>
          <a:bodyPr wrap="none">
            <a:spAutoFit/>
          </a:bodyPr>
          <a:lstStyle/>
          <a:p>
            <a:r>
              <a:rPr altLang="zh-CN" b="1" lang="en-US" smtClean="0" sz="8000">
                <a:solidFill>
                  <a:schemeClr val="bg1"/>
                </a:solidFill>
                <a:latin typeface="+mn-ea"/>
              </a:rPr>
              <a:t>03</a:t>
            </a:r>
          </a:p>
        </p:txBody>
      </p:sp>
      <p:sp>
        <p:nvSpPr>
          <p:cNvPr id="3" name="矩形 2"/>
          <p:cNvSpPr/>
          <p:nvPr/>
        </p:nvSpPr>
        <p:spPr>
          <a:xfrm>
            <a:off x="457200" y="2051629"/>
            <a:ext cx="4005580" cy="701040"/>
          </a:xfrm>
          <a:prstGeom prst="rect">
            <a:avLst/>
          </a:prstGeom>
        </p:spPr>
        <p:txBody>
          <a:bodyPr wrap="none">
            <a:spAutoFit/>
          </a:bodyPr>
          <a:lstStyle/>
          <a:p>
            <a:r>
              <a:rPr altLang="en-US" b="1" lang="zh-CN" spc="300" sz="4000">
                <a:solidFill>
                  <a:schemeClr val="bg1"/>
                </a:solidFill>
                <a:cs typeface="+mn-ea"/>
                <a:sym typeface="+mn-lt"/>
              </a:rPr>
              <a:t>企业所得税知识</a:t>
            </a:r>
          </a:p>
        </p:txBody>
      </p:sp>
      <p:sp>
        <p:nvSpPr>
          <p:cNvPr id="46" name="矩形 45"/>
          <p:cNvSpPr/>
          <p:nvPr/>
        </p:nvSpPr>
        <p:spPr>
          <a:xfrm>
            <a:off x="518090" y="1487533"/>
            <a:ext cx="1960880" cy="579120"/>
          </a:xfrm>
          <a:prstGeom prst="rect">
            <a:avLst/>
          </a:prstGeom>
        </p:spPr>
        <p:txBody>
          <a:bodyPr wrap="none">
            <a:spAutoFit/>
          </a:bodyPr>
          <a:lstStyle/>
          <a:p>
            <a:r>
              <a:rPr altLang="en-US" lang="zh-CN" smtClean="0" spc="300" sz="3200">
                <a:solidFill>
                  <a:schemeClr val="bg1"/>
                </a:solidFill>
                <a:cs typeface="+mn-ea"/>
                <a:sym typeface="+mn-lt"/>
              </a:rPr>
              <a:t>第三部分</a:t>
            </a:r>
          </a:p>
        </p:txBody>
      </p:sp>
      <p:sp>
        <p:nvSpPr>
          <p:cNvPr id="47" name="矩形 46"/>
          <p:cNvSpPr/>
          <p:nvPr/>
        </p:nvSpPr>
        <p:spPr>
          <a:xfrm>
            <a:off x="463297" y="2777628"/>
            <a:ext cx="3962400" cy="457200"/>
          </a:xfrm>
          <a:prstGeom prst="rect">
            <a:avLst/>
          </a:prstGeom>
        </p:spPr>
        <p:txBody>
          <a:bodyPr wrap="square">
            <a:spAutoFit/>
          </a:bodyPr>
          <a:lstStyle/>
          <a:p>
            <a:r>
              <a:rPr altLang="en-US" lang="zh-CN" smtClean="0" sz="1200">
                <a:solidFill>
                  <a:schemeClr val="bg1"/>
                </a:solidFill>
                <a:latin typeface="+mn-ea"/>
              </a:rPr>
              <a:t>tax basic knowledge training tax basic knowledge </a:t>
            </a:r>
          </a:p>
          <a:p>
            <a:r>
              <a:rPr altLang="en-US" lang="zh-CN" smtClean="0" sz="1200">
                <a:solidFill>
                  <a:schemeClr val="bg1"/>
                </a:solidFill>
                <a:latin typeface="+mn-ea"/>
              </a:rPr>
              <a:t>Training tax basic knowledge training</a:t>
            </a:r>
          </a:p>
        </p:txBody>
      </p:sp>
    </p:spTree>
    <p:extLst>
      <p:ext uri="{BB962C8B-B14F-4D97-AF65-F5344CB8AC3E}">
        <p14:creationId val="91331378"/>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60000" fill="hold" id="5" nodeType="clickEffect" presetClass="entr" presetID="2" presetSubtype="2">
                                  <p:stCondLst>
                                    <p:cond delay="0"/>
                                  </p:stCondLst>
                                  <p:childTnLst>
                                    <p:set>
                                      <p:cBhvr>
                                        <p:cTn dur="1" fill="hold" id="6">
                                          <p:stCondLst>
                                            <p:cond delay="0"/>
                                          </p:stCondLst>
                                        </p:cTn>
                                        <p:tgtEl>
                                          <p:spTgt spid="71"/>
                                        </p:tgtEl>
                                        <p:attrNameLst>
                                          <p:attrName>style.visibility</p:attrName>
                                        </p:attrNameLst>
                                      </p:cBhvr>
                                      <p:to>
                                        <p:strVal val="visible"/>
                                      </p:to>
                                    </p:set>
                                    <p:anim calcmode="lin" valueType="num">
                                      <p:cBhvr additive="base">
                                        <p:cTn dur="1000" fill="hold" id="7"/>
                                        <p:tgtEl>
                                          <p:spTgt spid="71"/>
                                        </p:tgtEl>
                                        <p:attrNameLst>
                                          <p:attrName>ppt_x</p:attrName>
                                        </p:attrNameLst>
                                      </p:cBhvr>
                                      <p:tavLst>
                                        <p:tav tm="0">
                                          <p:val>
                                            <p:strVal val="1+#ppt_w/2"/>
                                          </p:val>
                                        </p:tav>
                                        <p:tav tm="100000">
                                          <p:val>
                                            <p:strVal val="#ppt_x"/>
                                          </p:val>
                                        </p:tav>
                                      </p:tavLst>
                                    </p:anim>
                                    <p:anim calcmode="lin" valueType="num">
                                      <p:cBhvr additive="base">
                                        <p:cTn dur="1000" fill="hold" id="8"/>
                                        <p:tgtEl>
                                          <p:spTgt spid="71"/>
                                        </p:tgtEl>
                                        <p:attrNameLst>
                                          <p:attrName>ppt_y</p:attrName>
                                        </p:attrNameLst>
                                      </p:cBhvr>
                                      <p:tavLst>
                                        <p:tav tm="0">
                                          <p:val>
                                            <p:strVal val="#ppt_y"/>
                                          </p:val>
                                        </p:tav>
                                        <p:tav tm="100000">
                                          <p:val>
                                            <p:strVal val="#ppt_y"/>
                                          </p:val>
                                        </p:tav>
                                      </p:tavLst>
                                    </p:anim>
                                  </p:childTnLst>
                                </p:cTn>
                              </p:par>
                              <p:par>
                                <p:cTn decel="60000" fill="hold" id="9" nodeType="withEffect" presetClass="entr" presetID="2" presetSubtype="9">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additive="base">
                                        <p:cTn dur="1000" fill="hold" id="11"/>
                                        <p:tgtEl>
                                          <p:spTgt spid="49"/>
                                        </p:tgtEl>
                                        <p:attrNameLst>
                                          <p:attrName>ppt_x</p:attrName>
                                        </p:attrNameLst>
                                      </p:cBhvr>
                                      <p:tavLst>
                                        <p:tav tm="0">
                                          <p:val>
                                            <p:strVal val="0-#ppt_w/2"/>
                                          </p:val>
                                        </p:tav>
                                        <p:tav tm="100000">
                                          <p:val>
                                            <p:strVal val="#ppt_x"/>
                                          </p:val>
                                        </p:tav>
                                      </p:tavLst>
                                    </p:anim>
                                    <p:anim calcmode="lin" valueType="num">
                                      <p:cBhvr additive="base">
                                        <p:cTn dur="1000" fill="hold" id="12"/>
                                        <p:tgtEl>
                                          <p:spTgt spid="49"/>
                                        </p:tgtEl>
                                        <p:attrNameLst>
                                          <p:attrName>ppt_y</p:attrName>
                                        </p:attrNameLst>
                                      </p:cBhvr>
                                      <p:tavLst>
                                        <p:tav tm="0">
                                          <p:val>
                                            <p:strVal val="0-#ppt_h/2"/>
                                          </p:val>
                                        </p:tav>
                                        <p:tav tm="100000">
                                          <p:val>
                                            <p:strVal val="#ppt_y"/>
                                          </p:val>
                                        </p:tav>
                                      </p:tavLst>
                                    </p:anim>
                                  </p:childTnLst>
                                </p:cTn>
                              </p:par>
                              <p:par>
                                <p:cTn decel="60000" fill="hold" grpId="0" id="13" nodeType="withEffect" presetClass="entr" presetID="2" presetSubtype="12">
                                  <p:stCondLst>
                                    <p:cond delay="0"/>
                                  </p:stCondLst>
                                  <p:childTnLst>
                                    <p:set>
                                      <p:cBhvr>
                                        <p:cTn dur="1" fill="hold" id="14">
                                          <p:stCondLst>
                                            <p:cond delay="0"/>
                                          </p:stCondLst>
                                        </p:cTn>
                                        <p:tgtEl>
                                          <p:spTgt spid="54"/>
                                        </p:tgtEl>
                                        <p:attrNameLst>
                                          <p:attrName>style.visibility</p:attrName>
                                        </p:attrNameLst>
                                      </p:cBhvr>
                                      <p:to>
                                        <p:strVal val="visible"/>
                                      </p:to>
                                    </p:set>
                                    <p:anim calcmode="lin" valueType="num">
                                      <p:cBhvr additive="base">
                                        <p:cTn dur="1000" fill="hold" id="15"/>
                                        <p:tgtEl>
                                          <p:spTgt spid="54"/>
                                        </p:tgtEl>
                                        <p:attrNameLst>
                                          <p:attrName>ppt_x</p:attrName>
                                        </p:attrNameLst>
                                      </p:cBhvr>
                                      <p:tavLst>
                                        <p:tav tm="0">
                                          <p:val>
                                            <p:strVal val="0-#ppt_w/2"/>
                                          </p:val>
                                        </p:tav>
                                        <p:tav tm="100000">
                                          <p:val>
                                            <p:strVal val="#ppt_x"/>
                                          </p:val>
                                        </p:tav>
                                      </p:tavLst>
                                    </p:anim>
                                    <p:anim calcmode="lin" valueType="num">
                                      <p:cBhvr additive="base">
                                        <p:cTn dur="1000" fill="hold" id="16"/>
                                        <p:tgtEl>
                                          <p:spTgt spid="54"/>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16"/>
                                        </p:tgtEl>
                                        <p:attrNameLst>
                                          <p:attrName>style.visibility</p:attrName>
                                        </p:attrNameLst>
                                      </p:cBhvr>
                                      <p:to>
                                        <p:strVal val="visible"/>
                                      </p:to>
                                    </p:set>
                                    <p:anim calcmode="lin" valueType="num">
                                      <p:cBhvr>
                                        <p:cTn dur="1000" fill="hold" id="21"/>
                                        <p:tgtEl>
                                          <p:spTgt spid="16"/>
                                        </p:tgtEl>
                                        <p:attrNameLst>
                                          <p:attrName>ppt_w</p:attrName>
                                        </p:attrNameLst>
                                      </p:cBhvr>
                                      <p:tavLst>
                                        <p:tav tm="0">
                                          <p:val>
                                            <p:fltVal val="0"/>
                                          </p:val>
                                        </p:tav>
                                        <p:tav tm="100000">
                                          <p:val>
                                            <p:strVal val="#ppt_w"/>
                                          </p:val>
                                        </p:tav>
                                      </p:tavLst>
                                    </p:anim>
                                    <p:anim calcmode="lin" valueType="num">
                                      <p:cBhvr>
                                        <p:cTn dur="1000" fill="hold" id="22"/>
                                        <p:tgtEl>
                                          <p:spTgt spid="16"/>
                                        </p:tgtEl>
                                        <p:attrNameLst>
                                          <p:attrName>ppt_h</p:attrName>
                                        </p:attrNameLst>
                                      </p:cBhvr>
                                      <p:tavLst>
                                        <p:tav tm="0">
                                          <p:val>
                                            <p:fltVal val="0"/>
                                          </p:val>
                                        </p:tav>
                                        <p:tav tm="100000">
                                          <p:val>
                                            <p:strVal val="#ppt_h"/>
                                          </p:val>
                                        </p:tav>
                                      </p:tavLst>
                                    </p:anim>
                                    <p:animEffect filter="fade" transition="in">
                                      <p:cBhvr>
                                        <p:cTn dur="1000" id="23"/>
                                        <p:tgtEl>
                                          <p:spTgt spid="16"/>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63"/>
                                        </p:tgtEl>
                                        <p:attrNameLst>
                                          <p:attrName>style.visibility</p:attrName>
                                        </p:attrNameLst>
                                      </p:cBhvr>
                                      <p:to>
                                        <p:strVal val="visible"/>
                                      </p:to>
                                    </p:set>
                                    <p:anim calcmode="lin" valueType="num">
                                      <p:cBhvr>
                                        <p:cTn dur="1000" fill="hold" id="26"/>
                                        <p:tgtEl>
                                          <p:spTgt spid="63"/>
                                        </p:tgtEl>
                                        <p:attrNameLst>
                                          <p:attrName>ppt_w</p:attrName>
                                        </p:attrNameLst>
                                      </p:cBhvr>
                                      <p:tavLst>
                                        <p:tav tm="0">
                                          <p:val>
                                            <p:fltVal val="0"/>
                                          </p:val>
                                        </p:tav>
                                        <p:tav tm="100000">
                                          <p:val>
                                            <p:strVal val="#ppt_w"/>
                                          </p:val>
                                        </p:tav>
                                      </p:tavLst>
                                    </p:anim>
                                    <p:anim calcmode="lin" valueType="num">
                                      <p:cBhvr>
                                        <p:cTn dur="1000" fill="hold" id="27"/>
                                        <p:tgtEl>
                                          <p:spTgt spid="63"/>
                                        </p:tgtEl>
                                        <p:attrNameLst>
                                          <p:attrName>ppt_h</p:attrName>
                                        </p:attrNameLst>
                                      </p:cBhvr>
                                      <p:tavLst>
                                        <p:tav tm="0">
                                          <p:val>
                                            <p:fltVal val="0"/>
                                          </p:val>
                                        </p:tav>
                                        <p:tav tm="100000">
                                          <p:val>
                                            <p:strVal val="#ppt_h"/>
                                          </p:val>
                                        </p:tav>
                                      </p:tavLst>
                                    </p:anim>
                                    <p:animEffect filter="fade" transition="in">
                                      <p:cBhvr>
                                        <p:cTn dur="1000" id="28"/>
                                        <p:tgtEl>
                                          <p:spTgt spid="63"/>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2" presetSubtype="4">
                                  <p:stCondLst>
                                    <p:cond delay="0"/>
                                  </p:stCondLst>
                                  <p:childTnLst>
                                    <p:set>
                                      <p:cBhvr>
                                        <p:cTn dur="1" fill="hold" id="32">
                                          <p:stCondLst>
                                            <p:cond delay="0"/>
                                          </p:stCondLst>
                                        </p:cTn>
                                        <p:tgtEl>
                                          <p:spTgt spid="46"/>
                                        </p:tgtEl>
                                        <p:attrNameLst>
                                          <p:attrName>style.visibility</p:attrName>
                                        </p:attrNameLst>
                                      </p:cBhvr>
                                      <p:to>
                                        <p:strVal val="visible"/>
                                      </p:to>
                                    </p:set>
                                    <p:anim calcmode="lin" valueType="num">
                                      <p:cBhvr additive="base">
                                        <p:cTn dur="500" fill="hold" id="33"/>
                                        <p:tgtEl>
                                          <p:spTgt spid="46"/>
                                        </p:tgtEl>
                                        <p:attrNameLst>
                                          <p:attrName>ppt_x</p:attrName>
                                        </p:attrNameLst>
                                      </p:cBhvr>
                                      <p:tavLst>
                                        <p:tav tm="0">
                                          <p:val>
                                            <p:strVal val="#ppt_x"/>
                                          </p:val>
                                        </p:tav>
                                        <p:tav tm="100000">
                                          <p:val>
                                            <p:strVal val="#ppt_x"/>
                                          </p:val>
                                        </p:tav>
                                      </p:tavLst>
                                    </p:anim>
                                    <p:anim calcmode="lin" valueType="num">
                                      <p:cBhvr additive="base">
                                        <p:cTn dur="500" fill="hold" id="34"/>
                                        <p:tgtEl>
                                          <p:spTgt spid="46"/>
                                        </p:tgtEl>
                                        <p:attrNameLst>
                                          <p:attrName>ppt_y</p:attrName>
                                        </p:attrNameLst>
                                      </p:cBhvr>
                                      <p:tavLst>
                                        <p:tav tm="0">
                                          <p:val>
                                            <p:strVal val="1+#ppt_h/2"/>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22" presetSubtype="8">
                                  <p:stCondLst>
                                    <p:cond delay="0"/>
                                  </p:stCondLst>
                                  <p:childTnLst>
                                    <p:set>
                                      <p:cBhvr>
                                        <p:cTn dur="1" fill="hold" id="38">
                                          <p:stCondLst>
                                            <p:cond delay="0"/>
                                          </p:stCondLst>
                                        </p:cTn>
                                        <p:tgtEl>
                                          <p:spTgt spid="3"/>
                                        </p:tgtEl>
                                        <p:attrNameLst>
                                          <p:attrName>style.visibility</p:attrName>
                                        </p:attrNameLst>
                                      </p:cBhvr>
                                      <p:to>
                                        <p:strVal val="visible"/>
                                      </p:to>
                                    </p:set>
                                    <p:animEffect filter="wipe(left)" transition="in">
                                      <p:cBhvr>
                                        <p:cTn dur="500" id="39"/>
                                        <p:tgtEl>
                                          <p:spTgt spid="3"/>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 presetSubtype="4">
                                  <p:stCondLst>
                                    <p:cond delay="0"/>
                                  </p:stCondLst>
                                  <p:childTnLst>
                                    <p:set>
                                      <p:cBhvr>
                                        <p:cTn dur="1" fill="hold" id="43">
                                          <p:stCondLst>
                                            <p:cond delay="0"/>
                                          </p:stCondLst>
                                        </p:cTn>
                                        <p:tgtEl>
                                          <p:spTgt spid="47"/>
                                        </p:tgtEl>
                                        <p:attrNameLst>
                                          <p:attrName>style.visibility</p:attrName>
                                        </p:attrNameLst>
                                      </p:cBhvr>
                                      <p:to>
                                        <p:strVal val="visible"/>
                                      </p:to>
                                    </p:set>
                                    <p:anim calcmode="lin" valueType="num">
                                      <p:cBhvr additive="base">
                                        <p:cTn dur="500" fill="hold" id="44"/>
                                        <p:tgtEl>
                                          <p:spTgt spid="47"/>
                                        </p:tgtEl>
                                        <p:attrNameLst>
                                          <p:attrName>ppt_x</p:attrName>
                                        </p:attrNameLst>
                                      </p:cBhvr>
                                      <p:tavLst>
                                        <p:tav tm="0">
                                          <p:val>
                                            <p:strVal val="#ppt_x"/>
                                          </p:val>
                                        </p:tav>
                                        <p:tav tm="100000">
                                          <p:val>
                                            <p:strVal val="#ppt_x"/>
                                          </p:val>
                                        </p:tav>
                                      </p:tavLst>
                                    </p:anim>
                                    <p:anim calcmode="lin" valueType="num">
                                      <p:cBhvr additive="base">
                                        <p:cTn dur="500" fill="hold" id="45"/>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63"/>
      <p:bldP grpId="0" spid="3"/>
      <p:bldP grpId="0" spid="46"/>
      <p:bldP grpId="0" spid="4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737574" y="1294157"/>
            <a:ext cx="4977426" cy="386337"/>
            <a:chOff x="996241" y="5385680"/>
            <a:chExt cx="7416824" cy="823912"/>
          </a:xfrm>
          <a:solidFill>
            <a:schemeClr val="accent1"/>
          </a:solidFill>
        </p:grpSpPr>
        <p:sp>
          <p:nvSpPr>
            <p:cNvPr id="15" name="矩形 14"/>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a:solidFill>
                  <a:schemeClr val="bg1"/>
                </a:solidFill>
                <a:cs typeface="+mn-ea"/>
                <a:sym typeface="+mn-lt"/>
              </a:endParaRPr>
            </a:p>
          </p:txBody>
        </p:sp>
        <p:sp>
          <p:nvSpPr>
            <p:cNvPr id="16" name="Text Box 4"/>
            <p:cNvSpPr txBox="1">
              <a:spLocks noChangeArrowheads="1"/>
            </p:cNvSpPr>
            <p:nvPr/>
          </p:nvSpPr>
          <p:spPr bwMode="auto">
            <a:xfrm>
              <a:off x="1070345" y="5433482"/>
              <a:ext cx="7301335" cy="738419"/>
            </a:xfrm>
            <a:prstGeom prst="rect">
              <a:avLst/>
            </a:prstGeom>
            <a:grp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纳税义务人</a:t>
              </a:r>
            </a:p>
          </p:txBody>
        </p:sp>
      </p:grpSp>
      <p:sp>
        <p:nvSpPr>
          <p:cNvPr id="17" name="Text Box 19"/>
          <p:cNvSpPr txBox="1">
            <a:spLocks noChangeArrowheads="1"/>
          </p:cNvSpPr>
          <p:nvPr/>
        </p:nvSpPr>
        <p:spPr bwMode="auto">
          <a:xfrm>
            <a:off x="737479" y="1671680"/>
            <a:ext cx="5076659" cy="708660"/>
          </a:xfrm>
          <a:prstGeom prst="rect">
            <a:avLst/>
          </a:prstGeom>
          <a:noFill/>
          <a:ln>
            <a:noFill/>
          </a:ln>
          <a:effectLst>
            <a:outerShdw algn="ctr" dir="2700000" dist="107763"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nSpc>
                <a:spcPct val="150000"/>
              </a:lnSpc>
              <a:buClr>
                <a:srgbClr val="0070C0"/>
              </a:buClr>
            </a:pPr>
            <a:r>
              <a:rPr altLang="en-US" kumimoji="1" lang="zh-CN" sz="1350">
                <a:solidFill>
                  <a:schemeClr val="tx1">
                    <a:lumMod val="75000"/>
                    <a:lumOff val="25000"/>
                  </a:schemeClr>
                </a:solidFill>
                <a:cs typeface="+mn-ea"/>
                <a:sym typeface="+mn-lt"/>
              </a:rPr>
              <a:t>在中华人民共和国境内的企业和其他取得收入的组织（不包括个人独资企业、合伙企业）。</a:t>
            </a:r>
          </a:p>
        </p:txBody>
      </p:sp>
      <p:grpSp>
        <p:nvGrpSpPr>
          <p:cNvPr id="18" name="组合 17"/>
          <p:cNvGrpSpPr/>
          <p:nvPr/>
        </p:nvGrpSpPr>
        <p:grpSpPr>
          <a:xfrm>
            <a:off x="744574" y="2434355"/>
            <a:ext cx="4977426" cy="386337"/>
            <a:chOff x="996241" y="5385680"/>
            <a:chExt cx="7416824" cy="823912"/>
          </a:xfrm>
          <a:solidFill>
            <a:schemeClr val="accent1"/>
          </a:solidFill>
        </p:grpSpPr>
        <p:sp>
          <p:nvSpPr>
            <p:cNvPr id="19" name="矩形 18"/>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a:solidFill>
                  <a:schemeClr val="bg1"/>
                </a:solidFill>
                <a:cs typeface="+mn-ea"/>
                <a:sym typeface="+mn-lt"/>
              </a:endParaRPr>
            </a:p>
          </p:txBody>
        </p:sp>
        <p:sp>
          <p:nvSpPr>
            <p:cNvPr id="20" name="Text Box 4"/>
            <p:cNvSpPr txBox="1">
              <a:spLocks noChangeArrowheads="1"/>
            </p:cNvSpPr>
            <p:nvPr/>
          </p:nvSpPr>
          <p:spPr bwMode="auto">
            <a:xfrm>
              <a:off x="1070345" y="5433482"/>
              <a:ext cx="7301335" cy="738419"/>
            </a:xfrm>
            <a:prstGeom prst="rect">
              <a:avLst/>
            </a:prstGeom>
            <a:grp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征税对象</a:t>
              </a:r>
            </a:p>
          </p:txBody>
        </p:sp>
      </p:grpSp>
      <p:grpSp>
        <p:nvGrpSpPr>
          <p:cNvPr id="21" name="组合 20"/>
          <p:cNvGrpSpPr/>
          <p:nvPr/>
        </p:nvGrpSpPr>
        <p:grpSpPr>
          <a:xfrm>
            <a:off x="792236" y="3008598"/>
            <a:ext cx="4774698" cy="366895"/>
            <a:chOff x="1056314" y="3641542"/>
            <a:chExt cx="6366264" cy="489193"/>
          </a:xfrm>
        </p:grpSpPr>
        <p:sp>
          <p:nvSpPr>
            <p:cNvPr id="22" name="矩形 21"/>
            <p:cNvSpPr/>
            <p:nvPr/>
          </p:nvSpPr>
          <p:spPr>
            <a:xfrm>
              <a:off x="1056314" y="3688194"/>
              <a:ext cx="533616"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350">
                  <a:cs typeface="+mn-ea"/>
                  <a:sym typeface="+mn-lt"/>
                </a:rPr>
                <a:t>一</a:t>
              </a:r>
            </a:p>
          </p:txBody>
        </p:sp>
        <p:sp>
          <p:nvSpPr>
            <p:cNvPr id="23" name="Text Box 19"/>
            <p:cNvSpPr txBox="1">
              <a:spLocks noChangeArrowheads="1"/>
            </p:cNvSpPr>
            <p:nvPr/>
          </p:nvSpPr>
          <p:spPr bwMode="auto">
            <a:xfrm>
              <a:off x="1661938" y="3641542"/>
              <a:ext cx="5760640" cy="533400"/>
            </a:xfrm>
            <a:prstGeom prst="rect">
              <a:avLst/>
            </a:prstGeom>
            <a:noFill/>
            <a:ln>
              <a:noFill/>
            </a:ln>
            <a:effectLst>
              <a:outerShdw algn="ctr" dir="2700000" dist="107763"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nSpc>
                  <a:spcPct val="150000"/>
                </a:lnSpc>
                <a:buClr>
                  <a:srgbClr val="0070C0"/>
                </a:buClr>
              </a:pPr>
              <a:r>
                <a:rPr altLang="en-US" kumimoji="1" lang="zh-CN" sz="1350">
                  <a:solidFill>
                    <a:schemeClr val="tx1">
                      <a:lumMod val="75000"/>
                      <a:lumOff val="25000"/>
                    </a:schemeClr>
                  </a:solidFill>
                  <a:cs typeface="+mn-ea"/>
                  <a:sym typeface="+mn-lt"/>
                </a:rPr>
                <a:t>企业的生产经营所得、其他所得和清算所得。</a:t>
              </a:r>
            </a:p>
          </p:txBody>
        </p:sp>
      </p:grpSp>
      <p:grpSp>
        <p:nvGrpSpPr>
          <p:cNvPr id="24" name="组合 23"/>
          <p:cNvGrpSpPr/>
          <p:nvPr/>
        </p:nvGrpSpPr>
        <p:grpSpPr>
          <a:xfrm>
            <a:off x="792235" y="3532569"/>
            <a:ext cx="4774699" cy="715581"/>
            <a:chOff x="1056314" y="4340173"/>
            <a:chExt cx="6366265" cy="954108"/>
          </a:xfrm>
        </p:grpSpPr>
        <p:sp>
          <p:nvSpPr>
            <p:cNvPr id="25" name="矩形 24"/>
            <p:cNvSpPr/>
            <p:nvPr/>
          </p:nvSpPr>
          <p:spPr>
            <a:xfrm>
              <a:off x="1056314" y="4561353"/>
              <a:ext cx="533616" cy="4320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350">
                  <a:cs typeface="+mn-ea"/>
                  <a:sym typeface="+mn-lt"/>
                </a:rPr>
                <a:t>二</a:t>
              </a:r>
            </a:p>
          </p:txBody>
        </p:sp>
        <p:sp>
          <p:nvSpPr>
            <p:cNvPr id="26" name="Text Box 19"/>
            <p:cNvSpPr txBox="1">
              <a:spLocks noChangeArrowheads="1"/>
            </p:cNvSpPr>
            <p:nvPr/>
          </p:nvSpPr>
          <p:spPr bwMode="auto">
            <a:xfrm>
              <a:off x="1646721" y="4340173"/>
              <a:ext cx="5775858" cy="944880"/>
            </a:xfrm>
            <a:prstGeom prst="rect">
              <a:avLst/>
            </a:prstGeom>
            <a:noFill/>
            <a:ln>
              <a:noFill/>
            </a:ln>
            <a:effectLst>
              <a:outerShdw algn="ctr" dir="2700000" dist="107763"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nSpc>
                  <a:spcPct val="150000"/>
                </a:lnSpc>
                <a:buClr>
                  <a:srgbClr val="0070C0"/>
                </a:buClr>
              </a:pPr>
              <a:r>
                <a:rPr altLang="en-US" kumimoji="1" lang="zh-CN" sz="1350">
                  <a:solidFill>
                    <a:schemeClr val="tx1">
                      <a:lumMod val="75000"/>
                      <a:lumOff val="25000"/>
                    </a:schemeClr>
                  </a:solidFill>
                  <a:cs typeface="+mn-ea"/>
                  <a:sym typeface="+mn-lt"/>
                </a:rPr>
                <a:t>应纳税所得额=收入总额-不征税收入-免税收入-各项扣除-允许弥补的以前年度亏损</a:t>
              </a:r>
            </a:p>
          </p:txBody>
        </p:sp>
      </p:grpSp>
      <p:pic>
        <p:nvPicPr>
          <p:cNvPr id="27" name="图片 26"/>
          <p:cNvPicPr>
            <a:picLocks noChangeAspect="1"/>
          </p:cNvPicPr>
          <p:nvPr/>
        </p:nvPicPr>
        <p:blipFill>
          <a:blip r:embed="rId3">
            <a:extLst>
              <a:ext uri="{28A0092B-C50C-407E-A947-70E740481C1C}">
                <a14:useLocalDpi val="0"/>
              </a:ext>
            </a:extLst>
          </a:blip>
          <a:srcRect r="43266"/>
          <a:stretch>
            <a:fillRect/>
          </a:stretch>
        </p:blipFill>
        <p:spPr>
          <a:xfrm>
            <a:off x="5863869" y="1289158"/>
            <a:ext cx="2518131" cy="2958992"/>
          </a:xfrm>
          <a:prstGeom prst="rect">
            <a:avLst/>
          </a:prstGeom>
        </p:spPr>
      </p:pic>
    </p:spTree>
    <p:extLst>
      <p:ext uri="{BB962C8B-B14F-4D97-AF65-F5344CB8AC3E}">
        <p14:creationId val="324203200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par>
                                <p:cTn fill="hold" id="15" nodeType="withEffect" presetClass="entr" presetID="53" presetSubtype="0">
                                  <p:stCondLst>
                                    <p:cond delay="0"/>
                                  </p:stCondLst>
                                  <p:childTnLst>
                                    <p:set>
                                      <p:cBhvr>
                                        <p:cTn dur="1" fill="hold" id="16">
                                          <p:stCondLst>
                                            <p:cond delay="0"/>
                                          </p:stCondLst>
                                        </p:cTn>
                                        <p:tgtEl>
                                          <p:spTgt spid="18"/>
                                        </p:tgtEl>
                                        <p:attrNameLst>
                                          <p:attrName>style.visibility</p:attrName>
                                        </p:attrNameLst>
                                      </p:cBhvr>
                                      <p:to>
                                        <p:strVal val="visible"/>
                                      </p:to>
                                    </p:set>
                                    <p:anim calcmode="lin" valueType="num">
                                      <p:cBhvr>
                                        <p:cTn dur="500" fill="hold" id="17"/>
                                        <p:tgtEl>
                                          <p:spTgt spid="18"/>
                                        </p:tgtEl>
                                        <p:attrNameLst>
                                          <p:attrName>ppt_w</p:attrName>
                                        </p:attrNameLst>
                                      </p:cBhvr>
                                      <p:tavLst>
                                        <p:tav tm="0">
                                          <p:val>
                                            <p:fltVal val="0"/>
                                          </p:val>
                                        </p:tav>
                                        <p:tav tm="100000">
                                          <p:val>
                                            <p:strVal val="#ppt_w"/>
                                          </p:val>
                                        </p:tav>
                                      </p:tavLst>
                                    </p:anim>
                                    <p:anim calcmode="lin" valueType="num">
                                      <p:cBhvr>
                                        <p:cTn dur="500" fill="hold" id="18"/>
                                        <p:tgtEl>
                                          <p:spTgt spid="18"/>
                                        </p:tgtEl>
                                        <p:attrNameLst>
                                          <p:attrName>ppt_h</p:attrName>
                                        </p:attrNameLst>
                                      </p:cBhvr>
                                      <p:tavLst>
                                        <p:tav tm="0">
                                          <p:val>
                                            <p:fltVal val="0"/>
                                          </p:val>
                                        </p:tav>
                                        <p:tav tm="100000">
                                          <p:val>
                                            <p:strVal val="#ppt_h"/>
                                          </p:val>
                                        </p:tav>
                                      </p:tavLst>
                                    </p:anim>
                                    <p:animEffect filter="fade" transition="in">
                                      <p:cBhvr>
                                        <p:cTn dur="500" id="19"/>
                                        <p:tgtEl>
                                          <p:spTgt spid="18"/>
                                        </p:tgtEl>
                                      </p:cBhvr>
                                    </p:animEffect>
                                  </p:childTnLst>
                                </p:cTn>
                              </p:par>
                              <p:par>
                                <p:cTn fill="hold" id="20" nodeType="withEffect" presetClass="entr" presetID="53" presetSubtype="0">
                                  <p:stCondLst>
                                    <p:cond delay="0"/>
                                  </p:stCondLst>
                                  <p:childTnLst>
                                    <p:set>
                                      <p:cBhvr>
                                        <p:cTn dur="1" fill="hold" id="21">
                                          <p:stCondLst>
                                            <p:cond delay="0"/>
                                          </p:stCondLst>
                                        </p:cTn>
                                        <p:tgtEl>
                                          <p:spTgt spid="21"/>
                                        </p:tgtEl>
                                        <p:attrNameLst>
                                          <p:attrName>style.visibility</p:attrName>
                                        </p:attrNameLst>
                                      </p:cBhvr>
                                      <p:to>
                                        <p:strVal val="visible"/>
                                      </p:to>
                                    </p:set>
                                    <p:anim calcmode="lin" valueType="num">
                                      <p:cBhvr>
                                        <p:cTn dur="500" fill="hold" id="22"/>
                                        <p:tgtEl>
                                          <p:spTgt spid="21"/>
                                        </p:tgtEl>
                                        <p:attrNameLst>
                                          <p:attrName>ppt_w</p:attrName>
                                        </p:attrNameLst>
                                      </p:cBhvr>
                                      <p:tavLst>
                                        <p:tav tm="0">
                                          <p:val>
                                            <p:fltVal val="0"/>
                                          </p:val>
                                        </p:tav>
                                        <p:tav tm="100000">
                                          <p:val>
                                            <p:strVal val="#ppt_w"/>
                                          </p:val>
                                        </p:tav>
                                      </p:tavLst>
                                    </p:anim>
                                    <p:anim calcmode="lin" valueType="num">
                                      <p:cBhvr>
                                        <p:cTn dur="500" fill="hold" id="23"/>
                                        <p:tgtEl>
                                          <p:spTgt spid="21"/>
                                        </p:tgtEl>
                                        <p:attrNameLst>
                                          <p:attrName>ppt_h</p:attrName>
                                        </p:attrNameLst>
                                      </p:cBhvr>
                                      <p:tavLst>
                                        <p:tav tm="0">
                                          <p:val>
                                            <p:fltVal val="0"/>
                                          </p:val>
                                        </p:tav>
                                        <p:tav tm="100000">
                                          <p:val>
                                            <p:strVal val="#ppt_h"/>
                                          </p:val>
                                        </p:tav>
                                      </p:tavLst>
                                    </p:anim>
                                    <p:animEffect filter="fade" transition="in">
                                      <p:cBhvr>
                                        <p:cTn dur="500" id="24"/>
                                        <p:tgtEl>
                                          <p:spTgt spid="21"/>
                                        </p:tgtEl>
                                      </p:cBhvr>
                                    </p:animEffect>
                                  </p:childTnLst>
                                </p:cTn>
                              </p:par>
                              <p:par>
                                <p:cTn fill="hold" id="25" nodeType="withEffect" presetClass="entr" presetID="53" presetSubtype="0">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p:cTn dur="500" fill="hold" id="27"/>
                                        <p:tgtEl>
                                          <p:spTgt spid="24"/>
                                        </p:tgtEl>
                                        <p:attrNameLst>
                                          <p:attrName>ppt_w</p:attrName>
                                        </p:attrNameLst>
                                      </p:cBhvr>
                                      <p:tavLst>
                                        <p:tav tm="0">
                                          <p:val>
                                            <p:fltVal val="0"/>
                                          </p:val>
                                        </p:tav>
                                        <p:tav tm="100000">
                                          <p:val>
                                            <p:strVal val="#ppt_w"/>
                                          </p:val>
                                        </p:tav>
                                      </p:tavLst>
                                    </p:anim>
                                    <p:anim calcmode="lin" valueType="num">
                                      <p:cBhvr>
                                        <p:cTn dur="500" fill="hold" id="28"/>
                                        <p:tgtEl>
                                          <p:spTgt spid="24"/>
                                        </p:tgtEl>
                                        <p:attrNameLst>
                                          <p:attrName>ppt_h</p:attrName>
                                        </p:attrNameLst>
                                      </p:cBhvr>
                                      <p:tavLst>
                                        <p:tav tm="0">
                                          <p:val>
                                            <p:fltVal val="0"/>
                                          </p:val>
                                        </p:tav>
                                        <p:tav tm="100000">
                                          <p:val>
                                            <p:strVal val="#ppt_h"/>
                                          </p:val>
                                        </p:tav>
                                      </p:tavLst>
                                    </p:anim>
                                    <p:animEffect filter="fade" transition="in">
                                      <p:cBhvr>
                                        <p:cTn dur="500" id="29"/>
                                        <p:tgtEl>
                                          <p:spTgt spid="24"/>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 presetSubtype="2">
                                  <p:stCondLst>
                                    <p:cond delay="0"/>
                                  </p:stCondLst>
                                  <p:childTnLst>
                                    <p:set>
                                      <p:cBhvr>
                                        <p:cTn dur="1" fill="hold" id="33">
                                          <p:stCondLst>
                                            <p:cond delay="0"/>
                                          </p:stCondLst>
                                        </p:cTn>
                                        <p:tgtEl>
                                          <p:spTgt spid="27"/>
                                        </p:tgtEl>
                                        <p:attrNameLst>
                                          <p:attrName>style.visibility</p:attrName>
                                        </p:attrNameLst>
                                      </p:cBhvr>
                                      <p:to>
                                        <p:strVal val="visible"/>
                                      </p:to>
                                    </p:set>
                                    <p:anim calcmode="lin" valueType="num">
                                      <p:cBhvr additive="base">
                                        <p:cTn dur="500" fill="hold" id="34"/>
                                        <p:tgtEl>
                                          <p:spTgt spid="27"/>
                                        </p:tgtEl>
                                        <p:attrNameLst>
                                          <p:attrName>ppt_x</p:attrName>
                                        </p:attrNameLst>
                                      </p:cBhvr>
                                      <p:tavLst>
                                        <p:tav tm="0">
                                          <p:val>
                                            <p:strVal val="1+#ppt_w/2"/>
                                          </p:val>
                                        </p:tav>
                                        <p:tav tm="100000">
                                          <p:val>
                                            <p:strVal val="#ppt_x"/>
                                          </p:val>
                                        </p:tav>
                                      </p:tavLst>
                                    </p:anim>
                                    <p:anim calcmode="lin" valueType="num">
                                      <p:cBhvr additive="base">
                                        <p:cTn dur="500" fill="hold" id="35"/>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 Box 4"/>
          <p:cNvSpPr txBox="1">
            <a:spLocks noChangeArrowheads="1"/>
          </p:cNvSpPr>
          <p:nvPr/>
        </p:nvSpPr>
        <p:spPr bwMode="auto">
          <a:xfrm>
            <a:off x="3733800" y="1433868"/>
            <a:ext cx="402553" cy="365760"/>
          </a:xfrm>
          <a:prstGeom prst="rect">
            <a:avLst/>
          </a:prstGeom>
          <a:solidFill>
            <a:schemeClr val="accent1"/>
          </a:solidFill>
          <a:ln w="9525">
            <a:noFill/>
            <a:miter lim="800000"/>
          </a:ln>
          <a:effectLst/>
          <a:extLst/>
        </p:spPr>
        <p:txBody>
          <a:bodyPr wrap="square">
            <a:spAutoFit/>
          </a:bodyPr>
          <a:lstStyle>
            <a:defPPr>
              <a:defRPr lang="en-US"/>
            </a:defPPr>
            <a:lvl1pPr algn="ctr">
              <a:defRPr b="1"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一</a:t>
            </a:r>
          </a:p>
        </p:txBody>
      </p:sp>
      <p:sp>
        <p:nvSpPr>
          <p:cNvPr id="12" name="矩形 11"/>
          <p:cNvSpPr/>
          <p:nvPr/>
        </p:nvSpPr>
        <p:spPr>
          <a:xfrm>
            <a:off x="4267200" y="1428750"/>
            <a:ext cx="3733800" cy="365760"/>
          </a:xfrm>
          <a:prstGeom prst="rect">
            <a:avLst/>
          </a:prstGeom>
          <a:noFill/>
          <a:ln w="9525">
            <a:solidFill>
              <a:schemeClr val="accent1"/>
            </a:solidFill>
            <a:miter lim="800000"/>
          </a:ln>
          <a:effectLst/>
          <a:extLst>
            <a:ext uri="{AF507438-7753-43E0-B8FC-AC1667EBCBE1}">
              <a14:hiddenEffects>
                <a:effectLst>
                  <a:outerShdw algn="ctr" dir="2700000" dist="35921" rotWithShape="0">
                    <a:schemeClr val="bg2"/>
                  </a:outerShdw>
                </a:effectLst>
              </a14:hiddenEffects>
            </a:ext>
          </a:extLst>
        </p:spPr>
        <p:txBody>
          <a:bodyPr wrap="square">
            <a:spAutoFit/>
          </a:bodyPr>
          <a:lstStyle/>
          <a:p>
            <a:r>
              <a:rPr altLang="en-US" kumimoji="1" lang="zh-CN">
                <a:solidFill>
                  <a:schemeClr val="accent1"/>
                </a:solidFill>
                <a:cs typeface="+mn-ea"/>
                <a:sym typeface="+mn-lt"/>
              </a:rPr>
              <a:t>扣除项目的其他规定</a:t>
            </a:r>
          </a:p>
        </p:txBody>
      </p:sp>
      <p:sp>
        <p:nvSpPr>
          <p:cNvPr id="13" name="Text Box 4"/>
          <p:cNvSpPr txBox="1">
            <a:spLocks noChangeArrowheads="1"/>
          </p:cNvSpPr>
          <p:nvPr/>
        </p:nvSpPr>
        <p:spPr bwMode="auto">
          <a:xfrm>
            <a:off x="3733800" y="2226068"/>
            <a:ext cx="402553" cy="365760"/>
          </a:xfrm>
          <a:prstGeom prst="rect">
            <a:avLst/>
          </a:prstGeom>
          <a:solidFill>
            <a:schemeClr val="accent1"/>
          </a:solidFill>
          <a:ln w="9525">
            <a:noFill/>
            <a:miter lim="800000"/>
          </a:ln>
          <a:effectLst/>
          <a:extLst/>
        </p:spPr>
        <p:txBody>
          <a:bodyPr wrap="square">
            <a:spAutoFit/>
          </a:bodyPr>
          <a:lstStyle/>
          <a:p>
            <a:pPr algn="ctr"/>
            <a:r>
              <a:rPr altLang="en-US" b="1" kumimoji="1" lang="zh-CN">
                <a:solidFill>
                  <a:schemeClr val="bg1"/>
                </a:solidFill>
                <a:cs typeface="+mn-ea"/>
                <a:sym typeface="+mn-lt"/>
              </a:rPr>
              <a:t>二</a:t>
            </a:r>
          </a:p>
        </p:txBody>
      </p:sp>
      <p:sp>
        <p:nvSpPr>
          <p:cNvPr id="14" name="矩形 13"/>
          <p:cNvSpPr/>
          <p:nvPr/>
        </p:nvSpPr>
        <p:spPr>
          <a:xfrm>
            <a:off x="4267200" y="2226274"/>
            <a:ext cx="3733800" cy="365760"/>
          </a:xfrm>
          <a:prstGeom prst="rect">
            <a:avLst/>
          </a:prstGeom>
          <a:ln>
            <a:solidFill>
              <a:schemeClr val="accent1"/>
            </a:solidFill>
          </a:ln>
        </p:spPr>
        <p:txBody>
          <a:bodyPr wrap="square">
            <a:spAutoFit/>
          </a:bodyPr>
          <a:lstStyle/>
          <a:p>
            <a:pPr lvl="0"/>
            <a:r>
              <a:rPr altLang="en-US" kumimoji="1" lang="zh-CN">
                <a:solidFill>
                  <a:schemeClr val="accent1"/>
                </a:solidFill>
                <a:cs typeface="+mn-ea"/>
                <a:sym typeface="+mn-lt"/>
              </a:rPr>
              <a:t>向投资者支付的估计</a:t>
            </a:r>
          </a:p>
        </p:txBody>
      </p:sp>
      <p:sp>
        <p:nvSpPr>
          <p:cNvPr id="15" name="Text Box 4"/>
          <p:cNvSpPr txBox="1">
            <a:spLocks noChangeArrowheads="1"/>
          </p:cNvSpPr>
          <p:nvPr/>
        </p:nvSpPr>
        <p:spPr bwMode="auto">
          <a:xfrm>
            <a:off x="3733800" y="3018268"/>
            <a:ext cx="402553" cy="365760"/>
          </a:xfrm>
          <a:prstGeom prst="rect">
            <a:avLst/>
          </a:prstGeom>
          <a:solidFill>
            <a:schemeClr val="accent1"/>
          </a:solidFill>
          <a:ln>
            <a:noFill/>
          </a:ln>
          <a:effectLst/>
          <a:extLst/>
        </p:spPr>
        <p:txBody>
          <a:bodyPr wrap="square">
            <a:spAutoFit/>
          </a:bodyPr>
          <a:lstStyle/>
          <a:p>
            <a:pPr algn="ctr"/>
            <a:r>
              <a:rPr altLang="en-US" b="1" kumimoji="1" lang="zh-CN">
                <a:solidFill>
                  <a:schemeClr val="bg1"/>
                </a:solidFill>
                <a:cs typeface="+mn-ea"/>
                <a:sym typeface="+mn-lt"/>
              </a:rPr>
              <a:t>三</a:t>
            </a:r>
          </a:p>
        </p:txBody>
      </p:sp>
      <p:sp>
        <p:nvSpPr>
          <p:cNvPr id="16" name="矩形 15"/>
          <p:cNvSpPr/>
          <p:nvPr/>
        </p:nvSpPr>
        <p:spPr>
          <a:xfrm>
            <a:off x="4267200" y="3023796"/>
            <a:ext cx="3733800" cy="365760"/>
          </a:xfrm>
          <a:prstGeom prst="rect">
            <a:avLst/>
          </a:prstGeom>
          <a:ln>
            <a:solidFill>
              <a:schemeClr val="accent1"/>
            </a:solidFill>
          </a:ln>
        </p:spPr>
        <p:txBody>
          <a:bodyPr wrap="square">
            <a:spAutoFit/>
          </a:bodyPr>
          <a:lstStyle/>
          <a:p>
            <a:pPr lvl="0"/>
            <a:r>
              <a:rPr altLang="en-US" kumimoji="1" lang="zh-CN">
                <a:solidFill>
                  <a:schemeClr val="accent1"/>
                </a:solidFill>
                <a:cs typeface="+mn-ea"/>
                <a:sym typeface="+mn-lt"/>
              </a:rPr>
              <a:t>公里的权益性投资收益款项</a:t>
            </a:r>
          </a:p>
        </p:txBody>
      </p:sp>
      <p:sp>
        <p:nvSpPr>
          <p:cNvPr id="17" name="Text Box 4"/>
          <p:cNvSpPr txBox="1">
            <a:spLocks noChangeArrowheads="1"/>
          </p:cNvSpPr>
          <p:nvPr/>
        </p:nvSpPr>
        <p:spPr bwMode="auto">
          <a:xfrm>
            <a:off x="3733800" y="3810469"/>
            <a:ext cx="402553" cy="365760"/>
          </a:xfrm>
          <a:prstGeom prst="rect">
            <a:avLst/>
          </a:prstGeom>
          <a:solidFill>
            <a:schemeClr val="accent1"/>
          </a:solidFill>
          <a:ln w="9525">
            <a:noFill/>
            <a:miter lim="800000"/>
          </a:ln>
          <a:effectLst/>
          <a:extLst/>
        </p:spPr>
        <p:txBody>
          <a:bodyPr wrap="square">
            <a:spAutoFit/>
          </a:bodyPr>
          <a:lstStyle/>
          <a:p>
            <a:pPr algn="ctr"/>
            <a:r>
              <a:rPr altLang="en-US" b="1" kumimoji="1" lang="zh-CN">
                <a:solidFill>
                  <a:schemeClr val="bg1"/>
                </a:solidFill>
                <a:cs typeface="+mn-ea"/>
                <a:sym typeface="+mn-lt"/>
              </a:rPr>
              <a:t>四</a:t>
            </a:r>
          </a:p>
        </p:txBody>
      </p:sp>
      <p:sp>
        <p:nvSpPr>
          <p:cNvPr id="18" name="矩形 17"/>
          <p:cNvSpPr/>
          <p:nvPr/>
        </p:nvSpPr>
        <p:spPr>
          <a:xfrm>
            <a:off x="4267200" y="3821316"/>
            <a:ext cx="3810000" cy="365760"/>
          </a:xfrm>
          <a:prstGeom prst="rect">
            <a:avLst/>
          </a:prstGeom>
          <a:ln>
            <a:solidFill>
              <a:schemeClr val="accent1"/>
            </a:solidFill>
          </a:ln>
        </p:spPr>
        <p:txBody>
          <a:bodyPr wrap="square">
            <a:spAutoFit/>
          </a:bodyPr>
          <a:lstStyle/>
          <a:p>
            <a:pPr lvl="0"/>
            <a:r>
              <a:rPr altLang="en-US" kumimoji="1" lang="zh-CN">
                <a:solidFill>
                  <a:schemeClr val="accent1"/>
                </a:solidFill>
                <a:cs typeface="+mn-ea"/>
                <a:sym typeface="+mn-lt"/>
              </a:rPr>
              <a:t>企业所得税税款</a:t>
            </a:r>
          </a:p>
        </p:txBody>
      </p:sp>
      <p:pic>
        <p:nvPicPr>
          <p:cNvPr id="19" name="图片 18"/>
          <p:cNvPicPr>
            <a:picLocks noChangeAspect="1"/>
          </p:cNvPicPr>
          <p:nvPr/>
        </p:nvPicPr>
        <p:blipFill>
          <a:blip r:embed="rId3">
            <a:extLst>
              <a:ext uri="{28A0092B-C50C-407E-A947-70E740481C1C}">
                <a14:useLocalDpi val="0"/>
              </a:ext>
            </a:extLst>
          </a:blip>
          <a:srcRect l="39303"/>
          <a:stretch>
            <a:fillRect/>
          </a:stretch>
        </p:blipFill>
        <p:spPr>
          <a:xfrm>
            <a:off x="990600" y="1428750"/>
            <a:ext cx="2514600" cy="2761898"/>
          </a:xfrm>
          <a:prstGeom prst="rect">
            <a:avLst/>
          </a:prstGeom>
        </p:spPr>
      </p:pic>
    </p:spTree>
    <p:extLst>
      <p:ext uri="{BB962C8B-B14F-4D97-AF65-F5344CB8AC3E}">
        <p14:creationId val="362925082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 presetSubtype="2">
                                  <p:stCondLst>
                                    <p:cond delay="0"/>
                                  </p:stCondLst>
                                  <p:childTnLst>
                                    <p:set>
                                      <p:cBhvr>
                                        <p:cTn dur="1" fill="hold" id="13">
                                          <p:stCondLst>
                                            <p:cond delay="0"/>
                                          </p:stCondLst>
                                        </p:cTn>
                                        <p:tgtEl>
                                          <p:spTgt spid="11"/>
                                        </p:tgtEl>
                                        <p:attrNameLst>
                                          <p:attrName>style.visibility</p:attrName>
                                        </p:attrNameLst>
                                      </p:cBhvr>
                                      <p:to>
                                        <p:strVal val="visible"/>
                                      </p:to>
                                    </p:set>
                                    <p:anim calcmode="lin" valueType="num">
                                      <p:cBhvr additive="base">
                                        <p:cTn dur="500" fill="hold" id="14"/>
                                        <p:tgtEl>
                                          <p:spTgt spid="11"/>
                                        </p:tgtEl>
                                        <p:attrNameLst>
                                          <p:attrName>ppt_x</p:attrName>
                                        </p:attrNameLst>
                                      </p:cBhvr>
                                      <p:tavLst>
                                        <p:tav tm="0">
                                          <p:val>
                                            <p:strVal val="1+#ppt_w/2"/>
                                          </p:val>
                                        </p:tav>
                                        <p:tav tm="100000">
                                          <p:val>
                                            <p:strVal val="#ppt_x"/>
                                          </p:val>
                                        </p:tav>
                                      </p:tavLst>
                                    </p:anim>
                                    <p:anim calcmode="lin" valueType="num">
                                      <p:cBhvr additive="base">
                                        <p:cTn dur="500" fill="hold" id="15"/>
                                        <p:tgtEl>
                                          <p:spTgt spid="11"/>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2">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additive="base">
                                        <p:cTn dur="500" fill="hold" id="18"/>
                                        <p:tgtEl>
                                          <p:spTgt spid="13"/>
                                        </p:tgtEl>
                                        <p:attrNameLst>
                                          <p:attrName>ppt_x</p:attrName>
                                        </p:attrNameLst>
                                      </p:cBhvr>
                                      <p:tavLst>
                                        <p:tav tm="0">
                                          <p:val>
                                            <p:strVal val="1+#ppt_w/2"/>
                                          </p:val>
                                        </p:tav>
                                        <p:tav tm="100000">
                                          <p:val>
                                            <p:strVal val="#ppt_x"/>
                                          </p:val>
                                        </p:tav>
                                      </p:tavLst>
                                    </p:anim>
                                    <p:anim calcmode="lin" valueType="num">
                                      <p:cBhvr additive="base">
                                        <p:cTn dur="500" fill="hold" id="19"/>
                                        <p:tgtEl>
                                          <p:spTgt spid="13"/>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2">
                                  <p:stCondLst>
                                    <p:cond delay="0"/>
                                  </p:stCondLst>
                                  <p:childTnLst>
                                    <p:set>
                                      <p:cBhvr>
                                        <p:cTn dur="1" fill="hold" id="21">
                                          <p:stCondLst>
                                            <p:cond delay="0"/>
                                          </p:stCondLst>
                                        </p:cTn>
                                        <p:tgtEl>
                                          <p:spTgt spid="15"/>
                                        </p:tgtEl>
                                        <p:attrNameLst>
                                          <p:attrName>style.visibility</p:attrName>
                                        </p:attrNameLst>
                                      </p:cBhvr>
                                      <p:to>
                                        <p:strVal val="visible"/>
                                      </p:to>
                                    </p:set>
                                    <p:anim calcmode="lin" valueType="num">
                                      <p:cBhvr additive="base">
                                        <p:cTn dur="500" fill="hold" id="22"/>
                                        <p:tgtEl>
                                          <p:spTgt spid="15"/>
                                        </p:tgtEl>
                                        <p:attrNameLst>
                                          <p:attrName>ppt_x</p:attrName>
                                        </p:attrNameLst>
                                      </p:cBhvr>
                                      <p:tavLst>
                                        <p:tav tm="0">
                                          <p:val>
                                            <p:strVal val="1+#ppt_w/2"/>
                                          </p:val>
                                        </p:tav>
                                        <p:tav tm="100000">
                                          <p:val>
                                            <p:strVal val="#ppt_x"/>
                                          </p:val>
                                        </p:tav>
                                      </p:tavLst>
                                    </p:anim>
                                    <p:anim calcmode="lin" valueType="num">
                                      <p:cBhvr additive="base">
                                        <p:cTn dur="500" fill="hold" id="23"/>
                                        <p:tgtEl>
                                          <p:spTgt spid="15"/>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2">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additive="base">
                                        <p:cTn dur="500" fill="hold" id="26"/>
                                        <p:tgtEl>
                                          <p:spTgt spid="17"/>
                                        </p:tgtEl>
                                        <p:attrNameLst>
                                          <p:attrName>ppt_x</p:attrName>
                                        </p:attrNameLst>
                                      </p:cBhvr>
                                      <p:tavLst>
                                        <p:tav tm="0">
                                          <p:val>
                                            <p:strVal val="1+#ppt_w/2"/>
                                          </p:val>
                                        </p:tav>
                                        <p:tav tm="100000">
                                          <p:val>
                                            <p:strVal val="#ppt_x"/>
                                          </p:val>
                                        </p:tav>
                                      </p:tavLst>
                                    </p:anim>
                                    <p:anim calcmode="lin" valueType="num">
                                      <p:cBhvr additive="base">
                                        <p:cTn dur="500" fill="hold" id="27"/>
                                        <p:tgtEl>
                                          <p:spTgt spid="17"/>
                                        </p:tgtEl>
                                        <p:attrNameLst>
                                          <p:attrName>ppt_y</p:attrName>
                                        </p:attrNameLst>
                                      </p:cBhvr>
                                      <p:tavLst>
                                        <p:tav tm="0">
                                          <p:val>
                                            <p:strVal val="#ppt_y"/>
                                          </p:val>
                                        </p:tav>
                                        <p:tav tm="100000">
                                          <p:val>
                                            <p:strVal val="#ppt_y"/>
                                          </p:val>
                                        </p:tav>
                                      </p:tavLst>
                                    </p:anim>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2" presetSubtype="8">
                                  <p:stCondLst>
                                    <p:cond delay="0"/>
                                  </p:stCondLst>
                                  <p:childTnLst>
                                    <p:set>
                                      <p:cBhvr>
                                        <p:cTn dur="1" fill="hold" id="31">
                                          <p:stCondLst>
                                            <p:cond delay="0"/>
                                          </p:stCondLst>
                                        </p:cTn>
                                        <p:tgtEl>
                                          <p:spTgt spid="12"/>
                                        </p:tgtEl>
                                        <p:attrNameLst>
                                          <p:attrName>style.visibility</p:attrName>
                                        </p:attrNameLst>
                                      </p:cBhvr>
                                      <p:to>
                                        <p:strVal val="visible"/>
                                      </p:to>
                                    </p:set>
                                    <p:animEffect filter="wipe(left)" transition="in">
                                      <p:cBhvr>
                                        <p:cTn dur="500" id="32"/>
                                        <p:tgtEl>
                                          <p:spTgt spid="12"/>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4"/>
                                        </p:tgtEl>
                                        <p:attrNameLst>
                                          <p:attrName>style.visibility</p:attrName>
                                        </p:attrNameLst>
                                      </p:cBhvr>
                                      <p:to>
                                        <p:strVal val="visible"/>
                                      </p:to>
                                    </p:set>
                                    <p:animEffect filter="wipe(left)" transition="in">
                                      <p:cBhvr>
                                        <p:cTn dur="500" id="35"/>
                                        <p:tgtEl>
                                          <p:spTgt spid="14"/>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16"/>
                                        </p:tgtEl>
                                        <p:attrNameLst>
                                          <p:attrName>style.visibility</p:attrName>
                                        </p:attrNameLst>
                                      </p:cBhvr>
                                      <p:to>
                                        <p:strVal val="visible"/>
                                      </p:to>
                                    </p:set>
                                    <p:animEffect filter="wipe(left)" transition="in">
                                      <p:cBhvr>
                                        <p:cTn dur="500" id="38"/>
                                        <p:tgtEl>
                                          <p:spTgt spid="16"/>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18"/>
                                        </p:tgtEl>
                                        <p:attrNameLst>
                                          <p:attrName>style.visibility</p:attrName>
                                        </p:attrNameLst>
                                      </p:cBhvr>
                                      <p:to>
                                        <p:strVal val="visible"/>
                                      </p:to>
                                    </p:set>
                                    <p:animEffect filter="wipe(left)" transition="in">
                                      <p:cBhvr>
                                        <p:cTn dur="500" id="4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 Box 3"/>
          <p:cNvSpPr txBox="1">
            <a:spLocks noChangeArrowheads="1"/>
          </p:cNvSpPr>
          <p:nvPr/>
        </p:nvSpPr>
        <p:spPr bwMode="auto">
          <a:xfrm>
            <a:off x="889485" y="1489379"/>
            <a:ext cx="7568715" cy="6461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30000"/>
              </a:lnSpc>
            </a:pPr>
            <a:r>
              <a:rPr altLang="en-US" kumimoji="1" lang="zh-CN" sz="1400">
                <a:solidFill>
                  <a:schemeClr val="tx1">
                    <a:lumMod val="85000"/>
                    <a:lumOff val="15000"/>
                  </a:schemeClr>
                </a:solidFill>
                <a:latin typeface="+mn-ea"/>
                <a:cs typeface="+mn-ea"/>
                <a:sym typeface="+mn-lt"/>
              </a:rPr>
              <a:t>职工福利费支出：不超过工资薪金总额14%的部分准予扣除。工会经费：不超过工资薪金总额2%的部分准予扣除。职工教育经费支出：不超过工资薪金总额2.5%</a:t>
            </a:r>
          </a:p>
        </p:txBody>
      </p:sp>
      <p:grpSp>
        <p:nvGrpSpPr>
          <p:cNvPr id="12" name="组合 11"/>
          <p:cNvGrpSpPr/>
          <p:nvPr/>
        </p:nvGrpSpPr>
        <p:grpSpPr>
          <a:xfrm>
            <a:off x="932130" y="1123950"/>
            <a:ext cx="2789558" cy="386336"/>
            <a:chOff x="996241" y="5385680"/>
            <a:chExt cx="7416824" cy="823912"/>
          </a:xfrm>
        </p:grpSpPr>
        <p:sp>
          <p:nvSpPr>
            <p:cNvPr id="13" name="矩形 12"/>
            <p:cNvSpPr/>
            <p:nvPr/>
          </p:nvSpPr>
          <p:spPr>
            <a:xfrm>
              <a:off x="996241" y="5385680"/>
              <a:ext cx="7416824" cy="823912"/>
            </a:xfrm>
            <a:prstGeom prst="rect">
              <a:avLst/>
            </a:prstGeom>
            <a:solidFill>
              <a:schemeClr val="accent1"/>
            </a:solidFill>
            <a:ln w="76200">
              <a:miter lim="800000"/>
            </a:ln>
            <a:effectLst/>
          </p:spPr>
          <p:txBody>
            <a:bodyPr anchor="ctr" wrap="none">
              <a:flatTx/>
            </a:bodyPr>
            <a:lstStyle/>
            <a:p>
              <a:pPr algn="ctr"/>
              <a:endParaRPr altLang="en-US" kumimoji="1" lang="zh-CN" sz="1350">
                <a:solidFill>
                  <a:schemeClr val="bg1"/>
                </a:solidFill>
                <a:cs typeface="+mn-ea"/>
                <a:sym typeface="+mn-lt"/>
              </a:endParaRPr>
            </a:p>
          </p:txBody>
        </p:sp>
        <p:sp>
          <p:nvSpPr>
            <p:cNvPr id="14" name="Text Box 4"/>
            <p:cNvSpPr txBox="1">
              <a:spLocks noChangeArrowheads="1"/>
            </p:cNvSpPr>
            <p:nvPr/>
          </p:nvSpPr>
          <p:spPr bwMode="auto">
            <a:xfrm>
              <a:off x="1238893" y="5443696"/>
              <a:ext cx="6910486" cy="738420"/>
            </a:xfrm>
            <a:prstGeom prst="rect">
              <a:avLst/>
            </a:prstGeom>
            <a:noFill/>
            <a:ln w="76200">
              <a:miter lim="800000"/>
            </a:ln>
            <a:effectLst/>
          </p:spPr>
          <p:txBody>
            <a:bodyPr anchor="ctr" wrap="none">
              <a:flatTx/>
            </a:bodyPr>
            <a:lstStyle>
              <a:defPPr>
                <a:defRPr lang="en-US"/>
              </a:defPPr>
              <a:lvl1pPr>
                <a:defRPr kumimoji="1">
                  <a:solidFill>
                    <a:schemeClr val="bg1"/>
                  </a:solidFill>
                  <a:latin charset="0" panose="020b0806030902050204" pitchFamily="34" typeface="Impact"/>
                  <a:ea charset="-122" panose="020b0503020204020204" pitchFamily="34" typeface="微软雅黑"/>
                </a:defRPr>
              </a:lvl1pPr>
            </a:lstStyle>
            <a:p>
              <a:pPr algn="ctr"/>
              <a:r>
                <a:rPr altLang="en-US" lang="zh-CN">
                  <a:latin typeface="+mn-lt"/>
                  <a:ea typeface="+mn-ea"/>
                  <a:cs typeface="+mn-ea"/>
                  <a:sym typeface="+mn-lt"/>
                </a:rPr>
                <a:t>不得扣除的项目</a:t>
              </a:r>
            </a:p>
          </p:txBody>
        </p:sp>
      </p:grpSp>
      <p:sp>
        <p:nvSpPr>
          <p:cNvPr id="15" name="Text Box 3"/>
          <p:cNvSpPr txBox="1">
            <a:spLocks noChangeArrowheads="1"/>
          </p:cNvSpPr>
          <p:nvPr/>
        </p:nvSpPr>
        <p:spPr bwMode="auto">
          <a:xfrm>
            <a:off x="855930" y="2625069"/>
            <a:ext cx="7678470" cy="6263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30000"/>
              </a:lnSpc>
            </a:pPr>
            <a:r>
              <a:rPr altLang="en-US" kumimoji="1" lang="zh-CN" sz="1350">
                <a:solidFill>
                  <a:schemeClr val="tx1">
                    <a:lumMod val="75000"/>
                    <a:lumOff val="25000"/>
                  </a:schemeClr>
                </a:solidFill>
                <a:cs typeface="+mn-ea"/>
                <a:sym typeface="+mn-lt"/>
              </a:rPr>
              <a:t>发生额的60%扣除，但最高不得超过当年销售收入的0.5%、广宣费支出：不超过当年销售收入15%的部分准予扣除，超过部分结转以后纳税年度扣除。</a:t>
            </a:r>
          </a:p>
        </p:txBody>
      </p:sp>
      <p:grpSp>
        <p:nvGrpSpPr>
          <p:cNvPr id="16" name="组合 15"/>
          <p:cNvGrpSpPr/>
          <p:nvPr/>
        </p:nvGrpSpPr>
        <p:grpSpPr>
          <a:xfrm>
            <a:off x="932130" y="2266950"/>
            <a:ext cx="2789558" cy="386336"/>
            <a:chOff x="996241" y="5385680"/>
            <a:chExt cx="11971853" cy="823912"/>
          </a:xfrm>
        </p:grpSpPr>
        <p:sp>
          <p:nvSpPr>
            <p:cNvPr id="17" name="矩形 16"/>
            <p:cNvSpPr/>
            <p:nvPr/>
          </p:nvSpPr>
          <p:spPr>
            <a:xfrm>
              <a:off x="996241" y="5385680"/>
              <a:ext cx="11971853" cy="823912"/>
            </a:xfrm>
            <a:prstGeom prst="rect">
              <a:avLst/>
            </a:prstGeom>
            <a:solidFill>
              <a:schemeClr val="accent1"/>
            </a:solidFill>
            <a:ln w="76200">
              <a:miter lim="800000"/>
            </a:ln>
            <a:effectLst/>
          </p:spPr>
          <p:txBody>
            <a:bodyPr anchor="ctr" wrap="none">
              <a:flatTx/>
            </a:bodyPr>
            <a:lstStyle/>
            <a:p>
              <a:pPr algn="ctr"/>
              <a:endParaRPr altLang="en-US" kumimoji="1" lang="zh-CN" sz="1350">
                <a:solidFill>
                  <a:schemeClr val="bg1"/>
                </a:solidFill>
                <a:cs typeface="+mn-ea"/>
                <a:sym typeface="+mn-lt"/>
              </a:endParaRPr>
            </a:p>
          </p:txBody>
        </p:sp>
        <p:sp>
          <p:nvSpPr>
            <p:cNvPr id="18" name="Text Box 4"/>
            <p:cNvSpPr txBox="1">
              <a:spLocks noChangeArrowheads="1"/>
            </p:cNvSpPr>
            <p:nvPr/>
          </p:nvSpPr>
          <p:spPr bwMode="auto">
            <a:xfrm>
              <a:off x="3557023" y="5423204"/>
              <a:ext cx="6910485" cy="738419"/>
            </a:xfrm>
            <a:prstGeom prst="rect">
              <a:avLst/>
            </a:prstGeom>
            <a:noFill/>
            <a:ln w="76200">
              <a:miter lim="800000"/>
            </a:ln>
            <a:effectLst/>
          </p:spPr>
          <p:txBody>
            <a:bodyPr anchor="ctr" wrap="none">
              <a:flatTx/>
            </a:bodyPr>
            <a:lstStyle>
              <a:defPPr>
                <a:defRPr lang="en-US"/>
              </a:defPPr>
              <a:lvl1pPr>
                <a:defRPr kumimoji="1">
                  <a:solidFill>
                    <a:schemeClr val="bg1"/>
                  </a:solidFill>
                  <a:latin charset="0" panose="020b0806030902050204" pitchFamily="34" typeface="Impact"/>
                  <a:ea charset="-122" panose="020b0503020204020204" pitchFamily="34" typeface="微软雅黑"/>
                </a:defRPr>
              </a:lvl1pPr>
            </a:lstStyle>
            <a:p>
              <a:pPr algn="ctr"/>
              <a:r>
                <a:rPr altLang="en-US" lang="zh-CN">
                  <a:latin typeface="+mn-lt"/>
                  <a:ea typeface="+mn-ea"/>
                  <a:cs typeface="+mn-ea"/>
                  <a:sym typeface="+mn-lt"/>
                </a:rPr>
                <a:t>业务招待费支出</a:t>
              </a:r>
            </a:p>
          </p:txBody>
        </p:sp>
      </p:grpSp>
      <p:pic>
        <p:nvPicPr>
          <p:cNvPr id="19" name="图片 18"/>
          <p:cNvPicPr>
            <a:picLocks noChangeAspect="1"/>
          </p:cNvPicPr>
          <p:nvPr/>
        </p:nvPicPr>
        <p:blipFill>
          <a:blip r:embed="rId3">
            <a:extLst>
              <a:ext uri="{28A0092B-C50C-407E-A947-70E740481C1C}">
                <a14:useLocalDpi val="0"/>
              </a:ext>
            </a:extLst>
          </a:blip>
          <a:stretch>
            <a:fillRect/>
          </a:stretch>
        </p:blipFill>
        <p:spPr>
          <a:xfrm>
            <a:off x="1023395" y="3257550"/>
            <a:ext cx="1855837" cy="1178556"/>
          </a:xfrm>
          <a:prstGeom prst="rect">
            <a:avLst/>
          </a:prstGeom>
        </p:spPr>
      </p:pic>
      <p:pic>
        <p:nvPicPr>
          <p:cNvPr id="20" name="图片 19"/>
          <p:cNvPicPr>
            <a:picLocks noChangeAspect="1"/>
          </p:cNvPicPr>
          <p:nvPr/>
        </p:nvPicPr>
        <p:blipFill>
          <a:blip r:embed="rId4">
            <a:extLst>
              <a:ext uri="{28A0092B-C50C-407E-A947-70E740481C1C}">
                <a14:useLocalDpi val="0"/>
              </a:ext>
            </a:extLst>
          </a:blip>
          <a:stretch>
            <a:fillRect/>
          </a:stretch>
        </p:blipFill>
        <p:spPr>
          <a:xfrm>
            <a:off x="3860096" y="3257550"/>
            <a:ext cx="1854904" cy="1178244"/>
          </a:xfrm>
          <a:prstGeom prst="rect">
            <a:avLst/>
          </a:prstGeom>
        </p:spPr>
      </p:pic>
      <p:pic>
        <p:nvPicPr>
          <p:cNvPr id="21" name="图片 20"/>
          <p:cNvPicPr>
            <a:picLocks noChangeAspect="1"/>
          </p:cNvPicPr>
          <p:nvPr/>
        </p:nvPicPr>
        <p:blipFill>
          <a:blip r:embed="rId5">
            <a:extLst>
              <a:ext uri="{28A0092B-C50C-407E-A947-70E740481C1C}">
                <a14:useLocalDpi val="0"/>
              </a:ext>
            </a:extLst>
          </a:blip>
          <a:stretch>
            <a:fillRect/>
          </a:stretch>
        </p:blipFill>
        <p:spPr>
          <a:xfrm>
            <a:off x="6450704" y="3257550"/>
            <a:ext cx="1855096" cy="1236731"/>
          </a:xfrm>
          <a:prstGeom prst="rect">
            <a:avLst/>
          </a:prstGeom>
        </p:spPr>
      </p:pic>
    </p:spTree>
    <p:extLst>
      <p:ext uri="{BB962C8B-B14F-4D97-AF65-F5344CB8AC3E}">
        <p14:creationId val="80791677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1+#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1+#ppt_w/2"/>
                                          </p:val>
                                        </p:tav>
                                        <p:tav tm="100000">
                                          <p:val>
                                            <p:strVal val="#ppt_x"/>
                                          </p:val>
                                        </p:tav>
                                      </p:tavLst>
                                    </p:anim>
                                    <p:anim calcmode="lin" valueType="num">
                                      <p:cBhvr additive="base">
                                        <p:cTn dur="500" fill="hold" id="12"/>
                                        <p:tgtEl>
                                          <p:spTgt spid="16"/>
                                        </p:tgtEl>
                                        <p:attrNameLst>
                                          <p:attrName>ppt_y</p:attrName>
                                        </p:attrNameLst>
                                      </p:cBhvr>
                                      <p:tavLst>
                                        <p:tav tm="0">
                                          <p:val>
                                            <p:strVal val="#ppt_y"/>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15"/>
                                        </p:tgtEl>
                                        <p:attrNameLst>
                                          <p:attrName>style.visibility</p:attrName>
                                        </p:attrNameLst>
                                      </p:cBhvr>
                                      <p:to>
                                        <p:strVal val="visible"/>
                                      </p:to>
                                    </p:set>
                                    <p:animEffect filter="wipe(left)" transition="in">
                                      <p:cBhvr>
                                        <p:cTn dur="500" id="20"/>
                                        <p:tgtEl>
                                          <p:spTgt spid="15"/>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53" presetSubtype="0">
                                  <p:stCondLst>
                                    <p:cond delay="0"/>
                                  </p:stCondLst>
                                  <p:childTnLst>
                                    <p:set>
                                      <p:cBhvr>
                                        <p:cTn dur="1" fill="hold" id="24">
                                          <p:stCondLst>
                                            <p:cond delay="0"/>
                                          </p:stCondLst>
                                        </p:cTn>
                                        <p:tgtEl>
                                          <p:spTgt spid="19"/>
                                        </p:tgtEl>
                                        <p:attrNameLst>
                                          <p:attrName>style.visibility</p:attrName>
                                        </p:attrNameLst>
                                      </p:cBhvr>
                                      <p:to>
                                        <p:strVal val="visible"/>
                                      </p:to>
                                    </p:set>
                                    <p:anim calcmode="lin" valueType="num">
                                      <p:cBhvr>
                                        <p:cTn dur="500" fill="hold" id="25"/>
                                        <p:tgtEl>
                                          <p:spTgt spid="19"/>
                                        </p:tgtEl>
                                        <p:attrNameLst>
                                          <p:attrName>ppt_w</p:attrName>
                                        </p:attrNameLst>
                                      </p:cBhvr>
                                      <p:tavLst>
                                        <p:tav tm="0">
                                          <p:val>
                                            <p:fltVal val="0"/>
                                          </p:val>
                                        </p:tav>
                                        <p:tav tm="100000">
                                          <p:val>
                                            <p:strVal val="#ppt_w"/>
                                          </p:val>
                                        </p:tav>
                                      </p:tavLst>
                                    </p:anim>
                                    <p:anim calcmode="lin" valueType="num">
                                      <p:cBhvr>
                                        <p:cTn dur="500" fill="hold" id="26"/>
                                        <p:tgtEl>
                                          <p:spTgt spid="19"/>
                                        </p:tgtEl>
                                        <p:attrNameLst>
                                          <p:attrName>ppt_h</p:attrName>
                                        </p:attrNameLst>
                                      </p:cBhvr>
                                      <p:tavLst>
                                        <p:tav tm="0">
                                          <p:val>
                                            <p:fltVal val="0"/>
                                          </p:val>
                                        </p:tav>
                                        <p:tav tm="100000">
                                          <p:val>
                                            <p:strVal val="#ppt_h"/>
                                          </p:val>
                                        </p:tav>
                                      </p:tavLst>
                                    </p:anim>
                                    <p:animEffect filter="fade" transition="in">
                                      <p:cBhvr>
                                        <p:cTn dur="500" id="27"/>
                                        <p:tgtEl>
                                          <p:spTgt spid="19"/>
                                        </p:tgtEl>
                                      </p:cBhvr>
                                    </p:animEffect>
                                  </p:childTnLst>
                                </p:cTn>
                              </p:par>
                              <p:par>
                                <p:cTn fill="hold" id="28" nodeType="withEffect" presetClass="entr" presetID="53" presetSubtype="0">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p:cTn dur="500" fill="hold" id="30"/>
                                        <p:tgtEl>
                                          <p:spTgt spid="20"/>
                                        </p:tgtEl>
                                        <p:attrNameLst>
                                          <p:attrName>ppt_w</p:attrName>
                                        </p:attrNameLst>
                                      </p:cBhvr>
                                      <p:tavLst>
                                        <p:tav tm="0">
                                          <p:val>
                                            <p:fltVal val="0"/>
                                          </p:val>
                                        </p:tav>
                                        <p:tav tm="100000">
                                          <p:val>
                                            <p:strVal val="#ppt_w"/>
                                          </p:val>
                                        </p:tav>
                                      </p:tavLst>
                                    </p:anim>
                                    <p:anim calcmode="lin" valueType="num">
                                      <p:cBhvr>
                                        <p:cTn dur="500" fill="hold" id="31"/>
                                        <p:tgtEl>
                                          <p:spTgt spid="20"/>
                                        </p:tgtEl>
                                        <p:attrNameLst>
                                          <p:attrName>ppt_h</p:attrName>
                                        </p:attrNameLst>
                                      </p:cBhvr>
                                      <p:tavLst>
                                        <p:tav tm="0">
                                          <p:val>
                                            <p:fltVal val="0"/>
                                          </p:val>
                                        </p:tav>
                                        <p:tav tm="100000">
                                          <p:val>
                                            <p:strVal val="#ppt_h"/>
                                          </p:val>
                                        </p:tav>
                                      </p:tavLst>
                                    </p:anim>
                                    <p:animEffect filter="fade" transition="in">
                                      <p:cBhvr>
                                        <p:cTn dur="500" id="32"/>
                                        <p:tgtEl>
                                          <p:spTgt spid="20"/>
                                        </p:tgtEl>
                                      </p:cBhvr>
                                    </p:animEffect>
                                  </p:childTnLst>
                                </p:cTn>
                              </p:par>
                              <p:par>
                                <p:cTn fill="hold" id="33" nodeType="withEffect" presetClass="entr" presetID="53" presetSubtype="0">
                                  <p:stCondLst>
                                    <p:cond delay="0"/>
                                  </p:stCondLst>
                                  <p:childTnLst>
                                    <p:set>
                                      <p:cBhvr>
                                        <p:cTn dur="1" fill="hold" id="34">
                                          <p:stCondLst>
                                            <p:cond delay="0"/>
                                          </p:stCondLst>
                                        </p:cTn>
                                        <p:tgtEl>
                                          <p:spTgt spid="21"/>
                                        </p:tgtEl>
                                        <p:attrNameLst>
                                          <p:attrName>style.visibility</p:attrName>
                                        </p:attrNameLst>
                                      </p:cBhvr>
                                      <p:to>
                                        <p:strVal val="visible"/>
                                      </p:to>
                                    </p:set>
                                    <p:anim calcmode="lin" valueType="num">
                                      <p:cBhvr>
                                        <p:cTn dur="500" fill="hold" id="35"/>
                                        <p:tgtEl>
                                          <p:spTgt spid="21"/>
                                        </p:tgtEl>
                                        <p:attrNameLst>
                                          <p:attrName>ppt_w</p:attrName>
                                        </p:attrNameLst>
                                      </p:cBhvr>
                                      <p:tavLst>
                                        <p:tav tm="0">
                                          <p:val>
                                            <p:fltVal val="0"/>
                                          </p:val>
                                        </p:tav>
                                        <p:tav tm="100000">
                                          <p:val>
                                            <p:strVal val="#ppt_w"/>
                                          </p:val>
                                        </p:tav>
                                      </p:tavLst>
                                    </p:anim>
                                    <p:anim calcmode="lin" valueType="num">
                                      <p:cBhvr>
                                        <p:cTn dur="500" fill="hold" id="36"/>
                                        <p:tgtEl>
                                          <p:spTgt spid="21"/>
                                        </p:tgtEl>
                                        <p:attrNameLst>
                                          <p:attrName>ppt_h</p:attrName>
                                        </p:attrNameLst>
                                      </p:cBhvr>
                                      <p:tavLst>
                                        <p:tav tm="0">
                                          <p:val>
                                            <p:fltVal val="0"/>
                                          </p:val>
                                        </p:tav>
                                        <p:tav tm="100000">
                                          <p:val>
                                            <p:strVal val="#ppt_h"/>
                                          </p:val>
                                        </p:tav>
                                      </p:tavLst>
                                    </p:anim>
                                    <p:animEffect filter="fade" transition="in">
                                      <p:cBhvr>
                                        <p:cTn dur="500" id="37"/>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任意多边形 53">
            <a:extLst>
              <a:ext uri="{FF2B5EF4-FFF2-40B4-BE49-F238E27FC236}">
                <a16:creationId xmlns:a16="http://schemas.microsoft.com/office/drawing/2014/main" id="{3533660A-A142-47B6-8F42-B029C6ACEEA2}"/>
              </a:ext>
            </a:extLst>
          </p:cNvPr>
          <p:cNvSpPr/>
          <p:nvPr/>
        </p:nvSpPr>
        <p:spPr>
          <a:xfrm flipH="1">
            <a:off x="-11278" y="3757134"/>
            <a:ext cx="1524001" cy="1385873"/>
          </a:xfrm>
          <a:custGeom>
            <a:gdLst>
              <a:gd fmla="*/ 1295740 w 1625317" name="connsiteX0"/>
              <a:gd fmla="*/ 520 h 1478006" name="connsiteY0"/>
              <a:gd fmla="*/ 1548895 w 1625317" name="connsiteX1"/>
              <a:gd fmla="*/ 33662 h 1478006" name="connsiteY1"/>
              <a:gd fmla="*/ 1625317 w 1625317" name="connsiteX2"/>
              <a:gd fmla="*/ 55469 h 1478006" name="connsiteY2"/>
              <a:gd fmla="*/ 1625317 w 1625317" name="connsiteX3"/>
              <a:gd fmla="*/ 1478006 h 1478006" name="connsiteY3"/>
              <a:gd fmla="*/ 19069 w 1625317" name="connsiteX4"/>
              <a:gd fmla="*/ 1478006 h 1478006" name="connsiteY4"/>
              <a:gd fmla="*/ 17932 w 1625317" name="connsiteX5"/>
              <a:gd fmla="*/ 1472880 h 1478006" name="connsiteY5"/>
              <a:gd fmla="*/ 33662 w 1625317" name="connsiteX6"/>
              <a:gd fmla="*/ 972599 h 1478006" name="connsiteY6"/>
              <a:gd fmla="*/ 1295740 w 1625317" name="connsiteX7"/>
              <a:gd fmla="*/ 520 h 147800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78006" w="1625317">
                <a:moveTo>
                  <a:pt x="1295740" y="520"/>
                </a:moveTo>
                <a:cubicBezTo>
                  <a:pt x="1379459" y="2932"/>
                  <a:pt x="1464182" y="13769"/>
                  <a:pt x="1548895" y="33662"/>
                </a:cubicBezTo>
                <a:lnTo>
                  <a:pt x="1625317" y="55469"/>
                </a:lnTo>
                <a:lnTo>
                  <a:pt x="1625317" y="1478006"/>
                </a:lnTo>
                <a:lnTo>
                  <a:pt x="19069" y="1478006"/>
                </a:lnTo>
                <a:lnTo>
                  <a:pt x="17932" y="1472880"/>
                </a:lnTo>
                <a:cubicBezTo>
                  <a:pt x="-9688" y="1311493"/>
                  <a:pt x="-6123" y="1142024"/>
                  <a:pt x="33662" y="972599"/>
                </a:cubicBezTo>
                <a:cubicBezTo>
                  <a:pt x="172909" y="379612"/>
                  <a:pt x="709709" y="-16363"/>
                  <a:pt x="1295740" y="520"/>
                </a:cubicBezTo>
                <a:close/>
              </a:path>
            </a:pathLst>
          </a:custGeom>
          <a:solidFill>
            <a:schemeClr val="bg1">
              <a:lumMod val="95000"/>
              <a:alpha val="39000"/>
            </a:schemeClr>
          </a:solidFill>
          <a:ln cap="flat" w="9525">
            <a:noFill/>
            <a:prstDash val="solid"/>
            <a:miter/>
          </a:ln>
        </p:spPr>
        <p:txBody>
          <a:bodyPr anchor="ctr" rtlCol="0" wrap="square">
            <a:noAutofit/>
          </a:bodyPr>
          <a:lstStyle/>
          <a:p>
            <a:endParaRPr altLang="en-US" lang="zh-CN" sz="1350">
              <a:solidFill>
                <a:schemeClr val="bg1"/>
              </a:solidFill>
            </a:endParaRPr>
          </a:p>
        </p:txBody>
      </p:sp>
      <p:grpSp>
        <p:nvGrpSpPr>
          <p:cNvPr id="71" name="组合 70"/>
          <p:cNvGrpSpPr/>
          <p:nvPr/>
        </p:nvGrpSpPr>
        <p:grpSpPr>
          <a:xfrm flipH="1">
            <a:off x="4583940" y="-493"/>
            <a:ext cx="4560060" cy="5143500"/>
            <a:chOff x="-4252" y="0"/>
            <a:chExt cx="4560060" cy="5143500"/>
          </a:xfrm>
        </p:grpSpPr>
        <p:sp>
          <p:nvSpPr>
            <p:cNvPr id="37" name="任意多边形 36">
              <a:extLst>
                <a:ext uri="{FF2B5EF4-FFF2-40B4-BE49-F238E27FC236}">
                  <a16:creationId xmlns:a16="http://schemas.microsoft.com/office/drawing/2014/main" id="{F74E8587-3B1C-450F-8B9F-F0BDE151B03F}"/>
                </a:ext>
              </a:extLst>
            </p:cNvPr>
            <p:cNvSpPr/>
            <p:nvPr/>
          </p:nvSpPr>
          <p:spPr>
            <a:xfrm>
              <a:off x="-4252" y="0"/>
              <a:ext cx="4560060"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bg1"/>
            </a:solidFill>
            <a:ln cap="flat" w="9525">
              <a:noFill/>
              <a:prstDash val="solid"/>
              <a:miter/>
            </a:ln>
          </p:spPr>
          <p:txBody>
            <a:bodyPr anchor="ctr" rtlCol="0" wrap="square">
              <a:noAutofit/>
            </a:bodyPr>
            <a:lstStyle/>
            <a:p>
              <a:endParaRPr altLang="en-US" lang="zh-CN" sz="1350">
                <a:solidFill>
                  <a:schemeClr val="bg1"/>
                </a:solidFill>
              </a:endParaRPr>
            </a:p>
          </p:txBody>
        </p:sp>
        <p:sp>
          <p:nvSpPr>
            <p:cNvPr id="36" name="任意多边形 35">
              <a:extLst>
                <a:ext uri="{FF2B5EF4-FFF2-40B4-BE49-F238E27FC236}">
                  <a16:creationId xmlns:a16="http://schemas.microsoft.com/office/drawing/2014/main" id="{F74E8587-3B1C-450F-8B9F-F0BDE151B03F}"/>
                </a:ext>
              </a:extLst>
            </p:cNvPr>
            <p:cNvSpPr/>
            <p:nvPr/>
          </p:nvSpPr>
          <p:spPr>
            <a:xfrm>
              <a:off x="0" y="0"/>
              <a:ext cx="4343401"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grpSp>
      <p:grpSp>
        <p:nvGrpSpPr>
          <p:cNvPr id="49" name="组合 48"/>
          <p:cNvGrpSpPr/>
          <p:nvPr/>
        </p:nvGrpSpPr>
        <p:grpSpPr>
          <a:xfrm flipH="1">
            <a:off x="0" y="-19050"/>
            <a:ext cx="1368394" cy="1181811"/>
            <a:chOff x="7594886" y="-7767"/>
            <a:chExt cx="1549115" cy="1337890"/>
          </a:xfrm>
        </p:grpSpPr>
        <p:sp>
          <p:nvSpPr>
            <p:cNvPr id="43" name="任意多边形 42">
              <a:extLst>
                <a:ext uri="{FF2B5EF4-FFF2-40B4-BE49-F238E27FC236}">
                  <a16:creationId xmlns:a16="http://schemas.microsoft.com/office/drawing/2014/main" id="{31F1BD5B-C36D-476F-8861-00C147FF36A5}"/>
                </a:ext>
              </a:extLst>
            </p:cNvPr>
            <p:cNvSpPr/>
            <p:nvPr/>
          </p:nvSpPr>
          <p:spPr>
            <a:xfrm>
              <a:off x="7594886" y="0"/>
              <a:ext cx="1549115" cy="1330123"/>
            </a:xfrm>
            <a:custGeom>
              <a:gdLst>
                <a:gd fmla="*/ 3248 w 1549115" name="connsiteX0"/>
                <a:gd fmla="*/ 0 h 1330123" name="connsiteY0"/>
                <a:gd fmla="*/ 1549115 w 1549115" name="connsiteX1"/>
                <a:gd fmla="*/ 0 h 1330123" name="connsiteY1"/>
                <a:gd fmla="*/ 1549115 w 1549115" name="connsiteX2"/>
                <a:gd fmla="*/ 1295282 h 1330123" name="connsiteY2"/>
                <a:gd fmla="*/ 1472879 w 1549115" name="connsiteX3"/>
                <a:gd fmla="*/ 1312192 h 1330123" name="connsiteY3"/>
                <a:gd fmla="*/ 972598 w 1549115" name="connsiteX4"/>
                <a:gd fmla="*/ 1296462 h 1330123" name="connsiteY4"/>
                <a:gd fmla="*/ 520 w 1549115" name="connsiteX5"/>
                <a:gd fmla="*/ 34384 h 13301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30123" w="1549115">
                  <a:moveTo>
                    <a:pt x="3248" y="0"/>
                  </a:moveTo>
                  <a:lnTo>
                    <a:pt x="1549115" y="0"/>
                  </a:lnTo>
                  <a:lnTo>
                    <a:pt x="1549115" y="1295282"/>
                  </a:lnTo>
                  <a:lnTo>
                    <a:pt x="1472879" y="1312192"/>
                  </a:lnTo>
                  <a:cubicBezTo>
                    <a:pt x="1311492" y="1339812"/>
                    <a:pt x="1142023" y="1336247"/>
                    <a:pt x="972598" y="1296462"/>
                  </a:cubicBezTo>
                  <a:cubicBezTo>
                    <a:pt x="379611" y="1157215"/>
                    <a:pt x="-16364" y="620415"/>
                    <a:pt x="520" y="34384"/>
                  </a:cubicBez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sp>
          <p:nvSpPr>
            <p:cNvPr id="48" name="任意多边形 47">
              <a:extLst>
                <a:ext uri="{FF2B5EF4-FFF2-40B4-BE49-F238E27FC236}">
                  <a16:creationId xmlns:a16="http://schemas.microsoft.com/office/drawing/2014/main" id="{E9C26790-F105-40C8-A92F-31293B9008AE}"/>
                </a:ext>
              </a:extLst>
            </p:cNvPr>
            <p:cNvSpPr/>
            <p:nvPr/>
          </p:nvSpPr>
          <p:spPr>
            <a:xfrm>
              <a:off x="7943138" y="-7767"/>
              <a:ext cx="1200863" cy="987837"/>
            </a:xfrm>
            <a:custGeom>
              <a:gdLst>
                <a:gd fmla="*/ 7045 w 1200863" name="connsiteX0"/>
                <a:gd fmla="*/ 0 h 987837" name="connsiteY0"/>
                <a:gd fmla="*/ 1200863 w 1200863" name="connsiteX1"/>
                <a:gd fmla="*/ 0 h 987837" name="connsiteY1"/>
                <a:gd fmla="*/ 1200863 w 1200863" name="connsiteX2"/>
                <a:gd fmla="*/ 939560 h 987837" name="connsiteY2"/>
                <a:gd fmla="*/ 1151310 w 1200863" name="connsiteX3"/>
                <a:gd fmla="*/ 955722 h 987837" name="connsiteY3"/>
                <a:gd fmla="*/ 703246 w 1200863" name="connsiteX4"/>
                <a:gd fmla="*/ 963498 h 987837" name="connsiteY4"/>
                <a:gd fmla="*/ 376 w 1200863" name="connsiteX5"/>
                <a:gd fmla="*/ 50943 h 9878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87836" w="1200863">
                  <a:moveTo>
                    <a:pt x="7045" y="0"/>
                  </a:moveTo>
                  <a:lnTo>
                    <a:pt x="1200863" y="0"/>
                  </a:lnTo>
                  <a:lnTo>
                    <a:pt x="1200863" y="939560"/>
                  </a:lnTo>
                  <a:lnTo>
                    <a:pt x="1151310" y="955722"/>
                  </a:lnTo>
                  <a:cubicBezTo>
                    <a:pt x="1009556" y="994495"/>
                    <a:pt x="856376" y="999457"/>
                    <a:pt x="703246" y="963498"/>
                  </a:cubicBezTo>
                  <a:cubicBezTo>
                    <a:pt x="274481" y="862814"/>
                    <a:pt x="-11832" y="474677"/>
                    <a:pt x="376" y="50943"/>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p>
          </p:txBody>
        </p:sp>
      </p:grpSp>
      <p:grpSp>
        <p:nvGrpSpPr>
          <p:cNvPr id="16" name="组合 15">
            <a:extLst>
              <a:ext uri="{FF2B5EF4-FFF2-40B4-BE49-F238E27FC236}">
                <a16:creationId xmlns:a16="http://schemas.microsoft.com/office/drawing/2014/main" id="{69E1EE4F-9219-4271-8A22-2D68E2758DD6}"/>
              </a:ext>
            </a:extLst>
          </p:cNvPr>
          <p:cNvGrpSpPr/>
          <p:nvPr/>
        </p:nvGrpSpPr>
        <p:grpSpPr>
          <a:xfrm rot="11209072">
            <a:off x="5697089" y="628917"/>
            <a:ext cx="2797314" cy="4041888"/>
            <a:chOff x="237862" y="-89423"/>
            <a:chExt cx="4892564" cy="7069352"/>
          </a:xfrm>
        </p:grpSpPr>
        <p:sp>
          <p:nvSpPr>
            <p:cNvPr id="17" name="椭圆 16">
              <a:extLst>
                <a:ext uri="{FF2B5EF4-FFF2-40B4-BE49-F238E27FC236}">
                  <a16:creationId xmlns:a16="http://schemas.microsoft.com/office/drawing/2014/main" id="{58C35AE6-933D-4E18-811A-5B9AB30D000A}"/>
                </a:ext>
              </a:extLst>
            </p:cNvPr>
            <p:cNvSpPr/>
            <p:nvPr/>
          </p:nvSpPr>
          <p:spPr>
            <a:xfrm>
              <a:off x="237862" y="982718"/>
              <a:ext cx="4892564" cy="489256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solidFill>
                  <a:schemeClr val="tx1"/>
                </a:solidFill>
              </a:endParaRPr>
            </a:p>
          </p:txBody>
        </p:sp>
        <p:sp>
          <p:nvSpPr>
            <p:cNvPr id="18" name="椭圆 17">
              <a:extLst>
                <a:ext uri="{FF2B5EF4-FFF2-40B4-BE49-F238E27FC236}">
                  <a16:creationId xmlns:a16="http://schemas.microsoft.com/office/drawing/2014/main" id="{7642B963-E2CD-4453-AC3A-294AB8C08C2A}"/>
                </a:ext>
              </a:extLst>
            </p:cNvPr>
            <p:cNvSpPr/>
            <p:nvPr/>
          </p:nvSpPr>
          <p:spPr>
            <a:xfrm>
              <a:off x="641807" y="1386662"/>
              <a:ext cx="4084675" cy="4084678"/>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accent1"/>
                </a:solidFill>
                <a:latin charset="-122" panose="020b0400000000000000" pitchFamily="34" typeface="思源黑体"/>
                <a:ea charset="-122" panose="020b0400000000000000" pitchFamily="34" typeface="思源黑体"/>
                <a:cs charset="0" panose="020b0604020202020204" pitchFamily="34" typeface="Arial"/>
              </a:endParaRPr>
            </a:p>
          </p:txBody>
        </p:sp>
        <p:sp>
          <p:nvSpPr>
            <p:cNvPr id="20" name="任意多边形: 形状 31">
              <a:extLst>
                <a:ext uri="{FF2B5EF4-FFF2-40B4-BE49-F238E27FC236}">
                  <a16:creationId xmlns:a16="http://schemas.microsoft.com/office/drawing/2014/main" id="{2E66F6B2-990A-46DD-89C2-3CD1BA7491C8}"/>
                </a:ext>
              </a:extLst>
            </p:cNvPr>
            <p:cNvSpPr/>
            <p:nvPr/>
          </p:nvSpPr>
          <p:spPr>
            <a:xfrm rot="18785648">
              <a:off x="974286" y="3294627"/>
              <a:ext cx="3913617"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sp>
          <p:nvSpPr>
            <p:cNvPr id="21" name="任意多边形: 形状 32">
              <a:extLst>
                <a:ext uri="{FF2B5EF4-FFF2-40B4-BE49-F238E27FC236}">
                  <a16:creationId xmlns:a16="http://schemas.microsoft.com/office/drawing/2014/main" id="{64044244-1E71-471D-B46B-C81569F87B8A}"/>
                </a:ext>
              </a:extLst>
            </p:cNvPr>
            <p:cNvSpPr/>
            <p:nvPr/>
          </p:nvSpPr>
          <p:spPr>
            <a:xfrm rot="7741732">
              <a:off x="406131" y="138892"/>
              <a:ext cx="3913618"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grpSp>
      <p:sp>
        <p:nvSpPr>
          <p:cNvPr id="63" name="矩形 62"/>
          <p:cNvSpPr/>
          <p:nvPr/>
        </p:nvSpPr>
        <p:spPr>
          <a:xfrm>
            <a:off x="6400324" y="1974268"/>
            <a:ext cx="1437005" cy="1310640"/>
          </a:xfrm>
          <a:prstGeom prst="rect">
            <a:avLst/>
          </a:prstGeom>
        </p:spPr>
        <p:txBody>
          <a:bodyPr wrap="none">
            <a:spAutoFit/>
          </a:bodyPr>
          <a:lstStyle/>
          <a:p>
            <a:r>
              <a:rPr altLang="zh-CN" b="1" lang="en-US" smtClean="0" sz="8000">
                <a:solidFill>
                  <a:schemeClr val="bg1"/>
                </a:solidFill>
                <a:latin typeface="+mn-ea"/>
              </a:rPr>
              <a:t>04</a:t>
            </a:r>
          </a:p>
        </p:txBody>
      </p:sp>
      <p:sp>
        <p:nvSpPr>
          <p:cNvPr id="3" name="矩形 2"/>
          <p:cNvSpPr/>
          <p:nvPr/>
        </p:nvSpPr>
        <p:spPr>
          <a:xfrm>
            <a:off x="457200" y="2051629"/>
            <a:ext cx="4005580" cy="701040"/>
          </a:xfrm>
          <a:prstGeom prst="rect">
            <a:avLst/>
          </a:prstGeom>
        </p:spPr>
        <p:txBody>
          <a:bodyPr wrap="none">
            <a:spAutoFit/>
          </a:bodyPr>
          <a:lstStyle/>
          <a:p>
            <a:r>
              <a:rPr altLang="en-US" b="1" lang="zh-CN" spc="300" sz="4000">
                <a:solidFill>
                  <a:schemeClr val="bg1"/>
                </a:solidFill>
                <a:cs typeface="+mn-ea"/>
                <a:sym typeface="+mn-lt"/>
              </a:rPr>
              <a:t>印花税相关知识</a:t>
            </a:r>
          </a:p>
        </p:txBody>
      </p:sp>
      <p:sp>
        <p:nvSpPr>
          <p:cNvPr id="46" name="矩形 45"/>
          <p:cNvSpPr/>
          <p:nvPr/>
        </p:nvSpPr>
        <p:spPr>
          <a:xfrm>
            <a:off x="518090" y="1487533"/>
            <a:ext cx="1960880" cy="579120"/>
          </a:xfrm>
          <a:prstGeom prst="rect">
            <a:avLst/>
          </a:prstGeom>
        </p:spPr>
        <p:txBody>
          <a:bodyPr wrap="none">
            <a:spAutoFit/>
          </a:bodyPr>
          <a:lstStyle/>
          <a:p>
            <a:r>
              <a:rPr altLang="en-US" lang="zh-CN" smtClean="0" spc="300" sz="3200">
                <a:solidFill>
                  <a:schemeClr val="bg1"/>
                </a:solidFill>
                <a:cs typeface="+mn-ea"/>
                <a:sym typeface="+mn-lt"/>
              </a:rPr>
              <a:t>第四部分</a:t>
            </a:r>
          </a:p>
        </p:txBody>
      </p:sp>
      <p:sp>
        <p:nvSpPr>
          <p:cNvPr id="47" name="矩形 46"/>
          <p:cNvSpPr/>
          <p:nvPr/>
        </p:nvSpPr>
        <p:spPr>
          <a:xfrm>
            <a:off x="463297" y="2777628"/>
            <a:ext cx="3962400" cy="457200"/>
          </a:xfrm>
          <a:prstGeom prst="rect">
            <a:avLst/>
          </a:prstGeom>
        </p:spPr>
        <p:txBody>
          <a:bodyPr wrap="square">
            <a:spAutoFit/>
          </a:bodyPr>
          <a:lstStyle/>
          <a:p>
            <a:r>
              <a:rPr altLang="en-US" lang="zh-CN" smtClean="0" sz="1200">
                <a:solidFill>
                  <a:schemeClr val="bg1"/>
                </a:solidFill>
                <a:latin typeface="+mn-ea"/>
              </a:rPr>
              <a:t>tax basic knowledge training tax basic knowledge </a:t>
            </a:r>
          </a:p>
          <a:p>
            <a:r>
              <a:rPr altLang="en-US" lang="zh-CN" smtClean="0" sz="1200">
                <a:solidFill>
                  <a:schemeClr val="bg1"/>
                </a:solidFill>
                <a:latin typeface="+mn-ea"/>
              </a:rPr>
              <a:t>Training tax basic knowledge training</a:t>
            </a:r>
          </a:p>
        </p:txBody>
      </p:sp>
    </p:spTree>
    <p:extLst>
      <p:ext uri="{BB962C8B-B14F-4D97-AF65-F5344CB8AC3E}">
        <p14:creationId val="2870450498"/>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60000" fill="hold" id="5" nodeType="clickEffect" presetClass="entr" presetID="2" presetSubtype="2">
                                  <p:stCondLst>
                                    <p:cond delay="0"/>
                                  </p:stCondLst>
                                  <p:childTnLst>
                                    <p:set>
                                      <p:cBhvr>
                                        <p:cTn dur="1" fill="hold" id="6">
                                          <p:stCondLst>
                                            <p:cond delay="0"/>
                                          </p:stCondLst>
                                        </p:cTn>
                                        <p:tgtEl>
                                          <p:spTgt spid="71"/>
                                        </p:tgtEl>
                                        <p:attrNameLst>
                                          <p:attrName>style.visibility</p:attrName>
                                        </p:attrNameLst>
                                      </p:cBhvr>
                                      <p:to>
                                        <p:strVal val="visible"/>
                                      </p:to>
                                    </p:set>
                                    <p:anim calcmode="lin" valueType="num">
                                      <p:cBhvr additive="base">
                                        <p:cTn dur="1000" fill="hold" id="7"/>
                                        <p:tgtEl>
                                          <p:spTgt spid="71"/>
                                        </p:tgtEl>
                                        <p:attrNameLst>
                                          <p:attrName>ppt_x</p:attrName>
                                        </p:attrNameLst>
                                      </p:cBhvr>
                                      <p:tavLst>
                                        <p:tav tm="0">
                                          <p:val>
                                            <p:strVal val="1+#ppt_w/2"/>
                                          </p:val>
                                        </p:tav>
                                        <p:tav tm="100000">
                                          <p:val>
                                            <p:strVal val="#ppt_x"/>
                                          </p:val>
                                        </p:tav>
                                      </p:tavLst>
                                    </p:anim>
                                    <p:anim calcmode="lin" valueType="num">
                                      <p:cBhvr additive="base">
                                        <p:cTn dur="1000" fill="hold" id="8"/>
                                        <p:tgtEl>
                                          <p:spTgt spid="71"/>
                                        </p:tgtEl>
                                        <p:attrNameLst>
                                          <p:attrName>ppt_y</p:attrName>
                                        </p:attrNameLst>
                                      </p:cBhvr>
                                      <p:tavLst>
                                        <p:tav tm="0">
                                          <p:val>
                                            <p:strVal val="#ppt_y"/>
                                          </p:val>
                                        </p:tav>
                                        <p:tav tm="100000">
                                          <p:val>
                                            <p:strVal val="#ppt_y"/>
                                          </p:val>
                                        </p:tav>
                                      </p:tavLst>
                                    </p:anim>
                                  </p:childTnLst>
                                </p:cTn>
                              </p:par>
                              <p:par>
                                <p:cTn decel="60000" fill="hold" id="9" nodeType="withEffect" presetClass="entr" presetID="2" presetSubtype="9">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additive="base">
                                        <p:cTn dur="1000" fill="hold" id="11"/>
                                        <p:tgtEl>
                                          <p:spTgt spid="49"/>
                                        </p:tgtEl>
                                        <p:attrNameLst>
                                          <p:attrName>ppt_x</p:attrName>
                                        </p:attrNameLst>
                                      </p:cBhvr>
                                      <p:tavLst>
                                        <p:tav tm="0">
                                          <p:val>
                                            <p:strVal val="0-#ppt_w/2"/>
                                          </p:val>
                                        </p:tav>
                                        <p:tav tm="100000">
                                          <p:val>
                                            <p:strVal val="#ppt_x"/>
                                          </p:val>
                                        </p:tav>
                                      </p:tavLst>
                                    </p:anim>
                                    <p:anim calcmode="lin" valueType="num">
                                      <p:cBhvr additive="base">
                                        <p:cTn dur="1000" fill="hold" id="12"/>
                                        <p:tgtEl>
                                          <p:spTgt spid="49"/>
                                        </p:tgtEl>
                                        <p:attrNameLst>
                                          <p:attrName>ppt_y</p:attrName>
                                        </p:attrNameLst>
                                      </p:cBhvr>
                                      <p:tavLst>
                                        <p:tav tm="0">
                                          <p:val>
                                            <p:strVal val="0-#ppt_h/2"/>
                                          </p:val>
                                        </p:tav>
                                        <p:tav tm="100000">
                                          <p:val>
                                            <p:strVal val="#ppt_y"/>
                                          </p:val>
                                        </p:tav>
                                      </p:tavLst>
                                    </p:anim>
                                  </p:childTnLst>
                                </p:cTn>
                              </p:par>
                              <p:par>
                                <p:cTn decel="60000" fill="hold" grpId="0" id="13" nodeType="withEffect" presetClass="entr" presetID="2" presetSubtype="12">
                                  <p:stCondLst>
                                    <p:cond delay="0"/>
                                  </p:stCondLst>
                                  <p:childTnLst>
                                    <p:set>
                                      <p:cBhvr>
                                        <p:cTn dur="1" fill="hold" id="14">
                                          <p:stCondLst>
                                            <p:cond delay="0"/>
                                          </p:stCondLst>
                                        </p:cTn>
                                        <p:tgtEl>
                                          <p:spTgt spid="54"/>
                                        </p:tgtEl>
                                        <p:attrNameLst>
                                          <p:attrName>style.visibility</p:attrName>
                                        </p:attrNameLst>
                                      </p:cBhvr>
                                      <p:to>
                                        <p:strVal val="visible"/>
                                      </p:to>
                                    </p:set>
                                    <p:anim calcmode="lin" valueType="num">
                                      <p:cBhvr additive="base">
                                        <p:cTn dur="1000" fill="hold" id="15"/>
                                        <p:tgtEl>
                                          <p:spTgt spid="54"/>
                                        </p:tgtEl>
                                        <p:attrNameLst>
                                          <p:attrName>ppt_x</p:attrName>
                                        </p:attrNameLst>
                                      </p:cBhvr>
                                      <p:tavLst>
                                        <p:tav tm="0">
                                          <p:val>
                                            <p:strVal val="0-#ppt_w/2"/>
                                          </p:val>
                                        </p:tav>
                                        <p:tav tm="100000">
                                          <p:val>
                                            <p:strVal val="#ppt_x"/>
                                          </p:val>
                                        </p:tav>
                                      </p:tavLst>
                                    </p:anim>
                                    <p:anim calcmode="lin" valueType="num">
                                      <p:cBhvr additive="base">
                                        <p:cTn dur="1000" fill="hold" id="16"/>
                                        <p:tgtEl>
                                          <p:spTgt spid="54"/>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16"/>
                                        </p:tgtEl>
                                        <p:attrNameLst>
                                          <p:attrName>style.visibility</p:attrName>
                                        </p:attrNameLst>
                                      </p:cBhvr>
                                      <p:to>
                                        <p:strVal val="visible"/>
                                      </p:to>
                                    </p:set>
                                    <p:anim calcmode="lin" valueType="num">
                                      <p:cBhvr>
                                        <p:cTn dur="1000" fill="hold" id="21"/>
                                        <p:tgtEl>
                                          <p:spTgt spid="16"/>
                                        </p:tgtEl>
                                        <p:attrNameLst>
                                          <p:attrName>ppt_w</p:attrName>
                                        </p:attrNameLst>
                                      </p:cBhvr>
                                      <p:tavLst>
                                        <p:tav tm="0">
                                          <p:val>
                                            <p:fltVal val="0"/>
                                          </p:val>
                                        </p:tav>
                                        <p:tav tm="100000">
                                          <p:val>
                                            <p:strVal val="#ppt_w"/>
                                          </p:val>
                                        </p:tav>
                                      </p:tavLst>
                                    </p:anim>
                                    <p:anim calcmode="lin" valueType="num">
                                      <p:cBhvr>
                                        <p:cTn dur="1000" fill="hold" id="22"/>
                                        <p:tgtEl>
                                          <p:spTgt spid="16"/>
                                        </p:tgtEl>
                                        <p:attrNameLst>
                                          <p:attrName>ppt_h</p:attrName>
                                        </p:attrNameLst>
                                      </p:cBhvr>
                                      <p:tavLst>
                                        <p:tav tm="0">
                                          <p:val>
                                            <p:fltVal val="0"/>
                                          </p:val>
                                        </p:tav>
                                        <p:tav tm="100000">
                                          <p:val>
                                            <p:strVal val="#ppt_h"/>
                                          </p:val>
                                        </p:tav>
                                      </p:tavLst>
                                    </p:anim>
                                    <p:animEffect filter="fade" transition="in">
                                      <p:cBhvr>
                                        <p:cTn dur="1000" id="23"/>
                                        <p:tgtEl>
                                          <p:spTgt spid="16"/>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63"/>
                                        </p:tgtEl>
                                        <p:attrNameLst>
                                          <p:attrName>style.visibility</p:attrName>
                                        </p:attrNameLst>
                                      </p:cBhvr>
                                      <p:to>
                                        <p:strVal val="visible"/>
                                      </p:to>
                                    </p:set>
                                    <p:anim calcmode="lin" valueType="num">
                                      <p:cBhvr>
                                        <p:cTn dur="1000" fill="hold" id="26"/>
                                        <p:tgtEl>
                                          <p:spTgt spid="63"/>
                                        </p:tgtEl>
                                        <p:attrNameLst>
                                          <p:attrName>ppt_w</p:attrName>
                                        </p:attrNameLst>
                                      </p:cBhvr>
                                      <p:tavLst>
                                        <p:tav tm="0">
                                          <p:val>
                                            <p:fltVal val="0"/>
                                          </p:val>
                                        </p:tav>
                                        <p:tav tm="100000">
                                          <p:val>
                                            <p:strVal val="#ppt_w"/>
                                          </p:val>
                                        </p:tav>
                                      </p:tavLst>
                                    </p:anim>
                                    <p:anim calcmode="lin" valueType="num">
                                      <p:cBhvr>
                                        <p:cTn dur="1000" fill="hold" id="27"/>
                                        <p:tgtEl>
                                          <p:spTgt spid="63"/>
                                        </p:tgtEl>
                                        <p:attrNameLst>
                                          <p:attrName>ppt_h</p:attrName>
                                        </p:attrNameLst>
                                      </p:cBhvr>
                                      <p:tavLst>
                                        <p:tav tm="0">
                                          <p:val>
                                            <p:fltVal val="0"/>
                                          </p:val>
                                        </p:tav>
                                        <p:tav tm="100000">
                                          <p:val>
                                            <p:strVal val="#ppt_h"/>
                                          </p:val>
                                        </p:tav>
                                      </p:tavLst>
                                    </p:anim>
                                    <p:animEffect filter="fade" transition="in">
                                      <p:cBhvr>
                                        <p:cTn dur="1000" id="28"/>
                                        <p:tgtEl>
                                          <p:spTgt spid="63"/>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2" presetSubtype="4">
                                  <p:stCondLst>
                                    <p:cond delay="0"/>
                                  </p:stCondLst>
                                  <p:childTnLst>
                                    <p:set>
                                      <p:cBhvr>
                                        <p:cTn dur="1" fill="hold" id="32">
                                          <p:stCondLst>
                                            <p:cond delay="0"/>
                                          </p:stCondLst>
                                        </p:cTn>
                                        <p:tgtEl>
                                          <p:spTgt spid="46"/>
                                        </p:tgtEl>
                                        <p:attrNameLst>
                                          <p:attrName>style.visibility</p:attrName>
                                        </p:attrNameLst>
                                      </p:cBhvr>
                                      <p:to>
                                        <p:strVal val="visible"/>
                                      </p:to>
                                    </p:set>
                                    <p:anim calcmode="lin" valueType="num">
                                      <p:cBhvr additive="base">
                                        <p:cTn dur="500" fill="hold" id="33"/>
                                        <p:tgtEl>
                                          <p:spTgt spid="46"/>
                                        </p:tgtEl>
                                        <p:attrNameLst>
                                          <p:attrName>ppt_x</p:attrName>
                                        </p:attrNameLst>
                                      </p:cBhvr>
                                      <p:tavLst>
                                        <p:tav tm="0">
                                          <p:val>
                                            <p:strVal val="#ppt_x"/>
                                          </p:val>
                                        </p:tav>
                                        <p:tav tm="100000">
                                          <p:val>
                                            <p:strVal val="#ppt_x"/>
                                          </p:val>
                                        </p:tav>
                                      </p:tavLst>
                                    </p:anim>
                                    <p:anim calcmode="lin" valueType="num">
                                      <p:cBhvr additive="base">
                                        <p:cTn dur="500" fill="hold" id="34"/>
                                        <p:tgtEl>
                                          <p:spTgt spid="46"/>
                                        </p:tgtEl>
                                        <p:attrNameLst>
                                          <p:attrName>ppt_y</p:attrName>
                                        </p:attrNameLst>
                                      </p:cBhvr>
                                      <p:tavLst>
                                        <p:tav tm="0">
                                          <p:val>
                                            <p:strVal val="1+#ppt_h/2"/>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22" presetSubtype="8">
                                  <p:stCondLst>
                                    <p:cond delay="0"/>
                                  </p:stCondLst>
                                  <p:childTnLst>
                                    <p:set>
                                      <p:cBhvr>
                                        <p:cTn dur="1" fill="hold" id="38">
                                          <p:stCondLst>
                                            <p:cond delay="0"/>
                                          </p:stCondLst>
                                        </p:cTn>
                                        <p:tgtEl>
                                          <p:spTgt spid="3"/>
                                        </p:tgtEl>
                                        <p:attrNameLst>
                                          <p:attrName>style.visibility</p:attrName>
                                        </p:attrNameLst>
                                      </p:cBhvr>
                                      <p:to>
                                        <p:strVal val="visible"/>
                                      </p:to>
                                    </p:set>
                                    <p:animEffect filter="wipe(left)" transition="in">
                                      <p:cBhvr>
                                        <p:cTn dur="500" id="39"/>
                                        <p:tgtEl>
                                          <p:spTgt spid="3"/>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 presetSubtype="4">
                                  <p:stCondLst>
                                    <p:cond delay="0"/>
                                  </p:stCondLst>
                                  <p:childTnLst>
                                    <p:set>
                                      <p:cBhvr>
                                        <p:cTn dur="1" fill="hold" id="43">
                                          <p:stCondLst>
                                            <p:cond delay="0"/>
                                          </p:stCondLst>
                                        </p:cTn>
                                        <p:tgtEl>
                                          <p:spTgt spid="47"/>
                                        </p:tgtEl>
                                        <p:attrNameLst>
                                          <p:attrName>style.visibility</p:attrName>
                                        </p:attrNameLst>
                                      </p:cBhvr>
                                      <p:to>
                                        <p:strVal val="visible"/>
                                      </p:to>
                                    </p:set>
                                    <p:anim calcmode="lin" valueType="num">
                                      <p:cBhvr additive="base">
                                        <p:cTn dur="500" fill="hold" id="44"/>
                                        <p:tgtEl>
                                          <p:spTgt spid="47"/>
                                        </p:tgtEl>
                                        <p:attrNameLst>
                                          <p:attrName>ppt_x</p:attrName>
                                        </p:attrNameLst>
                                      </p:cBhvr>
                                      <p:tavLst>
                                        <p:tav tm="0">
                                          <p:val>
                                            <p:strVal val="#ppt_x"/>
                                          </p:val>
                                        </p:tav>
                                        <p:tav tm="100000">
                                          <p:val>
                                            <p:strVal val="#ppt_x"/>
                                          </p:val>
                                        </p:tav>
                                      </p:tavLst>
                                    </p:anim>
                                    <p:anim calcmode="lin" valueType="num">
                                      <p:cBhvr additive="base">
                                        <p:cTn dur="500" fill="hold" id="45"/>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63"/>
      <p:bldP grpId="0" spid="3"/>
      <p:bldP grpId="0" spid="46"/>
      <p:bldP grpId="0" spid="4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任意多边形 53">
            <a:extLst>
              <a:ext uri="{FF2B5EF4-FFF2-40B4-BE49-F238E27FC236}">
                <a16:creationId xmlns:a16="http://schemas.microsoft.com/office/drawing/2014/main" id="{3533660A-A142-47B6-8F42-B029C6ACEEA2}"/>
              </a:ext>
            </a:extLst>
          </p:cNvPr>
          <p:cNvSpPr/>
          <p:nvPr/>
        </p:nvSpPr>
        <p:spPr>
          <a:xfrm>
            <a:off x="7620000" y="3766694"/>
            <a:ext cx="1524001" cy="1385873"/>
          </a:xfrm>
          <a:custGeom>
            <a:gdLst>
              <a:gd fmla="*/ 1295740 w 1625317" name="connsiteX0"/>
              <a:gd fmla="*/ 520 h 1478006" name="connsiteY0"/>
              <a:gd fmla="*/ 1548895 w 1625317" name="connsiteX1"/>
              <a:gd fmla="*/ 33662 h 1478006" name="connsiteY1"/>
              <a:gd fmla="*/ 1625317 w 1625317" name="connsiteX2"/>
              <a:gd fmla="*/ 55469 h 1478006" name="connsiteY2"/>
              <a:gd fmla="*/ 1625317 w 1625317" name="connsiteX3"/>
              <a:gd fmla="*/ 1478006 h 1478006" name="connsiteY3"/>
              <a:gd fmla="*/ 19069 w 1625317" name="connsiteX4"/>
              <a:gd fmla="*/ 1478006 h 1478006" name="connsiteY4"/>
              <a:gd fmla="*/ 17932 w 1625317" name="connsiteX5"/>
              <a:gd fmla="*/ 1472880 h 1478006" name="connsiteY5"/>
              <a:gd fmla="*/ 33662 w 1625317" name="connsiteX6"/>
              <a:gd fmla="*/ 972599 h 1478006" name="connsiteY6"/>
              <a:gd fmla="*/ 1295740 w 1625317" name="connsiteX7"/>
              <a:gd fmla="*/ 520 h 147800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78006" w="1625317">
                <a:moveTo>
                  <a:pt x="1295740" y="520"/>
                </a:moveTo>
                <a:cubicBezTo>
                  <a:pt x="1379459" y="2932"/>
                  <a:pt x="1464182" y="13769"/>
                  <a:pt x="1548895" y="33662"/>
                </a:cubicBezTo>
                <a:lnTo>
                  <a:pt x="1625317" y="55469"/>
                </a:lnTo>
                <a:lnTo>
                  <a:pt x="1625317" y="1478006"/>
                </a:lnTo>
                <a:lnTo>
                  <a:pt x="19069" y="1478006"/>
                </a:lnTo>
                <a:lnTo>
                  <a:pt x="17932" y="1472880"/>
                </a:lnTo>
                <a:cubicBezTo>
                  <a:pt x="-9688" y="1311493"/>
                  <a:pt x="-6123" y="1142024"/>
                  <a:pt x="33662" y="972599"/>
                </a:cubicBezTo>
                <a:cubicBezTo>
                  <a:pt x="172909" y="379612"/>
                  <a:pt x="709709" y="-16363"/>
                  <a:pt x="1295740" y="520"/>
                </a:cubicBezTo>
                <a:close/>
              </a:path>
            </a:pathLst>
          </a:custGeom>
          <a:solidFill>
            <a:schemeClr val="bg1">
              <a:lumMod val="95000"/>
              <a:alpha val="39000"/>
            </a:schemeClr>
          </a:solidFill>
          <a:ln cap="flat" w="9525">
            <a:noFill/>
            <a:prstDash val="solid"/>
            <a:miter/>
          </a:ln>
        </p:spPr>
        <p:txBody>
          <a:bodyPr anchor="ctr" rtlCol="0" wrap="square">
            <a:noAutofit/>
          </a:bodyPr>
          <a:lstStyle/>
          <a:p>
            <a:endParaRPr altLang="en-US" lang="zh-CN" sz="1350">
              <a:solidFill>
                <a:schemeClr val="bg1"/>
              </a:solidFill>
            </a:endParaRPr>
          </a:p>
        </p:txBody>
      </p:sp>
      <p:grpSp>
        <p:nvGrpSpPr>
          <p:cNvPr id="71" name="组合 70"/>
          <p:cNvGrpSpPr/>
          <p:nvPr/>
        </p:nvGrpSpPr>
        <p:grpSpPr>
          <a:xfrm>
            <a:off x="-4252" y="0"/>
            <a:ext cx="4560060" cy="5143500"/>
            <a:chOff x="-4252" y="0"/>
            <a:chExt cx="4560060" cy="5143500"/>
          </a:xfrm>
        </p:grpSpPr>
        <p:sp>
          <p:nvSpPr>
            <p:cNvPr id="37" name="任意多边形 36">
              <a:extLst>
                <a:ext uri="{FF2B5EF4-FFF2-40B4-BE49-F238E27FC236}">
                  <a16:creationId xmlns:a16="http://schemas.microsoft.com/office/drawing/2014/main" id="{F74E8587-3B1C-450F-8B9F-F0BDE151B03F}"/>
                </a:ext>
              </a:extLst>
            </p:cNvPr>
            <p:cNvSpPr/>
            <p:nvPr/>
          </p:nvSpPr>
          <p:spPr>
            <a:xfrm>
              <a:off x="-4252" y="0"/>
              <a:ext cx="4560060"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bg1"/>
            </a:solidFill>
            <a:ln cap="flat" w="9525">
              <a:noFill/>
              <a:prstDash val="solid"/>
              <a:miter/>
            </a:ln>
          </p:spPr>
          <p:txBody>
            <a:bodyPr anchor="ctr" rtlCol="0" wrap="square">
              <a:noAutofit/>
            </a:bodyPr>
            <a:lstStyle/>
            <a:p>
              <a:endParaRPr altLang="en-US" lang="zh-CN" sz="1350">
                <a:solidFill>
                  <a:schemeClr val="bg1"/>
                </a:solidFill>
              </a:endParaRPr>
            </a:p>
          </p:txBody>
        </p:sp>
        <p:sp>
          <p:nvSpPr>
            <p:cNvPr id="36" name="任意多边形 35">
              <a:extLst>
                <a:ext uri="{FF2B5EF4-FFF2-40B4-BE49-F238E27FC236}">
                  <a16:creationId xmlns:a16="http://schemas.microsoft.com/office/drawing/2014/main" id="{F74E8587-3B1C-450F-8B9F-F0BDE151B03F}"/>
                </a:ext>
              </a:extLst>
            </p:cNvPr>
            <p:cNvSpPr/>
            <p:nvPr/>
          </p:nvSpPr>
          <p:spPr>
            <a:xfrm>
              <a:off x="0" y="0"/>
              <a:ext cx="4343401"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grpSp>
      <p:grpSp>
        <p:nvGrpSpPr>
          <p:cNvPr id="16" name="组合 15">
            <a:extLst>
              <a:ext uri="{FF2B5EF4-FFF2-40B4-BE49-F238E27FC236}">
                <a16:creationId xmlns:a16="http://schemas.microsoft.com/office/drawing/2014/main" id="{69E1EE4F-9219-4271-8A22-2D68E2758DD6}"/>
              </a:ext>
            </a:extLst>
          </p:cNvPr>
          <p:cNvGrpSpPr/>
          <p:nvPr/>
        </p:nvGrpSpPr>
        <p:grpSpPr>
          <a:xfrm rot="11209072">
            <a:off x="611023" y="583277"/>
            <a:ext cx="2797314" cy="4041888"/>
            <a:chOff x="237862" y="-89423"/>
            <a:chExt cx="4892564" cy="7069352"/>
          </a:xfrm>
        </p:grpSpPr>
        <p:sp>
          <p:nvSpPr>
            <p:cNvPr id="17" name="椭圆 16">
              <a:extLst>
                <a:ext uri="{FF2B5EF4-FFF2-40B4-BE49-F238E27FC236}">
                  <a16:creationId xmlns:a16="http://schemas.microsoft.com/office/drawing/2014/main" id="{58C35AE6-933D-4E18-811A-5B9AB30D000A}"/>
                </a:ext>
              </a:extLst>
            </p:cNvPr>
            <p:cNvSpPr/>
            <p:nvPr/>
          </p:nvSpPr>
          <p:spPr>
            <a:xfrm>
              <a:off x="237862" y="982718"/>
              <a:ext cx="4892564" cy="489256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solidFill>
                  <a:schemeClr val="tx1"/>
                </a:solidFill>
              </a:endParaRPr>
            </a:p>
          </p:txBody>
        </p:sp>
        <p:sp>
          <p:nvSpPr>
            <p:cNvPr id="18" name="椭圆 17">
              <a:extLst>
                <a:ext uri="{FF2B5EF4-FFF2-40B4-BE49-F238E27FC236}">
                  <a16:creationId xmlns:a16="http://schemas.microsoft.com/office/drawing/2014/main" id="{7642B963-E2CD-4453-AC3A-294AB8C08C2A}"/>
                </a:ext>
              </a:extLst>
            </p:cNvPr>
            <p:cNvSpPr/>
            <p:nvPr/>
          </p:nvSpPr>
          <p:spPr>
            <a:xfrm>
              <a:off x="641807" y="1386662"/>
              <a:ext cx="4084675" cy="4084678"/>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accent1"/>
                </a:solidFill>
                <a:latin charset="-122" panose="020b0400000000000000" pitchFamily="34" typeface="思源黑体"/>
                <a:ea charset="-122" panose="020b0400000000000000" pitchFamily="34" typeface="思源黑体"/>
                <a:cs charset="0" panose="020b0604020202020204" pitchFamily="34" typeface="Arial"/>
              </a:endParaRPr>
            </a:p>
          </p:txBody>
        </p:sp>
        <p:sp>
          <p:nvSpPr>
            <p:cNvPr id="20" name="任意多边形: 形状 31">
              <a:extLst>
                <a:ext uri="{FF2B5EF4-FFF2-40B4-BE49-F238E27FC236}">
                  <a16:creationId xmlns:a16="http://schemas.microsoft.com/office/drawing/2014/main" id="{2E66F6B2-990A-46DD-89C2-3CD1BA7491C8}"/>
                </a:ext>
              </a:extLst>
            </p:cNvPr>
            <p:cNvSpPr/>
            <p:nvPr/>
          </p:nvSpPr>
          <p:spPr>
            <a:xfrm rot="18785648">
              <a:off x="974286" y="3294627"/>
              <a:ext cx="3913617"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sp>
          <p:nvSpPr>
            <p:cNvPr id="21" name="任意多边形: 形状 32">
              <a:extLst>
                <a:ext uri="{FF2B5EF4-FFF2-40B4-BE49-F238E27FC236}">
                  <a16:creationId xmlns:a16="http://schemas.microsoft.com/office/drawing/2014/main" id="{64044244-1E71-471D-B46B-C81569F87B8A}"/>
                </a:ext>
              </a:extLst>
            </p:cNvPr>
            <p:cNvSpPr/>
            <p:nvPr/>
          </p:nvSpPr>
          <p:spPr>
            <a:xfrm rot="7741732">
              <a:off x="406131" y="138892"/>
              <a:ext cx="3913618"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grpSp>
      <p:sp>
        <p:nvSpPr>
          <p:cNvPr id="63" name="矩形 62"/>
          <p:cNvSpPr/>
          <p:nvPr/>
        </p:nvSpPr>
        <p:spPr>
          <a:xfrm>
            <a:off x="1595642" y="1771864"/>
            <a:ext cx="817880" cy="1615440"/>
          </a:xfrm>
          <a:prstGeom prst="rect">
            <a:avLst/>
          </a:prstGeom>
        </p:spPr>
        <p:txBody>
          <a:bodyPr wrap="none">
            <a:spAutoFit/>
          </a:bodyPr>
          <a:lstStyle/>
          <a:p>
            <a:r>
              <a:rPr altLang="en-US" b="1" lang="zh-CN" smtClean="0" sz="5000">
                <a:solidFill>
                  <a:schemeClr val="bg1"/>
                </a:solidFill>
                <a:latin typeface="+mn-ea"/>
              </a:rPr>
              <a:t>目</a:t>
            </a:r>
          </a:p>
          <a:p>
            <a:r>
              <a:rPr altLang="en-US" b="1" lang="zh-CN" smtClean="0" sz="5000">
                <a:solidFill>
                  <a:schemeClr val="bg1"/>
                </a:solidFill>
                <a:latin typeface="+mn-ea"/>
              </a:rPr>
              <a:t>录</a:t>
            </a:r>
          </a:p>
        </p:txBody>
      </p:sp>
      <p:grpSp>
        <p:nvGrpSpPr>
          <p:cNvPr id="2" name="组合 1"/>
          <p:cNvGrpSpPr/>
          <p:nvPr/>
        </p:nvGrpSpPr>
        <p:grpSpPr>
          <a:xfrm>
            <a:off x="5334000" y="895350"/>
            <a:ext cx="2224650" cy="394353"/>
            <a:chOff x="8397310" y="-1221369"/>
            <a:chExt cx="2224650" cy="394353"/>
          </a:xfrm>
        </p:grpSpPr>
        <p:grpSp>
          <p:nvGrpSpPr>
            <p:cNvPr id="28" name="组合 27"/>
            <p:cNvGrpSpPr/>
            <p:nvPr/>
          </p:nvGrpSpPr>
          <p:grpSpPr>
            <a:xfrm>
              <a:off x="8397310" y="-1196348"/>
              <a:ext cx="365537" cy="369332"/>
              <a:chOff x="1311170" y="2562761"/>
              <a:chExt cx="645877" cy="627903"/>
            </a:xfrm>
          </p:grpSpPr>
          <p:sp>
            <p:nvSpPr>
              <p:cNvPr id="32" name="椭圆 31"/>
              <p:cNvSpPr/>
              <p:nvPr/>
            </p:nvSpPr>
            <p:spPr>
              <a:xfrm>
                <a:off x="1318987" y="2575835"/>
                <a:ext cx="608487" cy="58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lIns="82296" numCol="1" rIns="82296" rot="0" rtlCol="0" spcCol="0" spcFirstLastPara="0" tIns="41148"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20">
                  <a:cs typeface="+mn-ea"/>
                  <a:sym typeface="+mn-lt"/>
                </a:endParaRPr>
              </a:p>
            </p:txBody>
          </p:sp>
          <p:sp>
            <p:nvSpPr>
              <p:cNvPr id="33" name="文本框 14"/>
              <p:cNvSpPr txBox="1"/>
              <p:nvPr/>
            </p:nvSpPr>
            <p:spPr>
              <a:xfrm>
                <a:off x="1311170" y="2562761"/>
                <a:ext cx="645877" cy="62183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b="1" lang="en-US">
                    <a:solidFill>
                      <a:schemeClr val="accent1"/>
                    </a:solidFill>
                    <a:latin typeface="+mn-ea"/>
                    <a:cs typeface="+mn-ea"/>
                    <a:sym typeface="+mn-lt"/>
                  </a:rPr>
                  <a:t>1</a:t>
                </a:r>
              </a:p>
            </p:txBody>
          </p:sp>
        </p:grpSp>
        <p:sp>
          <p:nvSpPr>
            <p:cNvPr id="30" name="文本框 29"/>
            <p:cNvSpPr txBox="1"/>
            <p:nvPr/>
          </p:nvSpPr>
          <p:spPr>
            <a:xfrm>
              <a:off x="8762999" y="-1221369"/>
              <a:ext cx="1858961" cy="36576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chemeClr val="bg1"/>
                  </a:solidFill>
                  <a:cs typeface="+mn-ea"/>
                  <a:sym typeface="+mn-lt"/>
                </a:rPr>
                <a:t>增值税相关知识</a:t>
              </a:r>
            </a:p>
          </p:txBody>
        </p:sp>
      </p:grpSp>
      <p:grpSp>
        <p:nvGrpSpPr>
          <p:cNvPr id="87" name="组合 86"/>
          <p:cNvGrpSpPr/>
          <p:nvPr/>
        </p:nvGrpSpPr>
        <p:grpSpPr>
          <a:xfrm>
            <a:off x="5334000" y="1517993"/>
            <a:ext cx="2224650" cy="394353"/>
            <a:chOff x="8397310" y="-1221369"/>
            <a:chExt cx="2224650" cy="394353"/>
          </a:xfrm>
        </p:grpSpPr>
        <p:grpSp>
          <p:nvGrpSpPr>
            <p:cNvPr id="88" name="组合 87"/>
            <p:cNvGrpSpPr/>
            <p:nvPr/>
          </p:nvGrpSpPr>
          <p:grpSpPr>
            <a:xfrm>
              <a:off x="8397310" y="-1196348"/>
              <a:ext cx="365537" cy="369332"/>
              <a:chOff x="1311170" y="2562761"/>
              <a:chExt cx="645877" cy="627903"/>
            </a:xfrm>
          </p:grpSpPr>
          <p:sp>
            <p:nvSpPr>
              <p:cNvPr id="90" name="椭圆 89"/>
              <p:cNvSpPr/>
              <p:nvPr/>
            </p:nvSpPr>
            <p:spPr>
              <a:xfrm>
                <a:off x="1318987" y="2575835"/>
                <a:ext cx="608487" cy="58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lIns="82296" numCol="1" rIns="82296" rot="0" rtlCol="0" spcCol="0" spcFirstLastPara="0" tIns="41148"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20">
                  <a:cs typeface="+mn-ea"/>
                  <a:sym typeface="+mn-lt"/>
                </a:endParaRPr>
              </a:p>
            </p:txBody>
          </p:sp>
          <p:sp>
            <p:nvSpPr>
              <p:cNvPr id="91" name="文本框 14"/>
              <p:cNvSpPr txBox="1"/>
              <p:nvPr/>
            </p:nvSpPr>
            <p:spPr>
              <a:xfrm>
                <a:off x="1311170" y="2562761"/>
                <a:ext cx="645877" cy="62183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b="1" lang="en-US" smtClean="0">
                    <a:solidFill>
                      <a:schemeClr val="accent1"/>
                    </a:solidFill>
                    <a:latin typeface="+mn-ea"/>
                    <a:cs typeface="+mn-ea"/>
                    <a:sym typeface="+mn-lt"/>
                  </a:rPr>
                  <a:t>2</a:t>
                </a:r>
              </a:p>
            </p:txBody>
          </p:sp>
        </p:grpSp>
        <p:sp>
          <p:nvSpPr>
            <p:cNvPr id="89" name="文本框 88"/>
            <p:cNvSpPr txBox="1"/>
            <p:nvPr/>
          </p:nvSpPr>
          <p:spPr>
            <a:xfrm>
              <a:off x="8762999" y="-1221369"/>
              <a:ext cx="1858961" cy="36576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chemeClr val="bg1"/>
                  </a:solidFill>
                  <a:cs typeface="+mn-ea"/>
                  <a:sym typeface="+mn-lt"/>
                </a:rPr>
                <a:t>附加税相关知识</a:t>
              </a:r>
            </a:p>
          </p:txBody>
        </p:sp>
      </p:grpSp>
      <p:grpSp>
        <p:nvGrpSpPr>
          <p:cNvPr id="92" name="组合 91"/>
          <p:cNvGrpSpPr/>
          <p:nvPr/>
        </p:nvGrpSpPr>
        <p:grpSpPr>
          <a:xfrm>
            <a:off x="5334000" y="2140636"/>
            <a:ext cx="2224650" cy="394353"/>
            <a:chOff x="8397310" y="-1221369"/>
            <a:chExt cx="2224650" cy="394353"/>
          </a:xfrm>
        </p:grpSpPr>
        <p:grpSp>
          <p:nvGrpSpPr>
            <p:cNvPr id="93" name="组合 92"/>
            <p:cNvGrpSpPr/>
            <p:nvPr/>
          </p:nvGrpSpPr>
          <p:grpSpPr>
            <a:xfrm>
              <a:off x="8397310" y="-1196348"/>
              <a:ext cx="365537" cy="369332"/>
              <a:chOff x="1311170" y="2562761"/>
              <a:chExt cx="645877" cy="627903"/>
            </a:xfrm>
          </p:grpSpPr>
          <p:sp>
            <p:nvSpPr>
              <p:cNvPr id="95" name="椭圆 94"/>
              <p:cNvSpPr/>
              <p:nvPr/>
            </p:nvSpPr>
            <p:spPr>
              <a:xfrm>
                <a:off x="1318987" y="2575835"/>
                <a:ext cx="608487" cy="58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lIns="82296" numCol="1" rIns="82296" rot="0" rtlCol="0" spcCol="0" spcFirstLastPara="0" tIns="41148"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20">
                  <a:cs typeface="+mn-ea"/>
                  <a:sym typeface="+mn-lt"/>
                </a:endParaRPr>
              </a:p>
            </p:txBody>
          </p:sp>
          <p:sp>
            <p:nvSpPr>
              <p:cNvPr id="96" name="文本框 14"/>
              <p:cNvSpPr txBox="1"/>
              <p:nvPr/>
            </p:nvSpPr>
            <p:spPr>
              <a:xfrm>
                <a:off x="1311170" y="2562761"/>
                <a:ext cx="645877" cy="62183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b="1" lang="en-US" smtClean="0">
                    <a:solidFill>
                      <a:schemeClr val="accent1"/>
                    </a:solidFill>
                    <a:latin typeface="+mn-ea"/>
                    <a:cs typeface="+mn-ea"/>
                    <a:sym typeface="+mn-lt"/>
                  </a:rPr>
                  <a:t>3</a:t>
                </a:r>
              </a:p>
            </p:txBody>
          </p:sp>
        </p:grpSp>
        <p:sp>
          <p:nvSpPr>
            <p:cNvPr id="94" name="文本框 93"/>
            <p:cNvSpPr txBox="1"/>
            <p:nvPr/>
          </p:nvSpPr>
          <p:spPr>
            <a:xfrm>
              <a:off x="8762999" y="-1221369"/>
              <a:ext cx="1858961" cy="36576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chemeClr val="bg1"/>
                  </a:solidFill>
                  <a:cs typeface="+mn-ea"/>
                  <a:sym typeface="+mn-lt"/>
                </a:rPr>
                <a:t>企业所得税知识</a:t>
              </a:r>
            </a:p>
          </p:txBody>
        </p:sp>
      </p:grpSp>
      <p:grpSp>
        <p:nvGrpSpPr>
          <p:cNvPr id="97" name="组合 96"/>
          <p:cNvGrpSpPr/>
          <p:nvPr/>
        </p:nvGrpSpPr>
        <p:grpSpPr>
          <a:xfrm>
            <a:off x="5334000" y="2763279"/>
            <a:ext cx="2224650" cy="394353"/>
            <a:chOff x="8397310" y="-1221369"/>
            <a:chExt cx="2224650" cy="394353"/>
          </a:xfrm>
        </p:grpSpPr>
        <p:grpSp>
          <p:nvGrpSpPr>
            <p:cNvPr id="98" name="组合 97"/>
            <p:cNvGrpSpPr/>
            <p:nvPr/>
          </p:nvGrpSpPr>
          <p:grpSpPr>
            <a:xfrm>
              <a:off x="8397310" y="-1196348"/>
              <a:ext cx="365537" cy="369332"/>
              <a:chOff x="1311170" y="2562761"/>
              <a:chExt cx="645877" cy="627903"/>
            </a:xfrm>
          </p:grpSpPr>
          <p:sp>
            <p:nvSpPr>
              <p:cNvPr id="100" name="椭圆 99"/>
              <p:cNvSpPr/>
              <p:nvPr/>
            </p:nvSpPr>
            <p:spPr>
              <a:xfrm>
                <a:off x="1318987" y="2575835"/>
                <a:ext cx="608487" cy="58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lIns="82296" numCol="1" rIns="82296" rot="0" rtlCol="0" spcCol="0" spcFirstLastPara="0" tIns="41148"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20">
                  <a:cs typeface="+mn-ea"/>
                  <a:sym typeface="+mn-lt"/>
                </a:endParaRPr>
              </a:p>
            </p:txBody>
          </p:sp>
          <p:sp>
            <p:nvSpPr>
              <p:cNvPr id="101" name="文本框 14"/>
              <p:cNvSpPr txBox="1"/>
              <p:nvPr/>
            </p:nvSpPr>
            <p:spPr>
              <a:xfrm>
                <a:off x="1311170" y="2562761"/>
                <a:ext cx="645877" cy="62183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b="1" lang="en-US" smtClean="0">
                    <a:solidFill>
                      <a:schemeClr val="accent1"/>
                    </a:solidFill>
                    <a:latin typeface="+mn-ea"/>
                    <a:cs typeface="+mn-ea"/>
                    <a:sym typeface="+mn-lt"/>
                  </a:rPr>
                  <a:t>4</a:t>
                </a:r>
              </a:p>
            </p:txBody>
          </p:sp>
        </p:grpSp>
        <p:sp>
          <p:nvSpPr>
            <p:cNvPr id="99" name="文本框 98"/>
            <p:cNvSpPr txBox="1"/>
            <p:nvPr/>
          </p:nvSpPr>
          <p:spPr>
            <a:xfrm>
              <a:off x="8762999" y="-1221369"/>
              <a:ext cx="1858961" cy="36576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chemeClr val="bg1"/>
                  </a:solidFill>
                  <a:cs typeface="+mn-ea"/>
                  <a:sym typeface="+mn-lt"/>
                </a:rPr>
                <a:t>印花税相关知识</a:t>
              </a:r>
            </a:p>
          </p:txBody>
        </p:sp>
      </p:grpSp>
      <p:grpSp>
        <p:nvGrpSpPr>
          <p:cNvPr id="102" name="组合 101"/>
          <p:cNvGrpSpPr/>
          <p:nvPr/>
        </p:nvGrpSpPr>
        <p:grpSpPr>
          <a:xfrm>
            <a:off x="5334000" y="3385922"/>
            <a:ext cx="2224650" cy="394353"/>
            <a:chOff x="8397310" y="-1221369"/>
            <a:chExt cx="2224650" cy="394353"/>
          </a:xfrm>
        </p:grpSpPr>
        <p:grpSp>
          <p:nvGrpSpPr>
            <p:cNvPr id="103" name="组合 102"/>
            <p:cNvGrpSpPr/>
            <p:nvPr/>
          </p:nvGrpSpPr>
          <p:grpSpPr>
            <a:xfrm>
              <a:off x="8397310" y="-1196348"/>
              <a:ext cx="365537" cy="369332"/>
              <a:chOff x="1311170" y="2562761"/>
              <a:chExt cx="645877" cy="627903"/>
            </a:xfrm>
          </p:grpSpPr>
          <p:sp>
            <p:nvSpPr>
              <p:cNvPr id="105" name="椭圆 104"/>
              <p:cNvSpPr/>
              <p:nvPr/>
            </p:nvSpPr>
            <p:spPr>
              <a:xfrm>
                <a:off x="1318987" y="2575835"/>
                <a:ext cx="608487" cy="58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lIns="82296" numCol="1" rIns="82296" rot="0" rtlCol="0" spcCol="0" spcFirstLastPara="0" tIns="41148"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20">
                  <a:cs typeface="+mn-ea"/>
                  <a:sym typeface="+mn-lt"/>
                </a:endParaRPr>
              </a:p>
            </p:txBody>
          </p:sp>
          <p:sp>
            <p:nvSpPr>
              <p:cNvPr id="106" name="文本框 14"/>
              <p:cNvSpPr txBox="1"/>
              <p:nvPr/>
            </p:nvSpPr>
            <p:spPr>
              <a:xfrm>
                <a:off x="1311170" y="2562760"/>
                <a:ext cx="645877" cy="62183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b="1" lang="en-US" smtClean="0">
                    <a:solidFill>
                      <a:schemeClr val="accent1"/>
                    </a:solidFill>
                    <a:latin typeface="+mn-ea"/>
                    <a:cs typeface="+mn-ea"/>
                    <a:sym typeface="+mn-lt"/>
                  </a:rPr>
                  <a:t>5</a:t>
                </a:r>
              </a:p>
            </p:txBody>
          </p:sp>
        </p:grpSp>
        <p:sp>
          <p:nvSpPr>
            <p:cNvPr id="104" name="文本框 103"/>
            <p:cNvSpPr txBox="1"/>
            <p:nvPr/>
          </p:nvSpPr>
          <p:spPr>
            <a:xfrm>
              <a:off x="8762999" y="-1221369"/>
              <a:ext cx="1858961" cy="36576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chemeClr val="bg1"/>
                  </a:solidFill>
                  <a:cs typeface="+mn-ea"/>
                  <a:sym typeface="+mn-lt"/>
                </a:rPr>
                <a:t>房产税相关知识</a:t>
              </a:r>
            </a:p>
          </p:txBody>
        </p:sp>
      </p:grpSp>
      <p:grpSp>
        <p:nvGrpSpPr>
          <p:cNvPr id="107" name="组合 106"/>
          <p:cNvGrpSpPr/>
          <p:nvPr/>
        </p:nvGrpSpPr>
        <p:grpSpPr>
          <a:xfrm>
            <a:off x="5334000" y="4008565"/>
            <a:ext cx="2224650" cy="394353"/>
            <a:chOff x="8397310" y="-1221369"/>
            <a:chExt cx="2224650" cy="394353"/>
          </a:xfrm>
        </p:grpSpPr>
        <p:grpSp>
          <p:nvGrpSpPr>
            <p:cNvPr id="108" name="组合 107"/>
            <p:cNvGrpSpPr/>
            <p:nvPr/>
          </p:nvGrpSpPr>
          <p:grpSpPr>
            <a:xfrm>
              <a:off x="8397310" y="-1196348"/>
              <a:ext cx="365537" cy="369332"/>
              <a:chOff x="1311170" y="2562761"/>
              <a:chExt cx="645877" cy="627903"/>
            </a:xfrm>
          </p:grpSpPr>
          <p:sp>
            <p:nvSpPr>
              <p:cNvPr id="110" name="椭圆 109"/>
              <p:cNvSpPr/>
              <p:nvPr/>
            </p:nvSpPr>
            <p:spPr>
              <a:xfrm>
                <a:off x="1318987" y="2575835"/>
                <a:ext cx="608487" cy="58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lIns="82296" numCol="1" rIns="82296" rot="0" rtlCol="0" spcCol="0" spcFirstLastPara="0" tIns="41148"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620">
                  <a:cs typeface="+mn-ea"/>
                  <a:sym typeface="+mn-lt"/>
                </a:endParaRPr>
              </a:p>
            </p:txBody>
          </p:sp>
          <p:sp>
            <p:nvSpPr>
              <p:cNvPr id="111" name="文本框 14"/>
              <p:cNvSpPr txBox="1"/>
              <p:nvPr/>
            </p:nvSpPr>
            <p:spPr>
              <a:xfrm>
                <a:off x="1311170" y="2562761"/>
                <a:ext cx="645877" cy="62183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b="1" lang="en-US" smtClean="0">
                    <a:solidFill>
                      <a:schemeClr val="accent1"/>
                    </a:solidFill>
                    <a:latin typeface="+mn-ea"/>
                    <a:cs typeface="+mn-ea"/>
                    <a:sym typeface="+mn-lt"/>
                  </a:rPr>
                  <a:t>6</a:t>
                </a:r>
              </a:p>
            </p:txBody>
          </p:sp>
        </p:grpSp>
        <p:sp>
          <p:nvSpPr>
            <p:cNvPr id="109" name="文本框 108"/>
            <p:cNvSpPr txBox="1"/>
            <p:nvPr/>
          </p:nvSpPr>
          <p:spPr>
            <a:xfrm>
              <a:off x="8762999" y="-1221369"/>
              <a:ext cx="1858961" cy="36576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chemeClr val="bg1"/>
                  </a:solidFill>
                  <a:cs typeface="+mn-ea"/>
                  <a:sym typeface="+mn-lt"/>
                </a:rPr>
                <a:t>城镇土地使用税</a:t>
              </a:r>
            </a:p>
          </p:txBody>
        </p:sp>
      </p:grpSp>
    </p:spTree>
    <p:extLst>
      <p:ext uri="{BB962C8B-B14F-4D97-AF65-F5344CB8AC3E}">
        <p14:creationId val="346962937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60000" fill="hold" id="5" nodeType="clickEffect" presetClass="entr" presetID="2" presetSubtype="8">
                                  <p:stCondLst>
                                    <p:cond delay="0"/>
                                  </p:stCondLst>
                                  <p:childTnLst>
                                    <p:set>
                                      <p:cBhvr>
                                        <p:cTn dur="1" fill="hold" id="6">
                                          <p:stCondLst>
                                            <p:cond delay="0"/>
                                          </p:stCondLst>
                                        </p:cTn>
                                        <p:tgtEl>
                                          <p:spTgt spid="71"/>
                                        </p:tgtEl>
                                        <p:attrNameLst>
                                          <p:attrName>style.visibility</p:attrName>
                                        </p:attrNameLst>
                                      </p:cBhvr>
                                      <p:to>
                                        <p:strVal val="visible"/>
                                      </p:to>
                                    </p:set>
                                    <p:anim calcmode="lin" valueType="num">
                                      <p:cBhvr additive="base">
                                        <p:cTn dur="1000" fill="hold" id="7"/>
                                        <p:tgtEl>
                                          <p:spTgt spid="71"/>
                                        </p:tgtEl>
                                        <p:attrNameLst>
                                          <p:attrName>ppt_x</p:attrName>
                                        </p:attrNameLst>
                                      </p:cBhvr>
                                      <p:tavLst>
                                        <p:tav tm="0">
                                          <p:val>
                                            <p:strVal val="0-#ppt_w/2"/>
                                          </p:val>
                                        </p:tav>
                                        <p:tav tm="100000">
                                          <p:val>
                                            <p:strVal val="#ppt_x"/>
                                          </p:val>
                                        </p:tav>
                                      </p:tavLst>
                                    </p:anim>
                                    <p:anim calcmode="lin" valueType="num">
                                      <p:cBhvr additive="base">
                                        <p:cTn dur="1000" fill="hold" id="8"/>
                                        <p:tgtEl>
                                          <p:spTgt spid="71"/>
                                        </p:tgtEl>
                                        <p:attrNameLst>
                                          <p:attrName>ppt_y</p:attrName>
                                        </p:attrNameLst>
                                      </p:cBhvr>
                                      <p:tavLst>
                                        <p:tav tm="0">
                                          <p:val>
                                            <p:strVal val="#ppt_y"/>
                                          </p:val>
                                        </p:tav>
                                        <p:tav tm="100000">
                                          <p:val>
                                            <p:strVal val="#ppt_y"/>
                                          </p:val>
                                        </p:tav>
                                      </p:tavLst>
                                    </p:anim>
                                  </p:childTnLst>
                                </p:cTn>
                              </p:par>
                              <p:par>
                                <p:cTn decel="60000" fill="hold" grpId="0" id="9" nodeType="withEffect" presetClass="entr" presetID="2" presetSubtype="6">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additive="base">
                                        <p:cTn dur="1000" fill="hold" id="11"/>
                                        <p:tgtEl>
                                          <p:spTgt spid="54"/>
                                        </p:tgtEl>
                                        <p:attrNameLst>
                                          <p:attrName>ppt_x</p:attrName>
                                        </p:attrNameLst>
                                      </p:cBhvr>
                                      <p:tavLst>
                                        <p:tav tm="0">
                                          <p:val>
                                            <p:strVal val="1+#ppt_w/2"/>
                                          </p:val>
                                        </p:tav>
                                        <p:tav tm="100000">
                                          <p:val>
                                            <p:strVal val="#ppt_x"/>
                                          </p:val>
                                        </p:tav>
                                      </p:tavLst>
                                    </p:anim>
                                    <p:anim calcmode="lin" valueType="num">
                                      <p:cBhvr additive="base">
                                        <p:cTn dur="1000" fill="hold" id="12"/>
                                        <p:tgtEl>
                                          <p:spTgt spid="54"/>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16"/>
                                        </p:tgtEl>
                                        <p:attrNameLst>
                                          <p:attrName>style.visibility</p:attrName>
                                        </p:attrNameLst>
                                      </p:cBhvr>
                                      <p:to>
                                        <p:strVal val="visible"/>
                                      </p:to>
                                    </p:set>
                                    <p:anim calcmode="lin" valueType="num">
                                      <p:cBhvr>
                                        <p:cTn dur="1000" fill="hold" id="17"/>
                                        <p:tgtEl>
                                          <p:spTgt spid="16"/>
                                        </p:tgtEl>
                                        <p:attrNameLst>
                                          <p:attrName>ppt_w</p:attrName>
                                        </p:attrNameLst>
                                      </p:cBhvr>
                                      <p:tavLst>
                                        <p:tav tm="0">
                                          <p:val>
                                            <p:fltVal val="0"/>
                                          </p:val>
                                        </p:tav>
                                        <p:tav tm="100000">
                                          <p:val>
                                            <p:strVal val="#ppt_w"/>
                                          </p:val>
                                        </p:tav>
                                      </p:tavLst>
                                    </p:anim>
                                    <p:anim calcmode="lin" valueType="num">
                                      <p:cBhvr>
                                        <p:cTn dur="1000" fill="hold" id="18"/>
                                        <p:tgtEl>
                                          <p:spTgt spid="16"/>
                                        </p:tgtEl>
                                        <p:attrNameLst>
                                          <p:attrName>ppt_h</p:attrName>
                                        </p:attrNameLst>
                                      </p:cBhvr>
                                      <p:tavLst>
                                        <p:tav tm="0">
                                          <p:val>
                                            <p:fltVal val="0"/>
                                          </p:val>
                                        </p:tav>
                                        <p:tav tm="100000">
                                          <p:val>
                                            <p:strVal val="#ppt_h"/>
                                          </p:val>
                                        </p:tav>
                                      </p:tavLst>
                                    </p:anim>
                                    <p:animEffect filter="fade" transition="in">
                                      <p:cBhvr>
                                        <p:cTn dur="1000" id="19"/>
                                        <p:tgtEl>
                                          <p:spTgt spid="16"/>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63"/>
                                        </p:tgtEl>
                                        <p:attrNameLst>
                                          <p:attrName>style.visibility</p:attrName>
                                        </p:attrNameLst>
                                      </p:cBhvr>
                                      <p:to>
                                        <p:strVal val="visible"/>
                                      </p:to>
                                    </p:set>
                                    <p:anim calcmode="lin" valueType="num">
                                      <p:cBhvr>
                                        <p:cTn dur="1000" fill="hold" id="22"/>
                                        <p:tgtEl>
                                          <p:spTgt spid="63"/>
                                        </p:tgtEl>
                                        <p:attrNameLst>
                                          <p:attrName>ppt_w</p:attrName>
                                        </p:attrNameLst>
                                      </p:cBhvr>
                                      <p:tavLst>
                                        <p:tav tm="0">
                                          <p:val>
                                            <p:fltVal val="0"/>
                                          </p:val>
                                        </p:tav>
                                        <p:tav tm="100000">
                                          <p:val>
                                            <p:strVal val="#ppt_w"/>
                                          </p:val>
                                        </p:tav>
                                      </p:tavLst>
                                    </p:anim>
                                    <p:anim calcmode="lin" valueType="num">
                                      <p:cBhvr>
                                        <p:cTn dur="1000" fill="hold" id="23"/>
                                        <p:tgtEl>
                                          <p:spTgt spid="63"/>
                                        </p:tgtEl>
                                        <p:attrNameLst>
                                          <p:attrName>ppt_h</p:attrName>
                                        </p:attrNameLst>
                                      </p:cBhvr>
                                      <p:tavLst>
                                        <p:tav tm="0">
                                          <p:val>
                                            <p:fltVal val="0"/>
                                          </p:val>
                                        </p:tav>
                                        <p:tav tm="100000">
                                          <p:val>
                                            <p:strVal val="#ppt_h"/>
                                          </p:val>
                                        </p:tav>
                                      </p:tavLst>
                                    </p:anim>
                                    <p:animEffect filter="fade" transition="in">
                                      <p:cBhvr>
                                        <p:cTn dur="1000" id="24"/>
                                        <p:tgtEl>
                                          <p:spTgt spid="63"/>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53" presetSubtype="0">
                                  <p:stCondLst>
                                    <p:cond delay="0"/>
                                  </p:stCondLst>
                                  <p:childTnLst>
                                    <p:set>
                                      <p:cBhvr>
                                        <p:cTn dur="1" fill="hold" id="28">
                                          <p:stCondLst>
                                            <p:cond delay="0"/>
                                          </p:stCondLst>
                                        </p:cTn>
                                        <p:tgtEl>
                                          <p:spTgt spid="2"/>
                                        </p:tgtEl>
                                        <p:attrNameLst>
                                          <p:attrName>style.visibility</p:attrName>
                                        </p:attrNameLst>
                                      </p:cBhvr>
                                      <p:to>
                                        <p:strVal val="visible"/>
                                      </p:to>
                                    </p:set>
                                    <p:anim calcmode="lin" valueType="num">
                                      <p:cBhvr>
                                        <p:cTn dur="500" fill="hold" id="29"/>
                                        <p:tgtEl>
                                          <p:spTgt spid="2"/>
                                        </p:tgtEl>
                                        <p:attrNameLst>
                                          <p:attrName>ppt_w</p:attrName>
                                        </p:attrNameLst>
                                      </p:cBhvr>
                                      <p:tavLst>
                                        <p:tav tm="0">
                                          <p:val>
                                            <p:fltVal val="0"/>
                                          </p:val>
                                        </p:tav>
                                        <p:tav tm="100000">
                                          <p:val>
                                            <p:strVal val="#ppt_w"/>
                                          </p:val>
                                        </p:tav>
                                      </p:tavLst>
                                    </p:anim>
                                    <p:anim calcmode="lin" valueType="num">
                                      <p:cBhvr>
                                        <p:cTn dur="500" fill="hold" id="30"/>
                                        <p:tgtEl>
                                          <p:spTgt spid="2"/>
                                        </p:tgtEl>
                                        <p:attrNameLst>
                                          <p:attrName>ppt_h</p:attrName>
                                        </p:attrNameLst>
                                      </p:cBhvr>
                                      <p:tavLst>
                                        <p:tav tm="0">
                                          <p:val>
                                            <p:fltVal val="0"/>
                                          </p:val>
                                        </p:tav>
                                        <p:tav tm="100000">
                                          <p:val>
                                            <p:strVal val="#ppt_h"/>
                                          </p:val>
                                        </p:tav>
                                      </p:tavLst>
                                    </p:anim>
                                    <p:animEffect filter="fade" transition="in">
                                      <p:cBhvr>
                                        <p:cTn dur="500" id="31"/>
                                        <p:tgtEl>
                                          <p:spTgt spid="2"/>
                                        </p:tgtEl>
                                      </p:cBhvr>
                                    </p:animEffect>
                                  </p:childTnLst>
                                </p:cTn>
                              </p:par>
                              <p:par>
                                <p:cTn fill="hold" id="32" nodeType="withEffect" presetClass="entr" presetID="53" presetSubtype="0">
                                  <p:stCondLst>
                                    <p:cond delay="0"/>
                                  </p:stCondLst>
                                  <p:childTnLst>
                                    <p:set>
                                      <p:cBhvr>
                                        <p:cTn dur="1" fill="hold" id="33">
                                          <p:stCondLst>
                                            <p:cond delay="0"/>
                                          </p:stCondLst>
                                        </p:cTn>
                                        <p:tgtEl>
                                          <p:spTgt spid="87"/>
                                        </p:tgtEl>
                                        <p:attrNameLst>
                                          <p:attrName>style.visibility</p:attrName>
                                        </p:attrNameLst>
                                      </p:cBhvr>
                                      <p:to>
                                        <p:strVal val="visible"/>
                                      </p:to>
                                    </p:set>
                                    <p:anim calcmode="lin" valueType="num">
                                      <p:cBhvr>
                                        <p:cTn dur="500" fill="hold" id="34"/>
                                        <p:tgtEl>
                                          <p:spTgt spid="87"/>
                                        </p:tgtEl>
                                        <p:attrNameLst>
                                          <p:attrName>ppt_w</p:attrName>
                                        </p:attrNameLst>
                                      </p:cBhvr>
                                      <p:tavLst>
                                        <p:tav tm="0">
                                          <p:val>
                                            <p:fltVal val="0"/>
                                          </p:val>
                                        </p:tav>
                                        <p:tav tm="100000">
                                          <p:val>
                                            <p:strVal val="#ppt_w"/>
                                          </p:val>
                                        </p:tav>
                                      </p:tavLst>
                                    </p:anim>
                                    <p:anim calcmode="lin" valueType="num">
                                      <p:cBhvr>
                                        <p:cTn dur="500" fill="hold" id="35"/>
                                        <p:tgtEl>
                                          <p:spTgt spid="87"/>
                                        </p:tgtEl>
                                        <p:attrNameLst>
                                          <p:attrName>ppt_h</p:attrName>
                                        </p:attrNameLst>
                                      </p:cBhvr>
                                      <p:tavLst>
                                        <p:tav tm="0">
                                          <p:val>
                                            <p:fltVal val="0"/>
                                          </p:val>
                                        </p:tav>
                                        <p:tav tm="100000">
                                          <p:val>
                                            <p:strVal val="#ppt_h"/>
                                          </p:val>
                                        </p:tav>
                                      </p:tavLst>
                                    </p:anim>
                                    <p:animEffect filter="fade" transition="in">
                                      <p:cBhvr>
                                        <p:cTn dur="500" id="36"/>
                                        <p:tgtEl>
                                          <p:spTgt spid="87"/>
                                        </p:tgtEl>
                                      </p:cBhvr>
                                    </p:animEffect>
                                  </p:childTnLst>
                                </p:cTn>
                              </p:par>
                              <p:par>
                                <p:cTn fill="hold" id="37" nodeType="withEffect" presetClass="entr" presetID="53" presetSubtype="0">
                                  <p:stCondLst>
                                    <p:cond delay="0"/>
                                  </p:stCondLst>
                                  <p:childTnLst>
                                    <p:set>
                                      <p:cBhvr>
                                        <p:cTn dur="1" fill="hold" id="38">
                                          <p:stCondLst>
                                            <p:cond delay="0"/>
                                          </p:stCondLst>
                                        </p:cTn>
                                        <p:tgtEl>
                                          <p:spTgt spid="92"/>
                                        </p:tgtEl>
                                        <p:attrNameLst>
                                          <p:attrName>style.visibility</p:attrName>
                                        </p:attrNameLst>
                                      </p:cBhvr>
                                      <p:to>
                                        <p:strVal val="visible"/>
                                      </p:to>
                                    </p:set>
                                    <p:anim calcmode="lin" valueType="num">
                                      <p:cBhvr>
                                        <p:cTn dur="500" fill="hold" id="39"/>
                                        <p:tgtEl>
                                          <p:spTgt spid="92"/>
                                        </p:tgtEl>
                                        <p:attrNameLst>
                                          <p:attrName>ppt_w</p:attrName>
                                        </p:attrNameLst>
                                      </p:cBhvr>
                                      <p:tavLst>
                                        <p:tav tm="0">
                                          <p:val>
                                            <p:fltVal val="0"/>
                                          </p:val>
                                        </p:tav>
                                        <p:tav tm="100000">
                                          <p:val>
                                            <p:strVal val="#ppt_w"/>
                                          </p:val>
                                        </p:tav>
                                      </p:tavLst>
                                    </p:anim>
                                    <p:anim calcmode="lin" valueType="num">
                                      <p:cBhvr>
                                        <p:cTn dur="500" fill="hold" id="40"/>
                                        <p:tgtEl>
                                          <p:spTgt spid="92"/>
                                        </p:tgtEl>
                                        <p:attrNameLst>
                                          <p:attrName>ppt_h</p:attrName>
                                        </p:attrNameLst>
                                      </p:cBhvr>
                                      <p:tavLst>
                                        <p:tav tm="0">
                                          <p:val>
                                            <p:fltVal val="0"/>
                                          </p:val>
                                        </p:tav>
                                        <p:tav tm="100000">
                                          <p:val>
                                            <p:strVal val="#ppt_h"/>
                                          </p:val>
                                        </p:tav>
                                      </p:tavLst>
                                    </p:anim>
                                    <p:animEffect filter="fade" transition="in">
                                      <p:cBhvr>
                                        <p:cTn dur="500" id="41"/>
                                        <p:tgtEl>
                                          <p:spTgt spid="92"/>
                                        </p:tgtEl>
                                      </p:cBhvr>
                                    </p:animEffect>
                                  </p:childTnLst>
                                </p:cTn>
                              </p:par>
                              <p:par>
                                <p:cTn fill="hold" id="42" nodeType="withEffect" presetClass="entr" presetID="53" presetSubtype="0">
                                  <p:stCondLst>
                                    <p:cond delay="0"/>
                                  </p:stCondLst>
                                  <p:childTnLst>
                                    <p:set>
                                      <p:cBhvr>
                                        <p:cTn dur="1" fill="hold" id="43">
                                          <p:stCondLst>
                                            <p:cond delay="0"/>
                                          </p:stCondLst>
                                        </p:cTn>
                                        <p:tgtEl>
                                          <p:spTgt spid="97"/>
                                        </p:tgtEl>
                                        <p:attrNameLst>
                                          <p:attrName>style.visibility</p:attrName>
                                        </p:attrNameLst>
                                      </p:cBhvr>
                                      <p:to>
                                        <p:strVal val="visible"/>
                                      </p:to>
                                    </p:set>
                                    <p:anim calcmode="lin" valueType="num">
                                      <p:cBhvr>
                                        <p:cTn dur="500" fill="hold" id="44"/>
                                        <p:tgtEl>
                                          <p:spTgt spid="97"/>
                                        </p:tgtEl>
                                        <p:attrNameLst>
                                          <p:attrName>ppt_w</p:attrName>
                                        </p:attrNameLst>
                                      </p:cBhvr>
                                      <p:tavLst>
                                        <p:tav tm="0">
                                          <p:val>
                                            <p:fltVal val="0"/>
                                          </p:val>
                                        </p:tav>
                                        <p:tav tm="100000">
                                          <p:val>
                                            <p:strVal val="#ppt_w"/>
                                          </p:val>
                                        </p:tav>
                                      </p:tavLst>
                                    </p:anim>
                                    <p:anim calcmode="lin" valueType="num">
                                      <p:cBhvr>
                                        <p:cTn dur="500" fill="hold" id="45"/>
                                        <p:tgtEl>
                                          <p:spTgt spid="97"/>
                                        </p:tgtEl>
                                        <p:attrNameLst>
                                          <p:attrName>ppt_h</p:attrName>
                                        </p:attrNameLst>
                                      </p:cBhvr>
                                      <p:tavLst>
                                        <p:tav tm="0">
                                          <p:val>
                                            <p:fltVal val="0"/>
                                          </p:val>
                                        </p:tav>
                                        <p:tav tm="100000">
                                          <p:val>
                                            <p:strVal val="#ppt_h"/>
                                          </p:val>
                                        </p:tav>
                                      </p:tavLst>
                                    </p:anim>
                                    <p:animEffect filter="fade" transition="in">
                                      <p:cBhvr>
                                        <p:cTn dur="500" id="46"/>
                                        <p:tgtEl>
                                          <p:spTgt spid="97"/>
                                        </p:tgtEl>
                                      </p:cBhvr>
                                    </p:animEffect>
                                  </p:childTnLst>
                                </p:cTn>
                              </p:par>
                              <p:par>
                                <p:cTn fill="hold" id="47" nodeType="withEffect" presetClass="entr" presetID="53" presetSubtype="0">
                                  <p:stCondLst>
                                    <p:cond delay="0"/>
                                  </p:stCondLst>
                                  <p:childTnLst>
                                    <p:set>
                                      <p:cBhvr>
                                        <p:cTn dur="1" fill="hold" id="48">
                                          <p:stCondLst>
                                            <p:cond delay="0"/>
                                          </p:stCondLst>
                                        </p:cTn>
                                        <p:tgtEl>
                                          <p:spTgt spid="102"/>
                                        </p:tgtEl>
                                        <p:attrNameLst>
                                          <p:attrName>style.visibility</p:attrName>
                                        </p:attrNameLst>
                                      </p:cBhvr>
                                      <p:to>
                                        <p:strVal val="visible"/>
                                      </p:to>
                                    </p:set>
                                    <p:anim calcmode="lin" valueType="num">
                                      <p:cBhvr>
                                        <p:cTn dur="500" fill="hold" id="49"/>
                                        <p:tgtEl>
                                          <p:spTgt spid="102"/>
                                        </p:tgtEl>
                                        <p:attrNameLst>
                                          <p:attrName>ppt_w</p:attrName>
                                        </p:attrNameLst>
                                      </p:cBhvr>
                                      <p:tavLst>
                                        <p:tav tm="0">
                                          <p:val>
                                            <p:fltVal val="0"/>
                                          </p:val>
                                        </p:tav>
                                        <p:tav tm="100000">
                                          <p:val>
                                            <p:strVal val="#ppt_w"/>
                                          </p:val>
                                        </p:tav>
                                      </p:tavLst>
                                    </p:anim>
                                    <p:anim calcmode="lin" valueType="num">
                                      <p:cBhvr>
                                        <p:cTn dur="500" fill="hold" id="50"/>
                                        <p:tgtEl>
                                          <p:spTgt spid="102"/>
                                        </p:tgtEl>
                                        <p:attrNameLst>
                                          <p:attrName>ppt_h</p:attrName>
                                        </p:attrNameLst>
                                      </p:cBhvr>
                                      <p:tavLst>
                                        <p:tav tm="0">
                                          <p:val>
                                            <p:fltVal val="0"/>
                                          </p:val>
                                        </p:tav>
                                        <p:tav tm="100000">
                                          <p:val>
                                            <p:strVal val="#ppt_h"/>
                                          </p:val>
                                        </p:tav>
                                      </p:tavLst>
                                    </p:anim>
                                    <p:animEffect filter="fade" transition="in">
                                      <p:cBhvr>
                                        <p:cTn dur="500" id="51"/>
                                        <p:tgtEl>
                                          <p:spTgt spid="102"/>
                                        </p:tgtEl>
                                      </p:cBhvr>
                                    </p:animEffect>
                                  </p:childTnLst>
                                </p:cTn>
                              </p:par>
                              <p:par>
                                <p:cTn fill="hold" id="52" nodeType="withEffect" presetClass="entr" presetID="53" presetSubtype="0">
                                  <p:stCondLst>
                                    <p:cond delay="0"/>
                                  </p:stCondLst>
                                  <p:childTnLst>
                                    <p:set>
                                      <p:cBhvr>
                                        <p:cTn dur="1" fill="hold" id="53">
                                          <p:stCondLst>
                                            <p:cond delay="0"/>
                                          </p:stCondLst>
                                        </p:cTn>
                                        <p:tgtEl>
                                          <p:spTgt spid="107"/>
                                        </p:tgtEl>
                                        <p:attrNameLst>
                                          <p:attrName>style.visibility</p:attrName>
                                        </p:attrNameLst>
                                      </p:cBhvr>
                                      <p:to>
                                        <p:strVal val="visible"/>
                                      </p:to>
                                    </p:set>
                                    <p:anim calcmode="lin" valueType="num">
                                      <p:cBhvr>
                                        <p:cTn dur="500" fill="hold" id="54"/>
                                        <p:tgtEl>
                                          <p:spTgt spid="107"/>
                                        </p:tgtEl>
                                        <p:attrNameLst>
                                          <p:attrName>ppt_w</p:attrName>
                                        </p:attrNameLst>
                                      </p:cBhvr>
                                      <p:tavLst>
                                        <p:tav tm="0">
                                          <p:val>
                                            <p:fltVal val="0"/>
                                          </p:val>
                                        </p:tav>
                                        <p:tav tm="100000">
                                          <p:val>
                                            <p:strVal val="#ppt_w"/>
                                          </p:val>
                                        </p:tav>
                                      </p:tavLst>
                                    </p:anim>
                                    <p:anim calcmode="lin" valueType="num">
                                      <p:cBhvr>
                                        <p:cTn dur="500" fill="hold" id="55"/>
                                        <p:tgtEl>
                                          <p:spTgt spid="107"/>
                                        </p:tgtEl>
                                        <p:attrNameLst>
                                          <p:attrName>ppt_h</p:attrName>
                                        </p:attrNameLst>
                                      </p:cBhvr>
                                      <p:tavLst>
                                        <p:tav tm="0">
                                          <p:val>
                                            <p:fltVal val="0"/>
                                          </p:val>
                                        </p:tav>
                                        <p:tav tm="100000">
                                          <p:val>
                                            <p:strVal val="#ppt_h"/>
                                          </p:val>
                                        </p:tav>
                                      </p:tavLst>
                                    </p:anim>
                                    <p:animEffect filter="fade" transition="in">
                                      <p:cBhvr>
                                        <p:cTn dur="500" id="56"/>
                                        <p:tgtEl>
                                          <p:spTgt spid="1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6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5"/>
          <p:cNvSpPr txBox="1"/>
          <p:nvPr/>
        </p:nvSpPr>
        <p:spPr>
          <a:xfrm>
            <a:off x="685800" y="2971621"/>
            <a:ext cx="3988375" cy="1371600"/>
          </a:xfrm>
          <a:prstGeom prst="rect">
            <a:avLst/>
          </a:prstGeom>
          <a:noFill/>
        </p:spPr>
        <p:txBody>
          <a:bodyPr rtlCol="0" wrap="square">
            <a:spAutoFit/>
          </a:bodyPr>
          <a:lstStyle/>
          <a:p>
            <a:pPr>
              <a:lnSpc>
                <a:spcPct val="150000"/>
              </a:lnSpc>
            </a:pPr>
            <a:r>
              <a:rPr altLang="en-US" lang="zh-CN" smtClean="0" sz="1400">
                <a:solidFill>
                  <a:schemeClr val="tx1">
                    <a:lumMod val="85000"/>
                    <a:lumOff val="15000"/>
                  </a:schemeClr>
                </a:solidFill>
                <a:cs typeface="+mn-ea"/>
                <a:sym typeface="+mn-lt"/>
              </a:rPr>
              <a:t>印花税：是以经济活动和经济交往中，书立、领受应税凭证的行为未征税对象征收的一种税。印花税因其采用在应税凭证上粘贴印花税票的方法缴纳税款而得名。</a:t>
            </a:r>
          </a:p>
        </p:txBody>
      </p:sp>
      <p:sp>
        <p:nvSpPr>
          <p:cNvPr id="12" name="Text Box 3"/>
          <p:cNvSpPr txBox="1">
            <a:spLocks noChangeArrowheads="1"/>
          </p:cNvSpPr>
          <p:nvPr/>
        </p:nvSpPr>
        <p:spPr bwMode="auto">
          <a:xfrm>
            <a:off x="685800" y="1581150"/>
            <a:ext cx="7848600" cy="10515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50000"/>
              </a:lnSpc>
            </a:pPr>
            <a:r>
              <a:rPr altLang="en-US" kumimoji="1" lang="zh-CN" sz="1400">
                <a:solidFill>
                  <a:schemeClr val="tx1">
                    <a:lumMod val="75000"/>
                    <a:lumOff val="25000"/>
                  </a:schemeClr>
                </a:solidFill>
                <a:cs typeface="+mn-ea"/>
                <a:sym typeface="+mn-lt"/>
              </a:rPr>
              <a:t>在中国境内书立、使用、领受印花税法所列举的凭证并应依法履行纳税义务的单位和个人注意：对应税凭证，凡由两房或者两发以上当事人共同书立的，其当事人各方都是印花税的纳税人，应各就其所持凭证的计税金额履行纳税人。</a:t>
            </a:r>
          </a:p>
        </p:txBody>
      </p:sp>
      <p:grpSp>
        <p:nvGrpSpPr>
          <p:cNvPr id="15" name="组合 14"/>
          <p:cNvGrpSpPr/>
          <p:nvPr/>
        </p:nvGrpSpPr>
        <p:grpSpPr>
          <a:xfrm>
            <a:off x="762000" y="1200150"/>
            <a:ext cx="3015415" cy="386336"/>
            <a:chOff x="996241" y="5385680"/>
            <a:chExt cx="7416824" cy="823912"/>
          </a:xfrm>
          <a:solidFill>
            <a:schemeClr val="accent1"/>
          </a:solidFill>
        </p:grpSpPr>
        <p:sp>
          <p:nvSpPr>
            <p:cNvPr id="16" name="矩形 15"/>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sz="1350">
                <a:solidFill>
                  <a:schemeClr val="bg1"/>
                </a:solidFill>
                <a:cs typeface="+mn-ea"/>
                <a:sym typeface="+mn-lt"/>
              </a:endParaRPr>
            </a:p>
          </p:txBody>
        </p:sp>
        <p:sp>
          <p:nvSpPr>
            <p:cNvPr id="17" name="Text Box 4"/>
            <p:cNvSpPr txBox="1">
              <a:spLocks noChangeArrowheads="1"/>
            </p:cNvSpPr>
            <p:nvPr/>
          </p:nvSpPr>
          <p:spPr bwMode="auto">
            <a:xfrm>
              <a:off x="1238893" y="5443696"/>
              <a:ext cx="6910486" cy="738420"/>
            </a:xfrm>
            <a:prstGeom prst="rect">
              <a:avLst/>
            </a:prstGeom>
            <a:grpFill/>
            <a:ln w="76200">
              <a:miter lim="800000"/>
            </a:ln>
            <a:effectLst/>
          </p:spPr>
          <p:txBody>
            <a:bodyPr anchor="ctr" wrap="none">
              <a:flatTx/>
            </a:bodyPr>
            <a:lstStyle>
              <a:defPPr>
                <a:defRPr lang="en-US"/>
              </a:defPPr>
              <a:lvl1pPr>
                <a:defRPr kumimoji="1">
                  <a:solidFill>
                    <a:schemeClr val="bg1"/>
                  </a:solidFill>
                  <a:latin charset="0" panose="020b0806030902050204" pitchFamily="34" typeface="Impact"/>
                  <a:ea charset="-122" panose="020b0503020204020204" pitchFamily="34" typeface="微软雅黑"/>
                </a:defRPr>
              </a:lvl1pPr>
            </a:lstStyle>
            <a:p>
              <a:pPr algn="ctr"/>
              <a:r>
                <a:rPr altLang="en-US" lang="zh-CN">
                  <a:latin typeface="+mn-lt"/>
                  <a:ea typeface="+mn-ea"/>
                  <a:cs typeface="+mn-ea"/>
                  <a:sym typeface="+mn-lt"/>
                </a:rPr>
                <a:t>印花税纳税义务人</a:t>
              </a:r>
            </a:p>
          </p:txBody>
        </p:sp>
      </p:grpSp>
      <p:sp>
        <p:nvSpPr>
          <p:cNvPr id="19" name="Text Box 4"/>
          <p:cNvSpPr txBox="1">
            <a:spLocks noChangeArrowheads="1"/>
          </p:cNvSpPr>
          <p:nvPr/>
        </p:nvSpPr>
        <p:spPr bwMode="auto">
          <a:xfrm>
            <a:off x="792671" y="2647950"/>
            <a:ext cx="2984745" cy="320040"/>
          </a:xfrm>
          <a:prstGeom prst="rect">
            <a:avLst/>
          </a:prstGeom>
          <a:solidFill>
            <a:schemeClr val="accent2"/>
          </a:solidFill>
          <a:ln w="9525">
            <a:noFill/>
            <a:miter lim="800000"/>
          </a:ln>
          <a:effectLst/>
          <a:extLst/>
        </p:spPr>
        <p:txBody>
          <a:bodyPr wrap="square">
            <a:spAutoFit/>
          </a:bodyPr>
          <a:lstStyle/>
          <a:p>
            <a:pPr algn="ctr"/>
            <a:r>
              <a:rPr altLang="en-US" b="1" kumimoji="1" lang="zh-CN" sz="1500">
                <a:solidFill>
                  <a:schemeClr val="bg1"/>
                </a:solidFill>
                <a:cs typeface="+mn-ea"/>
                <a:sym typeface="+mn-lt"/>
              </a:rPr>
              <a:t>以经济活动和经济交往</a:t>
            </a:r>
          </a:p>
        </p:txBody>
      </p:sp>
      <p:pic>
        <p:nvPicPr>
          <p:cNvPr id="21" name="图片 20"/>
          <p:cNvPicPr>
            <a:picLocks noChangeAspect="1"/>
          </p:cNvPicPr>
          <p:nvPr/>
        </p:nvPicPr>
        <p:blipFill>
          <a:blip r:embed="rId3">
            <a:extLst>
              <a:ext uri="{28A0092B-C50C-407E-A947-70E740481C1C}">
                <a14:useLocalDpi val="0"/>
              </a:ext>
            </a:extLst>
          </a:blip>
          <a:stretch>
            <a:fillRect/>
          </a:stretch>
        </p:blipFill>
        <p:spPr>
          <a:xfrm>
            <a:off x="4800600" y="2515006"/>
            <a:ext cx="3581400" cy="1732738"/>
          </a:xfrm>
          <a:prstGeom prst="rect">
            <a:avLst/>
          </a:prstGeom>
        </p:spPr>
      </p:pic>
    </p:spTree>
    <p:extLst>
      <p:ext uri="{BB962C8B-B14F-4D97-AF65-F5344CB8AC3E}">
        <p14:creationId val="1874841866"/>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12"/>
                                        </p:tgtEl>
                                        <p:attrNameLst>
                                          <p:attrName>style.visibility</p:attrName>
                                        </p:attrNameLst>
                                      </p:cBhvr>
                                      <p:to>
                                        <p:strVal val="visible"/>
                                      </p:to>
                                    </p:set>
                                    <p:animEffect filter="wipe(left)" transition="in">
                                      <p:cBhvr>
                                        <p:cTn dur="500" id="14"/>
                                        <p:tgtEl>
                                          <p:spTgt spid="1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p:cTn dur="500" fill="hold" id="19"/>
                                        <p:tgtEl>
                                          <p:spTgt spid="6"/>
                                        </p:tgtEl>
                                        <p:attrNameLst>
                                          <p:attrName>ppt_w</p:attrName>
                                        </p:attrNameLst>
                                      </p:cBhvr>
                                      <p:tavLst>
                                        <p:tav tm="0">
                                          <p:val>
                                            <p:fltVal val="0"/>
                                          </p:val>
                                        </p:tav>
                                        <p:tav tm="100000">
                                          <p:val>
                                            <p:strVal val="#ppt_w"/>
                                          </p:val>
                                        </p:tav>
                                      </p:tavLst>
                                    </p:anim>
                                    <p:anim calcmode="lin" valueType="num">
                                      <p:cBhvr>
                                        <p:cTn dur="500" fill="hold" id="20"/>
                                        <p:tgtEl>
                                          <p:spTgt spid="6"/>
                                        </p:tgtEl>
                                        <p:attrNameLst>
                                          <p:attrName>ppt_h</p:attrName>
                                        </p:attrNameLst>
                                      </p:cBhvr>
                                      <p:tavLst>
                                        <p:tav tm="0">
                                          <p:val>
                                            <p:fltVal val="0"/>
                                          </p:val>
                                        </p:tav>
                                        <p:tav tm="100000">
                                          <p:val>
                                            <p:strVal val="#ppt_h"/>
                                          </p:val>
                                        </p:tav>
                                      </p:tavLst>
                                    </p:anim>
                                    <p:animEffect filter="fade" transition="in">
                                      <p:cBhvr>
                                        <p:cTn dur="500" id="21"/>
                                        <p:tgtEl>
                                          <p:spTgt spid="6"/>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19"/>
                                        </p:tgtEl>
                                        <p:attrNameLst>
                                          <p:attrName>style.visibility</p:attrName>
                                        </p:attrNameLst>
                                      </p:cBhvr>
                                      <p:to>
                                        <p:strVal val="visible"/>
                                      </p:to>
                                    </p:set>
                                    <p:anim calcmode="lin" valueType="num">
                                      <p:cBhvr>
                                        <p:cTn dur="500" fill="hold" id="24"/>
                                        <p:tgtEl>
                                          <p:spTgt spid="19"/>
                                        </p:tgtEl>
                                        <p:attrNameLst>
                                          <p:attrName>ppt_w</p:attrName>
                                        </p:attrNameLst>
                                      </p:cBhvr>
                                      <p:tavLst>
                                        <p:tav tm="0">
                                          <p:val>
                                            <p:fltVal val="0"/>
                                          </p:val>
                                        </p:tav>
                                        <p:tav tm="100000">
                                          <p:val>
                                            <p:strVal val="#ppt_w"/>
                                          </p:val>
                                        </p:tav>
                                      </p:tavLst>
                                    </p:anim>
                                    <p:anim calcmode="lin" valueType="num">
                                      <p:cBhvr>
                                        <p:cTn dur="500" fill="hold" id="25"/>
                                        <p:tgtEl>
                                          <p:spTgt spid="19"/>
                                        </p:tgtEl>
                                        <p:attrNameLst>
                                          <p:attrName>ppt_h</p:attrName>
                                        </p:attrNameLst>
                                      </p:cBhvr>
                                      <p:tavLst>
                                        <p:tav tm="0">
                                          <p:val>
                                            <p:fltVal val="0"/>
                                          </p:val>
                                        </p:tav>
                                        <p:tav tm="100000">
                                          <p:val>
                                            <p:strVal val="#ppt_h"/>
                                          </p:val>
                                        </p:tav>
                                      </p:tavLst>
                                    </p:anim>
                                    <p:animEffect filter="fade" transition="in">
                                      <p:cBhvr>
                                        <p:cTn dur="500" id="26"/>
                                        <p:tgtEl>
                                          <p:spTgt spid="19"/>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 presetSubtype="4">
                                  <p:stCondLst>
                                    <p:cond delay="0"/>
                                  </p:stCondLst>
                                  <p:childTnLst>
                                    <p:set>
                                      <p:cBhvr>
                                        <p:cTn dur="1" fill="hold" id="30">
                                          <p:stCondLst>
                                            <p:cond delay="0"/>
                                          </p:stCondLst>
                                        </p:cTn>
                                        <p:tgtEl>
                                          <p:spTgt spid="21"/>
                                        </p:tgtEl>
                                        <p:attrNameLst>
                                          <p:attrName>style.visibility</p:attrName>
                                        </p:attrNameLst>
                                      </p:cBhvr>
                                      <p:to>
                                        <p:strVal val="visible"/>
                                      </p:to>
                                    </p:set>
                                    <p:anim calcmode="lin" valueType="num">
                                      <p:cBhvr additive="base">
                                        <p:cTn dur="500" fill="hold" id="31"/>
                                        <p:tgtEl>
                                          <p:spTgt spid="21"/>
                                        </p:tgtEl>
                                        <p:attrNameLst>
                                          <p:attrName>ppt_x</p:attrName>
                                        </p:attrNameLst>
                                      </p:cBhvr>
                                      <p:tavLst>
                                        <p:tav tm="0">
                                          <p:val>
                                            <p:strVal val="#ppt_x"/>
                                          </p:val>
                                        </p:tav>
                                        <p:tav tm="100000">
                                          <p:val>
                                            <p:strVal val="#ppt_x"/>
                                          </p:val>
                                        </p:tav>
                                      </p:tavLst>
                                    </p:anim>
                                    <p:anim calcmode="lin" valueType="num">
                                      <p:cBhvr additive="base">
                                        <p:cTn dur="500" fill="hold" id="32"/>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2"/>
      <p:bldP grpId="0" spid="1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nvGrpSpPr>
        <p:grpSpPr>
          <a:xfrm>
            <a:off x="4188766" y="1550504"/>
            <a:ext cx="3888433" cy="386337"/>
            <a:chOff x="996241" y="5385680"/>
            <a:chExt cx="7416824" cy="823912"/>
          </a:xfrm>
          <a:solidFill>
            <a:schemeClr val="accent1"/>
          </a:solidFill>
        </p:grpSpPr>
        <p:sp>
          <p:nvSpPr>
            <p:cNvPr id="14" name="矩形 13"/>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sz="1350">
                <a:solidFill>
                  <a:schemeClr val="bg1"/>
                </a:solidFill>
                <a:cs typeface="+mn-ea"/>
                <a:sym typeface="+mn-lt"/>
              </a:endParaRPr>
            </a:p>
          </p:txBody>
        </p:sp>
        <p:sp>
          <p:nvSpPr>
            <p:cNvPr id="15" name="Text Box 4"/>
            <p:cNvSpPr txBox="1">
              <a:spLocks noChangeArrowheads="1"/>
            </p:cNvSpPr>
            <p:nvPr/>
          </p:nvSpPr>
          <p:spPr bwMode="auto">
            <a:xfrm>
              <a:off x="1111732" y="5422015"/>
              <a:ext cx="7174173" cy="738419"/>
            </a:xfrm>
            <a:prstGeom prst="rect">
              <a:avLst/>
            </a:prstGeom>
            <a:grpFill/>
            <a:ln w="76200">
              <a:miter lim="800000"/>
            </a:ln>
            <a:effectLst/>
          </p:spPr>
          <p:txBody>
            <a:bodyPr anchor="ctr" wrap="none">
              <a:flatTx/>
            </a:bodyPr>
            <a:lstStyle>
              <a:defPPr>
                <a:defRPr lang="en-US"/>
              </a:defPPr>
              <a:lvl1pPr>
                <a:defRPr kumimoji="1">
                  <a:solidFill>
                    <a:schemeClr val="bg1"/>
                  </a:solidFill>
                  <a:latin charset="0" panose="020b0806030902050204" pitchFamily="34" typeface="Impact"/>
                  <a:ea charset="-122" panose="020b0503020204020204" pitchFamily="34" typeface="微软雅黑"/>
                </a:defRPr>
              </a:lvl1pPr>
            </a:lstStyle>
            <a:p>
              <a:pPr algn="ctr"/>
              <a:r>
                <a:rPr altLang="en-US" lang="zh-CN">
                  <a:latin typeface="+mn-lt"/>
                  <a:ea typeface="+mn-ea"/>
                  <a:cs typeface="+mn-ea"/>
                  <a:sym typeface="+mn-lt"/>
                </a:rPr>
                <a:t>印花税属于小税种</a:t>
              </a:r>
            </a:p>
          </p:txBody>
        </p:sp>
      </p:grpSp>
      <p:grpSp>
        <p:nvGrpSpPr>
          <p:cNvPr id="19" name="组合 18"/>
          <p:cNvGrpSpPr/>
          <p:nvPr/>
        </p:nvGrpSpPr>
        <p:grpSpPr>
          <a:xfrm>
            <a:off x="4188767" y="2306584"/>
            <a:ext cx="681397" cy="386336"/>
            <a:chOff x="-9057679" y="5385685"/>
            <a:chExt cx="17470744" cy="823913"/>
          </a:xfrm>
          <a:solidFill>
            <a:schemeClr val="accent1"/>
          </a:solidFill>
        </p:grpSpPr>
        <p:sp>
          <p:nvSpPr>
            <p:cNvPr id="20" name="矩形 19"/>
            <p:cNvSpPr/>
            <p:nvPr/>
          </p:nvSpPr>
          <p:spPr>
            <a:xfrm>
              <a:off x="-9057679" y="5385685"/>
              <a:ext cx="17470744" cy="823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500">
                <a:cs typeface="+mn-ea"/>
                <a:sym typeface="+mn-lt"/>
              </a:endParaRPr>
            </a:p>
          </p:txBody>
        </p:sp>
        <p:sp>
          <p:nvSpPr>
            <p:cNvPr id="21" name="Text Box 4"/>
            <p:cNvSpPr txBox="1">
              <a:spLocks noChangeArrowheads="1"/>
            </p:cNvSpPr>
            <p:nvPr/>
          </p:nvSpPr>
          <p:spPr bwMode="auto">
            <a:xfrm>
              <a:off x="-8130576" y="5443690"/>
              <a:ext cx="16279964" cy="6399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ctr">
                <a:defRPr sz="20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zh-CN" b="1" lang="en-US" smtClean="0" sz="1500">
                  <a:cs typeface="+mn-ea"/>
                  <a:sym typeface="+mn-lt"/>
                </a:rPr>
                <a:t>01</a:t>
              </a:r>
            </a:p>
          </p:txBody>
        </p:sp>
      </p:grpSp>
      <p:sp>
        <p:nvSpPr>
          <p:cNvPr id="22" name="矩形 21"/>
          <p:cNvSpPr/>
          <p:nvPr/>
        </p:nvSpPr>
        <p:spPr>
          <a:xfrm>
            <a:off x="4944852" y="2361252"/>
            <a:ext cx="3132348" cy="27699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500">
                <a:solidFill>
                  <a:schemeClr val="accent1"/>
                </a:solidFill>
                <a:cs typeface="+mn-ea"/>
                <a:sym typeface="+mn-lt"/>
              </a:rPr>
              <a:t>金额小但违规处罚力度大</a:t>
            </a:r>
          </a:p>
        </p:txBody>
      </p:sp>
      <p:grpSp>
        <p:nvGrpSpPr>
          <p:cNvPr id="23" name="组合 22"/>
          <p:cNvGrpSpPr/>
          <p:nvPr/>
        </p:nvGrpSpPr>
        <p:grpSpPr>
          <a:xfrm>
            <a:off x="4188767" y="3007999"/>
            <a:ext cx="681397" cy="386336"/>
            <a:chOff x="-9057679" y="5385685"/>
            <a:chExt cx="17470744" cy="823913"/>
          </a:xfrm>
          <a:solidFill>
            <a:schemeClr val="accent1"/>
          </a:solidFill>
        </p:grpSpPr>
        <p:sp>
          <p:nvSpPr>
            <p:cNvPr id="24" name="矩形 23"/>
            <p:cNvSpPr/>
            <p:nvPr/>
          </p:nvSpPr>
          <p:spPr>
            <a:xfrm>
              <a:off x="-9057679" y="5385685"/>
              <a:ext cx="17470744" cy="823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500">
                <a:cs typeface="+mn-ea"/>
                <a:sym typeface="+mn-lt"/>
              </a:endParaRPr>
            </a:p>
          </p:txBody>
        </p:sp>
        <p:sp>
          <p:nvSpPr>
            <p:cNvPr id="25" name="Text Box 4"/>
            <p:cNvSpPr txBox="1">
              <a:spLocks noChangeArrowheads="1"/>
            </p:cNvSpPr>
            <p:nvPr/>
          </p:nvSpPr>
          <p:spPr bwMode="auto">
            <a:xfrm>
              <a:off x="-8130576" y="5443690"/>
              <a:ext cx="16279964" cy="6399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ctr">
                <a:defRPr sz="20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zh-CN" b="1" lang="en-US" smtClean="0" sz="1500">
                  <a:cs typeface="+mn-ea"/>
                  <a:sym typeface="+mn-lt"/>
                </a:rPr>
                <a:t>02</a:t>
              </a:r>
            </a:p>
          </p:txBody>
        </p:sp>
      </p:grpSp>
      <p:sp>
        <p:nvSpPr>
          <p:cNvPr id="26" name="矩形 25"/>
          <p:cNvSpPr/>
          <p:nvPr/>
        </p:nvSpPr>
        <p:spPr>
          <a:xfrm>
            <a:off x="4944852" y="3062667"/>
            <a:ext cx="3132348" cy="27699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500">
                <a:solidFill>
                  <a:schemeClr val="accent1"/>
                </a:solidFill>
                <a:cs typeface="+mn-ea"/>
                <a:sym typeface="+mn-lt"/>
              </a:rPr>
              <a:t>营业账簿：自2018年，减半征收</a:t>
            </a:r>
          </a:p>
        </p:txBody>
      </p:sp>
      <p:grpSp>
        <p:nvGrpSpPr>
          <p:cNvPr id="27" name="组合 26"/>
          <p:cNvGrpSpPr/>
          <p:nvPr/>
        </p:nvGrpSpPr>
        <p:grpSpPr>
          <a:xfrm>
            <a:off x="4178594" y="3709414"/>
            <a:ext cx="681397" cy="386336"/>
            <a:chOff x="-9057679" y="5385685"/>
            <a:chExt cx="17470744" cy="823913"/>
          </a:xfrm>
          <a:solidFill>
            <a:schemeClr val="accent1"/>
          </a:solidFill>
        </p:grpSpPr>
        <p:sp>
          <p:nvSpPr>
            <p:cNvPr id="28" name="矩形 27"/>
            <p:cNvSpPr/>
            <p:nvPr/>
          </p:nvSpPr>
          <p:spPr>
            <a:xfrm>
              <a:off x="-9057679" y="5385685"/>
              <a:ext cx="17470744" cy="823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500">
                <a:cs typeface="+mn-ea"/>
                <a:sym typeface="+mn-lt"/>
              </a:endParaRPr>
            </a:p>
          </p:txBody>
        </p:sp>
        <p:sp>
          <p:nvSpPr>
            <p:cNvPr id="29" name="Text Box 4"/>
            <p:cNvSpPr txBox="1">
              <a:spLocks noChangeArrowheads="1"/>
            </p:cNvSpPr>
            <p:nvPr/>
          </p:nvSpPr>
          <p:spPr bwMode="auto">
            <a:xfrm>
              <a:off x="-8130576" y="5443690"/>
              <a:ext cx="16279964" cy="6399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ctr">
                <a:defRPr sz="20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zh-CN" b="1" lang="en-US" smtClean="0" sz="1500">
                  <a:cs typeface="+mn-ea"/>
                  <a:sym typeface="+mn-lt"/>
                </a:rPr>
                <a:t>03</a:t>
              </a:r>
            </a:p>
          </p:txBody>
        </p:sp>
      </p:grpSp>
      <p:sp>
        <p:nvSpPr>
          <p:cNvPr id="30" name="矩形 29"/>
          <p:cNvSpPr/>
          <p:nvPr/>
        </p:nvSpPr>
        <p:spPr>
          <a:xfrm>
            <a:off x="4985194" y="3764082"/>
            <a:ext cx="3092006" cy="33166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500">
                <a:solidFill>
                  <a:schemeClr val="accent1"/>
                </a:solidFill>
                <a:cs typeface="+mn-ea"/>
                <a:sym typeface="+mn-lt"/>
              </a:rPr>
              <a:t>贴花五元的其他账簿免征印花税</a:t>
            </a:r>
          </a:p>
        </p:txBody>
      </p:sp>
      <p:pic>
        <p:nvPicPr>
          <p:cNvPr id="31" name="图片 30"/>
          <p:cNvPicPr>
            <a:picLocks noChangeAspect="1"/>
          </p:cNvPicPr>
          <p:nvPr/>
        </p:nvPicPr>
        <p:blipFill>
          <a:blip r:embed="rId3">
            <a:extLst>
              <a:ext uri="{28A0092B-C50C-407E-A947-70E740481C1C}">
                <a14:useLocalDpi val="0"/>
              </a:ext>
            </a:extLst>
          </a:blip>
          <a:stretch>
            <a:fillRect/>
          </a:stretch>
        </p:blipFill>
        <p:spPr>
          <a:xfrm>
            <a:off x="838200" y="1550504"/>
            <a:ext cx="3043989" cy="2486192"/>
          </a:xfrm>
          <a:prstGeom prst="rect">
            <a:avLst/>
          </a:prstGeom>
        </p:spPr>
      </p:pic>
    </p:spTree>
    <p:extLst>
      <p:ext uri="{BB962C8B-B14F-4D97-AF65-F5344CB8AC3E}">
        <p14:creationId val="434824356"/>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31"/>
                                        </p:tgtEl>
                                        <p:attrNameLst>
                                          <p:attrName>style.visibility</p:attrName>
                                        </p:attrNameLst>
                                      </p:cBhvr>
                                      <p:to>
                                        <p:strVal val="visible"/>
                                      </p:to>
                                    </p:set>
                                    <p:animEffect filter="barn(inVertical)" transition="in">
                                      <p:cBhvr>
                                        <p:cTn dur="500" id="7"/>
                                        <p:tgtEl>
                                          <p:spTgt spid="3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2">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fill="hold" id="12"/>
                                        <p:tgtEl>
                                          <p:spTgt spid="13"/>
                                        </p:tgtEl>
                                        <p:attrNameLst>
                                          <p:attrName>ppt_x</p:attrName>
                                        </p:attrNameLst>
                                      </p:cBhvr>
                                      <p:tavLst>
                                        <p:tav tm="0">
                                          <p:val>
                                            <p:strVal val="1+#ppt_w/2"/>
                                          </p:val>
                                        </p:tav>
                                        <p:tav tm="100000">
                                          <p:val>
                                            <p:strVal val="#ppt_x"/>
                                          </p:val>
                                        </p:tav>
                                      </p:tavLst>
                                    </p:anim>
                                    <p:anim calcmode="lin" valueType="num">
                                      <p:cBhvr additive="base">
                                        <p:cTn dur="500" fill="hold" id="13"/>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53" presetSubtype="0">
                                  <p:stCondLst>
                                    <p:cond delay="0"/>
                                  </p:stCondLst>
                                  <p:childTnLst>
                                    <p:set>
                                      <p:cBhvr>
                                        <p:cTn dur="1" fill="hold" id="17">
                                          <p:stCondLst>
                                            <p:cond delay="0"/>
                                          </p:stCondLst>
                                        </p:cTn>
                                        <p:tgtEl>
                                          <p:spTgt spid="19"/>
                                        </p:tgtEl>
                                        <p:attrNameLst>
                                          <p:attrName>style.visibility</p:attrName>
                                        </p:attrNameLst>
                                      </p:cBhvr>
                                      <p:to>
                                        <p:strVal val="visible"/>
                                      </p:to>
                                    </p:set>
                                    <p:anim calcmode="lin" valueType="num">
                                      <p:cBhvr>
                                        <p:cTn dur="500" fill="hold" id="18"/>
                                        <p:tgtEl>
                                          <p:spTgt spid="19"/>
                                        </p:tgtEl>
                                        <p:attrNameLst>
                                          <p:attrName>ppt_w</p:attrName>
                                        </p:attrNameLst>
                                      </p:cBhvr>
                                      <p:tavLst>
                                        <p:tav tm="0">
                                          <p:val>
                                            <p:fltVal val="0"/>
                                          </p:val>
                                        </p:tav>
                                        <p:tav tm="100000">
                                          <p:val>
                                            <p:strVal val="#ppt_w"/>
                                          </p:val>
                                        </p:tav>
                                      </p:tavLst>
                                    </p:anim>
                                    <p:anim calcmode="lin" valueType="num">
                                      <p:cBhvr>
                                        <p:cTn dur="500" fill="hold" id="19"/>
                                        <p:tgtEl>
                                          <p:spTgt spid="19"/>
                                        </p:tgtEl>
                                        <p:attrNameLst>
                                          <p:attrName>ppt_h</p:attrName>
                                        </p:attrNameLst>
                                      </p:cBhvr>
                                      <p:tavLst>
                                        <p:tav tm="0">
                                          <p:val>
                                            <p:fltVal val="0"/>
                                          </p:val>
                                        </p:tav>
                                        <p:tav tm="100000">
                                          <p:val>
                                            <p:strVal val="#ppt_h"/>
                                          </p:val>
                                        </p:tav>
                                      </p:tavLst>
                                    </p:anim>
                                    <p:animEffect filter="fade" transition="in">
                                      <p:cBhvr>
                                        <p:cTn dur="500" id="20"/>
                                        <p:tgtEl>
                                          <p:spTgt spid="19"/>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22"/>
                                        </p:tgtEl>
                                        <p:attrNameLst>
                                          <p:attrName>style.visibility</p:attrName>
                                        </p:attrNameLst>
                                      </p:cBhvr>
                                      <p:to>
                                        <p:strVal val="visible"/>
                                      </p:to>
                                    </p:set>
                                    <p:anim calcmode="lin" valueType="num">
                                      <p:cBhvr>
                                        <p:cTn dur="500" fill="hold" id="23"/>
                                        <p:tgtEl>
                                          <p:spTgt spid="22"/>
                                        </p:tgtEl>
                                        <p:attrNameLst>
                                          <p:attrName>ppt_w</p:attrName>
                                        </p:attrNameLst>
                                      </p:cBhvr>
                                      <p:tavLst>
                                        <p:tav tm="0">
                                          <p:val>
                                            <p:fltVal val="0"/>
                                          </p:val>
                                        </p:tav>
                                        <p:tav tm="100000">
                                          <p:val>
                                            <p:strVal val="#ppt_w"/>
                                          </p:val>
                                        </p:tav>
                                      </p:tavLst>
                                    </p:anim>
                                    <p:anim calcmode="lin" valueType="num">
                                      <p:cBhvr>
                                        <p:cTn dur="500" fill="hold" id="24"/>
                                        <p:tgtEl>
                                          <p:spTgt spid="22"/>
                                        </p:tgtEl>
                                        <p:attrNameLst>
                                          <p:attrName>ppt_h</p:attrName>
                                        </p:attrNameLst>
                                      </p:cBhvr>
                                      <p:tavLst>
                                        <p:tav tm="0">
                                          <p:val>
                                            <p:fltVal val="0"/>
                                          </p:val>
                                        </p:tav>
                                        <p:tav tm="100000">
                                          <p:val>
                                            <p:strVal val="#ppt_h"/>
                                          </p:val>
                                        </p:tav>
                                      </p:tavLst>
                                    </p:anim>
                                    <p:animEffect filter="fade" transition="in">
                                      <p:cBhvr>
                                        <p:cTn dur="500" id="25"/>
                                        <p:tgtEl>
                                          <p:spTgt spid="22"/>
                                        </p:tgtEl>
                                      </p:cBhvr>
                                    </p:animEffect>
                                  </p:childTnLst>
                                </p:cTn>
                              </p:par>
                              <p:par>
                                <p:cTn fill="hold" id="26" nodeType="withEffect" presetClass="entr" presetID="53" presetSubtype="0">
                                  <p:stCondLst>
                                    <p:cond delay="0"/>
                                  </p:stCondLst>
                                  <p:childTnLst>
                                    <p:set>
                                      <p:cBhvr>
                                        <p:cTn dur="1" fill="hold" id="27">
                                          <p:stCondLst>
                                            <p:cond delay="0"/>
                                          </p:stCondLst>
                                        </p:cTn>
                                        <p:tgtEl>
                                          <p:spTgt spid="23"/>
                                        </p:tgtEl>
                                        <p:attrNameLst>
                                          <p:attrName>style.visibility</p:attrName>
                                        </p:attrNameLst>
                                      </p:cBhvr>
                                      <p:to>
                                        <p:strVal val="visible"/>
                                      </p:to>
                                    </p:set>
                                    <p:anim calcmode="lin" valueType="num">
                                      <p:cBhvr>
                                        <p:cTn dur="500" fill="hold" id="28"/>
                                        <p:tgtEl>
                                          <p:spTgt spid="23"/>
                                        </p:tgtEl>
                                        <p:attrNameLst>
                                          <p:attrName>ppt_w</p:attrName>
                                        </p:attrNameLst>
                                      </p:cBhvr>
                                      <p:tavLst>
                                        <p:tav tm="0">
                                          <p:val>
                                            <p:fltVal val="0"/>
                                          </p:val>
                                        </p:tav>
                                        <p:tav tm="100000">
                                          <p:val>
                                            <p:strVal val="#ppt_w"/>
                                          </p:val>
                                        </p:tav>
                                      </p:tavLst>
                                    </p:anim>
                                    <p:anim calcmode="lin" valueType="num">
                                      <p:cBhvr>
                                        <p:cTn dur="500" fill="hold" id="29"/>
                                        <p:tgtEl>
                                          <p:spTgt spid="23"/>
                                        </p:tgtEl>
                                        <p:attrNameLst>
                                          <p:attrName>ppt_h</p:attrName>
                                        </p:attrNameLst>
                                      </p:cBhvr>
                                      <p:tavLst>
                                        <p:tav tm="0">
                                          <p:val>
                                            <p:fltVal val="0"/>
                                          </p:val>
                                        </p:tav>
                                        <p:tav tm="100000">
                                          <p:val>
                                            <p:strVal val="#ppt_h"/>
                                          </p:val>
                                        </p:tav>
                                      </p:tavLst>
                                    </p:anim>
                                    <p:animEffect filter="fade" transition="in">
                                      <p:cBhvr>
                                        <p:cTn dur="500" id="30"/>
                                        <p:tgtEl>
                                          <p:spTgt spid="23"/>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26"/>
                                        </p:tgtEl>
                                        <p:attrNameLst>
                                          <p:attrName>style.visibility</p:attrName>
                                        </p:attrNameLst>
                                      </p:cBhvr>
                                      <p:to>
                                        <p:strVal val="visible"/>
                                      </p:to>
                                    </p:set>
                                    <p:anim calcmode="lin" valueType="num">
                                      <p:cBhvr>
                                        <p:cTn dur="500" fill="hold" id="33"/>
                                        <p:tgtEl>
                                          <p:spTgt spid="26"/>
                                        </p:tgtEl>
                                        <p:attrNameLst>
                                          <p:attrName>ppt_w</p:attrName>
                                        </p:attrNameLst>
                                      </p:cBhvr>
                                      <p:tavLst>
                                        <p:tav tm="0">
                                          <p:val>
                                            <p:fltVal val="0"/>
                                          </p:val>
                                        </p:tav>
                                        <p:tav tm="100000">
                                          <p:val>
                                            <p:strVal val="#ppt_w"/>
                                          </p:val>
                                        </p:tav>
                                      </p:tavLst>
                                    </p:anim>
                                    <p:anim calcmode="lin" valueType="num">
                                      <p:cBhvr>
                                        <p:cTn dur="500" fill="hold" id="34"/>
                                        <p:tgtEl>
                                          <p:spTgt spid="26"/>
                                        </p:tgtEl>
                                        <p:attrNameLst>
                                          <p:attrName>ppt_h</p:attrName>
                                        </p:attrNameLst>
                                      </p:cBhvr>
                                      <p:tavLst>
                                        <p:tav tm="0">
                                          <p:val>
                                            <p:fltVal val="0"/>
                                          </p:val>
                                        </p:tav>
                                        <p:tav tm="100000">
                                          <p:val>
                                            <p:strVal val="#ppt_h"/>
                                          </p:val>
                                        </p:tav>
                                      </p:tavLst>
                                    </p:anim>
                                    <p:animEffect filter="fade" transition="in">
                                      <p:cBhvr>
                                        <p:cTn dur="500" id="35"/>
                                        <p:tgtEl>
                                          <p:spTgt spid="26"/>
                                        </p:tgtEl>
                                      </p:cBhvr>
                                    </p:animEffect>
                                  </p:childTnLst>
                                </p:cTn>
                              </p:par>
                              <p:par>
                                <p:cTn fill="hold" id="36" nodeType="withEffect" presetClass="entr" presetID="53" presetSubtype="0">
                                  <p:stCondLst>
                                    <p:cond delay="0"/>
                                  </p:stCondLst>
                                  <p:childTnLst>
                                    <p:set>
                                      <p:cBhvr>
                                        <p:cTn dur="1" fill="hold" id="37">
                                          <p:stCondLst>
                                            <p:cond delay="0"/>
                                          </p:stCondLst>
                                        </p:cTn>
                                        <p:tgtEl>
                                          <p:spTgt spid="27"/>
                                        </p:tgtEl>
                                        <p:attrNameLst>
                                          <p:attrName>style.visibility</p:attrName>
                                        </p:attrNameLst>
                                      </p:cBhvr>
                                      <p:to>
                                        <p:strVal val="visible"/>
                                      </p:to>
                                    </p:set>
                                    <p:anim calcmode="lin" valueType="num">
                                      <p:cBhvr>
                                        <p:cTn dur="500" fill="hold" id="38"/>
                                        <p:tgtEl>
                                          <p:spTgt spid="27"/>
                                        </p:tgtEl>
                                        <p:attrNameLst>
                                          <p:attrName>ppt_w</p:attrName>
                                        </p:attrNameLst>
                                      </p:cBhvr>
                                      <p:tavLst>
                                        <p:tav tm="0">
                                          <p:val>
                                            <p:fltVal val="0"/>
                                          </p:val>
                                        </p:tav>
                                        <p:tav tm="100000">
                                          <p:val>
                                            <p:strVal val="#ppt_w"/>
                                          </p:val>
                                        </p:tav>
                                      </p:tavLst>
                                    </p:anim>
                                    <p:anim calcmode="lin" valueType="num">
                                      <p:cBhvr>
                                        <p:cTn dur="500" fill="hold" id="39"/>
                                        <p:tgtEl>
                                          <p:spTgt spid="27"/>
                                        </p:tgtEl>
                                        <p:attrNameLst>
                                          <p:attrName>ppt_h</p:attrName>
                                        </p:attrNameLst>
                                      </p:cBhvr>
                                      <p:tavLst>
                                        <p:tav tm="0">
                                          <p:val>
                                            <p:fltVal val="0"/>
                                          </p:val>
                                        </p:tav>
                                        <p:tav tm="100000">
                                          <p:val>
                                            <p:strVal val="#ppt_h"/>
                                          </p:val>
                                        </p:tav>
                                      </p:tavLst>
                                    </p:anim>
                                    <p:animEffect filter="fade" transition="in">
                                      <p:cBhvr>
                                        <p:cTn dur="500" id="40"/>
                                        <p:tgtEl>
                                          <p:spTgt spid="27"/>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30"/>
                                        </p:tgtEl>
                                        <p:attrNameLst>
                                          <p:attrName>style.visibility</p:attrName>
                                        </p:attrNameLst>
                                      </p:cBhvr>
                                      <p:to>
                                        <p:strVal val="visible"/>
                                      </p:to>
                                    </p:set>
                                    <p:anim calcmode="lin" valueType="num">
                                      <p:cBhvr>
                                        <p:cTn dur="500" fill="hold" id="43"/>
                                        <p:tgtEl>
                                          <p:spTgt spid="30"/>
                                        </p:tgtEl>
                                        <p:attrNameLst>
                                          <p:attrName>ppt_w</p:attrName>
                                        </p:attrNameLst>
                                      </p:cBhvr>
                                      <p:tavLst>
                                        <p:tav tm="0">
                                          <p:val>
                                            <p:fltVal val="0"/>
                                          </p:val>
                                        </p:tav>
                                        <p:tav tm="100000">
                                          <p:val>
                                            <p:strVal val="#ppt_w"/>
                                          </p:val>
                                        </p:tav>
                                      </p:tavLst>
                                    </p:anim>
                                    <p:anim calcmode="lin" valueType="num">
                                      <p:cBhvr>
                                        <p:cTn dur="500" fill="hold" id="44"/>
                                        <p:tgtEl>
                                          <p:spTgt spid="30"/>
                                        </p:tgtEl>
                                        <p:attrNameLst>
                                          <p:attrName>ppt_h</p:attrName>
                                        </p:attrNameLst>
                                      </p:cBhvr>
                                      <p:tavLst>
                                        <p:tav tm="0">
                                          <p:val>
                                            <p:fltVal val="0"/>
                                          </p:val>
                                        </p:tav>
                                        <p:tav tm="100000">
                                          <p:val>
                                            <p:strVal val="#ppt_h"/>
                                          </p:val>
                                        </p:tav>
                                      </p:tavLst>
                                    </p:anim>
                                    <p:animEffect filter="fade" transition="in">
                                      <p:cBhvr>
                                        <p:cTn dur="500" id="45"/>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6"/>
      <p:bldP grpId="0" spid="3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任意多边形 53">
            <a:extLst>
              <a:ext uri="{FF2B5EF4-FFF2-40B4-BE49-F238E27FC236}">
                <a16:creationId xmlns:a16="http://schemas.microsoft.com/office/drawing/2014/main" id="{3533660A-A142-47B6-8F42-B029C6ACEEA2}"/>
              </a:ext>
            </a:extLst>
          </p:cNvPr>
          <p:cNvSpPr/>
          <p:nvPr/>
        </p:nvSpPr>
        <p:spPr>
          <a:xfrm flipH="1">
            <a:off x="-11278" y="3757134"/>
            <a:ext cx="1524001" cy="1385873"/>
          </a:xfrm>
          <a:custGeom>
            <a:gdLst>
              <a:gd fmla="*/ 1295740 w 1625317" name="connsiteX0"/>
              <a:gd fmla="*/ 520 h 1478006" name="connsiteY0"/>
              <a:gd fmla="*/ 1548895 w 1625317" name="connsiteX1"/>
              <a:gd fmla="*/ 33662 h 1478006" name="connsiteY1"/>
              <a:gd fmla="*/ 1625317 w 1625317" name="connsiteX2"/>
              <a:gd fmla="*/ 55469 h 1478006" name="connsiteY2"/>
              <a:gd fmla="*/ 1625317 w 1625317" name="connsiteX3"/>
              <a:gd fmla="*/ 1478006 h 1478006" name="connsiteY3"/>
              <a:gd fmla="*/ 19069 w 1625317" name="connsiteX4"/>
              <a:gd fmla="*/ 1478006 h 1478006" name="connsiteY4"/>
              <a:gd fmla="*/ 17932 w 1625317" name="connsiteX5"/>
              <a:gd fmla="*/ 1472880 h 1478006" name="connsiteY5"/>
              <a:gd fmla="*/ 33662 w 1625317" name="connsiteX6"/>
              <a:gd fmla="*/ 972599 h 1478006" name="connsiteY6"/>
              <a:gd fmla="*/ 1295740 w 1625317" name="connsiteX7"/>
              <a:gd fmla="*/ 520 h 147800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78006" w="1625317">
                <a:moveTo>
                  <a:pt x="1295740" y="520"/>
                </a:moveTo>
                <a:cubicBezTo>
                  <a:pt x="1379459" y="2932"/>
                  <a:pt x="1464182" y="13769"/>
                  <a:pt x="1548895" y="33662"/>
                </a:cubicBezTo>
                <a:lnTo>
                  <a:pt x="1625317" y="55469"/>
                </a:lnTo>
                <a:lnTo>
                  <a:pt x="1625317" y="1478006"/>
                </a:lnTo>
                <a:lnTo>
                  <a:pt x="19069" y="1478006"/>
                </a:lnTo>
                <a:lnTo>
                  <a:pt x="17932" y="1472880"/>
                </a:lnTo>
                <a:cubicBezTo>
                  <a:pt x="-9688" y="1311493"/>
                  <a:pt x="-6123" y="1142024"/>
                  <a:pt x="33662" y="972599"/>
                </a:cubicBezTo>
                <a:cubicBezTo>
                  <a:pt x="172909" y="379612"/>
                  <a:pt x="709709" y="-16363"/>
                  <a:pt x="1295740" y="520"/>
                </a:cubicBezTo>
                <a:close/>
              </a:path>
            </a:pathLst>
          </a:custGeom>
          <a:solidFill>
            <a:schemeClr val="bg1">
              <a:lumMod val="95000"/>
              <a:alpha val="39000"/>
            </a:schemeClr>
          </a:solidFill>
          <a:ln cap="flat" w="9525">
            <a:noFill/>
            <a:prstDash val="solid"/>
            <a:miter/>
          </a:ln>
        </p:spPr>
        <p:txBody>
          <a:bodyPr anchor="ctr" rtlCol="0" wrap="square">
            <a:noAutofit/>
          </a:bodyPr>
          <a:lstStyle/>
          <a:p>
            <a:endParaRPr altLang="en-US" lang="zh-CN" sz="1350">
              <a:solidFill>
                <a:schemeClr val="bg1"/>
              </a:solidFill>
            </a:endParaRPr>
          </a:p>
        </p:txBody>
      </p:sp>
      <p:grpSp>
        <p:nvGrpSpPr>
          <p:cNvPr id="71" name="组合 70"/>
          <p:cNvGrpSpPr/>
          <p:nvPr/>
        </p:nvGrpSpPr>
        <p:grpSpPr>
          <a:xfrm flipH="1">
            <a:off x="4583940" y="-493"/>
            <a:ext cx="4560060" cy="5143500"/>
            <a:chOff x="-4252" y="0"/>
            <a:chExt cx="4560060" cy="5143500"/>
          </a:xfrm>
        </p:grpSpPr>
        <p:sp>
          <p:nvSpPr>
            <p:cNvPr id="37" name="任意多边形 36">
              <a:extLst>
                <a:ext uri="{FF2B5EF4-FFF2-40B4-BE49-F238E27FC236}">
                  <a16:creationId xmlns:a16="http://schemas.microsoft.com/office/drawing/2014/main" id="{F74E8587-3B1C-450F-8B9F-F0BDE151B03F}"/>
                </a:ext>
              </a:extLst>
            </p:cNvPr>
            <p:cNvSpPr/>
            <p:nvPr/>
          </p:nvSpPr>
          <p:spPr>
            <a:xfrm>
              <a:off x="-4252" y="0"/>
              <a:ext cx="4560060"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bg1"/>
            </a:solidFill>
            <a:ln cap="flat" w="9525">
              <a:noFill/>
              <a:prstDash val="solid"/>
              <a:miter/>
            </a:ln>
          </p:spPr>
          <p:txBody>
            <a:bodyPr anchor="ctr" rtlCol="0" wrap="square">
              <a:noAutofit/>
            </a:bodyPr>
            <a:lstStyle/>
            <a:p>
              <a:endParaRPr altLang="en-US" lang="zh-CN" sz="1350">
                <a:solidFill>
                  <a:schemeClr val="bg1"/>
                </a:solidFill>
              </a:endParaRPr>
            </a:p>
          </p:txBody>
        </p:sp>
        <p:sp>
          <p:nvSpPr>
            <p:cNvPr id="36" name="任意多边形 35">
              <a:extLst>
                <a:ext uri="{FF2B5EF4-FFF2-40B4-BE49-F238E27FC236}">
                  <a16:creationId xmlns:a16="http://schemas.microsoft.com/office/drawing/2014/main" id="{F74E8587-3B1C-450F-8B9F-F0BDE151B03F}"/>
                </a:ext>
              </a:extLst>
            </p:cNvPr>
            <p:cNvSpPr/>
            <p:nvPr/>
          </p:nvSpPr>
          <p:spPr>
            <a:xfrm>
              <a:off x="0" y="0"/>
              <a:ext cx="4343401"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grpSp>
      <p:grpSp>
        <p:nvGrpSpPr>
          <p:cNvPr id="49" name="组合 48"/>
          <p:cNvGrpSpPr/>
          <p:nvPr/>
        </p:nvGrpSpPr>
        <p:grpSpPr>
          <a:xfrm flipH="1">
            <a:off x="0" y="-19050"/>
            <a:ext cx="1368394" cy="1181811"/>
            <a:chOff x="7594886" y="-7767"/>
            <a:chExt cx="1549115" cy="1337890"/>
          </a:xfrm>
        </p:grpSpPr>
        <p:sp>
          <p:nvSpPr>
            <p:cNvPr id="43" name="任意多边形 42">
              <a:extLst>
                <a:ext uri="{FF2B5EF4-FFF2-40B4-BE49-F238E27FC236}">
                  <a16:creationId xmlns:a16="http://schemas.microsoft.com/office/drawing/2014/main" id="{31F1BD5B-C36D-476F-8861-00C147FF36A5}"/>
                </a:ext>
              </a:extLst>
            </p:cNvPr>
            <p:cNvSpPr/>
            <p:nvPr/>
          </p:nvSpPr>
          <p:spPr>
            <a:xfrm>
              <a:off x="7594886" y="0"/>
              <a:ext cx="1549115" cy="1330123"/>
            </a:xfrm>
            <a:custGeom>
              <a:gdLst>
                <a:gd fmla="*/ 3248 w 1549115" name="connsiteX0"/>
                <a:gd fmla="*/ 0 h 1330123" name="connsiteY0"/>
                <a:gd fmla="*/ 1549115 w 1549115" name="connsiteX1"/>
                <a:gd fmla="*/ 0 h 1330123" name="connsiteY1"/>
                <a:gd fmla="*/ 1549115 w 1549115" name="connsiteX2"/>
                <a:gd fmla="*/ 1295282 h 1330123" name="connsiteY2"/>
                <a:gd fmla="*/ 1472879 w 1549115" name="connsiteX3"/>
                <a:gd fmla="*/ 1312192 h 1330123" name="connsiteY3"/>
                <a:gd fmla="*/ 972598 w 1549115" name="connsiteX4"/>
                <a:gd fmla="*/ 1296462 h 1330123" name="connsiteY4"/>
                <a:gd fmla="*/ 520 w 1549115" name="connsiteX5"/>
                <a:gd fmla="*/ 34384 h 13301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30123" w="1549115">
                  <a:moveTo>
                    <a:pt x="3248" y="0"/>
                  </a:moveTo>
                  <a:lnTo>
                    <a:pt x="1549115" y="0"/>
                  </a:lnTo>
                  <a:lnTo>
                    <a:pt x="1549115" y="1295282"/>
                  </a:lnTo>
                  <a:lnTo>
                    <a:pt x="1472879" y="1312192"/>
                  </a:lnTo>
                  <a:cubicBezTo>
                    <a:pt x="1311492" y="1339812"/>
                    <a:pt x="1142023" y="1336247"/>
                    <a:pt x="972598" y="1296462"/>
                  </a:cubicBezTo>
                  <a:cubicBezTo>
                    <a:pt x="379611" y="1157215"/>
                    <a:pt x="-16364" y="620415"/>
                    <a:pt x="520" y="34384"/>
                  </a:cubicBez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sp>
          <p:nvSpPr>
            <p:cNvPr id="48" name="任意多边形 47">
              <a:extLst>
                <a:ext uri="{FF2B5EF4-FFF2-40B4-BE49-F238E27FC236}">
                  <a16:creationId xmlns:a16="http://schemas.microsoft.com/office/drawing/2014/main" id="{E9C26790-F105-40C8-A92F-31293B9008AE}"/>
                </a:ext>
              </a:extLst>
            </p:cNvPr>
            <p:cNvSpPr/>
            <p:nvPr/>
          </p:nvSpPr>
          <p:spPr>
            <a:xfrm>
              <a:off x="7943138" y="-7767"/>
              <a:ext cx="1200863" cy="987837"/>
            </a:xfrm>
            <a:custGeom>
              <a:gdLst>
                <a:gd fmla="*/ 7045 w 1200863" name="connsiteX0"/>
                <a:gd fmla="*/ 0 h 987837" name="connsiteY0"/>
                <a:gd fmla="*/ 1200863 w 1200863" name="connsiteX1"/>
                <a:gd fmla="*/ 0 h 987837" name="connsiteY1"/>
                <a:gd fmla="*/ 1200863 w 1200863" name="connsiteX2"/>
                <a:gd fmla="*/ 939560 h 987837" name="connsiteY2"/>
                <a:gd fmla="*/ 1151310 w 1200863" name="connsiteX3"/>
                <a:gd fmla="*/ 955722 h 987837" name="connsiteY3"/>
                <a:gd fmla="*/ 703246 w 1200863" name="connsiteX4"/>
                <a:gd fmla="*/ 963498 h 987837" name="connsiteY4"/>
                <a:gd fmla="*/ 376 w 1200863" name="connsiteX5"/>
                <a:gd fmla="*/ 50943 h 9878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87836" w="1200863">
                  <a:moveTo>
                    <a:pt x="7045" y="0"/>
                  </a:moveTo>
                  <a:lnTo>
                    <a:pt x="1200863" y="0"/>
                  </a:lnTo>
                  <a:lnTo>
                    <a:pt x="1200863" y="939560"/>
                  </a:lnTo>
                  <a:lnTo>
                    <a:pt x="1151310" y="955722"/>
                  </a:lnTo>
                  <a:cubicBezTo>
                    <a:pt x="1009556" y="994495"/>
                    <a:pt x="856376" y="999457"/>
                    <a:pt x="703246" y="963498"/>
                  </a:cubicBezTo>
                  <a:cubicBezTo>
                    <a:pt x="274481" y="862814"/>
                    <a:pt x="-11832" y="474677"/>
                    <a:pt x="376" y="50943"/>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p>
          </p:txBody>
        </p:sp>
      </p:grpSp>
      <p:grpSp>
        <p:nvGrpSpPr>
          <p:cNvPr id="16" name="组合 15">
            <a:extLst>
              <a:ext uri="{FF2B5EF4-FFF2-40B4-BE49-F238E27FC236}">
                <a16:creationId xmlns:a16="http://schemas.microsoft.com/office/drawing/2014/main" id="{69E1EE4F-9219-4271-8A22-2D68E2758DD6}"/>
              </a:ext>
            </a:extLst>
          </p:cNvPr>
          <p:cNvGrpSpPr/>
          <p:nvPr/>
        </p:nvGrpSpPr>
        <p:grpSpPr>
          <a:xfrm rot="11209072">
            <a:off x="5697089" y="628917"/>
            <a:ext cx="2797314" cy="4041888"/>
            <a:chOff x="237862" y="-89423"/>
            <a:chExt cx="4892564" cy="7069352"/>
          </a:xfrm>
        </p:grpSpPr>
        <p:sp>
          <p:nvSpPr>
            <p:cNvPr id="17" name="椭圆 16">
              <a:extLst>
                <a:ext uri="{FF2B5EF4-FFF2-40B4-BE49-F238E27FC236}">
                  <a16:creationId xmlns:a16="http://schemas.microsoft.com/office/drawing/2014/main" id="{58C35AE6-933D-4E18-811A-5B9AB30D000A}"/>
                </a:ext>
              </a:extLst>
            </p:cNvPr>
            <p:cNvSpPr/>
            <p:nvPr/>
          </p:nvSpPr>
          <p:spPr>
            <a:xfrm>
              <a:off x="237862" y="982718"/>
              <a:ext cx="4892564" cy="489256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solidFill>
                  <a:schemeClr val="tx1"/>
                </a:solidFill>
              </a:endParaRPr>
            </a:p>
          </p:txBody>
        </p:sp>
        <p:sp>
          <p:nvSpPr>
            <p:cNvPr id="18" name="椭圆 17">
              <a:extLst>
                <a:ext uri="{FF2B5EF4-FFF2-40B4-BE49-F238E27FC236}">
                  <a16:creationId xmlns:a16="http://schemas.microsoft.com/office/drawing/2014/main" id="{7642B963-E2CD-4453-AC3A-294AB8C08C2A}"/>
                </a:ext>
              </a:extLst>
            </p:cNvPr>
            <p:cNvSpPr/>
            <p:nvPr/>
          </p:nvSpPr>
          <p:spPr>
            <a:xfrm>
              <a:off x="641807" y="1386662"/>
              <a:ext cx="4084675" cy="4084678"/>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accent1"/>
                </a:solidFill>
                <a:latin charset="-122" panose="020b0400000000000000" pitchFamily="34" typeface="思源黑体"/>
                <a:ea charset="-122" panose="020b0400000000000000" pitchFamily="34" typeface="思源黑体"/>
                <a:cs charset="0" panose="020b0604020202020204" pitchFamily="34" typeface="Arial"/>
              </a:endParaRPr>
            </a:p>
          </p:txBody>
        </p:sp>
        <p:sp>
          <p:nvSpPr>
            <p:cNvPr id="20" name="任意多边形: 形状 31">
              <a:extLst>
                <a:ext uri="{FF2B5EF4-FFF2-40B4-BE49-F238E27FC236}">
                  <a16:creationId xmlns:a16="http://schemas.microsoft.com/office/drawing/2014/main" id="{2E66F6B2-990A-46DD-89C2-3CD1BA7491C8}"/>
                </a:ext>
              </a:extLst>
            </p:cNvPr>
            <p:cNvSpPr/>
            <p:nvPr/>
          </p:nvSpPr>
          <p:spPr>
            <a:xfrm rot="18785648">
              <a:off x="974286" y="3294627"/>
              <a:ext cx="3913617"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sp>
          <p:nvSpPr>
            <p:cNvPr id="21" name="任意多边形: 形状 32">
              <a:extLst>
                <a:ext uri="{FF2B5EF4-FFF2-40B4-BE49-F238E27FC236}">
                  <a16:creationId xmlns:a16="http://schemas.microsoft.com/office/drawing/2014/main" id="{64044244-1E71-471D-B46B-C81569F87B8A}"/>
                </a:ext>
              </a:extLst>
            </p:cNvPr>
            <p:cNvSpPr/>
            <p:nvPr/>
          </p:nvSpPr>
          <p:spPr>
            <a:xfrm rot="7741732">
              <a:off x="406131" y="138892"/>
              <a:ext cx="3913618"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grpSp>
      <p:sp>
        <p:nvSpPr>
          <p:cNvPr id="63" name="矩形 62"/>
          <p:cNvSpPr/>
          <p:nvPr/>
        </p:nvSpPr>
        <p:spPr>
          <a:xfrm>
            <a:off x="6400324" y="1974268"/>
            <a:ext cx="1437005" cy="1310640"/>
          </a:xfrm>
          <a:prstGeom prst="rect">
            <a:avLst/>
          </a:prstGeom>
        </p:spPr>
        <p:txBody>
          <a:bodyPr wrap="none">
            <a:spAutoFit/>
          </a:bodyPr>
          <a:lstStyle/>
          <a:p>
            <a:r>
              <a:rPr altLang="zh-CN" b="1" lang="en-US" smtClean="0" sz="8000">
                <a:solidFill>
                  <a:schemeClr val="bg1"/>
                </a:solidFill>
                <a:latin typeface="+mn-ea"/>
              </a:rPr>
              <a:t>05</a:t>
            </a:r>
          </a:p>
        </p:txBody>
      </p:sp>
      <p:sp>
        <p:nvSpPr>
          <p:cNvPr id="3" name="矩形 2"/>
          <p:cNvSpPr/>
          <p:nvPr/>
        </p:nvSpPr>
        <p:spPr>
          <a:xfrm>
            <a:off x="457200" y="2051629"/>
            <a:ext cx="4005580" cy="701040"/>
          </a:xfrm>
          <a:prstGeom prst="rect">
            <a:avLst/>
          </a:prstGeom>
        </p:spPr>
        <p:txBody>
          <a:bodyPr wrap="none">
            <a:spAutoFit/>
          </a:bodyPr>
          <a:lstStyle/>
          <a:p>
            <a:r>
              <a:rPr altLang="en-US" b="1" lang="zh-CN" spc="300" sz="4000">
                <a:solidFill>
                  <a:schemeClr val="bg1"/>
                </a:solidFill>
                <a:cs typeface="+mn-ea"/>
                <a:sym typeface="+mn-lt"/>
              </a:rPr>
              <a:t>房产税相关知识</a:t>
            </a:r>
          </a:p>
        </p:txBody>
      </p:sp>
      <p:sp>
        <p:nvSpPr>
          <p:cNvPr id="46" name="矩形 45"/>
          <p:cNvSpPr/>
          <p:nvPr/>
        </p:nvSpPr>
        <p:spPr>
          <a:xfrm>
            <a:off x="518090" y="1487533"/>
            <a:ext cx="1960880" cy="579120"/>
          </a:xfrm>
          <a:prstGeom prst="rect">
            <a:avLst/>
          </a:prstGeom>
        </p:spPr>
        <p:txBody>
          <a:bodyPr wrap="none">
            <a:spAutoFit/>
          </a:bodyPr>
          <a:lstStyle/>
          <a:p>
            <a:r>
              <a:rPr altLang="en-US" lang="zh-CN" smtClean="0" spc="300" sz="3200">
                <a:solidFill>
                  <a:schemeClr val="bg1"/>
                </a:solidFill>
                <a:cs typeface="+mn-ea"/>
                <a:sym typeface="+mn-lt"/>
              </a:rPr>
              <a:t>第五部分</a:t>
            </a:r>
          </a:p>
        </p:txBody>
      </p:sp>
      <p:sp>
        <p:nvSpPr>
          <p:cNvPr id="47" name="矩形 46"/>
          <p:cNvSpPr/>
          <p:nvPr/>
        </p:nvSpPr>
        <p:spPr>
          <a:xfrm>
            <a:off x="463297" y="2777628"/>
            <a:ext cx="3962400" cy="457200"/>
          </a:xfrm>
          <a:prstGeom prst="rect">
            <a:avLst/>
          </a:prstGeom>
        </p:spPr>
        <p:txBody>
          <a:bodyPr wrap="square">
            <a:spAutoFit/>
          </a:bodyPr>
          <a:lstStyle/>
          <a:p>
            <a:r>
              <a:rPr altLang="en-US" lang="zh-CN" smtClean="0" sz="1200">
                <a:solidFill>
                  <a:schemeClr val="bg1"/>
                </a:solidFill>
                <a:latin typeface="+mn-ea"/>
              </a:rPr>
              <a:t>tax basic knowledge training tax basic knowledge </a:t>
            </a:r>
          </a:p>
          <a:p>
            <a:r>
              <a:rPr altLang="en-US" lang="zh-CN" smtClean="0" sz="1200">
                <a:solidFill>
                  <a:schemeClr val="bg1"/>
                </a:solidFill>
                <a:latin typeface="+mn-ea"/>
              </a:rPr>
              <a:t>Training tax basic knowledge training</a:t>
            </a:r>
          </a:p>
        </p:txBody>
      </p:sp>
    </p:spTree>
    <p:extLst>
      <p:ext uri="{BB962C8B-B14F-4D97-AF65-F5344CB8AC3E}">
        <p14:creationId val="463565080"/>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60000" fill="hold" id="5" nodeType="clickEffect" presetClass="entr" presetID="2" presetSubtype="2">
                                  <p:stCondLst>
                                    <p:cond delay="0"/>
                                  </p:stCondLst>
                                  <p:childTnLst>
                                    <p:set>
                                      <p:cBhvr>
                                        <p:cTn dur="1" fill="hold" id="6">
                                          <p:stCondLst>
                                            <p:cond delay="0"/>
                                          </p:stCondLst>
                                        </p:cTn>
                                        <p:tgtEl>
                                          <p:spTgt spid="71"/>
                                        </p:tgtEl>
                                        <p:attrNameLst>
                                          <p:attrName>style.visibility</p:attrName>
                                        </p:attrNameLst>
                                      </p:cBhvr>
                                      <p:to>
                                        <p:strVal val="visible"/>
                                      </p:to>
                                    </p:set>
                                    <p:anim calcmode="lin" valueType="num">
                                      <p:cBhvr additive="base">
                                        <p:cTn dur="1000" fill="hold" id="7"/>
                                        <p:tgtEl>
                                          <p:spTgt spid="71"/>
                                        </p:tgtEl>
                                        <p:attrNameLst>
                                          <p:attrName>ppt_x</p:attrName>
                                        </p:attrNameLst>
                                      </p:cBhvr>
                                      <p:tavLst>
                                        <p:tav tm="0">
                                          <p:val>
                                            <p:strVal val="1+#ppt_w/2"/>
                                          </p:val>
                                        </p:tav>
                                        <p:tav tm="100000">
                                          <p:val>
                                            <p:strVal val="#ppt_x"/>
                                          </p:val>
                                        </p:tav>
                                      </p:tavLst>
                                    </p:anim>
                                    <p:anim calcmode="lin" valueType="num">
                                      <p:cBhvr additive="base">
                                        <p:cTn dur="1000" fill="hold" id="8"/>
                                        <p:tgtEl>
                                          <p:spTgt spid="71"/>
                                        </p:tgtEl>
                                        <p:attrNameLst>
                                          <p:attrName>ppt_y</p:attrName>
                                        </p:attrNameLst>
                                      </p:cBhvr>
                                      <p:tavLst>
                                        <p:tav tm="0">
                                          <p:val>
                                            <p:strVal val="#ppt_y"/>
                                          </p:val>
                                        </p:tav>
                                        <p:tav tm="100000">
                                          <p:val>
                                            <p:strVal val="#ppt_y"/>
                                          </p:val>
                                        </p:tav>
                                      </p:tavLst>
                                    </p:anim>
                                  </p:childTnLst>
                                </p:cTn>
                              </p:par>
                              <p:par>
                                <p:cTn decel="60000" fill="hold" id="9" nodeType="withEffect" presetClass="entr" presetID="2" presetSubtype="9">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additive="base">
                                        <p:cTn dur="1000" fill="hold" id="11"/>
                                        <p:tgtEl>
                                          <p:spTgt spid="49"/>
                                        </p:tgtEl>
                                        <p:attrNameLst>
                                          <p:attrName>ppt_x</p:attrName>
                                        </p:attrNameLst>
                                      </p:cBhvr>
                                      <p:tavLst>
                                        <p:tav tm="0">
                                          <p:val>
                                            <p:strVal val="0-#ppt_w/2"/>
                                          </p:val>
                                        </p:tav>
                                        <p:tav tm="100000">
                                          <p:val>
                                            <p:strVal val="#ppt_x"/>
                                          </p:val>
                                        </p:tav>
                                      </p:tavLst>
                                    </p:anim>
                                    <p:anim calcmode="lin" valueType="num">
                                      <p:cBhvr additive="base">
                                        <p:cTn dur="1000" fill="hold" id="12"/>
                                        <p:tgtEl>
                                          <p:spTgt spid="49"/>
                                        </p:tgtEl>
                                        <p:attrNameLst>
                                          <p:attrName>ppt_y</p:attrName>
                                        </p:attrNameLst>
                                      </p:cBhvr>
                                      <p:tavLst>
                                        <p:tav tm="0">
                                          <p:val>
                                            <p:strVal val="0-#ppt_h/2"/>
                                          </p:val>
                                        </p:tav>
                                        <p:tav tm="100000">
                                          <p:val>
                                            <p:strVal val="#ppt_y"/>
                                          </p:val>
                                        </p:tav>
                                      </p:tavLst>
                                    </p:anim>
                                  </p:childTnLst>
                                </p:cTn>
                              </p:par>
                              <p:par>
                                <p:cTn decel="60000" fill="hold" grpId="0" id="13" nodeType="withEffect" presetClass="entr" presetID="2" presetSubtype="12">
                                  <p:stCondLst>
                                    <p:cond delay="0"/>
                                  </p:stCondLst>
                                  <p:childTnLst>
                                    <p:set>
                                      <p:cBhvr>
                                        <p:cTn dur="1" fill="hold" id="14">
                                          <p:stCondLst>
                                            <p:cond delay="0"/>
                                          </p:stCondLst>
                                        </p:cTn>
                                        <p:tgtEl>
                                          <p:spTgt spid="54"/>
                                        </p:tgtEl>
                                        <p:attrNameLst>
                                          <p:attrName>style.visibility</p:attrName>
                                        </p:attrNameLst>
                                      </p:cBhvr>
                                      <p:to>
                                        <p:strVal val="visible"/>
                                      </p:to>
                                    </p:set>
                                    <p:anim calcmode="lin" valueType="num">
                                      <p:cBhvr additive="base">
                                        <p:cTn dur="1000" fill="hold" id="15"/>
                                        <p:tgtEl>
                                          <p:spTgt spid="54"/>
                                        </p:tgtEl>
                                        <p:attrNameLst>
                                          <p:attrName>ppt_x</p:attrName>
                                        </p:attrNameLst>
                                      </p:cBhvr>
                                      <p:tavLst>
                                        <p:tav tm="0">
                                          <p:val>
                                            <p:strVal val="0-#ppt_w/2"/>
                                          </p:val>
                                        </p:tav>
                                        <p:tav tm="100000">
                                          <p:val>
                                            <p:strVal val="#ppt_x"/>
                                          </p:val>
                                        </p:tav>
                                      </p:tavLst>
                                    </p:anim>
                                    <p:anim calcmode="lin" valueType="num">
                                      <p:cBhvr additive="base">
                                        <p:cTn dur="1000" fill="hold" id="16"/>
                                        <p:tgtEl>
                                          <p:spTgt spid="54"/>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16"/>
                                        </p:tgtEl>
                                        <p:attrNameLst>
                                          <p:attrName>style.visibility</p:attrName>
                                        </p:attrNameLst>
                                      </p:cBhvr>
                                      <p:to>
                                        <p:strVal val="visible"/>
                                      </p:to>
                                    </p:set>
                                    <p:anim calcmode="lin" valueType="num">
                                      <p:cBhvr>
                                        <p:cTn dur="1000" fill="hold" id="21"/>
                                        <p:tgtEl>
                                          <p:spTgt spid="16"/>
                                        </p:tgtEl>
                                        <p:attrNameLst>
                                          <p:attrName>ppt_w</p:attrName>
                                        </p:attrNameLst>
                                      </p:cBhvr>
                                      <p:tavLst>
                                        <p:tav tm="0">
                                          <p:val>
                                            <p:fltVal val="0"/>
                                          </p:val>
                                        </p:tav>
                                        <p:tav tm="100000">
                                          <p:val>
                                            <p:strVal val="#ppt_w"/>
                                          </p:val>
                                        </p:tav>
                                      </p:tavLst>
                                    </p:anim>
                                    <p:anim calcmode="lin" valueType="num">
                                      <p:cBhvr>
                                        <p:cTn dur="1000" fill="hold" id="22"/>
                                        <p:tgtEl>
                                          <p:spTgt spid="16"/>
                                        </p:tgtEl>
                                        <p:attrNameLst>
                                          <p:attrName>ppt_h</p:attrName>
                                        </p:attrNameLst>
                                      </p:cBhvr>
                                      <p:tavLst>
                                        <p:tav tm="0">
                                          <p:val>
                                            <p:fltVal val="0"/>
                                          </p:val>
                                        </p:tav>
                                        <p:tav tm="100000">
                                          <p:val>
                                            <p:strVal val="#ppt_h"/>
                                          </p:val>
                                        </p:tav>
                                      </p:tavLst>
                                    </p:anim>
                                    <p:animEffect filter="fade" transition="in">
                                      <p:cBhvr>
                                        <p:cTn dur="1000" id="23"/>
                                        <p:tgtEl>
                                          <p:spTgt spid="16"/>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63"/>
                                        </p:tgtEl>
                                        <p:attrNameLst>
                                          <p:attrName>style.visibility</p:attrName>
                                        </p:attrNameLst>
                                      </p:cBhvr>
                                      <p:to>
                                        <p:strVal val="visible"/>
                                      </p:to>
                                    </p:set>
                                    <p:anim calcmode="lin" valueType="num">
                                      <p:cBhvr>
                                        <p:cTn dur="1000" fill="hold" id="26"/>
                                        <p:tgtEl>
                                          <p:spTgt spid="63"/>
                                        </p:tgtEl>
                                        <p:attrNameLst>
                                          <p:attrName>ppt_w</p:attrName>
                                        </p:attrNameLst>
                                      </p:cBhvr>
                                      <p:tavLst>
                                        <p:tav tm="0">
                                          <p:val>
                                            <p:fltVal val="0"/>
                                          </p:val>
                                        </p:tav>
                                        <p:tav tm="100000">
                                          <p:val>
                                            <p:strVal val="#ppt_w"/>
                                          </p:val>
                                        </p:tav>
                                      </p:tavLst>
                                    </p:anim>
                                    <p:anim calcmode="lin" valueType="num">
                                      <p:cBhvr>
                                        <p:cTn dur="1000" fill="hold" id="27"/>
                                        <p:tgtEl>
                                          <p:spTgt spid="63"/>
                                        </p:tgtEl>
                                        <p:attrNameLst>
                                          <p:attrName>ppt_h</p:attrName>
                                        </p:attrNameLst>
                                      </p:cBhvr>
                                      <p:tavLst>
                                        <p:tav tm="0">
                                          <p:val>
                                            <p:fltVal val="0"/>
                                          </p:val>
                                        </p:tav>
                                        <p:tav tm="100000">
                                          <p:val>
                                            <p:strVal val="#ppt_h"/>
                                          </p:val>
                                        </p:tav>
                                      </p:tavLst>
                                    </p:anim>
                                    <p:animEffect filter="fade" transition="in">
                                      <p:cBhvr>
                                        <p:cTn dur="1000" id="28"/>
                                        <p:tgtEl>
                                          <p:spTgt spid="63"/>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2" presetSubtype="4">
                                  <p:stCondLst>
                                    <p:cond delay="0"/>
                                  </p:stCondLst>
                                  <p:childTnLst>
                                    <p:set>
                                      <p:cBhvr>
                                        <p:cTn dur="1" fill="hold" id="32">
                                          <p:stCondLst>
                                            <p:cond delay="0"/>
                                          </p:stCondLst>
                                        </p:cTn>
                                        <p:tgtEl>
                                          <p:spTgt spid="46"/>
                                        </p:tgtEl>
                                        <p:attrNameLst>
                                          <p:attrName>style.visibility</p:attrName>
                                        </p:attrNameLst>
                                      </p:cBhvr>
                                      <p:to>
                                        <p:strVal val="visible"/>
                                      </p:to>
                                    </p:set>
                                    <p:anim calcmode="lin" valueType="num">
                                      <p:cBhvr additive="base">
                                        <p:cTn dur="500" fill="hold" id="33"/>
                                        <p:tgtEl>
                                          <p:spTgt spid="46"/>
                                        </p:tgtEl>
                                        <p:attrNameLst>
                                          <p:attrName>ppt_x</p:attrName>
                                        </p:attrNameLst>
                                      </p:cBhvr>
                                      <p:tavLst>
                                        <p:tav tm="0">
                                          <p:val>
                                            <p:strVal val="#ppt_x"/>
                                          </p:val>
                                        </p:tav>
                                        <p:tav tm="100000">
                                          <p:val>
                                            <p:strVal val="#ppt_x"/>
                                          </p:val>
                                        </p:tav>
                                      </p:tavLst>
                                    </p:anim>
                                    <p:anim calcmode="lin" valueType="num">
                                      <p:cBhvr additive="base">
                                        <p:cTn dur="500" fill="hold" id="34"/>
                                        <p:tgtEl>
                                          <p:spTgt spid="46"/>
                                        </p:tgtEl>
                                        <p:attrNameLst>
                                          <p:attrName>ppt_y</p:attrName>
                                        </p:attrNameLst>
                                      </p:cBhvr>
                                      <p:tavLst>
                                        <p:tav tm="0">
                                          <p:val>
                                            <p:strVal val="1+#ppt_h/2"/>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22" presetSubtype="8">
                                  <p:stCondLst>
                                    <p:cond delay="0"/>
                                  </p:stCondLst>
                                  <p:childTnLst>
                                    <p:set>
                                      <p:cBhvr>
                                        <p:cTn dur="1" fill="hold" id="38">
                                          <p:stCondLst>
                                            <p:cond delay="0"/>
                                          </p:stCondLst>
                                        </p:cTn>
                                        <p:tgtEl>
                                          <p:spTgt spid="3"/>
                                        </p:tgtEl>
                                        <p:attrNameLst>
                                          <p:attrName>style.visibility</p:attrName>
                                        </p:attrNameLst>
                                      </p:cBhvr>
                                      <p:to>
                                        <p:strVal val="visible"/>
                                      </p:to>
                                    </p:set>
                                    <p:animEffect filter="wipe(left)" transition="in">
                                      <p:cBhvr>
                                        <p:cTn dur="500" id="39"/>
                                        <p:tgtEl>
                                          <p:spTgt spid="3"/>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 presetSubtype="4">
                                  <p:stCondLst>
                                    <p:cond delay="0"/>
                                  </p:stCondLst>
                                  <p:childTnLst>
                                    <p:set>
                                      <p:cBhvr>
                                        <p:cTn dur="1" fill="hold" id="43">
                                          <p:stCondLst>
                                            <p:cond delay="0"/>
                                          </p:stCondLst>
                                        </p:cTn>
                                        <p:tgtEl>
                                          <p:spTgt spid="47"/>
                                        </p:tgtEl>
                                        <p:attrNameLst>
                                          <p:attrName>style.visibility</p:attrName>
                                        </p:attrNameLst>
                                      </p:cBhvr>
                                      <p:to>
                                        <p:strVal val="visible"/>
                                      </p:to>
                                    </p:set>
                                    <p:anim calcmode="lin" valueType="num">
                                      <p:cBhvr additive="base">
                                        <p:cTn dur="500" fill="hold" id="44"/>
                                        <p:tgtEl>
                                          <p:spTgt spid="47"/>
                                        </p:tgtEl>
                                        <p:attrNameLst>
                                          <p:attrName>ppt_x</p:attrName>
                                        </p:attrNameLst>
                                      </p:cBhvr>
                                      <p:tavLst>
                                        <p:tav tm="0">
                                          <p:val>
                                            <p:strVal val="#ppt_x"/>
                                          </p:val>
                                        </p:tav>
                                        <p:tav tm="100000">
                                          <p:val>
                                            <p:strVal val="#ppt_x"/>
                                          </p:val>
                                        </p:tav>
                                      </p:tavLst>
                                    </p:anim>
                                    <p:anim calcmode="lin" valueType="num">
                                      <p:cBhvr additive="base">
                                        <p:cTn dur="500" fill="hold" id="45"/>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63"/>
      <p:bldP grpId="0" spid="3"/>
      <p:bldP grpId="0" spid="46"/>
      <p:bldP grpId="0" spid="4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950926" y="1428750"/>
            <a:ext cx="1907653" cy="386370"/>
            <a:chOff x="996241" y="5385680"/>
            <a:chExt cx="7416824" cy="823983"/>
          </a:xfrm>
          <a:solidFill>
            <a:schemeClr val="accent1"/>
          </a:solidFill>
        </p:grpSpPr>
        <p:sp>
          <p:nvSpPr>
            <p:cNvPr id="13" name="矩形 12"/>
            <p:cNvSpPr/>
            <p:nvPr/>
          </p:nvSpPr>
          <p:spPr>
            <a:xfrm>
              <a:off x="996241" y="5385680"/>
              <a:ext cx="7416824" cy="823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Text Box 4"/>
            <p:cNvSpPr txBox="1">
              <a:spLocks noChangeArrowheads="1"/>
            </p:cNvSpPr>
            <p:nvPr/>
          </p:nvSpPr>
          <p:spPr bwMode="auto">
            <a:xfrm>
              <a:off x="1111731" y="5422016"/>
              <a:ext cx="7174174" cy="780030"/>
            </a:xfrm>
            <a:prstGeom prst="rect">
              <a:avLst/>
            </a:prstGeom>
            <a:grpFill/>
            <a:ln w="9525">
              <a:noFill/>
              <a:miter lim="800000"/>
            </a:ln>
            <a:effectLst/>
            <a:extLs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b="1" kumimoji="1" lang="zh-CN">
                  <a:solidFill>
                    <a:schemeClr val="bg1"/>
                  </a:solidFill>
                  <a:cs typeface="+mn-ea"/>
                  <a:sym typeface="+mn-lt"/>
                </a:rPr>
                <a:t> 房产税</a:t>
              </a:r>
            </a:p>
          </p:txBody>
        </p:sp>
      </p:grpSp>
      <p:sp>
        <p:nvSpPr>
          <p:cNvPr id="15" name="矩形 14"/>
          <p:cNvSpPr/>
          <p:nvPr/>
        </p:nvSpPr>
        <p:spPr>
          <a:xfrm>
            <a:off x="2951656" y="1428750"/>
            <a:ext cx="5354144" cy="335280"/>
          </a:xfrm>
          <a:prstGeom prst="rect">
            <a:avLst/>
          </a:prstGeom>
          <a:ln>
            <a:solidFill>
              <a:schemeClr val="accent2"/>
            </a:solidFill>
          </a:ln>
        </p:spPr>
        <p:txBody>
          <a:bodyPr wrap="square">
            <a:spAutoFit/>
          </a:bodyPr>
          <a:lstStyle/>
          <a:p>
            <a:r>
              <a:rPr altLang="en-US" lang="zh-CN" sz="1600">
                <a:cs typeface="+mn-ea"/>
                <a:sym typeface="+mn-lt"/>
              </a:rPr>
              <a:t>是以房屋为征税对象，按照房屋的计税余值或者租金收入</a:t>
            </a:r>
          </a:p>
        </p:txBody>
      </p:sp>
      <p:grpSp>
        <p:nvGrpSpPr>
          <p:cNvPr id="16" name="组合 15"/>
          <p:cNvGrpSpPr/>
          <p:nvPr/>
        </p:nvGrpSpPr>
        <p:grpSpPr>
          <a:xfrm>
            <a:off x="4472829" y="2109180"/>
            <a:ext cx="3832971" cy="386370"/>
            <a:chOff x="996241" y="5385680"/>
            <a:chExt cx="7416824" cy="823983"/>
          </a:xfrm>
          <a:solidFill>
            <a:schemeClr val="accent1"/>
          </a:solidFill>
        </p:grpSpPr>
        <p:sp>
          <p:nvSpPr>
            <p:cNvPr id="17" name="矩形 16"/>
            <p:cNvSpPr/>
            <p:nvPr/>
          </p:nvSpPr>
          <p:spPr>
            <a:xfrm>
              <a:off x="996241" y="5385680"/>
              <a:ext cx="7416824" cy="823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8" name="Text Box 4"/>
            <p:cNvSpPr txBox="1">
              <a:spLocks noChangeArrowheads="1"/>
            </p:cNvSpPr>
            <p:nvPr/>
          </p:nvSpPr>
          <p:spPr bwMode="auto">
            <a:xfrm>
              <a:off x="1111732" y="5422016"/>
              <a:ext cx="7174174" cy="780030"/>
            </a:xfrm>
            <a:prstGeom prst="rect">
              <a:avLst/>
            </a:prstGeom>
            <a:grpFill/>
            <a:ln w="9525">
              <a:noFill/>
              <a:miter lim="800000"/>
            </a:ln>
            <a:effectLst/>
            <a:extLs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kumimoji="1" lang="zh-CN">
                  <a:solidFill>
                    <a:schemeClr val="bg1"/>
                  </a:solidFill>
                  <a:cs typeface="+mn-ea"/>
                  <a:sym typeface="+mn-lt"/>
                </a:rPr>
                <a:t>向产权所有人征收的一种财产税</a:t>
              </a:r>
            </a:p>
          </p:txBody>
        </p:sp>
      </p:grpSp>
      <p:pic>
        <p:nvPicPr>
          <p:cNvPr id="34" name="图片 33"/>
          <p:cNvPicPr>
            <a:picLocks noChangeAspect="1"/>
          </p:cNvPicPr>
          <p:nvPr/>
        </p:nvPicPr>
        <p:blipFill>
          <a:blip r:embed="rId3">
            <a:extLst>
              <a:ext uri="{28A0092B-C50C-407E-A947-70E740481C1C}">
                <a14:useLocalDpi val="0"/>
              </a:ext>
            </a:extLst>
          </a:blip>
          <a:stretch>
            <a:fillRect/>
          </a:stretch>
        </p:blipFill>
        <p:spPr>
          <a:xfrm>
            <a:off x="950927" y="2185380"/>
            <a:ext cx="3087673" cy="2058449"/>
          </a:xfrm>
          <a:prstGeom prst="rect">
            <a:avLst/>
          </a:prstGeom>
        </p:spPr>
      </p:pic>
      <p:grpSp>
        <p:nvGrpSpPr>
          <p:cNvPr id="35" name="组合 34"/>
          <p:cNvGrpSpPr/>
          <p:nvPr/>
        </p:nvGrpSpPr>
        <p:grpSpPr>
          <a:xfrm>
            <a:off x="4472829" y="2693377"/>
            <a:ext cx="3832971" cy="386370"/>
            <a:chOff x="996241" y="5385680"/>
            <a:chExt cx="7416824" cy="823984"/>
          </a:xfrm>
          <a:solidFill>
            <a:schemeClr val="accent1"/>
          </a:solidFill>
        </p:grpSpPr>
        <p:sp>
          <p:nvSpPr>
            <p:cNvPr id="36" name="矩形 35"/>
            <p:cNvSpPr/>
            <p:nvPr/>
          </p:nvSpPr>
          <p:spPr>
            <a:xfrm>
              <a:off x="996241" y="5385680"/>
              <a:ext cx="7416824" cy="823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7" name="Text Box 4"/>
            <p:cNvSpPr txBox="1">
              <a:spLocks noChangeArrowheads="1"/>
            </p:cNvSpPr>
            <p:nvPr/>
          </p:nvSpPr>
          <p:spPr bwMode="auto">
            <a:xfrm>
              <a:off x="1111732" y="5422016"/>
              <a:ext cx="7174174" cy="780031"/>
            </a:xfrm>
            <a:prstGeom prst="rect">
              <a:avLst/>
            </a:prstGeom>
            <a:grpFill/>
            <a:ln w="9525">
              <a:noFill/>
              <a:miter lim="800000"/>
            </a:ln>
            <a:effectLst/>
            <a:extLs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kumimoji="1" lang="zh-CN" smtClean="0">
                  <a:solidFill>
                    <a:schemeClr val="bg1"/>
                  </a:solidFill>
                  <a:cs typeface="+mn-ea"/>
                  <a:sym typeface="+mn-lt"/>
                </a:rPr>
                <a:t>房屋产权所有人为纳税人</a:t>
              </a:r>
            </a:p>
          </p:txBody>
        </p:sp>
      </p:grpSp>
      <p:grpSp>
        <p:nvGrpSpPr>
          <p:cNvPr id="38" name="组合 37"/>
          <p:cNvGrpSpPr/>
          <p:nvPr/>
        </p:nvGrpSpPr>
        <p:grpSpPr>
          <a:xfrm>
            <a:off x="4472829" y="3277580"/>
            <a:ext cx="3832971" cy="386370"/>
            <a:chOff x="996241" y="5385680"/>
            <a:chExt cx="7416824" cy="823983"/>
          </a:xfrm>
          <a:solidFill>
            <a:schemeClr val="accent1"/>
          </a:solidFill>
        </p:grpSpPr>
        <p:sp>
          <p:nvSpPr>
            <p:cNvPr id="39" name="矩形 38"/>
            <p:cNvSpPr/>
            <p:nvPr/>
          </p:nvSpPr>
          <p:spPr>
            <a:xfrm>
              <a:off x="996241" y="5385680"/>
              <a:ext cx="7416824" cy="823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0" name="Text Box 4"/>
            <p:cNvSpPr txBox="1">
              <a:spLocks noChangeArrowheads="1"/>
            </p:cNvSpPr>
            <p:nvPr/>
          </p:nvSpPr>
          <p:spPr bwMode="auto">
            <a:xfrm>
              <a:off x="1111732" y="5422016"/>
              <a:ext cx="7174174" cy="780030"/>
            </a:xfrm>
            <a:prstGeom prst="rect">
              <a:avLst/>
            </a:prstGeom>
            <a:grpFill/>
            <a:ln w="9525">
              <a:noFill/>
              <a:miter lim="800000"/>
            </a:ln>
            <a:effectLst/>
            <a:extLs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kumimoji="1" lang="zh-CN">
                  <a:solidFill>
                    <a:schemeClr val="bg1"/>
                  </a:solidFill>
                  <a:cs typeface="+mn-ea"/>
                  <a:sym typeface="+mn-lt"/>
                </a:rPr>
                <a:t>产权所有人不在房屋所在地的</a:t>
              </a:r>
            </a:p>
          </p:txBody>
        </p:sp>
      </p:grpSp>
      <p:grpSp>
        <p:nvGrpSpPr>
          <p:cNvPr id="41" name="组合 40"/>
          <p:cNvGrpSpPr/>
          <p:nvPr/>
        </p:nvGrpSpPr>
        <p:grpSpPr>
          <a:xfrm>
            <a:off x="4472829" y="3861780"/>
            <a:ext cx="3832971" cy="386370"/>
            <a:chOff x="996241" y="5385680"/>
            <a:chExt cx="7416824" cy="823983"/>
          </a:xfrm>
          <a:solidFill>
            <a:schemeClr val="accent1"/>
          </a:solidFill>
        </p:grpSpPr>
        <p:sp>
          <p:nvSpPr>
            <p:cNvPr id="42" name="矩形 41"/>
            <p:cNvSpPr/>
            <p:nvPr/>
          </p:nvSpPr>
          <p:spPr>
            <a:xfrm>
              <a:off x="996241" y="5385680"/>
              <a:ext cx="7416824" cy="823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Text Box 4"/>
            <p:cNvSpPr txBox="1">
              <a:spLocks noChangeArrowheads="1"/>
            </p:cNvSpPr>
            <p:nvPr/>
          </p:nvSpPr>
          <p:spPr bwMode="auto">
            <a:xfrm>
              <a:off x="1111732" y="5422016"/>
              <a:ext cx="7174174" cy="780030"/>
            </a:xfrm>
            <a:prstGeom prst="rect">
              <a:avLst/>
            </a:prstGeom>
            <a:grpFill/>
            <a:ln w="9525">
              <a:noFill/>
              <a:miter lim="800000"/>
            </a:ln>
            <a:effectLst/>
            <a:extLs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kumimoji="1" lang="zh-CN">
                  <a:solidFill>
                    <a:schemeClr val="bg1"/>
                  </a:solidFill>
                  <a:cs typeface="+mn-ea"/>
                  <a:sym typeface="+mn-lt"/>
                </a:rPr>
                <a:t>主要目的在于加强征收管理</a:t>
              </a:r>
            </a:p>
          </p:txBody>
        </p:sp>
      </p:grpSp>
    </p:spTree>
    <p:extLst>
      <p:ext uri="{BB962C8B-B14F-4D97-AF65-F5344CB8AC3E}">
        <p14:creationId val="363474642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500" fill="hold" id="11"/>
                                        <p:tgtEl>
                                          <p:spTgt spid="15"/>
                                        </p:tgtEl>
                                        <p:attrNameLst>
                                          <p:attrName>ppt_x</p:attrName>
                                        </p:attrNameLst>
                                      </p:cBhvr>
                                      <p:tavLst>
                                        <p:tav tm="0">
                                          <p:val>
                                            <p:strVal val="1+#ppt_w/2"/>
                                          </p:val>
                                        </p:tav>
                                        <p:tav tm="100000">
                                          <p:val>
                                            <p:strVal val="#ppt_x"/>
                                          </p:val>
                                        </p:tav>
                                      </p:tavLst>
                                    </p:anim>
                                    <p:anim calcmode="lin" valueType="num">
                                      <p:cBhvr additive="base">
                                        <p:cTn dur="500" fill="hold" id="12"/>
                                        <p:tgtEl>
                                          <p:spTgt spid="15"/>
                                        </p:tgtEl>
                                        <p:attrNameLst>
                                          <p:attrName>ppt_y</p:attrName>
                                        </p:attrNameLst>
                                      </p:cBhvr>
                                      <p:tavLst>
                                        <p:tav tm="0">
                                          <p:val>
                                            <p:strVal val="#ppt_y"/>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4">
                                  <p:stCondLst>
                                    <p:cond delay="0"/>
                                  </p:stCondLst>
                                  <p:childTnLst>
                                    <p:set>
                                      <p:cBhvr>
                                        <p:cTn dur="1" fill="hold" id="16">
                                          <p:stCondLst>
                                            <p:cond delay="0"/>
                                          </p:stCondLst>
                                        </p:cTn>
                                        <p:tgtEl>
                                          <p:spTgt spid="34"/>
                                        </p:tgtEl>
                                        <p:attrNameLst>
                                          <p:attrName>style.visibility</p:attrName>
                                        </p:attrNameLst>
                                      </p:cBhvr>
                                      <p:to>
                                        <p:strVal val="visible"/>
                                      </p:to>
                                    </p:set>
                                    <p:anim calcmode="lin" valueType="num">
                                      <p:cBhvr additive="base">
                                        <p:cTn dur="500" fill="hold" id="17"/>
                                        <p:tgtEl>
                                          <p:spTgt spid="34"/>
                                        </p:tgtEl>
                                        <p:attrNameLst>
                                          <p:attrName>ppt_x</p:attrName>
                                        </p:attrNameLst>
                                      </p:cBhvr>
                                      <p:tavLst>
                                        <p:tav tm="0">
                                          <p:val>
                                            <p:strVal val="#ppt_x"/>
                                          </p:val>
                                        </p:tav>
                                        <p:tav tm="100000">
                                          <p:val>
                                            <p:strVal val="#ppt_x"/>
                                          </p:val>
                                        </p:tav>
                                      </p:tavLst>
                                    </p:anim>
                                    <p:anim calcmode="lin" valueType="num">
                                      <p:cBhvr additive="base">
                                        <p:cTn dur="500" fill="hold" id="18"/>
                                        <p:tgtEl>
                                          <p:spTgt spid="34"/>
                                        </p:tgtEl>
                                        <p:attrNameLst>
                                          <p:attrName>ppt_y</p:attrName>
                                        </p:attrNameLst>
                                      </p:cBhvr>
                                      <p:tavLst>
                                        <p:tav tm="0">
                                          <p:val>
                                            <p:strVal val="1+#ppt_h/2"/>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53" presetSubtype="0">
                                  <p:stCondLst>
                                    <p:cond delay="0"/>
                                  </p:stCondLst>
                                  <p:childTnLst>
                                    <p:set>
                                      <p:cBhvr>
                                        <p:cTn dur="1" fill="hold" id="22">
                                          <p:stCondLst>
                                            <p:cond delay="0"/>
                                          </p:stCondLst>
                                        </p:cTn>
                                        <p:tgtEl>
                                          <p:spTgt spid="16"/>
                                        </p:tgtEl>
                                        <p:attrNameLst>
                                          <p:attrName>style.visibility</p:attrName>
                                        </p:attrNameLst>
                                      </p:cBhvr>
                                      <p:to>
                                        <p:strVal val="visible"/>
                                      </p:to>
                                    </p:set>
                                    <p:anim calcmode="lin" valueType="num">
                                      <p:cBhvr>
                                        <p:cTn dur="500" fill="hold" id="23"/>
                                        <p:tgtEl>
                                          <p:spTgt spid="16"/>
                                        </p:tgtEl>
                                        <p:attrNameLst>
                                          <p:attrName>ppt_w</p:attrName>
                                        </p:attrNameLst>
                                      </p:cBhvr>
                                      <p:tavLst>
                                        <p:tav tm="0">
                                          <p:val>
                                            <p:fltVal val="0"/>
                                          </p:val>
                                        </p:tav>
                                        <p:tav tm="100000">
                                          <p:val>
                                            <p:strVal val="#ppt_w"/>
                                          </p:val>
                                        </p:tav>
                                      </p:tavLst>
                                    </p:anim>
                                    <p:anim calcmode="lin" valueType="num">
                                      <p:cBhvr>
                                        <p:cTn dur="500" fill="hold" id="24"/>
                                        <p:tgtEl>
                                          <p:spTgt spid="16"/>
                                        </p:tgtEl>
                                        <p:attrNameLst>
                                          <p:attrName>ppt_h</p:attrName>
                                        </p:attrNameLst>
                                      </p:cBhvr>
                                      <p:tavLst>
                                        <p:tav tm="0">
                                          <p:val>
                                            <p:fltVal val="0"/>
                                          </p:val>
                                        </p:tav>
                                        <p:tav tm="100000">
                                          <p:val>
                                            <p:strVal val="#ppt_h"/>
                                          </p:val>
                                        </p:tav>
                                      </p:tavLst>
                                    </p:anim>
                                    <p:animEffect filter="fade" transition="in">
                                      <p:cBhvr>
                                        <p:cTn dur="500" id="25"/>
                                        <p:tgtEl>
                                          <p:spTgt spid="16"/>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53" presetSubtype="0">
                                  <p:stCondLst>
                                    <p:cond delay="0"/>
                                  </p:stCondLst>
                                  <p:childTnLst>
                                    <p:set>
                                      <p:cBhvr>
                                        <p:cTn dur="1" fill="hold" id="29">
                                          <p:stCondLst>
                                            <p:cond delay="0"/>
                                          </p:stCondLst>
                                        </p:cTn>
                                        <p:tgtEl>
                                          <p:spTgt spid="35"/>
                                        </p:tgtEl>
                                        <p:attrNameLst>
                                          <p:attrName>style.visibility</p:attrName>
                                        </p:attrNameLst>
                                      </p:cBhvr>
                                      <p:to>
                                        <p:strVal val="visible"/>
                                      </p:to>
                                    </p:set>
                                    <p:anim calcmode="lin" valueType="num">
                                      <p:cBhvr>
                                        <p:cTn dur="500" fill="hold" id="30"/>
                                        <p:tgtEl>
                                          <p:spTgt spid="35"/>
                                        </p:tgtEl>
                                        <p:attrNameLst>
                                          <p:attrName>ppt_w</p:attrName>
                                        </p:attrNameLst>
                                      </p:cBhvr>
                                      <p:tavLst>
                                        <p:tav tm="0">
                                          <p:val>
                                            <p:fltVal val="0"/>
                                          </p:val>
                                        </p:tav>
                                        <p:tav tm="100000">
                                          <p:val>
                                            <p:strVal val="#ppt_w"/>
                                          </p:val>
                                        </p:tav>
                                      </p:tavLst>
                                    </p:anim>
                                    <p:anim calcmode="lin" valueType="num">
                                      <p:cBhvr>
                                        <p:cTn dur="500" fill="hold" id="31"/>
                                        <p:tgtEl>
                                          <p:spTgt spid="35"/>
                                        </p:tgtEl>
                                        <p:attrNameLst>
                                          <p:attrName>ppt_h</p:attrName>
                                        </p:attrNameLst>
                                      </p:cBhvr>
                                      <p:tavLst>
                                        <p:tav tm="0">
                                          <p:val>
                                            <p:fltVal val="0"/>
                                          </p:val>
                                        </p:tav>
                                        <p:tav tm="100000">
                                          <p:val>
                                            <p:strVal val="#ppt_h"/>
                                          </p:val>
                                        </p:tav>
                                      </p:tavLst>
                                    </p:anim>
                                    <p:animEffect filter="fade" transition="in">
                                      <p:cBhvr>
                                        <p:cTn dur="500" id="32"/>
                                        <p:tgtEl>
                                          <p:spTgt spid="35"/>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53" presetSubtype="0">
                                  <p:stCondLst>
                                    <p:cond delay="0"/>
                                  </p:stCondLst>
                                  <p:childTnLst>
                                    <p:set>
                                      <p:cBhvr>
                                        <p:cTn dur="1" fill="hold" id="36">
                                          <p:stCondLst>
                                            <p:cond delay="0"/>
                                          </p:stCondLst>
                                        </p:cTn>
                                        <p:tgtEl>
                                          <p:spTgt spid="38"/>
                                        </p:tgtEl>
                                        <p:attrNameLst>
                                          <p:attrName>style.visibility</p:attrName>
                                        </p:attrNameLst>
                                      </p:cBhvr>
                                      <p:to>
                                        <p:strVal val="visible"/>
                                      </p:to>
                                    </p:set>
                                    <p:anim calcmode="lin" valueType="num">
                                      <p:cBhvr>
                                        <p:cTn dur="500" fill="hold" id="37"/>
                                        <p:tgtEl>
                                          <p:spTgt spid="38"/>
                                        </p:tgtEl>
                                        <p:attrNameLst>
                                          <p:attrName>ppt_w</p:attrName>
                                        </p:attrNameLst>
                                      </p:cBhvr>
                                      <p:tavLst>
                                        <p:tav tm="0">
                                          <p:val>
                                            <p:fltVal val="0"/>
                                          </p:val>
                                        </p:tav>
                                        <p:tav tm="100000">
                                          <p:val>
                                            <p:strVal val="#ppt_w"/>
                                          </p:val>
                                        </p:tav>
                                      </p:tavLst>
                                    </p:anim>
                                    <p:anim calcmode="lin" valueType="num">
                                      <p:cBhvr>
                                        <p:cTn dur="500" fill="hold" id="38"/>
                                        <p:tgtEl>
                                          <p:spTgt spid="38"/>
                                        </p:tgtEl>
                                        <p:attrNameLst>
                                          <p:attrName>ppt_h</p:attrName>
                                        </p:attrNameLst>
                                      </p:cBhvr>
                                      <p:tavLst>
                                        <p:tav tm="0">
                                          <p:val>
                                            <p:fltVal val="0"/>
                                          </p:val>
                                        </p:tav>
                                        <p:tav tm="100000">
                                          <p:val>
                                            <p:strVal val="#ppt_h"/>
                                          </p:val>
                                        </p:tav>
                                      </p:tavLst>
                                    </p:anim>
                                    <p:animEffect filter="fade" transition="in">
                                      <p:cBhvr>
                                        <p:cTn dur="500" id="39"/>
                                        <p:tgtEl>
                                          <p:spTgt spid="38"/>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53" presetSubtype="0">
                                  <p:stCondLst>
                                    <p:cond delay="0"/>
                                  </p:stCondLst>
                                  <p:childTnLst>
                                    <p:set>
                                      <p:cBhvr>
                                        <p:cTn dur="1" fill="hold" id="43">
                                          <p:stCondLst>
                                            <p:cond delay="0"/>
                                          </p:stCondLst>
                                        </p:cTn>
                                        <p:tgtEl>
                                          <p:spTgt spid="41"/>
                                        </p:tgtEl>
                                        <p:attrNameLst>
                                          <p:attrName>style.visibility</p:attrName>
                                        </p:attrNameLst>
                                      </p:cBhvr>
                                      <p:to>
                                        <p:strVal val="visible"/>
                                      </p:to>
                                    </p:set>
                                    <p:anim calcmode="lin" valueType="num">
                                      <p:cBhvr>
                                        <p:cTn dur="500" fill="hold" id="44"/>
                                        <p:tgtEl>
                                          <p:spTgt spid="41"/>
                                        </p:tgtEl>
                                        <p:attrNameLst>
                                          <p:attrName>ppt_w</p:attrName>
                                        </p:attrNameLst>
                                      </p:cBhvr>
                                      <p:tavLst>
                                        <p:tav tm="0">
                                          <p:val>
                                            <p:fltVal val="0"/>
                                          </p:val>
                                        </p:tav>
                                        <p:tav tm="100000">
                                          <p:val>
                                            <p:strVal val="#ppt_w"/>
                                          </p:val>
                                        </p:tav>
                                      </p:tavLst>
                                    </p:anim>
                                    <p:anim calcmode="lin" valueType="num">
                                      <p:cBhvr>
                                        <p:cTn dur="500" fill="hold" id="45"/>
                                        <p:tgtEl>
                                          <p:spTgt spid="41"/>
                                        </p:tgtEl>
                                        <p:attrNameLst>
                                          <p:attrName>ppt_h</p:attrName>
                                        </p:attrNameLst>
                                      </p:cBhvr>
                                      <p:tavLst>
                                        <p:tav tm="0">
                                          <p:val>
                                            <p:fltVal val="0"/>
                                          </p:val>
                                        </p:tav>
                                        <p:tav tm="100000">
                                          <p:val>
                                            <p:strVal val="#ppt_h"/>
                                          </p:val>
                                        </p:tav>
                                      </p:tavLst>
                                    </p:anim>
                                    <p:animEffect filter="fade" transition="in">
                                      <p:cBhvr>
                                        <p:cTn dur="500" id="46"/>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a:off x="754420" y="1547765"/>
            <a:ext cx="4559600" cy="386337"/>
            <a:chOff x="996241" y="5385680"/>
            <a:chExt cx="7416824" cy="823912"/>
          </a:xfrm>
          <a:solidFill>
            <a:schemeClr val="accent1"/>
          </a:solidFill>
        </p:grpSpPr>
        <p:sp>
          <p:nvSpPr>
            <p:cNvPr id="22" name="矩形 21"/>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a:solidFill>
                  <a:schemeClr val="bg1"/>
                </a:solidFill>
                <a:cs typeface="+mn-ea"/>
                <a:sym typeface="+mn-lt"/>
              </a:endParaRPr>
            </a:p>
          </p:txBody>
        </p:sp>
        <p:sp>
          <p:nvSpPr>
            <p:cNvPr id="23" name="Text Box 4"/>
            <p:cNvSpPr txBox="1">
              <a:spLocks noChangeArrowheads="1"/>
            </p:cNvSpPr>
            <p:nvPr/>
          </p:nvSpPr>
          <p:spPr bwMode="auto">
            <a:xfrm>
              <a:off x="1111731" y="5422015"/>
              <a:ext cx="7103552" cy="738419"/>
            </a:xfrm>
            <a:prstGeom prst="rect">
              <a:avLst/>
            </a:prstGeom>
            <a:grp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计算应纳房产税税额</a:t>
              </a:r>
            </a:p>
          </p:txBody>
        </p:sp>
      </p:grpSp>
      <p:sp>
        <p:nvSpPr>
          <p:cNvPr id="26" name="Text Box 4"/>
          <p:cNvSpPr txBox="1">
            <a:spLocks noChangeArrowheads="1"/>
          </p:cNvSpPr>
          <p:nvPr/>
        </p:nvSpPr>
        <p:spPr bwMode="auto">
          <a:xfrm>
            <a:off x="762000" y="2173063"/>
            <a:ext cx="993715" cy="548640"/>
          </a:xfrm>
          <a:prstGeom prst="rect">
            <a:avLst/>
          </a:prstGeom>
          <a:solidFill>
            <a:schemeClr val="accent2"/>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b="1" kumimoji="1" lang="zh-CN" smtClean="0" sz="1500">
                <a:solidFill>
                  <a:schemeClr val="bg1"/>
                </a:solidFill>
                <a:cs typeface="+mn-ea"/>
                <a:sym typeface="+mn-lt"/>
              </a:rPr>
              <a:t>使用</a:t>
            </a:r>
          </a:p>
          <a:p>
            <a:pPr algn="ctr"/>
            <a:r>
              <a:rPr altLang="en-US" b="1" kumimoji="1" lang="zh-CN" smtClean="0" sz="1500">
                <a:solidFill>
                  <a:schemeClr val="bg1"/>
                </a:solidFill>
                <a:cs typeface="+mn-ea"/>
                <a:sym typeface="+mn-lt"/>
              </a:rPr>
              <a:t>税率</a:t>
            </a:r>
          </a:p>
        </p:txBody>
      </p:sp>
      <p:sp>
        <p:nvSpPr>
          <p:cNvPr id="27" name="矩形 26"/>
          <p:cNvSpPr/>
          <p:nvPr/>
        </p:nvSpPr>
        <p:spPr>
          <a:xfrm>
            <a:off x="1755715" y="2099774"/>
            <a:ext cx="3652428" cy="731520"/>
          </a:xfrm>
          <a:prstGeom prst="rect">
            <a:avLst/>
          </a:prstGeom>
        </p:spPr>
        <p:txBody>
          <a:bodyPr wrap="square">
            <a:spAutoFit/>
          </a:bodyPr>
          <a:lstStyle/>
          <a:p>
            <a:pPr>
              <a:lnSpc>
                <a:spcPct val="150000"/>
              </a:lnSpc>
            </a:pPr>
            <a:r>
              <a:rPr altLang="en-US" lang="zh-CN" sz="1400">
                <a:solidFill>
                  <a:schemeClr val="tx1">
                    <a:lumMod val="75000"/>
                    <a:lumOff val="25000"/>
                  </a:schemeClr>
                </a:solidFill>
                <a:latin typeface="+mn-ea"/>
                <a:cs typeface="+mn-ea"/>
                <a:sym typeface="+mn-lt"/>
              </a:rPr>
              <a:t> 某企业的经营用房原值为5000万，按照当地规定允许减除30%后按余值计税</a:t>
            </a:r>
          </a:p>
        </p:txBody>
      </p:sp>
      <p:sp>
        <p:nvSpPr>
          <p:cNvPr id="48" name="矩形 47"/>
          <p:cNvSpPr/>
          <p:nvPr/>
        </p:nvSpPr>
        <p:spPr>
          <a:xfrm>
            <a:off x="685800" y="2787570"/>
            <a:ext cx="4559600" cy="1371600"/>
          </a:xfrm>
          <a:prstGeom prst="rect">
            <a:avLst/>
          </a:prstGeom>
        </p:spPr>
        <p:txBody>
          <a:bodyPr wrap="square">
            <a:spAutoFit/>
          </a:bodyPr>
          <a:lstStyle/>
          <a:p>
            <a:pPr>
              <a:lnSpc>
                <a:spcPct val="200000"/>
              </a:lnSpc>
            </a:pPr>
            <a:r>
              <a:rPr altLang="en-US" lang="zh-CN" sz="1400">
                <a:solidFill>
                  <a:schemeClr val="tx1">
                    <a:lumMod val="85000"/>
                    <a:lumOff val="15000"/>
                  </a:schemeClr>
                </a:solidFill>
                <a:latin typeface="+mn-ea"/>
                <a:cs typeface="+mn-ea"/>
                <a:sym typeface="+mn-lt"/>
              </a:rPr>
              <a:t>从租计征,某公司出租房屋10间，年租金收入为30万元</a:t>
            </a:r>
          </a:p>
          <a:p>
            <a:pPr>
              <a:lnSpc>
                <a:spcPct val="200000"/>
              </a:lnSpc>
            </a:pPr>
            <a:r>
              <a:rPr altLang="en-US" lang="zh-CN" sz="1400">
                <a:solidFill>
                  <a:schemeClr val="tx1">
                    <a:lumMod val="85000"/>
                    <a:lumOff val="15000"/>
                  </a:schemeClr>
                </a:solidFill>
                <a:latin typeface="+mn-ea"/>
                <a:cs typeface="+mn-ea"/>
                <a:sym typeface="+mn-lt"/>
              </a:rPr>
              <a:t>使用税率为12%，请计算器应纳房产税税额。应纳税</a:t>
            </a:r>
          </a:p>
          <a:p>
            <a:pPr>
              <a:lnSpc>
                <a:spcPct val="200000"/>
              </a:lnSpc>
            </a:pPr>
            <a:r>
              <a:rPr altLang="en-US" lang="zh-CN" sz="1400">
                <a:solidFill>
                  <a:schemeClr val="tx1">
                    <a:lumMod val="85000"/>
                    <a:lumOff val="15000"/>
                  </a:schemeClr>
                </a:solidFill>
                <a:latin typeface="+mn-ea"/>
                <a:cs typeface="+mn-ea"/>
                <a:sym typeface="+mn-lt"/>
              </a:rPr>
              <a:t>额=30*12%=3.6  万元</a:t>
            </a:r>
          </a:p>
        </p:txBody>
      </p:sp>
      <p:pic>
        <p:nvPicPr>
          <p:cNvPr id="49" name="图片 48"/>
          <p:cNvPicPr>
            <a:picLocks noChangeAspect="1"/>
          </p:cNvPicPr>
          <p:nvPr/>
        </p:nvPicPr>
        <p:blipFill>
          <a:blip r:embed="rId3">
            <a:extLst>
              <a:ext uri="{28A0092B-C50C-407E-A947-70E740481C1C}">
                <a14:useLocalDpi val="0"/>
              </a:ext>
            </a:extLst>
          </a:blip>
          <a:srcRect r="28960"/>
          <a:stretch>
            <a:fillRect/>
          </a:stretch>
        </p:blipFill>
        <p:spPr>
          <a:xfrm>
            <a:off x="5467470" y="1504950"/>
            <a:ext cx="2990730" cy="2806620"/>
          </a:xfrm>
          <a:prstGeom prst="rect">
            <a:avLst/>
          </a:prstGeom>
        </p:spPr>
      </p:pic>
    </p:spTree>
    <p:extLst>
      <p:ext uri="{BB962C8B-B14F-4D97-AF65-F5344CB8AC3E}">
        <p14:creationId val="1537072427"/>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ppt_x"/>
                                          </p:val>
                                        </p:tav>
                                        <p:tav tm="100000">
                                          <p:val>
                                            <p:strVal val="#ppt_x"/>
                                          </p:val>
                                        </p:tav>
                                      </p:tavLst>
                                    </p:anim>
                                    <p:anim calcmode="lin" valueType="num">
                                      <p:cBhvr additive="base">
                                        <p:cTn dur="500" fill="hold" id="8"/>
                                        <p:tgtEl>
                                          <p:spTgt spid="21"/>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53" presetSubtype="0">
                                  <p:stCondLst>
                                    <p:cond delay="0"/>
                                  </p:stCondLst>
                                  <p:childTnLst>
                                    <p:set>
                                      <p:cBhvr>
                                        <p:cTn dur="1" fill="hold" id="12">
                                          <p:stCondLst>
                                            <p:cond delay="0"/>
                                          </p:stCondLst>
                                        </p:cTn>
                                        <p:tgtEl>
                                          <p:spTgt spid="27"/>
                                        </p:tgtEl>
                                        <p:attrNameLst>
                                          <p:attrName>style.visibility</p:attrName>
                                        </p:attrNameLst>
                                      </p:cBhvr>
                                      <p:to>
                                        <p:strVal val="visible"/>
                                      </p:to>
                                    </p:set>
                                    <p:anim calcmode="lin" valueType="num">
                                      <p:cBhvr>
                                        <p:cTn dur="500" fill="hold" id="13"/>
                                        <p:tgtEl>
                                          <p:spTgt spid="27"/>
                                        </p:tgtEl>
                                        <p:attrNameLst>
                                          <p:attrName>ppt_w</p:attrName>
                                        </p:attrNameLst>
                                      </p:cBhvr>
                                      <p:tavLst>
                                        <p:tav tm="0">
                                          <p:val>
                                            <p:fltVal val="0"/>
                                          </p:val>
                                        </p:tav>
                                        <p:tav tm="100000">
                                          <p:val>
                                            <p:strVal val="#ppt_w"/>
                                          </p:val>
                                        </p:tav>
                                      </p:tavLst>
                                    </p:anim>
                                    <p:anim calcmode="lin" valueType="num">
                                      <p:cBhvr>
                                        <p:cTn dur="500" fill="hold" id="14"/>
                                        <p:tgtEl>
                                          <p:spTgt spid="27"/>
                                        </p:tgtEl>
                                        <p:attrNameLst>
                                          <p:attrName>ppt_h</p:attrName>
                                        </p:attrNameLst>
                                      </p:cBhvr>
                                      <p:tavLst>
                                        <p:tav tm="0">
                                          <p:val>
                                            <p:fltVal val="0"/>
                                          </p:val>
                                        </p:tav>
                                        <p:tav tm="100000">
                                          <p:val>
                                            <p:strVal val="#ppt_h"/>
                                          </p:val>
                                        </p:tav>
                                      </p:tavLst>
                                    </p:anim>
                                    <p:animEffect filter="fade" transition="in">
                                      <p:cBhvr>
                                        <p:cTn dur="500" id="15"/>
                                        <p:tgtEl>
                                          <p:spTgt spid="27"/>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26"/>
                                        </p:tgtEl>
                                        <p:attrNameLst>
                                          <p:attrName>style.visibility</p:attrName>
                                        </p:attrNameLst>
                                      </p:cBhvr>
                                      <p:to>
                                        <p:strVal val="visible"/>
                                      </p:to>
                                    </p:set>
                                    <p:anim calcmode="lin" valueType="num">
                                      <p:cBhvr>
                                        <p:cTn dur="500" fill="hold" id="18"/>
                                        <p:tgtEl>
                                          <p:spTgt spid="26"/>
                                        </p:tgtEl>
                                        <p:attrNameLst>
                                          <p:attrName>ppt_w</p:attrName>
                                        </p:attrNameLst>
                                      </p:cBhvr>
                                      <p:tavLst>
                                        <p:tav tm="0">
                                          <p:val>
                                            <p:fltVal val="0"/>
                                          </p:val>
                                        </p:tav>
                                        <p:tav tm="100000">
                                          <p:val>
                                            <p:strVal val="#ppt_w"/>
                                          </p:val>
                                        </p:tav>
                                      </p:tavLst>
                                    </p:anim>
                                    <p:anim calcmode="lin" valueType="num">
                                      <p:cBhvr>
                                        <p:cTn dur="500" fill="hold" id="19"/>
                                        <p:tgtEl>
                                          <p:spTgt spid="26"/>
                                        </p:tgtEl>
                                        <p:attrNameLst>
                                          <p:attrName>ppt_h</p:attrName>
                                        </p:attrNameLst>
                                      </p:cBhvr>
                                      <p:tavLst>
                                        <p:tav tm="0">
                                          <p:val>
                                            <p:fltVal val="0"/>
                                          </p:val>
                                        </p:tav>
                                        <p:tav tm="100000">
                                          <p:val>
                                            <p:strVal val="#ppt_h"/>
                                          </p:val>
                                        </p:tav>
                                      </p:tavLst>
                                    </p:anim>
                                    <p:animEffect filter="fade" transition="in">
                                      <p:cBhvr>
                                        <p:cTn dur="500" id="20"/>
                                        <p:tgtEl>
                                          <p:spTgt spid="26"/>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8">
                                  <p:stCondLst>
                                    <p:cond delay="0"/>
                                  </p:stCondLst>
                                  <p:childTnLst>
                                    <p:set>
                                      <p:cBhvr>
                                        <p:cTn dur="1" fill="hold" id="24">
                                          <p:stCondLst>
                                            <p:cond delay="0"/>
                                          </p:stCondLst>
                                        </p:cTn>
                                        <p:tgtEl>
                                          <p:spTgt spid="48"/>
                                        </p:tgtEl>
                                        <p:attrNameLst>
                                          <p:attrName>style.visibility</p:attrName>
                                        </p:attrNameLst>
                                      </p:cBhvr>
                                      <p:to>
                                        <p:strVal val="visible"/>
                                      </p:to>
                                    </p:set>
                                    <p:animEffect filter="wipe(left)" transition="in">
                                      <p:cBhvr>
                                        <p:cTn dur="500" id="25"/>
                                        <p:tgtEl>
                                          <p:spTgt spid="48"/>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2" presetSubtype="2">
                                  <p:stCondLst>
                                    <p:cond delay="0"/>
                                  </p:stCondLst>
                                  <p:childTnLst>
                                    <p:set>
                                      <p:cBhvr>
                                        <p:cTn dur="1" fill="hold" id="29">
                                          <p:stCondLst>
                                            <p:cond delay="0"/>
                                          </p:stCondLst>
                                        </p:cTn>
                                        <p:tgtEl>
                                          <p:spTgt spid="49"/>
                                        </p:tgtEl>
                                        <p:attrNameLst>
                                          <p:attrName>style.visibility</p:attrName>
                                        </p:attrNameLst>
                                      </p:cBhvr>
                                      <p:to>
                                        <p:strVal val="visible"/>
                                      </p:to>
                                    </p:set>
                                    <p:anim calcmode="lin" valueType="num">
                                      <p:cBhvr additive="base">
                                        <p:cTn dur="500" fill="hold" id="30"/>
                                        <p:tgtEl>
                                          <p:spTgt spid="49"/>
                                        </p:tgtEl>
                                        <p:attrNameLst>
                                          <p:attrName>ppt_x</p:attrName>
                                        </p:attrNameLst>
                                      </p:cBhvr>
                                      <p:tavLst>
                                        <p:tav tm="0">
                                          <p:val>
                                            <p:strVal val="1+#ppt_w/2"/>
                                          </p:val>
                                        </p:tav>
                                        <p:tav tm="100000">
                                          <p:val>
                                            <p:strVal val="#ppt_x"/>
                                          </p:val>
                                        </p:tav>
                                      </p:tavLst>
                                    </p:anim>
                                    <p:anim calcmode="lin" valueType="num">
                                      <p:cBhvr additive="base">
                                        <p:cTn dur="500" fill="hold" id="31"/>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4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任意多边形 53">
            <a:extLst>
              <a:ext uri="{FF2B5EF4-FFF2-40B4-BE49-F238E27FC236}">
                <a16:creationId xmlns:a16="http://schemas.microsoft.com/office/drawing/2014/main" id="{3533660A-A142-47B6-8F42-B029C6ACEEA2}"/>
              </a:ext>
            </a:extLst>
          </p:cNvPr>
          <p:cNvSpPr/>
          <p:nvPr/>
        </p:nvSpPr>
        <p:spPr>
          <a:xfrm flipH="1">
            <a:off x="-11278" y="3757134"/>
            <a:ext cx="1524001" cy="1385873"/>
          </a:xfrm>
          <a:custGeom>
            <a:gdLst>
              <a:gd fmla="*/ 1295740 w 1625317" name="connsiteX0"/>
              <a:gd fmla="*/ 520 h 1478006" name="connsiteY0"/>
              <a:gd fmla="*/ 1548895 w 1625317" name="connsiteX1"/>
              <a:gd fmla="*/ 33662 h 1478006" name="connsiteY1"/>
              <a:gd fmla="*/ 1625317 w 1625317" name="connsiteX2"/>
              <a:gd fmla="*/ 55469 h 1478006" name="connsiteY2"/>
              <a:gd fmla="*/ 1625317 w 1625317" name="connsiteX3"/>
              <a:gd fmla="*/ 1478006 h 1478006" name="connsiteY3"/>
              <a:gd fmla="*/ 19069 w 1625317" name="connsiteX4"/>
              <a:gd fmla="*/ 1478006 h 1478006" name="connsiteY4"/>
              <a:gd fmla="*/ 17932 w 1625317" name="connsiteX5"/>
              <a:gd fmla="*/ 1472880 h 1478006" name="connsiteY5"/>
              <a:gd fmla="*/ 33662 w 1625317" name="connsiteX6"/>
              <a:gd fmla="*/ 972599 h 1478006" name="connsiteY6"/>
              <a:gd fmla="*/ 1295740 w 1625317" name="connsiteX7"/>
              <a:gd fmla="*/ 520 h 147800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78006" w="1625317">
                <a:moveTo>
                  <a:pt x="1295740" y="520"/>
                </a:moveTo>
                <a:cubicBezTo>
                  <a:pt x="1379459" y="2932"/>
                  <a:pt x="1464182" y="13769"/>
                  <a:pt x="1548895" y="33662"/>
                </a:cubicBezTo>
                <a:lnTo>
                  <a:pt x="1625317" y="55469"/>
                </a:lnTo>
                <a:lnTo>
                  <a:pt x="1625317" y="1478006"/>
                </a:lnTo>
                <a:lnTo>
                  <a:pt x="19069" y="1478006"/>
                </a:lnTo>
                <a:lnTo>
                  <a:pt x="17932" y="1472880"/>
                </a:lnTo>
                <a:cubicBezTo>
                  <a:pt x="-9688" y="1311493"/>
                  <a:pt x="-6123" y="1142024"/>
                  <a:pt x="33662" y="972599"/>
                </a:cubicBezTo>
                <a:cubicBezTo>
                  <a:pt x="172909" y="379612"/>
                  <a:pt x="709709" y="-16363"/>
                  <a:pt x="1295740" y="520"/>
                </a:cubicBezTo>
                <a:close/>
              </a:path>
            </a:pathLst>
          </a:custGeom>
          <a:solidFill>
            <a:schemeClr val="bg1">
              <a:lumMod val="95000"/>
              <a:alpha val="39000"/>
            </a:schemeClr>
          </a:solidFill>
          <a:ln cap="flat" w="9525">
            <a:noFill/>
            <a:prstDash val="solid"/>
            <a:miter/>
          </a:ln>
        </p:spPr>
        <p:txBody>
          <a:bodyPr anchor="ctr" rtlCol="0" wrap="square">
            <a:noAutofit/>
          </a:bodyPr>
          <a:lstStyle/>
          <a:p>
            <a:endParaRPr altLang="en-US" lang="zh-CN" sz="1350">
              <a:solidFill>
                <a:schemeClr val="bg1"/>
              </a:solidFill>
            </a:endParaRPr>
          </a:p>
        </p:txBody>
      </p:sp>
      <p:grpSp>
        <p:nvGrpSpPr>
          <p:cNvPr id="71" name="组合 70"/>
          <p:cNvGrpSpPr/>
          <p:nvPr/>
        </p:nvGrpSpPr>
        <p:grpSpPr>
          <a:xfrm flipH="1">
            <a:off x="4583940" y="-493"/>
            <a:ext cx="4560060" cy="5143500"/>
            <a:chOff x="-4252" y="0"/>
            <a:chExt cx="4560060" cy="5143500"/>
          </a:xfrm>
        </p:grpSpPr>
        <p:sp>
          <p:nvSpPr>
            <p:cNvPr id="37" name="任意多边形 36">
              <a:extLst>
                <a:ext uri="{FF2B5EF4-FFF2-40B4-BE49-F238E27FC236}">
                  <a16:creationId xmlns:a16="http://schemas.microsoft.com/office/drawing/2014/main" id="{F74E8587-3B1C-450F-8B9F-F0BDE151B03F}"/>
                </a:ext>
              </a:extLst>
            </p:cNvPr>
            <p:cNvSpPr/>
            <p:nvPr/>
          </p:nvSpPr>
          <p:spPr>
            <a:xfrm>
              <a:off x="-4252" y="0"/>
              <a:ext cx="4560060"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bg1"/>
            </a:solidFill>
            <a:ln cap="flat" w="9525">
              <a:noFill/>
              <a:prstDash val="solid"/>
              <a:miter/>
            </a:ln>
          </p:spPr>
          <p:txBody>
            <a:bodyPr anchor="ctr" rtlCol="0" wrap="square">
              <a:noAutofit/>
            </a:bodyPr>
            <a:lstStyle/>
            <a:p>
              <a:endParaRPr altLang="en-US" lang="zh-CN" sz="1350">
                <a:solidFill>
                  <a:schemeClr val="bg1"/>
                </a:solidFill>
              </a:endParaRPr>
            </a:p>
          </p:txBody>
        </p:sp>
        <p:sp>
          <p:nvSpPr>
            <p:cNvPr id="36" name="任意多边形 35">
              <a:extLst>
                <a:ext uri="{FF2B5EF4-FFF2-40B4-BE49-F238E27FC236}">
                  <a16:creationId xmlns:a16="http://schemas.microsoft.com/office/drawing/2014/main" id="{F74E8587-3B1C-450F-8B9F-F0BDE151B03F}"/>
                </a:ext>
              </a:extLst>
            </p:cNvPr>
            <p:cNvSpPr/>
            <p:nvPr/>
          </p:nvSpPr>
          <p:spPr>
            <a:xfrm>
              <a:off x="0" y="0"/>
              <a:ext cx="4343401"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grpSp>
      <p:grpSp>
        <p:nvGrpSpPr>
          <p:cNvPr id="49" name="组合 48"/>
          <p:cNvGrpSpPr/>
          <p:nvPr/>
        </p:nvGrpSpPr>
        <p:grpSpPr>
          <a:xfrm flipH="1">
            <a:off x="0" y="-19050"/>
            <a:ext cx="1368394" cy="1181811"/>
            <a:chOff x="7594886" y="-7767"/>
            <a:chExt cx="1549115" cy="1337890"/>
          </a:xfrm>
        </p:grpSpPr>
        <p:sp>
          <p:nvSpPr>
            <p:cNvPr id="43" name="任意多边形 42">
              <a:extLst>
                <a:ext uri="{FF2B5EF4-FFF2-40B4-BE49-F238E27FC236}">
                  <a16:creationId xmlns:a16="http://schemas.microsoft.com/office/drawing/2014/main" id="{31F1BD5B-C36D-476F-8861-00C147FF36A5}"/>
                </a:ext>
              </a:extLst>
            </p:cNvPr>
            <p:cNvSpPr/>
            <p:nvPr/>
          </p:nvSpPr>
          <p:spPr>
            <a:xfrm>
              <a:off x="7594886" y="0"/>
              <a:ext cx="1549115" cy="1330123"/>
            </a:xfrm>
            <a:custGeom>
              <a:gdLst>
                <a:gd fmla="*/ 3248 w 1549115" name="connsiteX0"/>
                <a:gd fmla="*/ 0 h 1330123" name="connsiteY0"/>
                <a:gd fmla="*/ 1549115 w 1549115" name="connsiteX1"/>
                <a:gd fmla="*/ 0 h 1330123" name="connsiteY1"/>
                <a:gd fmla="*/ 1549115 w 1549115" name="connsiteX2"/>
                <a:gd fmla="*/ 1295282 h 1330123" name="connsiteY2"/>
                <a:gd fmla="*/ 1472879 w 1549115" name="connsiteX3"/>
                <a:gd fmla="*/ 1312192 h 1330123" name="connsiteY3"/>
                <a:gd fmla="*/ 972598 w 1549115" name="connsiteX4"/>
                <a:gd fmla="*/ 1296462 h 1330123" name="connsiteY4"/>
                <a:gd fmla="*/ 520 w 1549115" name="connsiteX5"/>
                <a:gd fmla="*/ 34384 h 13301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30123" w="1549115">
                  <a:moveTo>
                    <a:pt x="3248" y="0"/>
                  </a:moveTo>
                  <a:lnTo>
                    <a:pt x="1549115" y="0"/>
                  </a:lnTo>
                  <a:lnTo>
                    <a:pt x="1549115" y="1295282"/>
                  </a:lnTo>
                  <a:lnTo>
                    <a:pt x="1472879" y="1312192"/>
                  </a:lnTo>
                  <a:cubicBezTo>
                    <a:pt x="1311492" y="1339812"/>
                    <a:pt x="1142023" y="1336247"/>
                    <a:pt x="972598" y="1296462"/>
                  </a:cubicBezTo>
                  <a:cubicBezTo>
                    <a:pt x="379611" y="1157215"/>
                    <a:pt x="-16364" y="620415"/>
                    <a:pt x="520" y="34384"/>
                  </a:cubicBez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sp>
          <p:nvSpPr>
            <p:cNvPr id="48" name="任意多边形 47">
              <a:extLst>
                <a:ext uri="{FF2B5EF4-FFF2-40B4-BE49-F238E27FC236}">
                  <a16:creationId xmlns:a16="http://schemas.microsoft.com/office/drawing/2014/main" id="{E9C26790-F105-40C8-A92F-31293B9008AE}"/>
                </a:ext>
              </a:extLst>
            </p:cNvPr>
            <p:cNvSpPr/>
            <p:nvPr/>
          </p:nvSpPr>
          <p:spPr>
            <a:xfrm>
              <a:off x="7943138" y="-7767"/>
              <a:ext cx="1200863" cy="987837"/>
            </a:xfrm>
            <a:custGeom>
              <a:gdLst>
                <a:gd fmla="*/ 7045 w 1200863" name="connsiteX0"/>
                <a:gd fmla="*/ 0 h 987837" name="connsiteY0"/>
                <a:gd fmla="*/ 1200863 w 1200863" name="connsiteX1"/>
                <a:gd fmla="*/ 0 h 987837" name="connsiteY1"/>
                <a:gd fmla="*/ 1200863 w 1200863" name="connsiteX2"/>
                <a:gd fmla="*/ 939560 h 987837" name="connsiteY2"/>
                <a:gd fmla="*/ 1151310 w 1200863" name="connsiteX3"/>
                <a:gd fmla="*/ 955722 h 987837" name="connsiteY3"/>
                <a:gd fmla="*/ 703246 w 1200863" name="connsiteX4"/>
                <a:gd fmla="*/ 963498 h 987837" name="connsiteY4"/>
                <a:gd fmla="*/ 376 w 1200863" name="connsiteX5"/>
                <a:gd fmla="*/ 50943 h 9878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87836" w="1200863">
                  <a:moveTo>
                    <a:pt x="7045" y="0"/>
                  </a:moveTo>
                  <a:lnTo>
                    <a:pt x="1200863" y="0"/>
                  </a:lnTo>
                  <a:lnTo>
                    <a:pt x="1200863" y="939560"/>
                  </a:lnTo>
                  <a:lnTo>
                    <a:pt x="1151310" y="955722"/>
                  </a:lnTo>
                  <a:cubicBezTo>
                    <a:pt x="1009556" y="994495"/>
                    <a:pt x="856376" y="999457"/>
                    <a:pt x="703246" y="963498"/>
                  </a:cubicBezTo>
                  <a:cubicBezTo>
                    <a:pt x="274481" y="862814"/>
                    <a:pt x="-11832" y="474677"/>
                    <a:pt x="376" y="50943"/>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p>
          </p:txBody>
        </p:sp>
      </p:grpSp>
      <p:grpSp>
        <p:nvGrpSpPr>
          <p:cNvPr id="16" name="组合 15">
            <a:extLst>
              <a:ext uri="{FF2B5EF4-FFF2-40B4-BE49-F238E27FC236}">
                <a16:creationId xmlns:a16="http://schemas.microsoft.com/office/drawing/2014/main" id="{69E1EE4F-9219-4271-8A22-2D68E2758DD6}"/>
              </a:ext>
            </a:extLst>
          </p:cNvPr>
          <p:cNvGrpSpPr/>
          <p:nvPr/>
        </p:nvGrpSpPr>
        <p:grpSpPr>
          <a:xfrm rot="11209072">
            <a:off x="5697089" y="628917"/>
            <a:ext cx="2797314" cy="4041888"/>
            <a:chOff x="237862" y="-89423"/>
            <a:chExt cx="4892564" cy="7069352"/>
          </a:xfrm>
        </p:grpSpPr>
        <p:sp>
          <p:nvSpPr>
            <p:cNvPr id="17" name="椭圆 16">
              <a:extLst>
                <a:ext uri="{FF2B5EF4-FFF2-40B4-BE49-F238E27FC236}">
                  <a16:creationId xmlns:a16="http://schemas.microsoft.com/office/drawing/2014/main" id="{58C35AE6-933D-4E18-811A-5B9AB30D000A}"/>
                </a:ext>
              </a:extLst>
            </p:cNvPr>
            <p:cNvSpPr/>
            <p:nvPr/>
          </p:nvSpPr>
          <p:spPr>
            <a:xfrm>
              <a:off x="237862" y="982718"/>
              <a:ext cx="4892564" cy="489256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solidFill>
                  <a:schemeClr val="tx1"/>
                </a:solidFill>
              </a:endParaRPr>
            </a:p>
          </p:txBody>
        </p:sp>
        <p:sp>
          <p:nvSpPr>
            <p:cNvPr id="18" name="椭圆 17">
              <a:extLst>
                <a:ext uri="{FF2B5EF4-FFF2-40B4-BE49-F238E27FC236}">
                  <a16:creationId xmlns:a16="http://schemas.microsoft.com/office/drawing/2014/main" id="{7642B963-E2CD-4453-AC3A-294AB8C08C2A}"/>
                </a:ext>
              </a:extLst>
            </p:cNvPr>
            <p:cNvSpPr/>
            <p:nvPr/>
          </p:nvSpPr>
          <p:spPr>
            <a:xfrm>
              <a:off x="641807" y="1386662"/>
              <a:ext cx="4084675" cy="4084678"/>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accent1"/>
                </a:solidFill>
                <a:latin charset="-122" panose="020b0400000000000000" pitchFamily="34" typeface="思源黑体"/>
                <a:ea charset="-122" panose="020b0400000000000000" pitchFamily="34" typeface="思源黑体"/>
                <a:cs charset="0" panose="020b0604020202020204" pitchFamily="34" typeface="Arial"/>
              </a:endParaRPr>
            </a:p>
          </p:txBody>
        </p:sp>
        <p:sp>
          <p:nvSpPr>
            <p:cNvPr id="20" name="任意多边形: 形状 31">
              <a:extLst>
                <a:ext uri="{FF2B5EF4-FFF2-40B4-BE49-F238E27FC236}">
                  <a16:creationId xmlns:a16="http://schemas.microsoft.com/office/drawing/2014/main" id="{2E66F6B2-990A-46DD-89C2-3CD1BA7491C8}"/>
                </a:ext>
              </a:extLst>
            </p:cNvPr>
            <p:cNvSpPr/>
            <p:nvPr/>
          </p:nvSpPr>
          <p:spPr>
            <a:xfrm rot="18785648">
              <a:off x="974286" y="3294627"/>
              <a:ext cx="3913617"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sp>
          <p:nvSpPr>
            <p:cNvPr id="21" name="任意多边形: 形状 32">
              <a:extLst>
                <a:ext uri="{FF2B5EF4-FFF2-40B4-BE49-F238E27FC236}">
                  <a16:creationId xmlns:a16="http://schemas.microsoft.com/office/drawing/2014/main" id="{64044244-1E71-471D-B46B-C81569F87B8A}"/>
                </a:ext>
              </a:extLst>
            </p:cNvPr>
            <p:cNvSpPr/>
            <p:nvPr/>
          </p:nvSpPr>
          <p:spPr>
            <a:xfrm rot="7741732">
              <a:off x="406131" y="138892"/>
              <a:ext cx="3913618"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grpSp>
      <p:sp>
        <p:nvSpPr>
          <p:cNvPr id="63" name="矩形 62"/>
          <p:cNvSpPr/>
          <p:nvPr/>
        </p:nvSpPr>
        <p:spPr>
          <a:xfrm>
            <a:off x="6400324" y="1974268"/>
            <a:ext cx="1437005" cy="1310640"/>
          </a:xfrm>
          <a:prstGeom prst="rect">
            <a:avLst/>
          </a:prstGeom>
        </p:spPr>
        <p:txBody>
          <a:bodyPr wrap="none">
            <a:spAutoFit/>
          </a:bodyPr>
          <a:lstStyle/>
          <a:p>
            <a:r>
              <a:rPr altLang="zh-CN" b="1" lang="en-US" smtClean="0" sz="8000">
                <a:solidFill>
                  <a:schemeClr val="bg1"/>
                </a:solidFill>
                <a:latin typeface="+mn-ea"/>
              </a:rPr>
              <a:t>06</a:t>
            </a:r>
          </a:p>
        </p:txBody>
      </p:sp>
      <p:sp>
        <p:nvSpPr>
          <p:cNvPr id="3" name="矩形 2"/>
          <p:cNvSpPr/>
          <p:nvPr/>
        </p:nvSpPr>
        <p:spPr>
          <a:xfrm>
            <a:off x="457200" y="2051629"/>
            <a:ext cx="4005580" cy="701040"/>
          </a:xfrm>
          <a:prstGeom prst="rect">
            <a:avLst/>
          </a:prstGeom>
        </p:spPr>
        <p:txBody>
          <a:bodyPr wrap="none">
            <a:spAutoFit/>
          </a:bodyPr>
          <a:lstStyle/>
          <a:p>
            <a:r>
              <a:rPr altLang="en-US" b="1" lang="zh-CN" spc="300" sz="4000">
                <a:solidFill>
                  <a:schemeClr val="bg1"/>
                </a:solidFill>
                <a:cs typeface="+mn-ea"/>
                <a:sym typeface="+mn-lt"/>
              </a:rPr>
              <a:t>城镇土地使用税</a:t>
            </a:r>
          </a:p>
        </p:txBody>
      </p:sp>
      <p:sp>
        <p:nvSpPr>
          <p:cNvPr id="46" name="矩形 45"/>
          <p:cNvSpPr/>
          <p:nvPr/>
        </p:nvSpPr>
        <p:spPr>
          <a:xfrm>
            <a:off x="518090" y="1487533"/>
            <a:ext cx="1960880" cy="579120"/>
          </a:xfrm>
          <a:prstGeom prst="rect">
            <a:avLst/>
          </a:prstGeom>
        </p:spPr>
        <p:txBody>
          <a:bodyPr wrap="none">
            <a:spAutoFit/>
          </a:bodyPr>
          <a:lstStyle/>
          <a:p>
            <a:r>
              <a:rPr altLang="en-US" lang="zh-CN" smtClean="0" spc="300" sz="3200">
                <a:solidFill>
                  <a:schemeClr val="bg1"/>
                </a:solidFill>
                <a:cs typeface="+mn-ea"/>
                <a:sym typeface="+mn-lt"/>
              </a:rPr>
              <a:t>第六部分</a:t>
            </a:r>
          </a:p>
        </p:txBody>
      </p:sp>
      <p:sp>
        <p:nvSpPr>
          <p:cNvPr id="47" name="矩形 46"/>
          <p:cNvSpPr/>
          <p:nvPr/>
        </p:nvSpPr>
        <p:spPr>
          <a:xfrm>
            <a:off x="463297" y="2777628"/>
            <a:ext cx="3962400" cy="457200"/>
          </a:xfrm>
          <a:prstGeom prst="rect">
            <a:avLst/>
          </a:prstGeom>
        </p:spPr>
        <p:txBody>
          <a:bodyPr wrap="square">
            <a:spAutoFit/>
          </a:bodyPr>
          <a:lstStyle/>
          <a:p>
            <a:r>
              <a:rPr altLang="en-US" lang="zh-CN" smtClean="0" sz="1200">
                <a:solidFill>
                  <a:schemeClr val="bg1"/>
                </a:solidFill>
                <a:latin typeface="+mn-ea"/>
              </a:rPr>
              <a:t>tax basic knowledge training tax basic knowledge </a:t>
            </a:r>
          </a:p>
          <a:p>
            <a:r>
              <a:rPr altLang="en-US" lang="zh-CN" smtClean="0" sz="1200">
                <a:solidFill>
                  <a:schemeClr val="bg1"/>
                </a:solidFill>
                <a:latin typeface="+mn-ea"/>
              </a:rPr>
              <a:t>Training tax basic knowledge training</a:t>
            </a:r>
          </a:p>
        </p:txBody>
      </p:sp>
    </p:spTree>
    <p:extLst>
      <p:ext uri="{BB962C8B-B14F-4D97-AF65-F5344CB8AC3E}">
        <p14:creationId val="1824254650"/>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60000" fill="hold" id="5" nodeType="clickEffect" presetClass="entr" presetID="2" presetSubtype="2">
                                  <p:stCondLst>
                                    <p:cond delay="0"/>
                                  </p:stCondLst>
                                  <p:childTnLst>
                                    <p:set>
                                      <p:cBhvr>
                                        <p:cTn dur="1" fill="hold" id="6">
                                          <p:stCondLst>
                                            <p:cond delay="0"/>
                                          </p:stCondLst>
                                        </p:cTn>
                                        <p:tgtEl>
                                          <p:spTgt spid="71"/>
                                        </p:tgtEl>
                                        <p:attrNameLst>
                                          <p:attrName>style.visibility</p:attrName>
                                        </p:attrNameLst>
                                      </p:cBhvr>
                                      <p:to>
                                        <p:strVal val="visible"/>
                                      </p:to>
                                    </p:set>
                                    <p:anim calcmode="lin" valueType="num">
                                      <p:cBhvr additive="base">
                                        <p:cTn dur="1000" fill="hold" id="7"/>
                                        <p:tgtEl>
                                          <p:spTgt spid="71"/>
                                        </p:tgtEl>
                                        <p:attrNameLst>
                                          <p:attrName>ppt_x</p:attrName>
                                        </p:attrNameLst>
                                      </p:cBhvr>
                                      <p:tavLst>
                                        <p:tav tm="0">
                                          <p:val>
                                            <p:strVal val="1+#ppt_w/2"/>
                                          </p:val>
                                        </p:tav>
                                        <p:tav tm="100000">
                                          <p:val>
                                            <p:strVal val="#ppt_x"/>
                                          </p:val>
                                        </p:tav>
                                      </p:tavLst>
                                    </p:anim>
                                    <p:anim calcmode="lin" valueType="num">
                                      <p:cBhvr additive="base">
                                        <p:cTn dur="1000" fill="hold" id="8"/>
                                        <p:tgtEl>
                                          <p:spTgt spid="71"/>
                                        </p:tgtEl>
                                        <p:attrNameLst>
                                          <p:attrName>ppt_y</p:attrName>
                                        </p:attrNameLst>
                                      </p:cBhvr>
                                      <p:tavLst>
                                        <p:tav tm="0">
                                          <p:val>
                                            <p:strVal val="#ppt_y"/>
                                          </p:val>
                                        </p:tav>
                                        <p:tav tm="100000">
                                          <p:val>
                                            <p:strVal val="#ppt_y"/>
                                          </p:val>
                                        </p:tav>
                                      </p:tavLst>
                                    </p:anim>
                                  </p:childTnLst>
                                </p:cTn>
                              </p:par>
                              <p:par>
                                <p:cTn decel="60000" fill="hold" id="9" nodeType="withEffect" presetClass="entr" presetID="2" presetSubtype="9">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additive="base">
                                        <p:cTn dur="1000" fill="hold" id="11"/>
                                        <p:tgtEl>
                                          <p:spTgt spid="49"/>
                                        </p:tgtEl>
                                        <p:attrNameLst>
                                          <p:attrName>ppt_x</p:attrName>
                                        </p:attrNameLst>
                                      </p:cBhvr>
                                      <p:tavLst>
                                        <p:tav tm="0">
                                          <p:val>
                                            <p:strVal val="0-#ppt_w/2"/>
                                          </p:val>
                                        </p:tav>
                                        <p:tav tm="100000">
                                          <p:val>
                                            <p:strVal val="#ppt_x"/>
                                          </p:val>
                                        </p:tav>
                                      </p:tavLst>
                                    </p:anim>
                                    <p:anim calcmode="lin" valueType="num">
                                      <p:cBhvr additive="base">
                                        <p:cTn dur="1000" fill="hold" id="12"/>
                                        <p:tgtEl>
                                          <p:spTgt spid="49"/>
                                        </p:tgtEl>
                                        <p:attrNameLst>
                                          <p:attrName>ppt_y</p:attrName>
                                        </p:attrNameLst>
                                      </p:cBhvr>
                                      <p:tavLst>
                                        <p:tav tm="0">
                                          <p:val>
                                            <p:strVal val="0-#ppt_h/2"/>
                                          </p:val>
                                        </p:tav>
                                        <p:tav tm="100000">
                                          <p:val>
                                            <p:strVal val="#ppt_y"/>
                                          </p:val>
                                        </p:tav>
                                      </p:tavLst>
                                    </p:anim>
                                  </p:childTnLst>
                                </p:cTn>
                              </p:par>
                              <p:par>
                                <p:cTn decel="60000" fill="hold" grpId="0" id="13" nodeType="withEffect" presetClass="entr" presetID="2" presetSubtype="12">
                                  <p:stCondLst>
                                    <p:cond delay="0"/>
                                  </p:stCondLst>
                                  <p:childTnLst>
                                    <p:set>
                                      <p:cBhvr>
                                        <p:cTn dur="1" fill="hold" id="14">
                                          <p:stCondLst>
                                            <p:cond delay="0"/>
                                          </p:stCondLst>
                                        </p:cTn>
                                        <p:tgtEl>
                                          <p:spTgt spid="54"/>
                                        </p:tgtEl>
                                        <p:attrNameLst>
                                          <p:attrName>style.visibility</p:attrName>
                                        </p:attrNameLst>
                                      </p:cBhvr>
                                      <p:to>
                                        <p:strVal val="visible"/>
                                      </p:to>
                                    </p:set>
                                    <p:anim calcmode="lin" valueType="num">
                                      <p:cBhvr additive="base">
                                        <p:cTn dur="1000" fill="hold" id="15"/>
                                        <p:tgtEl>
                                          <p:spTgt spid="54"/>
                                        </p:tgtEl>
                                        <p:attrNameLst>
                                          <p:attrName>ppt_x</p:attrName>
                                        </p:attrNameLst>
                                      </p:cBhvr>
                                      <p:tavLst>
                                        <p:tav tm="0">
                                          <p:val>
                                            <p:strVal val="0-#ppt_w/2"/>
                                          </p:val>
                                        </p:tav>
                                        <p:tav tm="100000">
                                          <p:val>
                                            <p:strVal val="#ppt_x"/>
                                          </p:val>
                                        </p:tav>
                                      </p:tavLst>
                                    </p:anim>
                                    <p:anim calcmode="lin" valueType="num">
                                      <p:cBhvr additive="base">
                                        <p:cTn dur="1000" fill="hold" id="16"/>
                                        <p:tgtEl>
                                          <p:spTgt spid="54"/>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16"/>
                                        </p:tgtEl>
                                        <p:attrNameLst>
                                          <p:attrName>style.visibility</p:attrName>
                                        </p:attrNameLst>
                                      </p:cBhvr>
                                      <p:to>
                                        <p:strVal val="visible"/>
                                      </p:to>
                                    </p:set>
                                    <p:anim calcmode="lin" valueType="num">
                                      <p:cBhvr>
                                        <p:cTn dur="1000" fill="hold" id="21"/>
                                        <p:tgtEl>
                                          <p:spTgt spid="16"/>
                                        </p:tgtEl>
                                        <p:attrNameLst>
                                          <p:attrName>ppt_w</p:attrName>
                                        </p:attrNameLst>
                                      </p:cBhvr>
                                      <p:tavLst>
                                        <p:tav tm="0">
                                          <p:val>
                                            <p:fltVal val="0"/>
                                          </p:val>
                                        </p:tav>
                                        <p:tav tm="100000">
                                          <p:val>
                                            <p:strVal val="#ppt_w"/>
                                          </p:val>
                                        </p:tav>
                                      </p:tavLst>
                                    </p:anim>
                                    <p:anim calcmode="lin" valueType="num">
                                      <p:cBhvr>
                                        <p:cTn dur="1000" fill="hold" id="22"/>
                                        <p:tgtEl>
                                          <p:spTgt spid="16"/>
                                        </p:tgtEl>
                                        <p:attrNameLst>
                                          <p:attrName>ppt_h</p:attrName>
                                        </p:attrNameLst>
                                      </p:cBhvr>
                                      <p:tavLst>
                                        <p:tav tm="0">
                                          <p:val>
                                            <p:fltVal val="0"/>
                                          </p:val>
                                        </p:tav>
                                        <p:tav tm="100000">
                                          <p:val>
                                            <p:strVal val="#ppt_h"/>
                                          </p:val>
                                        </p:tav>
                                      </p:tavLst>
                                    </p:anim>
                                    <p:animEffect filter="fade" transition="in">
                                      <p:cBhvr>
                                        <p:cTn dur="1000" id="23"/>
                                        <p:tgtEl>
                                          <p:spTgt spid="16"/>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63"/>
                                        </p:tgtEl>
                                        <p:attrNameLst>
                                          <p:attrName>style.visibility</p:attrName>
                                        </p:attrNameLst>
                                      </p:cBhvr>
                                      <p:to>
                                        <p:strVal val="visible"/>
                                      </p:to>
                                    </p:set>
                                    <p:anim calcmode="lin" valueType="num">
                                      <p:cBhvr>
                                        <p:cTn dur="1000" fill="hold" id="26"/>
                                        <p:tgtEl>
                                          <p:spTgt spid="63"/>
                                        </p:tgtEl>
                                        <p:attrNameLst>
                                          <p:attrName>ppt_w</p:attrName>
                                        </p:attrNameLst>
                                      </p:cBhvr>
                                      <p:tavLst>
                                        <p:tav tm="0">
                                          <p:val>
                                            <p:fltVal val="0"/>
                                          </p:val>
                                        </p:tav>
                                        <p:tav tm="100000">
                                          <p:val>
                                            <p:strVal val="#ppt_w"/>
                                          </p:val>
                                        </p:tav>
                                      </p:tavLst>
                                    </p:anim>
                                    <p:anim calcmode="lin" valueType="num">
                                      <p:cBhvr>
                                        <p:cTn dur="1000" fill="hold" id="27"/>
                                        <p:tgtEl>
                                          <p:spTgt spid="63"/>
                                        </p:tgtEl>
                                        <p:attrNameLst>
                                          <p:attrName>ppt_h</p:attrName>
                                        </p:attrNameLst>
                                      </p:cBhvr>
                                      <p:tavLst>
                                        <p:tav tm="0">
                                          <p:val>
                                            <p:fltVal val="0"/>
                                          </p:val>
                                        </p:tav>
                                        <p:tav tm="100000">
                                          <p:val>
                                            <p:strVal val="#ppt_h"/>
                                          </p:val>
                                        </p:tav>
                                      </p:tavLst>
                                    </p:anim>
                                    <p:animEffect filter="fade" transition="in">
                                      <p:cBhvr>
                                        <p:cTn dur="1000" id="28"/>
                                        <p:tgtEl>
                                          <p:spTgt spid="63"/>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2" presetSubtype="4">
                                  <p:stCondLst>
                                    <p:cond delay="0"/>
                                  </p:stCondLst>
                                  <p:childTnLst>
                                    <p:set>
                                      <p:cBhvr>
                                        <p:cTn dur="1" fill="hold" id="32">
                                          <p:stCondLst>
                                            <p:cond delay="0"/>
                                          </p:stCondLst>
                                        </p:cTn>
                                        <p:tgtEl>
                                          <p:spTgt spid="46"/>
                                        </p:tgtEl>
                                        <p:attrNameLst>
                                          <p:attrName>style.visibility</p:attrName>
                                        </p:attrNameLst>
                                      </p:cBhvr>
                                      <p:to>
                                        <p:strVal val="visible"/>
                                      </p:to>
                                    </p:set>
                                    <p:anim calcmode="lin" valueType="num">
                                      <p:cBhvr additive="base">
                                        <p:cTn dur="500" fill="hold" id="33"/>
                                        <p:tgtEl>
                                          <p:spTgt spid="46"/>
                                        </p:tgtEl>
                                        <p:attrNameLst>
                                          <p:attrName>ppt_x</p:attrName>
                                        </p:attrNameLst>
                                      </p:cBhvr>
                                      <p:tavLst>
                                        <p:tav tm="0">
                                          <p:val>
                                            <p:strVal val="#ppt_x"/>
                                          </p:val>
                                        </p:tav>
                                        <p:tav tm="100000">
                                          <p:val>
                                            <p:strVal val="#ppt_x"/>
                                          </p:val>
                                        </p:tav>
                                      </p:tavLst>
                                    </p:anim>
                                    <p:anim calcmode="lin" valueType="num">
                                      <p:cBhvr additive="base">
                                        <p:cTn dur="500" fill="hold" id="34"/>
                                        <p:tgtEl>
                                          <p:spTgt spid="46"/>
                                        </p:tgtEl>
                                        <p:attrNameLst>
                                          <p:attrName>ppt_y</p:attrName>
                                        </p:attrNameLst>
                                      </p:cBhvr>
                                      <p:tavLst>
                                        <p:tav tm="0">
                                          <p:val>
                                            <p:strVal val="1+#ppt_h/2"/>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22" presetSubtype="8">
                                  <p:stCondLst>
                                    <p:cond delay="0"/>
                                  </p:stCondLst>
                                  <p:childTnLst>
                                    <p:set>
                                      <p:cBhvr>
                                        <p:cTn dur="1" fill="hold" id="38">
                                          <p:stCondLst>
                                            <p:cond delay="0"/>
                                          </p:stCondLst>
                                        </p:cTn>
                                        <p:tgtEl>
                                          <p:spTgt spid="3"/>
                                        </p:tgtEl>
                                        <p:attrNameLst>
                                          <p:attrName>style.visibility</p:attrName>
                                        </p:attrNameLst>
                                      </p:cBhvr>
                                      <p:to>
                                        <p:strVal val="visible"/>
                                      </p:to>
                                    </p:set>
                                    <p:animEffect filter="wipe(left)" transition="in">
                                      <p:cBhvr>
                                        <p:cTn dur="500" id="39"/>
                                        <p:tgtEl>
                                          <p:spTgt spid="3"/>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 presetSubtype="4">
                                  <p:stCondLst>
                                    <p:cond delay="0"/>
                                  </p:stCondLst>
                                  <p:childTnLst>
                                    <p:set>
                                      <p:cBhvr>
                                        <p:cTn dur="1" fill="hold" id="43">
                                          <p:stCondLst>
                                            <p:cond delay="0"/>
                                          </p:stCondLst>
                                        </p:cTn>
                                        <p:tgtEl>
                                          <p:spTgt spid="47"/>
                                        </p:tgtEl>
                                        <p:attrNameLst>
                                          <p:attrName>style.visibility</p:attrName>
                                        </p:attrNameLst>
                                      </p:cBhvr>
                                      <p:to>
                                        <p:strVal val="visible"/>
                                      </p:to>
                                    </p:set>
                                    <p:anim calcmode="lin" valueType="num">
                                      <p:cBhvr additive="base">
                                        <p:cTn dur="500" fill="hold" id="44"/>
                                        <p:tgtEl>
                                          <p:spTgt spid="47"/>
                                        </p:tgtEl>
                                        <p:attrNameLst>
                                          <p:attrName>ppt_x</p:attrName>
                                        </p:attrNameLst>
                                      </p:cBhvr>
                                      <p:tavLst>
                                        <p:tav tm="0">
                                          <p:val>
                                            <p:strVal val="#ppt_x"/>
                                          </p:val>
                                        </p:tav>
                                        <p:tav tm="100000">
                                          <p:val>
                                            <p:strVal val="#ppt_x"/>
                                          </p:val>
                                        </p:tav>
                                      </p:tavLst>
                                    </p:anim>
                                    <p:anim calcmode="lin" valueType="num">
                                      <p:cBhvr additive="base">
                                        <p:cTn dur="500" fill="hold" id="45"/>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63"/>
      <p:bldP grpId="0" spid="3"/>
      <p:bldP grpId="0" spid="46"/>
      <p:bldP grpId="0" spid="47"/>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p:cNvGrpSpPr/>
          <p:nvPr/>
        </p:nvGrpSpPr>
        <p:grpSpPr>
          <a:xfrm>
            <a:off x="1144538" y="1265022"/>
            <a:ext cx="2434683" cy="391747"/>
            <a:chOff x="996241" y="5385680"/>
            <a:chExt cx="7416824" cy="835450"/>
          </a:xfrm>
          <a:solidFill>
            <a:schemeClr val="accent2"/>
          </a:solidFill>
        </p:grpSpPr>
        <p:sp>
          <p:nvSpPr>
            <p:cNvPr id="16" name="矩形 15"/>
            <p:cNvSpPr/>
            <p:nvPr/>
          </p:nvSpPr>
          <p:spPr>
            <a:xfrm>
              <a:off x="996241" y="5385680"/>
              <a:ext cx="7416824" cy="823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Text Box 4"/>
            <p:cNvSpPr txBox="1">
              <a:spLocks noChangeArrowheads="1"/>
            </p:cNvSpPr>
            <p:nvPr/>
          </p:nvSpPr>
          <p:spPr bwMode="auto">
            <a:xfrm>
              <a:off x="1070343" y="5433483"/>
              <a:ext cx="7301335" cy="780029"/>
            </a:xfrm>
            <a:prstGeom prst="rect">
              <a:avLst/>
            </a:prstGeom>
            <a:grpFill/>
            <a:ln w="9525">
              <a:noFill/>
              <a:miter lim="800000"/>
            </a:ln>
            <a:effectLst/>
            <a:extLs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b="1" kumimoji="1" lang="zh-CN">
                  <a:solidFill>
                    <a:schemeClr val="bg1"/>
                  </a:solidFill>
                  <a:cs typeface="+mn-ea"/>
                  <a:sym typeface="+mn-lt"/>
                </a:rPr>
                <a:t> 城镇土地使用税</a:t>
              </a:r>
            </a:p>
          </p:txBody>
        </p:sp>
      </p:grpSp>
      <p:sp>
        <p:nvSpPr>
          <p:cNvPr id="18" name="Text Box 6"/>
          <p:cNvSpPr txBox="1">
            <a:spLocks noChangeArrowheads="1"/>
          </p:cNvSpPr>
          <p:nvPr/>
        </p:nvSpPr>
        <p:spPr bwMode="auto">
          <a:xfrm>
            <a:off x="1143000" y="1673774"/>
            <a:ext cx="2595877" cy="1188720"/>
          </a:xfrm>
          <a:prstGeom prst="rect">
            <a:avLst/>
          </a:prstGeom>
          <a:noFill/>
          <a:ln>
            <a:noFill/>
          </a:ln>
          <a:effectLst>
            <a:outerShdw algn="ctr" dir="2700000" dist="107763"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defPPr>
              <a:defRPr lang="en-US"/>
            </a:defPPr>
            <a:lvl1pPr>
              <a:lnSpc>
                <a:spcPct val="150000"/>
              </a:lnSpc>
              <a:buClr>
                <a:srgbClr val="0070C0"/>
              </a:buClr>
              <a:defRPr kumimoji="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z="1200">
                <a:solidFill>
                  <a:schemeClr val="tx1">
                    <a:lumMod val="85000"/>
                    <a:lumOff val="15000"/>
                  </a:schemeClr>
                </a:solidFill>
                <a:latin typeface="+mn-ea"/>
                <a:ea typeface="+mn-ea"/>
                <a:cs typeface="+mn-ea"/>
                <a:sym typeface="+mn-lt"/>
              </a:rPr>
              <a:t>是以国有土地为征税对象，对拥有土地使用权的单位和个人征收的一种税。注意：拥有土地使用权的单位或个人不在土地所在地的</a:t>
            </a:r>
          </a:p>
        </p:txBody>
      </p:sp>
      <p:sp>
        <p:nvSpPr>
          <p:cNvPr id="22" name="Text Box 4"/>
          <p:cNvSpPr txBox="1">
            <a:spLocks noChangeArrowheads="1"/>
          </p:cNvSpPr>
          <p:nvPr/>
        </p:nvSpPr>
        <p:spPr bwMode="auto">
          <a:xfrm>
            <a:off x="4068001" y="1275769"/>
            <a:ext cx="4134595" cy="365760"/>
          </a:xfrm>
          <a:prstGeom prst="rect">
            <a:avLst/>
          </a:prstGeom>
          <a:solidFill>
            <a:schemeClr val="accent1"/>
          </a:solidFill>
          <a:ln w="9525">
            <a:noFill/>
            <a:miter lim="800000"/>
          </a:ln>
          <a:effectLst/>
          <a:extLst>
            <a:ext uri="{AF507438-7753-43E0-B8FC-AC1667EBCBE1}">
              <a14:hiddenEffects>
                <a:effectLst>
                  <a:outerShdw algn="ctr" dir="2700000" dist="35921" rotWithShape="0">
                    <a:schemeClr val="bg2"/>
                  </a:outerShdw>
                </a:effectLst>
              </a14:hiddenEffects>
            </a:ext>
          </a:extLst>
        </p:spPr>
        <p:txBody>
          <a:bodyPr wrap="square">
            <a:spAutoFit/>
          </a:bodyPr>
          <a:lstStyle/>
          <a:p>
            <a:pPr algn="ctr"/>
            <a:r>
              <a:rPr altLang="en-US" b="1" kumimoji="1" lang="zh-CN">
                <a:solidFill>
                  <a:schemeClr val="bg1"/>
                </a:solidFill>
                <a:cs typeface="+mn-ea"/>
                <a:sym typeface="+mn-lt"/>
              </a:rPr>
              <a:t>土地使用税税额</a:t>
            </a:r>
          </a:p>
        </p:txBody>
      </p:sp>
      <p:sp>
        <p:nvSpPr>
          <p:cNvPr id="23" name="Text Box 6"/>
          <p:cNvSpPr txBox="1">
            <a:spLocks noChangeArrowheads="1"/>
          </p:cNvSpPr>
          <p:nvPr/>
        </p:nvSpPr>
        <p:spPr bwMode="auto">
          <a:xfrm>
            <a:off x="3999557" y="1667296"/>
            <a:ext cx="4235120" cy="2651760"/>
          </a:xfrm>
          <a:prstGeom prst="rect">
            <a:avLst/>
          </a:prstGeom>
          <a:noFill/>
          <a:ln>
            <a:noFill/>
          </a:ln>
          <a:effectLst>
            <a:outerShdw algn="ctr" dir="2700000" dist="107763"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defPPr>
              <a:defRPr lang="en-US"/>
            </a:defPPr>
            <a:lvl1pPr>
              <a:lnSpc>
                <a:spcPct val="150000"/>
              </a:lnSpc>
              <a:buClr>
                <a:srgbClr val="0070C0"/>
              </a:buClr>
              <a:defRPr kumimoji="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z="1400">
                <a:solidFill>
                  <a:schemeClr val="tx1">
                    <a:lumMod val="85000"/>
                    <a:lumOff val="15000"/>
                  </a:schemeClr>
                </a:solidFill>
                <a:latin typeface="+mn-ea"/>
                <a:ea typeface="+mn-ea"/>
                <a:cs typeface="+mn-ea"/>
                <a:sym typeface="+mn-lt"/>
              </a:rPr>
              <a:t>税率：按土地级别规定不同的税率。计税依据：以那人生实际占用的土地面积为计税依据，土地面积计量标准为每平方米。全年应纳税额=实际占用应税土地面积（平方米）*使用税额设在某城市的议价企业使用土地面积未10 000平方米，经税务机关核定该土地未应税土地，每平方米的税额未4元。请计算器去年应纳的土地使用税税额。全年应纳税额=10 000*4=40 000 元实际实务中，应按季度申报。</a:t>
            </a:r>
          </a:p>
        </p:txBody>
      </p:sp>
      <p:pic>
        <p:nvPicPr>
          <p:cNvPr id="30" name="图片 29"/>
          <p:cNvPicPr>
            <a:picLocks noChangeAspect="1"/>
          </p:cNvPicPr>
          <p:nvPr/>
        </p:nvPicPr>
        <p:blipFill>
          <a:blip r:embed="rId3">
            <a:extLst>
              <a:ext uri="{28A0092B-C50C-407E-A947-70E740481C1C}">
                <a14:useLocalDpi val="0"/>
              </a:ext>
            </a:extLst>
          </a:blip>
          <a:stretch>
            <a:fillRect/>
          </a:stretch>
        </p:blipFill>
        <p:spPr>
          <a:xfrm>
            <a:off x="1168863" y="2945428"/>
            <a:ext cx="2410357" cy="1455122"/>
          </a:xfrm>
          <a:prstGeom prst="rect">
            <a:avLst/>
          </a:prstGeom>
        </p:spPr>
      </p:pic>
    </p:spTree>
    <p:extLst>
      <p:ext uri="{BB962C8B-B14F-4D97-AF65-F5344CB8AC3E}">
        <p14:creationId val="761708255"/>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30"/>
                                        </p:tgtEl>
                                        <p:attrNameLst>
                                          <p:attrName>style.visibility</p:attrName>
                                        </p:attrNameLst>
                                      </p:cBhvr>
                                      <p:to>
                                        <p:strVal val="visible"/>
                                      </p:to>
                                    </p:set>
                                    <p:anim calcmode="lin" valueType="num">
                                      <p:cBhvr additive="base">
                                        <p:cTn dur="500" fill="hold" id="19"/>
                                        <p:tgtEl>
                                          <p:spTgt spid="30"/>
                                        </p:tgtEl>
                                        <p:attrNameLst>
                                          <p:attrName>ppt_x</p:attrName>
                                        </p:attrNameLst>
                                      </p:cBhvr>
                                      <p:tavLst>
                                        <p:tav tm="0">
                                          <p:val>
                                            <p:strVal val="#ppt_x"/>
                                          </p:val>
                                        </p:tav>
                                        <p:tav tm="100000">
                                          <p:val>
                                            <p:strVal val="#ppt_x"/>
                                          </p:val>
                                        </p:tav>
                                      </p:tavLst>
                                    </p:anim>
                                    <p:anim calcmode="lin" valueType="num">
                                      <p:cBhvr additive="base">
                                        <p:cTn dur="500" fill="hold" id="20"/>
                                        <p:tgtEl>
                                          <p:spTgt spid="30"/>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16" presetSubtype="21">
                                  <p:stCondLst>
                                    <p:cond delay="0"/>
                                  </p:stCondLst>
                                  <p:childTnLst>
                                    <p:set>
                                      <p:cBhvr>
                                        <p:cTn dur="1" fill="hold" id="24">
                                          <p:stCondLst>
                                            <p:cond delay="0"/>
                                          </p:stCondLst>
                                        </p:cTn>
                                        <p:tgtEl>
                                          <p:spTgt spid="22"/>
                                        </p:tgtEl>
                                        <p:attrNameLst>
                                          <p:attrName>style.visibility</p:attrName>
                                        </p:attrNameLst>
                                      </p:cBhvr>
                                      <p:to>
                                        <p:strVal val="visible"/>
                                      </p:to>
                                    </p:set>
                                    <p:animEffect filter="barn(inVertical)" transition="in">
                                      <p:cBhvr>
                                        <p:cTn dur="500" id="25"/>
                                        <p:tgtEl>
                                          <p:spTgt spid="22"/>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2" presetSubtype="1">
                                  <p:stCondLst>
                                    <p:cond delay="0"/>
                                  </p:stCondLst>
                                  <p:childTnLst>
                                    <p:set>
                                      <p:cBhvr>
                                        <p:cTn dur="1" fill="hold" id="29">
                                          <p:stCondLst>
                                            <p:cond delay="0"/>
                                          </p:stCondLst>
                                        </p:cTn>
                                        <p:tgtEl>
                                          <p:spTgt spid="23"/>
                                        </p:tgtEl>
                                        <p:attrNameLst>
                                          <p:attrName>style.visibility</p:attrName>
                                        </p:attrNameLst>
                                      </p:cBhvr>
                                      <p:to>
                                        <p:strVal val="visible"/>
                                      </p:to>
                                    </p:set>
                                    <p:animEffect filter="wipe(up)" transition="in">
                                      <p:cBhvr>
                                        <p:cTn dur="500" id="30"/>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2"/>
      <p:bldP grpId="0" spid="2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任意多边形 53">
            <a:extLst>
              <a:ext uri="{FF2B5EF4-FFF2-40B4-BE49-F238E27FC236}">
                <a16:creationId xmlns:a16="http://schemas.microsoft.com/office/drawing/2014/main" id="{3533660A-A142-47B6-8F42-B029C6ACEEA2}"/>
              </a:ext>
            </a:extLst>
          </p:cNvPr>
          <p:cNvSpPr/>
          <p:nvPr/>
        </p:nvSpPr>
        <p:spPr>
          <a:xfrm>
            <a:off x="7620000" y="3766694"/>
            <a:ext cx="1524001" cy="1385873"/>
          </a:xfrm>
          <a:custGeom>
            <a:gdLst>
              <a:gd fmla="*/ 1295740 w 1625317" name="connsiteX0"/>
              <a:gd fmla="*/ 520 h 1478006" name="connsiteY0"/>
              <a:gd fmla="*/ 1548895 w 1625317" name="connsiteX1"/>
              <a:gd fmla="*/ 33662 h 1478006" name="connsiteY1"/>
              <a:gd fmla="*/ 1625317 w 1625317" name="connsiteX2"/>
              <a:gd fmla="*/ 55469 h 1478006" name="connsiteY2"/>
              <a:gd fmla="*/ 1625317 w 1625317" name="connsiteX3"/>
              <a:gd fmla="*/ 1478006 h 1478006" name="connsiteY3"/>
              <a:gd fmla="*/ 19069 w 1625317" name="connsiteX4"/>
              <a:gd fmla="*/ 1478006 h 1478006" name="connsiteY4"/>
              <a:gd fmla="*/ 17932 w 1625317" name="connsiteX5"/>
              <a:gd fmla="*/ 1472880 h 1478006" name="connsiteY5"/>
              <a:gd fmla="*/ 33662 w 1625317" name="connsiteX6"/>
              <a:gd fmla="*/ 972599 h 1478006" name="connsiteY6"/>
              <a:gd fmla="*/ 1295740 w 1625317" name="connsiteX7"/>
              <a:gd fmla="*/ 520 h 147800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78006" w="1625317">
                <a:moveTo>
                  <a:pt x="1295740" y="520"/>
                </a:moveTo>
                <a:cubicBezTo>
                  <a:pt x="1379459" y="2932"/>
                  <a:pt x="1464182" y="13769"/>
                  <a:pt x="1548895" y="33662"/>
                </a:cubicBezTo>
                <a:lnTo>
                  <a:pt x="1625317" y="55469"/>
                </a:lnTo>
                <a:lnTo>
                  <a:pt x="1625317" y="1478006"/>
                </a:lnTo>
                <a:lnTo>
                  <a:pt x="19069" y="1478006"/>
                </a:lnTo>
                <a:lnTo>
                  <a:pt x="17932" y="1472880"/>
                </a:lnTo>
                <a:cubicBezTo>
                  <a:pt x="-9688" y="1311493"/>
                  <a:pt x="-6123" y="1142024"/>
                  <a:pt x="33662" y="972599"/>
                </a:cubicBezTo>
                <a:cubicBezTo>
                  <a:pt x="172909" y="379612"/>
                  <a:pt x="709709" y="-16363"/>
                  <a:pt x="1295740" y="520"/>
                </a:cubicBezTo>
                <a:close/>
              </a:path>
            </a:pathLst>
          </a:custGeom>
          <a:solidFill>
            <a:schemeClr val="bg1">
              <a:lumMod val="95000"/>
              <a:alpha val="39000"/>
            </a:schemeClr>
          </a:solidFill>
          <a:ln cap="flat" w="9525">
            <a:noFill/>
            <a:prstDash val="solid"/>
            <a:miter/>
          </a:ln>
        </p:spPr>
        <p:txBody>
          <a:bodyPr anchor="ctr" rtlCol="0" wrap="square">
            <a:noAutofit/>
          </a:bodyPr>
          <a:lstStyle/>
          <a:p>
            <a:endParaRPr altLang="en-US" lang="zh-CN" sz="1350">
              <a:solidFill>
                <a:schemeClr val="bg1"/>
              </a:solidFill>
            </a:endParaRPr>
          </a:p>
        </p:txBody>
      </p:sp>
      <p:grpSp>
        <p:nvGrpSpPr>
          <p:cNvPr id="71" name="组合 70"/>
          <p:cNvGrpSpPr/>
          <p:nvPr/>
        </p:nvGrpSpPr>
        <p:grpSpPr>
          <a:xfrm>
            <a:off x="-4252" y="0"/>
            <a:ext cx="4560060" cy="5143500"/>
            <a:chOff x="-4252" y="0"/>
            <a:chExt cx="4560060" cy="5143500"/>
          </a:xfrm>
        </p:grpSpPr>
        <p:sp>
          <p:nvSpPr>
            <p:cNvPr id="37" name="任意多边形 36">
              <a:extLst>
                <a:ext uri="{FF2B5EF4-FFF2-40B4-BE49-F238E27FC236}">
                  <a16:creationId xmlns:a16="http://schemas.microsoft.com/office/drawing/2014/main" id="{F74E8587-3B1C-450F-8B9F-F0BDE151B03F}"/>
                </a:ext>
              </a:extLst>
            </p:cNvPr>
            <p:cNvSpPr/>
            <p:nvPr/>
          </p:nvSpPr>
          <p:spPr>
            <a:xfrm>
              <a:off x="-4252" y="0"/>
              <a:ext cx="4560060"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bg1"/>
            </a:solidFill>
            <a:ln cap="flat" w="9525">
              <a:noFill/>
              <a:prstDash val="solid"/>
              <a:miter/>
            </a:ln>
          </p:spPr>
          <p:txBody>
            <a:bodyPr anchor="ctr" rtlCol="0" wrap="square">
              <a:noAutofit/>
            </a:bodyPr>
            <a:lstStyle/>
            <a:p>
              <a:endParaRPr altLang="en-US" lang="zh-CN" sz="1350">
                <a:solidFill>
                  <a:schemeClr val="bg1"/>
                </a:solidFill>
              </a:endParaRPr>
            </a:p>
          </p:txBody>
        </p:sp>
        <p:sp>
          <p:nvSpPr>
            <p:cNvPr id="36" name="任意多边形 35">
              <a:extLst>
                <a:ext uri="{FF2B5EF4-FFF2-40B4-BE49-F238E27FC236}">
                  <a16:creationId xmlns:a16="http://schemas.microsoft.com/office/drawing/2014/main" id="{F74E8587-3B1C-450F-8B9F-F0BDE151B03F}"/>
                </a:ext>
              </a:extLst>
            </p:cNvPr>
            <p:cNvSpPr/>
            <p:nvPr/>
          </p:nvSpPr>
          <p:spPr>
            <a:xfrm>
              <a:off x="0" y="0"/>
              <a:ext cx="4343401"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grpSp>
      <p:grpSp>
        <p:nvGrpSpPr>
          <p:cNvPr id="49" name="组合 48"/>
          <p:cNvGrpSpPr/>
          <p:nvPr/>
        </p:nvGrpSpPr>
        <p:grpSpPr>
          <a:xfrm>
            <a:off x="7775607" y="-7767"/>
            <a:ext cx="1368394" cy="1181811"/>
            <a:chOff x="7594886" y="-7767"/>
            <a:chExt cx="1549115" cy="1337890"/>
          </a:xfrm>
        </p:grpSpPr>
        <p:sp>
          <p:nvSpPr>
            <p:cNvPr id="43" name="任意多边形 42">
              <a:extLst>
                <a:ext uri="{FF2B5EF4-FFF2-40B4-BE49-F238E27FC236}">
                  <a16:creationId xmlns:a16="http://schemas.microsoft.com/office/drawing/2014/main" id="{31F1BD5B-C36D-476F-8861-00C147FF36A5}"/>
                </a:ext>
              </a:extLst>
            </p:cNvPr>
            <p:cNvSpPr/>
            <p:nvPr/>
          </p:nvSpPr>
          <p:spPr>
            <a:xfrm>
              <a:off x="7594886" y="0"/>
              <a:ext cx="1549115" cy="1330123"/>
            </a:xfrm>
            <a:custGeom>
              <a:gdLst>
                <a:gd fmla="*/ 3248 w 1549115" name="connsiteX0"/>
                <a:gd fmla="*/ 0 h 1330123" name="connsiteY0"/>
                <a:gd fmla="*/ 1549115 w 1549115" name="connsiteX1"/>
                <a:gd fmla="*/ 0 h 1330123" name="connsiteY1"/>
                <a:gd fmla="*/ 1549115 w 1549115" name="connsiteX2"/>
                <a:gd fmla="*/ 1295282 h 1330123" name="connsiteY2"/>
                <a:gd fmla="*/ 1472879 w 1549115" name="connsiteX3"/>
                <a:gd fmla="*/ 1312192 h 1330123" name="connsiteY3"/>
                <a:gd fmla="*/ 972598 w 1549115" name="connsiteX4"/>
                <a:gd fmla="*/ 1296462 h 1330123" name="connsiteY4"/>
                <a:gd fmla="*/ 520 w 1549115" name="connsiteX5"/>
                <a:gd fmla="*/ 34384 h 13301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30123" w="1549115">
                  <a:moveTo>
                    <a:pt x="3248" y="0"/>
                  </a:moveTo>
                  <a:lnTo>
                    <a:pt x="1549115" y="0"/>
                  </a:lnTo>
                  <a:lnTo>
                    <a:pt x="1549115" y="1295282"/>
                  </a:lnTo>
                  <a:lnTo>
                    <a:pt x="1472879" y="1312192"/>
                  </a:lnTo>
                  <a:cubicBezTo>
                    <a:pt x="1311492" y="1339812"/>
                    <a:pt x="1142023" y="1336247"/>
                    <a:pt x="972598" y="1296462"/>
                  </a:cubicBezTo>
                  <a:cubicBezTo>
                    <a:pt x="379611" y="1157215"/>
                    <a:pt x="-16364" y="620415"/>
                    <a:pt x="520" y="34384"/>
                  </a:cubicBez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sp>
          <p:nvSpPr>
            <p:cNvPr id="48" name="任意多边形 47">
              <a:extLst>
                <a:ext uri="{FF2B5EF4-FFF2-40B4-BE49-F238E27FC236}">
                  <a16:creationId xmlns:a16="http://schemas.microsoft.com/office/drawing/2014/main" id="{E9C26790-F105-40C8-A92F-31293B9008AE}"/>
                </a:ext>
              </a:extLst>
            </p:cNvPr>
            <p:cNvSpPr/>
            <p:nvPr/>
          </p:nvSpPr>
          <p:spPr>
            <a:xfrm>
              <a:off x="7943138" y="-7767"/>
              <a:ext cx="1200863" cy="987837"/>
            </a:xfrm>
            <a:custGeom>
              <a:gdLst>
                <a:gd fmla="*/ 7045 w 1200863" name="connsiteX0"/>
                <a:gd fmla="*/ 0 h 987837" name="connsiteY0"/>
                <a:gd fmla="*/ 1200863 w 1200863" name="connsiteX1"/>
                <a:gd fmla="*/ 0 h 987837" name="connsiteY1"/>
                <a:gd fmla="*/ 1200863 w 1200863" name="connsiteX2"/>
                <a:gd fmla="*/ 939560 h 987837" name="connsiteY2"/>
                <a:gd fmla="*/ 1151310 w 1200863" name="connsiteX3"/>
                <a:gd fmla="*/ 955722 h 987837" name="connsiteY3"/>
                <a:gd fmla="*/ 703246 w 1200863" name="connsiteX4"/>
                <a:gd fmla="*/ 963498 h 987837" name="connsiteY4"/>
                <a:gd fmla="*/ 376 w 1200863" name="connsiteX5"/>
                <a:gd fmla="*/ 50943 h 9878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87836" w="1200863">
                  <a:moveTo>
                    <a:pt x="7045" y="0"/>
                  </a:moveTo>
                  <a:lnTo>
                    <a:pt x="1200863" y="0"/>
                  </a:lnTo>
                  <a:lnTo>
                    <a:pt x="1200863" y="939560"/>
                  </a:lnTo>
                  <a:lnTo>
                    <a:pt x="1151310" y="955722"/>
                  </a:lnTo>
                  <a:cubicBezTo>
                    <a:pt x="1009556" y="994495"/>
                    <a:pt x="856376" y="999457"/>
                    <a:pt x="703246" y="963498"/>
                  </a:cubicBezTo>
                  <a:cubicBezTo>
                    <a:pt x="274481" y="862814"/>
                    <a:pt x="-11832" y="474677"/>
                    <a:pt x="376" y="50943"/>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p>
          </p:txBody>
        </p:sp>
      </p:grpSp>
      <p:sp>
        <p:nvSpPr>
          <p:cNvPr id="12" name="TextBox 12"/>
          <p:cNvSpPr txBox="1"/>
          <p:nvPr/>
        </p:nvSpPr>
        <p:spPr>
          <a:xfrm>
            <a:off x="4903984" y="3223796"/>
            <a:ext cx="3058820" cy="335280"/>
          </a:xfrm>
          <a:prstGeom prst="rect">
            <a:avLst/>
          </a:prstGeom>
          <a:noFill/>
        </p:spPr>
        <p:txBody>
          <a:bodyPr rtlCol="0" wrap="square">
            <a:spAutoFit/>
          </a:bodyPr>
          <a:lstStyle/>
          <a:p>
            <a:r>
              <a:rPr altLang="en-US" lang="zh-CN" smtClean="0" spc="600" sz="1600">
                <a:solidFill>
                  <a:schemeClr val="bg1"/>
                </a:solidFill>
                <a:latin typeface="+mn-ea"/>
                <a:cs typeface="+mn-ea"/>
                <a:sym typeface="+mn-lt"/>
              </a:rPr>
              <a:t>演示完毕感谢您的观看</a:t>
            </a:r>
          </a:p>
        </p:txBody>
      </p:sp>
      <p:grpSp>
        <p:nvGrpSpPr>
          <p:cNvPr id="16" name="组合 15">
            <a:extLst>
              <a:ext uri="{FF2B5EF4-FFF2-40B4-BE49-F238E27FC236}">
                <a16:creationId xmlns:a16="http://schemas.microsoft.com/office/drawing/2014/main" id="{69E1EE4F-9219-4271-8A22-2D68E2758DD6}"/>
              </a:ext>
            </a:extLst>
          </p:cNvPr>
          <p:cNvGrpSpPr/>
          <p:nvPr/>
        </p:nvGrpSpPr>
        <p:grpSpPr>
          <a:xfrm rot="11209072">
            <a:off x="495046" y="263271"/>
            <a:ext cx="3240254" cy="4681900"/>
            <a:chOff x="237862" y="-89423"/>
            <a:chExt cx="4892564" cy="7069352"/>
          </a:xfrm>
        </p:grpSpPr>
        <p:sp>
          <p:nvSpPr>
            <p:cNvPr id="17" name="椭圆 16">
              <a:extLst>
                <a:ext uri="{FF2B5EF4-FFF2-40B4-BE49-F238E27FC236}">
                  <a16:creationId xmlns:a16="http://schemas.microsoft.com/office/drawing/2014/main" id="{58C35AE6-933D-4E18-811A-5B9AB30D000A}"/>
                </a:ext>
              </a:extLst>
            </p:cNvPr>
            <p:cNvSpPr/>
            <p:nvPr/>
          </p:nvSpPr>
          <p:spPr>
            <a:xfrm>
              <a:off x="237862" y="982718"/>
              <a:ext cx="4892564" cy="489256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solidFill>
                  <a:schemeClr val="tx1"/>
                </a:solidFill>
              </a:endParaRPr>
            </a:p>
          </p:txBody>
        </p:sp>
        <p:sp>
          <p:nvSpPr>
            <p:cNvPr id="18" name="椭圆 17">
              <a:extLst>
                <a:ext uri="{FF2B5EF4-FFF2-40B4-BE49-F238E27FC236}">
                  <a16:creationId xmlns:a16="http://schemas.microsoft.com/office/drawing/2014/main" id="{7642B963-E2CD-4453-AC3A-294AB8C08C2A}"/>
                </a:ext>
              </a:extLst>
            </p:cNvPr>
            <p:cNvSpPr/>
            <p:nvPr/>
          </p:nvSpPr>
          <p:spPr>
            <a:xfrm>
              <a:off x="641807" y="1386662"/>
              <a:ext cx="4084675" cy="4084678"/>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accent1"/>
                </a:solidFill>
                <a:latin charset="-122" panose="020b0400000000000000" pitchFamily="34" typeface="思源黑体"/>
                <a:ea charset="-122" panose="020b0400000000000000" pitchFamily="34" typeface="思源黑体"/>
                <a:cs charset="0" panose="020b0604020202020204" pitchFamily="34" typeface="Arial"/>
              </a:endParaRPr>
            </a:p>
          </p:txBody>
        </p:sp>
        <p:sp>
          <p:nvSpPr>
            <p:cNvPr id="20" name="任意多边形: 形状 31">
              <a:extLst>
                <a:ext uri="{FF2B5EF4-FFF2-40B4-BE49-F238E27FC236}">
                  <a16:creationId xmlns:a16="http://schemas.microsoft.com/office/drawing/2014/main" id="{2E66F6B2-990A-46DD-89C2-3CD1BA7491C8}"/>
                </a:ext>
              </a:extLst>
            </p:cNvPr>
            <p:cNvSpPr/>
            <p:nvPr/>
          </p:nvSpPr>
          <p:spPr>
            <a:xfrm rot="18785648">
              <a:off x="974286" y="3294627"/>
              <a:ext cx="3913617"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sp>
          <p:nvSpPr>
            <p:cNvPr id="21" name="任意多边形: 形状 32">
              <a:extLst>
                <a:ext uri="{FF2B5EF4-FFF2-40B4-BE49-F238E27FC236}">
                  <a16:creationId xmlns:a16="http://schemas.microsoft.com/office/drawing/2014/main" id="{64044244-1E71-471D-B46B-C81569F87B8A}"/>
                </a:ext>
              </a:extLst>
            </p:cNvPr>
            <p:cNvSpPr/>
            <p:nvPr/>
          </p:nvSpPr>
          <p:spPr>
            <a:xfrm rot="7741732">
              <a:off x="406131" y="138892"/>
              <a:ext cx="3913618"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grpSp>
      <p:sp>
        <p:nvSpPr>
          <p:cNvPr id="34" name="文本框 11"/>
          <p:cNvSpPr txBox="1"/>
          <p:nvPr/>
        </p:nvSpPr>
        <p:spPr>
          <a:xfrm>
            <a:off x="4876800" y="1156679"/>
            <a:ext cx="3886200" cy="109728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pc="600" sz="6600">
                <a:solidFill>
                  <a:schemeClr val="accent2"/>
                </a:solidFill>
                <a:latin charset="-122" panose="00020600040101010101" pitchFamily="18" typeface="汉仪锐智W"/>
                <a:ea charset="-122" panose="00020600040101010101" pitchFamily="18" typeface="汉仪锐智W"/>
                <a:cs typeface="+mn-ea"/>
                <a:sym typeface="+mn-lt"/>
              </a:rPr>
              <a:t>税务培训</a:t>
            </a:r>
          </a:p>
        </p:txBody>
      </p:sp>
      <p:grpSp>
        <p:nvGrpSpPr>
          <p:cNvPr id="61" name="组合 60"/>
          <p:cNvGrpSpPr/>
          <p:nvPr/>
        </p:nvGrpSpPr>
        <p:grpSpPr>
          <a:xfrm>
            <a:off x="4903984" y="2183266"/>
            <a:ext cx="3859016" cy="538609"/>
            <a:chOff x="4903984" y="2343150"/>
            <a:chExt cx="3859016" cy="538609"/>
          </a:xfrm>
        </p:grpSpPr>
        <p:sp>
          <p:nvSpPr>
            <p:cNvPr id="8" name="文本框 11"/>
            <p:cNvSpPr txBox="1"/>
            <p:nvPr/>
          </p:nvSpPr>
          <p:spPr>
            <a:xfrm>
              <a:off x="4903984" y="2343150"/>
              <a:ext cx="3859016" cy="53340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pc="600" sz="2900">
                  <a:solidFill>
                    <a:schemeClr val="bg1"/>
                  </a:solidFill>
                  <a:cs typeface="+mn-ea"/>
                  <a:sym typeface="+mn-lt"/>
                </a:rPr>
                <a:t>税务基础知识培训</a:t>
              </a:r>
            </a:p>
          </p:txBody>
        </p:sp>
        <p:cxnSp>
          <p:nvCxnSpPr>
            <p:cNvPr id="56" name="直接连接符 55"/>
            <p:cNvCxnSpPr/>
            <p:nvPr/>
          </p:nvCxnSpPr>
          <p:spPr>
            <a:xfrm>
              <a:off x="4977294" y="2819097"/>
              <a:ext cx="35345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矩形 61"/>
          <p:cNvSpPr/>
          <p:nvPr/>
        </p:nvSpPr>
        <p:spPr>
          <a:xfrm>
            <a:off x="4891250" y="2741230"/>
            <a:ext cx="3706616" cy="435864"/>
          </a:xfrm>
          <a:prstGeom prst="rect">
            <a:avLst/>
          </a:prstGeom>
        </p:spPr>
        <p:txBody>
          <a:bodyPr wrap="square">
            <a:spAutoFit/>
          </a:bodyPr>
          <a:lstStyle/>
          <a:p>
            <a:r>
              <a:rPr altLang="en-US" lang="zh-CN" smtClean="0" sz="1130">
                <a:solidFill>
                  <a:schemeClr val="bg1"/>
                </a:solidFill>
                <a:latin typeface="+mn-ea"/>
              </a:rPr>
              <a:t>tax basic knowledge training tax basic knowledge </a:t>
            </a:r>
          </a:p>
          <a:p>
            <a:r>
              <a:rPr altLang="en-US" lang="zh-CN" smtClean="0" sz="1130">
                <a:solidFill>
                  <a:schemeClr val="bg1"/>
                </a:solidFill>
                <a:latin typeface="+mn-ea"/>
              </a:rPr>
              <a:t>Training tax basic knowledge training</a:t>
            </a:r>
          </a:p>
        </p:txBody>
      </p:sp>
      <p:sp>
        <p:nvSpPr>
          <p:cNvPr id="63" name="矩形 62"/>
          <p:cNvSpPr/>
          <p:nvPr/>
        </p:nvSpPr>
        <p:spPr>
          <a:xfrm>
            <a:off x="1146556" y="1338950"/>
            <a:ext cx="2011680" cy="2194560"/>
          </a:xfrm>
          <a:prstGeom prst="rect">
            <a:avLst/>
          </a:prstGeom>
        </p:spPr>
        <p:txBody>
          <a:bodyPr wrap="none">
            <a:spAutoFit/>
          </a:bodyPr>
          <a:lstStyle/>
          <a:p>
            <a:r>
              <a:rPr altLang="en-US" lang="zh-CN" spc="600" sz="13800">
                <a:solidFill>
                  <a:schemeClr val="bg1"/>
                </a:solidFill>
                <a:latin charset="-122" panose="02010600000101010101" pitchFamily="2" typeface="汉仪大宋简"/>
                <a:ea charset="-122" panose="02010600000101010101" pitchFamily="2" typeface="汉仪大宋简"/>
                <a:cs typeface="+mn-ea"/>
                <a:sym typeface="+mn-lt"/>
              </a:rPr>
              <a:t>税</a:t>
            </a:r>
          </a:p>
        </p:txBody>
      </p:sp>
      <p:grpSp>
        <p:nvGrpSpPr>
          <p:cNvPr id="69" name="组合 68"/>
          <p:cNvGrpSpPr/>
          <p:nvPr/>
        </p:nvGrpSpPr>
        <p:grpSpPr>
          <a:xfrm>
            <a:off x="5025637" y="3663949"/>
            <a:ext cx="1897274" cy="169334"/>
            <a:chOff x="5057422" y="3896431"/>
            <a:chExt cx="1897274" cy="169334"/>
          </a:xfrm>
        </p:grpSpPr>
        <p:sp>
          <p:nvSpPr>
            <p:cNvPr id="64" name="椭圆 63"/>
            <p:cNvSpPr/>
            <p:nvPr/>
          </p:nvSpPr>
          <p:spPr>
            <a:xfrm>
              <a:off x="5057422" y="3896431"/>
              <a:ext cx="169334" cy="1693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a:off x="5489407" y="3896431"/>
              <a:ext cx="169334" cy="169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65"/>
            <p:cNvSpPr/>
            <p:nvPr/>
          </p:nvSpPr>
          <p:spPr>
            <a:xfrm>
              <a:off x="5921392" y="3896431"/>
              <a:ext cx="169334" cy="1693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椭圆 66"/>
            <p:cNvSpPr/>
            <p:nvPr/>
          </p:nvSpPr>
          <p:spPr>
            <a:xfrm>
              <a:off x="6353377" y="3896431"/>
              <a:ext cx="169334" cy="169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 67"/>
            <p:cNvSpPr/>
            <p:nvPr/>
          </p:nvSpPr>
          <p:spPr>
            <a:xfrm>
              <a:off x="6785362" y="3896431"/>
              <a:ext cx="169334" cy="1693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595381597"/>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60000" fill="hold" id="5" nodeType="clickEffect" presetClass="entr" presetID="2" presetSubtype="8">
                                  <p:stCondLst>
                                    <p:cond delay="0"/>
                                  </p:stCondLst>
                                  <p:childTnLst>
                                    <p:set>
                                      <p:cBhvr>
                                        <p:cTn dur="1" fill="hold" id="6">
                                          <p:stCondLst>
                                            <p:cond delay="0"/>
                                          </p:stCondLst>
                                        </p:cTn>
                                        <p:tgtEl>
                                          <p:spTgt spid="71"/>
                                        </p:tgtEl>
                                        <p:attrNameLst>
                                          <p:attrName>style.visibility</p:attrName>
                                        </p:attrNameLst>
                                      </p:cBhvr>
                                      <p:to>
                                        <p:strVal val="visible"/>
                                      </p:to>
                                    </p:set>
                                    <p:anim calcmode="lin" valueType="num">
                                      <p:cBhvr additive="base">
                                        <p:cTn dur="1000" fill="hold" id="7"/>
                                        <p:tgtEl>
                                          <p:spTgt spid="71"/>
                                        </p:tgtEl>
                                        <p:attrNameLst>
                                          <p:attrName>ppt_x</p:attrName>
                                        </p:attrNameLst>
                                      </p:cBhvr>
                                      <p:tavLst>
                                        <p:tav tm="0">
                                          <p:val>
                                            <p:strVal val="0-#ppt_w/2"/>
                                          </p:val>
                                        </p:tav>
                                        <p:tav tm="100000">
                                          <p:val>
                                            <p:strVal val="#ppt_x"/>
                                          </p:val>
                                        </p:tav>
                                      </p:tavLst>
                                    </p:anim>
                                    <p:anim calcmode="lin" valueType="num">
                                      <p:cBhvr additive="base">
                                        <p:cTn dur="1000" fill="hold" id="8"/>
                                        <p:tgtEl>
                                          <p:spTgt spid="71"/>
                                        </p:tgtEl>
                                        <p:attrNameLst>
                                          <p:attrName>ppt_y</p:attrName>
                                        </p:attrNameLst>
                                      </p:cBhvr>
                                      <p:tavLst>
                                        <p:tav tm="0">
                                          <p:val>
                                            <p:strVal val="#ppt_y"/>
                                          </p:val>
                                        </p:tav>
                                        <p:tav tm="100000">
                                          <p:val>
                                            <p:strVal val="#ppt_y"/>
                                          </p:val>
                                        </p:tav>
                                      </p:tavLst>
                                    </p:anim>
                                  </p:childTnLst>
                                </p:cTn>
                              </p:par>
                              <p:par>
                                <p:cTn decel="60000" fill="hold" id="9" nodeType="withEffect" presetClass="entr" presetID="2" presetSubtype="3">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additive="base">
                                        <p:cTn dur="1000" fill="hold" id="11"/>
                                        <p:tgtEl>
                                          <p:spTgt spid="49"/>
                                        </p:tgtEl>
                                        <p:attrNameLst>
                                          <p:attrName>ppt_x</p:attrName>
                                        </p:attrNameLst>
                                      </p:cBhvr>
                                      <p:tavLst>
                                        <p:tav tm="0">
                                          <p:val>
                                            <p:strVal val="1+#ppt_w/2"/>
                                          </p:val>
                                        </p:tav>
                                        <p:tav tm="100000">
                                          <p:val>
                                            <p:strVal val="#ppt_x"/>
                                          </p:val>
                                        </p:tav>
                                      </p:tavLst>
                                    </p:anim>
                                    <p:anim calcmode="lin" valueType="num">
                                      <p:cBhvr additive="base">
                                        <p:cTn dur="1000" fill="hold" id="12"/>
                                        <p:tgtEl>
                                          <p:spTgt spid="49"/>
                                        </p:tgtEl>
                                        <p:attrNameLst>
                                          <p:attrName>ppt_y</p:attrName>
                                        </p:attrNameLst>
                                      </p:cBhvr>
                                      <p:tavLst>
                                        <p:tav tm="0">
                                          <p:val>
                                            <p:strVal val="0-#ppt_h/2"/>
                                          </p:val>
                                        </p:tav>
                                        <p:tav tm="100000">
                                          <p:val>
                                            <p:strVal val="#ppt_y"/>
                                          </p:val>
                                        </p:tav>
                                      </p:tavLst>
                                    </p:anim>
                                  </p:childTnLst>
                                </p:cTn>
                              </p:par>
                              <p:par>
                                <p:cTn decel="60000" fill="hold" grpId="0" id="13" nodeType="withEffect" presetClass="entr" presetID="2" presetSubtype="6">
                                  <p:stCondLst>
                                    <p:cond delay="0"/>
                                  </p:stCondLst>
                                  <p:childTnLst>
                                    <p:set>
                                      <p:cBhvr>
                                        <p:cTn dur="1" fill="hold" id="14">
                                          <p:stCondLst>
                                            <p:cond delay="0"/>
                                          </p:stCondLst>
                                        </p:cTn>
                                        <p:tgtEl>
                                          <p:spTgt spid="54"/>
                                        </p:tgtEl>
                                        <p:attrNameLst>
                                          <p:attrName>style.visibility</p:attrName>
                                        </p:attrNameLst>
                                      </p:cBhvr>
                                      <p:to>
                                        <p:strVal val="visible"/>
                                      </p:to>
                                    </p:set>
                                    <p:anim calcmode="lin" valueType="num">
                                      <p:cBhvr additive="base">
                                        <p:cTn dur="1000" fill="hold" id="15"/>
                                        <p:tgtEl>
                                          <p:spTgt spid="54"/>
                                        </p:tgtEl>
                                        <p:attrNameLst>
                                          <p:attrName>ppt_x</p:attrName>
                                        </p:attrNameLst>
                                      </p:cBhvr>
                                      <p:tavLst>
                                        <p:tav tm="0">
                                          <p:val>
                                            <p:strVal val="1+#ppt_w/2"/>
                                          </p:val>
                                        </p:tav>
                                        <p:tav tm="100000">
                                          <p:val>
                                            <p:strVal val="#ppt_x"/>
                                          </p:val>
                                        </p:tav>
                                      </p:tavLst>
                                    </p:anim>
                                    <p:anim calcmode="lin" valueType="num">
                                      <p:cBhvr additive="base">
                                        <p:cTn dur="1000" fill="hold" id="16"/>
                                        <p:tgtEl>
                                          <p:spTgt spid="54"/>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16"/>
                                        </p:tgtEl>
                                        <p:attrNameLst>
                                          <p:attrName>style.visibility</p:attrName>
                                        </p:attrNameLst>
                                      </p:cBhvr>
                                      <p:to>
                                        <p:strVal val="visible"/>
                                      </p:to>
                                    </p:set>
                                    <p:anim calcmode="lin" valueType="num">
                                      <p:cBhvr>
                                        <p:cTn dur="1000" fill="hold" id="21"/>
                                        <p:tgtEl>
                                          <p:spTgt spid="16"/>
                                        </p:tgtEl>
                                        <p:attrNameLst>
                                          <p:attrName>ppt_w</p:attrName>
                                        </p:attrNameLst>
                                      </p:cBhvr>
                                      <p:tavLst>
                                        <p:tav tm="0">
                                          <p:val>
                                            <p:fltVal val="0"/>
                                          </p:val>
                                        </p:tav>
                                        <p:tav tm="100000">
                                          <p:val>
                                            <p:strVal val="#ppt_w"/>
                                          </p:val>
                                        </p:tav>
                                      </p:tavLst>
                                    </p:anim>
                                    <p:anim calcmode="lin" valueType="num">
                                      <p:cBhvr>
                                        <p:cTn dur="1000" fill="hold" id="22"/>
                                        <p:tgtEl>
                                          <p:spTgt spid="16"/>
                                        </p:tgtEl>
                                        <p:attrNameLst>
                                          <p:attrName>ppt_h</p:attrName>
                                        </p:attrNameLst>
                                      </p:cBhvr>
                                      <p:tavLst>
                                        <p:tav tm="0">
                                          <p:val>
                                            <p:fltVal val="0"/>
                                          </p:val>
                                        </p:tav>
                                        <p:tav tm="100000">
                                          <p:val>
                                            <p:strVal val="#ppt_h"/>
                                          </p:val>
                                        </p:tav>
                                      </p:tavLst>
                                    </p:anim>
                                    <p:animEffect filter="fade" transition="in">
                                      <p:cBhvr>
                                        <p:cTn dur="1000" id="23"/>
                                        <p:tgtEl>
                                          <p:spTgt spid="16"/>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63"/>
                                        </p:tgtEl>
                                        <p:attrNameLst>
                                          <p:attrName>style.visibility</p:attrName>
                                        </p:attrNameLst>
                                      </p:cBhvr>
                                      <p:to>
                                        <p:strVal val="visible"/>
                                      </p:to>
                                    </p:set>
                                    <p:anim calcmode="lin" valueType="num">
                                      <p:cBhvr>
                                        <p:cTn dur="1000" fill="hold" id="26"/>
                                        <p:tgtEl>
                                          <p:spTgt spid="63"/>
                                        </p:tgtEl>
                                        <p:attrNameLst>
                                          <p:attrName>ppt_w</p:attrName>
                                        </p:attrNameLst>
                                      </p:cBhvr>
                                      <p:tavLst>
                                        <p:tav tm="0">
                                          <p:val>
                                            <p:fltVal val="0"/>
                                          </p:val>
                                        </p:tav>
                                        <p:tav tm="100000">
                                          <p:val>
                                            <p:strVal val="#ppt_w"/>
                                          </p:val>
                                        </p:tav>
                                      </p:tavLst>
                                    </p:anim>
                                    <p:anim calcmode="lin" valueType="num">
                                      <p:cBhvr>
                                        <p:cTn dur="1000" fill="hold" id="27"/>
                                        <p:tgtEl>
                                          <p:spTgt spid="63"/>
                                        </p:tgtEl>
                                        <p:attrNameLst>
                                          <p:attrName>ppt_h</p:attrName>
                                        </p:attrNameLst>
                                      </p:cBhvr>
                                      <p:tavLst>
                                        <p:tav tm="0">
                                          <p:val>
                                            <p:fltVal val="0"/>
                                          </p:val>
                                        </p:tav>
                                        <p:tav tm="100000">
                                          <p:val>
                                            <p:strVal val="#ppt_h"/>
                                          </p:val>
                                        </p:tav>
                                      </p:tavLst>
                                    </p:anim>
                                    <p:animEffect filter="fade" transition="in">
                                      <p:cBhvr>
                                        <p:cTn dur="1000" id="28"/>
                                        <p:tgtEl>
                                          <p:spTgt spid="63"/>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2" presetSubtype="0">
                                  <p:stCondLst>
                                    <p:cond delay="0"/>
                                  </p:stCondLst>
                                  <p:iterate type="lt">
                                    <p:tmPct val="10000"/>
                                  </p:iterate>
                                  <p:childTnLst>
                                    <p:set>
                                      <p:cBhvr>
                                        <p:cTn dur="1" fill="hold" id="32">
                                          <p:stCondLst>
                                            <p:cond delay="0"/>
                                          </p:stCondLst>
                                        </p:cTn>
                                        <p:tgtEl>
                                          <p:spTgt spid="34"/>
                                        </p:tgtEl>
                                        <p:attrNameLst>
                                          <p:attrName>style.visibility</p:attrName>
                                        </p:attrNameLst>
                                      </p:cBhvr>
                                      <p:to>
                                        <p:strVal val="visible"/>
                                      </p:to>
                                    </p:set>
                                    <p:animScale>
                                      <p:cBhvr>
                                        <p:cTn decel="50000" dur="1000" fill="hold" id="33">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4">
                                          <p:stCondLst>
                                            <p:cond delay="0"/>
                                          </p:stCondLst>
                                        </p:cTn>
                                        <p:tgtEl>
                                          <p:spTgt spid="34"/>
                                        </p:tgtEl>
                                        <p:attrNameLst>
                                          <p:attrName>ppt_x</p:attrName>
                                          <p:attrName>ppt_y</p:attrName>
                                        </p:attrNameLst>
                                      </p:cBhvr>
                                    </p:animMotion>
                                    <p:animEffect filter="fade" transition="in">
                                      <p:cBhvr>
                                        <p:cTn dur="1000" id="35"/>
                                        <p:tgtEl>
                                          <p:spTgt spid="34"/>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22" presetSubtype="8">
                                  <p:stCondLst>
                                    <p:cond delay="0"/>
                                  </p:stCondLst>
                                  <p:childTnLst>
                                    <p:set>
                                      <p:cBhvr>
                                        <p:cTn dur="1" fill="hold" id="39">
                                          <p:stCondLst>
                                            <p:cond delay="0"/>
                                          </p:stCondLst>
                                        </p:cTn>
                                        <p:tgtEl>
                                          <p:spTgt spid="61"/>
                                        </p:tgtEl>
                                        <p:attrNameLst>
                                          <p:attrName>style.visibility</p:attrName>
                                        </p:attrNameLst>
                                      </p:cBhvr>
                                      <p:to>
                                        <p:strVal val="visible"/>
                                      </p:to>
                                    </p:set>
                                    <p:animEffect filter="wipe(left)" transition="in">
                                      <p:cBhvr>
                                        <p:cTn dur="500" id="40"/>
                                        <p:tgtEl>
                                          <p:spTgt spid="61"/>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 presetSubtype="4">
                                  <p:stCondLst>
                                    <p:cond delay="0"/>
                                  </p:stCondLst>
                                  <p:childTnLst>
                                    <p:set>
                                      <p:cBhvr>
                                        <p:cTn dur="1" fill="hold" id="44">
                                          <p:stCondLst>
                                            <p:cond delay="0"/>
                                          </p:stCondLst>
                                        </p:cTn>
                                        <p:tgtEl>
                                          <p:spTgt spid="62"/>
                                        </p:tgtEl>
                                        <p:attrNameLst>
                                          <p:attrName>style.visibility</p:attrName>
                                        </p:attrNameLst>
                                      </p:cBhvr>
                                      <p:to>
                                        <p:strVal val="visible"/>
                                      </p:to>
                                    </p:set>
                                    <p:anim calcmode="lin" valueType="num">
                                      <p:cBhvr additive="base">
                                        <p:cTn dur="500" fill="hold" id="45"/>
                                        <p:tgtEl>
                                          <p:spTgt spid="62"/>
                                        </p:tgtEl>
                                        <p:attrNameLst>
                                          <p:attrName>ppt_x</p:attrName>
                                        </p:attrNameLst>
                                      </p:cBhvr>
                                      <p:tavLst>
                                        <p:tav tm="0">
                                          <p:val>
                                            <p:strVal val="#ppt_x"/>
                                          </p:val>
                                        </p:tav>
                                        <p:tav tm="100000">
                                          <p:val>
                                            <p:strVal val="#ppt_x"/>
                                          </p:val>
                                        </p:tav>
                                      </p:tavLst>
                                    </p:anim>
                                    <p:anim calcmode="lin" valueType="num">
                                      <p:cBhvr additive="base">
                                        <p:cTn dur="500" fill="hold" id="46"/>
                                        <p:tgtEl>
                                          <p:spTgt spid="62"/>
                                        </p:tgtEl>
                                        <p:attrNameLst>
                                          <p:attrName>ppt_y</p:attrName>
                                        </p:attrNameLst>
                                      </p:cBhvr>
                                      <p:tavLst>
                                        <p:tav tm="0">
                                          <p:val>
                                            <p:strVal val="1+#ppt_h/2"/>
                                          </p:val>
                                        </p:tav>
                                        <p:tav tm="100000">
                                          <p:val>
                                            <p:strVal val="#ppt_y"/>
                                          </p:val>
                                        </p:tav>
                                      </p:tavLst>
                                    </p:anim>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53" presetSubtype="0">
                                  <p:stCondLst>
                                    <p:cond delay="0"/>
                                  </p:stCondLst>
                                  <p:childTnLst>
                                    <p:set>
                                      <p:cBhvr>
                                        <p:cTn dur="1" fill="hold" id="50">
                                          <p:stCondLst>
                                            <p:cond delay="0"/>
                                          </p:stCondLst>
                                        </p:cTn>
                                        <p:tgtEl>
                                          <p:spTgt spid="12"/>
                                        </p:tgtEl>
                                        <p:attrNameLst>
                                          <p:attrName>style.visibility</p:attrName>
                                        </p:attrNameLst>
                                      </p:cBhvr>
                                      <p:to>
                                        <p:strVal val="visible"/>
                                      </p:to>
                                    </p:set>
                                    <p:anim calcmode="lin" valueType="num">
                                      <p:cBhvr>
                                        <p:cTn dur="500" fill="hold" id="51"/>
                                        <p:tgtEl>
                                          <p:spTgt spid="12"/>
                                        </p:tgtEl>
                                        <p:attrNameLst>
                                          <p:attrName>ppt_w</p:attrName>
                                        </p:attrNameLst>
                                      </p:cBhvr>
                                      <p:tavLst>
                                        <p:tav tm="0">
                                          <p:val>
                                            <p:fltVal val="0"/>
                                          </p:val>
                                        </p:tav>
                                        <p:tav tm="100000">
                                          <p:val>
                                            <p:strVal val="#ppt_w"/>
                                          </p:val>
                                        </p:tav>
                                      </p:tavLst>
                                    </p:anim>
                                    <p:anim calcmode="lin" valueType="num">
                                      <p:cBhvr>
                                        <p:cTn dur="500" fill="hold" id="52"/>
                                        <p:tgtEl>
                                          <p:spTgt spid="12"/>
                                        </p:tgtEl>
                                        <p:attrNameLst>
                                          <p:attrName>ppt_h</p:attrName>
                                        </p:attrNameLst>
                                      </p:cBhvr>
                                      <p:tavLst>
                                        <p:tav tm="0">
                                          <p:val>
                                            <p:fltVal val="0"/>
                                          </p:val>
                                        </p:tav>
                                        <p:tav tm="100000">
                                          <p:val>
                                            <p:strVal val="#ppt_h"/>
                                          </p:val>
                                        </p:tav>
                                      </p:tavLst>
                                    </p:anim>
                                    <p:animEffect filter="fade" transition="in">
                                      <p:cBhvr>
                                        <p:cTn dur="500" id="53"/>
                                        <p:tgtEl>
                                          <p:spTgt spid="12"/>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id="56" nodeType="clickEffect" presetClass="entr" presetID="16" presetSubtype="21">
                                  <p:stCondLst>
                                    <p:cond delay="0"/>
                                  </p:stCondLst>
                                  <p:childTnLst>
                                    <p:set>
                                      <p:cBhvr>
                                        <p:cTn dur="1" fill="hold" id="57">
                                          <p:stCondLst>
                                            <p:cond delay="0"/>
                                          </p:stCondLst>
                                        </p:cTn>
                                        <p:tgtEl>
                                          <p:spTgt spid="69"/>
                                        </p:tgtEl>
                                        <p:attrNameLst>
                                          <p:attrName>style.visibility</p:attrName>
                                        </p:attrNameLst>
                                      </p:cBhvr>
                                      <p:to>
                                        <p:strVal val="visible"/>
                                      </p:to>
                                    </p:set>
                                    <p:animEffect filter="barn(inVertical)" transition="in">
                                      <p:cBhvr>
                                        <p:cTn dur="500" id="58"/>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12"/>
      <p:bldP grpId="0" spid="34"/>
      <p:bldP grpId="0" spid="62"/>
      <p:bldP grpId="0" spid="6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任意多边形 53">
            <a:extLst>
              <a:ext uri="{FF2B5EF4-FFF2-40B4-BE49-F238E27FC236}">
                <a16:creationId xmlns:a16="http://schemas.microsoft.com/office/drawing/2014/main" id="{3533660A-A142-47B6-8F42-B029C6ACEEA2}"/>
              </a:ext>
            </a:extLst>
          </p:cNvPr>
          <p:cNvSpPr/>
          <p:nvPr/>
        </p:nvSpPr>
        <p:spPr>
          <a:xfrm flipH="1">
            <a:off x="-11278" y="3757134"/>
            <a:ext cx="1524001" cy="1385873"/>
          </a:xfrm>
          <a:custGeom>
            <a:gdLst>
              <a:gd fmla="*/ 1295740 w 1625317" name="connsiteX0"/>
              <a:gd fmla="*/ 520 h 1478006" name="connsiteY0"/>
              <a:gd fmla="*/ 1548895 w 1625317" name="connsiteX1"/>
              <a:gd fmla="*/ 33662 h 1478006" name="connsiteY1"/>
              <a:gd fmla="*/ 1625317 w 1625317" name="connsiteX2"/>
              <a:gd fmla="*/ 55469 h 1478006" name="connsiteY2"/>
              <a:gd fmla="*/ 1625317 w 1625317" name="connsiteX3"/>
              <a:gd fmla="*/ 1478006 h 1478006" name="connsiteY3"/>
              <a:gd fmla="*/ 19069 w 1625317" name="connsiteX4"/>
              <a:gd fmla="*/ 1478006 h 1478006" name="connsiteY4"/>
              <a:gd fmla="*/ 17932 w 1625317" name="connsiteX5"/>
              <a:gd fmla="*/ 1472880 h 1478006" name="connsiteY5"/>
              <a:gd fmla="*/ 33662 w 1625317" name="connsiteX6"/>
              <a:gd fmla="*/ 972599 h 1478006" name="connsiteY6"/>
              <a:gd fmla="*/ 1295740 w 1625317" name="connsiteX7"/>
              <a:gd fmla="*/ 520 h 147800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78006" w="1625317">
                <a:moveTo>
                  <a:pt x="1295740" y="520"/>
                </a:moveTo>
                <a:cubicBezTo>
                  <a:pt x="1379459" y="2932"/>
                  <a:pt x="1464182" y="13769"/>
                  <a:pt x="1548895" y="33662"/>
                </a:cubicBezTo>
                <a:lnTo>
                  <a:pt x="1625317" y="55469"/>
                </a:lnTo>
                <a:lnTo>
                  <a:pt x="1625317" y="1478006"/>
                </a:lnTo>
                <a:lnTo>
                  <a:pt x="19069" y="1478006"/>
                </a:lnTo>
                <a:lnTo>
                  <a:pt x="17932" y="1472880"/>
                </a:lnTo>
                <a:cubicBezTo>
                  <a:pt x="-9688" y="1311493"/>
                  <a:pt x="-6123" y="1142024"/>
                  <a:pt x="33662" y="972599"/>
                </a:cubicBezTo>
                <a:cubicBezTo>
                  <a:pt x="172909" y="379612"/>
                  <a:pt x="709709" y="-16363"/>
                  <a:pt x="1295740" y="520"/>
                </a:cubicBezTo>
                <a:close/>
              </a:path>
            </a:pathLst>
          </a:custGeom>
          <a:solidFill>
            <a:schemeClr val="bg1">
              <a:lumMod val="95000"/>
              <a:alpha val="39000"/>
            </a:schemeClr>
          </a:solidFill>
          <a:ln cap="flat" w="9525">
            <a:noFill/>
            <a:prstDash val="solid"/>
            <a:miter/>
          </a:ln>
        </p:spPr>
        <p:txBody>
          <a:bodyPr anchor="ctr" rtlCol="0" wrap="square">
            <a:noAutofit/>
          </a:bodyPr>
          <a:lstStyle/>
          <a:p>
            <a:endParaRPr altLang="en-US" lang="zh-CN" sz="1350">
              <a:solidFill>
                <a:schemeClr val="bg1"/>
              </a:solidFill>
            </a:endParaRPr>
          </a:p>
        </p:txBody>
      </p:sp>
      <p:grpSp>
        <p:nvGrpSpPr>
          <p:cNvPr id="71" name="组合 70"/>
          <p:cNvGrpSpPr/>
          <p:nvPr/>
        </p:nvGrpSpPr>
        <p:grpSpPr>
          <a:xfrm flipH="1">
            <a:off x="4583940" y="-493"/>
            <a:ext cx="4560060" cy="5143500"/>
            <a:chOff x="-4252" y="0"/>
            <a:chExt cx="4560060" cy="5143500"/>
          </a:xfrm>
        </p:grpSpPr>
        <p:sp>
          <p:nvSpPr>
            <p:cNvPr id="37" name="任意多边形 36">
              <a:extLst>
                <a:ext uri="{FF2B5EF4-FFF2-40B4-BE49-F238E27FC236}">
                  <a16:creationId xmlns:a16="http://schemas.microsoft.com/office/drawing/2014/main" id="{F74E8587-3B1C-450F-8B9F-F0BDE151B03F}"/>
                </a:ext>
              </a:extLst>
            </p:cNvPr>
            <p:cNvSpPr/>
            <p:nvPr/>
          </p:nvSpPr>
          <p:spPr>
            <a:xfrm>
              <a:off x="-4252" y="0"/>
              <a:ext cx="4560060"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bg1"/>
            </a:solidFill>
            <a:ln cap="flat" w="9525">
              <a:noFill/>
              <a:prstDash val="solid"/>
              <a:miter/>
            </a:ln>
          </p:spPr>
          <p:txBody>
            <a:bodyPr anchor="ctr" rtlCol="0" wrap="square">
              <a:noAutofit/>
            </a:bodyPr>
            <a:lstStyle/>
            <a:p>
              <a:endParaRPr altLang="en-US" lang="zh-CN" sz="1350">
                <a:solidFill>
                  <a:schemeClr val="bg1"/>
                </a:solidFill>
              </a:endParaRPr>
            </a:p>
          </p:txBody>
        </p:sp>
        <p:sp>
          <p:nvSpPr>
            <p:cNvPr id="36" name="任意多边形 35">
              <a:extLst>
                <a:ext uri="{FF2B5EF4-FFF2-40B4-BE49-F238E27FC236}">
                  <a16:creationId xmlns:a16="http://schemas.microsoft.com/office/drawing/2014/main" id="{F74E8587-3B1C-450F-8B9F-F0BDE151B03F}"/>
                </a:ext>
              </a:extLst>
            </p:cNvPr>
            <p:cNvSpPr/>
            <p:nvPr/>
          </p:nvSpPr>
          <p:spPr>
            <a:xfrm>
              <a:off x="0" y="0"/>
              <a:ext cx="4343401" cy="5143500"/>
            </a:xfrm>
            <a:custGeom>
              <a:gdLst>
                <a:gd fmla="*/ 0 w 4357915" name="connsiteX0"/>
                <a:gd fmla="*/ 0 h 5143500" name="connsiteY0"/>
                <a:gd fmla="*/ 3261946 w 4357915" name="connsiteX1"/>
                <a:gd fmla="*/ 0 h 5143500" name="connsiteY1"/>
                <a:gd fmla="*/ 3358926 w 4357915" name="connsiteX2"/>
                <a:gd fmla="*/ 105587 h 5143500" name="connsiteY2"/>
                <a:gd fmla="*/ 4217701 w 4357915" name="connsiteX3"/>
                <a:gd fmla="*/ 3693393 h 5143500" name="connsiteY3"/>
                <a:gd fmla="*/ 3630984 w 4357915" name="connsiteX4"/>
                <a:gd fmla="*/ 4922382 h 5143500" name="connsiteY4"/>
                <a:gd fmla="*/ 3457609 w 4357915" name="connsiteX5"/>
                <a:gd fmla="*/ 5143500 h 5143500" name="connsiteY5"/>
                <a:gd fmla="*/ 0 w 4357915" name="connsiteX6"/>
                <a:gd fmla="*/ 5143500 h 51435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143500" w="4357915">
                  <a:moveTo>
                    <a:pt x="0" y="0"/>
                  </a:moveTo>
                  <a:lnTo>
                    <a:pt x="3261946" y="0"/>
                  </a:lnTo>
                  <a:lnTo>
                    <a:pt x="3358926" y="105587"/>
                  </a:lnTo>
                  <a:cubicBezTo>
                    <a:pt x="4220789" y="1104272"/>
                    <a:pt x="4580216" y="2399195"/>
                    <a:pt x="4217701" y="3693393"/>
                  </a:cubicBezTo>
                  <a:cubicBezTo>
                    <a:pt x="4093409" y="4137118"/>
                    <a:pt x="3893078" y="4549253"/>
                    <a:pt x="3630984" y="4922382"/>
                  </a:cubicBezTo>
                  <a:lnTo>
                    <a:pt x="3457609" y="5143500"/>
                  </a:lnTo>
                  <a:lnTo>
                    <a:pt x="0" y="5143500"/>
                  </a:ln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grpSp>
      <p:grpSp>
        <p:nvGrpSpPr>
          <p:cNvPr id="49" name="组合 48"/>
          <p:cNvGrpSpPr/>
          <p:nvPr/>
        </p:nvGrpSpPr>
        <p:grpSpPr>
          <a:xfrm flipH="1">
            <a:off x="0" y="-19050"/>
            <a:ext cx="1368394" cy="1181811"/>
            <a:chOff x="7594886" y="-7767"/>
            <a:chExt cx="1549115" cy="1337890"/>
          </a:xfrm>
        </p:grpSpPr>
        <p:sp>
          <p:nvSpPr>
            <p:cNvPr id="43" name="任意多边形 42">
              <a:extLst>
                <a:ext uri="{FF2B5EF4-FFF2-40B4-BE49-F238E27FC236}">
                  <a16:creationId xmlns:a16="http://schemas.microsoft.com/office/drawing/2014/main" id="{31F1BD5B-C36D-476F-8861-00C147FF36A5}"/>
                </a:ext>
              </a:extLst>
            </p:cNvPr>
            <p:cNvSpPr/>
            <p:nvPr/>
          </p:nvSpPr>
          <p:spPr>
            <a:xfrm>
              <a:off x="7594886" y="0"/>
              <a:ext cx="1549115" cy="1330123"/>
            </a:xfrm>
            <a:custGeom>
              <a:gdLst>
                <a:gd fmla="*/ 3248 w 1549115" name="connsiteX0"/>
                <a:gd fmla="*/ 0 h 1330123" name="connsiteY0"/>
                <a:gd fmla="*/ 1549115 w 1549115" name="connsiteX1"/>
                <a:gd fmla="*/ 0 h 1330123" name="connsiteY1"/>
                <a:gd fmla="*/ 1549115 w 1549115" name="connsiteX2"/>
                <a:gd fmla="*/ 1295282 h 1330123" name="connsiteY2"/>
                <a:gd fmla="*/ 1472879 w 1549115" name="connsiteX3"/>
                <a:gd fmla="*/ 1312192 h 1330123" name="connsiteY3"/>
                <a:gd fmla="*/ 972598 w 1549115" name="connsiteX4"/>
                <a:gd fmla="*/ 1296462 h 1330123" name="connsiteY4"/>
                <a:gd fmla="*/ 520 w 1549115" name="connsiteX5"/>
                <a:gd fmla="*/ 34384 h 13301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30123" w="1549115">
                  <a:moveTo>
                    <a:pt x="3248" y="0"/>
                  </a:moveTo>
                  <a:lnTo>
                    <a:pt x="1549115" y="0"/>
                  </a:lnTo>
                  <a:lnTo>
                    <a:pt x="1549115" y="1295282"/>
                  </a:lnTo>
                  <a:lnTo>
                    <a:pt x="1472879" y="1312192"/>
                  </a:lnTo>
                  <a:cubicBezTo>
                    <a:pt x="1311492" y="1339812"/>
                    <a:pt x="1142023" y="1336247"/>
                    <a:pt x="972598" y="1296462"/>
                  </a:cubicBezTo>
                  <a:cubicBezTo>
                    <a:pt x="379611" y="1157215"/>
                    <a:pt x="-16364" y="620415"/>
                    <a:pt x="520" y="34384"/>
                  </a:cubicBezTo>
                  <a:close/>
                </a:path>
              </a:pathLst>
            </a:custGeom>
            <a:solidFill>
              <a:schemeClr val="accent2"/>
            </a:solidFill>
            <a:ln cap="flat" w="9525">
              <a:noFill/>
              <a:prstDash val="solid"/>
              <a:miter/>
            </a:ln>
          </p:spPr>
          <p:txBody>
            <a:bodyPr anchor="ctr" rtlCol="0" wrap="square">
              <a:noAutofit/>
            </a:bodyPr>
            <a:lstStyle/>
            <a:p>
              <a:endParaRPr altLang="en-US" lang="zh-CN" sz="1350">
                <a:solidFill>
                  <a:schemeClr val="bg1"/>
                </a:solidFill>
              </a:endParaRPr>
            </a:p>
          </p:txBody>
        </p:sp>
        <p:sp>
          <p:nvSpPr>
            <p:cNvPr id="48" name="任意多边形 47">
              <a:extLst>
                <a:ext uri="{FF2B5EF4-FFF2-40B4-BE49-F238E27FC236}">
                  <a16:creationId xmlns:a16="http://schemas.microsoft.com/office/drawing/2014/main" id="{E9C26790-F105-40C8-A92F-31293B9008AE}"/>
                </a:ext>
              </a:extLst>
            </p:cNvPr>
            <p:cNvSpPr/>
            <p:nvPr/>
          </p:nvSpPr>
          <p:spPr>
            <a:xfrm>
              <a:off x="7943138" y="-7767"/>
              <a:ext cx="1200863" cy="987837"/>
            </a:xfrm>
            <a:custGeom>
              <a:gdLst>
                <a:gd fmla="*/ 7045 w 1200863" name="connsiteX0"/>
                <a:gd fmla="*/ 0 h 987837" name="connsiteY0"/>
                <a:gd fmla="*/ 1200863 w 1200863" name="connsiteX1"/>
                <a:gd fmla="*/ 0 h 987837" name="connsiteY1"/>
                <a:gd fmla="*/ 1200863 w 1200863" name="connsiteX2"/>
                <a:gd fmla="*/ 939560 h 987837" name="connsiteY2"/>
                <a:gd fmla="*/ 1151310 w 1200863" name="connsiteX3"/>
                <a:gd fmla="*/ 955722 h 987837" name="connsiteY3"/>
                <a:gd fmla="*/ 703246 w 1200863" name="connsiteX4"/>
                <a:gd fmla="*/ 963498 h 987837" name="connsiteY4"/>
                <a:gd fmla="*/ 376 w 1200863" name="connsiteX5"/>
                <a:gd fmla="*/ 50943 h 9878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87836" w="1200863">
                  <a:moveTo>
                    <a:pt x="7045" y="0"/>
                  </a:moveTo>
                  <a:lnTo>
                    <a:pt x="1200863" y="0"/>
                  </a:lnTo>
                  <a:lnTo>
                    <a:pt x="1200863" y="939560"/>
                  </a:lnTo>
                  <a:lnTo>
                    <a:pt x="1151310" y="955722"/>
                  </a:lnTo>
                  <a:cubicBezTo>
                    <a:pt x="1009556" y="994495"/>
                    <a:pt x="856376" y="999457"/>
                    <a:pt x="703246" y="963498"/>
                  </a:cubicBezTo>
                  <a:cubicBezTo>
                    <a:pt x="274481" y="862814"/>
                    <a:pt x="-11832" y="474677"/>
                    <a:pt x="376" y="50943"/>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350"/>
            </a:p>
          </p:txBody>
        </p:sp>
      </p:grpSp>
      <p:grpSp>
        <p:nvGrpSpPr>
          <p:cNvPr id="16" name="组合 15">
            <a:extLst>
              <a:ext uri="{FF2B5EF4-FFF2-40B4-BE49-F238E27FC236}">
                <a16:creationId xmlns:a16="http://schemas.microsoft.com/office/drawing/2014/main" id="{69E1EE4F-9219-4271-8A22-2D68E2758DD6}"/>
              </a:ext>
            </a:extLst>
          </p:cNvPr>
          <p:cNvGrpSpPr/>
          <p:nvPr/>
        </p:nvGrpSpPr>
        <p:grpSpPr>
          <a:xfrm rot="11209072">
            <a:off x="5697089" y="628917"/>
            <a:ext cx="2797314" cy="4041888"/>
            <a:chOff x="237862" y="-89423"/>
            <a:chExt cx="4892564" cy="7069352"/>
          </a:xfrm>
        </p:grpSpPr>
        <p:sp>
          <p:nvSpPr>
            <p:cNvPr id="17" name="椭圆 16">
              <a:extLst>
                <a:ext uri="{FF2B5EF4-FFF2-40B4-BE49-F238E27FC236}">
                  <a16:creationId xmlns:a16="http://schemas.microsoft.com/office/drawing/2014/main" id="{58C35AE6-933D-4E18-811A-5B9AB30D000A}"/>
                </a:ext>
              </a:extLst>
            </p:cNvPr>
            <p:cNvSpPr/>
            <p:nvPr/>
          </p:nvSpPr>
          <p:spPr>
            <a:xfrm>
              <a:off x="237862" y="982718"/>
              <a:ext cx="4892564" cy="489256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solidFill>
                  <a:schemeClr val="tx1"/>
                </a:solidFill>
              </a:endParaRPr>
            </a:p>
          </p:txBody>
        </p:sp>
        <p:sp>
          <p:nvSpPr>
            <p:cNvPr id="18" name="椭圆 17">
              <a:extLst>
                <a:ext uri="{FF2B5EF4-FFF2-40B4-BE49-F238E27FC236}">
                  <a16:creationId xmlns:a16="http://schemas.microsoft.com/office/drawing/2014/main" id="{7642B963-E2CD-4453-AC3A-294AB8C08C2A}"/>
                </a:ext>
              </a:extLst>
            </p:cNvPr>
            <p:cNvSpPr/>
            <p:nvPr/>
          </p:nvSpPr>
          <p:spPr>
            <a:xfrm>
              <a:off x="641807" y="1386662"/>
              <a:ext cx="4084675" cy="4084678"/>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accent1"/>
                </a:solidFill>
                <a:latin charset="-122" panose="020b0400000000000000" pitchFamily="34" typeface="思源黑体"/>
                <a:ea charset="-122" panose="020b0400000000000000" pitchFamily="34" typeface="思源黑体"/>
                <a:cs charset="0" panose="020b0604020202020204" pitchFamily="34" typeface="Arial"/>
              </a:endParaRPr>
            </a:p>
          </p:txBody>
        </p:sp>
        <p:sp>
          <p:nvSpPr>
            <p:cNvPr id="20" name="任意多边形: 形状 31">
              <a:extLst>
                <a:ext uri="{FF2B5EF4-FFF2-40B4-BE49-F238E27FC236}">
                  <a16:creationId xmlns:a16="http://schemas.microsoft.com/office/drawing/2014/main" id="{2E66F6B2-990A-46DD-89C2-3CD1BA7491C8}"/>
                </a:ext>
              </a:extLst>
            </p:cNvPr>
            <p:cNvSpPr/>
            <p:nvPr/>
          </p:nvSpPr>
          <p:spPr>
            <a:xfrm rot="18785648">
              <a:off x="974286" y="3294627"/>
              <a:ext cx="3913617"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sp>
          <p:nvSpPr>
            <p:cNvPr id="21" name="任意多边形: 形状 32">
              <a:extLst>
                <a:ext uri="{FF2B5EF4-FFF2-40B4-BE49-F238E27FC236}">
                  <a16:creationId xmlns:a16="http://schemas.microsoft.com/office/drawing/2014/main" id="{64044244-1E71-471D-B46B-C81569F87B8A}"/>
                </a:ext>
              </a:extLst>
            </p:cNvPr>
            <p:cNvSpPr/>
            <p:nvPr/>
          </p:nvSpPr>
          <p:spPr>
            <a:xfrm rot="7741732">
              <a:off x="406131" y="138892"/>
              <a:ext cx="3913618" cy="3456987"/>
            </a:xfrm>
            <a:custGeom>
              <a:gdLst>
                <a:gd fmla="*/ 82806 w 3557244" name="connsiteX0"/>
                <a:gd fmla="*/ 0 h 3142194" name="connsiteY0"/>
                <a:gd fmla="*/ 81481 w 3557244" name="connsiteX1"/>
                <a:gd fmla="*/ 52385 h 3142194" name="connsiteY1"/>
                <a:gd fmla="*/ 2996697 w 3557244" name="connsiteX2"/>
                <a:gd fmla="*/ 2967601 h 3142194" name="connsiteY2"/>
                <a:gd fmla="*/ 3294761 w 3557244" name="connsiteX3"/>
                <a:gd fmla="*/ 2952550 h 3142194" name="connsiteY3"/>
                <a:gd fmla="*/ 3557244 w 3557244" name="connsiteX4"/>
                <a:gd fmla="*/ 2912491 h 3142194" name="connsiteY4"/>
                <a:gd fmla="*/ 3490252 w 3557244" name="connsiteX5"/>
                <a:gd fmla="*/ 2944762 h 3142194" name="connsiteY5"/>
                <a:gd fmla="*/ 2512337 w 3557244" name="connsiteX6"/>
                <a:gd fmla="*/ 3142194 h 3142194" name="connsiteY6"/>
                <a:gd fmla="*/ 0 w 3557244" name="connsiteX7"/>
                <a:gd fmla="*/ 629857 h 3142194" name="connsiteY7"/>
                <a:gd fmla="*/ 51042 w 3557244" name="connsiteX8"/>
                <a:gd fmla="*/ 123534 h 314219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142194" w="3557244">
                  <a:moveTo>
                    <a:pt x="82806" y="0"/>
                  </a:moveTo>
                  <a:lnTo>
                    <a:pt x="81481" y="52385"/>
                  </a:lnTo>
                  <a:cubicBezTo>
                    <a:pt x="81481" y="1662414"/>
                    <a:pt x="1386668" y="2967601"/>
                    <a:pt x="2996697" y="2967601"/>
                  </a:cubicBezTo>
                  <a:cubicBezTo>
                    <a:pt x="3097324" y="2967601"/>
                    <a:pt x="3196760" y="2962503"/>
                    <a:pt x="3294761" y="2952550"/>
                  </a:cubicBezTo>
                  <a:lnTo>
                    <a:pt x="3557244" y="2912491"/>
                  </a:lnTo>
                  <a:lnTo>
                    <a:pt x="3490252" y="2944762"/>
                  </a:lnTo>
                  <a:cubicBezTo>
                    <a:pt x="3189680" y="3071894"/>
                    <a:pt x="2859219" y="3142194"/>
                    <a:pt x="2512337" y="3142194"/>
                  </a:cubicBezTo>
                  <a:cubicBezTo>
                    <a:pt x="1124812" y="3142194"/>
                    <a:pt x="0" y="2017382"/>
                    <a:pt x="0" y="629857"/>
                  </a:cubicBezTo>
                  <a:cubicBezTo>
                    <a:pt x="0" y="456416"/>
                    <a:pt x="17575" y="287081"/>
                    <a:pt x="51042" y="12353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grpSp>
      <p:sp>
        <p:nvSpPr>
          <p:cNvPr id="63" name="矩形 62"/>
          <p:cNvSpPr/>
          <p:nvPr/>
        </p:nvSpPr>
        <p:spPr>
          <a:xfrm>
            <a:off x="6400324" y="1974268"/>
            <a:ext cx="1437005" cy="1310640"/>
          </a:xfrm>
          <a:prstGeom prst="rect">
            <a:avLst/>
          </a:prstGeom>
        </p:spPr>
        <p:txBody>
          <a:bodyPr wrap="none">
            <a:spAutoFit/>
          </a:bodyPr>
          <a:lstStyle/>
          <a:p>
            <a:r>
              <a:rPr altLang="zh-CN" b="1" lang="en-US" smtClean="0" sz="8000">
                <a:solidFill>
                  <a:schemeClr val="bg1"/>
                </a:solidFill>
                <a:latin typeface="+mn-ea"/>
              </a:rPr>
              <a:t>01</a:t>
            </a:r>
          </a:p>
        </p:txBody>
      </p:sp>
      <p:sp>
        <p:nvSpPr>
          <p:cNvPr id="3" name="矩形 2"/>
          <p:cNvSpPr/>
          <p:nvPr/>
        </p:nvSpPr>
        <p:spPr>
          <a:xfrm>
            <a:off x="457200" y="2051629"/>
            <a:ext cx="4005580" cy="701040"/>
          </a:xfrm>
          <a:prstGeom prst="rect">
            <a:avLst/>
          </a:prstGeom>
        </p:spPr>
        <p:txBody>
          <a:bodyPr wrap="none">
            <a:spAutoFit/>
          </a:bodyPr>
          <a:lstStyle/>
          <a:p>
            <a:r>
              <a:rPr altLang="en-US" b="1" lang="zh-CN" spc="300" sz="4000">
                <a:solidFill>
                  <a:schemeClr val="bg1"/>
                </a:solidFill>
                <a:cs typeface="+mn-ea"/>
                <a:sym typeface="+mn-lt"/>
              </a:rPr>
              <a:t>增值税相关知识</a:t>
            </a:r>
          </a:p>
        </p:txBody>
      </p:sp>
      <p:sp>
        <p:nvSpPr>
          <p:cNvPr id="46" name="矩形 45"/>
          <p:cNvSpPr/>
          <p:nvPr/>
        </p:nvSpPr>
        <p:spPr>
          <a:xfrm>
            <a:off x="518090" y="1487533"/>
            <a:ext cx="1960880" cy="579120"/>
          </a:xfrm>
          <a:prstGeom prst="rect">
            <a:avLst/>
          </a:prstGeom>
        </p:spPr>
        <p:txBody>
          <a:bodyPr wrap="none">
            <a:spAutoFit/>
          </a:bodyPr>
          <a:lstStyle/>
          <a:p>
            <a:r>
              <a:rPr altLang="en-US" lang="zh-CN" smtClean="0" spc="300" sz="3200">
                <a:solidFill>
                  <a:schemeClr val="bg1"/>
                </a:solidFill>
                <a:cs typeface="+mn-ea"/>
                <a:sym typeface="+mn-lt"/>
              </a:rPr>
              <a:t>第一部分</a:t>
            </a:r>
          </a:p>
        </p:txBody>
      </p:sp>
      <p:sp>
        <p:nvSpPr>
          <p:cNvPr id="47" name="矩形 46"/>
          <p:cNvSpPr/>
          <p:nvPr/>
        </p:nvSpPr>
        <p:spPr>
          <a:xfrm>
            <a:off x="463297" y="2777628"/>
            <a:ext cx="3962400" cy="457200"/>
          </a:xfrm>
          <a:prstGeom prst="rect">
            <a:avLst/>
          </a:prstGeom>
        </p:spPr>
        <p:txBody>
          <a:bodyPr wrap="square">
            <a:spAutoFit/>
          </a:bodyPr>
          <a:lstStyle/>
          <a:p>
            <a:r>
              <a:rPr altLang="en-US" lang="zh-CN" smtClean="0" sz="1200">
                <a:solidFill>
                  <a:schemeClr val="bg1"/>
                </a:solidFill>
                <a:latin typeface="+mn-ea"/>
              </a:rPr>
              <a:t>tax basic knowledge training tax basic knowledge </a:t>
            </a:r>
          </a:p>
          <a:p>
            <a:r>
              <a:rPr altLang="en-US" lang="zh-CN" smtClean="0" sz="1200">
                <a:solidFill>
                  <a:schemeClr val="bg1"/>
                </a:solidFill>
                <a:latin typeface="+mn-ea"/>
              </a:rPr>
              <a:t>Training tax basic knowledge training</a:t>
            </a:r>
          </a:p>
        </p:txBody>
      </p:sp>
    </p:spTree>
    <p:extLst>
      <p:ext uri="{BB962C8B-B14F-4D97-AF65-F5344CB8AC3E}">
        <p14:creationId val="1123266042"/>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60000" fill="hold" id="5" nodeType="clickEffect" presetClass="entr" presetID="2" presetSubtype="2">
                                  <p:stCondLst>
                                    <p:cond delay="0"/>
                                  </p:stCondLst>
                                  <p:childTnLst>
                                    <p:set>
                                      <p:cBhvr>
                                        <p:cTn dur="1" fill="hold" id="6">
                                          <p:stCondLst>
                                            <p:cond delay="0"/>
                                          </p:stCondLst>
                                        </p:cTn>
                                        <p:tgtEl>
                                          <p:spTgt spid="71"/>
                                        </p:tgtEl>
                                        <p:attrNameLst>
                                          <p:attrName>style.visibility</p:attrName>
                                        </p:attrNameLst>
                                      </p:cBhvr>
                                      <p:to>
                                        <p:strVal val="visible"/>
                                      </p:to>
                                    </p:set>
                                    <p:anim calcmode="lin" valueType="num">
                                      <p:cBhvr additive="base">
                                        <p:cTn dur="1000" fill="hold" id="7"/>
                                        <p:tgtEl>
                                          <p:spTgt spid="71"/>
                                        </p:tgtEl>
                                        <p:attrNameLst>
                                          <p:attrName>ppt_x</p:attrName>
                                        </p:attrNameLst>
                                      </p:cBhvr>
                                      <p:tavLst>
                                        <p:tav tm="0">
                                          <p:val>
                                            <p:strVal val="1+#ppt_w/2"/>
                                          </p:val>
                                        </p:tav>
                                        <p:tav tm="100000">
                                          <p:val>
                                            <p:strVal val="#ppt_x"/>
                                          </p:val>
                                        </p:tav>
                                      </p:tavLst>
                                    </p:anim>
                                    <p:anim calcmode="lin" valueType="num">
                                      <p:cBhvr additive="base">
                                        <p:cTn dur="1000" fill="hold" id="8"/>
                                        <p:tgtEl>
                                          <p:spTgt spid="71"/>
                                        </p:tgtEl>
                                        <p:attrNameLst>
                                          <p:attrName>ppt_y</p:attrName>
                                        </p:attrNameLst>
                                      </p:cBhvr>
                                      <p:tavLst>
                                        <p:tav tm="0">
                                          <p:val>
                                            <p:strVal val="#ppt_y"/>
                                          </p:val>
                                        </p:tav>
                                        <p:tav tm="100000">
                                          <p:val>
                                            <p:strVal val="#ppt_y"/>
                                          </p:val>
                                        </p:tav>
                                      </p:tavLst>
                                    </p:anim>
                                  </p:childTnLst>
                                </p:cTn>
                              </p:par>
                              <p:par>
                                <p:cTn decel="60000" fill="hold" id="9" nodeType="withEffect" presetClass="entr" presetID="2" presetSubtype="9">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additive="base">
                                        <p:cTn dur="1000" fill="hold" id="11"/>
                                        <p:tgtEl>
                                          <p:spTgt spid="49"/>
                                        </p:tgtEl>
                                        <p:attrNameLst>
                                          <p:attrName>ppt_x</p:attrName>
                                        </p:attrNameLst>
                                      </p:cBhvr>
                                      <p:tavLst>
                                        <p:tav tm="0">
                                          <p:val>
                                            <p:strVal val="0-#ppt_w/2"/>
                                          </p:val>
                                        </p:tav>
                                        <p:tav tm="100000">
                                          <p:val>
                                            <p:strVal val="#ppt_x"/>
                                          </p:val>
                                        </p:tav>
                                      </p:tavLst>
                                    </p:anim>
                                    <p:anim calcmode="lin" valueType="num">
                                      <p:cBhvr additive="base">
                                        <p:cTn dur="1000" fill="hold" id="12"/>
                                        <p:tgtEl>
                                          <p:spTgt spid="49"/>
                                        </p:tgtEl>
                                        <p:attrNameLst>
                                          <p:attrName>ppt_y</p:attrName>
                                        </p:attrNameLst>
                                      </p:cBhvr>
                                      <p:tavLst>
                                        <p:tav tm="0">
                                          <p:val>
                                            <p:strVal val="0-#ppt_h/2"/>
                                          </p:val>
                                        </p:tav>
                                        <p:tav tm="100000">
                                          <p:val>
                                            <p:strVal val="#ppt_y"/>
                                          </p:val>
                                        </p:tav>
                                      </p:tavLst>
                                    </p:anim>
                                  </p:childTnLst>
                                </p:cTn>
                              </p:par>
                              <p:par>
                                <p:cTn decel="60000" fill="hold" grpId="0" id="13" nodeType="withEffect" presetClass="entr" presetID="2" presetSubtype="12">
                                  <p:stCondLst>
                                    <p:cond delay="0"/>
                                  </p:stCondLst>
                                  <p:childTnLst>
                                    <p:set>
                                      <p:cBhvr>
                                        <p:cTn dur="1" fill="hold" id="14">
                                          <p:stCondLst>
                                            <p:cond delay="0"/>
                                          </p:stCondLst>
                                        </p:cTn>
                                        <p:tgtEl>
                                          <p:spTgt spid="54"/>
                                        </p:tgtEl>
                                        <p:attrNameLst>
                                          <p:attrName>style.visibility</p:attrName>
                                        </p:attrNameLst>
                                      </p:cBhvr>
                                      <p:to>
                                        <p:strVal val="visible"/>
                                      </p:to>
                                    </p:set>
                                    <p:anim calcmode="lin" valueType="num">
                                      <p:cBhvr additive="base">
                                        <p:cTn dur="1000" fill="hold" id="15"/>
                                        <p:tgtEl>
                                          <p:spTgt spid="54"/>
                                        </p:tgtEl>
                                        <p:attrNameLst>
                                          <p:attrName>ppt_x</p:attrName>
                                        </p:attrNameLst>
                                      </p:cBhvr>
                                      <p:tavLst>
                                        <p:tav tm="0">
                                          <p:val>
                                            <p:strVal val="0-#ppt_w/2"/>
                                          </p:val>
                                        </p:tav>
                                        <p:tav tm="100000">
                                          <p:val>
                                            <p:strVal val="#ppt_x"/>
                                          </p:val>
                                        </p:tav>
                                      </p:tavLst>
                                    </p:anim>
                                    <p:anim calcmode="lin" valueType="num">
                                      <p:cBhvr additive="base">
                                        <p:cTn dur="1000" fill="hold" id="16"/>
                                        <p:tgtEl>
                                          <p:spTgt spid="54"/>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16"/>
                                        </p:tgtEl>
                                        <p:attrNameLst>
                                          <p:attrName>style.visibility</p:attrName>
                                        </p:attrNameLst>
                                      </p:cBhvr>
                                      <p:to>
                                        <p:strVal val="visible"/>
                                      </p:to>
                                    </p:set>
                                    <p:anim calcmode="lin" valueType="num">
                                      <p:cBhvr>
                                        <p:cTn dur="1000" fill="hold" id="21"/>
                                        <p:tgtEl>
                                          <p:spTgt spid="16"/>
                                        </p:tgtEl>
                                        <p:attrNameLst>
                                          <p:attrName>ppt_w</p:attrName>
                                        </p:attrNameLst>
                                      </p:cBhvr>
                                      <p:tavLst>
                                        <p:tav tm="0">
                                          <p:val>
                                            <p:fltVal val="0"/>
                                          </p:val>
                                        </p:tav>
                                        <p:tav tm="100000">
                                          <p:val>
                                            <p:strVal val="#ppt_w"/>
                                          </p:val>
                                        </p:tav>
                                      </p:tavLst>
                                    </p:anim>
                                    <p:anim calcmode="lin" valueType="num">
                                      <p:cBhvr>
                                        <p:cTn dur="1000" fill="hold" id="22"/>
                                        <p:tgtEl>
                                          <p:spTgt spid="16"/>
                                        </p:tgtEl>
                                        <p:attrNameLst>
                                          <p:attrName>ppt_h</p:attrName>
                                        </p:attrNameLst>
                                      </p:cBhvr>
                                      <p:tavLst>
                                        <p:tav tm="0">
                                          <p:val>
                                            <p:fltVal val="0"/>
                                          </p:val>
                                        </p:tav>
                                        <p:tav tm="100000">
                                          <p:val>
                                            <p:strVal val="#ppt_h"/>
                                          </p:val>
                                        </p:tav>
                                      </p:tavLst>
                                    </p:anim>
                                    <p:animEffect filter="fade" transition="in">
                                      <p:cBhvr>
                                        <p:cTn dur="1000" id="23"/>
                                        <p:tgtEl>
                                          <p:spTgt spid="16"/>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63"/>
                                        </p:tgtEl>
                                        <p:attrNameLst>
                                          <p:attrName>style.visibility</p:attrName>
                                        </p:attrNameLst>
                                      </p:cBhvr>
                                      <p:to>
                                        <p:strVal val="visible"/>
                                      </p:to>
                                    </p:set>
                                    <p:anim calcmode="lin" valueType="num">
                                      <p:cBhvr>
                                        <p:cTn dur="1000" fill="hold" id="26"/>
                                        <p:tgtEl>
                                          <p:spTgt spid="63"/>
                                        </p:tgtEl>
                                        <p:attrNameLst>
                                          <p:attrName>ppt_w</p:attrName>
                                        </p:attrNameLst>
                                      </p:cBhvr>
                                      <p:tavLst>
                                        <p:tav tm="0">
                                          <p:val>
                                            <p:fltVal val="0"/>
                                          </p:val>
                                        </p:tav>
                                        <p:tav tm="100000">
                                          <p:val>
                                            <p:strVal val="#ppt_w"/>
                                          </p:val>
                                        </p:tav>
                                      </p:tavLst>
                                    </p:anim>
                                    <p:anim calcmode="lin" valueType="num">
                                      <p:cBhvr>
                                        <p:cTn dur="1000" fill="hold" id="27"/>
                                        <p:tgtEl>
                                          <p:spTgt spid="63"/>
                                        </p:tgtEl>
                                        <p:attrNameLst>
                                          <p:attrName>ppt_h</p:attrName>
                                        </p:attrNameLst>
                                      </p:cBhvr>
                                      <p:tavLst>
                                        <p:tav tm="0">
                                          <p:val>
                                            <p:fltVal val="0"/>
                                          </p:val>
                                        </p:tav>
                                        <p:tav tm="100000">
                                          <p:val>
                                            <p:strVal val="#ppt_h"/>
                                          </p:val>
                                        </p:tav>
                                      </p:tavLst>
                                    </p:anim>
                                    <p:animEffect filter="fade" transition="in">
                                      <p:cBhvr>
                                        <p:cTn dur="1000" id="28"/>
                                        <p:tgtEl>
                                          <p:spTgt spid="63"/>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2" presetSubtype="4">
                                  <p:stCondLst>
                                    <p:cond delay="0"/>
                                  </p:stCondLst>
                                  <p:childTnLst>
                                    <p:set>
                                      <p:cBhvr>
                                        <p:cTn dur="1" fill="hold" id="32">
                                          <p:stCondLst>
                                            <p:cond delay="0"/>
                                          </p:stCondLst>
                                        </p:cTn>
                                        <p:tgtEl>
                                          <p:spTgt spid="46"/>
                                        </p:tgtEl>
                                        <p:attrNameLst>
                                          <p:attrName>style.visibility</p:attrName>
                                        </p:attrNameLst>
                                      </p:cBhvr>
                                      <p:to>
                                        <p:strVal val="visible"/>
                                      </p:to>
                                    </p:set>
                                    <p:anim calcmode="lin" valueType="num">
                                      <p:cBhvr additive="base">
                                        <p:cTn dur="500" fill="hold" id="33"/>
                                        <p:tgtEl>
                                          <p:spTgt spid="46"/>
                                        </p:tgtEl>
                                        <p:attrNameLst>
                                          <p:attrName>ppt_x</p:attrName>
                                        </p:attrNameLst>
                                      </p:cBhvr>
                                      <p:tavLst>
                                        <p:tav tm="0">
                                          <p:val>
                                            <p:strVal val="#ppt_x"/>
                                          </p:val>
                                        </p:tav>
                                        <p:tav tm="100000">
                                          <p:val>
                                            <p:strVal val="#ppt_x"/>
                                          </p:val>
                                        </p:tav>
                                      </p:tavLst>
                                    </p:anim>
                                    <p:anim calcmode="lin" valueType="num">
                                      <p:cBhvr additive="base">
                                        <p:cTn dur="500" fill="hold" id="34"/>
                                        <p:tgtEl>
                                          <p:spTgt spid="46"/>
                                        </p:tgtEl>
                                        <p:attrNameLst>
                                          <p:attrName>ppt_y</p:attrName>
                                        </p:attrNameLst>
                                      </p:cBhvr>
                                      <p:tavLst>
                                        <p:tav tm="0">
                                          <p:val>
                                            <p:strVal val="1+#ppt_h/2"/>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22" presetSubtype="8">
                                  <p:stCondLst>
                                    <p:cond delay="0"/>
                                  </p:stCondLst>
                                  <p:childTnLst>
                                    <p:set>
                                      <p:cBhvr>
                                        <p:cTn dur="1" fill="hold" id="38">
                                          <p:stCondLst>
                                            <p:cond delay="0"/>
                                          </p:stCondLst>
                                        </p:cTn>
                                        <p:tgtEl>
                                          <p:spTgt spid="3"/>
                                        </p:tgtEl>
                                        <p:attrNameLst>
                                          <p:attrName>style.visibility</p:attrName>
                                        </p:attrNameLst>
                                      </p:cBhvr>
                                      <p:to>
                                        <p:strVal val="visible"/>
                                      </p:to>
                                    </p:set>
                                    <p:animEffect filter="wipe(left)" transition="in">
                                      <p:cBhvr>
                                        <p:cTn dur="500" id="39"/>
                                        <p:tgtEl>
                                          <p:spTgt spid="3"/>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 presetSubtype="4">
                                  <p:stCondLst>
                                    <p:cond delay="0"/>
                                  </p:stCondLst>
                                  <p:childTnLst>
                                    <p:set>
                                      <p:cBhvr>
                                        <p:cTn dur="1" fill="hold" id="43">
                                          <p:stCondLst>
                                            <p:cond delay="0"/>
                                          </p:stCondLst>
                                        </p:cTn>
                                        <p:tgtEl>
                                          <p:spTgt spid="47"/>
                                        </p:tgtEl>
                                        <p:attrNameLst>
                                          <p:attrName>style.visibility</p:attrName>
                                        </p:attrNameLst>
                                      </p:cBhvr>
                                      <p:to>
                                        <p:strVal val="visible"/>
                                      </p:to>
                                    </p:set>
                                    <p:anim calcmode="lin" valueType="num">
                                      <p:cBhvr additive="base">
                                        <p:cTn dur="500" fill="hold" id="44"/>
                                        <p:tgtEl>
                                          <p:spTgt spid="47"/>
                                        </p:tgtEl>
                                        <p:attrNameLst>
                                          <p:attrName>ppt_x</p:attrName>
                                        </p:attrNameLst>
                                      </p:cBhvr>
                                      <p:tavLst>
                                        <p:tav tm="0">
                                          <p:val>
                                            <p:strVal val="#ppt_x"/>
                                          </p:val>
                                        </p:tav>
                                        <p:tav tm="100000">
                                          <p:val>
                                            <p:strVal val="#ppt_x"/>
                                          </p:val>
                                        </p:tav>
                                      </p:tavLst>
                                    </p:anim>
                                    <p:anim calcmode="lin" valueType="num">
                                      <p:cBhvr additive="base">
                                        <p:cTn dur="500" fill="hold" id="45"/>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63"/>
      <p:bldP grpId="0" spid="3"/>
      <p:bldP grpId="0" spid="46"/>
      <p:bldP grpId="0" spid="4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889531" y="1428750"/>
            <a:ext cx="7492469" cy="386337"/>
            <a:chOff x="996241" y="5385680"/>
            <a:chExt cx="7416824" cy="823912"/>
          </a:xfrm>
          <a:solidFill>
            <a:schemeClr val="accent1"/>
          </a:solidFill>
        </p:grpSpPr>
        <p:sp>
          <p:nvSpPr>
            <p:cNvPr id="17" name="矩形 16"/>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a:solidFill>
                  <a:schemeClr val="bg1"/>
                </a:solidFill>
                <a:cs typeface="+mn-ea"/>
                <a:sym typeface="+mn-lt"/>
              </a:endParaRPr>
            </a:p>
          </p:txBody>
        </p:sp>
        <p:sp>
          <p:nvSpPr>
            <p:cNvPr id="18" name="Text Box 4"/>
            <p:cNvSpPr txBox="1">
              <a:spLocks noChangeArrowheads="1"/>
            </p:cNvSpPr>
            <p:nvPr/>
          </p:nvSpPr>
          <p:spPr bwMode="auto">
            <a:xfrm>
              <a:off x="1111731" y="5422015"/>
              <a:ext cx="7103552" cy="738419"/>
            </a:xfrm>
            <a:prstGeom prst="rect">
              <a:avLst/>
            </a:prstGeom>
            <a:grp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增值税初步认识</a:t>
              </a:r>
            </a:p>
          </p:txBody>
        </p:sp>
      </p:grpSp>
      <p:sp>
        <p:nvSpPr>
          <p:cNvPr id="22" name="Text Box 4"/>
          <p:cNvSpPr txBox="1">
            <a:spLocks noChangeArrowheads="1"/>
          </p:cNvSpPr>
          <p:nvPr/>
        </p:nvSpPr>
        <p:spPr bwMode="auto">
          <a:xfrm>
            <a:off x="4976899" y="2013588"/>
            <a:ext cx="3380716" cy="386338"/>
          </a:xfrm>
          <a:prstGeom prst="rect">
            <a:avLst/>
          </a:prstGeom>
          <a:solidFill>
            <a:schemeClr val="accent2"/>
          </a:solid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增值税的征税范围分为</a:t>
            </a:r>
          </a:p>
        </p:txBody>
      </p:sp>
      <p:sp>
        <p:nvSpPr>
          <p:cNvPr id="23" name="矩形 22"/>
          <p:cNvSpPr/>
          <p:nvPr/>
        </p:nvSpPr>
        <p:spPr>
          <a:xfrm>
            <a:off x="838200" y="1885950"/>
            <a:ext cx="3827552" cy="2286000"/>
          </a:xfrm>
          <a:prstGeom prst="rect">
            <a:avLst/>
          </a:prstGeom>
        </p:spPr>
        <p:txBody>
          <a:bodyPr wrap="square">
            <a:spAutoFit/>
          </a:bodyPr>
          <a:lstStyle/>
          <a:p>
            <a:pPr>
              <a:lnSpc>
                <a:spcPct val="150000"/>
              </a:lnSpc>
            </a:pPr>
            <a:r>
              <a:rPr altLang="en-US" lang="zh-CN" smtClean="0" sz="1200">
                <a:solidFill>
                  <a:schemeClr val="tx1">
                    <a:lumMod val="85000"/>
                    <a:lumOff val="15000"/>
                  </a:schemeClr>
                </a:solidFill>
                <a:cs typeface="+mn-ea"/>
                <a:sym typeface="+mn-lt"/>
              </a:rPr>
              <a:t>增值税是以商品和劳务在流转过程中产生的增值额作为征税对象而征收的一种流转税。按照我国增值税法的规定，增值税是对在我国境内销售货物，提供加工修理修配劳务（以下简称应税劳务），销售服务、无形资产及不动产（以下简称发生应税行为），以及进口货物的企业、单位和个人，就其销售货物、提供应税劳务、发生应税行为的增值额和货物进口额为计税依据而可证的一种流转税。</a:t>
            </a:r>
          </a:p>
        </p:txBody>
      </p:sp>
      <p:sp>
        <p:nvSpPr>
          <p:cNvPr id="5" name="矩形 4"/>
          <p:cNvSpPr/>
          <p:nvPr/>
        </p:nvSpPr>
        <p:spPr>
          <a:xfrm>
            <a:off x="4953000" y="2419350"/>
            <a:ext cx="3353284" cy="1371600"/>
          </a:xfrm>
          <a:prstGeom prst="rect">
            <a:avLst/>
          </a:prstGeom>
        </p:spPr>
        <p:txBody>
          <a:bodyPr wrap="square">
            <a:spAutoFit/>
          </a:bodyPr>
          <a:lstStyle/>
          <a:p>
            <a:pPr>
              <a:lnSpc>
                <a:spcPct val="200000"/>
              </a:lnSpc>
            </a:pPr>
            <a:r>
              <a:rPr altLang="zh-CN" kern="100" lang="en-US" sz="1400">
                <a:solidFill>
                  <a:schemeClr val="tx1">
                    <a:lumMod val="85000"/>
                    <a:lumOff val="15000"/>
                  </a:schemeClr>
                </a:solidFill>
                <a:latin typeface="+mn-ea"/>
                <a:cs typeface="+mn-ea"/>
                <a:sym typeface="+mn-lt"/>
              </a:rPr>
              <a:t>1、销售或进口货物；</a:t>
            </a:r>
          </a:p>
          <a:p>
            <a:pPr>
              <a:lnSpc>
                <a:spcPct val="200000"/>
              </a:lnSpc>
            </a:pPr>
            <a:r>
              <a:rPr altLang="zh-CN" kern="100" lang="en-US" sz="1400">
                <a:solidFill>
                  <a:schemeClr val="tx1">
                    <a:lumMod val="85000"/>
                    <a:lumOff val="15000"/>
                  </a:schemeClr>
                </a:solidFill>
                <a:latin typeface="+mn-ea"/>
                <a:cs typeface="+mn-ea"/>
                <a:sym typeface="+mn-lt"/>
              </a:rPr>
              <a:t>2、提供加工修理修配劳务；</a:t>
            </a:r>
          </a:p>
          <a:p>
            <a:pPr>
              <a:lnSpc>
                <a:spcPct val="200000"/>
              </a:lnSpc>
            </a:pPr>
            <a:r>
              <a:rPr altLang="zh-CN" kern="100" lang="en-US" sz="1400">
                <a:solidFill>
                  <a:schemeClr val="tx1">
                    <a:lumMod val="85000"/>
                    <a:lumOff val="15000"/>
                  </a:schemeClr>
                </a:solidFill>
                <a:latin typeface="+mn-ea"/>
                <a:cs typeface="+mn-ea"/>
                <a:sym typeface="+mn-lt"/>
              </a:rPr>
              <a:t>3、销售服务、无形资产及不动产；</a:t>
            </a:r>
          </a:p>
        </p:txBody>
      </p:sp>
    </p:spTree>
    <p:extLst>
      <p:ext uri="{BB962C8B-B14F-4D97-AF65-F5344CB8AC3E}">
        <p14:creationId val="332910434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2" presetSubtype="1">
                                  <p:stCondLst>
                                    <p:cond delay="0"/>
                                  </p:stCondLst>
                                  <p:childTnLst>
                                    <p:set>
                                      <p:cBhvr>
                                        <p:cTn dur="1" fill="hold" id="12">
                                          <p:stCondLst>
                                            <p:cond delay="0"/>
                                          </p:stCondLst>
                                        </p:cTn>
                                        <p:tgtEl>
                                          <p:spTgt spid="23"/>
                                        </p:tgtEl>
                                        <p:attrNameLst>
                                          <p:attrName>style.visibility</p:attrName>
                                        </p:attrNameLst>
                                      </p:cBhvr>
                                      <p:to>
                                        <p:strVal val="visible"/>
                                      </p:to>
                                    </p:set>
                                    <p:animEffect filter="wipe(up)" transition="in">
                                      <p:cBhvr>
                                        <p:cTn dur="500" id="13"/>
                                        <p:tgtEl>
                                          <p:spTgt spid="23"/>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16" presetSubtype="21">
                                  <p:stCondLst>
                                    <p:cond delay="0"/>
                                  </p:stCondLst>
                                  <p:childTnLst>
                                    <p:set>
                                      <p:cBhvr>
                                        <p:cTn dur="1" fill="hold" id="17">
                                          <p:stCondLst>
                                            <p:cond delay="0"/>
                                          </p:stCondLst>
                                        </p:cTn>
                                        <p:tgtEl>
                                          <p:spTgt spid="22"/>
                                        </p:tgtEl>
                                        <p:attrNameLst>
                                          <p:attrName>style.visibility</p:attrName>
                                        </p:attrNameLst>
                                      </p:cBhvr>
                                      <p:to>
                                        <p:strVal val="visible"/>
                                      </p:to>
                                    </p:set>
                                    <p:animEffect filter="barn(inVertical)" transition="in">
                                      <p:cBhvr>
                                        <p:cTn dur="500" id="18"/>
                                        <p:tgtEl>
                                          <p:spTgt spid="22"/>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53"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500" fill="hold" id="23"/>
                                        <p:tgtEl>
                                          <p:spTgt spid="5"/>
                                        </p:tgtEl>
                                        <p:attrNameLst>
                                          <p:attrName>ppt_w</p:attrName>
                                        </p:attrNameLst>
                                      </p:cBhvr>
                                      <p:tavLst>
                                        <p:tav tm="0">
                                          <p:val>
                                            <p:fltVal val="0"/>
                                          </p:val>
                                        </p:tav>
                                        <p:tav tm="100000">
                                          <p:val>
                                            <p:strVal val="#ppt_w"/>
                                          </p:val>
                                        </p:tav>
                                      </p:tavLst>
                                    </p:anim>
                                    <p:anim calcmode="lin" valueType="num">
                                      <p:cBhvr>
                                        <p:cTn dur="500" fill="hold" id="24"/>
                                        <p:tgtEl>
                                          <p:spTgt spid="5"/>
                                        </p:tgtEl>
                                        <p:attrNameLst>
                                          <p:attrName>ppt_h</p:attrName>
                                        </p:attrNameLst>
                                      </p:cBhvr>
                                      <p:tavLst>
                                        <p:tav tm="0">
                                          <p:val>
                                            <p:fltVal val="0"/>
                                          </p:val>
                                        </p:tav>
                                        <p:tav tm="100000">
                                          <p:val>
                                            <p:strVal val="#ppt_h"/>
                                          </p:val>
                                        </p:tav>
                                      </p:tavLst>
                                    </p:anim>
                                    <p:animEffect filter="fade" transition="in">
                                      <p:cBhvr>
                                        <p:cTn dur="500" id="2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Text Box 3"/>
          <p:cNvSpPr txBox="1">
            <a:spLocks noChangeArrowheads="1"/>
          </p:cNvSpPr>
          <p:nvPr/>
        </p:nvSpPr>
        <p:spPr bwMode="auto">
          <a:xfrm>
            <a:off x="786444" y="1657350"/>
            <a:ext cx="7671756" cy="335280"/>
          </a:xfrm>
          <a:prstGeom prst="rect">
            <a:avLst/>
          </a:prstGeom>
          <a:solidFill>
            <a:schemeClr val="accent1"/>
          </a:solidFill>
          <a:ln>
            <a:noFill/>
          </a:ln>
          <a:effectLst/>
          <a:extLst/>
        </p:spPr>
        <p:txBody>
          <a:bodyPr wrap="square">
            <a:spAutoFit/>
          </a:bodyPr>
          <a:lstStyle/>
          <a:p>
            <a:r>
              <a:rPr altLang="en-US" kumimoji="1" lang="zh-CN" sz="1600">
                <a:solidFill>
                  <a:schemeClr val="bg1"/>
                </a:solidFill>
                <a:cs typeface="+mn-ea"/>
                <a:sym typeface="+mn-lt"/>
              </a:rPr>
              <a:t>一般规定  在境内销售货物、提供应税劳务、发生应税行为以及进口货物</a:t>
            </a:r>
          </a:p>
        </p:txBody>
      </p:sp>
      <p:sp>
        <p:nvSpPr>
          <p:cNvPr id="19" name="Text Box 4"/>
          <p:cNvSpPr txBox="1">
            <a:spLocks noChangeArrowheads="1"/>
          </p:cNvSpPr>
          <p:nvPr/>
        </p:nvSpPr>
        <p:spPr bwMode="auto">
          <a:xfrm>
            <a:off x="685800" y="1976436"/>
            <a:ext cx="7924800" cy="2286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200000"/>
              </a:lnSpc>
            </a:pPr>
            <a:r>
              <a:rPr altLang="en-US" kumimoji="1" lang="zh-CN" sz="1200">
                <a:solidFill>
                  <a:schemeClr val="tx1">
                    <a:lumMod val="85000"/>
                    <a:lumOff val="15000"/>
                  </a:schemeClr>
                </a:solidFill>
                <a:latin typeface="+mn-ea"/>
                <a:cs typeface="+mn-ea"/>
                <a:sym typeface="+mn-lt"/>
              </a:rPr>
              <a:t>销售或者进口的货物：货物是指有行动产，包括电力、热力、气体在内。销售货物是指有偿转让货物的所有权。思考：汽车4S店那些活动可以按“销售或进口货物”征收增值税？提供应税劳务：增值税应税劳务指是指加工、修理修配劳务。加工是指受托加工货物，即委托方提供原料及主要材料受托方按照委托方的要求，制造货物并收取加工费的业务；修理修配是指受托对损伤和丧失功能的货物进行修复，使其恢复原状和功能的业务。提供应税劳务是指有偿提供加工修理修配劳务，不包括本单位员工为本单位提供的加工修理修配劳务。 思考：汽车4S店那些活动可以按“提供劳务指是指加工、修理修配劳务”征收增值税？</a:t>
            </a:r>
          </a:p>
        </p:txBody>
      </p:sp>
      <p:sp>
        <p:nvSpPr>
          <p:cNvPr id="22" name="矩形 21"/>
          <p:cNvSpPr/>
          <p:nvPr/>
        </p:nvSpPr>
        <p:spPr>
          <a:xfrm>
            <a:off x="771574" y="1200150"/>
            <a:ext cx="1960880" cy="396240"/>
          </a:xfrm>
          <a:prstGeom prst="rect">
            <a:avLst/>
          </a:prstGeom>
        </p:spPr>
        <p:txBody>
          <a:bodyPr wrap="none">
            <a:spAutoFit/>
          </a:bodyPr>
          <a:lstStyle/>
          <a:p>
            <a:pPr algn="ctr"/>
            <a:r>
              <a:rPr altLang="en-US" kumimoji="1" lang="zh-CN" sz="2000">
                <a:solidFill>
                  <a:schemeClr val="tx1">
                    <a:lumMod val="85000"/>
                    <a:lumOff val="15000"/>
                  </a:schemeClr>
                </a:solidFill>
                <a:cs typeface="+mn-ea"/>
                <a:sym typeface="+mn-lt"/>
              </a:rPr>
              <a:t>增值税征税范围</a:t>
            </a:r>
          </a:p>
        </p:txBody>
      </p:sp>
    </p:spTree>
    <p:extLst>
      <p:ext uri="{BB962C8B-B14F-4D97-AF65-F5344CB8AC3E}">
        <p14:creationId val="51728965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Effect filter="fade" transition="in">
                                      <p:cBhvr>
                                        <p:cTn dur="500" id="9"/>
                                        <p:tgtEl>
                                          <p:spTgt spid="2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18"/>
                                        </p:tgtEl>
                                        <p:attrNameLst>
                                          <p:attrName>style.visibility</p:attrName>
                                        </p:attrNameLst>
                                      </p:cBhvr>
                                      <p:to>
                                        <p:strVal val="visible"/>
                                      </p:to>
                                    </p:set>
                                    <p:animEffect filter="wipe(left)" transition="in">
                                      <p:cBhvr>
                                        <p:cTn dur="500" id="14"/>
                                        <p:tgtEl>
                                          <p:spTgt spid="1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19"/>
                                        </p:tgtEl>
                                        <p:attrNameLst>
                                          <p:attrName>style.visibility</p:attrName>
                                        </p:attrNameLst>
                                      </p:cBhvr>
                                      <p:to>
                                        <p:strVal val="visible"/>
                                      </p:to>
                                    </p:set>
                                    <p:animEffect filter="wipe(up)" transition="in">
                                      <p:cBhvr>
                                        <p:cTn dur="500" id="1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p:cNvGrpSpPr/>
          <p:nvPr/>
        </p:nvGrpSpPr>
        <p:grpSpPr>
          <a:xfrm>
            <a:off x="685800" y="1342704"/>
            <a:ext cx="5282226" cy="386337"/>
            <a:chOff x="996241" y="5385680"/>
            <a:chExt cx="7416824" cy="823912"/>
          </a:xfrm>
          <a:solidFill>
            <a:schemeClr val="accent1"/>
          </a:solidFill>
        </p:grpSpPr>
        <p:sp>
          <p:nvSpPr>
            <p:cNvPr id="16" name="矩形 15"/>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a:solidFill>
                  <a:schemeClr val="bg1"/>
                </a:solidFill>
                <a:cs typeface="+mn-ea"/>
                <a:sym typeface="+mn-lt"/>
              </a:endParaRPr>
            </a:p>
          </p:txBody>
        </p:sp>
        <p:sp>
          <p:nvSpPr>
            <p:cNvPr id="17" name="Text Box 4"/>
            <p:cNvSpPr txBox="1">
              <a:spLocks noChangeArrowheads="1"/>
            </p:cNvSpPr>
            <p:nvPr/>
          </p:nvSpPr>
          <p:spPr bwMode="auto">
            <a:xfrm>
              <a:off x="1070345" y="5433482"/>
              <a:ext cx="7301335" cy="738419"/>
            </a:xfrm>
            <a:prstGeom prst="rect">
              <a:avLst/>
            </a:prstGeom>
            <a:grp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增值税征税范围</a:t>
              </a:r>
            </a:p>
          </p:txBody>
        </p:sp>
      </p:grpSp>
      <p:sp>
        <p:nvSpPr>
          <p:cNvPr id="18" name="矩形 17"/>
          <p:cNvSpPr/>
          <p:nvPr/>
        </p:nvSpPr>
        <p:spPr>
          <a:xfrm>
            <a:off x="717636" y="1990775"/>
            <a:ext cx="400212" cy="324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350">
                <a:cs typeface="+mn-ea"/>
                <a:sym typeface="+mn-lt"/>
              </a:rPr>
              <a:t>一</a:t>
            </a:r>
          </a:p>
        </p:txBody>
      </p:sp>
      <p:sp>
        <p:nvSpPr>
          <p:cNvPr id="19" name="Text Box 19"/>
          <p:cNvSpPr txBox="1">
            <a:spLocks noChangeArrowheads="1"/>
          </p:cNvSpPr>
          <p:nvPr/>
        </p:nvSpPr>
        <p:spPr bwMode="auto">
          <a:xfrm>
            <a:off x="1171854" y="1955786"/>
            <a:ext cx="4990456" cy="400050"/>
          </a:xfrm>
          <a:prstGeom prst="rect">
            <a:avLst/>
          </a:prstGeom>
          <a:noFill/>
          <a:ln>
            <a:noFill/>
          </a:ln>
          <a:effectLst>
            <a:outerShdw algn="ctr" dir="2700000" dist="107763"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nSpc>
                <a:spcPct val="150000"/>
              </a:lnSpc>
              <a:buClr>
                <a:srgbClr val="0070C0"/>
              </a:buClr>
            </a:pPr>
            <a:r>
              <a:rPr altLang="en-US" kumimoji="1" lang="zh-CN" sz="1350">
                <a:solidFill>
                  <a:schemeClr val="tx1">
                    <a:lumMod val="85000"/>
                    <a:lumOff val="15000"/>
                  </a:schemeClr>
                </a:solidFill>
                <a:cs typeface="+mn-ea"/>
                <a:sym typeface="+mn-lt"/>
              </a:rPr>
              <a:t>在境内销售货物、提供应税劳务、发生应税行为以及进口货物</a:t>
            </a:r>
          </a:p>
        </p:txBody>
      </p:sp>
      <p:sp>
        <p:nvSpPr>
          <p:cNvPr id="20" name="矩形 19"/>
          <p:cNvSpPr/>
          <p:nvPr/>
        </p:nvSpPr>
        <p:spPr>
          <a:xfrm>
            <a:off x="717636" y="2645645"/>
            <a:ext cx="400212" cy="324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350">
                <a:cs typeface="+mn-ea"/>
                <a:sym typeface="+mn-lt"/>
              </a:rPr>
              <a:t>二</a:t>
            </a:r>
          </a:p>
        </p:txBody>
      </p:sp>
      <p:sp>
        <p:nvSpPr>
          <p:cNvPr id="21" name="Text Box 19"/>
          <p:cNvSpPr txBox="1">
            <a:spLocks noChangeArrowheads="1"/>
          </p:cNvSpPr>
          <p:nvPr/>
        </p:nvSpPr>
        <p:spPr bwMode="auto">
          <a:xfrm>
            <a:off x="1171854" y="2610656"/>
            <a:ext cx="4766698" cy="400050"/>
          </a:xfrm>
          <a:prstGeom prst="rect">
            <a:avLst/>
          </a:prstGeom>
          <a:noFill/>
          <a:ln>
            <a:noFill/>
          </a:ln>
          <a:effectLst>
            <a:outerShdw algn="ctr" dir="2700000" dist="107763"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nSpc>
                <a:spcPct val="150000"/>
              </a:lnSpc>
              <a:buClr>
                <a:srgbClr val="0070C0"/>
              </a:buClr>
            </a:pPr>
            <a:r>
              <a:rPr altLang="en-US" kumimoji="1" lang="zh-CN" sz="1350">
                <a:solidFill>
                  <a:schemeClr val="tx1">
                    <a:lumMod val="85000"/>
                    <a:lumOff val="15000"/>
                  </a:schemeClr>
                </a:solidFill>
                <a:cs typeface="+mn-ea"/>
                <a:sym typeface="+mn-lt"/>
              </a:rPr>
              <a:t>发生应税行为：销售应税服务、销售无形资产、销售不动产。</a:t>
            </a:r>
          </a:p>
        </p:txBody>
      </p:sp>
      <p:sp>
        <p:nvSpPr>
          <p:cNvPr id="22" name="矩形 21"/>
          <p:cNvSpPr/>
          <p:nvPr/>
        </p:nvSpPr>
        <p:spPr>
          <a:xfrm>
            <a:off x="717637" y="3300515"/>
            <a:ext cx="400212" cy="324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350">
                <a:cs typeface="+mn-ea"/>
                <a:sym typeface="+mn-lt"/>
              </a:rPr>
              <a:t>三</a:t>
            </a:r>
          </a:p>
        </p:txBody>
      </p:sp>
      <p:sp>
        <p:nvSpPr>
          <p:cNvPr id="23" name="Text Box 19"/>
          <p:cNvSpPr txBox="1">
            <a:spLocks noChangeArrowheads="1"/>
          </p:cNvSpPr>
          <p:nvPr/>
        </p:nvSpPr>
        <p:spPr bwMode="auto">
          <a:xfrm>
            <a:off x="1171855" y="3265526"/>
            <a:ext cx="4968551" cy="400050"/>
          </a:xfrm>
          <a:prstGeom prst="rect">
            <a:avLst/>
          </a:prstGeom>
          <a:noFill/>
          <a:ln>
            <a:noFill/>
          </a:ln>
          <a:effectLst>
            <a:outerShdw algn="ctr" dir="2700000" dist="107763"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nSpc>
                <a:spcPct val="150000"/>
              </a:lnSpc>
              <a:buClr>
                <a:srgbClr val="0070C0"/>
              </a:buClr>
            </a:pPr>
            <a:r>
              <a:rPr altLang="en-US" kumimoji="1" lang="zh-CN" sz="1350">
                <a:solidFill>
                  <a:schemeClr val="tx1">
                    <a:lumMod val="85000"/>
                    <a:lumOff val="15000"/>
                  </a:schemeClr>
                </a:solidFill>
                <a:cs typeface="+mn-ea"/>
                <a:sym typeface="+mn-lt"/>
              </a:rPr>
              <a:t>销售应税服务：包括：交通运输服务、邮政服务、电信服务</a:t>
            </a:r>
          </a:p>
        </p:txBody>
      </p:sp>
      <p:sp>
        <p:nvSpPr>
          <p:cNvPr id="24" name="矩形 23"/>
          <p:cNvSpPr/>
          <p:nvPr/>
        </p:nvSpPr>
        <p:spPr>
          <a:xfrm>
            <a:off x="717636" y="3955382"/>
            <a:ext cx="400212" cy="324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350">
                <a:cs typeface="+mn-ea"/>
                <a:sym typeface="+mn-lt"/>
              </a:rPr>
              <a:t>四</a:t>
            </a:r>
          </a:p>
        </p:txBody>
      </p:sp>
      <p:sp>
        <p:nvSpPr>
          <p:cNvPr id="25" name="Text Box 19"/>
          <p:cNvSpPr txBox="1">
            <a:spLocks noChangeArrowheads="1"/>
          </p:cNvSpPr>
          <p:nvPr/>
        </p:nvSpPr>
        <p:spPr bwMode="auto">
          <a:xfrm>
            <a:off x="1171854" y="3920393"/>
            <a:ext cx="4587552" cy="400050"/>
          </a:xfrm>
          <a:prstGeom prst="rect">
            <a:avLst/>
          </a:prstGeom>
          <a:noFill/>
          <a:ln>
            <a:noFill/>
          </a:ln>
          <a:effectLst>
            <a:outerShdw algn="ctr" dir="2700000" dist="107763"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nSpc>
                <a:spcPct val="150000"/>
              </a:lnSpc>
              <a:buClr>
                <a:srgbClr val="0070C0"/>
              </a:buClr>
            </a:pPr>
            <a:r>
              <a:rPr altLang="en-US" kumimoji="1" lang="zh-CN" sz="1350">
                <a:solidFill>
                  <a:schemeClr val="tx1">
                    <a:lumMod val="85000"/>
                    <a:lumOff val="15000"/>
                  </a:schemeClr>
                </a:solidFill>
                <a:cs typeface="+mn-ea"/>
                <a:sym typeface="+mn-lt"/>
              </a:rPr>
              <a:t>出差期间的住宿费，如果所入住酒店是增值税一般纳税人</a:t>
            </a:r>
          </a:p>
        </p:txBody>
      </p:sp>
      <p:pic>
        <p:nvPicPr>
          <p:cNvPr id="26" name="图片 25"/>
          <p:cNvPicPr>
            <a:picLocks noChangeAspect="1"/>
          </p:cNvPicPr>
          <p:nvPr/>
        </p:nvPicPr>
        <p:blipFill>
          <a:blip r:embed="rId3">
            <a:extLst>
              <a:ext uri="{28A0092B-C50C-407E-A947-70E740481C1C}">
                <a14:useLocalDpi val="0"/>
              </a:ext>
            </a:extLst>
          </a:blip>
          <a:srcRect l="48459"/>
          <a:stretch>
            <a:fillRect/>
          </a:stretch>
        </p:blipFill>
        <p:spPr>
          <a:xfrm>
            <a:off x="6140406" y="1322552"/>
            <a:ext cx="2286000" cy="2956867"/>
          </a:xfrm>
          <a:prstGeom prst="rect">
            <a:avLst/>
          </a:prstGeom>
        </p:spPr>
      </p:pic>
    </p:spTree>
    <p:extLst>
      <p:ext uri="{BB962C8B-B14F-4D97-AF65-F5344CB8AC3E}">
        <p14:creationId val="1094365507"/>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ppt_x"/>
                                          </p:val>
                                        </p:tav>
                                        <p:tav tm="100000">
                                          <p:val>
                                            <p:strVal val="#ppt_x"/>
                                          </p:val>
                                        </p:tav>
                                      </p:tavLst>
                                    </p:anim>
                                    <p:anim calcmode="lin" valueType="num">
                                      <p:cBhvr additive="base">
                                        <p:cTn dur="500" fill="hold" id="8"/>
                                        <p:tgtEl>
                                          <p:spTgt spid="15"/>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53" presetSubtype="0">
                                  <p:stCondLst>
                                    <p:cond delay="0"/>
                                  </p:stCondLst>
                                  <p:childTnLst>
                                    <p:set>
                                      <p:cBhvr>
                                        <p:cTn dur="1" fill="hold" id="12">
                                          <p:stCondLst>
                                            <p:cond delay="0"/>
                                          </p:stCondLst>
                                        </p:cTn>
                                        <p:tgtEl>
                                          <p:spTgt spid="18"/>
                                        </p:tgtEl>
                                        <p:attrNameLst>
                                          <p:attrName>style.visibility</p:attrName>
                                        </p:attrNameLst>
                                      </p:cBhvr>
                                      <p:to>
                                        <p:strVal val="visible"/>
                                      </p:to>
                                    </p:set>
                                    <p:anim calcmode="lin" valueType="num">
                                      <p:cBhvr>
                                        <p:cTn dur="500" fill="hold" id="13"/>
                                        <p:tgtEl>
                                          <p:spTgt spid="18"/>
                                        </p:tgtEl>
                                        <p:attrNameLst>
                                          <p:attrName>ppt_w</p:attrName>
                                        </p:attrNameLst>
                                      </p:cBhvr>
                                      <p:tavLst>
                                        <p:tav tm="0">
                                          <p:val>
                                            <p:fltVal val="0"/>
                                          </p:val>
                                        </p:tav>
                                        <p:tav tm="100000">
                                          <p:val>
                                            <p:strVal val="#ppt_w"/>
                                          </p:val>
                                        </p:tav>
                                      </p:tavLst>
                                    </p:anim>
                                    <p:anim calcmode="lin" valueType="num">
                                      <p:cBhvr>
                                        <p:cTn dur="500" fill="hold" id="14"/>
                                        <p:tgtEl>
                                          <p:spTgt spid="18"/>
                                        </p:tgtEl>
                                        <p:attrNameLst>
                                          <p:attrName>ppt_h</p:attrName>
                                        </p:attrNameLst>
                                      </p:cBhvr>
                                      <p:tavLst>
                                        <p:tav tm="0">
                                          <p:val>
                                            <p:fltVal val="0"/>
                                          </p:val>
                                        </p:tav>
                                        <p:tav tm="100000">
                                          <p:val>
                                            <p:strVal val="#ppt_h"/>
                                          </p:val>
                                        </p:tav>
                                      </p:tavLst>
                                    </p:anim>
                                    <p:animEffect filter="fade" transition="in">
                                      <p:cBhvr>
                                        <p:cTn dur="500" id="15"/>
                                        <p:tgtEl>
                                          <p:spTgt spid="18"/>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19"/>
                                        </p:tgtEl>
                                        <p:attrNameLst>
                                          <p:attrName>style.visibility</p:attrName>
                                        </p:attrNameLst>
                                      </p:cBhvr>
                                      <p:to>
                                        <p:strVal val="visible"/>
                                      </p:to>
                                    </p:set>
                                    <p:anim calcmode="lin" valueType="num">
                                      <p:cBhvr>
                                        <p:cTn dur="500" fill="hold" id="18"/>
                                        <p:tgtEl>
                                          <p:spTgt spid="19"/>
                                        </p:tgtEl>
                                        <p:attrNameLst>
                                          <p:attrName>ppt_w</p:attrName>
                                        </p:attrNameLst>
                                      </p:cBhvr>
                                      <p:tavLst>
                                        <p:tav tm="0">
                                          <p:val>
                                            <p:fltVal val="0"/>
                                          </p:val>
                                        </p:tav>
                                        <p:tav tm="100000">
                                          <p:val>
                                            <p:strVal val="#ppt_w"/>
                                          </p:val>
                                        </p:tav>
                                      </p:tavLst>
                                    </p:anim>
                                    <p:anim calcmode="lin" valueType="num">
                                      <p:cBhvr>
                                        <p:cTn dur="500" fill="hold" id="19"/>
                                        <p:tgtEl>
                                          <p:spTgt spid="19"/>
                                        </p:tgtEl>
                                        <p:attrNameLst>
                                          <p:attrName>ppt_h</p:attrName>
                                        </p:attrNameLst>
                                      </p:cBhvr>
                                      <p:tavLst>
                                        <p:tav tm="0">
                                          <p:val>
                                            <p:fltVal val="0"/>
                                          </p:val>
                                        </p:tav>
                                        <p:tav tm="100000">
                                          <p:val>
                                            <p:strVal val="#ppt_h"/>
                                          </p:val>
                                        </p:tav>
                                      </p:tavLst>
                                    </p:anim>
                                    <p:animEffect filter="fade" transition="in">
                                      <p:cBhvr>
                                        <p:cTn dur="500" id="20"/>
                                        <p:tgtEl>
                                          <p:spTgt spid="19"/>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p:cTn dur="500" fill="hold" id="23"/>
                                        <p:tgtEl>
                                          <p:spTgt spid="20"/>
                                        </p:tgtEl>
                                        <p:attrNameLst>
                                          <p:attrName>ppt_w</p:attrName>
                                        </p:attrNameLst>
                                      </p:cBhvr>
                                      <p:tavLst>
                                        <p:tav tm="0">
                                          <p:val>
                                            <p:fltVal val="0"/>
                                          </p:val>
                                        </p:tav>
                                        <p:tav tm="100000">
                                          <p:val>
                                            <p:strVal val="#ppt_w"/>
                                          </p:val>
                                        </p:tav>
                                      </p:tavLst>
                                    </p:anim>
                                    <p:anim calcmode="lin" valueType="num">
                                      <p:cBhvr>
                                        <p:cTn dur="500" fill="hold" id="24"/>
                                        <p:tgtEl>
                                          <p:spTgt spid="20"/>
                                        </p:tgtEl>
                                        <p:attrNameLst>
                                          <p:attrName>ppt_h</p:attrName>
                                        </p:attrNameLst>
                                      </p:cBhvr>
                                      <p:tavLst>
                                        <p:tav tm="0">
                                          <p:val>
                                            <p:fltVal val="0"/>
                                          </p:val>
                                        </p:tav>
                                        <p:tav tm="100000">
                                          <p:val>
                                            <p:strVal val="#ppt_h"/>
                                          </p:val>
                                        </p:tav>
                                      </p:tavLst>
                                    </p:anim>
                                    <p:animEffect filter="fade" transition="in">
                                      <p:cBhvr>
                                        <p:cTn dur="500" id="25"/>
                                        <p:tgtEl>
                                          <p:spTgt spid="20"/>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21"/>
                                        </p:tgtEl>
                                        <p:attrNameLst>
                                          <p:attrName>style.visibility</p:attrName>
                                        </p:attrNameLst>
                                      </p:cBhvr>
                                      <p:to>
                                        <p:strVal val="visible"/>
                                      </p:to>
                                    </p:set>
                                    <p:anim calcmode="lin" valueType="num">
                                      <p:cBhvr>
                                        <p:cTn dur="500" fill="hold" id="28"/>
                                        <p:tgtEl>
                                          <p:spTgt spid="21"/>
                                        </p:tgtEl>
                                        <p:attrNameLst>
                                          <p:attrName>ppt_w</p:attrName>
                                        </p:attrNameLst>
                                      </p:cBhvr>
                                      <p:tavLst>
                                        <p:tav tm="0">
                                          <p:val>
                                            <p:fltVal val="0"/>
                                          </p:val>
                                        </p:tav>
                                        <p:tav tm="100000">
                                          <p:val>
                                            <p:strVal val="#ppt_w"/>
                                          </p:val>
                                        </p:tav>
                                      </p:tavLst>
                                    </p:anim>
                                    <p:anim calcmode="lin" valueType="num">
                                      <p:cBhvr>
                                        <p:cTn dur="500" fill="hold" id="29"/>
                                        <p:tgtEl>
                                          <p:spTgt spid="21"/>
                                        </p:tgtEl>
                                        <p:attrNameLst>
                                          <p:attrName>ppt_h</p:attrName>
                                        </p:attrNameLst>
                                      </p:cBhvr>
                                      <p:tavLst>
                                        <p:tav tm="0">
                                          <p:val>
                                            <p:fltVal val="0"/>
                                          </p:val>
                                        </p:tav>
                                        <p:tav tm="100000">
                                          <p:val>
                                            <p:strVal val="#ppt_h"/>
                                          </p:val>
                                        </p:tav>
                                      </p:tavLst>
                                    </p:anim>
                                    <p:animEffect filter="fade" transition="in">
                                      <p:cBhvr>
                                        <p:cTn dur="500" id="30"/>
                                        <p:tgtEl>
                                          <p:spTgt spid="21"/>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22"/>
                                        </p:tgtEl>
                                        <p:attrNameLst>
                                          <p:attrName>style.visibility</p:attrName>
                                        </p:attrNameLst>
                                      </p:cBhvr>
                                      <p:to>
                                        <p:strVal val="visible"/>
                                      </p:to>
                                    </p:set>
                                    <p:anim calcmode="lin" valueType="num">
                                      <p:cBhvr>
                                        <p:cTn dur="500" fill="hold" id="33"/>
                                        <p:tgtEl>
                                          <p:spTgt spid="22"/>
                                        </p:tgtEl>
                                        <p:attrNameLst>
                                          <p:attrName>ppt_w</p:attrName>
                                        </p:attrNameLst>
                                      </p:cBhvr>
                                      <p:tavLst>
                                        <p:tav tm="0">
                                          <p:val>
                                            <p:fltVal val="0"/>
                                          </p:val>
                                        </p:tav>
                                        <p:tav tm="100000">
                                          <p:val>
                                            <p:strVal val="#ppt_w"/>
                                          </p:val>
                                        </p:tav>
                                      </p:tavLst>
                                    </p:anim>
                                    <p:anim calcmode="lin" valueType="num">
                                      <p:cBhvr>
                                        <p:cTn dur="500" fill="hold" id="34"/>
                                        <p:tgtEl>
                                          <p:spTgt spid="22"/>
                                        </p:tgtEl>
                                        <p:attrNameLst>
                                          <p:attrName>ppt_h</p:attrName>
                                        </p:attrNameLst>
                                      </p:cBhvr>
                                      <p:tavLst>
                                        <p:tav tm="0">
                                          <p:val>
                                            <p:fltVal val="0"/>
                                          </p:val>
                                        </p:tav>
                                        <p:tav tm="100000">
                                          <p:val>
                                            <p:strVal val="#ppt_h"/>
                                          </p:val>
                                        </p:tav>
                                      </p:tavLst>
                                    </p:anim>
                                    <p:animEffect filter="fade" transition="in">
                                      <p:cBhvr>
                                        <p:cTn dur="500" id="35"/>
                                        <p:tgtEl>
                                          <p:spTgt spid="22"/>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p:cTn dur="500" fill="hold" id="38"/>
                                        <p:tgtEl>
                                          <p:spTgt spid="23"/>
                                        </p:tgtEl>
                                        <p:attrNameLst>
                                          <p:attrName>ppt_w</p:attrName>
                                        </p:attrNameLst>
                                      </p:cBhvr>
                                      <p:tavLst>
                                        <p:tav tm="0">
                                          <p:val>
                                            <p:fltVal val="0"/>
                                          </p:val>
                                        </p:tav>
                                        <p:tav tm="100000">
                                          <p:val>
                                            <p:strVal val="#ppt_w"/>
                                          </p:val>
                                        </p:tav>
                                      </p:tavLst>
                                    </p:anim>
                                    <p:anim calcmode="lin" valueType="num">
                                      <p:cBhvr>
                                        <p:cTn dur="500" fill="hold" id="39"/>
                                        <p:tgtEl>
                                          <p:spTgt spid="23"/>
                                        </p:tgtEl>
                                        <p:attrNameLst>
                                          <p:attrName>ppt_h</p:attrName>
                                        </p:attrNameLst>
                                      </p:cBhvr>
                                      <p:tavLst>
                                        <p:tav tm="0">
                                          <p:val>
                                            <p:fltVal val="0"/>
                                          </p:val>
                                        </p:tav>
                                        <p:tav tm="100000">
                                          <p:val>
                                            <p:strVal val="#ppt_h"/>
                                          </p:val>
                                        </p:tav>
                                      </p:tavLst>
                                    </p:anim>
                                    <p:animEffect filter="fade" transition="in">
                                      <p:cBhvr>
                                        <p:cTn dur="500" id="40"/>
                                        <p:tgtEl>
                                          <p:spTgt spid="23"/>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24"/>
                                        </p:tgtEl>
                                        <p:attrNameLst>
                                          <p:attrName>style.visibility</p:attrName>
                                        </p:attrNameLst>
                                      </p:cBhvr>
                                      <p:to>
                                        <p:strVal val="visible"/>
                                      </p:to>
                                    </p:set>
                                    <p:anim calcmode="lin" valueType="num">
                                      <p:cBhvr>
                                        <p:cTn dur="500" fill="hold" id="43"/>
                                        <p:tgtEl>
                                          <p:spTgt spid="24"/>
                                        </p:tgtEl>
                                        <p:attrNameLst>
                                          <p:attrName>ppt_w</p:attrName>
                                        </p:attrNameLst>
                                      </p:cBhvr>
                                      <p:tavLst>
                                        <p:tav tm="0">
                                          <p:val>
                                            <p:fltVal val="0"/>
                                          </p:val>
                                        </p:tav>
                                        <p:tav tm="100000">
                                          <p:val>
                                            <p:strVal val="#ppt_w"/>
                                          </p:val>
                                        </p:tav>
                                      </p:tavLst>
                                    </p:anim>
                                    <p:anim calcmode="lin" valueType="num">
                                      <p:cBhvr>
                                        <p:cTn dur="500" fill="hold" id="44"/>
                                        <p:tgtEl>
                                          <p:spTgt spid="24"/>
                                        </p:tgtEl>
                                        <p:attrNameLst>
                                          <p:attrName>ppt_h</p:attrName>
                                        </p:attrNameLst>
                                      </p:cBhvr>
                                      <p:tavLst>
                                        <p:tav tm="0">
                                          <p:val>
                                            <p:fltVal val="0"/>
                                          </p:val>
                                        </p:tav>
                                        <p:tav tm="100000">
                                          <p:val>
                                            <p:strVal val="#ppt_h"/>
                                          </p:val>
                                        </p:tav>
                                      </p:tavLst>
                                    </p:anim>
                                    <p:animEffect filter="fade" transition="in">
                                      <p:cBhvr>
                                        <p:cTn dur="500" id="45"/>
                                        <p:tgtEl>
                                          <p:spTgt spid="24"/>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25"/>
                                        </p:tgtEl>
                                        <p:attrNameLst>
                                          <p:attrName>style.visibility</p:attrName>
                                        </p:attrNameLst>
                                      </p:cBhvr>
                                      <p:to>
                                        <p:strVal val="visible"/>
                                      </p:to>
                                    </p:set>
                                    <p:anim calcmode="lin" valueType="num">
                                      <p:cBhvr>
                                        <p:cTn dur="500" fill="hold" id="48"/>
                                        <p:tgtEl>
                                          <p:spTgt spid="25"/>
                                        </p:tgtEl>
                                        <p:attrNameLst>
                                          <p:attrName>ppt_w</p:attrName>
                                        </p:attrNameLst>
                                      </p:cBhvr>
                                      <p:tavLst>
                                        <p:tav tm="0">
                                          <p:val>
                                            <p:fltVal val="0"/>
                                          </p:val>
                                        </p:tav>
                                        <p:tav tm="100000">
                                          <p:val>
                                            <p:strVal val="#ppt_w"/>
                                          </p:val>
                                        </p:tav>
                                      </p:tavLst>
                                    </p:anim>
                                    <p:anim calcmode="lin" valueType="num">
                                      <p:cBhvr>
                                        <p:cTn dur="500" fill="hold" id="49"/>
                                        <p:tgtEl>
                                          <p:spTgt spid="25"/>
                                        </p:tgtEl>
                                        <p:attrNameLst>
                                          <p:attrName>ppt_h</p:attrName>
                                        </p:attrNameLst>
                                      </p:cBhvr>
                                      <p:tavLst>
                                        <p:tav tm="0">
                                          <p:val>
                                            <p:fltVal val="0"/>
                                          </p:val>
                                        </p:tav>
                                        <p:tav tm="100000">
                                          <p:val>
                                            <p:strVal val="#ppt_h"/>
                                          </p:val>
                                        </p:tav>
                                      </p:tavLst>
                                    </p:anim>
                                    <p:animEffect filter="fade" transition="in">
                                      <p:cBhvr>
                                        <p:cTn dur="500" id="50"/>
                                        <p:tgtEl>
                                          <p:spTgt spid="25"/>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fill="hold" id="53" nodeType="clickEffect" presetClass="entr" presetID="2" presetSubtype="2">
                                  <p:stCondLst>
                                    <p:cond delay="0"/>
                                  </p:stCondLst>
                                  <p:childTnLst>
                                    <p:set>
                                      <p:cBhvr>
                                        <p:cTn dur="1" fill="hold" id="54">
                                          <p:stCondLst>
                                            <p:cond delay="0"/>
                                          </p:stCondLst>
                                        </p:cTn>
                                        <p:tgtEl>
                                          <p:spTgt spid="26"/>
                                        </p:tgtEl>
                                        <p:attrNameLst>
                                          <p:attrName>style.visibility</p:attrName>
                                        </p:attrNameLst>
                                      </p:cBhvr>
                                      <p:to>
                                        <p:strVal val="visible"/>
                                      </p:to>
                                    </p:set>
                                    <p:anim calcmode="lin" valueType="num">
                                      <p:cBhvr additive="base">
                                        <p:cTn dur="500" fill="hold" id="55"/>
                                        <p:tgtEl>
                                          <p:spTgt spid="26"/>
                                        </p:tgtEl>
                                        <p:attrNameLst>
                                          <p:attrName>ppt_x</p:attrName>
                                        </p:attrNameLst>
                                      </p:cBhvr>
                                      <p:tavLst>
                                        <p:tav tm="0">
                                          <p:val>
                                            <p:strVal val="1+#ppt_w/2"/>
                                          </p:val>
                                        </p:tav>
                                        <p:tav tm="100000">
                                          <p:val>
                                            <p:strVal val="#ppt_x"/>
                                          </p:val>
                                        </p:tav>
                                      </p:tavLst>
                                    </p:anim>
                                    <p:anim calcmode="lin" valueType="num">
                                      <p:cBhvr additive="base">
                                        <p:cTn dur="500" fill="hold" id="56"/>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p:cNvGrpSpPr/>
          <p:nvPr/>
        </p:nvGrpSpPr>
        <p:grpSpPr>
          <a:xfrm>
            <a:off x="810831" y="1200150"/>
            <a:ext cx="2434683" cy="386337"/>
            <a:chOff x="996241" y="5385680"/>
            <a:chExt cx="7416824" cy="823912"/>
          </a:xfrm>
          <a:solidFill>
            <a:schemeClr val="accent1"/>
          </a:solidFill>
        </p:grpSpPr>
        <p:sp>
          <p:nvSpPr>
            <p:cNvPr id="24" name="矩形 23"/>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a:solidFill>
                  <a:schemeClr val="bg1"/>
                </a:solidFill>
                <a:cs typeface="+mn-ea"/>
                <a:sym typeface="+mn-lt"/>
              </a:endParaRPr>
            </a:p>
          </p:txBody>
        </p:sp>
        <p:sp>
          <p:nvSpPr>
            <p:cNvPr id="25" name="Text Box 4"/>
            <p:cNvSpPr txBox="1">
              <a:spLocks noChangeArrowheads="1"/>
            </p:cNvSpPr>
            <p:nvPr/>
          </p:nvSpPr>
          <p:spPr bwMode="auto">
            <a:xfrm>
              <a:off x="1070344" y="5433482"/>
              <a:ext cx="7301335" cy="738419"/>
            </a:xfrm>
            <a:prstGeom prst="rect">
              <a:avLst/>
            </a:prstGeom>
            <a:grp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发生应税行为</a:t>
              </a:r>
            </a:p>
          </p:txBody>
        </p:sp>
      </p:grpSp>
      <p:sp>
        <p:nvSpPr>
          <p:cNvPr id="26" name="Text Box 19"/>
          <p:cNvSpPr txBox="1">
            <a:spLocks noChangeArrowheads="1"/>
          </p:cNvSpPr>
          <p:nvPr/>
        </p:nvSpPr>
        <p:spPr bwMode="auto">
          <a:xfrm>
            <a:off x="835156" y="1587585"/>
            <a:ext cx="7775444" cy="777240"/>
          </a:xfrm>
          <a:prstGeom prst="rect">
            <a:avLst/>
          </a:prstGeom>
          <a:noFill/>
          <a:ln>
            <a:noFill/>
          </a:ln>
          <a:effectLst>
            <a:outerShdw algn="ctr" dir="2700000" dist="107763"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nSpc>
                <a:spcPct val="150000"/>
              </a:lnSpc>
              <a:buClr>
                <a:srgbClr val="0070C0"/>
              </a:buClr>
            </a:pPr>
            <a:r>
              <a:rPr altLang="en-US" kumimoji="1" lang="zh-CN" sz="1500">
                <a:solidFill>
                  <a:schemeClr val="tx1">
                    <a:lumMod val="75000"/>
                    <a:lumOff val="25000"/>
                  </a:schemeClr>
                </a:solidFill>
                <a:cs typeface="+mn-ea"/>
                <a:sym typeface="+mn-lt"/>
              </a:rPr>
              <a:t>销售应税服务、销售无形资产、销售不动产。销售无形资产：是指转让无形资产所有权或者使用权的业务活动。无形资产指不具有实物形态</a:t>
            </a:r>
          </a:p>
        </p:txBody>
      </p:sp>
      <p:grpSp>
        <p:nvGrpSpPr>
          <p:cNvPr id="27" name="组合 26"/>
          <p:cNvGrpSpPr/>
          <p:nvPr/>
        </p:nvGrpSpPr>
        <p:grpSpPr>
          <a:xfrm>
            <a:off x="809765" y="2538546"/>
            <a:ext cx="2434683" cy="386337"/>
            <a:chOff x="996241" y="5385680"/>
            <a:chExt cx="7416824" cy="823912"/>
          </a:xfrm>
          <a:solidFill>
            <a:schemeClr val="accent1"/>
          </a:solidFill>
        </p:grpSpPr>
        <p:sp>
          <p:nvSpPr>
            <p:cNvPr id="28" name="矩形 27"/>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a:solidFill>
                  <a:schemeClr val="bg1"/>
                </a:solidFill>
                <a:cs typeface="+mn-ea"/>
                <a:sym typeface="+mn-lt"/>
              </a:endParaRPr>
            </a:p>
          </p:txBody>
        </p:sp>
        <p:sp>
          <p:nvSpPr>
            <p:cNvPr id="29" name="Text Box 4"/>
            <p:cNvSpPr txBox="1">
              <a:spLocks noChangeArrowheads="1"/>
            </p:cNvSpPr>
            <p:nvPr/>
          </p:nvSpPr>
          <p:spPr bwMode="auto">
            <a:xfrm>
              <a:off x="1070344" y="5433482"/>
              <a:ext cx="7301335" cy="738419"/>
            </a:xfrm>
            <a:prstGeom prst="rect">
              <a:avLst/>
            </a:prstGeom>
            <a:grp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自然资源使用权</a:t>
              </a:r>
            </a:p>
          </p:txBody>
        </p:sp>
      </p:grpSp>
      <p:sp>
        <p:nvSpPr>
          <p:cNvPr id="30" name="Text Box 6"/>
          <p:cNvSpPr txBox="1">
            <a:spLocks noChangeArrowheads="1"/>
          </p:cNvSpPr>
          <p:nvPr/>
        </p:nvSpPr>
        <p:spPr bwMode="auto">
          <a:xfrm>
            <a:off x="723925" y="2940756"/>
            <a:ext cx="2619234" cy="1371600"/>
          </a:xfrm>
          <a:prstGeom prst="rect">
            <a:avLst/>
          </a:prstGeom>
          <a:noFill/>
          <a:ln>
            <a:noFill/>
          </a:ln>
          <a:effectLst>
            <a:outerShdw algn="ctr" dir="2700000" dist="107763"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defPPr>
              <a:defRPr lang="en-US"/>
            </a:defPPr>
            <a:lvl1pPr>
              <a:lnSpc>
                <a:spcPct val="150000"/>
              </a:lnSpc>
              <a:buClr>
                <a:srgbClr val="0070C0"/>
              </a:buClr>
              <a:defRPr kumimoji="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z="1400">
                <a:latin typeface="+mn-lt"/>
                <a:ea typeface="+mn-ea"/>
                <a:cs typeface="+mn-ea"/>
                <a:sym typeface="+mn-lt"/>
              </a:rPr>
              <a:t>但能带来经济利益的资产，包括技术、商标、著作权、商誉自然资源使用权和其他权益性无形资产。</a:t>
            </a:r>
          </a:p>
        </p:txBody>
      </p:sp>
      <p:pic>
        <p:nvPicPr>
          <p:cNvPr id="31" name="图片 30"/>
          <p:cNvPicPr>
            <a:picLocks noChangeAspect="1"/>
          </p:cNvPicPr>
          <p:nvPr/>
        </p:nvPicPr>
        <p:blipFill>
          <a:blip r:embed="rId3">
            <a:extLst>
              <a:ext uri="{28A0092B-C50C-407E-A947-70E740481C1C}">
                <a14:useLocalDpi val="0"/>
              </a:ext>
            </a:extLst>
          </a:blip>
          <a:stretch>
            <a:fillRect/>
          </a:stretch>
        </p:blipFill>
        <p:spPr>
          <a:xfrm>
            <a:off x="3733800" y="2572686"/>
            <a:ext cx="2280604" cy="1520402"/>
          </a:xfrm>
          <a:prstGeom prst="rect">
            <a:avLst/>
          </a:prstGeom>
        </p:spPr>
      </p:pic>
      <p:pic>
        <p:nvPicPr>
          <p:cNvPr id="32" name="图片 31"/>
          <p:cNvPicPr>
            <a:picLocks noChangeAspect="1"/>
          </p:cNvPicPr>
          <p:nvPr/>
        </p:nvPicPr>
        <p:blipFill>
          <a:blip r:embed="rId4">
            <a:extLst>
              <a:ext uri="{28A0092B-C50C-407E-A947-70E740481C1C}">
                <a14:useLocalDpi val="0"/>
              </a:ext>
            </a:extLst>
          </a:blip>
          <a:stretch>
            <a:fillRect/>
          </a:stretch>
        </p:blipFill>
        <p:spPr>
          <a:xfrm>
            <a:off x="6178645" y="2565772"/>
            <a:ext cx="2279322" cy="1510781"/>
          </a:xfrm>
          <a:prstGeom prst="rect">
            <a:avLst/>
          </a:prstGeom>
        </p:spPr>
      </p:pic>
    </p:spTree>
    <p:extLst>
      <p:ext uri="{BB962C8B-B14F-4D97-AF65-F5344CB8AC3E}">
        <p14:creationId val="309194954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id="10" nodeType="withEffect" presetClass="entr" presetID="53" presetSubtype="0">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p:cTn dur="500" fill="hold" id="12"/>
                                        <p:tgtEl>
                                          <p:spTgt spid="27"/>
                                        </p:tgtEl>
                                        <p:attrNameLst>
                                          <p:attrName>ppt_w</p:attrName>
                                        </p:attrNameLst>
                                      </p:cBhvr>
                                      <p:tavLst>
                                        <p:tav tm="0">
                                          <p:val>
                                            <p:fltVal val="0"/>
                                          </p:val>
                                        </p:tav>
                                        <p:tav tm="100000">
                                          <p:val>
                                            <p:strVal val="#ppt_w"/>
                                          </p:val>
                                        </p:tav>
                                      </p:tavLst>
                                    </p:anim>
                                    <p:anim calcmode="lin" valueType="num">
                                      <p:cBhvr>
                                        <p:cTn dur="500" fill="hold" id="13"/>
                                        <p:tgtEl>
                                          <p:spTgt spid="27"/>
                                        </p:tgtEl>
                                        <p:attrNameLst>
                                          <p:attrName>ppt_h</p:attrName>
                                        </p:attrNameLst>
                                      </p:cBhvr>
                                      <p:tavLst>
                                        <p:tav tm="0">
                                          <p:val>
                                            <p:fltVal val="0"/>
                                          </p:val>
                                        </p:tav>
                                        <p:tav tm="100000">
                                          <p:val>
                                            <p:strVal val="#ppt_h"/>
                                          </p:val>
                                        </p:tav>
                                      </p:tavLst>
                                    </p:anim>
                                    <p:animEffect filter="fade" transition="in">
                                      <p:cBhvr>
                                        <p:cTn dur="500" id="14"/>
                                        <p:tgtEl>
                                          <p:spTgt spid="27"/>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8">
                                  <p:stCondLst>
                                    <p:cond delay="0"/>
                                  </p:stCondLst>
                                  <p:childTnLst>
                                    <p:set>
                                      <p:cBhvr>
                                        <p:cTn dur="1" fill="hold" id="18">
                                          <p:stCondLst>
                                            <p:cond delay="0"/>
                                          </p:stCondLst>
                                        </p:cTn>
                                        <p:tgtEl>
                                          <p:spTgt spid="26"/>
                                        </p:tgtEl>
                                        <p:attrNameLst>
                                          <p:attrName>style.visibility</p:attrName>
                                        </p:attrNameLst>
                                      </p:cBhvr>
                                      <p:to>
                                        <p:strVal val="visible"/>
                                      </p:to>
                                    </p:set>
                                    <p:animEffect filter="wipe(left)" transition="in">
                                      <p:cBhvr>
                                        <p:cTn dur="500" id="19"/>
                                        <p:tgtEl>
                                          <p:spTgt spid="26"/>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30"/>
                                        </p:tgtEl>
                                        <p:attrNameLst>
                                          <p:attrName>style.visibility</p:attrName>
                                        </p:attrNameLst>
                                      </p:cBhvr>
                                      <p:to>
                                        <p:strVal val="visible"/>
                                      </p:to>
                                    </p:set>
                                    <p:animEffect filter="wipe(left)" transition="in">
                                      <p:cBhvr>
                                        <p:cTn dur="500" id="22"/>
                                        <p:tgtEl>
                                          <p:spTgt spid="30"/>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53" presetSubtype="0">
                                  <p:stCondLst>
                                    <p:cond delay="0"/>
                                  </p:stCondLst>
                                  <p:childTnLst>
                                    <p:set>
                                      <p:cBhvr>
                                        <p:cTn dur="1" fill="hold" id="26">
                                          <p:stCondLst>
                                            <p:cond delay="0"/>
                                          </p:stCondLst>
                                        </p:cTn>
                                        <p:tgtEl>
                                          <p:spTgt spid="31"/>
                                        </p:tgtEl>
                                        <p:attrNameLst>
                                          <p:attrName>style.visibility</p:attrName>
                                        </p:attrNameLst>
                                      </p:cBhvr>
                                      <p:to>
                                        <p:strVal val="visible"/>
                                      </p:to>
                                    </p:set>
                                    <p:anim calcmode="lin" valueType="num">
                                      <p:cBhvr>
                                        <p:cTn dur="500" fill="hold" id="27"/>
                                        <p:tgtEl>
                                          <p:spTgt spid="31"/>
                                        </p:tgtEl>
                                        <p:attrNameLst>
                                          <p:attrName>ppt_w</p:attrName>
                                        </p:attrNameLst>
                                      </p:cBhvr>
                                      <p:tavLst>
                                        <p:tav tm="0">
                                          <p:val>
                                            <p:fltVal val="0"/>
                                          </p:val>
                                        </p:tav>
                                        <p:tav tm="100000">
                                          <p:val>
                                            <p:strVal val="#ppt_w"/>
                                          </p:val>
                                        </p:tav>
                                      </p:tavLst>
                                    </p:anim>
                                    <p:anim calcmode="lin" valueType="num">
                                      <p:cBhvr>
                                        <p:cTn dur="500" fill="hold" id="28"/>
                                        <p:tgtEl>
                                          <p:spTgt spid="31"/>
                                        </p:tgtEl>
                                        <p:attrNameLst>
                                          <p:attrName>ppt_h</p:attrName>
                                        </p:attrNameLst>
                                      </p:cBhvr>
                                      <p:tavLst>
                                        <p:tav tm="0">
                                          <p:val>
                                            <p:fltVal val="0"/>
                                          </p:val>
                                        </p:tav>
                                        <p:tav tm="100000">
                                          <p:val>
                                            <p:strVal val="#ppt_h"/>
                                          </p:val>
                                        </p:tav>
                                      </p:tavLst>
                                    </p:anim>
                                    <p:animEffect filter="fade" transition="in">
                                      <p:cBhvr>
                                        <p:cTn dur="500" id="29"/>
                                        <p:tgtEl>
                                          <p:spTgt spid="31"/>
                                        </p:tgtEl>
                                      </p:cBhvr>
                                    </p:animEffect>
                                  </p:childTnLst>
                                </p:cTn>
                              </p:par>
                              <p:par>
                                <p:cTn fill="hold" id="30" nodeType="withEffect" presetClass="entr" presetID="53" presetSubtype="0">
                                  <p:stCondLst>
                                    <p:cond delay="0"/>
                                  </p:stCondLst>
                                  <p:childTnLst>
                                    <p:set>
                                      <p:cBhvr>
                                        <p:cTn dur="1" fill="hold" id="31">
                                          <p:stCondLst>
                                            <p:cond delay="0"/>
                                          </p:stCondLst>
                                        </p:cTn>
                                        <p:tgtEl>
                                          <p:spTgt spid="32"/>
                                        </p:tgtEl>
                                        <p:attrNameLst>
                                          <p:attrName>style.visibility</p:attrName>
                                        </p:attrNameLst>
                                      </p:cBhvr>
                                      <p:to>
                                        <p:strVal val="visible"/>
                                      </p:to>
                                    </p:set>
                                    <p:anim calcmode="lin" valueType="num">
                                      <p:cBhvr>
                                        <p:cTn dur="500" fill="hold" id="32"/>
                                        <p:tgtEl>
                                          <p:spTgt spid="32"/>
                                        </p:tgtEl>
                                        <p:attrNameLst>
                                          <p:attrName>ppt_w</p:attrName>
                                        </p:attrNameLst>
                                      </p:cBhvr>
                                      <p:tavLst>
                                        <p:tav tm="0">
                                          <p:val>
                                            <p:fltVal val="0"/>
                                          </p:val>
                                        </p:tav>
                                        <p:tav tm="100000">
                                          <p:val>
                                            <p:strVal val="#ppt_w"/>
                                          </p:val>
                                        </p:tav>
                                      </p:tavLst>
                                    </p:anim>
                                    <p:anim calcmode="lin" valueType="num">
                                      <p:cBhvr>
                                        <p:cTn dur="500" fill="hold" id="33"/>
                                        <p:tgtEl>
                                          <p:spTgt spid="32"/>
                                        </p:tgtEl>
                                        <p:attrNameLst>
                                          <p:attrName>ppt_h</p:attrName>
                                        </p:attrNameLst>
                                      </p:cBhvr>
                                      <p:tavLst>
                                        <p:tav tm="0">
                                          <p:val>
                                            <p:fltVal val="0"/>
                                          </p:val>
                                        </p:tav>
                                        <p:tav tm="100000">
                                          <p:val>
                                            <p:strVal val="#ppt_h"/>
                                          </p:val>
                                        </p:tav>
                                      </p:tavLst>
                                    </p:anim>
                                    <p:animEffect filter="fade" transition="in">
                                      <p:cBhvr>
                                        <p:cTn dur="500" id="34"/>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4676766" y="3013066"/>
            <a:ext cx="3933834" cy="386337"/>
            <a:chOff x="996241" y="5385680"/>
            <a:chExt cx="7416824" cy="823912"/>
          </a:xfrm>
          <a:solidFill>
            <a:schemeClr val="accent1"/>
          </a:solidFill>
        </p:grpSpPr>
        <p:sp>
          <p:nvSpPr>
            <p:cNvPr id="15" name="矩形 14"/>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a:solidFill>
                  <a:schemeClr val="bg1"/>
                </a:solidFill>
                <a:cs typeface="+mn-ea"/>
                <a:sym typeface="+mn-lt"/>
              </a:endParaRPr>
            </a:p>
          </p:txBody>
        </p:sp>
        <p:sp>
          <p:nvSpPr>
            <p:cNvPr id="16" name="Text Box 4"/>
            <p:cNvSpPr txBox="1">
              <a:spLocks noChangeArrowheads="1"/>
            </p:cNvSpPr>
            <p:nvPr/>
          </p:nvSpPr>
          <p:spPr bwMode="auto">
            <a:xfrm>
              <a:off x="1070345" y="5433482"/>
              <a:ext cx="7301335" cy="738419"/>
            </a:xfrm>
            <a:prstGeom prst="rect">
              <a:avLst/>
            </a:prstGeom>
            <a:grp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委托加工或者购进的货物作为投资</a:t>
              </a:r>
            </a:p>
          </p:txBody>
        </p:sp>
      </p:grpSp>
      <p:sp>
        <p:nvSpPr>
          <p:cNvPr id="17" name="Text Box 19"/>
          <p:cNvSpPr txBox="1">
            <a:spLocks noChangeArrowheads="1"/>
          </p:cNvSpPr>
          <p:nvPr/>
        </p:nvSpPr>
        <p:spPr bwMode="auto">
          <a:xfrm>
            <a:off x="4648200" y="3410407"/>
            <a:ext cx="4123130" cy="1017270"/>
          </a:xfrm>
          <a:prstGeom prst="rect">
            <a:avLst/>
          </a:prstGeom>
          <a:noFill/>
          <a:ln>
            <a:noFill/>
          </a:ln>
          <a:effectLst>
            <a:outerShdw algn="ctr" dir="2700000" dist="107763"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nSpc>
                <a:spcPct val="150000"/>
              </a:lnSpc>
              <a:buClr>
                <a:srgbClr val="0070C0"/>
              </a:buClr>
            </a:pPr>
            <a:r>
              <a:rPr altLang="en-US" kumimoji="1" lang="zh-CN" sz="1350">
                <a:solidFill>
                  <a:schemeClr val="tx1">
                    <a:lumMod val="75000"/>
                    <a:lumOff val="25000"/>
                  </a:schemeClr>
                </a:solidFill>
                <a:cs typeface="+mn-ea"/>
                <a:sym typeface="+mn-lt"/>
              </a:rPr>
              <a:t>将自产、委托加工或者购进的货物无偿赠送给其他单位或者个人。单位或者个体工商户向其他单位或者个人无常销售应税服务</a:t>
            </a:r>
          </a:p>
        </p:txBody>
      </p:sp>
      <p:sp>
        <p:nvSpPr>
          <p:cNvPr id="18" name="六边形 17"/>
          <p:cNvSpPr/>
          <p:nvPr/>
        </p:nvSpPr>
        <p:spPr>
          <a:xfrm>
            <a:off x="4700016" y="1975801"/>
            <a:ext cx="1000942" cy="858881"/>
          </a:xfrm>
          <a:prstGeom prst="hexagon">
            <a:avLst>
              <a:gd fmla="val 0" name="adj"/>
              <a:gd fmla="val 115470" name="vf"/>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350">
                <a:cs typeface="+mn-ea"/>
                <a:sym typeface="+mn-lt"/>
              </a:rPr>
              <a:t>将货物交付其他单位</a:t>
            </a:r>
          </a:p>
        </p:txBody>
      </p:sp>
      <p:sp>
        <p:nvSpPr>
          <p:cNvPr id="21" name="Text Box 4"/>
          <p:cNvSpPr txBox="1">
            <a:spLocks noChangeArrowheads="1"/>
          </p:cNvSpPr>
          <p:nvPr/>
        </p:nvSpPr>
        <p:spPr bwMode="auto">
          <a:xfrm>
            <a:off x="4676766" y="1451166"/>
            <a:ext cx="3933834" cy="346249"/>
          </a:xfrm>
          <a:prstGeom prst="rect">
            <a:avLst/>
          </a:prstGeom>
          <a:solidFill>
            <a:schemeClr val="accent1"/>
          </a:solid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视同销售货物或视同发生应税行为</a:t>
            </a:r>
          </a:p>
        </p:txBody>
      </p:sp>
      <p:sp>
        <p:nvSpPr>
          <p:cNvPr id="22" name="六边形 21"/>
          <p:cNvSpPr/>
          <p:nvPr/>
        </p:nvSpPr>
        <p:spPr>
          <a:xfrm>
            <a:off x="6181950" y="1975800"/>
            <a:ext cx="1000942" cy="858881"/>
          </a:xfrm>
          <a:prstGeom prst="hexagon">
            <a:avLst>
              <a:gd fmla="val 0" name="adj"/>
              <a:gd fmla="val 115470" name="vf"/>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350">
                <a:cs typeface="+mn-ea"/>
                <a:sym typeface="+mn-lt"/>
              </a:rPr>
              <a:t>销售代销货物</a:t>
            </a:r>
          </a:p>
        </p:txBody>
      </p:sp>
      <p:sp>
        <p:nvSpPr>
          <p:cNvPr id="23" name="六边形 22"/>
          <p:cNvSpPr/>
          <p:nvPr/>
        </p:nvSpPr>
        <p:spPr>
          <a:xfrm>
            <a:off x="7609658" y="1975800"/>
            <a:ext cx="1000942" cy="858881"/>
          </a:xfrm>
          <a:prstGeom prst="hexagon">
            <a:avLst>
              <a:gd fmla="val 0" name="adj"/>
              <a:gd fmla="val 115470" name="vf"/>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350">
                <a:cs typeface="+mn-ea"/>
                <a:sym typeface="+mn-lt"/>
              </a:rPr>
              <a:t>委托加工货物</a:t>
            </a:r>
          </a:p>
        </p:txBody>
      </p:sp>
      <p:pic>
        <p:nvPicPr>
          <p:cNvPr id="24" name="图片 23"/>
          <p:cNvPicPr>
            <a:picLocks noChangeAspect="1"/>
          </p:cNvPicPr>
          <p:nvPr/>
        </p:nvPicPr>
        <p:blipFill>
          <a:blip r:embed="rId3">
            <a:extLst>
              <a:ext uri="{28A0092B-C50C-407E-A947-70E740481C1C}">
                <a14:useLocalDpi val="0"/>
              </a:ext>
            </a:extLst>
          </a:blip>
          <a:stretch>
            <a:fillRect/>
          </a:stretch>
        </p:blipFill>
        <p:spPr>
          <a:xfrm>
            <a:off x="685800" y="1451166"/>
            <a:ext cx="3704221" cy="2720784"/>
          </a:xfrm>
          <a:prstGeom prst="rect">
            <a:avLst/>
          </a:prstGeom>
        </p:spPr>
      </p:pic>
    </p:spTree>
    <p:extLst>
      <p:ext uri="{BB962C8B-B14F-4D97-AF65-F5344CB8AC3E}">
        <p14:creationId val="337066882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ppt_w</p:attrName>
                                        </p:attrNameLst>
                                      </p:cBhvr>
                                      <p:tavLst>
                                        <p:tav tm="0">
                                          <p:val>
                                            <p:fltVal val="0"/>
                                          </p:val>
                                        </p:tav>
                                        <p:tav tm="100000">
                                          <p:val>
                                            <p:strVal val="#ppt_w"/>
                                          </p:val>
                                        </p:tav>
                                      </p:tavLst>
                                    </p:anim>
                                    <p:anim calcmode="lin" valueType="num">
                                      <p:cBhvr>
                                        <p:cTn dur="500" fill="hold" id="8"/>
                                        <p:tgtEl>
                                          <p:spTgt spid="24"/>
                                        </p:tgtEl>
                                        <p:attrNameLst>
                                          <p:attrName>ppt_h</p:attrName>
                                        </p:attrNameLst>
                                      </p:cBhvr>
                                      <p:tavLst>
                                        <p:tav tm="0">
                                          <p:val>
                                            <p:fltVal val="0"/>
                                          </p:val>
                                        </p:tav>
                                        <p:tav tm="100000">
                                          <p:val>
                                            <p:strVal val="#ppt_h"/>
                                          </p:val>
                                        </p:tav>
                                      </p:tavLst>
                                    </p:anim>
                                    <p:animEffect filter="fade" transition="in">
                                      <p:cBhvr>
                                        <p:cTn dur="500" id="9"/>
                                        <p:tgtEl>
                                          <p:spTgt spid="2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 presetSubtype="2">
                                  <p:stCondLst>
                                    <p:cond delay="0"/>
                                  </p:stCondLst>
                                  <p:childTnLst>
                                    <p:set>
                                      <p:cBhvr>
                                        <p:cTn dur="1" fill="hold" id="13">
                                          <p:stCondLst>
                                            <p:cond delay="0"/>
                                          </p:stCondLst>
                                        </p:cTn>
                                        <p:tgtEl>
                                          <p:spTgt spid="21"/>
                                        </p:tgtEl>
                                        <p:attrNameLst>
                                          <p:attrName>style.visibility</p:attrName>
                                        </p:attrNameLst>
                                      </p:cBhvr>
                                      <p:to>
                                        <p:strVal val="visible"/>
                                      </p:to>
                                    </p:set>
                                    <p:anim calcmode="lin" valueType="num">
                                      <p:cBhvr additive="base">
                                        <p:cTn dur="500" fill="hold" id="14"/>
                                        <p:tgtEl>
                                          <p:spTgt spid="21"/>
                                        </p:tgtEl>
                                        <p:attrNameLst>
                                          <p:attrName>ppt_x</p:attrName>
                                        </p:attrNameLst>
                                      </p:cBhvr>
                                      <p:tavLst>
                                        <p:tav tm="0">
                                          <p:val>
                                            <p:strVal val="1+#ppt_w/2"/>
                                          </p:val>
                                        </p:tav>
                                        <p:tav tm="100000">
                                          <p:val>
                                            <p:strVal val="#ppt_x"/>
                                          </p:val>
                                        </p:tav>
                                      </p:tavLst>
                                    </p:anim>
                                    <p:anim calcmode="lin" valueType="num">
                                      <p:cBhvr additive="base">
                                        <p:cTn dur="500" fill="hold" id="15"/>
                                        <p:tgtEl>
                                          <p:spTgt spid="21"/>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0"/>
                                  </p:stCondLst>
                                  <p:childTnLst>
                                    <p:set>
                                      <p:cBhvr>
                                        <p:cTn dur="1" fill="hold" id="17">
                                          <p:stCondLst>
                                            <p:cond delay="0"/>
                                          </p:stCondLst>
                                        </p:cTn>
                                        <p:tgtEl>
                                          <p:spTgt spid="12"/>
                                        </p:tgtEl>
                                        <p:attrNameLst>
                                          <p:attrName>style.visibility</p:attrName>
                                        </p:attrNameLst>
                                      </p:cBhvr>
                                      <p:to>
                                        <p:strVal val="visible"/>
                                      </p:to>
                                    </p:set>
                                    <p:anim calcmode="lin" valueType="num">
                                      <p:cBhvr additive="base">
                                        <p:cTn dur="500" fill="hold" id="18"/>
                                        <p:tgtEl>
                                          <p:spTgt spid="12"/>
                                        </p:tgtEl>
                                        <p:attrNameLst>
                                          <p:attrName>ppt_x</p:attrName>
                                        </p:attrNameLst>
                                      </p:cBhvr>
                                      <p:tavLst>
                                        <p:tav tm="0">
                                          <p:val>
                                            <p:strVal val="1+#ppt_w/2"/>
                                          </p:val>
                                        </p:tav>
                                        <p:tav tm="100000">
                                          <p:val>
                                            <p:strVal val="#ppt_x"/>
                                          </p:val>
                                        </p:tav>
                                      </p:tavLst>
                                    </p:anim>
                                    <p:anim calcmode="lin" valueType="num">
                                      <p:cBhvr additive="base">
                                        <p:cTn dur="500" fill="hold" id="19"/>
                                        <p:tgtEl>
                                          <p:spTgt spid="12"/>
                                        </p:tgtEl>
                                        <p:attrNameLst>
                                          <p:attrName>ppt_y</p:attrName>
                                        </p:attrNameLst>
                                      </p:cBhvr>
                                      <p:tavLst>
                                        <p:tav tm="0">
                                          <p:val>
                                            <p:strVal val="#ppt_y"/>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p:cTn dur="500" fill="hold" id="24"/>
                                        <p:tgtEl>
                                          <p:spTgt spid="18"/>
                                        </p:tgtEl>
                                        <p:attrNameLst>
                                          <p:attrName>ppt_w</p:attrName>
                                        </p:attrNameLst>
                                      </p:cBhvr>
                                      <p:tavLst>
                                        <p:tav tm="0">
                                          <p:val>
                                            <p:fltVal val="0"/>
                                          </p:val>
                                        </p:tav>
                                        <p:tav tm="100000">
                                          <p:val>
                                            <p:strVal val="#ppt_w"/>
                                          </p:val>
                                        </p:tav>
                                      </p:tavLst>
                                    </p:anim>
                                    <p:anim calcmode="lin" valueType="num">
                                      <p:cBhvr>
                                        <p:cTn dur="500" fill="hold" id="25"/>
                                        <p:tgtEl>
                                          <p:spTgt spid="18"/>
                                        </p:tgtEl>
                                        <p:attrNameLst>
                                          <p:attrName>ppt_h</p:attrName>
                                        </p:attrNameLst>
                                      </p:cBhvr>
                                      <p:tavLst>
                                        <p:tav tm="0">
                                          <p:val>
                                            <p:fltVal val="0"/>
                                          </p:val>
                                        </p:tav>
                                        <p:tav tm="100000">
                                          <p:val>
                                            <p:strVal val="#ppt_h"/>
                                          </p:val>
                                        </p:tav>
                                      </p:tavLst>
                                    </p:anim>
                                    <p:animEffect filter="fade" transition="in">
                                      <p:cBhvr>
                                        <p:cTn dur="500" id="26"/>
                                        <p:tgtEl>
                                          <p:spTgt spid="18"/>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22"/>
                                        </p:tgtEl>
                                        <p:attrNameLst>
                                          <p:attrName>style.visibility</p:attrName>
                                        </p:attrNameLst>
                                      </p:cBhvr>
                                      <p:to>
                                        <p:strVal val="visible"/>
                                      </p:to>
                                    </p:set>
                                    <p:anim calcmode="lin" valueType="num">
                                      <p:cBhvr>
                                        <p:cTn dur="500" fill="hold" id="29"/>
                                        <p:tgtEl>
                                          <p:spTgt spid="22"/>
                                        </p:tgtEl>
                                        <p:attrNameLst>
                                          <p:attrName>ppt_w</p:attrName>
                                        </p:attrNameLst>
                                      </p:cBhvr>
                                      <p:tavLst>
                                        <p:tav tm="0">
                                          <p:val>
                                            <p:fltVal val="0"/>
                                          </p:val>
                                        </p:tav>
                                        <p:tav tm="100000">
                                          <p:val>
                                            <p:strVal val="#ppt_w"/>
                                          </p:val>
                                        </p:tav>
                                      </p:tavLst>
                                    </p:anim>
                                    <p:anim calcmode="lin" valueType="num">
                                      <p:cBhvr>
                                        <p:cTn dur="500" fill="hold" id="30"/>
                                        <p:tgtEl>
                                          <p:spTgt spid="22"/>
                                        </p:tgtEl>
                                        <p:attrNameLst>
                                          <p:attrName>ppt_h</p:attrName>
                                        </p:attrNameLst>
                                      </p:cBhvr>
                                      <p:tavLst>
                                        <p:tav tm="0">
                                          <p:val>
                                            <p:fltVal val="0"/>
                                          </p:val>
                                        </p:tav>
                                        <p:tav tm="100000">
                                          <p:val>
                                            <p:strVal val="#ppt_h"/>
                                          </p:val>
                                        </p:tav>
                                      </p:tavLst>
                                    </p:anim>
                                    <p:animEffect filter="fade" transition="in">
                                      <p:cBhvr>
                                        <p:cTn dur="500" id="31"/>
                                        <p:tgtEl>
                                          <p:spTgt spid="22"/>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3"/>
                                        </p:tgtEl>
                                        <p:attrNameLst>
                                          <p:attrName>style.visibility</p:attrName>
                                        </p:attrNameLst>
                                      </p:cBhvr>
                                      <p:to>
                                        <p:strVal val="visible"/>
                                      </p:to>
                                    </p:set>
                                    <p:anim calcmode="lin" valueType="num">
                                      <p:cBhvr>
                                        <p:cTn dur="500" fill="hold" id="34"/>
                                        <p:tgtEl>
                                          <p:spTgt spid="23"/>
                                        </p:tgtEl>
                                        <p:attrNameLst>
                                          <p:attrName>ppt_w</p:attrName>
                                        </p:attrNameLst>
                                      </p:cBhvr>
                                      <p:tavLst>
                                        <p:tav tm="0">
                                          <p:val>
                                            <p:fltVal val="0"/>
                                          </p:val>
                                        </p:tav>
                                        <p:tav tm="100000">
                                          <p:val>
                                            <p:strVal val="#ppt_w"/>
                                          </p:val>
                                        </p:tav>
                                      </p:tavLst>
                                    </p:anim>
                                    <p:anim calcmode="lin" valueType="num">
                                      <p:cBhvr>
                                        <p:cTn dur="500" fill="hold" id="35"/>
                                        <p:tgtEl>
                                          <p:spTgt spid="23"/>
                                        </p:tgtEl>
                                        <p:attrNameLst>
                                          <p:attrName>ppt_h</p:attrName>
                                        </p:attrNameLst>
                                      </p:cBhvr>
                                      <p:tavLst>
                                        <p:tav tm="0">
                                          <p:val>
                                            <p:fltVal val="0"/>
                                          </p:val>
                                        </p:tav>
                                        <p:tav tm="100000">
                                          <p:val>
                                            <p:strVal val="#ppt_h"/>
                                          </p:val>
                                        </p:tav>
                                      </p:tavLst>
                                    </p:anim>
                                    <p:animEffect filter="fade" transition="in">
                                      <p:cBhvr>
                                        <p:cTn dur="500" id="36"/>
                                        <p:tgtEl>
                                          <p:spTgt spid="23"/>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22" presetSubtype="1">
                                  <p:stCondLst>
                                    <p:cond delay="0"/>
                                  </p:stCondLst>
                                  <p:childTnLst>
                                    <p:set>
                                      <p:cBhvr>
                                        <p:cTn dur="1" fill="hold" id="40">
                                          <p:stCondLst>
                                            <p:cond delay="0"/>
                                          </p:stCondLst>
                                        </p:cTn>
                                        <p:tgtEl>
                                          <p:spTgt spid="17"/>
                                        </p:tgtEl>
                                        <p:attrNameLst>
                                          <p:attrName>style.visibility</p:attrName>
                                        </p:attrNameLst>
                                      </p:cBhvr>
                                      <p:to>
                                        <p:strVal val="visible"/>
                                      </p:to>
                                    </p:set>
                                    <p:animEffect filter="wipe(up)" transition="in">
                                      <p:cBhvr>
                                        <p:cTn dur="500" id="4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21"/>
      <p:bldP grpId="0" spid="22"/>
      <p:bldP grpId="0" spid="2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nvGrpSpPr>
        <p:grpSpPr>
          <a:xfrm>
            <a:off x="625149" y="1047750"/>
            <a:ext cx="7909251" cy="386337"/>
            <a:chOff x="996241" y="5385680"/>
            <a:chExt cx="7416824" cy="823912"/>
          </a:xfrm>
          <a:solidFill>
            <a:schemeClr val="accent1"/>
          </a:solidFill>
        </p:grpSpPr>
        <p:sp>
          <p:nvSpPr>
            <p:cNvPr id="20" name="矩形 19"/>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a:solidFill>
                  <a:schemeClr val="bg1"/>
                </a:solidFill>
                <a:cs typeface="+mn-ea"/>
                <a:sym typeface="+mn-lt"/>
              </a:endParaRPr>
            </a:p>
          </p:txBody>
        </p:sp>
        <p:sp>
          <p:nvSpPr>
            <p:cNvPr id="21" name="Text Box 4"/>
            <p:cNvSpPr txBox="1">
              <a:spLocks noChangeArrowheads="1"/>
            </p:cNvSpPr>
            <p:nvPr/>
          </p:nvSpPr>
          <p:spPr bwMode="auto">
            <a:xfrm>
              <a:off x="1070344" y="5433482"/>
              <a:ext cx="7301335" cy="738419"/>
            </a:xfrm>
            <a:prstGeom prst="rect">
              <a:avLst/>
            </a:prstGeom>
            <a:grp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混合销售行为</a:t>
              </a:r>
            </a:p>
          </p:txBody>
        </p:sp>
      </p:grpSp>
      <p:sp>
        <p:nvSpPr>
          <p:cNvPr id="22" name="Text Box 19"/>
          <p:cNvSpPr txBox="1">
            <a:spLocks noChangeArrowheads="1"/>
          </p:cNvSpPr>
          <p:nvPr/>
        </p:nvSpPr>
        <p:spPr bwMode="auto">
          <a:xfrm>
            <a:off x="609600" y="1428750"/>
            <a:ext cx="7900550" cy="640080"/>
          </a:xfrm>
          <a:prstGeom prst="rect">
            <a:avLst/>
          </a:prstGeom>
          <a:noFill/>
          <a:ln>
            <a:noFill/>
          </a:ln>
          <a:effectLst>
            <a:outerShdw algn="ctr" dir="2700000" dist="107763"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nSpc>
                <a:spcPct val="150000"/>
              </a:lnSpc>
              <a:buClr>
                <a:srgbClr val="0070C0"/>
              </a:buClr>
            </a:pPr>
            <a:r>
              <a:rPr altLang="en-US" kumimoji="1" lang="zh-CN" sz="1200">
                <a:solidFill>
                  <a:schemeClr val="tx1">
                    <a:lumMod val="85000"/>
                    <a:lumOff val="15000"/>
                  </a:schemeClr>
                </a:solidFill>
                <a:cs typeface="+mn-ea"/>
                <a:sym typeface="+mn-lt"/>
              </a:rPr>
              <a:t>项销售行为既涉及货物有涉及服务，为混合销售。从事货物的生产、批发或者零售的单位和个体工商户的混合销售</a:t>
            </a:r>
          </a:p>
          <a:p>
            <a:pPr>
              <a:lnSpc>
                <a:spcPct val="150000"/>
              </a:lnSpc>
              <a:buClr>
                <a:srgbClr val="0070C0"/>
              </a:buClr>
            </a:pPr>
            <a:r>
              <a:rPr altLang="en-US" kumimoji="1" lang="zh-CN" sz="1200">
                <a:solidFill>
                  <a:schemeClr val="tx1">
                    <a:lumMod val="85000"/>
                    <a:lumOff val="15000"/>
                  </a:schemeClr>
                </a:solidFill>
                <a:cs typeface="+mn-ea"/>
                <a:sym typeface="+mn-lt"/>
              </a:rPr>
              <a:t>按照销售货物缴纳增值税；其他单位和个体工商户的混合销售，安好销售服务缴纳增值税</a:t>
            </a:r>
          </a:p>
        </p:txBody>
      </p:sp>
      <p:grpSp>
        <p:nvGrpSpPr>
          <p:cNvPr id="23" name="组合 22"/>
          <p:cNvGrpSpPr/>
          <p:nvPr/>
        </p:nvGrpSpPr>
        <p:grpSpPr>
          <a:xfrm>
            <a:off x="640773" y="2261613"/>
            <a:ext cx="7909251" cy="386337"/>
            <a:chOff x="996241" y="5385680"/>
            <a:chExt cx="7416824" cy="823912"/>
          </a:xfrm>
          <a:solidFill>
            <a:schemeClr val="accent2"/>
          </a:solidFill>
        </p:grpSpPr>
        <p:sp>
          <p:nvSpPr>
            <p:cNvPr id="24" name="矩形 23"/>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a:solidFill>
                  <a:schemeClr val="bg1"/>
                </a:solidFill>
                <a:cs typeface="+mn-ea"/>
                <a:sym typeface="+mn-lt"/>
              </a:endParaRPr>
            </a:p>
          </p:txBody>
        </p:sp>
        <p:sp>
          <p:nvSpPr>
            <p:cNvPr id="25" name="Text Box 4"/>
            <p:cNvSpPr txBox="1">
              <a:spLocks noChangeArrowheads="1"/>
            </p:cNvSpPr>
            <p:nvPr/>
          </p:nvSpPr>
          <p:spPr bwMode="auto">
            <a:xfrm>
              <a:off x="1070344" y="5433482"/>
              <a:ext cx="7301335" cy="738419"/>
            </a:xfrm>
            <a:prstGeom prst="rect">
              <a:avLst/>
            </a:prstGeom>
            <a:grp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增值税一般纳税人与小规模纳税人</a:t>
              </a:r>
            </a:p>
          </p:txBody>
        </p:sp>
      </p:grpSp>
      <p:sp>
        <p:nvSpPr>
          <p:cNvPr id="34" name="Text Box 19"/>
          <p:cNvSpPr txBox="1">
            <a:spLocks noChangeArrowheads="1"/>
          </p:cNvSpPr>
          <p:nvPr/>
        </p:nvSpPr>
        <p:spPr bwMode="auto">
          <a:xfrm>
            <a:off x="609600" y="2647950"/>
            <a:ext cx="7900550" cy="640080"/>
          </a:xfrm>
          <a:prstGeom prst="rect">
            <a:avLst/>
          </a:prstGeom>
          <a:noFill/>
          <a:ln>
            <a:noFill/>
          </a:ln>
          <a:effectLst>
            <a:outerShdw algn="ctr" dir="2700000" dist="107763"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nSpc>
                <a:spcPct val="150000"/>
              </a:lnSpc>
              <a:buClr>
                <a:srgbClr val="0070C0"/>
              </a:buClr>
            </a:pPr>
            <a:r>
              <a:rPr altLang="en-US" kumimoji="1" lang="zh-CN" sz="1200">
                <a:solidFill>
                  <a:schemeClr val="tx1">
                    <a:lumMod val="85000"/>
                    <a:lumOff val="15000"/>
                  </a:schemeClr>
                </a:solidFill>
                <a:cs typeface="+mn-ea"/>
                <a:sym typeface="+mn-lt"/>
              </a:rPr>
              <a:t>增值税实行凭专用发票抵税款的制度，客观上要求纳税人具备健全的会计核算制度和能力。但在实际经济生活中我国的增值税纳税人众多，会计核算水平参差不齐</a:t>
            </a:r>
          </a:p>
        </p:txBody>
      </p:sp>
      <p:grpSp>
        <p:nvGrpSpPr>
          <p:cNvPr id="35" name="组合 34"/>
          <p:cNvGrpSpPr/>
          <p:nvPr/>
        </p:nvGrpSpPr>
        <p:grpSpPr>
          <a:xfrm>
            <a:off x="634986" y="3423262"/>
            <a:ext cx="7909251" cy="386337"/>
            <a:chOff x="996241" y="5385680"/>
            <a:chExt cx="7416824" cy="823912"/>
          </a:xfrm>
          <a:solidFill>
            <a:schemeClr val="accent1"/>
          </a:solidFill>
        </p:grpSpPr>
        <p:sp>
          <p:nvSpPr>
            <p:cNvPr id="36" name="矩形 35"/>
            <p:cNvSpPr/>
            <p:nvPr/>
          </p:nvSpPr>
          <p:spPr>
            <a:xfrm>
              <a:off x="996241" y="5385680"/>
              <a:ext cx="7416824" cy="823912"/>
            </a:xfrm>
            <a:prstGeom prst="rect">
              <a:avLst/>
            </a:prstGeom>
            <a:grpFill/>
            <a:ln w="76200">
              <a:miter lim="800000"/>
            </a:ln>
            <a:effectLst/>
          </p:spPr>
          <p:txBody>
            <a:bodyPr anchor="ctr" wrap="none">
              <a:flatTx/>
            </a:bodyPr>
            <a:lstStyle/>
            <a:p>
              <a:pPr algn="ctr"/>
              <a:endParaRPr altLang="en-US" kumimoji="1" lang="zh-CN">
                <a:solidFill>
                  <a:schemeClr val="bg1"/>
                </a:solidFill>
                <a:cs typeface="+mn-ea"/>
                <a:sym typeface="+mn-lt"/>
              </a:endParaRPr>
            </a:p>
          </p:txBody>
        </p:sp>
        <p:sp>
          <p:nvSpPr>
            <p:cNvPr id="37" name="Text Box 4"/>
            <p:cNvSpPr txBox="1">
              <a:spLocks noChangeArrowheads="1"/>
            </p:cNvSpPr>
            <p:nvPr/>
          </p:nvSpPr>
          <p:spPr bwMode="auto">
            <a:xfrm>
              <a:off x="1070344" y="5433482"/>
              <a:ext cx="7301335" cy="738419"/>
            </a:xfrm>
            <a:prstGeom prst="rect">
              <a:avLst/>
            </a:prstGeom>
            <a:grpFill/>
            <a:ln w="76200">
              <a:miter lim="800000"/>
            </a:ln>
            <a:effectLst/>
          </p:spPr>
          <p:txBody>
            <a:bodyPr anchor="ctr" wrap="none">
              <a:flatTx/>
            </a:bodyPr>
            <a:lstStyle>
              <a:defPPr>
                <a:defRPr lang="en-US"/>
              </a:defPPr>
              <a:lvl1pPr algn="ctr">
                <a:defRPr kumimoji="1" sz="2400">
                  <a:solidFill>
                    <a:schemeClr val="bg1"/>
                  </a:solidFill>
                  <a:latin charset="0" panose="020b0806030902050204" pitchFamily="34" typeface="Impact"/>
                  <a:ea charset="-122" panose="020b0503020204020204" pitchFamily="34" typeface="微软雅黑"/>
                </a:defRPr>
              </a:lvl1pPr>
            </a:lstStyle>
            <a:p>
              <a:r>
                <a:rPr altLang="en-US" lang="zh-CN" sz="1800">
                  <a:latin typeface="+mn-lt"/>
                  <a:ea typeface="+mn-ea"/>
                  <a:cs typeface="+mn-ea"/>
                  <a:sym typeface="+mn-lt"/>
                </a:rPr>
                <a:t>二者区别</a:t>
              </a:r>
            </a:p>
          </p:txBody>
        </p:sp>
      </p:grpSp>
      <p:sp>
        <p:nvSpPr>
          <p:cNvPr id="38" name="Text Box 19"/>
          <p:cNvSpPr txBox="1">
            <a:spLocks noChangeArrowheads="1"/>
          </p:cNvSpPr>
          <p:nvPr/>
        </p:nvSpPr>
        <p:spPr bwMode="auto">
          <a:xfrm>
            <a:off x="603813" y="3790950"/>
            <a:ext cx="7900550" cy="640080"/>
          </a:xfrm>
          <a:prstGeom prst="rect">
            <a:avLst/>
          </a:prstGeom>
          <a:noFill/>
          <a:ln>
            <a:noFill/>
          </a:ln>
          <a:effectLst>
            <a:outerShdw algn="ctr" dir="2700000" dist="107763"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nSpc>
                <a:spcPct val="150000"/>
              </a:lnSpc>
              <a:buClr>
                <a:srgbClr val="0070C0"/>
              </a:buClr>
            </a:pPr>
            <a:r>
              <a:rPr altLang="en-US" kumimoji="1" lang="zh-CN" sz="1200">
                <a:solidFill>
                  <a:schemeClr val="tx1">
                    <a:lumMod val="85000"/>
                    <a:lumOff val="15000"/>
                  </a:schemeClr>
                </a:solidFill>
                <a:cs typeface="+mn-ea"/>
                <a:sym typeface="+mn-lt"/>
              </a:rPr>
              <a:t>增值税一般纳税人进项税额可抵扣，相对税负率较低；一般纳税人进项税额不能抵扣，税负率较高。增值税一般纳税人开开具增值税专用发票；小规模纳税人如果要开具增值税专用发票需要税局代开。</a:t>
            </a:r>
          </a:p>
        </p:txBody>
      </p:sp>
    </p:spTree>
    <p:extLst>
      <p:ext uri="{BB962C8B-B14F-4D97-AF65-F5344CB8AC3E}">
        <p14:creationId val="320266865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19"/>
                                        </p:tgtEl>
                                        <p:attrNameLst>
                                          <p:attrName>style.visibility</p:attrName>
                                        </p:attrNameLst>
                                      </p:cBhvr>
                                      <p:to>
                                        <p:strVal val="visible"/>
                                      </p:to>
                                    </p:set>
                                    <p:animEffect filter="barn(inVertical)" transition="in">
                                      <p:cBhvr>
                                        <p:cTn dur="500" id="7"/>
                                        <p:tgtEl>
                                          <p:spTgt spid="1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22"/>
                                        </p:tgtEl>
                                        <p:attrNameLst>
                                          <p:attrName>style.visibility</p:attrName>
                                        </p:attrNameLst>
                                      </p:cBhvr>
                                      <p:to>
                                        <p:strVal val="visible"/>
                                      </p:to>
                                    </p:set>
                                    <p:anim calcmode="lin" valueType="num">
                                      <p:cBhvr>
                                        <p:cTn dur="500" fill="hold" id="12"/>
                                        <p:tgtEl>
                                          <p:spTgt spid="22"/>
                                        </p:tgtEl>
                                        <p:attrNameLst>
                                          <p:attrName>ppt_w</p:attrName>
                                        </p:attrNameLst>
                                      </p:cBhvr>
                                      <p:tavLst>
                                        <p:tav tm="0">
                                          <p:val>
                                            <p:fltVal val="0"/>
                                          </p:val>
                                        </p:tav>
                                        <p:tav tm="100000">
                                          <p:val>
                                            <p:strVal val="#ppt_w"/>
                                          </p:val>
                                        </p:tav>
                                      </p:tavLst>
                                    </p:anim>
                                    <p:anim calcmode="lin" valueType="num">
                                      <p:cBhvr>
                                        <p:cTn dur="500" fill="hold" id="13"/>
                                        <p:tgtEl>
                                          <p:spTgt spid="22"/>
                                        </p:tgtEl>
                                        <p:attrNameLst>
                                          <p:attrName>ppt_h</p:attrName>
                                        </p:attrNameLst>
                                      </p:cBhvr>
                                      <p:tavLst>
                                        <p:tav tm="0">
                                          <p:val>
                                            <p:fltVal val="0"/>
                                          </p:val>
                                        </p:tav>
                                        <p:tav tm="100000">
                                          <p:val>
                                            <p:strVal val="#ppt_h"/>
                                          </p:val>
                                        </p:tav>
                                      </p:tavLst>
                                    </p:anim>
                                    <p:animEffect filter="fade" transition="in">
                                      <p:cBhvr>
                                        <p:cTn dur="500" id="14"/>
                                        <p:tgtEl>
                                          <p:spTgt spid="2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6" presetSubtype="21">
                                  <p:stCondLst>
                                    <p:cond delay="0"/>
                                  </p:stCondLst>
                                  <p:childTnLst>
                                    <p:set>
                                      <p:cBhvr>
                                        <p:cTn dur="1" fill="hold" id="18">
                                          <p:stCondLst>
                                            <p:cond delay="0"/>
                                          </p:stCondLst>
                                        </p:cTn>
                                        <p:tgtEl>
                                          <p:spTgt spid="23"/>
                                        </p:tgtEl>
                                        <p:attrNameLst>
                                          <p:attrName>style.visibility</p:attrName>
                                        </p:attrNameLst>
                                      </p:cBhvr>
                                      <p:to>
                                        <p:strVal val="visible"/>
                                      </p:to>
                                    </p:set>
                                    <p:animEffect filter="barn(inVertical)" transition="in">
                                      <p:cBhvr>
                                        <p:cTn dur="500" id="19"/>
                                        <p:tgtEl>
                                          <p:spTgt spid="23"/>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34"/>
                                        </p:tgtEl>
                                        <p:attrNameLst>
                                          <p:attrName>style.visibility</p:attrName>
                                        </p:attrNameLst>
                                      </p:cBhvr>
                                      <p:to>
                                        <p:strVal val="visible"/>
                                      </p:to>
                                    </p:set>
                                    <p:anim calcmode="lin" valueType="num">
                                      <p:cBhvr>
                                        <p:cTn dur="500" fill="hold" id="24"/>
                                        <p:tgtEl>
                                          <p:spTgt spid="34"/>
                                        </p:tgtEl>
                                        <p:attrNameLst>
                                          <p:attrName>ppt_w</p:attrName>
                                        </p:attrNameLst>
                                      </p:cBhvr>
                                      <p:tavLst>
                                        <p:tav tm="0">
                                          <p:val>
                                            <p:fltVal val="0"/>
                                          </p:val>
                                        </p:tav>
                                        <p:tav tm="100000">
                                          <p:val>
                                            <p:strVal val="#ppt_w"/>
                                          </p:val>
                                        </p:tav>
                                      </p:tavLst>
                                    </p:anim>
                                    <p:anim calcmode="lin" valueType="num">
                                      <p:cBhvr>
                                        <p:cTn dur="500" fill="hold" id="25"/>
                                        <p:tgtEl>
                                          <p:spTgt spid="34"/>
                                        </p:tgtEl>
                                        <p:attrNameLst>
                                          <p:attrName>ppt_h</p:attrName>
                                        </p:attrNameLst>
                                      </p:cBhvr>
                                      <p:tavLst>
                                        <p:tav tm="0">
                                          <p:val>
                                            <p:fltVal val="0"/>
                                          </p:val>
                                        </p:tav>
                                        <p:tav tm="100000">
                                          <p:val>
                                            <p:strVal val="#ppt_h"/>
                                          </p:val>
                                        </p:tav>
                                      </p:tavLst>
                                    </p:anim>
                                    <p:animEffect filter="fade" transition="in">
                                      <p:cBhvr>
                                        <p:cTn dur="500" id="26"/>
                                        <p:tgtEl>
                                          <p:spTgt spid="34"/>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16" presetSubtype="21">
                                  <p:stCondLst>
                                    <p:cond delay="0"/>
                                  </p:stCondLst>
                                  <p:childTnLst>
                                    <p:set>
                                      <p:cBhvr>
                                        <p:cTn dur="1" fill="hold" id="30">
                                          <p:stCondLst>
                                            <p:cond delay="0"/>
                                          </p:stCondLst>
                                        </p:cTn>
                                        <p:tgtEl>
                                          <p:spTgt spid="35"/>
                                        </p:tgtEl>
                                        <p:attrNameLst>
                                          <p:attrName>style.visibility</p:attrName>
                                        </p:attrNameLst>
                                      </p:cBhvr>
                                      <p:to>
                                        <p:strVal val="visible"/>
                                      </p:to>
                                    </p:set>
                                    <p:animEffect filter="barn(inVertical)" transition="in">
                                      <p:cBhvr>
                                        <p:cTn dur="500" id="31"/>
                                        <p:tgtEl>
                                          <p:spTgt spid="35"/>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53" presetSubtype="0">
                                  <p:stCondLst>
                                    <p:cond delay="0"/>
                                  </p:stCondLst>
                                  <p:childTnLst>
                                    <p:set>
                                      <p:cBhvr>
                                        <p:cTn dur="1" fill="hold" id="35">
                                          <p:stCondLst>
                                            <p:cond delay="0"/>
                                          </p:stCondLst>
                                        </p:cTn>
                                        <p:tgtEl>
                                          <p:spTgt spid="38"/>
                                        </p:tgtEl>
                                        <p:attrNameLst>
                                          <p:attrName>style.visibility</p:attrName>
                                        </p:attrNameLst>
                                      </p:cBhvr>
                                      <p:to>
                                        <p:strVal val="visible"/>
                                      </p:to>
                                    </p:set>
                                    <p:anim calcmode="lin" valueType="num">
                                      <p:cBhvr>
                                        <p:cTn dur="500" fill="hold" id="36"/>
                                        <p:tgtEl>
                                          <p:spTgt spid="38"/>
                                        </p:tgtEl>
                                        <p:attrNameLst>
                                          <p:attrName>ppt_w</p:attrName>
                                        </p:attrNameLst>
                                      </p:cBhvr>
                                      <p:tavLst>
                                        <p:tav tm="0">
                                          <p:val>
                                            <p:fltVal val="0"/>
                                          </p:val>
                                        </p:tav>
                                        <p:tav tm="100000">
                                          <p:val>
                                            <p:strVal val="#ppt_w"/>
                                          </p:val>
                                        </p:tav>
                                      </p:tavLst>
                                    </p:anim>
                                    <p:anim calcmode="lin" valueType="num">
                                      <p:cBhvr>
                                        <p:cTn dur="500" fill="hold" id="37"/>
                                        <p:tgtEl>
                                          <p:spTgt spid="38"/>
                                        </p:tgtEl>
                                        <p:attrNameLst>
                                          <p:attrName>ppt_h</p:attrName>
                                        </p:attrNameLst>
                                      </p:cBhvr>
                                      <p:tavLst>
                                        <p:tav tm="0">
                                          <p:val>
                                            <p:fltVal val="0"/>
                                          </p:val>
                                        </p:tav>
                                        <p:tav tm="100000">
                                          <p:val>
                                            <p:strVal val="#ppt_h"/>
                                          </p:val>
                                        </p:tav>
                                      </p:tavLst>
                                    </p:anim>
                                    <p:animEffect filter="fade" transition="in">
                                      <p:cBhvr>
                                        <p:cTn dur="500" id="38"/>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34"/>
      <p:bldP grpId="0" spid="3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82ADB108-2F67-4B4E-A97E-19ABB6FAC58E"/>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102">
      <a:dk1>
        <a:srgbClr val="000000"/>
      </a:dk1>
      <a:lt1>
        <a:srgbClr val="FFFFFF"/>
      </a:lt1>
      <a:dk2>
        <a:srgbClr val="000000"/>
      </a:dk2>
      <a:lt2>
        <a:srgbClr val="FFFFFF"/>
      </a:lt2>
      <a:accent1>
        <a:srgbClr val="1D3463"/>
      </a:accent1>
      <a:accent2>
        <a:srgbClr val="E52505"/>
      </a:accent2>
      <a:accent3>
        <a:srgbClr val="1D3463"/>
      </a:accent3>
      <a:accent4>
        <a:srgbClr val="E52505"/>
      </a:accent4>
      <a:accent5>
        <a:srgbClr val="1D3463"/>
      </a:accent5>
      <a:accent6>
        <a:srgbClr val="E52505"/>
      </a:accent6>
      <a:hlink>
        <a:srgbClr val="1D3463"/>
      </a:hlink>
      <a:folHlink>
        <a:srgbClr val="E52505"/>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158</Paragraphs>
  <Slides>27</Slides>
  <Notes>18</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27</vt:i4>
      </vt:variant>
    </vt:vector>
  </HeadingPairs>
  <TitlesOfParts>
    <vt:vector baseType="lpstr" size="37">
      <vt:lpstr>Arial</vt:lpstr>
      <vt:lpstr>Arial Black</vt:lpstr>
      <vt:lpstr>微软雅黑</vt:lpstr>
      <vt:lpstr>Calibri Light</vt:lpstr>
      <vt:lpstr>Calibri</vt:lpstr>
      <vt:lpstr>思源黑体</vt:lpstr>
      <vt:lpstr>汉仪锐智W</vt:lpstr>
      <vt:lpstr>汉仪大宋简</vt:lpstr>
      <vt:lpstr>Impact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2019-04-25T06:24:44Z</dcterms:created>
  <dcterms:modified xsi:type="dcterms:W3CDTF">2021-08-20T10:48:41Z</dcterms:modified>
  <cp:revision>1</cp:revision>
</cp:coreProperties>
</file>