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6" r:id="rId2"/>
  </p:sldMasterIdLst>
  <p:notesMasterIdLst>
    <p:notesMasterId r:id="rId3"/>
  </p:notesMasterIdLst>
  <p:handoutMasterIdLst>
    <p:handoutMasterId r:id="rId4"/>
  </p:handoutMasterIdLst>
  <p:sldIdLst>
    <p:sldId id="377" r:id="rId5"/>
    <p:sldId id="400" r:id="rId6"/>
    <p:sldId id="399" r:id="rId7"/>
    <p:sldId id="376" r:id="rId8"/>
    <p:sldId id="378" r:id="rId9"/>
    <p:sldId id="385" r:id="rId10"/>
    <p:sldId id="258" r:id="rId11"/>
    <p:sldId id="380" r:id="rId12"/>
    <p:sldId id="381" r:id="rId13"/>
    <p:sldId id="384" r:id="rId14"/>
    <p:sldId id="259" r:id="rId15"/>
    <p:sldId id="403" r:id="rId16"/>
    <p:sldId id="401" r:id="rId17"/>
    <p:sldId id="362" r:id="rId18"/>
    <p:sldId id="350" r:id="rId19"/>
    <p:sldId id="351" r:id="rId20"/>
    <p:sldId id="402" r:id="rId21"/>
    <p:sldId id="262" r:id="rId22"/>
    <p:sldId id="388" r:id="rId23"/>
    <p:sldId id="386" r:id="rId24"/>
    <p:sldId id="352" r:id="rId25"/>
    <p:sldId id="265" r:id="rId26"/>
    <p:sldId id="389" r:id="rId27"/>
    <p:sldId id="266" r:id="rId28"/>
    <p:sldId id="408" r:id="rId29"/>
    <p:sldId id="409" r:id="rId30"/>
    <p:sldId id="410" r:id="rId31"/>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1" userDrawn="1">
          <p15:clr>
            <a:srgbClr val="A4A3A4"/>
          </p15:clr>
        </p15:guide>
        <p15:guide id="2" pos="347" userDrawn="1">
          <p15:clr>
            <a:srgbClr val="A4A3A4"/>
          </p15:clr>
        </p15:guide>
        <p15:guide id="3" pos="740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6314" autoAdjust="0"/>
  </p:normalViewPr>
  <p:slideViewPr>
    <p:cSldViewPr snapToGrid="0">
      <p:cViewPr varScale="1">
        <p:scale>
          <a:sx n="108" d="100"/>
          <a:sy n="108" d="100"/>
        </p:scale>
        <p:origin x="270" y="114"/>
      </p:cViewPr>
      <p:guideLst>
        <p:guide orient="horz" pos="3861"/>
        <p:guide pos="347"/>
        <p:guide pos="7401"/>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snapToGrid="0">
      <p:cViewPr varScale="1">
        <p:scale>
          <a:sx n="57" d="100"/>
          <a:sy n="57" d="100"/>
        </p:scale>
        <p:origin x="2808" y="36"/>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notesMasters/notesMaster1.xml" Type="http://schemas.openxmlformats.org/officeDocument/2006/relationships/notesMaster"/><Relationship Id="rId30" Target="slides/slide26.xml" Type="http://schemas.openxmlformats.org/officeDocument/2006/relationships/slide"/><Relationship Id="rId31" Target="slides/slide27.xml" Type="http://schemas.openxmlformats.org/officeDocument/2006/relationships/slide"/><Relationship Id="rId32" Target="tags/tag1.xml" Type="http://schemas.openxmlformats.org/officeDocument/2006/relationships/tags"/><Relationship Id="rId33" Target="presProps.xml" Type="http://schemas.openxmlformats.org/officeDocument/2006/relationships/presProps"/><Relationship Id="rId34" Target="viewProps.xml" Type="http://schemas.openxmlformats.org/officeDocument/2006/relationships/viewProps"/><Relationship Id="rId35" Target="theme/theme1.xml" Type="http://schemas.openxmlformats.org/officeDocument/2006/relationships/theme"/><Relationship Id="rId36" Target="tableStyles.xml" Type="http://schemas.openxmlformats.org/officeDocument/2006/relationships/tableStyles"/><Relationship Id="rId4" Target="handoutMasters/handoutMaster1.xml" Type="http://schemas.openxmlformats.org/officeDocument/2006/relationships/handout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CC0713-5B13-4DE2-A7B9-4ACB4F8CAC8E}" type="datetimeFigureOut">
              <a:rPr lang="zh-CN" altLang="en-US" smtClean="0"/>
              <a:t>2021/5/26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18F391-F3FB-446C-AB3C-8C624D768896}" type="slidenum">
              <a:rPr lang="zh-CN" altLang="en-US" smtClean="0"/>
              <a:t>‹#›</a:t>
            </a:fld>
            <a:endParaRPr lang="zh-CN" altLang="en-US"/>
          </a:p>
        </p:txBody>
      </p:sp>
    </p:spTree>
    <p:extLst>
      <p:ext uri="{BB962C8B-B14F-4D97-AF65-F5344CB8AC3E}">
        <p14:creationId xmlns:p14="http://schemas.microsoft.com/office/powerpoint/2010/main" val="3484212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79283-E520-4921-BC6C-3A7BB0F58940}" type="datetimeFigureOut">
              <a:rPr lang="zh-CN" altLang="en-US" smtClean="0"/>
              <a:t>2021/5/26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5893B4-36F6-4F3B-B8D9-7D4D39AE4D6A}" type="slidenum">
              <a:rPr lang="zh-CN" altLang="en-US" smtClean="0"/>
              <a:t>‹#›</a:t>
            </a:fld>
            <a:endParaRPr lang="zh-CN" altLang="en-US"/>
          </a:p>
        </p:txBody>
      </p:sp>
    </p:spTree>
    <p:extLst>
      <p:ext uri="{BB962C8B-B14F-4D97-AF65-F5344CB8AC3E}">
        <p14:creationId val="1687274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41735825"/>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882478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开始页">
    <p:bg>
      <p:bgPr>
        <a:solidFill>
          <a:schemeClr val="tx1"/>
        </a:solidFill>
        <a:effectLst/>
      </p:bgPr>
    </p:bg>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6F40CEB3-7437-4FFA-AD85-15D425C9FFE7}" type="datetimeFigureOut">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6B99FF1-1748-4FF3-8E56-10FC1044A9B9}" type="slidenum">
              <a:rPr lang="zh-CN" altLang="en-US" smtClean="0"/>
              <a:t>‹#›</a:t>
            </a:fld>
            <a:endParaRPr lang="zh-CN" altLang="en-US"/>
          </a:p>
        </p:txBody>
      </p:sp>
    </p:spTree>
    <p:extLst>
      <p:ext uri="{BB962C8B-B14F-4D97-AF65-F5344CB8AC3E}">
        <p14:creationId val="315550223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0104276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0353615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8295606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88296608"/>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6657563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4262638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11107516"/>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86707996"/>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8129486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转场">
    <p:bg>
      <p:bgPr>
        <a:solidFill>
          <a:schemeClr val="tx1"/>
        </a:solidFill>
        <a:effectLst/>
      </p:bgPr>
    </p:bg>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6F40CEB3-7437-4FFA-AD85-15D425C9FFE7}" type="datetimeFigureOut">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6B99FF1-1748-4FF3-8E56-10FC1044A9B9}" type="slidenum">
              <a:rPr lang="zh-CN" altLang="en-US" smtClean="0"/>
              <a:t>‹#›</a:t>
            </a:fld>
            <a:endParaRPr lang="zh-CN" altLang="en-US"/>
          </a:p>
        </p:txBody>
      </p:sp>
      <p:cxnSp>
        <p:nvCxnSpPr>
          <p:cNvPr id="6" name="直接连接符 5"/>
          <p:cNvCxnSpPr/>
          <p:nvPr/>
        </p:nvCxnSpPr>
        <p:spPr>
          <a:xfrm>
            <a:off x="3652157" y="2590904"/>
            <a:ext cx="4887686" cy="0"/>
          </a:xfrm>
          <a:prstGeom prst="line">
            <a:avLst/>
          </a:prstGeom>
          <a:ln>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652157" y="3773613"/>
            <a:ext cx="4887686" cy="0"/>
          </a:xfrm>
          <a:prstGeom prst="line">
            <a:avLst/>
          </a:prstGeom>
          <a:ln>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79763934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9" name="等腰三角形 8"/>
          <p:cNvSpPr/>
          <p:nvPr userDrawn="1"/>
        </p:nvSpPr>
        <p:spPr>
          <a:xfrm>
            <a:off x="0" y="2293034"/>
            <a:ext cx="5500468" cy="4564966"/>
          </a:xfrm>
          <a:prstGeom prst="triangle">
            <a:avLst>
              <a:gd name="adj" fmla="val 24936"/>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userDrawn="1"/>
        </p:nvSpPr>
        <p:spPr>
          <a:xfrm>
            <a:off x="4375468" y="4037428"/>
            <a:ext cx="5500468" cy="2820572"/>
          </a:xfrm>
          <a:prstGeom prst="triangle">
            <a:avLst>
              <a:gd name="adj" fmla="val 52558"/>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nvSpPr>
        <p:spPr>
          <a:xfrm>
            <a:off x="2377856" y="5345722"/>
            <a:ext cx="5500468" cy="1512277"/>
          </a:xfrm>
          <a:prstGeom prst="triangle">
            <a:avLst>
              <a:gd name="adj" fmla="val 47442"/>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5"/>
          <p:cNvSpPr/>
          <p:nvPr userDrawn="1"/>
        </p:nvSpPr>
        <p:spPr>
          <a:xfrm>
            <a:off x="6635712" y="3017520"/>
            <a:ext cx="7240936" cy="3840480"/>
          </a:xfrm>
          <a:custGeom>
            <a:gdLst>
              <a:gd name="connsiteX0" fmla="*/ 0 w 5500468"/>
              <a:gd name="connsiteY0" fmla="*/ 3920686 h 3920686"/>
              <a:gd name="connsiteX1" fmla="*/ 3925728 w 5500468"/>
              <a:gd name="connsiteY1" fmla="*/ 0 h 3920686"/>
              <a:gd name="connsiteX2" fmla="*/ 5500468 w 5500468"/>
              <a:gd name="connsiteY2" fmla="*/ 3920686 h 3920686"/>
              <a:gd name="connsiteX3" fmla="*/ 0 w 5500468"/>
              <a:gd name="connsiteY3" fmla="*/ 3920686 h 3920686"/>
            </a:gdLst>
            <a:cxnLst>
              <a:cxn ang="0">
                <a:pos x="connsiteX0" y="connsiteY0"/>
              </a:cxn>
              <a:cxn ang="0">
                <a:pos x="connsiteX1" y="connsiteY1"/>
              </a:cxn>
              <a:cxn ang="0">
                <a:pos x="connsiteX2" y="connsiteY2"/>
              </a:cxn>
              <a:cxn ang="0">
                <a:pos x="connsiteX3" y="connsiteY3"/>
              </a:cxn>
            </a:cxnLst>
            <a:rect l="l" t="t" r="r" b="b"/>
            <a:pathLst>
              <a:path w="5500468" h="3920686">
                <a:moveTo>
                  <a:pt x="0" y="3920686"/>
                </a:moveTo>
                <a:lnTo>
                  <a:pt x="3925728" y="0"/>
                </a:lnTo>
                <a:lnTo>
                  <a:pt x="5500468" y="3920686"/>
                </a:lnTo>
                <a:lnTo>
                  <a:pt x="0" y="3920686"/>
                </a:lnTo>
                <a:close/>
              </a:path>
            </a:pathLst>
          </a:cu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日期占位符 1"/>
          <p:cNvSpPr>
            <a:spLocks noGrp="1"/>
          </p:cNvSpPr>
          <p:nvPr>
            <p:ph type="dt" sz="half" idx="10"/>
          </p:nvPr>
        </p:nvSpPr>
        <p:spPr/>
        <p:txBody>
          <a:bodyPr/>
          <a:lstStyle/>
          <a:p>
            <a:fld id="{6F40CEB3-7437-4FFA-AD85-15D425C9FFE7}" type="datetimeFigureOut">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6B99FF1-1748-4FF3-8E56-10FC1044A9B9}" type="slidenum">
              <a:rPr lang="zh-CN" altLang="en-US" smtClean="0"/>
              <a:t>‹#›</a:t>
            </a:fld>
            <a:endParaRPr lang="zh-CN" altLang="en-US"/>
          </a:p>
        </p:txBody>
      </p:sp>
      <p:sp>
        <p:nvSpPr>
          <p:cNvPr id="6" name="矩形 5"/>
          <p:cNvSpPr/>
          <p:nvPr userDrawn="1"/>
        </p:nvSpPr>
        <p:spPr>
          <a:xfrm>
            <a:off x="0" y="719600"/>
            <a:ext cx="592429" cy="51998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solidFill>
                <a:schemeClr val="tx1"/>
              </a:solidFill>
              <a:latin typeface="Impact" panose="020b0806030902050204" pitchFamily="34" charset="0"/>
              <a:ea typeface="造字工房悦黑体验版常规体" pitchFamily="50" charset="-122"/>
            </a:endParaRPr>
          </a:p>
        </p:txBody>
      </p:sp>
      <p:sp>
        <p:nvSpPr>
          <p:cNvPr id="7" name="标题 6"/>
          <p:cNvSpPr>
            <a:spLocks noGrp="1"/>
          </p:cNvSpPr>
          <p:nvPr>
            <p:ph type="title"/>
          </p:nvPr>
        </p:nvSpPr>
        <p:spPr>
          <a:xfrm>
            <a:off x="579550" y="769500"/>
            <a:ext cx="11142549" cy="523220"/>
          </a:xfrm>
        </p:spPr>
        <p:txBody>
          <a:bodyPr>
            <a:noAutofit/>
          </a:bodyPr>
          <a:lstStyle>
            <a:lvl1pPr>
              <a:defRPr sz="2800" b="1">
                <a:solidFill>
                  <a:schemeClr val="tx1"/>
                </a:solidFill>
                <a:effectLst/>
              </a:defRPr>
            </a:lvl1pPr>
          </a:lstStyle>
          <a:p>
            <a:r>
              <a:rPr lang="zh-CN" altLang="en-US" smtClean="0"/>
              <a:t>单击此处</a:t>
            </a:r>
            <a:endParaRPr lang="zh-CN" altLang="en-US"/>
          </a:p>
        </p:txBody>
      </p:sp>
      <p:sp>
        <p:nvSpPr>
          <p:cNvPr id="11" name="文本占位符 10"/>
          <p:cNvSpPr>
            <a:spLocks noGrp="1"/>
          </p:cNvSpPr>
          <p:nvPr>
            <p:ph type="body" sz="quarter" idx="13"/>
          </p:nvPr>
        </p:nvSpPr>
        <p:spPr>
          <a:xfrm>
            <a:off x="0" y="643400"/>
            <a:ext cx="579551" cy="519989"/>
          </a:xfrm>
        </p:spPr>
        <p:txBody>
          <a:bodyPr>
            <a:noAutofit/>
          </a:bodyPr>
          <a:lstStyle>
            <a:lvl1pPr marL="0" indent="0" algn="ctr">
              <a:buNone/>
              <a:defRPr sz="4800">
                <a:latin typeface="Impact" pitchFamily="34" charset="0"/>
                <a:ea typeface="+mn-ea"/>
              </a:defRPr>
            </a:lvl1pPr>
          </a:lstStyle>
          <a:p>
            <a:pPr lvl="0"/>
            <a:endParaRPr lang="zh-CN" altLang="en-US"/>
          </a:p>
        </p:txBody>
      </p:sp>
    </p:spTree>
    <p:extLst>
      <p:ext uri="{BB962C8B-B14F-4D97-AF65-F5344CB8AC3E}">
        <p14:creationId val="290845791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6F40CEB3-7437-4FFA-AD85-15D425C9FFE7}" type="datetimeFigureOut">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6B99FF1-1748-4FF3-8E56-10FC1044A9B9}" type="slidenum">
              <a:rPr lang="zh-CN" altLang="en-US" smtClean="0"/>
              <a:t>‹#›</a:t>
            </a:fld>
            <a:endParaRPr lang="zh-CN" altLang="en-US"/>
          </a:p>
        </p:txBody>
      </p:sp>
      <p:sp>
        <p:nvSpPr>
          <p:cNvPr id="6" name="矩形 5"/>
          <p:cNvSpPr/>
          <p:nvPr userDrawn="1"/>
        </p:nvSpPr>
        <p:spPr>
          <a:xfrm>
            <a:off x="0" y="719600"/>
            <a:ext cx="592429" cy="51998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solidFill>
                <a:schemeClr val="tx1"/>
              </a:solidFill>
              <a:latin typeface="Impact" pitchFamily="34" charset="0"/>
              <a:ea typeface="造字工房悦黑体验版常规体" pitchFamily="50" charset="-122"/>
            </a:endParaRPr>
          </a:p>
        </p:txBody>
      </p:sp>
      <p:sp>
        <p:nvSpPr>
          <p:cNvPr id="7" name="标题 6"/>
          <p:cNvSpPr>
            <a:spLocks noGrp="1"/>
          </p:cNvSpPr>
          <p:nvPr>
            <p:ph type="title"/>
          </p:nvPr>
        </p:nvSpPr>
        <p:spPr>
          <a:xfrm>
            <a:off x="579550" y="769500"/>
            <a:ext cx="11142549" cy="523220"/>
          </a:xfrm>
        </p:spPr>
        <p:txBody>
          <a:bodyPr>
            <a:noAutofit/>
          </a:bodyPr>
          <a:lstStyle>
            <a:lvl1pPr>
              <a:defRPr sz="2800" b="1">
                <a:solidFill>
                  <a:schemeClr val="tx1"/>
                </a:solidFill>
                <a:effectLst/>
              </a:defRPr>
            </a:lvl1pPr>
          </a:lstStyle>
          <a:p>
            <a:r>
              <a:rPr lang="zh-CN" altLang="en-US" smtClean="0"/>
              <a:t>单击此处</a:t>
            </a:r>
            <a:endParaRPr lang="zh-CN" altLang="en-US"/>
          </a:p>
        </p:txBody>
      </p:sp>
      <p:sp>
        <p:nvSpPr>
          <p:cNvPr id="11" name="文本占位符 10"/>
          <p:cNvSpPr>
            <a:spLocks noGrp="1"/>
          </p:cNvSpPr>
          <p:nvPr>
            <p:ph type="body" sz="quarter" idx="13"/>
          </p:nvPr>
        </p:nvSpPr>
        <p:spPr>
          <a:xfrm>
            <a:off x="0" y="643400"/>
            <a:ext cx="579551" cy="519989"/>
          </a:xfrm>
        </p:spPr>
        <p:txBody>
          <a:bodyPr>
            <a:noAutofit/>
          </a:bodyPr>
          <a:lstStyle>
            <a:lvl1pPr marL="0" indent="0" algn="ctr">
              <a:buNone/>
              <a:defRPr sz="4800">
                <a:latin typeface="Impact" pitchFamily="34" charset="0"/>
                <a:ea typeface="+mn-ea"/>
              </a:defRPr>
            </a:lvl1pPr>
          </a:lstStyle>
          <a:p>
            <a:pPr lvl="0"/>
            <a:endParaRPr lang="zh-CN" altLang="en-US"/>
          </a:p>
        </p:txBody>
      </p:sp>
    </p:spTree>
    <p:extLst>
      <p:ext uri="{BB962C8B-B14F-4D97-AF65-F5344CB8AC3E}">
        <p14:creationId val="317827848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6" name="等腰三角形 5"/>
          <p:cNvSpPr/>
          <p:nvPr userDrawn="1"/>
        </p:nvSpPr>
        <p:spPr>
          <a:xfrm>
            <a:off x="0" y="2293034"/>
            <a:ext cx="5500468" cy="4564966"/>
          </a:xfrm>
          <a:prstGeom prst="triangle">
            <a:avLst>
              <a:gd name="adj" fmla="val 24936"/>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userDrawn="1"/>
        </p:nvSpPr>
        <p:spPr>
          <a:xfrm>
            <a:off x="4375468" y="4037428"/>
            <a:ext cx="5500468" cy="2820572"/>
          </a:xfrm>
          <a:prstGeom prst="triangle">
            <a:avLst>
              <a:gd name="adj" fmla="val 52558"/>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userDrawn="1"/>
        </p:nvSpPr>
        <p:spPr>
          <a:xfrm>
            <a:off x="2377856" y="5345722"/>
            <a:ext cx="5500468" cy="1512277"/>
          </a:xfrm>
          <a:prstGeom prst="triangle">
            <a:avLst>
              <a:gd name="adj" fmla="val 47442"/>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5"/>
          <p:cNvSpPr/>
          <p:nvPr userDrawn="1"/>
        </p:nvSpPr>
        <p:spPr>
          <a:xfrm>
            <a:off x="6635712" y="3017520"/>
            <a:ext cx="7240936" cy="3840480"/>
          </a:xfrm>
          <a:custGeom>
            <a:gdLst>
              <a:gd name="connsiteX0" fmla="*/ 0 w 5500468"/>
              <a:gd name="connsiteY0" fmla="*/ 3920686 h 3920686"/>
              <a:gd name="connsiteX1" fmla="*/ 3925728 w 5500468"/>
              <a:gd name="connsiteY1" fmla="*/ 0 h 3920686"/>
              <a:gd name="connsiteX2" fmla="*/ 5500468 w 5500468"/>
              <a:gd name="connsiteY2" fmla="*/ 3920686 h 3920686"/>
              <a:gd name="connsiteX3" fmla="*/ 0 w 5500468"/>
              <a:gd name="connsiteY3" fmla="*/ 3920686 h 3920686"/>
            </a:gdLst>
            <a:cxnLst>
              <a:cxn ang="0">
                <a:pos x="connsiteX0" y="connsiteY0"/>
              </a:cxn>
              <a:cxn ang="0">
                <a:pos x="connsiteX1" y="connsiteY1"/>
              </a:cxn>
              <a:cxn ang="0">
                <a:pos x="connsiteX2" y="connsiteY2"/>
              </a:cxn>
              <a:cxn ang="0">
                <a:pos x="connsiteX3" y="connsiteY3"/>
              </a:cxn>
            </a:cxnLst>
            <a:rect l="l" t="t" r="r" b="b"/>
            <a:pathLst>
              <a:path w="5500468" h="3920686">
                <a:moveTo>
                  <a:pt x="0" y="3920686"/>
                </a:moveTo>
                <a:lnTo>
                  <a:pt x="3925728" y="0"/>
                </a:lnTo>
                <a:lnTo>
                  <a:pt x="5500468" y="3920686"/>
                </a:lnTo>
                <a:lnTo>
                  <a:pt x="0" y="3920686"/>
                </a:lnTo>
                <a:close/>
              </a:path>
            </a:pathLst>
          </a:cu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日期占位符 1"/>
          <p:cNvSpPr>
            <a:spLocks noGrp="1"/>
          </p:cNvSpPr>
          <p:nvPr>
            <p:ph type="dt" sz="half" idx="10"/>
          </p:nvPr>
        </p:nvSpPr>
        <p:spPr/>
        <p:txBody>
          <a:bodyPr/>
          <a:lstStyle/>
          <a:p>
            <a:fld id="{6F40CEB3-7437-4FFA-AD85-15D425C9FFE7}" type="datetimeFigureOut">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6B99FF1-1748-4FF3-8E56-10FC1044A9B9}" type="slidenum">
              <a:rPr lang="zh-CN" altLang="en-US" smtClean="0"/>
              <a:t>‹#›</a:t>
            </a:fld>
            <a:endParaRPr lang="zh-CN" altLang="en-US"/>
          </a:p>
        </p:txBody>
      </p:sp>
    </p:spTree>
    <p:extLst>
      <p:ext uri="{BB962C8B-B14F-4D97-AF65-F5344CB8AC3E}">
        <p14:creationId val="170191859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过度页">
    <p:spTree>
      <p:nvGrpSpPr>
        <p:cNvPr id="1" name=""/>
        <p:cNvGrpSpPr/>
        <p:nvPr/>
      </p:nvGrpSpPr>
      <p:grpSpPr>
        <a:xfrm>
          <a:off x="0" y="0"/>
          <a:ext cx="0" cy="0"/>
        </a:xfrm>
      </p:grpSpPr>
      <p:sp>
        <p:nvSpPr>
          <p:cNvPr id="6" name="等腰三角形 5"/>
          <p:cNvSpPr/>
          <p:nvPr userDrawn="1"/>
        </p:nvSpPr>
        <p:spPr>
          <a:xfrm>
            <a:off x="0" y="2293034"/>
            <a:ext cx="5500468" cy="4564966"/>
          </a:xfrm>
          <a:prstGeom prst="triangle">
            <a:avLst>
              <a:gd name="adj" fmla="val 24936"/>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userDrawn="1"/>
        </p:nvSpPr>
        <p:spPr>
          <a:xfrm>
            <a:off x="4375468" y="4037428"/>
            <a:ext cx="5500468" cy="2820572"/>
          </a:xfrm>
          <a:prstGeom prst="triangle">
            <a:avLst>
              <a:gd name="adj" fmla="val 52558"/>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userDrawn="1"/>
        </p:nvSpPr>
        <p:spPr>
          <a:xfrm>
            <a:off x="2377856" y="5345722"/>
            <a:ext cx="5500468" cy="1512277"/>
          </a:xfrm>
          <a:prstGeom prst="triangle">
            <a:avLst>
              <a:gd name="adj" fmla="val 47442"/>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5"/>
          <p:cNvSpPr/>
          <p:nvPr userDrawn="1"/>
        </p:nvSpPr>
        <p:spPr>
          <a:xfrm>
            <a:off x="6635712" y="3017520"/>
            <a:ext cx="7240936" cy="3840480"/>
          </a:xfrm>
          <a:custGeom>
            <a:gdLst>
              <a:gd name="connsiteX0" fmla="*/ 0 w 5500468"/>
              <a:gd name="connsiteY0" fmla="*/ 3920686 h 3920686"/>
              <a:gd name="connsiteX1" fmla="*/ 3925728 w 5500468"/>
              <a:gd name="connsiteY1" fmla="*/ 0 h 3920686"/>
              <a:gd name="connsiteX2" fmla="*/ 5500468 w 5500468"/>
              <a:gd name="connsiteY2" fmla="*/ 3920686 h 3920686"/>
              <a:gd name="connsiteX3" fmla="*/ 0 w 5500468"/>
              <a:gd name="connsiteY3" fmla="*/ 3920686 h 3920686"/>
            </a:gdLst>
            <a:cxnLst>
              <a:cxn ang="0">
                <a:pos x="connsiteX0" y="connsiteY0"/>
              </a:cxn>
              <a:cxn ang="0">
                <a:pos x="connsiteX1" y="connsiteY1"/>
              </a:cxn>
              <a:cxn ang="0">
                <a:pos x="connsiteX2" y="connsiteY2"/>
              </a:cxn>
              <a:cxn ang="0">
                <a:pos x="connsiteX3" y="connsiteY3"/>
              </a:cxn>
            </a:cxnLst>
            <a:rect l="l" t="t" r="r" b="b"/>
            <a:pathLst>
              <a:path w="5500468" h="3920686">
                <a:moveTo>
                  <a:pt x="0" y="3920686"/>
                </a:moveTo>
                <a:lnTo>
                  <a:pt x="3925728" y="0"/>
                </a:lnTo>
                <a:lnTo>
                  <a:pt x="5500468" y="3920686"/>
                </a:lnTo>
                <a:lnTo>
                  <a:pt x="0" y="3920686"/>
                </a:lnTo>
                <a:close/>
              </a:path>
            </a:pathLst>
          </a:cu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日期占位符 1"/>
          <p:cNvSpPr>
            <a:spLocks noGrp="1"/>
          </p:cNvSpPr>
          <p:nvPr>
            <p:ph type="dt" sz="half" idx="10"/>
          </p:nvPr>
        </p:nvSpPr>
        <p:spPr/>
        <p:txBody>
          <a:bodyPr/>
          <a:lstStyle/>
          <a:p>
            <a:fld id="{6F40CEB3-7437-4FFA-AD85-15D425C9FFE7}" type="datetimeFigureOut">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6B99FF1-1748-4FF3-8E56-10FC1044A9B9}" type="slidenum">
              <a:rPr lang="zh-CN" altLang="en-US" smtClean="0"/>
              <a:t>‹#›</a:t>
            </a:fld>
            <a:endParaRPr lang="zh-CN" altLang="en-US"/>
          </a:p>
        </p:txBody>
      </p:sp>
    </p:spTree>
    <p:extLst>
      <p:ext uri="{BB962C8B-B14F-4D97-AF65-F5344CB8AC3E}">
        <p14:creationId val="339366064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2543203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605470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11914571"/>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8.xml" Type="http://schemas.openxmlformats.org/officeDocument/2006/relationships/slideLayout"/><Relationship Id="rId10" Target="../slideLayouts/slideLayout17.xml" Type="http://schemas.openxmlformats.org/officeDocument/2006/relationships/slideLayout"/><Relationship Id="rId11" Target="../slideLayouts/slideLayout18.xml" Type="http://schemas.openxmlformats.org/officeDocument/2006/relationships/slideLayout"/><Relationship Id="rId12" Target="../theme/theme2.xml" Type="http://schemas.openxmlformats.org/officeDocument/2006/relationships/theme"/><Relationship Id="rId2" Target="../slideLayouts/slideLayout9.xml" Type="http://schemas.openxmlformats.org/officeDocument/2006/relationships/slideLayout"/><Relationship Id="rId3" Target="../slideLayouts/slideLayout10.xml" Type="http://schemas.openxmlformats.org/officeDocument/2006/relationships/slideLayout"/><Relationship Id="rId4" Target="../slideLayouts/slideLayout11.xml" Type="http://schemas.openxmlformats.org/officeDocument/2006/relationships/slideLayout"/><Relationship Id="rId5" Target="../slideLayouts/slideLayout12.xml" Type="http://schemas.openxmlformats.org/officeDocument/2006/relationships/slideLayout"/><Relationship Id="rId6" Target="../slideLayouts/slideLayout13.xml" Type="http://schemas.openxmlformats.org/officeDocument/2006/relationships/slideLayout"/><Relationship Id="rId7" Target="../slideLayouts/slideLayout14.xml" Type="http://schemas.openxmlformats.org/officeDocument/2006/relationships/slideLayout"/><Relationship Id="rId8" Target="../slideLayouts/slideLayout15.xml" Type="http://schemas.openxmlformats.org/officeDocument/2006/relationships/slideLayout"/><Relationship Id="rId9" Target="../slideLayouts/slideLayout1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造字工房悦黑体验版常规体" pitchFamily="50" charset="-122"/>
                <a:ea typeface="造字工房悦黑体验版常规体" pitchFamily="50" charset="-122"/>
              </a:defRPr>
            </a:lvl1pPr>
          </a:lstStyle>
          <a:p>
            <a:fld id="{6F40CEB3-7437-4FFA-AD85-15D425C9FFE7}" type="datetimeFigureOut">
              <a:rPr lang="zh-CN" altLang="en-US" smtClean="0"/>
              <a:t>2021/5/26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造字工房悦黑体验版常规体" pitchFamily="50" charset="-122"/>
                <a:ea typeface="造字工房悦黑体验版常规体" pitchFamily="50"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造字工房悦黑体验版常规体" pitchFamily="50" charset="-122"/>
                <a:ea typeface="造字工房悦黑体验版常规体" pitchFamily="50" charset="-122"/>
              </a:defRPr>
            </a:lvl1pPr>
          </a:lstStyle>
          <a:p>
            <a:fld id="{D6B99FF1-1748-4FF3-8E56-10FC1044A9B9}" type="slidenum">
              <a:rPr lang="zh-CN" altLang="en-US" smtClean="0"/>
              <a:t>‹#›</a:t>
            </a:fld>
            <a:endParaRPr lang="zh-CN" altLang="en-US"/>
          </a:p>
        </p:txBody>
      </p:sp>
    </p:spTree>
    <p:extLst>
      <p:ext uri="{BB962C8B-B14F-4D97-AF65-F5344CB8AC3E}">
        <p14:creationId val="1424040696"/>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0" r:id="rId3"/>
    <p:sldLayoutId id="2147483665" r:id="rId4"/>
    <p:sldLayoutId id="2147483655" r:id="rId5"/>
    <p:sldLayoutId id="2147483661" r:id="rId6"/>
    <p:sldLayoutId id="2147483664" r:id="rId7"/>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造字工房悦黑体验版常规体"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造字工房悦黑体验版常规体" pitchFamily="50" charset="-122"/>
          <a:ea typeface="造字工房悦黑体验版常规体"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造字工房悦黑体验版常规体" pitchFamily="50" charset="-122"/>
          <a:ea typeface="造字工房悦黑体验版常规体"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造字工房悦黑体验版常规体" pitchFamily="50" charset="-122"/>
          <a:ea typeface="造字工房悦黑体验版常规体"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造字工房悦黑体验版常规体" pitchFamily="50" charset="-122"/>
          <a:ea typeface="造字工房悦黑体验版常规体"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造字工房悦黑体验版常规体" pitchFamily="50" charset="-122"/>
          <a:ea typeface="造字工房悦黑体验版常规体"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2021/5/26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933730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3.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png" Type="http://schemas.openxmlformats.org/officeDocument/2006/relationships/image"/><Relationship Id="rId5" Target="../media/image7.pn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00B0F0"/>
        </a:solidFill>
        <a:effectLst/>
      </p:bgPr>
    </p:bg>
    <p:spTree>
      <p:nvGrpSpPr>
        <p:cNvPr id="1" name=""/>
        <p:cNvGrpSpPr/>
        <p:nvPr/>
      </p:nvGrpSpPr>
      <p:grpSpPr>
        <a:xfrm>
          <a:off x="0" y="0"/>
          <a:ext cx="0" cy="0"/>
        </a:xfrm>
      </p:grpSpPr>
      <p:sp>
        <p:nvSpPr>
          <p:cNvPr id="22" name="等腰三角形 15"/>
          <p:cNvSpPr/>
          <p:nvPr/>
        </p:nvSpPr>
        <p:spPr>
          <a:xfrm rot="16514643">
            <a:off x="4050588" y="-4064903"/>
            <a:ext cx="6095170" cy="9055020"/>
          </a:xfrm>
          <a:custGeom>
            <a:gdLst>
              <a:gd fmla="*/ 0 w 6095170" name="connsiteX0"/>
              <a:gd fmla="*/ 5621058 h 9055020" name="connsiteY0"/>
              <a:gd fmla="*/ 3260214 w 6095170" name="connsiteX1"/>
              <a:gd fmla="*/ 0 h 9055020" name="connsiteY1"/>
              <a:gd fmla="*/ 6095170 w 6095170" name="connsiteX2"/>
              <a:gd fmla="*/ 9055020 h 9055020" name="connsiteY2"/>
              <a:gd fmla="*/ 0 w 6095170" name="connsiteX3"/>
              <a:gd fmla="*/ 5621058 h 9055020" name="connsiteY3"/>
            </a:gdLst>
            <a:cxnLst>
              <a:cxn ang="0">
                <a:pos x="connsiteX0" y="connsiteY0"/>
              </a:cxn>
              <a:cxn ang="0">
                <a:pos x="connsiteX1" y="connsiteY1"/>
              </a:cxn>
              <a:cxn ang="0">
                <a:pos x="connsiteX2" y="connsiteY2"/>
              </a:cxn>
              <a:cxn ang="0">
                <a:pos x="connsiteX3" y="connsiteY3"/>
              </a:cxn>
            </a:cxnLst>
            <a:rect b="b" l="l" r="r" t="t"/>
            <a:pathLst>
              <a:path h="9055020" w="6095170">
                <a:moveTo>
                  <a:pt x="0" y="5621058"/>
                </a:moveTo>
                <a:lnTo>
                  <a:pt x="3260214" y="0"/>
                </a:lnTo>
                <a:lnTo>
                  <a:pt x="6095170" y="9055020"/>
                </a:lnTo>
                <a:lnTo>
                  <a:pt x="0" y="5621058"/>
                </a:lnTo>
                <a:close/>
              </a:path>
            </a:pathLst>
          </a:cu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15"/>
          <p:cNvSpPr/>
          <p:nvPr/>
        </p:nvSpPr>
        <p:spPr>
          <a:xfrm rot="6285306">
            <a:off x="4050588" y="652318"/>
            <a:ext cx="6095170" cy="10809675"/>
          </a:xfrm>
          <a:custGeom>
            <a:gdLst>
              <a:gd fmla="*/ 0 w 6095170" name="connsiteX0"/>
              <a:gd fmla="*/ 7375713 h 10809675" name="connsiteY0"/>
              <a:gd fmla="*/ 365734 w 6095170" name="connsiteX1"/>
              <a:gd fmla="*/ 0 h 10809675" name="connsiteY1"/>
              <a:gd fmla="*/ 6095170 w 6095170" name="connsiteX2"/>
              <a:gd fmla="*/ 10809675 h 10809675" name="connsiteY2"/>
              <a:gd fmla="*/ 0 w 6095170" name="connsiteX3"/>
              <a:gd fmla="*/ 7375713 h 10809675" name="connsiteY3"/>
            </a:gdLst>
            <a:cxnLst>
              <a:cxn ang="0">
                <a:pos x="connsiteX0" y="connsiteY0"/>
              </a:cxn>
              <a:cxn ang="0">
                <a:pos x="connsiteX1" y="connsiteY1"/>
              </a:cxn>
              <a:cxn ang="0">
                <a:pos x="connsiteX2" y="connsiteY2"/>
              </a:cxn>
              <a:cxn ang="0">
                <a:pos x="connsiteX3" y="connsiteY3"/>
              </a:cxn>
            </a:cxnLst>
            <a:rect b="b" l="l" r="r" t="t"/>
            <a:pathLst>
              <a:path h="10809675" w="6095170">
                <a:moveTo>
                  <a:pt x="0" y="7375713"/>
                </a:moveTo>
                <a:lnTo>
                  <a:pt x="365734" y="0"/>
                </a:lnTo>
                <a:lnTo>
                  <a:pt x="6095170" y="10809675"/>
                </a:lnTo>
                <a:lnTo>
                  <a:pt x="0" y="7375713"/>
                </a:lnTo>
                <a:close/>
              </a:path>
            </a:pathLst>
          </a:custGeom>
          <a:solidFill>
            <a:schemeClr val="bg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5"/>
          <p:cNvSpPr/>
          <p:nvPr/>
        </p:nvSpPr>
        <p:spPr>
          <a:xfrm rot="7358184">
            <a:off x="3131946" y="803572"/>
            <a:ext cx="6095170" cy="10809675"/>
          </a:xfrm>
          <a:custGeom>
            <a:gdLst>
              <a:gd fmla="*/ 0 w 6095170" name="connsiteX0"/>
              <a:gd fmla="*/ 7375713 h 10809675" name="connsiteY0"/>
              <a:gd fmla="*/ 365734 w 6095170" name="connsiteX1"/>
              <a:gd fmla="*/ 0 h 10809675" name="connsiteY1"/>
              <a:gd fmla="*/ 6095170 w 6095170" name="connsiteX2"/>
              <a:gd fmla="*/ 10809675 h 10809675" name="connsiteY2"/>
              <a:gd fmla="*/ 0 w 6095170" name="connsiteX3"/>
              <a:gd fmla="*/ 7375713 h 10809675" name="connsiteY3"/>
            </a:gdLst>
            <a:cxnLst>
              <a:cxn ang="0">
                <a:pos x="connsiteX0" y="connsiteY0"/>
              </a:cxn>
              <a:cxn ang="0">
                <a:pos x="connsiteX1" y="connsiteY1"/>
              </a:cxn>
              <a:cxn ang="0">
                <a:pos x="connsiteX2" y="connsiteY2"/>
              </a:cxn>
              <a:cxn ang="0">
                <a:pos x="connsiteX3" y="connsiteY3"/>
              </a:cxn>
            </a:cxnLst>
            <a:rect b="b" l="l" r="r" t="t"/>
            <a:pathLst>
              <a:path h="10809675" w="6095170">
                <a:moveTo>
                  <a:pt x="0" y="7375713"/>
                </a:moveTo>
                <a:lnTo>
                  <a:pt x="365734" y="0"/>
                </a:lnTo>
                <a:lnTo>
                  <a:pt x="6095170" y="10809675"/>
                </a:lnTo>
                <a:lnTo>
                  <a:pt x="0" y="7375713"/>
                </a:lnTo>
                <a:close/>
              </a:path>
            </a:pathLst>
          </a:custGeom>
          <a:solidFill>
            <a:schemeClr val="bg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18513088">
            <a:off x="4328266" y="-4822931"/>
            <a:ext cx="6095170" cy="9055020"/>
          </a:xfrm>
          <a:custGeom>
            <a:gdLst>
              <a:gd fmla="*/ 0 w 6095170" name="connsiteX0"/>
              <a:gd fmla="*/ 5621058 h 9055020" name="connsiteY0"/>
              <a:gd fmla="*/ 3260214 w 6095170" name="connsiteX1"/>
              <a:gd fmla="*/ 0 h 9055020" name="connsiteY1"/>
              <a:gd fmla="*/ 6095170 w 6095170" name="connsiteX2"/>
              <a:gd fmla="*/ 9055020 h 9055020" name="connsiteY2"/>
              <a:gd fmla="*/ 0 w 6095170" name="connsiteX3"/>
              <a:gd fmla="*/ 5621058 h 9055020" name="connsiteY3"/>
            </a:gdLst>
            <a:cxnLst>
              <a:cxn ang="0">
                <a:pos x="connsiteX0" y="connsiteY0"/>
              </a:cxn>
              <a:cxn ang="0">
                <a:pos x="connsiteX1" y="connsiteY1"/>
              </a:cxn>
              <a:cxn ang="0">
                <a:pos x="connsiteX2" y="connsiteY2"/>
              </a:cxn>
              <a:cxn ang="0">
                <a:pos x="connsiteX3" y="connsiteY3"/>
              </a:cxn>
            </a:cxnLst>
            <a:rect b="b" l="l" r="r" t="t"/>
            <a:pathLst>
              <a:path h="9055020" w="6095170">
                <a:moveTo>
                  <a:pt x="0" y="5621058"/>
                </a:moveTo>
                <a:lnTo>
                  <a:pt x="3260214" y="0"/>
                </a:lnTo>
                <a:lnTo>
                  <a:pt x="6095170" y="9055020"/>
                </a:lnTo>
                <a:lnTo>
                  <a:pt x="0" y="5621058"/>
                </a:lnTo>
                <a:close/>
              </a:path>
            </a:pathLst>
          </a:cu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等腰三角形 10"/>
          <p:cNvSpPr/>
          <p:nvPr/>
        </p:nvSpPr>
        <p:spPr>
          <a:xfrm rot="884987">
            <a:off x="464241" y="6278073"/>
            <a:ext cx="1800665" cy="504162"/>
          </a:xfrm>
          <a:custGeom>
            <a:gdLst>
              <a:gd fmla="*/ 295422 w 1800665" name="connsiteX0"/>
              <a:gd fmla="*/ 208741 h 504162" name="connsiteY0"/>
              <a:gd fmla="*/ 1800665 w 1800665" name="connsiteX1"/>
              <a:gd fmla="*/ 0 h 504162" name="connsiteY1"/>
              <a:gd fmla="*/ 0 w 1800665" name="connsiteX2"/>
              <a:gd fmla="*/ 504162 h 504162" name="connsiteY2"/>
              <a:gd fmla="*/ 295422 w 1800665" name="connsiteX3"/>
              <a:gd fmla="*/ 208741 h 504162" name="connsiteY3"/>
            </a:gdLst>
            <a:cxnLst>
              <a:cxn ang="0">
                <a:pos x="connsiteX0" y="connsiteY0"/>
              </a:cxn>
              <a:cxn ang="0">
                <a:pos x="connsiteX1" y="connsiteY1"/>
              </a:cxn>
              <a:cxn ang="0">
                <a:pos x="connsiteX2" y="connsiteY2"/>
              </a:cxn>
              <a:cxn ang="0">
                <a:pos x="connsiteX3" y="connsiteY3"/>
              </a:cxn>
            </a:cxnLst>
            <a:rect b="b" l="l" r="r" t="t"/>
            <a:pathLst>
              <a:path h="504162" w="1800665">
                <a:moveTo>
                  <a:pt x="295422" y="208741"/>
                </a:moveTo>
                <a:lnTo>
                  <a:pt x="1800665" y="0"/>
                </a:lnTo>
                <a:lnTo>
                  <a:pt x="0" y="504162"/>
                </a:lnTo>
                <a:lnTo>
                  <a:pt x="295422" y="208741"/>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0"/>
          <p:cNvSpPr/>
          <p:nvPr/>
        </p:nvSpPr>
        <p:spPr>
          <a:xfrm flipH="1" rot="20715012">
            <a:off x="1473373" y="6025643"/>
            <a:ext cx="1505243" cy="334381"/>
          </a:xfrm>
          <a:custGeom>
            <a:gdLst>
              <a:gd fmla="*/ 0 w 1505243" name="connsiteX0"/>
              <a:gd fmla="*/ 208741 h 334381" name="connsiteY0"/>
              <a:gd fmla="*/ 1505243 w 1505243" name="connsiteX1"/>
              <a:gd fmla="*/ 0 h 334381" name="connsiteY1"/>
              <a:gd fmla="*/ 459967 w 1505243" name="connsiteX2"/>
              <a:gd fmla="*/ 334381 h 334381" name="connsiteY2"/>
              <a:gd fmla="*/ 0 w 1505243" name="connsiteX3"/>
              <a:gd fmla="*/ 208741 h 334381" name="connsiteY3"/>
            </a:gdLst>
            <a:cxnLst>
              <a:cxn ang="0">
                <a:pos x="connsiteX0" y="connsiteY0"/>
              </a:cxn>
              <a:cxn ang="0">
                <a:pos x="connsiteX1" y="connsiteY1"/>
              </a:cxn>
              <a:cxn ang="0">
                <a:pos x="connsiteX2" y="connsiteY2"/>
              </a:cxn>
              <a:cxn ang="0">
                <a:pos x="connsiteX3" y="connsiteY3"/>
              </a:cxn>
            </a:cxnLst>
            <a:rect b="b" l="l" r="r" t="t"/>
            <a:pathLst>
              <a:path h="334381" w="1505243">
                <a:moveTo>
                  <a:pt x="0" y="208741"/>
                </a:moveTo>
                <a:lnTo>
                  <a:pt x="1505243" y="0"/>
                </a:lnTo>
                <a:lnTo>
                  <a:pt x="459967" y="334381"/>
                </a:lnTo>
                <a:lnTo>
                  <a:pt x="0" y="208741"/>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1" name="组合 20"/>
          <p:cNvGrpSpPr/>
          <p:nvPr/>
        </p:nvGrpSpPr>
        <p:grpSpPr>
          <a:xfrm>
            <a:off x="2989898" y="946410"/>
            <a:ext cx="7840170" cy="5561599"/>
            <a:chOff x="3441890" y="980119"/>
            <a:chExt cx="7840170" cy="5561599"/>
          </a:xfrm>
        </p:grpSpPr>
        <p:grpSp>
          <p:nvGrpSpPr>
            <p:cNvPr id="10" name="组合 9"/>
            <p:cNvGrpSpPr/>
            <p:nvPr/>
          </p:nvGrpSpPr>
          <p:grpSpPr>
            <a:xfrm>
              <a:off x="3441890" y="980119"/>
              <a:ext cx="7840170" cy="2391425"/>
              <a:chOff x="3599878" y="1570962"/>
              <a:chExt cx="7840170" cy="2391425"/>
            </a:xfrm>
          </p:grpSpPr>
          <p:grpSp>
            <p:nvGrpSpPr>
              <p:cNvPr id="6" name="组合 5"/>
              <p:cNvGrpSpPr/>
              <p:nvPr/>
            </p:nvGrpSpPr>
            <p:grpSpPr>
              <a:xfrm>
                <a:off x="3599878" y="1682847"/>
                <a:ext cx="7840170" cy="2279540"/>
                <a:chOff x="2213113" y="1992276"/>
                <a:chExt cx="6175513" cy="1795536"/>
              </a:xfrm>
            </p:grpSpPr>
            <p:sp>
              <p:nvSpPr>
                <p:cNvPr id="4" name="平行四边形 3"/>
                <p:cNvSpPr/>
                <p:nvPr/>
              </p:nvSpPr>
              <p:spPr>
                <a:xfrm>
                  <a:off x="2341021" y="2883240"/>
                  <a:ext cx="5796829" cy="596348"/>
                </a:xfrm>
                <a:custGeom>
                  <a:gdLst>
                    <a:gd fmla="*/ 0 w 5796829" name="connsiteX0"/>
                    <a:gd fmla="*/ 553414 h 596349" name="connsiteY0"/>
                    <a:gd fmla="*/ 151402 w 5796829" name="connsiteX1"/>
                    <a:gd fmla="*/ 0 h 596349" name="connsiteY1"/>
                    <a:gd fmla="*/ 5796829 w 5796829" name="connsiteX2"/>
                    <a:gd fmla="*/ 0 h 596349" name="connsiteY2"/>
                    <a:gd fmla="*/ 5571542 w 5796829" name="connsiteX3"/>
                    <a:gd fmla="*/ 596349 h 596349" name="connsiteY3"/>
                    <a:gd fmla="*/ 0 w 5796829" name="connsiteX4"/>
                    <a:gd fmla="*/ 553414 h 59634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96349" w="5796829">
                      <a:moveTo>
                        <a:pt x="0" y="553414"/>
                      </a:moveTo>
                      <a:lnTo>
                        <a:pt x="151402" y="0"/>
                      </a:lnTo>
                      <a:lnTo>
                        <a:pt x="5796829" y="0"/>
                      </a:lnTo>
                      <a:lnTo>
                        <a:pt x="5571542" y="596349"/>
                      </a:lnTo>
                      <a:lnTo>
                        <a:pt x="0" y="553414"/>
                      </a:ln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平行四边形 1"/>
                <p:cNvSpPr/>
                <p:nvPr/>
              </p:nvSpPr>
              <p:spPr>
                <a:xfrm rot="21126788">
                  <a:off x="2213113" y="1992276"/>
                  <a:ext cx="6175513" cy="1033669"/>
                </a:xfrm>
                <a:prstGeom prst="parallelogram">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endParaRPr altLang="en-US" lang="zh-CN" sz="6000">
                    <a:solidFill>
                      <a:schemeClr val="tx1"/>
                    </a:solidFill>
                    <a:latin charset="-122" panose="02010609000101010101" pitchFamily="49" typeface="汉仪菱心体简"/>
                    <a:ea charset="-122" panose="02010609000101010101" pitchFamily="49" typeface="汉仪菱心体简"/>
                  </a:endParaRPr>
                </a:p>
              </p:txBody>
            </p:sp>
            <p:sp>
              <p:nvSpPr>
                <p:cNvPr id="5" name="平行四边形 4"/>
                <p:cNvSpPr/>
                <p:nvPr/>
              </p:nvSpPr>
              <p:spPr>
                <a:xfrm rot="21126788">
                  <a:off x="3904835" y="3159847"/>
                  <a:ext cx="4295663" cy="627965"/>
                </a:xfrm>
                <a:prstGeom prst="parallelogram">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 name="文本框 2"/>
              <p:cNvSpPr txBox="1"/>
              <p:nvPr/>
            </p:nvSpPr>
            <p:spPr>
              <a:xfrm rot="21120000">
                <a:off x="4757973" y="1570962"/>
                <a:ext cx="6186977" cy="1432560"/>
              </a:xfrm>
              <a:prstGeom prst="rect">
                <a:avLst/>
              </a:prstGeom>
              <a:noFill/>
            </p:spPr>
            <p:txBody>
              <a:bodyPr rtlCol="0" wrap="square">
                <a:spAutoFit/>
              </a:bodyPr>
              <a:lstStyle/>
              <a:p>
                <a:pPr algn="dist"/>
                <a:r>
                  <a:rPr altLang="en-US" lang="zh-CN" smtClean="0" sz="8800">
                    <a:latin charset="-122" panose="03000509000000000000" pitchFamily="65" typeface="方正超粗黑简体"/>
                    <a:ea charset="-122" panose="03000509000000000000" pitchFamily="65" typeface="方正超粗黑简体"/>
                  </a:rPr>
                  <a:t>职场解释系</a:t>
                </a:r>
              </a:p>
            </p:txBody>
          </p:sp>
          <p:sp>
            <p:nvSpPr>
              <p:cNvPr id="7" name="文本框 6"/>
              <p:cNvSpPr txBox="1"/>
              <p:nvPr/>
            </p:nvSpPr>
            <p:spPr>
              <a:xfrm rot="21120000">
                <a:off x="5872005" y="3316433"/>
                <a:ext cx="5272324" cy="518160"/>
              </a:xfrm>
              <a:prstGeom prst="rect">
                <a:avLst/>
              </a:prstGeom>
              <a:noFill/>
            </p:spPr>
            <p:txBody>
              <a:bodyPr rtlCol="0" wrap="square">
                <a:spAutoFit/>
              </a:bodyPr>
              <a:lstStyle/>
              <a:p>
                <a:r>
                  <a:rPr altLang="en-US" lang="zh-CN" smtClean="0" sz="2800">
                    <a:latin charset="-122" panose="02010609000101010101" pitchFamily="49" typeface="汉仪菱心体简"/>
                    <a:ea charset="-122" panose="02010609000101010101" pitchFamily="49" typeface="汉仪菱心体简"/>
                  </a:rPr>
                  <a:t>解释系主任给你上的职场第一课</a:t>
                </a:r>
              </a:p>
            </p:txBody>
          </p:sp>
        </p:grpSp>
        <p:sp>
          <p:nvSpPr>
            <p:cNvPr id="13" name="等腰三角形 12"/>
            <p:cNvSpPr/>
            <p:nvPr/>
          </p:nvSpPr>
          <p:spPr>
            <a:xfrm rot="10331956">
              <a:off x="7392751" y="3866788"/>
              <a:ext cx="3126112" cy="260706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p:cNvSpPr/>
            <p:nvPr/>
          </p:nvSpPr>
          <p:spPr>
            <a:xfrm rot="21078212">
              <a:off x="5704370" y="3373615"/>
              <a:ext cx="4637441" cy="639599"/>
            </a:xfrm>
            <a:custGeom>
              <a:gdLst>
                <a:gd fmla="*/ 0 w 4637441" name="connsiteX0"/>
                <a:gd fmla="*/ 0 h 656562" name="connsiteY0"/>
                <a:gd fmla="*/ 2921932 w 4637441" name="connsiteX1"/>
                <a:gd fmla="*/ 39411 h 656562" name="connsiteY1"/>
                <a:gd fmla="*/ 4637441 w 4637441" name="connsiteX2"/>
                <a:gd fmla="*/ 656562 h 656562" name="connsiteY2"/>
                <a:gd fmla="*/ 1472727 w 4637441" name="connsiteX3"/>
                <a:gd fmla="*/ 622541 h 656562" name="connsiteY3"/>
                <a:gd fmla="*/ 0 w 4637441" name="connsiteX4"/>
                <a:gd fmla="*/ 0 h 6565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56562" w="4637441">
                  <a:moveTo>
                    <a:pt x="0" y="0"/>
                  </a:moveTo>
                  <a:lnTo>
                    <a:pt x="2921932" y="39411"/>
                  </a:lnTo>
                  <a:lnTo>
                    <a:pt x="4637441" y="656562"/>
                  </a:lnTo>
                  <a:lnTo>
                    <a:pt x="1472727" y="622541"/>
                  </a:lnTo>
                  <a:lnTo>
                    <a:pt x="0" y="0"/>
                  </a:lnTo>
                  <a:close/>
                </a:path>
              </a:pathLst>
            </a:custGeom>
            <a:solidFill>
              <a:srgbClr val="7F6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rot="21118362">
              <a:off x="7730984" y="3768038"/>
              <a:ext cx="2622562" cy="2773680"/>
            </a:xfrm>
            <a:prstGeom prst="rect">
              <a:avLst/>
            </a:prstGeom>
            <a:noFill/>
          </p:spPr>
          <p:txBody>
            <a:bodyPr rtlCol="0" wrap="square">
              <a:spAutoFit/>
            </a:bodyPr>
            <a:lstStyle/>
            <a:p>
              <a:r>
                <a:rPr altLang="zh-CN" lang="en-US" smtClean="0" sz="8800">
                  <a:solidFill>
                    <a:sysClr lastClr="000000" val="windowText"/>
                  </a:solidFill>
                  <a:latin charset="-122" panose="03000509000000000000" pitchFamily="65" typeface="方正超粗黑简体"/>
                  <a:ea charset="-122" panose="03000509000000000000" pitchFamily="65" typeface="方正超粗黑简体"/>
                </a:rPr>
                <a:t>7大干货</a:t>
              </a:r>
            </a:p>
          </p:txBody>
        </p:sp>
      </p:grpSp>
      <p:pic>
        <p:nvPicPr>
          <p:cNvPr id="17" name="图片 16"/>
          <p:cNvPicPr>
            <a:picLocks noChangeAspect="1"/>
          </p:cNvPicPr>
          <p:nvPr/>
        </p:nvPicPr>
        <p:blipFill>
          <a:blip r:embed="rId2"/>
          <a:srcRect b="-825"/>
          <a:stretch>
            <a:fillRect/>
          </a:stretch>
        </p:blipFill>
        <p:spPr>
          <a:xfrm>
            <a:off x="1120211" y="1805357"/>
            <a:ext cx="1631199" cy="4548409"/>
          </a:xfrm>
          <a:prstGeom prst="rect">
            <a:avLst/>
          </a:prstGeom>
        </p:spPr>
      </p:pic>
      <p:sp>
        <p:nvSpPr>
          <p:cNvPr id="27" name="文本框 26"/>
          <p:cNvSpPr txBox="1"/>
          <p:nvPr/>
        </p:nvSpPr>
        <p:spPr>
          <a:xfrm rot="372206">
            <a:off x="4274254" y="5470521"/>
            <a:ext cx="5272324" cy="822960"/>
          </a:xfrm>
          <a:prstGeom prst="rect">
            <a:avLst/>
          </a:prstGeom>
          <a:noFill/>
        </p:spPr>
        <p:txBody>
          <a:bodyPr rtlCol="0" wrap="square">
            <a:spAutoFit/>
          </a:bodyPr>
          <a:lstStyle/>
          <a:p>
            <a:r>
              <a:rPr altLang="zh-CN" lang="en-US" smtClean="0" sz="2400">
                <a:latin charset="-122" pitchFamily="50" typeface="造字工房悦圆演示版常规体"/>
                <a:ea charset="-122" pitchFamily="50" typeface="造字工房悦圆演示版常规体"/>
              </a:rPr>
              <a:t>PPT制作：@桑芜</a:t>
            </a:r>
            <a:br>
              <a:rPr altLang="zh-CN" lang="en-US" smtClean="0" sz="2400">
                <a:latin charset="-122" pitchFamily="50" typeface="造字工房悦圆演示版常规体"/>
                <a:ea charset="-122" pitchFamily="50" typeface="造字工房悦圆演示版常规体"/>
              </a:rPr>
            </a:br>
            <a:r>
              <a:rPr altLang="zh-CN" lang="en-US" smtClean="0" sz="2400">
                <a:latin charset="-122" pitchFamily="50" typeface="造字工房悦圆演示版常规体"/>
                <a:ea charset="-122" pitchFamily="50" typeface="造字工房悦圆演示版常规体"/>
              </a:rPr>
              <a:t>指导：@小巴_1990</a:t>
            </a:r>
          </a:p>
        </p:txBody>
      </p:sp>
      <p:sp>
        <p:nvSpPr>
          <p:cNvPr id="20" name="文本框 19"/>
          <p:cNvSpPr txBox="1"/>
          <p:nvPr/>
        </p:nvSpPr>
        <p:spPr>
          <a:xfrm rot="21033458">
            <a:off x="6608490" y="3451023"/>
            <a:ext cx="1924482" cy="457200"/>
          </a:xfrm>
          <a:prstGeom prst="rect">
            <a:avLst/>
          </a:prstGeom>
          <a:noFill/>
        </p:spPr>
        <p:txBody>
          <a:bodyPr rtlCol="0" wrap="square">
            <a:spAutoFit/>
          </a:bodyPr>
          <a:lstStyle/>
          <a:p>
            <a:r>
              <a:rPr altLang="en-US" lang="zh-CN" smtClean="0" sz="2400">
                <a:latin charset="-122" pitchFamily="50" typeface="造字工房悦圆演示版常规体"/>
                <a:ea charset="-122" pitchFamily="50" typeface="造字工房悦圆演示版常规体"/>
              </a:rPr>
              <a:t>黑天鹅图书</a:t>
            </a:r>
          </a:p>
        </p:txBody>
      </p:sp>
    </p:spTree>
    <p:extLst>
      <p:ext uri="{BB962C8B-B14F-4D97-AF65-F5344CB8AC3E}">
        <p14:creationId val="3428766340"/>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 name="直接连接符 3"/>
          <p:cNvCxnSpPr/>
          <p:nvPr/>
        </p:nvCxnSpPr>
        <p:spPr>
          <a:xfrm flipH="1">
            <a:off x="972359" y="2760222"/>
            <a:ext cx="1146630" cy="234824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标题 4"/>
          <p:cNvSpPr>
            <a:spLocks noGrp="1"/>
          </p:cNvSpPr>
          <p:nvPr>
            <p:ph type="title"/>
          </p:nvPr>
        </p:nvSpPr>
        <p:spPr/>
        <p:txBody>
          <a:bodyPr/>
          <a:lstStyle/>
          <a:p>
            <a:r>
              <a:rPr altLang="en-US" kern="100" lang="zh-CN">
                <a:latin charset="-122" pitchFamily="50" typeface="造字工房悦黑体验版常规体"/>
                <a:cs charset="0" panose="02020603050405020304" pitchFamily="18" typeface="Times New Roman"/>
              </a:rPr>
              <a:t>如何通过试用期</a:t>
            </a:r>
          </a:p>
        </p:txBody>
      </p:sp>
      <p:sp>
        <p:nvSpPr>
          <p:cNvPr id="6" name="文本占位符 5"/>
          <p:cNvSpPr>
            <a:spLocks noGrp="1"/>
          </p:cNvSpPr>
          <p:nvPr>
            <p:ph idx="13" sz="quarter" type="body"/>
          </p:nvPr>
        </p:nvSpPr>
        <p:spPr/>
        <p:txBody>
          <a:bodyPr/>
          <a:lstStyle/>
          <a:p>
            <a:r>
              <a:rPr altLang="zh-CN" lang="en-US" smtClean="0"/>
              <a:t>3</a:t>
            </a:r>
          </a:p>
        </p:txBody>
      </p:sp>
      <p:sp>
        <p:nvSpPr>
          <p:cNvPr id="20" name="矩形 19"/>
          <p:cNvSpPr/>
          <p:nvPr/>
        </p:nvSpPr>
        <p:spPr>
          <a:xfrm>
            <a:off x="696893" y="1704864"/>
            <a:ext cx="3230880" cy="969264"/>
          </a:xfrm>
          <a:prstGeom prst="rect">
            <a:avLst/>
          </a:prstGeom>
        </p:spPr>
        <p:txBody>
          <a:bodyPr wrap="none">
            <a:spAutoFit/>
          </a:bodyPr>
          <a:lstStyle/>
          <a:p>
            <a:pPr algn="just">
              <a:lnSpc>
                <a:spcPct val="120000"/>
              </a:lnSpc>
              <a:spcAft>
                <a:spcPct val="0"/>
              </a:spcAft>
            </a:pPr>
            <a:r>
              <a:rPr altLang="zh-CN" b="1" kern="100" lang="zh-CN" sz="4800">
                <a:latin charset="-122" pitchFamily="50" typeface="造字工房悦黑体验版常规体"/>
                <a:ea charset="-122" pitchFamily="50" typeface="造字工房悦黑体验版常规体"/>
                <a:cs charset="0" panose="02020603050405020304" pitchFamily="18" typeface="Times New Roman"/>
              </a:rPr>
              <a:t>提早定目标</a:t>
            </a:r>
          </a:p>
        </p:txBody>
      </p:sp>
      <p:sp>
        <p:nvSpPr>
          <p:cNvPr id="21" name="矩形 20"/>
          <p:cNvSpPr/>
          <p:nvPr/>
        </p:nvSpPr>
        <p:spPr>
          <a:xfrm>
            <a:off x="1961171" y="2944191"/>
            <a:ext cx="9197900" cy="749808"/>
          </a:xfrm>
          <a:prstGeom prst="rect">
            <a:avLst/>
          </a:prstGeom>
        </p:spPr>
        <p:txBody>
          <a:bodyPr wrap="square">
            <a:spAutoFit/>
          </a:bodyPr>
          <a:lstStyle/>
          <a:p>
            <a:pPr algn="just">
              <a:lnSpc>
                <a:spcPct val="120000"/>
              </a:lnSpc>
              <a:spcAft>
                <a:spcPct val="0"/>
              </a:spcAft>
            </a:pPr>
            <a:r>
              <a:rPr altLang="zh-CN" kern="100" lang="en-US" smtClean="0">
                <a:latin charset="-122" pitchFamily="50" typeface="造字工房悦黑体验版常规体"/>
                <a:ea charset="-122" pitchFamily="50" typeface="造字工房悦黑体验版常规体"/>
                <a:cs charset="0" panose="02020603050405020304" pitchFamily="18" typeface="Times New Roman"/>
              </a:rPr>
              <a:t>(1)试用期开始时就设想一下，当试用期结束时，老板对我的期望和考评标准到底是怎样的。</a:t>
            </a:r>
          </a:p>
        </p:txBody>
      </p:sp>
      <p:sp>
        <p:nvSpPr>
          <p:cNvPr id="22" name="矩形 21"/>
          <p:cNvSpPr/>
          <p:nvPr/>
        </p:nvSpPr>
        <p:spPr>
          <a:xfrm>
            <a:off x="1774267" y="3482485"/>
            <a:ext cx="4411980" cy="420624"/>
          </a:xfrm>
          <a:prstGeom prst="rect">
            <a:avLst/>
          </a:prstGeom>
        </p:spPr>
        <p:txBody>
          <a:bodyPr wrap="none">
            <a:spAutoFit/>
          </a:bodyPr>
          <a:lstStyle/>
          <a:p>
            <a:pPr algn="just">
              <a:lnSpc>
                <a:spcPct val="120000"/>
              </a:lnSpc>
              <a:spcAft>
                <a:spcPct val="0"/>
              </a:spcAft>
            </a:pPr>
            <a:r>
              <a:rPr altLang="zh-CN" kern="100" lang="en-US" smtClean="0">
                <a:latin charset="-122" pitchFamily="50" typeface="造字工房悦黑体验版常规体"/>
                <a:ea charset="-122" pitchFamily="50" typeface="造字工房悦黑体验版常规体"/>
                <a:cs charset="0" panose="02020603050405020304" pitchFamily="18" typeface="Times New Roman"/>
              </a:rPr>
              <a:t>(2)根据上述期望，准备使用期的全面学习。</a:t>
            </a:r>
          </a:p>
        </p:txBody>
      </p:sp>
      <p:sp>
        <p:nvSpPr>
          <p:cNvPr id="23" name="矩形 22"/>
          <p:cNvSpPr/>
          <p:nvPr/>
        </p:nvSpPr>
        <p:spPr>
          <a:xfrm>
            <a:off x="1522655" y="4020780"/>
            <a:ext cx="6240780" cy="420624"/>
          </a:xfrm>
          <a:prstGeom prst="rect">
            <a:avLst/>
          </a:prstGeom>
        </p:spPr>
        <p:txBody>
          <a:bodyPr wrap="none">
            <a:spAutoFit/>
          </a:bodyPr>
          <a:lstStyle/>
          <a:p>
            <a:pPr algn="just">
              <a:lnSpc>
                <a:spcPct val="120000"/>
              </a:lnSpc>
              <a:spcAft>
                <a:spcPct val="0"/>
              </a:spcAft>
            </a:pPr>
            <a:r>
              <a:rPr altLang="zh-CN" kern="100" lang="en-US" smtClean="0">
                <a:latin charset="-122" pitchFamily="50" typeface="造字工房悦黑体验版常规体"/>
                <a:ea charset="-122" pitchFamily="50" typeface="造字工房悦黑体验版常规体"/>
                <a:cs charset="0" panose="02020603050405020304" pitchFamily="18" typeface="Times New Roman"/>
              </a:rPr>
              <a:t>(3)熟悉公司的业务操作系统，包括各种办公设施和业务流程。</a:t>
            </a:r>
          </a:p>
        </p:txBody>
      </p:sp>
      <p:sp>
        <p:nvSpPr>
          <p:cNvPr id="24" name="矩形 23"/>
          <p:cNvSpPr/>
          <p:nvPr/>
        </p:nvSpPr>
        <p:spPr>
          <a:xfrm>
            <a:off x="1107861" y="4559072"/>
            <a:ext cx="10614238" cy="420624"/>
          </a:xfrm>
          <a:prstGeom prst="rect">
            <a:avLst/>
          </a:prstGeom>
        </p:spPr>
        <p:txBody>
          <a:bodyPr wrap="square">
            <a:spAutoFit/>
          </a:bodyPr>
          <a:lstStyle/>
          <a:p>
            <a:pPr algn="just">
              <a:lnSpc>
                <a:spcPct val="120000"/>
              </a:lnSpc>
              <a:spcAft>
                <a:spcPct val="0"/>
              </a:spcAft>
            </a:pPr>
            <a:r>
              <a:rPr altLang="zh-CN" kern="100" lang="en-US" smtClean="0">
                <a:latin charset="-122" pitchFamily="50" typeface="造字工房悦黑体验版常规体"/>
                <a:ea charset="-122" pitchFamily="50" typeface="造字工房悦黑体验版常规体"/>
                <a:cs charset="0" panose="02020603050405020304" pitchFamily="18" typeface="Times New Roman"/>
              </a:rPr>
              <a:t>(4)多和业务协作部门的人沟通，了解他们的业务计划和想法，如果能看对眼，发展私交也不错。</a:t>
            </a:r>
          </a:p>
        </p:txBody>
      </p:sp>
    </p:spTree>
    <p:extLst>
      <p:ext uri="{BB962C8B-B14F-4D97-AF65-F5344CB8AC3E}">
        <p14:creationId val="937459064"/>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579550" y="1418820"/>
            <a:ext cx="6908618" cy="969264"/>
          </a:xfrm>
          <a:prstGeom prst="rect">
            <a:avLst/>
          </a:prstGeom>
        </p:spPr>
        <p:txBody>
          <a:bodyPr wrap="square">
            <a:spAutoFit/>
          </a:bodyPr>
          <a:lstStyle/>
          <a:p>
            <a:pPr algn="just">
              <a:lnSpc>
                <a:spcPct val="120000"/>
              </a:lnSpc>
              <a:spcAft>
                <a:spcPct val="0"/>
              </a:spcAft>
            </a:pPr>
            <a:r>
              <a:rPr altLang="zh-CN" kern="100" lang="zh-CN" smtClean="0" sz="2400">
                <a:latin charset="-122" pitchFamily="50" typeface="造字工房悦黑体验版常规体"/>
                <a:ea charset="-122" pitchFamily="50" typeface="造字工房悦黑体验版常规体"/>
                <a:cs charset="0" panose="02020603050405020304" pitchFamily="18" typeface="Times New Roman"/>
              </a:rPr>
              <a:t>现在中国的职场中高级职位的主流是60后加70后，</a:t>
            </a:r>
          </a:p>
          <a:p>
            <a:pPr algn="just">
              <a:lnSpc>
                <a:spcPct val="120000"/>
              </a:lnSpc>
              <a:spcAft>
                <a:spcPct val="0"/>
              </a:spcAft>
            </a:pPr>
            <a:r>
              <a:rPr altLang="zh-CN" kern="100" lang="zh-CN" smtClean="0" sz="2400">
                <a:latin charset="-122" pitchFamily="50" typeface="造字工房悦黑体验版常规体"/>
                <a:ea charset="-122" pitchFamily="50" typeface="造字工房悦黑体验版常规体"/>
                <a:cs charset="0" panose="02020603050405020304" pitchFamily="18" typeface="Times New Roman"/>
              </a:rPr>
              <a:t>那老板们与员工是如何看待彼此的呢？</a:t>
            </a:r>
          </a:p>
        </p:txBody>
      </p:sp>
      <p:graphicFrame>
        <p:nvGraphicFramePr>
          <p:cNvPr id="6" name="表格 5"/>
          <p:cNvGraphicFramePr>
            <a:graphicFrameLocks noGrp="1"/>
          </p:cNvGraphicFramePr>
          <p:nvPr>
            <p:extLst>
              <p:ext uri="{D42A27DB-BD31-4B8C-83A1-F6EECF244321}">
                <p14:modId val="4115529952"/>
              </p:ext>
            </p:extLst>
          </p:nvPr>
        </p:nvGraphicFramePr>
        <p:xfrm>
          <a:off x="4490115" y="3039303"/>
          <a:ext cx="6920070" cy="3197723"/>
        </p:xfrm>
        <a:graphic>
          <a:graphicData uri="http://schemas.openxmlformats.org/drawingml/2006/table">
            <a:tbl>
              <a:tblPr bandRow="1" firstCol="1" firstRow="1">
                <a:tableStyleId>{2D5ABB26-0587-4C30-8999-92F81FD0307C}</a:tableStyleId>
              </a:tblPr>
              <a:tblGrid>
                <a:gridCol w="1228298"/>
                <a:gridCol w="2770496"/>
                <a:gridCol w="2921276"/>
              </a:tblGrid>
              <a:tr h="604648">
                <a:tc>
                  <a:txBody>
                    <a:bodyPr vert="horz" wrap="square"/>
                    <a:lstStyle/>
                    <a:p>
                      <a:pPr algn="just">
                        <a:spcAft>
                          <a:spcPct val="0"/>
                        </a:spcAft>
                      </a:pPr>
                      <a:r>
                        <a:rPr kern="100" lang="en-US" sz="1800">
                          <a:solidFill>
                            <a:srgbClr val="FFFF00"/>
                          </a:solidFill>
                          <a:effectLst/>
                          <a:latin charset="-122" pitchFamily="50" typeface="造字工房悦黑体验版常规体"/>
                        </a:rPr>
                        <a:t> </a:t>
                      </a:r>
                      <a:endParaRPr kern="100" lang="zh-CN" sz="1800">
                        <a:solidFill>
                          <a:srgbClr val="FFFF00"/>
                        </a:solidFill>
                        <a:effectLst/>
                        <a:latin charset="-122" pitchFamily="50" typeface="造字工房悦黑体验版常规体"/>
                        <a:ea charset="-122" pitchFamily="50" typeface="造字工房悦黑体验版常规体"/>
                        <a:cs charset="0" panose="02020603050405020304" pitchFamily="18" typeface="Times New Roman"/>
                      </a:endParaRPr>
                    </a:p>
                  </a:txBody>
                  <a:tcPr anchor="ctr" marB="0" marL="68580" marR="68580" marT="0">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tx1"/>
                    </a:solidFill>
                  </a:tcPr>
                </a:tc>
                <a:tc>
                  <a:txBody>
                    <a:bodyPr vert="horz" wrap="square"/>
                    <a:lstStyle/>
                    <a:p>
                      <a:pPr algn="just">
                        <a:spcAft>
                          <a:spcPct val="0"/>
                        </a:spcAft>
                      </a:pPr>
                      <a:r>
                        <a:rPr kern="100" lang="zh-CN" sz="2400">
                          <a:solidFill>
                            <a:srgbClr val="FFFF00"/>
                          </a:solidFill>
                          <a:effectLst/>
                          <a:latin charset="-122" pitchFamily="50" typeface="造字工房悦黑体验版常规体"/>
                          <a:ea charset="-122" pitchFamily="50" typeface="造字工房悦黑体验版常规体"/>
                        </a:rPr>
                        <a:t>老板看待下属</a:t>
                      </a:r>
                      <a:endParaRPr kern="100" lang="zh-CN" sz="2400">
                        <a:solidFill>
                          <a:srgbClr val="FFFF00"/>
                        </a:solidFill>
                        <a:effectLst/>
                        <a:latin charset="-122" pitchFamily="50" typeface="造字工房悦黑体验版常规体"/>
                        <a:ea charset="-122" pitchFamily="50" typeface="造字工房悦黑体验版常规体"/>
                        <a:cs charset="0" panose="02020603050405020304" pitchFamily="18" typeface="Times New Roman"/>
                      </a:endParaRPr>
                    </a:p>
                  </a:txBody>
                  <a:tcPr anchor="ctr" marB="0" marL="68580" marR="68580" marT="0">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tx1"/>
                    </a:solidFill>
                  </a:tcPr>
                </a:tc>
                <a:tc>
                  <a:txBody>
                    <a:bodyPr vert="horz" wrap="square"/>
                    <a:lstStyle/>
                    <a:p>
                      <a:pPr algn="just">
                        <a:spcAft>
                          <a:spcPct val="0"/>
                        </a:spcAft>
                      </a:pPr>
                      <a:r>
                        <a:rPr kern="100" lang="zh-CN" sz="2400">
                          <a:solidFill>
                            <a:srgbClr val="FFFF00"/>
                          </a:solidFill>
                          <a:effectLst/>
                          <a:latin charset="-122" pitchFamily="50" typeface="造字工房悦黑体验版常规体"/>
                          <a:ea charset="-122" pitchFamily="50" typeface="造字工房悦黑体验版常规体"/>
                        </a:rPr>
                        <a:t>下属看待老板</a:t>
                      </a:r>
                      <a:endParaRPr kern="100" lang="zh-CN" sz="2400">
                        <a:solidFill>
                          <a:srgbClr val="FFFF00"/>
                        </a:solidFill>
                        <a:effectLst/>
                        <a:latin charset="-122" pitchFamily="50" typeface="造字工房悦黑体验版常规体"/>
                        <a:ea charset="-122" pitchFamily="50" typeface="造字工房悦黑体验版常规体"/>
                        <a:cs charset="0" panose="02020603050405020304" pitchFamily="18" typeface="Times New Roman"/>
                      </a:endParaRPr>
                    </a:p>
                  </a:txBody>
                  <a:tcPr anchor="ctr" marB="0" marL="68580" marR="68580" marT="0">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tx1"/>
                    </a:solidFill>
                  </a:tcPr>
                </a:tc>
              </a:tr>
              <a:tr h="1392072">
                <a:tc>
                  <a:txBody>
                    <a:bodyPr vert="horz" wrap="square"/>
                    <a:lstStyle/>
                    <a:p>
                      <a:pPr algn="just">
                        <a:spcAft>
                          <a:spcPct val="0"/>
                        </a:spcAft>
                      </a:pPr>
                      <a:r>
                        <a:rPr kern="100" lang="zh-CN" sz="2400">
                          <a:solidFill>
                            <a:schemeClr val="tx1"/>
                          </a:solidFill>
                          <a:effectLst/>
                          <a:latin charset="-122" pitchFamily="50" typeface="造字工房悦黑体验版常规体"/>
                          <a:ea charset="-122" pitchFamily="50" typeface="造字工房悦黑体验版常规体"/>
                        </a:rPr>
                        <a:t>最认可</a:t>
                      </a:r>
                      <a:endParaRPr kern="100" lang="zh-CN" sz="2400">
                        <a:solidFill>
                          <a:schemeClr val="tx1"/>
                        </a:solidFill>
                        <a:effectLst/>
                        <a:latin charset="-122" pitchFamily="50" typeface="造字工房悦黑体验版常规体"/>
                        <a:ea charset="-122" pitchFamily="50" typeface="造字工房悦黑体验版常规体"/>
                        <a:cs charset="0" panose="02020603050405020304" pitchFamily="18" typeface="Times New Roman"/>
                      </a:endParaRPr>
                    </a:p>
                  </a:txBody>
                  <a:tcPr anchor="ctr" marB="0" marL="68580" marR="68580" marT="0">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dash"/>
                      <a:round/>
                      <a:headEnd len="med" type="none" w="med"/>
                      <a:tailEnd len="med" type="none" w="med"/>
                    </a:lnB>
                    <a:lnTlToBr cmpd="sng" w="12700">
                      <a:noFill/>
                      <a:prstDash val="solid"/>
                    </a:lnTlToBr>
                    <a:lnBlToTr cmpd="sng" w="12700">
                      <a:noFill/>
                      <a:prstDash val="solid"/>
                    </a:lnBlToTr>
                    <a:noFill/>
                  </a:tcPr>
                </a:tc>
                <a:tc>
                  <a:txBody>
                    <a:bodyPr vert="horz" wrap="square"/>
                    <a:lstStyle/>
                    <a:p>
                      <a:pPr algn="just">
                        <a:spcAft>
                          <a:spcPct val="0"/>
                        </a:spcAft>
                      </a:pPr>
                      <a:r>
                        <a:rPr kern="100" lang="zh-CN" sz="1800">
                          <a:solidFill>
                            <a:schemeClr val="tx1"/>
                          </a:solidFill>
                          <a:effectLst/>
                          <a:latin charset="-122" pitchFamily="50" typeface="造字工房悦黑体验版常规体"/>
                          <a:ea charset="-122" pitchFamily="50" typeface="造字工房悦黑体验版常规体"/>
                        </a:rPr>
                        <a:t>聪明、勤奋、有活力、敢想敢说敢做、敬业、有责任心、肯吃苦、能学习、有创意。</a:t>
                      </a:r>
                      <a:endParaRPr kern="100" lang="zh-CN" sz="1800">
                        <a:solidFill>
                          <a:schemeClr val="tx1"/>
                        </a:solidFill>
                        <a:effectLst/>
                        <a:latin charset="-122" pitchFamily="50" typeface="造字工房悦黑体验版常规体"/>
                        <a:ea charset="-122" pitchFamily="50" typeface="造字工房悦黑体验版常规体"/>
                        <a:cs charset="0" panose="02020603050405020304" pitchFamily="18" typeface="Times New Roman"/>
                      </a:endParaRPr>
                    </a:p>
                  </a:txBody>
                  <a:tcPr anchor="ctr" marB="0" marL="68580" marR="68580" marT="0">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dash"/>
                      <a:round/>
                      <a:headEnd len="med" type="none" w="med"/>
                      <a:tailEnd len="med" type="none" w="med"/>
                    </a:lnB>
                    <a:lnTlToBr cmpd="sng" w="12700">
                      <a:noFill/>
                      <a:prstDash val="solid"/>
                    </a:lnTlToBr>
                    <a:lnBlToTr cmpd="sng" w="12700">
                      <a:noFill/>
                      <a:prstDash val="solid"/>
                    </a:lnBlToTr>
                    <a:noFill/>
                  </a:tcPr>
                </a:tc>
                <a:tc>
                  <a:txBody>
                    <a:bodyPr vert="horz" wrap="square"/>
                    <a:lstStyle/>
                    <a:p>
                      <a:pPr algn="just">
                        <a:spcAft>
                          <a:spcPct val="0"/>
                        </a:spcAft>
                      </a:pPr>
                      <a:r>
                        <a:rPr kern="100" lang="zh-CN" sz="1800">
                          <a:solidFill>
                            <a:schemeClr val="tx1"/>
                          </a:solidFill>
                          <a:effectLst/>
                          <a:latin charset="-122" pitchFamily="50" typeface="造字工房悦黑体验版常规体"/>
                          <a:ea charset="-122" pitchFamily="50" typeface="造字工房悦黑体验版常规体"/>
                        </a:rPr>
                        <a:t>聪明、见多识广、经验丰富、原意传帮带、守信用、有担当、公正平等。</a:t>
                      </a:r>
                      <a:endParaRPr kern="100" lang="zh-CN" sz="1800">
                        <a:solidFill>
                          <a:schemeClr val="tx1"/>
                        </a:solidFill>
                        <a:effectLst/>
                        <a:latin charset="-122" pitchFamily="50" typeface="造字工房悦黑体验版常规体"/>
                        <a:ea charset="-122" pitchFamily="50" typeface="造字工房悦黑体验版常规体"/>
                        <a:cs charset="0" panose="02020603050405020304" pitchFamily="18" typeface="Times New Roman"/>
                      </a:endParaRPr>
                    </a:p>
                  </a:txBody>
                  <a:tcPr anchor="ctr" marB="0" marL="68580" marR="68580" marT="0">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dash"/>
                      <a:round/>
                      <a:headEnd len="med" type="none" w="med"/>
                      <a:tailEnd len="med" type="none" w="med"/>
                    </a:lnB>
                    <a:lnTlToBr cmpd="sng" w="12700">
                      <a:noFill/>
                      <a:prstDash val="solid"/>
                    </a:lnTlToBr>
                    <a:lnBlToTr cmpd="sng" w="12700">
                      <a:noFill/>
                      <a:prstDash val="solid"/>
                    </a:lnBlToTr>
                    <a:noFill/>
                  </a:tcPr>
                </a:tc>
              </a:tr>
              <a:tr h="1201003">
                <a:tc>
                  <a:txBody>
                    <a:bodyPr vert="horz" wrap="square"/>
                    <a:lstStyle/>
                    <a:p>
                      <a:pPr algn="just">
                        <a:spcAft>
                          <a:spcPct val="0"/>
                        </a:spcAft>
                      </a:pPr>
                      <a:r>
                        <a:rPr kern="100" lang="zh-CN" sz="2400">
                          <a:solidFill>
                            <a:schemeClr val="tx1"/>
                          </a:solidFill>
                          <a:effectLst/>
                          <a:latin charset="-122" pitchFamily="50" typeface="造字工房悦黑体验版常规体"/>
                          <a:ea charset="-122" pitchFamily="50" typeface="造字工房悦黑体验版常规体"/>
                        </a:rPr>
                        <a:t>最反感</a:t>
                      </a:r>
                      <a:endParaRPr kern="100" lang="zh-CN" sz="2400">
                        <a:solidFill>
                          <a:schemeClr val="tx1"/>
                        </a:solidFill>
                        <a:effectLst/>
                        <a:latin charset="-122" pitchFamily="50" typeface="造字工房悦黑体验版常规体"/>
                        <a:ea charset="-122" pitchFamily="50" typeface="造字工房悦黑体验版常规体"/>
                        <a:cs charset="0" panose="02020603050405020304" pitchFamily="18" typeface="Times New Roman"/>
                      </a:endParaRPr>
                    </a:p>
                  </a:txBody>
                  <a:tcPr anchor="ctr" marB="0" marL="68580" marR="68580" marT="0">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dash"/>
                      <a:round/>
                      <a:headEnd len="med" type="none" w="med"/>
                      <a:tailEnd len="med" type="none" w="med"/>
                    </a:lnT>
                    <a:lnB algn="ctr" cap="flat" cmpd="sng" w="12700">
                      <a:solidFill>
                        <a:schemeClr val="tx1"/>
                      </a:solidFill>
                      <a:prstDash val="dash"/>
                      <a:round/>
                      <a:headEnd len="med" type="none" w="med"/>
                      <a:tailEnd len="med" type="none" w="med"/>
                    </a:lnB>
                    <a:lnTlToBr cmpd="sng" w="12700">
                      <a:noFill/>
                      <a:prstDash val="solid"/>
                    </a:lnTlToBr>
                    <a:lnBlToTr cmpd="sng" w="12700">
                      <a:noFill/>
                      <a:prstDash val="solid"/>
                    </a:lnBlToTr>
                    <a:noFill/>
                  </a:tcPr>
                </a:tc>
                <a:tc>
                  <a:txBody>
                    <a:bodyPr vert="horz" wrap="square"/>
                    <a:lstStyle/>
                    <a:p>
                      <a:pPr algn="just">
                        <a:spcAft>
                          <a:spcPct val="0"/>
                        </a:spcAft>
                      </a:pPr>
                      <a:r>
                        <a:rPr kern="100" lang="zh-CN" smtClean="0" sz="1800">
                          <a:solidFill>
                            <a:schemeClr val="tx1"/>
                          </a:solidFill>
                          <a:effectLst/>
                          <a:latin charset="-122" pitchFamily="50" typeface="造字工房悦黑体验版常规体"/>
                          <a:ea charset="-122" pitchFamily="50" typeface="造字工房悦黑体验版常规体"/>
                        </a:rPr>
                        <a:t>不遵守公司纪律和职场规则、以自我为中心（自私）、懒、没长性、浮躁。</a:t>
                      </a:r>
                      <a:endParaRPr kern="100" lang="zh-CN" sz="1800">
                        <a:solidFill>
                          <a:schemeClr val="tx1"/>
                        </a:solidFill>
                        <a:effectLst/>
                        <a:latin charset="-122" pitchFamily="50" typeface="造字工房悦黑体验版常规体"/>
                        <a:ea charset="-122" pitchFamily="50" typeface="造字工房悦黑体验版常规体"/>
                        <a:cs charset="0" panose="02020603050405020304" pitchFamily="18" typeface="Times New Roman"/>
                      </a:endParaRPr>
                    </a:p>
                  </a:txBody>
                  <a:tcPr anchor="ctr" marB="0" marL="68580" marR="68580" marT="0">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dash"/>
                      <a:round/>
                      <a:headEnd len="med" type="none" w="med"/>
                      <a:tailEnd len="med" type="none" w="med"/>
                    </a:lnT>
                    <a:lnB algn="ctr" cap="flat" cmpd="sng" w="12700">
                      <a:solidFill>
                        <a:schemeClr val="tx1"/>
                      </a:solidFill>
                      <a:prstDash val="dash"/>
                      <a:round/>
                      <a:headEnd len="med" type="none" w="med"/>
                      <a:tailEnd len="med" type="none" w="med"/>
                    </a:lnB>
                    <a:lnTlToBr cmpd="sng" w="12700">
                      <a:noFill/>
                      <a:prstDash val="solid"/>
                    </a:lnTlToBr>
                    <a:lnBlToTr cmpd="sng" w="12700">
                      <a:noFill/>
                      <a:prstDash val="solid"/>
                    </a:lnBlToTr>
                    <a:noFill/>
                  </a:tcPr>
                </a:tc>
                <a:tc>
                  <a:txBody>
                    <a:bodyPr vert="horz" wrap="square"/>
                    <a:lstStyle/>
                    <a:p>
                      <a:pPr algn="just">
                        <a:spcAft>
                          <a:spcPct val="0"/>
                        </a:spcAft>
                      </a:pPr>
                      <a:r>
                        <a:rPr kern="100" lang="zh-CN" sz="1800">
                          <a:solidFill>
                            <a:schemeClr val="tx1"/>
                          </a:solidFill>
                          <a:effectLst/>
                          <a:latin charset="-122" pitchFamily="50" typeface="造字工房悦黑体验版常规体"/>
                          <a:ea charset="-122" pitchFamily="50" typeface="造字工房悦黑体验版常规体"/>
                        </a:rPr>
                        <a:t>专横、说话不算话、外行领导内行、不放权、不信任、总让员工加班还不给加班费。</a:t>
                      </a:r>
                      <a:endParaRPr kern="100" lang="zh-CN" sz="1800">
                        <a:solidFill>
                          <a:schemeClr val="tx1"/>
                        </a:solidFill>
                        <a:effectLst/>
                        <a:latin charset="-122" pitchFamily="50" typeface="造字工房悦黑体验版常规体"/>
                        <a:ea charset="-122" pitchFamily="50" typeface="造字工房悦黑体验版常规体"/>
                        <a:cs charset="0" panose="02020603050405020304" pitchFamily="18" typeface="Times New Roman"/>
                      </a:endParaRPr>
                    </a:p>
                  </a:txBody>
                  <a:tcPr anchor="ctr" marB="0" marL="68580" marR="68580" marT="0">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dash"/>
                      <a:round/>
                      <a:headEnd len="med" type="none" w="med"/>
                      <a:tailEnd len="med" type="none" w="med"/>
                    </a:lnT>
                    <a:lnB algn="ctr" cap="flat" cmpd="sng" w="12700">
                      <a:solidFill>
                        <a:schemeClr val="tx1"/>
                      </a:solidFill>
                      <a:prstDash val="dash"/>
                      <a:round/>
                      <a:headEnd len="med" type="none" w="med"/>
                      <a:tailEnd len="med" type="none" w="med"/>
                    </a:lnB>
                    <a:lnTlToBr cmpd="sng" w="12700">
                      <a:noFill/>
                      <a:prstDash val="solid"/>
                    </a:lnTlToBr>
                    <a:lnBlToTr cmpd="sng" w="12700">
                      <a:noFill/>
                      <a:prstDash val="solid"/>
                    </a:lnBlToTr>
                    <a:noFill/>
                  </a:tcPr>
                </a:tc>
              </a:tr>
            </a:tbl>
          </a:graphicData>
        </a:graphic>
      </p:graphicFrame>
      <p:sp>
        <p:nvSpPr>
          <p:cNvPr id="8" name="标题 7"/>
          <p:cNvSpPr>
            <a:spLocks noGrp="1"/>
          </p:cNvSpPr>
          <p:nvPr>
            <p:ph type="title"/>
          </p:nvPr>
        </p:nvSpPr>
        <p:spPr/>
        <p:txBody>
          <a:bodyPr/>
          <a:lstStyle/>
          <a:p>
            <a:r>
              <a:rPr altLang="zh-CN" kern="100" lang="zh-CN">
                <a:latin charset="-122" pitchFamily="50" typeface="造字工房悦黑体验版常规体"/>
                <a:cs charset="0" panose="02020603050405020304" pitchFamily="18" typeface="Times New Roman"/>
              </a:rPr>
              <a:t>职场新人生存法则</a:t>
            </a:r>
          </a:p>
        </p:txBody>
      </p:sp>
      <p:sp>
        <p:nvSpPr>
          <p:cNvPr id="9" name="文本占位符 8"/>
          <p:cNvSpPr>
            <a:spLocks noGrp="1"/>
          </p:cNvSpPr>
          <p:nvPr>
            <p:ph idx="13" sz="quarter" type="body"/>
          </p:nvPr>
        </p:nvSpPr>
        <p:spPr/>
        <p:txBody>
          <a:bodyPr/>
          <a:lstStyle/>
          <a:p>
            <a:r>
              <a:rPr altLang="zh-CN" lang="en-US" smtClean="0"/>
              <a:t>4</a:t>
            </a:r>
          </a:p>
        </p:txBody>
      </p:sp>
    </p:spTree>
    <p:extLst>
      <p:ext uri="{BB962C8B-B14F-4D97-AF65-F5344CB8AC3E}">
        <p14:creationId val="1480602015"/>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 name="直接连接符 2"/>
          <p:cNvCxnSpPr/>
          <p:nvPr/>
        </p:nvCxnSpPr>
        <p:spPr>
          <a:xfrm>
            <a:off x="0" y="1022651"/>
            <a:ext cx="9521371"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流程图: 联系 7"/>
          <p:cNvSpPr/>
          <p:nvPr/>
        </p:nvSpPr>
        <p:spPr>
          <a:xfrm>
            <a:off x="9350062" y="-725996"/>
            <a:ext cx="3437024" cy="3437024"/>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endParaRPr altLang="zh-CN" b="1" kern="100" lang="zh-CN" sz="41300">
              <a:solidFill>
                <a:srgbClr val="FFFF00"/>
              </a:solidFill>
              <a:latin charset="-122" pitchFamily="50" typeface="造字工房悦黑体验版常规体"/>
              <a:ea charset="-122" pitchFamily="50" typeface="造字工房悦黑体验版常规体"/>
              <a:cs charset="0" panose="02020603050405020304" pitchFamily="18" typeface="Times New Roman"/>
            </a:endParaRPr>
          </a:p>
        </p:txBody>
      </p:sp>
      <p:cxnSp>
        <p:nvCxnSpPr>
          <p:cNvPr id="10" name="直接连接符 9"/>
          <p:cNvCxnSpPr/>
          <p:nvPr/>
        </p:nvCxnSpPr>
        <p:spPr>
          <a:xfrm>
            <a:off x="0" y="6327622"/>
            <a:ext cx="12192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圆角矩形 6"/>
          <p:cNvSpPr/>
          <p:nvPr/>
        </p:nvSpPr>
        <p:spPr>
          <a:xfrm>
            <a:off x="590244" y="1664841"/>
            <a:ext cx="1794886" cy="448937"/>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561347" y="1562141"/>
            <a:ext cx="1960880" cy="603504"/>
          </a:xfrm>
          <a:prstGeom prst="rect">
            <a:avLst/>
          </a:prstGeom>
        </p:spPr>
        <p:txBody>
          <a:bodyPr wrap="none">
            <a:spAutoFit/>
          </a:bodyPr>
          <a:lstStyle/>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5  Rules  </a:t>
            </a:r>
          </a:p>
        </p:txBody>
      </p:sp>
      <p:sp>
        <p:nvSpPr>
          <p:cNvPr id="12" name="矩形 11"/>
          <p:cNvSpPr/>
          <p:nvPr/>
        </p:nvSpPr>
        <p:spPr>
          <a:xfrm>
            <a:off x="1677582" y="2800217"/>
            <a:ext cx="8924946" cy="2377440"/>
          </a:xfrm>
          <a:prstGeom prst="rect">
            <a:avLst/>
          </a:prstGeom>
          <a:ln>
            <a:noFill/>
            <a:prstDash val="dash"/>
          </a:ln>
        </p:spPr>
        <p:txBody>
          <a:bodyPr wrap="square">
            <a:spAutoFit/>
          </a:bodyPr>
          <a:lstStyle/>
          <a:p>
            <a:pPr algn="just" indent="-342900" marL="342900">
              <a:lnSpc>
                <a:spcPct val="150000"/>
              </a:lnSpc>
              <a:spcAft>
                <a:spcPct val="0"/>
              </a:spcAft>
              <a:buFont typeface="+mj-lt"/>
              <a:buAutoNum type="arabicPeriod"/>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严格遵守公司各项管理规章制度，工作态度积极端正，眼里有活，别犯懒；</a:t>
            </a:r>
          </a:p>
          <a:p>
            <a:pPr algn="just" indent="-342900" marL="342900">
              <a:lnSpc>
                <a:spcPct val="150000"/>
              </a:lnSpc>
              <a:spcAft>
                <a:spcPct val="0"/>
              </a:spcAft>
              <a:buFont typeface="+mj-lt"/>
              <a:buAutoNum type="arabicPeriod"/>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对待所以同事（包括上下平级）谦恭有礼；</a:t>
            </a:r>
          </a:p>
          <a:p>
            <a:pPr algn="just" indent="-342900" marL="342900">
              <a:lnSpc>
                <a:spcPct val="150000"/>
              </a:lnSpc>
              <a:spcAft>
                <a:spcPct val="0"/>
              </a:spcAft>
              <a:buFont typeface="+mj-lt"/>
              <a:buAutoNum type="arabicPeriod"/>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凡事暂且不要着急发表自己的观点，先听听别人怎么说；</a:t>
            </a:r>
          </a:p>
          <a:p>
            <a:pPr algn="just" indent="-342900" marL="342900">
              <a:lnSpc>
                <a:spcPct val="150000"/>
              </a:lnSpc>
              <a:spcAft>
                <a:spcPct val="0"/>
              </a:spcAft>
              <a:buFont typeface="+mj-lt"/>
              <a:buAutoNum type="arabicPeriod"/>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先弄通自己负责领域内的工作流程，做好分内的事；</a:t>
            </a:r>
          </a:p>
          <a:p>
            <a:pPr algn="just" indent="-342900" marL="342900">
              <a:lnSpc>
                <a:spcPct val="150000"/>
              </a:lnSpc>
              <a:spcAft>
                <a:spcPct val="0"/>
              </a:spcAft>
              <a:buFont typeface="+mj-lt"/>
              <a:buAutoNum type="arabicPeriod"/>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如果觉得自己有余力可以帮助其他同事，先问问对方是否原意接受帮助。</a:t>
            </a:r>
          </a:p>
        </p:txBody>
      </p:sp>
      <p:sp>
        <p:nvSpPr>
          <p:cNvPr id="13" name="矩形 12"/>
          <p:cNvSpPr/>
          <p:nvPr/>
        </p:nvSpPr>
        <p:spPr>
          <a:xfrm>
            <a:off x="8130056" y="622731"/>
            <a:ext cx="5318443" cy="1408176"/>
          </a:xfrm>
          <a:prstGeom prst="rect">
            <a:avLst/>
          </a:prstGeom>
        </p:spPr>
        <p:txBody>
          <a:bodyPr wrap="none">
            <a:spAutoFit/>
          </a:bodyPr>
          <a:lstStyle/>
          <a:p>
            <a:pPr algn="just">
              <a:lnSpc>
                <a:spcPct val="120000"/>
              </a:lnSpc>
              <a:spcAft>
                <a:spcPct val="0"/>
              </a:spcAft>
            </a:pPr>
            <a:r>
              <a:rPr altLang="zh-CN" b="1" kern="100" lang="en-US" smtClean="0" sz="7200">
                <a:solidFill>
                  <a:srgbClr val="FFFF00"/>
                </a:solidFill>
                <a:effectLst>
                  <a:outerShdw algn="tl" blurRad="38100" dir="2700000" dist="38100">
                    <a:srgbClr val="000000">
                      <a:alpha val="43137"/>
                    </a:srgbClr>
                  </a:outerShdw>
                </a:effectLst>
                <a:latin charset="-122" panose="03000509000000000000" pitchFamily="65" typeface="方正超粗黑简体"/>
                <a:ea charset="-122" panose="03000509000000000000" pitchFamily="65" typeface="方正超粗黑简体"/>
                <a:cs charset="-122" panose="020b0604020202020204" pitchFamily="34" typeface="Arial Unicode MS"/>
              </a:rPr>
              <a:t>5大生存法则</a:t>
            </a:r>
          </a:p>
        </p:txBody>
      </p:sp>
      <p:sp>
        <p:nvSpPr>
          <p:cNvPr id="2" name="矩形 1"/>
          <p:cNvSpPr/>
          <p:nvPr/>
        </p:nvSpPr>
        <p:spPr>
          <a:xfrm>
            <a:off x="10419263" y="533542"/>
            <a:ext cx="1808480" cy="676656"/>
          </a:xfrm>
          <a:prstGeom prst="rect">
            <a:avLst/>
          </a:prstGeom>
        </p:spPr>
        <p:txBody>
          <a:bodyPr wrap="none">
            <a:spAutoFit/>
          </a:bodyPr>
          <a:lstStyle/>
          <a:p>
            <a:pPr algn="r">
              <a:lnSpc>
                <a:spcPct val="120000"/>
              </a:lnSpc>
              <a:spcAft>
                <a:spcPct val="0"/>
              </a:spcAft>
            </a:pPr>
            <a:r>
              <a:rPr altLang="zh-CN" kern="100" lang="zh-CN" sz="3200">
                <a:solidFill>
                  <a:srgbClr val="FFFF00"/>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cs charset="0" panose="02020603050405020304" pitchFamily="18" typeface="Times New Roman"/>
              </a:rPr>
              <a:t>职场菜鸟</a:t>
            </a:r>
          </a:p>
        </p:txBody>
      </p:sp>
    </p:spTree>
    <p:extLst>
      <p:ext uri="{BB962C8B-B14F-4D97-AF65-F5344CB8AC3E}">
        <p14:creationId val="3175846152"/>
      </p:ext>
    </p:extLst>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00B0F0"/>
        </a:solidFill>
        <a:effectLst/>
      </p:bgPr>
    </p:bg>
    <p:spTree>
      <p:nvGrpSpPr>
        <p:cNvPr id="1" name=""/>
        <p:cNvGrpSpPr/>
        <p:nvPr/>
      </p:nvGrpSpPr>
      <p:grpSpPr>
        <a:xfrm>
          <a:off x="0" y="0"/>
          <a:ext cx="0" cy="0"/>
        </a:xfrm>
      </p:grpSpPr>
      <p:sp>
        <p:nvSpPr>
          <p:cNvPr id="3" name="文本框 2"/>
          <p:cNvSpPr txBox="1"/>
          <p:nvPr/>
        </p:nvSpPr>
        <p:spPr>
          <a:xfrm rot="6349">
            <a:off x="3395166" y="2809752"/>
            <a:ext cx="5354338" cy="1554480"/>
          </a:xfrm>
          <a:prstGeom prst="rect">
            <a:avLst/>
          </a:prstGeom>
          <a:noFill/>
        </p:spPr>
        <p:txBody>
          <a:bodyPr rtlCol="0" wrap="square">
            <a:spAutoFit/>
          </a:bodyPr>
          <a:lstStyle/>
          <a:p>
            <a:pPr algn="ctr"/>
            <a:r>
              <a:rPr altLang="zh-CN" lang="en-US" sz="4800">
                <a:solidFill>
                  <a:srgbClr val="FFFF00"/>
                </a:solidFill>
                <a:effectLst>
                  <a:outerShdw algn="tl" blurRad="38100" dir="2700000" dist="38100">
                    <a:srgbClr val="000000">
                      <a:alpha val="43137"/>
                    </a:srgbClr>
                  </a:outerShdw>
                </a:effectLst>
                <a:latin charset="-122" pitchFamily="50" typeface="造字工房悦圆演示版常规体"/>
                <a:ea charset="-122" pitchFamily="50" typeface="造字工房悦圆演示版常规体"/>
              </a:rPr>
              <a:t>Part 2        能力篇</a:t>
            </a:r>
          </a:p>
        </p:txBody>
      </p:sp>
      <p:sp>
        <p:nvSpPr>
          <p:cNvPr id="2" name="等腰三角形 1"/>
          <p:cNvSpPr/>
          <p:nvPr/>
        </p:nvSpPr>
        <p:spPr>
          <a:xfrm>
            <a:off x="0" y="2293034"/>
            <a:ext cx="5500468" cy="4564966"/>
          </a:xfrm>
          <a:prstGeom prst="triangle">
            <a:avLst>
              <a:gd fmla="val 24936" name="adj"/>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等腰三角形 3"/>
          <p:cNvSpPr/>
          <p:nvPr/>
        </p:nvSpPr>
        <p:spPr>
          <a:xfrm>
            <a:off x="4375468" y="4037428"/>
            <a:ext cx="5500468" cy="2820572"/>
          </a:xfrm>
          <a:prstGeom prst="triangle">
            <a:avLst>
              <a:gd fmla="val 52558" name="adj"/>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等腰三角形 4"/>
          <p:cNvSpPr/>
          <p:nvPr/>
        </p:nvSpPr>
        <p:spPr>
          <a:xfrm>
            <a:off x="2377856" y="5345722"/>
            <a:ext cx="5500468" cy="1512277"/>
          </a:xfrm>
          <a:prstGeom prst="triangle">
            <a:avLst>
              <a:gd fmla="val 47442" name="adj"/>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等腰三角形 5"/>
          <p:cNvSpPr/>
          <p:nvPr/>
        </p:nvSpPr>
        <p:spPr>
          <a:xfrm>
            <a:off x="6635712" y="3017520"/>
            <a:ext cx="7240936" cy="3840480"/>
          </a:xfrm>
          <a:custGeom>
            <a:gdLst>
              <a:gd fmla="*/ 0 w 5500468" name="connsiteX0"/>
              <a:gd fmla="*/ 3920686 h 3920686" name="connsiteY0"/>
              <a:gd fmla="*/ 3925728 w 5500468" name="connsiteX1"/>
              <a:gd fmla="*/ 0 h 3920686" name="connsiteY1"/>
              <a:gd fmla="*/ 5500468 w 5500468" name="connsiteX2"/>
              <a:gd fmla="*/ 3920686 h 3920686" name="connsiteY2"/>
              <a:gd fmla="*/ 0 w 5500468" name="connsiteX3"/>
              <a:gd fmla="*/ 3920686 h 3920686" name="connsiteY3"/>
            </a:gdLst>
            <a:cxnLst>
              <a:cxn ang="0">
                <a:pos x="connsiteX0" y="connsiteY0"/>
              </a:cxn>
              <a:cxn ang="0">
                <a:pos x="connsiteX1" y="connsiteY1"/>
              </a:cxn>
              <a:cxn ang="0">
                <a:pos x="connsiteX2" y="connsiteY2"/>
              </a:cxn>
              <a:cxn ang="0">
                <a:pos x="connsiteX3" y="connsiteY3"/>
              </a:cxn>
            </a:cxnLst>
            <a:rect b="b" l="l" r="r" t="t"/>
            <a:pathLst>
              <a:path h="3920686" w="5500468">
                <a:moveTo>
                  <a:pt x="0" y="3920686"/>
                </a:moveTo>
                <a:lnTo>
                  <a:pt x="3925728" y="0"/>
                </a:lnTo>
                <a:lnTo>
                  <a:pt x="5500468" y="3920686"/>
                </a:lnTo>
                <a:lnTo>
                  <a:pt x="0" y="3920686"/>
                </a:lnTo>
                <a:close/>
              </a:path>
            </a:pathLst>
          </a:cu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902336633"/>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579550" y="1740172"/>
            <a:ext cx="4019745" cy="4206240"/>
          </a:xfrm>
          <a:prstGeom prst="rect">
            <a:avLst/>
          </a:prstGeom>
        </p:spPr>
        <p:txBody>
          <a:bodyPr wrap="square">
            <a:spAutoFit/>
          </a:bodyPr>
          <a:lstStyle/>
          <a:p>
            <a:pPr algn="just">
              <a:lnSpc>
                <a:spcPct val="150000"/>
              </a:lnSpc>
              <a:spcAft>
                <a:spcPct val="0"/>
              </a:spcAft>
            </a:pPr>
            <a:r>
              <a:rPr altLang="zh-CN" kern="100" lang="zh-CN" smtClean="0" sz="3600">
                <a:latin charset="-122" pitchFamily="50" typeface="造字工房悦黑体验版常规体"/>
                <a:ea charset="-122" pitchFamily="50" typeface="造字工房悦黑体验版常规体"/>
                <a:cs charset="0" panose="02020603050405020304" pitchFamily="18" typeface="Times New Roman"/>
              </a:rPr>
              <a:t>有才更要有德</a:t>
            </a:r>
          </a:p>
          <a:p>
            <a:pPr algn="just">
              <a:lnSpc>
                <a:spcPct val="150000"/>
              </a:lnSpc>
              <a:spcAft>
                <a:spcPct val="0"/>
              </a:spcAft>
            </a:pPr>
            <a:r>
              <a:rPr altLang="zh-CN" kern="100" lang="zh-CN" smtClean="0" sz="3600">
                <a:latin charset="-122" pitchFamily="50" typeface="造字工房悦黑体验版常规体"/>
                <a:ea charset="-122" pitchFamily="50" typeface="造字工房悦黑体验版常规体"/>
                <a:cs charset="0" panose="02020603050405020304" pitchFamily="18" typeface="Times New Roman"/>
              </a:rPr>
              <a:t>德，就是节操和人品</a:t>
            </a:r>
          </a:p>
          <a:p>
            <a:pPr algn="just">
              <a:lnSpc>
                <a:spcPct val="150000"/>
              </a:lnSpc>
              <a:spcAft>
                <a:spcPct val="0"/>
              </a:spcAft>
            </a:pPr>
            <a:r>
              <a:rPr altLang="zh-CN" kern="100" lang="zh-CN" smtClean="0" sz="3600">
                <a:latin charset="-122" pitchFamily="50" typeface="造字工房悦黑体验版常规体"/>
                <a:ea charset="-122" pitchFamily="50" typeface="造字工房悦黑体验版常规体"/>
                <a:cs charset="0" panose="02020603050405020304" pitchFamily="18" typeface="Times New Roman"/>
              </a:rPr>
              <a:t>才，就是才能和才华</a:t>
            </a:r>
          </a:p>
        </p:txBody>
      </p:sp>
      <p:graphicFrame>
        <p:nvGraphicFramePr>
          <p:cNvPr id="4" name="表格 3"/>
          <p:cNvGraphicFramePr>
            <a:graphicFrameLocks noGrp="1"/>
          </p:cNvGraphicFramePr>
          <p:nvPr>
            <p:extLst>
              <p:ext uri="{D42A27DB-BD31-4B8C-83A1-F6EECF244321}">
                <p14:modId val="1471458534"/>
              </p:ext>
            </p:extLst>
          </p:nvPr>
        </p:nvGraphicFramePr>
        <p:xfrm>
          <a:off x="6027312" y="1664597"/>
          <a:ext cx="5756166" cy="4864994"/>
        </p:xfrm>
        <a:graphic>
          <a:graphicData uri="http://schemas.openxmlformats.org/drawingml/2006/table">
            <a:tbl>
              <a:tblPr bandRow="1" firstRow="1">
                <a:tableStyleId>{2D5ABB26-0587-4C30-8999-92F81FD0307C}</a:tableStyleId>
              </a:tblPr>
              <a:tblGrid>
                <a:gridCol w="720000"/>
                <a:gridCol w="2158083"/>
                <a:gridCol w="2158083"/>
                <a:gridCol w="720000"/>
              </a:tblGrid>
              <a:tr h="376679">
                <a:tc>
                  <a:txBody>
                    <a:bodyPr vert="horz" wrap="square"/>
                    <a:lstStyle/>
                    <a:p>
                      <a:pPr algn="ctr"/>
                      <a:endParaRPr altLang="en-US" b="1" lang="zh-CN"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tcPr>
                </a:tc>
                <a:tc gridSpan="2">
                  <a:txBody>
                    <a:bodyPr vert="horz" wrap="square"/>
                    <a:lstStyle/>
                    <a:p>
                      <a:pPr algn="ctr"/>
                      <a:r>
                        <a:rPr altLang="en-US" b="1" lang="zh-CN" smtClean="0"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rPr>
                        <a:t>有才</a:t>
                      </a:r>
                      <a:endParaRPr altLang="en-US" b="1" lang="zh-CN"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tcPr>
                </a:tc>
                <a:tc hMerge="1">
                  <a:txBody>
                    <a:bodyPr vert="horz" wrap="square"/>
                    <a:lstStyle/>
                    <a:p>
                      <a:pPr algn="ctr"/>
                      <a:endParaRPr altLang="en-US" b="1" lang="zh-CN" sz="1800">
                        <a:solidFill>
                          <a:schemeClr val="bg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endParaRPr altLang="en-US" b="1" lang="zh-CN"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tcPr>
                </a:tc>
              </a:tr>
              <a:tr h="2055818">
                <a:tc rowSpan="2">
                  <a:txBody>
                    <a:bodyPr vert="horz" wrap="square"/>
                    <a:lstStyle/>
                    <a:p>
                      <a:pPr algn="ctr"/>
                      <a:r>
                        <a:rPr altLang="en-US" b="1" lang="zh-CN" smtClean="0"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rPr>
                        <a:t>无德</a:t>
                      </a:r>
                      <a:endParaRPr altLang="en-US" b="1" lang="zh-CN"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no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en-US" b="1" lang="zh-CN" smtClean="0" sz="40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rPr>
                        <a:t>慎用</a:t>
                      </a:r>
                      <a:endParaRPr altLang="en-US" b="1" lang="zh-CN" sz="40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en-US" b="1" lang="zh-CN" smtClean="0" sz="40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rPr>
                        <a:t>重用</a:t>
                      </a:r>
                      <a:endParaRPr altLang="en-US" b="1" lang="zh-CN" sz="40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tcPr>
                </a:tc>
                <a:tc rowSpan="2">
                  <a:txBody>
                    <a:bodyPr vert="horz" wrap="square"/>
                    <a:lstStyle/>
                    <a:p>
                      <a:pPr algn="ctr"/>
                      <a:r>
                        <a:rPr altLang="en-US" b="1" lang="zh-CN" smtClean="0"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rPr>
                        <a:t>有德</a:t>
                      </a:r>
                      <a:endParaRPr altLang="en-US" b="1" lang="zh-CN"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solidFill>
                        <a:schemeClr val="tx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tcPr>
                </a:tc>
              </a:tr>
              <a:tr h="2055818">
                <a:tc vMerge="1">
                  <a:txBody>
                    <a:bodyPr vert="horz" wrap="square"/>
                    <a:lstStyle/>
                    <a:p>
                      <a:pPr algn="ctr"/>
                      <a:endParaRPr altLang="en-US" b="1" lang="zh-CN" sz="1800">
                        <a:solidFill>
                          <a:schemeClr val="bg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en-US" b="1" lang="zh-CN" smtClean="0" sz="40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rPr>
                        <a:t>弃用</a:t>
                      </a:r>
                      <a:endParaRPr altLang="en-US" b="1" lang="zh-CN" sz="40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en-US" b="1" lang="zh-CN" smtClean="0" sz="40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rPr>
                        <a:t>可用</a:t>
                      </a:r>
                      <a:endParaRPr altLang="en-US" b="1" lang="zh-CN" sz="40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tcPr>
                </a:tc>
                <a:tc vMerge="1">
                  <a:txBody>
                    <a:bodyPr vert="horz" wrap="square"/>
                    <a:lstStyle/>
                    <a:p>
                      <a:pPr algn="ctr"/>
                      <a:endParaRPr altLang="en-US" b="1" lang="zh-CN" sz="1800">
                        <a:solidFill>
                          <a:schemeClr val="bg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tcPr>
                </a:tc>
              </a:tr>
              <a:tr h="376679">
                <a:tc>
                  <a:txBody>
                    <a:bodyPr vert="horz" wrap="square"/>
                    <a:lstStyle/>
                    <a:p>
                      <a:pPr algn="ctr"/>
                      <a:endParaRPr altLang="en-US" b="1" lang="zh-CN"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tcPr>
                </a:tc>
                <a:tc gridSpan="2">
                  <a:txBody>
                    <a:bodyPr vert="horz" wrap="square"/>
                    <a:lstStyle/>
                    <a:p>
                      <a:pPr algn="ctr"/>
                      <a:r>
                        <a:rPr altLang="en-US" b="1" lang="zh-CN" smtClean="0"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rPr>
                        <a:t>无才</a:t>
                      </a:r>
                      <a:endParaRPr altLang="en-US" b="1" lang="zh-CN"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tcPr>
                </a:tc>
                <a:tc hMerge="1">
                  <a:txBody>
                    <a:bodyPr vert="horz" wrap="square"/>
                    <a:lstStyle/>
                    <a:p>
                      <a:pPr algn="ctr"/>
                      <a:endParaRPr altLang="en-US" b="1" lang="zh-CN" sz="4000">
                        <a:solidFill>
                          <a:schemeClr val="bg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endParaRPr altLang="en-US" b="1" lang="zh-CN" sz="1800">
                        <a:solidFill>
                          <a:schemeClr val="tx1"/>
                        </a:solidFill>
                        <a:effectLst>
                          <a:outerShdw algn="tl" blurRad="38100" dir="2700000" dist="38100">
                            <a:srgbClr val="000000">
                              <a:alpha val="43137"/>
                            </a:srgbClr>
                          </a:outerShdw>
                        </a:effectLst>
                        <a:latin charset="-122" pitchFamily="50" typeface="造字工房悦黑体验版常规体"/>
                        <a:ea charset="-122" pitchFamily="50" typeface="造字工房悦黑体验版常规体"/>
                      </a:endParaRPr>
                    </a:p>
                  </a:txBody>
                  <a:tcPr anchor="ctr">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tcPr>
                </a:tc>
              </a:tr>
            </a:tbl>
          </a:graphicData>
        </a:graphic>
      </p:graphicFrame>
      <p:sp>
        <p:nvSpPr>
          <p:cNvPr id="9" name="标题 8"/>
          <p:cNvSpPr>
            <a:spLocks noGrp="1"/>
          </p:cNvSpPr>
          <p:nvPr>
            <p:ph type="title"/>
          </p:nvPr>
        </p:nvSpPr>
        <p:spPr/>
        <p:txBody>
          <a:bodyPr/>
          <a:lstStyle/>
          <a:p>
            <a:r>
              <a:rPr altLang="en-US" lang="zh-CN"/>
              <a:t>职场必备技能大检查</a:t>
            </a:r>
          </a:p>
        </p:txBody>
      </p:sp>
      <p:sp>
        <p:nvSpPr>
          <p:cNvPr id="10" name="文本占位符 9"/>
          <p:cNvSpPr>
            <a:spLocks noGrp="1"/>
          </p:cNvSpPr>
          <p:nvPr>
            <p:ph idx="13" sz="quarter" type="body"/>
          </p:nvPr>
        </p:nvSpPr>
        <p:spPr/>
        <p:txBody>
          <a:bodyPr/>
          <a:lstStyle/>
          <a:p>
            <a:r>
              <a:rPr altLang="zh-CN" lang="en-US" smtClean="0"/>
              <a:t>I</a:t>
            </a:r>
          </a:p>
        </p:txBody>
      </p:sp>
      <p:sp>
        <p:nvSpPr>
          <p:cNvPr id="11" name="矩形 10"/>
          <p:cNvSpPr/>
          <p:nvPr/>
        </p:nvSpPr>
        <p:spPr>
          <a:xfrm>
            <a:off x="579550" y="4071280"/>
            <a:ext cx="4919727" cy="5212080"/>
          </a:xfrm>
          <a:prstGeom prst="rect">
            <a:avLst/>
          </a:prstGeom>
        </p:spPr>
        <p:txBody>
          <a:bodyPr wrap="square">
            <a:spAutoFit/>
          </a:bodyPr>
          <a:lstStyle/>
          <a:p>
            <a:pPr algn="just">
              <a:lnSpc>
                <a:spcPct val="150000"/>
              </a:lnSpc>
              <a:spcAft>
                <a:spcPct val="0"/>
              </a:spcAft>
            </a:pPr>
            <a:r>
              <a:rPr altLang="zh-CN" kern="100" lang="zh-CN" smtClean="0" sz="2800">
                <a:latin charset="-122" pitchFamily="50" typeface="造字工房悦黑体验版常规体"/>
                <a:ea charset="-122" pitchFamily="50" typeface="造字工房悦黑体验版常规体"/>
                <a:cs charset="0" panose="02020603050405020304" pitchFamily="18" typeface="Times New Roman"/>
              </a:rPr>
              <a:t>测量你的道德</a:t>
            </a:r>
          </a:p>
          <a:p>
            <a:pPr algn="just">
              <a:lnSpc>
                <a:spcPct val="150000"/>
              </a:lnSpc>
              <a:spcAft>
                <a:spcPct val="0"/>
              </a:spcAft>
            </a:pPr>
            <a:r>
              <a:rPr altLang="zh-CN" kern="100" lang="zh-CN" smtClean="0" sz="2800">
                <a:latin charset="-122" pitchFamily="50" typeface="造字工房悦黑体验版常规体"/>
                <a:ea charset="-122" pitchFamily="50" typeface="造字工房悦黑体验版常规体"/>
                <a:cs charset="0" panose="02020603050405020304" pitchFamily="18" typeface="Times New Roman"/>
              </a:rPr>
              <a:t>第一个标准：没有违法犯罪记录</a:t>
            </a:r>
          </a:p>
          <a:p>
            <a:pPr algn="just">
              <a:lnSpc>
                <a:spcPct val="150000"/>
              </a:lnSpc>
              <a:spcAft>
                <a:spcPct val="0"/>
              </a:spcAft>
            </a:pPr>
            <a:r>
              <a:rPr altLang="zh-CN" kern="100" lang="zh-CN" smtClean="0" sz="2800">
                <a:latin charset="-122" pitchFamily="50" typeface="造字工房悦黑体验版常规体"/>
                <a:ea charset="-122" pitchFamily="50" typeface="造字工房悦黑体验版常规体"/>
                <a:cs charset="0" panose="02020603050405020304" pitchFamily="18" typeface="Times New Roman"/>
              </a:rPr>
              <a:t>第二个标准：业界对标的人士的评价与口碑</a:t>
            </a:r>
          </a:p>
          <a:p>
            <a:pPr algn="just">
              <a:lnSpc>
                <a:spcPct val="150000"/>
              </a:lnSpc>
              <a:spcAft>
                <a:spcPct val="0"/>
              </a:spcAft>
            </a:pPr>
            <a:r>
              <a:rPr altLang="zh-CN" kern="100" lang="zh-CN" smtClean="0" sz="2800">
                <a:latin charset="-122" pitchFamily="50" typeface="造字工房悦黑体验版常规体"/>
                <a:ea charset="-122" pitchFamily="50" typeface="造字工房悦黑体验版常规体"/>
                <a:cs charset="0" panose="02020603050405020304" pitchFamily="18" typeface="Times New Roman"/>
              </a:rPr>
              <a:t>第三个标准：是看提供的过往履约记录，并在实践中持续观察你的履约情况</a:t>
            </a:r>
          </a:p>
        </p:txBody>
      </p:sp>
    </p:spTree>
    <p:extLst>
      <p:ext uri="{BB962C8B-B14F-4D97-AF65-F5344CB8AC3E}">
        <p14:creationId val="2873230884"/>
      </p:ext>
    </p:extLst>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363734" y="1057685"/>
            <a:ext cx="3383280" cy="518160"/>
          </a:xfrm>
          <a:prstGeom prst="rect">
            <a:avLst/>
          </a:prstGeom>
        </p:spPr>
        <p:txBody>
          <a:bodyPr wrap="none">
            <a:spAutoFit/>
          </a:bodyPr>
          <a:lstStyle/>
          <a:p>
            <a:pPr algn="ctr">
              <a:spcAft>
                <a:spcPct val="0"/>
              </a:spcAft>
            </a:pPr>
            <a:r>
              <a:rPr altLang="en-US" b="1" kern="100" lang="zh-CN" smtClean="0" sz="2800">
                <a:latin charset="-122" pitchFamily="50" typeface="造字工房悦黑体验版常规体"/>
                <a:ea charset="-122" pitchFamily="50" typeface="造字工房悦黑体验版常规体"/>
                <a:cs charset="0" panose="02020603050405020304" pitchFamily="18" typeface="Times New Roman"/>
              </a:rPr>
              <a:t>如何衡量你的才能？</a:t>
            </a:r>
          </a:p>
        </p:txBody>
      </p:sp>
      <p:graphicFrame>
        <p:nvGraphicFramePr>
          <p:cNvPr id="6" name="表格 5"/>
          <p:cNvGraphicFramePr>
            <a:graphicFrameLocks noGrp="1"/>
          </p:cNvGraphicFramePr>
          <p:nvPr>
            <p:extLst>
              <p:ext uri="{D42A27DB-BD31-4B8C-83A1-F6EECF244321}">
                <p14:modId val="378813073"/>
              </p:ext>
            </p:extLst>
          </p:nvPr>
        </p:nvGraphicFramePr>
        <p:xfrm>
          <a:off x="1172060" y="2621704"/>
          <a:ext cx="9793288" cy="2761488"/>
        </p:xfrm>
        <a:graphic>
          <a:graphicData uri="http://schemas.openxmlformats.org/drawingml/2006/table">
            <a:tbl>
              <a:tblPr bandRow="1" firstRow="1">
                <a:tableStyleId>{2D5ABB26-0587-4C30-8999-92F81FD0307C}</a:tableStyleId>
              </a:tblPr>
              <a:tblGrid>
                <a:gridCol w="4896644"/>
                <a:gridCol w="4896644"/>
              </a:tblGrid>
              <a:tr h="370840">
                <a:tc>
                  <a:txBody>
                    <a:bodyPr vert="horz" wrap="square"/>
                    <a:lstStyle/>
                    <a:p>
                      <a:pPr algn="ctr" defTabSz="914400" eaLnBrk="1" fontAlgn="auto" hangingPunct="1" indent="0" latinLnBrk="0" marL="0" marR="0" rtl="0">
                        <a:lnSpc>
                          <a:spcPct val="100000"/>
                        </a:lnSpc>
                        <a:spcBef>
                          <a:spcPct val="0"/>
                        </a:spcBef>
                        <a:spcAft>
                          <a:spcPct val="0"/>
                        </a:spcAft>
                        <a:buClrTx/>
                        <a:buSzTx/>
                        <a:buFontTx/>
                        <a:buNone/>
                        <a:defRPr/>
                      </a:pPr>
                      <a:r>
                        <a:rPr altLang="zh-CN"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硬技能</a:t>
                      </a:r>
                      <a:r>
                        <a:rPr altLang="en-US"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（又成左脑技能）</a:t>
                      </a:r>
                      <a:endParaRPr altLang="zh-CN"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endParaRP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tx1"/>
                    </a:solidFill>
                  </a:tcPr>
                </a:tc>
                <a:tc>
                  <a:txBody>
                    <a:bodyPr vert="horz" wrap="square"/>
                    <a:lstStyle/>
                    <a:p>
                      <a:pPr algn="ctr" defTabSz="914400" eaLnBrk="1" fontAlgn="auto" hangingPunct="1" indent="0" latinLnBrk="0" marL="0" marR="0" rtl="0">
                        <a:lnSpc>
                          <a:spcPct val="100000"/>
                        </a:lnSpc>
                        <a:spcBef>
                          <a:spcPct val="0"/>
                        </a:spcBef>
                        <a:spcAft>
                          <a:spcPct val="0"/>
                        </a:spcAft>
                        <a:buClrTx/>
                        <a:buSzTx/>
                        <a:buFontTx/>
                        <a:buNone/>
                        <a:defRPr/>
                      </a:pPr>
                      <a:r>
                        <a:rPr altLang="zh-CN"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软技能</a:t>
                      </a:r>
                      <a:r>
                        <a:rPr altLang="en-US"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（又称</a:t>
                      </a:r>
                      <a:r>
                        <a:rPr altLang="zh-CN"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右脑技能</a:t>
                      </a:r>
                      <a:r>
                        <a:rPr altLang="en-US"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a:t>
                      </a:r>
                      <a:endParaRPr altLang="zh-CN"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endParaRP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tx1"/>
                    </a:solidFill>
                  </a:tcPr>
                </a:tc>
              </a:tr>
              <a:tr h="370840">
                <a:tc>
                  <a:txBody>
                    <a:bodyPr vert="horz" wrap="square"/>
                    <a:lstStyle/>
                    <a:p>
                      <a:pPr algn="l" defTabSz="914400" eaLnBrk="1" fontAlgn="auto" hangingPunct="1" indent="0" latinLnBrk="0" marL="0" marR="0" rtl="0">
                        <a:lnSpc>
                          <a:spcPct val="100000"/>
                        </a:lnSpc>
                        <a:spcBef>
                          <a:spcPct val="0"/>
                        </a:spcBef>
                        <a:spcAft>
                          <a:spcPct val="0"/>
                        </a:spcAft>
                        <a:buClrTx/>
                        <a:buSzTx/>
                        <a:buFontTx/>
                        <a:buNone/>
                        <a:defRPr/>
                      </a:pPr>
                      <a:r>
                        <a:rPr altLang="zh-CN" kern="100" lang="zh-CN" smtClean="0" sz="2400">
                          <a:solidFill>
                            <a:schemeClr val="tx1"/>
                          </a:solidFill>
                          <a:latin charset="-122" pitchFamily="50" typeface="造字工房悦黑体验版常规体"/>
                          <a:ea charset="-122" pitchFamily="50" typeface="造字工房悦黑体验版常规体"/>
                          <a:cs charset="0" panose="02020603050405020304" pitchFamily="18" typeface="Times New Roman"/>
                        </a:rPr>
                        <a:t>以智商决定</a:t>
                      </a:r>
                    </a:p>
                  </a:txBody>
                  <a:tcPr>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dash"/>
                      <a:round/>
                      <a:headEnd len="med" type="none" w="med"/>
                      <a:tailEnd len="med" type="none" w="med"/>
                    </a:lnB>
                    <a:noFill/>
                  </a:tcPr>
                </a:tc>
                <a:tc>
                  <a:txBody>
                    <a:bodyPr vert="horz" wrap="square"/>
                    <a:lstStyle/>
                    <a:p>
                      <a:r>
                        <a:rPr altLang="zh-CN" kern="100" lang="zh-CN" smtClean="0" sz="2400">
                          <a:solidFill>
                            <a:schemeClr val="tx1"/>
                          </a:solidFill>
                          <a:latin charset="-122" pitchFamily="50" typeface="造字工房悦黑体验版常规体"/>
                          <a:ea charset="-122" pitchFamily="50" typeface="造字工房悦黑体验版常规体"/>
                          <a:cs charset="0" panose="02020603050405020304" pitchFamily="18" typeface="Times New Roman"/>
                        </a:rPr>
                        <a:t>以情商决定</a:t>
                      </a:r>
                      <a:endParaRPr altLang="en-US" lang="zh-CN" sz="2400">
                        <a:solidFill>
                          <a:schemeClr val="tx1"/>
                        </a:solidFill>
                      </a:endParaRPr>
                    </a:p>
                  </a:txBody>
                  <a:tcPr>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dash"/>
                      <a:round/>
                      <a:headEnd len="med" type="none" w="med"/>
                      <a:tailEnd len="med" type="none" w="med"/>
                    </a:lnB>
                    <a:noFill/>
                  </a:tcPr>
                </a:tc>
              </a:tr>
              <a:tr h="370840">
                <a:tc>
                  <a:txBody>
                    <a:bodyPr vert="horz" wrap="square"/>
                    <a:lstStyle/>
                    <a:p>
                      <a:pPr algn="l" defTabSz="914400" eaLnBrk="1" fontAlgn="auto" hangingPunct="1" indent="0" latinLnBrk="0" marL="0" marR="0" rtl="0">
                        <a:lnSpc>
                          <a:spcPct val="120000"/>
                        </a:lnSpc>
                        <a:spcBef>
                          <a:spcPct val="0"/>
                        </a:spcBef>
                        <a:spcAft>
                          <a:spcPct val="0"/>
                        </a:spcAft>
                        <a:buClrTx/>
                        <a:buSzTx/>
                        <a:buFontTx/>
                        <a:buNone/>
                        <a:defRPr/>
                      </a:pPr>
                      <a:r>
                        <a:rPr altLang="zh-CN" kern="100" lang="zh-CN" smtClean="0" sz="2400">
                          <a:solidFill>
                            <a:schemeClr val="tx1"/>
                          </a:solidFill>
                          <a:latin charset="-122" pitchFamily="50" typeface="造字工房悦黑体验版常规体"/>
                          <a:ea charset="-122" pitchFamily="50" typeface="造字工房悦黑体验版常规体"/>
                          <a:cs charset="0" panose="02020603050405020304" pitchFamily="18" typeface="Times New Roman"/>
                        </a:rPr>
                        <a:t>适应性恒定、能从书本或学校里学到的各项能力，如数学、统计、物理、化学等</a:t>
                      </a:r>
                      <a:r>
                        <a:rPr altLang="en-US" kern="100" lang="zh-CN" smtClean="0" sz="2400">
                          <a:solidFill>
                            <a:schemeClr val="tx1"/>
                          </a:solidFill>
                          <a:latin charset="-122" pitchFamily="50" typeface="造字工房悦黑体验版常规体"/>
                          <a:ea charset="-122" pitchFamily="50" typeface="造字工房悦黑体验版常规体"/>
                          <a:cs charset="0" panose="02020603050405020304" pitchFamily="18" typeface="Times New Roman"/>
                        </a:rPr>
                        <a:t>。</a:t>
                      </a:r>
                      <a:endParaRPr altLang="zh-CN" kern="100" lang="zh-CN" smtClean="0" sz="2400">
                        <a:solidFill>
                          <a:schemeClr val="tx1"/>
                        </a:solidFill>
                        <a:latin charset="-122" pitchFamily="50" typeface="造字工房悦黑体验版常规体"/>
                        <a:ea charset="-122" pitchFamily="50" typeface="造字工房悦黑体验版常规体"/>
                        <a:cs charset="0" panose="02020603050405020304" pitchFamily="18" typeface="Times New Roman"/>
                      </a:endParaRPr>
                    </a:p>
                  </a:txBody>
                  <a:tcPr>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dash"/>
                      <a:round/>
                      <a:headEnd len="med" type="none" w="med"/>
                      <a:tailEnd len="med" type="none" w="med"/>
                    </a:lnT>
                    <a:lnB algn="ctr" cap="flat" cmpd="sng" w="12700">
                      <a:solidFill>
                        <a:schemeClr val="tx1"/>
                      </a:solidFill>
                      <a:prstDash val="dash"/>
                      <a:round/>
                      <a:headEnd len="med" type="none" w="med"/>
                      <a:tailEnd len="med" type="none" w="med"/>
                    </a:lnB>
                    <a:noFill/>
                  </a:tcPr>
                </a:tc>
                <a:tc>
                  <a:txBody>
                    <a:bodyPr vert="horz" wrap="square"/>
                    <a:lstStyle/>
                    <a:p>
                      <a:pPr algn="l" defTabSz="914400" eaLnBrk="1" fontAlgn="auto" hangingPunct="1" indent="0" latinLnBrk="0" marL="0" marR="0" rtl="0">
                        <a:lnSpc>
                          <a:spcPct val="120000"/>
                        </a:lnSpc>
                        <a:spcBef>
                          <a:spcPct val="0"/>
                        </a:spcBef>
                        <a:spcAft>
                          <a:spcPct val="0"/>
                        </a:spcAft>
                        <a:buClrTx/>
                        <a:buSzTx/>
                        <a:buFontTx/>
                        <a:buNone/>
                        <a:defRPr/>
                      </a:pPr>
                      <a:r>
                        <a:rPr altLang="zh-CN" kern="100" lang="zh-CN" smtClean="0" sz="2400">
                          <a:solidFill>
                            <a:schemeClr val="tx1"/>
                          </a:solidFill>
                          <a:latin charset="-122" pitchFamily="50" typeface="造字工房悦黑体验版常规体"/>
                          <a:ea charset="-122" pitchFamily="50" typeface="造字工房悦黑体验版常规体"/>
                          <a:cs charset="0" panose="02020603050405020304" pitchFamily="18" typeface="Times New Roman"/>
                        </a:rPr>
                        <a:t>以情商决定、适用性可变、无法或很少从学校和书本中学会，要通过与人打交道才能掌握的及技能，如倾听、表达、演讲、情绪管理等</a:t>
                      </a:r>
                      <a:r>
                        <a:rPr altLang="en-US" kern="1200" lang="zh-CN" smtClean="0" sz="2400">
                          <a:solidFill>
                            <a:schemeClr val="tx1"/>
                          </a:solidFill>
                          <a:latin typeface="+mn-lt"/>
                          <a:ea typeface="+mn-ea"/>
                          <a:cs typeface="+mn-cs"/>
                        </a:rPr>
                        <a:t>。</a:t>
                      </a:r>
                      <a:endParaRPr altLang="zh-CN" kern="100" lang="zh-CN" smtClean="0" sz="2400">
                        <a:solidFill>
                          <a:schemeClr val="tx1"/>
                        </a:solidFill>
                        <a:latin charset="-122" pitchFamily="50" typeface="造字工房悦黑体验版常规体"/>
                        <a:ea charset="-122" pitchFamily="50" typeface="造字工房悦黑体验版常规体"/>
                        <a:cs charset="0" panose="02020603050405020304" pitchFamily="18" typeface="Times New Roman"/>
                      </a:endParaRPr>
                    </a:p>
                  </a:txBody>
                  <a:tcPr>
                    <a:lnL algn="ctr" cap="flat" cmpd="sng" w="12700">
                      <a:solidFill>
                        <a:schemeClr val="tx1"/>
                      </a:solidFill>
                      <a:prstDash val="dash"/>
                      <a:round/>
                      <a:headEnd len="med" type="none" w="med"/>
                      <a:tailEnd len="med" type="none" w="med"/>
                    </a:lnL>
                    <a:lnR algn="ctr" cap="flat" cmpd="sng" w="12700">
                      <a:solidFill>
                        <a:schemeClr val="tx1"/>
                      </a:solidFill>
                      <a:prstDash val="dash"/>
                      <a:round/>
                      <a:headEnd len="med" type="none" w="med"/>
                      <a:tailEnd len="med" type="none" w="med"/>
                    </a:lnR>
                    <a:lnT algn="ctr" cap="flat" cmpd="sng" w="12700">
                      <a:solidFill>
                        <a:schemeClr val="tx1"/>
                      </a:solidFill>
                      <a:prstDash val="dash"/>
                      <a:round/>
                      <a:headEnd len="med" type="none" w="med"/>
                      <a:tailEnd len="med" type="none" w="med"/>
                    </a:lnT>
                    <a:lnB algn="ctr" cap="flat" cmpd="sng" w="12700">
                      <a:solidFill>
                        <a:schemeClr val="tx1"/>
                      </a:solidFill>
                      <a:prstDash val="dash"/>
                      <a:round/>
                      <a:headEnd len="med" type="none" w="med"/>
                      <a:tailEnd len="med" type="none" w="med"/>
                    </a:lnB>
                    <a:noFill/>
                  </a:tcPr>
                </a:tc>
              </a:tr>
            </a:tbl>
          </a:graphicData>
        </a:graphic>
      </p:graphicFrame>
      <p:cxnSp>
        <p:nvCxnSpPr>
          <p:cNvPr id="3" name="直接连接符 2"/>
          <p:cNvCxnSpPr/>
          <p:nvPr/>
        </p:nvCxnSpPr>
        <p:spPr>
          <a:xfrm>
            <a:off x="391898" y="1576636"/>
            <a:ext cx="306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圆角矩形 6"/>
          <p:cNvSpPr/>
          <p:nvPr/>
        </p:nvSpPr>
        <p:spPr>
          <a:xfrm>
            <a:off x="375108" y="436590"/>
            <a:ext cx="1794886" cy="448937"/>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415269" y="367132"/>
            <a:ext cx="1783080" cy="603504"/>
          </a:xfrm>
          <a:prstGeom prst="rect">
            <a:avLst/>
          </a:prstGeom>
        </p:spPr>
        <p:txBody>
          <a:bodyPr wrap="none">
            <a:spAutoFit/>
          </a:bodyPr>
          <a:lstStyle/>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Question3</a:t>
            </a:r>
          </a:p>
        </p:txBody>
      </p:sp>
    </p:spTree>
    <p:extLst>
      <p:ext uri="{BB962C8B-B14F-4D97-AF65-F5344CB8AC3E}">
        <p14:creationId val="1574281529"/>
      </p:ext>
    </p:extLst>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8" name="组合 17"/>
          <p:cNvGrpSpPr/>
          <p:nvPr/>
        </p:nvGrpSpPr>
        <p:grpSpPr>
          <a:xfrm>
            <a:off x="405948" y="356240"/>
            <a:ext cx="2044149" cy="587853"/>
            <a:chOff x="405948" y="356240"/>
            <a:chExt cx="2044149" cy="587853"/>
          </a:xfrm>
        </p:grpSpPr>
        <p:sp>
          <p:nvSpPr>
            <p:cNvPr id="12" name="圆角矩形 11"/>
            <p:cNvSpPr/>
            <p:nvPr/>
          </p:nvSpPr>
          <p:spPr>
            <a:xfrm>
              <a:off x="405948" y="425698"/>
              <a:ext cx="1794886" cy="448937"/>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p:cNvSpPr/>
            <p:nvPr/>
          </p:nvSpPr>
          <p:spPr>
            <a:xfrm>
              <a:off x="180882" y="356240"/>
              <a:ext cx="2494280" cy="603504"/>
            </a:xfrm>
            <a:prstGeom prst="rect">
              <a:avLst/>
            </a:prstGeom>
          </p:spPr>
          <p:txBody>
            <a:bodyPr wrap="none">
              <a:spAutoFit/>
            </a:bodyPr>
            <a:lstStyle/>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7 Abilities  </a:t>
              </a:r>
            </a:p>
          </p:txBody>
        </p:sp>
      </p:grpSp>
      <p:sp>
        <p:nvSpPr>
          <p:cNvPr id="3" name="矩形 2"/>
          <p:cNvSpPr/>
          <p:nvPr/>
        </p:nvSpPr>
        <p:spPr>
          <a:xfrm>
            <a:off x="740228" y="5689378"/>
            <a:ext cx="10101942" cy="396240"/>
          </a:xfrm>
          <a:prstGeom prst="rect">
            <a:avLst/>
          </a:prstGeom>
        </p:spPr>
        <p:txBody>
          <a:bodyPr wrap="square">
            <a:spAutoFit/>
          </a:bodyPr>
          <a:lstStyle/>
          <a:p>
            <a:pPr algn="just">
              <a:spcAft>
                <a:spcPct val="0"/>
              </a:spcAft>
            </a:pPr>
            <a:r>
              <a:rPr altLang="zh-CN" kern="100" lang="zh-CN" sz="2000">
                <a:latin charset="-122" pitchFamily="50" typeface="造字工房悦黑体验版常规体"/>
                <a:ea charset="-122" pitchFamily="50" typeface="造字工房悦黑体验版常规体"/>
                <a:cs charset="0" panose="02020603050405020304" pitchFamily="18" typeface="Times New Roman"/>
              </a:rPr>
              <a:t>对于上述软技能，用人单位考评依据很简单，主要是：简历、面试、笔试、背景调查等</a:t>
            </a:r>
          </a:p>
        </p:txBody>
      </p:sp>
      <p:sp>
        <p:nvSpPr>
          <p:cNvPr id="5" name="椭圆 4"/>
          <p:cNvSpPr/>
          <p:nvPr/>
        </p:nvSpPr>
        <p:spPr>
          <a:xfrm>
            <a:off x="3717262" y="2216936"/>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zh-CN"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自我认识</a:t>
            </a:r>
          </a:p>
        </p:txBody>
      </p:sp>
      <p:sp>
        <p:nvSpPr>
          <p:cNvPr id="6" name="椭圆 5"/>
          <p:cNvSpPr/>
          <p:nvPr/>
        </p:nvSpPr>
        <p:spPr>
          <a:xfrm>
            <a:off x="5427651" y="2216936"/>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情绪管理</a:t>
            </a:r>
          </a:p>
        </p:txBody>
      </p:sp>
      <p:sp>
        <p:nvSpPr>
          <p:cNvPr id="7" name="椭圆 6"/>
          <p:cNvSpPr/>
          <p:nvPr/>
        </p:nvSpPr>
        <p:spPr>
          <a:xfrm>
            <a:off x="7138040" y="2216936"/>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商务演讲</a:t>
            </a:r>
          </a:p>
        </p:txBody>
      </p:sp>
      <p:sp>
        <p:nvSpPr>
          <p:cNvPr id="8" name="椭圆 7"/>
          <p:cNvSpPr/>
          <p:nvPr/>
        </p:nvSpPr>
        <p:spPr>
          <a:xfrm>
            <a:off x="2921383" y="3584568"/>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团队合作</a:t>
            </a:r>
          </a:p>
        </p:txBody>
      </p:sp>
      <p:sp>
        <p:nvSpPr>
          <p:cNvPr id="9" name="椭圆 8"/>
          <p:cNvSpPr/>
          <p:nvPr/>
        </p:nvSpPr>
        <p:spPr>
          <a:xfrm>
            <a:off x="4631772" y="3584568"/>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谈判技巧</a:t>
            </a:r>
          </a:p>
        </p:txBody>
      </p:sp>
      <p:sp>
        <p:nvSpPr>
          <p:cNvPr id="10" name="椭圆 9"/>
          <p:cNvSpPr/>
          <p:nvPr/>
        </p:nvSpPr>
        <p:spPr>
          <a:xfrm>
            <a:off x="6342161" y="3584568"/>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管理能力</a:t>
            </a:r>
          </a:p>
        </p:txBody>
      </p:sp>
      <p:sp>
        <p:nvSpPr>
          <p:cNvPr id="11" name="椭圆 10"/>
          <p:cNvSpPr/>
          <p:nvPr/>
        </p:nvSpPr>
        <p:spPr>
          <a:xfrm>
            <a:off x="8052550" y="3584568"/>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领导能力</a:t>
            </a:r>
          </a:p>
        </p:txBody>
      </p:sp>
      <p:sp>
        <p:nvSpPr>
          <p:cNvPr id="22" name="矩形 21"/>
          <p:cNvSpPr/>
          <p:nvPr/>
        </p:nvSpPr>
        <p:spPr>
          <a:xfrm>
            <a:off x="303934" y="1057685"/>
            <a:ext cx="4010490" cy="518160"/>
          </a:xfrm>
          <a:prstGeom prst="rect">
            <a:avLst/>
          </a:prstGeom>
        </p:spPr>
        <p:txBody>
          <a:bodyPr wrap="square">
            <a:spAutoFit/>
          </a:bodyPr>
          <a:lstStyle/>
          <a:p>
            <a:pPr algn="just">
              <a:spcAft>
                <a:spcPct val="0"/>
              </a:spcAft>
            </a:pPr>
            <a:r>
              <a:rPr altLang="zh-CN" kern="100" lang="zh-CN" sz="2800">
                <a:latin charset="-122" pitchFamily="50" typeface="造字工房悦黑体验版常规体"/>
                <a:ea charset="-122" pitchFamily="50" typeface="造字工房悦黑体验版常规体"/>
                <a:cs charset="0" panose="02020603050405020304" pitchFamily="18" typeface="Times New Roman"/>
              </a:rPr>
              <a:t>最重要的7种职场软技能</a:t>
            </a:r>
          </a:p>
        </p:txBody>
      </p:sp>
      <p:cxnSp>
        <p:nvCxnSpPr>
          <p:cNvPr id="23" name="直接连接符 22"/>
          <p:cNvCxnSpPr/>
          <p:nvPr/>
        </p:nvCxnSpPr>
        <p:spPr>
          <a:xfrm>
            <a:off x="391898" y="1576636"/>
            <a:ext cx="37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177697590"/>
      </p:ext>
    </p:extLst>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 name="直接连接符 2"/>
          <p:cNvCxnSpPr/>
          <p:nvPr/>
        </p:nvCxnSpPr>
        <p:spPr>
          <a:xfrm>
            <a:off x="0" y="1022651"/>
            <a:ext cx="9521371"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流程图: 联系 7"/>
          <p:cNvSpPr/>
          <p:nvPr/>
        </p:nvSpPr>
        <p:spPr>
          <a:xfrm>
            <a:off x="9350062" y="-725996"/>
            <a:ext cx="3437024" cy="3437024"/>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endParaRPr altLang="zh-CN" b="1" kern="100" lang="zh-CN" sz="41300">
              <a:solidFill>
                <a:srgbClr val="FFFF00"/>
              </a:solidFill>
              <a:latin charset="-122" pitchFamily="50" typeface="造字工房悦黑体验版常规体"/>
              <a:ea charset="-122" pitchFamily="50" typeface="造字工房悦黑体验版常规体"/>
              <a:cs charset="0" panose="02020603050405020304" pitchFamily="18" typeface="Times New Roman"/>
            </a:endParaRPr>
          </a:p>
        </p:txBody>
      </p:sp>
      <p:cxnSp>
        <p:nvCxnSpPr>
          <p:cNvPr id="10" name="直接连接符 9"/>
          <p:cNvCxnSpPr/>
          <p:nvPr/>
        </p:nvCxnSpPr>
        <p:spPr>
          <a:xfrm>
            <a:off x="0" y="6327622"/>
            <a:ext cx="12192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0138935" y="207686"/>
            <a:ext cx="1859280" cy="2103120"/>
          </a:xfrm>
          <a:prstGeom prst="rect">
            <a:avLst/>
          </a:prstGeom>
        </p:spPr>
        <p:txBody>
          <a:bodyPr wrap="none">
            <a:spAutoFit/>
          </a:bodyPr>
          <a:lstStyle/>
          <a:p>
            <a:pPr algn="just">
              <a:spcAft>
                <a:spcPct val="0"/>
              </a:spcAft>
            </a:pPr>
            <a:r>
              <a:rPr altLang="en-US" b="1" kern="100" lang="zh-CN" smtClean="0" sz="66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职场</a:t>
            </a:r>
          </a:p>
          <a:p>
            <a:pPr algn="just">
              <a:spcAft>
                <a:spcPct val="0"/>
              </a:spcAft>
            </a:pPr>
            <a:r>
              <a:rPr altLang="en-US" b="1" kern="100" lang="zh-CN" smtClean="0" sz="66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大忌</a:t>
            </a:r>
          </a:p>
        </p:txBody>
      </p:sp>
      <p:sp>
        <p:nvSpPr>
          <p:cNvPr id="7" name="圆角矩形 6"/>
          <p:cNvSpPr/>
          <p:nvPr/>
        </p:nvSpPr>
        <p:spPr>
          <a:xfrm>
            <a:off x="590244" y="1664841"/>
            <a:ext cx="1794886" cy="448937"/>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472447" y="1562141"/>
            <a:ext cx="2138680" cy="603504"/>
          </a:xfrm>
          <a:prstGeom prst="rect">
            <a:avLst/>
          </a:prstGeom>
        </p:spPr>
        <p:txBody>
          <a:bodyPr wrap="none">
            <a:spAutoFit/>
          </a:bodyPr>
          <a:lstStyle/>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4  Say no  </a:t>
            </a:r>
          </a:p>
        </p:txBody>
      </p:sp>
      <p:sp>
        <p:nvSpPr>
          <p:cNvPr id="11" name="矩形 10"/>
          <p:cNvSpPr/>
          <p:nvPr/>
        </p:nvSpPr>
        <p:spPr>
          <a:xfrm>
            <a:off x="2493329" y="2807366"/>
            <a:ext cx="2878202" cy="2286000"/>
          </a:xfrm>
          <a:prstGeom prst="rect">
            <a:avLst/>
          </a:prstGeom>
          <a:noFill/>
        </p:spPr>
        <p:txBody>
          <a:bodyPr wrap="square">
            <a:spAutoFit/>
          </a:bodyPr>
          <a:lstStyle/>
          <a:p>
            <a:pPr algn="just" indent="-457200" marL="457200">
              <a:lnSpc>
                <a:spcPct val="150000"/>
              </a:lnSpc>
              <a:spcAft>
                <a:spcPct val="0"/>
              </a:spcAft>
              <a:buFont typeface="+mj-ea"/>
              <a:buAutoNum type="circleNumDbPlain"/>
            </a:pPr>
            <a:r>
              <a:rPr altLang="zh-CN" kern="100" lang="zh-CN" smtClean="0" sz="2400">
                <a:latin charset="-122" pitchFamily="50" typeface="造字工房悦黑体验版常规体"/>
                <a:ea charset="-122" pitchFamily="50" typeface="造字工房悦黑体验版常规体"/>
                <a:cs charset="0" panose="02020603050405020304" pitchFamily="18" typeface="Times New Roman"/>
              </a:rPr>
              <a:t>工作态度不端正</a:t>
            </a:r>
          </a:p>
          <a:p>
            <a:pPr algn="just" indent="-457200" marL="457200">
              <a:lnSpc>
                <a:spcPct val="150000"/>
              </a:lnSpc>
              <a:spcAft>
                <a:spcPct val="0"/>
              </a:spcAft>
              <a:buFont typeface="+mj-ea"/>
              <a:buAutoNum type="circleNumDbPlain"/>
            </a:pPr>
            <a:r>
              <a:rPr altLang="zh-CN" kern="100" lang="zh-CN" smtClean="0" sz="2400">
                <a:latin charset="-122" pitchFamily="50" typeface="造字工房悦黑体验版常规体"/>
                <a:ea charset="-122" pitchFamily="50" typeface="造字工房悦黑体验版常规体"/>
                <a:cs charset="0" panose="02020603050405020304" pitchFamily="18" typeface="Times New Roman"/>
              </a:rPr>
              <a:t>当众情绪失控</a:t>
            </a:r>
          </a:p>
          <a:p>
            <a:pPr algn="just" indent="-457200" marL="457200">
              <a:lnSpc>
                <a:spcPct val="150000"/>
              </a:lnSpc>
              <a:spcAft>
                <a:spcPct val="0"/>
              </a:spcAft>
              <a:buFont typeface="+mj-ea"/>
              <a:buAutoNum type="circleNumDbPlain"/>
            </a:pPr>
            <a:r>
              <a:rPr altLang="zh-CN" kern="100" lang="zh-CN" smtClean="0" sz="2400">
                <a:latin charset="-122" pitchFamily="50" typeface="造字工房悦黑体验版常规体"/>
                <a:ea charset="-122" pitchFamily="50" typeface="造字工房悦黑体验版常规体"/>
                <a:cs charset="0" panose="02020603050405020304" pitchFamily="18" typeface="Times New Roman"/>
              </a:rPr>
              <a:t>拼命占便宜</a:t>
            </a:r>
          </a:p>
          <a:p>
            <a:pPr algn="just" indent="-457200" marL="457200">
              <a:lnSpc>
                <a:spcPct val="150000"/>
              </a:lnSpc>
              <a:spcAft>
                <a:spcPct val="0"/>
              </a:spcAft>
              <a:buFont typeface="+mj-ea"/>
              <a:buAutoNum type="circleNumDbPlain"/>
            </a:pPr>
            <a:r>
              <a:rPr altLang="zh-CN" kern="100" lang="zh-CN" smtClean="0" sz="2400">
                <a:latin charset="-122" pitchFamily="50" typeface="造字工房悦黑体验版常规体"/>
                <a:ea charset="-122" pitchFamily="50" typeface="造字工房悦黑体验版常规体"/>
                <a:cs charset="0" panose="02020603050405020304" pitchFamily="18" typeface="Times New Roman"/>
              </a:rPr>
              <a:t>宁死不吃亏</a:t>
            </a:r>
          </a:p>
        </p:txBody>
      </p:sp>
    </p:spTree>
    <p:extLst>
      <p:ext uri="{BB962C8B-B14F-4D97-AF65-F5344CB8AC3E}">
        <p14:creationId val="2312074169"/>
      </p:ext>
    </p:extLst>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1905843" y="2233134"/>
            <a:ext cx="7918411" cy="1625600"/>
            <a:chOff x="-73082" y="2301373"/>
            <a:chExt cx="7918411" cy="1625600"/>
          </a:xfrm>
        </p:grpSpPr>
        <p:sp>
          <p:nvSpPr>
            <p:cNvPr id="26" name="流程图: 过程 25"/>
            <p:cNvSpPr/>
            <p:nvPr/>
          </p:nvSpPr>
          <p:spPr>
            <a:xfrm>
              <a:off x="711200" y="2641600"/>
              <a:ext cx="7134129" cy="975701"/>
            </a:xfrm>
            <a:prstGeom prst="flowChartProcess">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饼形 15"/>
            <p:cNvSpPr/>
            <p:nvPr/>
          </p:nvSpPr>
          <p:spPr>
            <a:xfrm rot="2682947">
              <a:off x="-73082" y="2301373"/>
              <a:ext cx="1625600" cy="1625600"/>
            </a:xfrm>
            <a:prstGeom prst="pi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 name="矩形 1"/>
          <p:cNvSpPr/>
          <p:nvPr/>
        </p:nvSpPr>
        <p:spPr>
          <a:xfrm>
            <a:off x="1974810" y="5191222"/>
            <a:ext cx="7849444" cy="914400"/>
          </a:xfrm>
          <a:prstGeom prst="rect">
            <a:avLst/>
          </a:prstGeom>
          <a:ln>
            <a:solidFill>
              <a:schemeClr val="bg1">
                <a:lumMod val="50000"/>
              </a:schemeClr>
            </a:solidFill>
            <a:prstDash val="dash"/>
          </a:ln>
        </p:spPr>
        <p:txBody>
          <a:bodyPr wrap="square">
            <a:spAutoFit/>
          </a:bodyPr>
          <a:lstStyle/>
          <a:p>
            <a:pPr algn="ctr">
              <a:lnSpc>
                <a:spcPct val="150000"/>
              </a:lnSpc>
              <a:spcAft>
                <a:spcPct val="0"/>
              </a:spcAft>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无论和客户还是同事打交道，</a:t>
            </a:r>
          </a:p>
          <a:p>
            <a:pPr algn="ctr">
              <a:lnSpc>
                <a:spcPct val="150000"/>
              </a:lnSpc>
              <a:spcAft>
                <a:spcPct val="0"/>
              </a:spcAft>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商务演示、电话和书面交流都是最重要的手段，其中又以商务演示最受重视。</a:t>
            </a:r>
          </a:p>
        </p:txBody>
      </p:sp>
      <p:sp>
        <p:nvSpPr>
          <p:cNvPr id="6" name="标题 5"/>
          <p:cNvSpPr>
            <a:spLocks noGrp="1"/>
          </p:cNvSpPr>
          <p:nvPr>
            <p:ph type="title"/>
          </p:nvPr>
        </p:nvSpPr>
        <p:spPr/>
        <p:txBody>
          <a:bodyPr/>
          <a:lstStyle/>
          <a:p>
            <a:r>
              <a:rPr altLang="zh-CN" kern="100" lang="zh-CN">
                <a:latin charset="-122" pitchFamily="50" typeface="造字工房悦黑体验版常规体"/>
                <a:cs charset="0" panose="02020603050405020304" pitchFamily="18" typeface="Times New Roman"/>
              </a:rPr>
              <a:t>如何锻炼商务演示能力</a:t>
            </a:r>
          </a:p>
        </p:txBody>
      </p:sp>
      <p:sp>
        <p:nvSpPr>
          <p:cNvPr id="7" name="文本占位符 6"/>
          <p:cNvSpPr>
            <a:spLocks noGrp="1"/>
          </p:cNvSpPr>
          <p:nvPr>
            <p:ph idx="13" sz="quarter" type="body"/>
          </p:nvPr>
        </p:nvSpPr>
        <p:spPr/>
        <p:txBody>
          <a:bodyPr/>
          <a:lstStyle/>
          <a:p>
            <a:r>
              <a:rPr altLang="zh-CN" lang="en-US" smtClean="0"/>
              <a:t>2</a:t>
            </a:r>
          </a:p>
        </p:txBody>
      </p:sp>
      <p:sp>
        <p:nvSpPr>
          <p:cNvPr id="13" name="矩形 12"/>
          <p:cNvSpPr/>
          <p:nvPr/>
        </p:nvSpPr>
        <p:spPr>
          <a:xfrm>
            <a:off x="3004234" y="2732902"/>
            <a:ext cx="6786880" cy="701040"/>
          </a:xfrm>
          <a:prstGeom prst="rect">
            <a:avLst/>
          </a:prstGeom>
        </p:spPr>
        <p:txBody>
          <a:bodyPr wrap="none">
            <a:spAutoFit/>
          </a:bodyPr>
          <a:lstStyle/>
          <a:p>
            <a:pPr algn="just">
              <a:spcAft>
                <a:spcPct val="0"/>
              </a:spcAft>
            </a:pPr>
            <a:r>
              <a:rPr altLang="zh-CN" b="1" kern="100" lang="zh-CN" sz="4000">
                <a:latin charset="-122" pitchFamily="50" typeface="造字工房悦黑体验版常规体"/>
                <a:ea charset="-122" pitchFamily="50" typeface="造字工房悦黑体验版常规体"/>
                <a:cs charset="0" panose="02020603050405020304" pitchFamily="18" typeface="Times New Roman"/>
              </a:rPr>
              <a:t>商务演示能力是职场必备技能</a:t>
            </a:r>
          </a:p>
        </p:txBody>
      </p:sp>
    </p:spTree>
    <p:extLst>
      <p:ext uri="{BB962C8B-B14F-4D97-AF65-F5344CB8AC3E}">
        <p14:creationId val="354603319"/>
      </p:ext>
    </p:extLst>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流程图: 过程 24"/>
          <p:cNvSpPr/>
          <p:nvPr/>
        </p:nvSpPr>
        <p:spPr>
          <a:xfrm>
            <a:off x="68595" y="1008922"/>
            <a:ext cx="4763069" cy="711200"/>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spcAft>
                <a:spcPct val="0"/>
              </a:spcAft>
            </a:pPr>
            <a:r>
              <a:rPr altLang="en-US" b="1" kern="100" lang="zh-CN" smtClean="0" sz="3200">
                <a:solidFill>
                  <a:schemeClr val="tx1"/>
                </a:solidFill>
                <a:latin charset="-122" pitchFamily="50" typeface="造字工房悦黑体验版常规体"/>
                <a:ea charset="-122" pitchFamily="50" typeface="造字工房悦黑体验版常规体"/>
                <a:cs charset="0" panose="02020603050405020304" pitchFamily="18" typeface="Times New Roman"/>
              </a:rPr>
              <a:t>什么是商务演示流程？</a:t>
            </a:r>
          </a:p>
        </p:txBody>
      </p:sp>
      <p:grpSp>
        <p:nvGrpSpPr>
          <p:cNvPr id="23" name="组合 22"/>
          <p:cNvGrpSpPr/>
          <p:nvPr/>
        </p:nvGrpSpPr>
        <p:grpSpPr>
          <a:xfrm>
            <a:off x="2093583" y="2810855"/>
            <a:ext cx="8053544" cy="1152000"/>
            <a:chOff x="1681534" y="3036113"/>
            <a:chExt cx="8053544" cy="1152000"/>
          </a:xfrm>
        </p:grpSpPr>
        <p:cxnSp>
          <p:nvCxnSpPr>
            <p:cNvPr id="20" name="直接连接符 19"/>
            <p:cNvCxnSpPr/>
            <p:nvPr/>
          </p:nvCxnSpPr>
          <p:spPr>
            <a:xfrm>
              <a:off x="2510971" y="3612113"/>
              <a:ext cx="67056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1681534" y="3036113"/>
              <a:ext cx="8053544" cy="1152000"/>
              <a:chOff x="1681534" y="2318398"/>
              <a:chExt cx="8053544" cy="1152000"/>
            </a:xfrm>
          </p:grpSpPr>
          <p:sp>
            <p:nvSpPr>
              <p:cNvPr id="6" name="椭圆 5"/>
              <p:cNvSpPr/>
              <p:nvPr/>
            </p:nvSpPr>
            <p:spPr>
              <a:xfrm>
                <a:off x="1681534" y="2318398"/>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zh-CN"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人员构成</a:t>
                </a:r>
              </a:p>
            </p:txBody>
          </p:sp>
          <p:sp>
            <p:nvSpPr>
              <p:cNvPr id="15" name="椭圆 14"/>
              <p:cNvSpPr/>
              <p:nvPr/>
            </p:nvSpPr>
            <p:spPr>
              <a:xfrm>
                <a:off x="3982049" y="2318398"/>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zh-CN"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演示方案</a:t>
                </a:r>
              </a:p>
            </p:txBody>
          </p:sp>
          <p:sp>
            <p:nvSpPr>
              <p:cNvPr id="16" name="椭圆 15"/>
              <p:cNvSpPr/>
              <p:nvPr/>
            </p:nvSpPr>
            <p:spPr>
              <a:xfrm>
                <a:off x="6282564" y="2318398"/>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演示彩排</a:t>
                </a:r>
              </a:p>
            </p:txBody>
          </p:sp>
          <p:sp>
            <p:nvSpPr>
              <p:cNvPr id="17" name="椭圆 16"/>
              <p:cNvSpPr/>
              <p:nvPr/>
            </p:nvSpPr>
            <p:spPr>
              <a:xfrm>
                <a:off x="8583078" y="2318398"/>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zh-CN"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会谈纪要</a:t>
                </a:r>
              </a:p>
            </p:txBody>
          </p:sp>
        </p:grpSp>
      </p:grpSp>
      <p:sp>
        <p:nvSpPr>
          <p:cNvPr id="29" name="矩形 28"/>
          <p:cNvSpPr/>
          <p:nvPr/>
        </p:nvSpPr>
        <p:spPr>
          <a:xfrm>
            <a:off x="2019977" y="4789798"/>
            <a:ext cx="8511686" cy="701040"/>
          </a:xfrm>
          <a:prstGeom prst="rect">
            <a:avLst/>
          </a:prstGeom>
        </p:spPr>
        <p:txBody>
          <a:bodyPr wrap="square">
            <a:spAutoFit/>
          </a:bodyPr>
          <a:lstStyle/>
          <a:p>
            <a:pPr algn="just">
              <a:spcAft>
                <a:spcPct val="0"/>
              </a:spcAft>
            </a:pPr>
            <a:r>
              <a:rPr altLang="zh-CN" b="1" kern="100" lang="zh-CN" smtClean="0" sz="2000">
                <a:latin charset="-122" pitchFamily="50" typeface="造字工房悦黑体验版常规体"/>
                <a:ea charset="-122" pitchFamily="50" typeface="造字工房悦黑体验版常规体"/>
                <a:cs charset="0" panose="02020603050405020304" pitchFamily="18" typeface="Times New Roman"/>
              </a:rPr>
              <a:t>如何提高演示能力？以上几个可能是你要努力的方向。</a:t>
            </a:r>
          </a:p>
          <a:p>
            <a:pPr algn="just">
              <a:spcAft>
                <a:spcPct val="0"/>
              </a:spcAft>
            </a:pPr>
            <a:r>
              <a:rPr altLang="zh-CN" b="1" kern="100" lang="zh-CN" smtClean="0" sz="2000">
                <a:latin charset="-122" pitchFamily="50" typeface="造字工房悦黑体验版常规体"/>
                <a:ea charset="-122" pitchFamily="50" typeface="造字工房悦黑体验版常规体"/>
                <a:cs charset="0" panose="02020603050405020304" pitchFamily="18" typeface="Times New Roman"/>
              </a:rPr>
              <a:t>How to become of the conference room during the first meeting</a:t>
            </a:r>
          </a:p>
        </p:txBody>
      </p:sp>
      <p:cxnSp>
        <p:nvCxnSpPr>
          <p:cNvPr id="12" name="直接连接符 11"/>
          <p:cNvCxnSpPr/>
          <p:nvPr/>
        </p:nvCxnSpPr>
        <p:spPr>
          <a:xfrm>
            <a:off x="391898" y="1666789"/>
            <a:ext cx="38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375108" y="469832"/>
            <a:ext cx="1794886" cy="448937"/>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p:cNvSpPr/>
          <p:nvPr/>
        </p:nvSpPr>
        <p:spPr>
          <a:xfrm>
            <a:off x="415269" y="367132"/>
            <a:ext cx="1783080" cy="603504"/>
          </a:xfrm>
          <a:prstGeom prst="rect">
            <a:avLst/>
          </a:prstGeom>
        </p:spPr>
        <p:txBody>
          <a:bodyPr wrap="none">
            <a:spAutoFit/>
          </a:bodyPr>
          <a:lstStyle/>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Question4</a:t>
            </a:r>
          </a:p>
        </p:txBody>
      </p:sp>
    </p:spTree>
    <p:extLst>
      <p:ext uri="{BB962C8B-B14F-4D97-AF65-F5344CB8AC3E}">
        <p14:creationId val="4243492214"/>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chemeClr val="tx1">
            <a:lumMod val="85000"/>
            <a:lumOff val="15000"/>
          </a:schemeClr>
        </a:solidFill>
        <a:effectLst/>
      </p:bgPr>
    </p:bg>
    <p:spTree>
      <p:nvGrpSpPr>
        <p:cNvPr id="1" name=""/>
        <p:cNvGrpSpPr/>
        <p:nvPr/>
      </p:nvGrpSpPr>
      <p:grpSpPr>
        <a:xfrm>
          <a:off x="0" y="0"/>
          <a:ext cx="0" cy="0"/>
        </a:xfrm>
      </p:grpSpPr>
      <p:sp>
        <p:nvSpPr>
          <p:cNvPr id="7" name="等腰三角形 10"/>
          <p:cNvSpPr/>
          <p:nvPr/>
        </p:nvSpPr>
        <p:spPr>
          <a:xfrm rot="884987">
            <a:off x="9540205" y="6256929"/>
            <a:ext cx="1800665" cy="504162"/>
          </a:xfrm>
          <a:custGeom>
            <a:gdLst>
              <a:gd fmla="*/ 295422 w 1800665" name="connsiteX0"/>
              <a:gd fmla="*/ 208741 h 504162" name="connsiteY0"/>
              <a:gd fmla="*/ 1800665 w 1800665" name="connsiteX1"/>
              <a:gd fmla="*/ 0 h 504162" name="connsiteY1"/>
              <a:gd fmla="*/ 0 w 1800665" name="connsiteX2"/>
              <a:gd fmla="*/ 504162 h 504162" name="connsiteY2"/>
              <a:gd fmla="*/ 295422 w 1800665" name="connsiteX3"/>
              <a:gd fmla="*/ 208741 h 504162" name="connsiteY3"/>
            </a:gdLst>
            <a:cxnLst>
              <a:cxn ang="0">
                <a:pos x="connsiteX0" y="connsiteY0"/>
              </a:cxn>
              <a:cxn ang="0">
                <a:pos x="connsiteX1" y="connsiteY1"/>
              </a:cxn>
              <a:cxn ang="0">
                <a:pos x="connsiteX2" y="connsiteY2"/>
              </a:cxn>
              <a:cxn ang="0">
                <a:pos x="connsiteX3" y="connsiteY3"/>
              </a:cxn>
            </a:cxnLst>
            <a:rect b="b" l="l" r="r" t="t"/>
            <a:pathLst>
              <a:path h="504162" w="1800665">
                <a:moveTo>
                  <a:pt x="295422" y="208741"/>
                </a:moveTo>
                <a:lnTo>
                  <a:pt x="1800665" y="0"/>
                </a:lnTo>
                <a:lnTo>
                  <a:pt x="0" y="504162"/>
                </a:lnTo>
                <a:lnTo>
                  <a:pt x="295422" y="208741"/>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等腰三角形 10"/>
          <p:cNvSpPr/>
          <p:nvPr/>
        </p:nvSpPr>
        <p:spPr>
          <a:xfrm flipH="1" rot="20715012">
            <a:off x="10549337" y="6004499"/>
            <a:ext cx="1505243" cy="334381"/>
          </a:xfrm>
          <a:custGeom>
            <a:gdLst>
              <a:gd fmla="*/ 0 w 1505243" name="connsiteX0"/>
              <a:gd fmla="*/ 208741 h 334381" name="connsiteY0"/>
              <a:gd fmla="*/ 1505243 w 1505243" name="connsiteX1"/>
              <a:gd fmla="*/ 0 h 334381" name="connsiteY1"/>
              <a:gd fmla="*/ 459967 w 1505243" name="connsiteX2"/>
              <a:gd fmla="*/ 334381 h 334381" name="connsiteY2"/>
              <a:gd fmla="*/ 0 w 1505243" name="connsiteX3"/>
              <a:gd fmla="*/ 208741 h 334381" name="connsiteY3"/>
            </a:gdLst>
            <a:cxnLst>
              <a:cxn ang="0">
                <a:pos x="connsiteX0" y="connsiteY0"/>
              </a:cxn>
              <a:cxn ang="0">
                <a:pos x="connsiteX1" y="connsiteY1"/>
              </a:cxn>
              <a:cxn ang="0">
                <a:pos x="connsiteX2" y="connsiteY2"/>
              </a:cxn>
              <a:cxn ang="0">
                <a:pos x="connsiteX3" y="connsiteY3"/>
              </a:cxn>
            </a:cxnLst>
            <a:rect b="b" l="l" r="r" t="t"/>
            <a:pathLst>
              <a:path h="334381" w="1505243">
                <a:moveTo>
                  <a:pt x="0" y="208741"/>
                </a:moveTo>
                <a:lnTo>
                  <a:pt x="1505243" y="0"/>
                </a:lnTo>
                <a:lnTo>
                  <a:pt x="459967" y="334381"/>
                </a:lnTo>
                <a:lnTo>
                  <a:pt x="0" y="208741"/>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6" name="图片 5"/>
          <p:cNvPicPr>
            <a:picLocks noChangeAspect="1"/>
          </p:cNvPicPr>
          <p:nvPr/>
        </p:nvPicPr>
        <p:blipFill>
          <a:blip r:embed="rId2">
            <a:duotone>
              <a:prstClr val="black"/>
              <a:schemeClr val="bg1">
                <a:tint val="45000"/>
                <a:satMod val="400000"/>
              </a:schemeClr>
            </a:duotone>
          </a:blip>
          <a:srcRect b="-825"/>
          <a:stretch>
            <a:fillRect/>
          </a:stretch>
        </p:blipFill>
        <p:spPr>
          <a:xfrm>
            <a:off x="10211848" y="1902005"/>
            <a:ext cx="1631199" cy="4548409"/>
          </a:xfrm>
          <a:prstGeom prst="rect">
            <a:avLst/>
          </a:prstGeom>
        </p:spPr>
      </p:pic>
      <p:sp>
        <p:nvSpPr>
          <p:cNvPr id="2" name="矩形 1"/>
          <p:cNvSpPr/>
          <p:nvPr/>
        </p:nvSpPr>
        <p:spPr>
          <a:xfrm>
            <a:off x="436096" y="1400702"/>
            <a:ext cx="10004441" cy="5943600"/>
          </a:xfrm>
          <a:prstGeom prst="rect">
            <a:avLst/>
          </a:prstGeom>
        </p:spPr>
        <p:txBody>
          <a:bodyPr wrap="square">
            <a:spAutoFit/>
          </a:bodyPr>
          <a:lstStyle/>
          <a:p>
            <a:r>
              <a:rPr altLang="zh-CN" lang="en-US" smtClean="0" sz="2400">
                <a:solidFill>
                  <a:schemeClr val="bg1"/>
                </a:solidFill>
                <a:latin charset="-122" pitchFamily="50" typeface="造字工房悦圆演示版常规体"/>
                <a:ea charset="-122" pitchFamily="50" typeface="造字工房悦圆演示版常规体"/>
              </a:rPr>
              <a:t>99%的新人初入职场都困惑重重，</a:t>
            </a:r>
          </a:p>
          <a:p>
            <a:r>
              <a:rPr altLang="zh-CN" lang="en-US" smtClean="0" sz="2400">
                <a:solidFill>
                  <a:schemeClr val="bg1"/>
                </a:solidFill>
                <a:latin charset="-122" pitchFamily="50" typeface="造字工房悦圆演示版常规体"/>
                <a:ea charset="-122" pitchFamily="50" typeface="造字工房悦圆演示版常规体"/>
              </a:rPr>
              <a:t>80%的职场菜鸟头三年都跌跌撞撞，</a:t>
            </a:r>
          </a:p>
          <a:p>
            <a:r>
              <a:rPr altLang="zh-CN" lang="en-US" smtClean="0" sz="2400">
                <a:solidFill>
                  <a:schemeClr val="bg1"/>
                </a:solidFill>
                <a:latin charset="-122" pitchFamily="50" typeface="造字工房悦圆演示版常规体"/>
                <a:ea charset="-122" pitchFamily="50" typeface="造字工房悦圆演示版常规体"/>
              </a:rPr>
              <a:t>怎么破？！</a:t>
            </a:r>
          </a:p>
          <a:p>
            <a:endParaRPr altLang="zh-CN" lang="en-US" smtClean="0" sz="2400">
              <a:solidFill>
                <a:schemeClr val="bg1"/>
              </a:solidFill>
              <a:latin charset="-122" pitchFamily="50" typeface="造字工房悦圆演示版常规体"/>
              <a:ea charset="-122" pitchFamily="50" typeface="造字工房悦圆演示版常规体"/>
            </a:endParaRPr>
          </a:p>
          <a:p>
            <a:r>
              <a:rPr altLang="zh-CN" lang="en-US" smtClean="0" sz="2400">
                <a:solidFill>
                  <a:schemeClr val="bg1"/>
                </a:solidFill>
                <a:latin charset="-122" pitchFamily="50" typeface="造字工房悦圆演示版常规体"/>
                <a:ea charset="-122" pitchFamily="50" typeface="造字工房悦圆演示版常规体"/>
              </a:rPr>
              <a:t>99%新人入职必备，</a:t>
            </a:r>
          </a:p>
          <a:p>
            <a:r>
              <a:rPr altLang="zh-CN" lang="en-US" smtClean="0" sz="2400">
                <a:solidFill>
                  <a:schemeClr val="bg1"/>
                </a:solidFill>
                <a:latin charset="-122" pitchFamily="50" typeface="造字工房悦圆演示版常规体"/>
                <a:ea charset="-122" pitchFamily="50" typeface="造字工房悦圆演示版常规体"/>
              </a:rPr>
              <a:t>职场弯弯道道一看就懂，</a:t>
            </a:r>
          </a:p>
          <a:p>
            <a:r>
              <a:rPr altLang="zh-CN" lang="en-US" smtClean="0" sz="2400">
                <a:solidFill>
                  <a:schemeClr val="bg1"/>
                </a:solidFill>
                <a:latin charset="-122" pitchFamily="50" typeface="造字工房悦圆演示版常规体"/>
                <a:ea charset="-122" pitchFamily="50" typeface="造字工房悦圆演示版常规体"/>
              </a:rPr>
              <a:t>让你的青春少走弯路和错路！</a:t>
            </a:r>
            <a:br>
              <a:rPr altLang="zh-CN" lang="en-US" smtClean="0" sz="2400">
                <a:solidFill>
                  <a:schemeClr val="bg1"/>
                </a:solidFill>
                <a:latin charset="-122" pitchFamily="50" typeface="造字工房悦圆演示版常规体"/>
                <a:ea charset="-122" pitchFamily="50" typeface="造字工房悦圆演示版常规体"/>
              </a:rPr>
            </a:br>
            <a:r>
              <a:rPr altLang="zh-CN" lang="en-US" smtClean="0" sz="2400">
                <a:solidFill>
                  <a:schemeClr val="bg1"/>
                </a:solidFill>
                <a:latin charset="-122" pitchFamily="50" typeface="造字工房悦圆演示版常规体"/>
                <a:ea charset="-122" pitchFamily="50" typeface="造字工房悦圆演示版常规体"/>
              </a:rPr>
              <a:t>站在未来做规划，一切才能更清晰、更直接！</a:t>
            </a:r>
          </a:p>
          <a:p>
            <a:endParaRPr altLang="zh-CN" lang="en-US" smtClean="0" sz="2400">
              <a:solidFill>
                <a:schemeClr val="bg1"/>
              </a:solidFill>
              <a:latin charset="-122" pitchFamily="50" typeface="造字工房悦圆演示版常规体"/>
              <a:ea charset="-122" pitchFamily="50" typeface="造字工房悦圆演示版常规体"/>
            </a:endParaRPr>
          </a:p>
          <a:p>
            <a:br>
              <a:rPr altLang="zh-CN" lang="en-US" smtClean="0" sz="2400">
                <a:solidFill>
                  <a:schemeClr val="bg1"/>
                </a:solidFill>
                <a:latin charset="-122" pitchFamily="50" typeface="造字工房悦圆演示版常规体"/>
                <a:ea charset="-122" pitchFamily="50" typeface="造字工房悦圆演示版常规体"/>
              </a:rPr>
            </a:br>
            <a:r>
              <a:rPr altLang="zh-CN" lang="en-US" smtClean="0" sz="2400">
                <a:solidFill>
                  <a:schemeClr val="bg1"/>
                </a:solidFill>
                <a:latin charset="-122" pitchFamily="50" typeface="造字工房悦圆演示版常规体"/>
                <a:ea charset="-122" pitchFamily="50" typeface="造字工房悦圆演示版常规体"/>
              </a:rPr>
              <a:t>赶紧@解释系主任！</a:t>
            </a:r>
          </a:p>
          <a:p>
            <a:r>
              <a:rPr altLang="zh-CN" lang="en-US" smtClean="0" sz="2400">
                <a:solidFill>
                  <a:schemeClr val="bg1"/>
                </a:solidFill>
                <a:latin charset="-122" pitchFamily="50" typeface="造字工房悦圆演示版常规体"/>
                <a:ea charset="-122" pitchFamily="50" typeface="造字工房悦圆演示版常规体"/>
              </a:rPr>
              <a:t>毕业5年就做到跨国金融机构最年轻副总裁，20年外企纵横，阅尽3000位中外专业人士，兼具职场高度和宽度，给你最真实的案例，给你最靠谱的解释！</a:t>
            </a:r>
          </a:p>
          <a:p>
            <a:r>
              <a:rPr altLang="zh-CN" lang="en-US" smtClean="0" sz="2400">
                <a:solidFill>
                  <a:schemeClr val="bg1"/>
                </a:solidFill>
                <a:latin charset="-122" pitchFamily="50" typeface="造字工房悦圆演示版常规体"/>
                <a:ea charset="-122" pitchFamily="50" typeface="造字工房悦圆演示版常规体"/>
              </a:rPr>
              <a:t>新浪职场专栏作家，不做职场导师，只关注职场成长。已经让数万忠实粉丝获益终生！</a:t>
            </a:r>
          </a:p>
        </p:txBody>
      </p:sp>
      <p:cxnSp>
        <p:nvCxnSpPr>
          <p:cNvPr id="4" name="直接连接符 3"/>
          <p:cNvCxnSpPr/>
          <p:nvPr/>
        </p:nvCxnSpPr>
        <p:spPr>
          <a:xfrm>
            <a:off x="534572" y="1083212"/>
            <a:ext cx="110150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436096" y="473335"/>
            <a:ext cx="2824480" cy="579120"/>
          </a:xfrm>
          <a:prstGeom prst="rect">
            <a:avLst/>
          </a:prstGeom>
        </p:spPr>
        <p:txBody>
          <a:bodyPr wrap="none">
            <a:spAutoFit/>
          </a:bodyPr>
          <a:lstStyle/>
          <a:p>
            <a:r>
              <a:rPr altLang="en-US" lang="zh-CN" smtClean="0" sz="3200">
                <a:solidFill>
                  <a:srgbClr val="FFFF00"/>
                </a:solidFill>
                <a:latin charset="-122" pitchFamily="50" typeface="造字工房悦圆演示版常规体"/>
                <a:ea charset="-122" pitchFamily="50" typeface="造字工房悦圆演示版常规体"/>
              </a:rPr>
              <a:t>关于本书/作者</a:t>
            </a:r>
          </a:p>
        </p:txBody>
      </p:sp>
    </p:spTree>
    <p:extLst>
      <p:ext uri="{BB962C8B-B14F-4D97-AF65-F5344CB8AC3E}">
        <p14:creationId val="1530089611"/>
      </p:ext>
    </p:extLst>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标题 4"/>
          <p:cNvSpPr>
            <a:spLocks noGrp="1"/>
          </p:cNvSpPr>
          <p:nvPr>
            <p:ph type="title"/>
          </p:nvPr>
        </p:nvSpPr>
        <p:spPr/>
        <p:txBody>
          <a:bodyPr>
            <a:normAutofit/>
          </a:bodyPr>
          <a:lstStyle/>
          <a:p>
            <a:r>
              <a:rPr altLang="zh-CN" kern="100" lang="zh-CN">
                <a:latin charset="-122" pitchFamily="50" typeface="造字工房悦黑体验版常规体"/>
                <a:cs charset="0" panose="02020603050405020304" pitchFamily="18" typeface="Times New Roman"/>
              </a:rPr>
              <a:t>你是职场高效能人士吗</a:t>
            </a:r>
          </a:p>
        </p:txBody>
      </p:sp>
      <p:sp>
        <p:nvSpPr>
          <p:cNvPr id="6" name="文本占位符 5"/>
          <p:cNvSpPr>
            <a:spLocks noGrp="1"/>
          </p:cNvSpPr>
          <p:nvPr>
            <p:ph idx="13" sz="quarter" type="body"/>
          </p:nvPr>
        </p:nvSpPr>
        <p:spPr/>
        <p:txBody>
          <a:bodyPr/>
          <a:lstStyle/>
          <a:p>
            <a:r>
              <a:rPr altLang="zh-CN" lang="en-US" smtClean="0"/>
              <a:t>3</a:t>
            </a:r>
          </a:p>
        </p:txBody>
      </p:sp>
      <p:cxnSp>
        <p:nvCxnSpPr>
          <p:cNvPr id="30" name="直接连接符 29"/>
          <p:cNvCxnSpPr/>
          <p:nvPr/>
        </p:nvCxnSpPr>
        <p:spPr>
          <a:xfrm flipH="1">
            <a:off x="2192699" y="4537554"/>
            <a:ext cx="0" cy="2320446"/>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6141977" y="4210982"/>
            <a:ext cx="0" cy="264701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10091255" y="4497588"/>
            <a:ext cx="0" cy="236041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383831" y="2670629"/>
            <a:ext cx="3617737" cy="3617737"/>
            <a:chOff x="383831" y="2670629"/>
            <a:chExt cx="3617737" cy="3617737"/>
          </a:xfrm>
        </p:grpSpPr>
        <p:sp>
          <p:nvSpPr>
            <p:cNvPr id="4" name="椭圆 3"/>
            <p:cNvSpPr/>
            <p:nvPr/>
          </p:nvSpPr>
          <p:spPr>
            <a:xfrm>
              <a:off x="383831" y="2670629"/>
              <a:ext cx="3617737" cy="36177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endParaRPr altLang="en-US" lang="zh-CN" sz="3600">
                <a:latin charset="-122" pitchFamily="50" typeface="造字工房悦黑体验版常规体"/>
                <a:ea charset="-122" pitchFamily="50" typeface="造字工房悦黑体验版常规体"/>
              </a:endParaRPr>
            </a:p>
          </p:txBody>
        </p:sp>
        <p:sp>
          <p:nvSpPr>
            <p:cNvPr id="7" name="椭圆 6"/>
            <p:cNvSpPr/>
            <p:nvPr/>
          </p:nvSpPr>
          <p:spPr>
            <a:xfrm>
              <a:off x="1378980" y="2770389"/>
              <a:ext cx="1627439" cy="162743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zh-CN" kern="100" lang="zh-CN" sz="2400">
                  <a:solidFill>
                    <a:schemeClr val="tx1"/>
                  </a:solidFill>
                  <a:latin charset="-122" pitchFamily="50" typeface="造字工房悦黑体验版常规体"/>
                  <a:ea charset="-122" pitchFamily="50" typeface="造字工房悦黑体验版常规体"/>
                  <a:cs charset="0" panose="02020603050405020304" pitchFamily="18" typeface="Times New Roman"/>
                </a:rPr>
                <a:t>高效能法则一</a:t>
              </a:r>
            </a:p>
          </p:txBody>
        </p:sp>
        <p:sp>
          <p:nvSpPr>
            <p:cNvPr id="8" name="矩形 7"/>
            <p:cNvSpPr/>
            <p:nvPr/>
          </p:nvSpPr>
          <p:spPr>
            <a:xfrm>
              <a:off x="715372" y="4888859"/>
              <a:ext cx="2926080" cy="640080"/>
            </a:xfrm>
            <a:prstGeom prst="rect">
              <a:avLst/>
            </a:prstGeom>
          </p:spPr>
          <p:txBody>
            <a:bodyPr wrap="none">
              <a:spAutoFit/>
            </a:bodyPr>
            <a:lstStyle/>
            <a:p>
              <a:pPr algn="dist"/>
              <a:r>
                <a:rPr altLang="zh-CN" kern="100" lang="zh-CN" sz="36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写好工作计划</a:t>
              </a:r>
            </a:p>
          </p:txBody>
        </p:sp>
      </p:grpSp>
      <p:grpSp>
        <p:nvGrpSpPr>
          <p:cNvPr id="19" name="组合 18"/>
          <p:cNvGrpSpPr/>
          <p:nvPr/>
        </p:nvGrpSpPr>
        <p:grpSpPr>
          <a:xfrm>
            <a:off x="4333109" y="2670629"/>
            <a:ext cx="3617737" cy="3617737"/>
            <a:chOff x="383831" y="2670629"/>
            <a:chExt cx="3617737" cy="3617737"/>
          </a:xfrm>
        </p:grpSpPr>
        <p:sp>
          <p:nvSpPr>
            <p:cNvPr id="20" name="椭圆 19"/>
            <p:cNvSpPr/>
            <p:nvPr/>
          </p:nvSpPr>
          <p:spPr>
            <a:xfrm>
              <a:off x="383831" y="2670629"/>
              <a:ext cx="3617737" cy="36177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endParaRPr altLang="en-US" lang="zh-CN" sz="3600">
                <a:latin charset="-122" pitchFamily="50" typeface="造字工房悦黑体验版常规体"/>
                <a:ea charset="-122" pitchFamily="50" typeface="造字工房悦黑体验版常规体"/>
              </a:endParaRPr>
            </a:p>
          </p:txBody>
        </p:sp>
        <p:sp>
          <p:nvSpPr>
            <p:cNvPr id="21" name="椭圆 20"/>
            <p:cNvSpPr/>
            <p:nvPr/>
          </p:nvSpPr>
          <p:spPr>
            <a:xfrm>
              <a:off x="1378980" y="2770389"/>
              <a:ext cx="1627439" cy="162743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zh-CN" kern="100" lang="zh-CN" sz="2400">
                  <a:solidFill>
                    <a:schemeClr val="tx1"/>
                  </a:solidFill>
                  <a:latin charset="-122" pitchFamily="50" typeface="造字工房悦黑体验版常规体"/>
                  <a:ea charset="-122" pitchFamily="50" typeface="造字工房悦黑体验版常规体"/>
                  <a:cs charset="0" panose="02020603050405020304" pitchFamily="18" typeface="Times New Roman"/>
                </a:rPr>
                <a:t>高效能法则二</a:t>
              </a:r>
            </a:p>
          </p:txBody>
        </p:sp>
        <p:sp>
          <p:nvSpPr>
            <p:cNvPr id="22" name="矩形 21"/>
            <p:cNvSpPr/>
            <p:nvPr/>
          </p:nvSpPr>
          <p:spPr>
            <a:xfrm>
              <a:off x="715373" y="4888859"/>
              <a:ext cx="2926080" cy="640080"/>
            </a:xfrm>
            <a:prstGeom prst="rect">
              <a:avLst/>
            </a:prstGeom>
          </p:spPr>
          <p:txBody>
            <a:bodyPr wrap="none">
              <a:spAutoFit/>
            </a:bodyPr>
            <a:lstStyle/>
            <a:p>
              <a:pPr algn="dist"/>
              <a:r>
                <a:rPr altLang="en-US" lang="zh-CN" smtClean="0" sz="3600">
                  <a:solidFill>
                    <a:srgbClr val="FFFF00"/>
                  </a:solidFill>
                  <a:latin charset="-122" pitchFamily="50" typeface="造字工房悦黑体验版常规体"/>
                  <a:ea charset="-122" pitchFamily="50" typeface="造字工房悦黑体验版常规体"/>
                </a:rPr>
                <a:t>管理你的时间</a:t>
              </a:r>
            </a:p>
          </p:txBody>
        </p:sp>
      </p:grpSp>
      <p:grpSp>
        <p:nvGrpSpPr>
          <p:cNvPr id="23" name="组合 22"/>
          <p:cNvGrpSpPr/>
          <p:nvPr/>
        </p:nvGrpSpPr>
        <p:grpSpPr>
          <a:xfrm>
            <a:off x="8282387" y="2670629"/>
            <a:ext cx="3617737" cy="3617737"/>
            <a:chOff x="383831" y="2670629"/>
            <a:chExt cx="3617737" cy="3617737"/>
          </a:xfrm>
        </p:grpSpPr>
        <p:sp>
          <p:nvSpPr>
            <p:cNvPr id="24" name="椭圆 23"/>
            <p:cNvSpPr/>
            <p:nvPr/>
          </p:nvSpPr>
          <p:spPr>
            <a:xfrm>
              <a:off x="383831" y="2670629"/>
              <a:ext cx="3617737" cy="36177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endParaRPr altLang="en-US" lang="zh-CN" sz="3600">
                <a:latin charset="-122" pitchFamily="50" typeface="造字工房悦黑体验版常规体"/>
                <a:ea charset="-122" pitchFamily="50" typeface="造字工房悦黑体验版常规体"/>
              </a:endParaRPr>
            </a:p>
          </p:txBody>
        </p:sp>
        <p:sp>
          <p:nvSpPr>
            <p:cNvPr id="25" name="椭圆 24"/>
            <p:cNvSpPr/>
            <p:nvPr/>
          </p:nvSpPr>
          <p:spPr>
            <a:xfrm>
              <a:off x="1378980" y="2770389"/>
              <a:ext cx="1627439" cy="162743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zh-CN" kern="100" lang="zh-CN" sz="2400">
                  <a:solidFill>
                    <a:schemeClr val="tx1"/>
                  </a:solidFill>
                  <a:latin charset="-122" pitchFamily="50" typeface="造字工房悦黑体验版常规体"/>
                  <a:ea charset="-122" pitchFamily="50" typeface="造字工房悦黑体验版常规体"/>
                  <a:cs charset="0" panose="02020603050405020304" pitchFamily="18" typeface="Times New Roman"/>
                </a:rPr>
                <a:t>高效能法则三</a:t>
              </a:r>
            </a:p>
          </p:txBody>
        </p:sp>
        <p:sp>
          <p:nvSpPr>
            <p:cNvPr id="26" name="矩形 25"/>
            <p:cNvSpPr/>
            <p:nvPr/>
          </p:nvSpPr>
          <p:spPr>
            <a:xfrm>
              <a:off x="715373" y="4888859"/>
              <a:ext cx="2926080" cy="640080"/>
            </a:xfrm>
            <a:prstGeom prst="rect">
              <a:avLst/>
            </a:prstGeom>
          </p:spPr>
          <p:txBody>
            <a:bodyPr wrap="none">
              <a:spAutoFit/>
            </a:bodyPr>
            <a:lstStyle/>
            <a:p>
              <a:pPr algn="dist"/>
              <a:r>
                <a:rPr altLang="en-US" lang="zh-CN" smtClean="0" sz="3600">
                  <a:solidFill>
                    <a:srgbClr val="FFFF00"/>
                  </a:solidFill>
                  <a:latin charset="-122" pitchFamily="50" typeface="造字工房悦黑体验版常规体"/>
                  <a:ea charset="-122" pitchFamily="50" typeface="造字工房悦黑体验版常规体"/>
                </a:rPr>
                <a:t>如何汇报工作</a:t>
              </a:r>
            </a:p>
          </p:txBody>
        </p:sp>
      </p:grpSp>
    </p:spTree>
    <p:extLst>
      <p:ext uri="{BB962C8B-B14F-4D97-AF65-F5344CB8AC3E}">
        <p14:creationId val="2971306303"/>
      </p:ext>
    </p:extLst>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 name="直接连接符 2"/>
          <p:cNvCxnSpPr/>
          <p:nvPr/>
        </p:nvCxnSpPr>
        <p:spPr>
          <a:xfrm flipH="1">
            <a:off x="2192699" y="0"/>
            <a:ext cx="0" cy="9000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6141977" y="0"/>
            <a:ext cx="0" cy="352853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091255" y="0"/>
            <a:ext cx="0" cy="38520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632491" y="3528532"/>
            <a:ext cx="3610757" cy="1325880"/>
          </a:xfrm>
          <a:prstGeom prst="rect">
            <a:avLst/>
          </a:prstGeom>
          <a:ln>
            <a:solidFill>
              <a:schemeClr val="bg1">
                <a:lumMod val="50000"/>
              </a:schemeClr>
            </a:solidFill>
          </a:ln>
        </p:spPr>
        <p:txBody>
          <a:bodyPr wrap="square">
            <a:spAutoFit/>
          </a:bodyPr>
          <a:lstStyle/>
          <a:p>
            <a:pPr algn="just">
              <a:lnSpc>
                <a:spcPct val="150000"/>
              </a:lnSpc>
              <a:spcAft>
                <a:spcPct val="0"/>
              </a:spcAft>
            </a:pPr>
            <a:r>
              <a:rPr altLang="zh-CN" kern="100" lang="zh-CN">
                <a:latin charset="-122" pitchFamily="50" typeface="造字工房悦黑体验版常规体"/>
                <a:ea charset="-122" pitchFamily="50" typeface="造字工房悦黑体验版常规体"/>
                <a:cs charset="0" panose="02020603050405020304" pitchFamily="18" typeface="Times New Roman"/>
              </a:rPr>
              <a:t>任何一项事务，按照紧迫性和重要性两个要素进行评估，并事先想好处理的有限次序。</a:t>
            </a:r>
          </a:p>
        </p:txBody>
      </p:sp>
      <p:sp>
        <p:nvSpPr>
          <p:cNvPr id="9" name="矩形 8"/>
          <p:cNvSpPr/>
          <p:nvPr/>
        </p:nvSpPr>
        <p:spPr>
          <a:xfrm>
            <a:off x="1265203" y="943208"/>
            <a:ext cx="1857804" cy="4206240"/>
          </a:xfrm>
          <a:prstGeom prst="rect">
            <a:avLst/>
          </a:prstGeom>
          <a:ln>
            <a:solidFill>
              <a:schemeClr val="bg1">
                <a:lumMod val="50000"/>
              </a:schemeClr>
            </a:solidFill>
          </a:ln>
        </p:spPr>
        <p:txBody>
          <a:bodyPr wrap="square">
            <a:spAutoFit/>
          </a:bodyPr>
          <a:lstStyle/>
          <a:p>
            <a:pPr algn="just" indent="-342900" marL="342900">
              <a:lnSpc>
                <a:spcPct val="150000"/>
              </a:lnSpc>
              <a:buFont typeface="+mj-ea"/>
              <a:buAutoNum type="circleNumDbPlain"/>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搞清目的</a:t>
            </a:r>
          </a:p>
          <a:p>
            <a:pPr algn="just" indent="-342900" marL="342900">
              <a:lnSpc>
                <a:spcPct val="150000"/>
              </a:lnSpc>
              <a:buFont typeface="+mj-ea"/>
              <a:buAutoNum type="circleNumDbPlain"/>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写个综述</a:t>
            </a:r>
          </a:p>
          <a:p>
            <a:pPr algn="just" indent="-342900" marL="342900">
              <a:lnSpc>
                <a:spcPct val="150000"/>
              </a:lnSpc>
              <a:buFont typeface="+mj-ea"/>
              <a:buAutoNum type="circleNumDbPlain"/>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确定目标</a:t>
            </a:r>
          </a:p>
          <a:p>
            <a:pPr algn="just" indent="-342900" marL="342900">
              <a:lnSpc>
                <a:spcPct val="150000"/>
              </a:lnSpc>
              <a:buFont typeface="+mj-ea"/>
              <a:buAutoNum type="circleNumDbPlain"/>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目标具体</a:t>
            </a:r>
          </a:p>
          <a:p>
            <a:pPr algn="just" indent="-342900" marL="342900">
              <a:lnSpc>
                <a:spcPct val="150000"/>
              </a:lnSpc>
              <a:buFont typeface="+mj-ea"/>
              <a:buAutoNum type="circleNumDbPlain"/>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整合资源</a:t>
            </a:r>
          </a:p>
          <a:p>
            <a:pPr algn="just" indent="-342900" marL="342900">
              <a:lnSpc>
                <a:spcPct val="150000"/>
              </a:lnSpc>
              <a:buFont typeface="+mj-ea"/>
              <a:buAutoNum type="circleNumDbPlain"/>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组建团队</a:t>
            </a:r>
          </a:p>
          <a:p>
            <a:pPr algn="just" indent="-342900" marL="342900">
              <a:lnSpc>
                <a:spcPct val="150000"/>
              </a:lnSpc>
              <a:buFont typeface="+mj-ea"/>
              <a:buAutoNum type="circleNumDbPlain"/>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具体方案</a:t>
            </a:r>
          </a:p>
          <a:p>
            <a:pPr algn="just" indent="-342900" marL="342900">
              <a:lnSpc>
                <a:spcPct val="150000"/>
              </a:lnSpc>
              <a:buFont typeface="+mj-ea"/>
              <a:buAutoNum type="circleNumDbPlain"/>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备用计划</a:t>
            </a:r>
          </a:p>
          <a:p>
            <a:pPr algn="just" indent="-342900" marL="342900">
              <a:lnSpc>
                <a:spcPct val="150000"/>
              </a:lnSpc>
              <a:buFont typeface="+mj-ea"/>
              <a:buAutoNum type="circleNumDbPlain"/>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执行计划</a:t>
            </a:r>
          </a:p>
        </p:txBody>
      </p:sp>
      <p:sp>
        <p:nvSpPr>
          <p:cNvPr id="10" name="矩形 9"/>
          <p:cNvSpPr/>
          <p:nvPr/>
        </p:nvSpPr>
        <p:spPr>
          <a:xfrm>
            <a:off x="9353255" y="3876703"/>
            <a:ext cx="1633193" cy="2560320"/>
          </a:xfrm>
          <a:prstGeom prst="rect">
            <a:avLst/>
          </a:prstGeom>
          <a:ln>
            <a:solidFill>
              <a:schemeClr val="bg1">
                <a:lumMod val="50000"/>
              </a:schemeClr>
            </a:solidFill>
          </a:ln>
        </p:spPr>
        <p:txBody>
          <a:bodyPr wrap="square">
            <a:spAutoFit/>
          </a:bodyPr>
          <a:lstStyle/>
          <a:p>
            <a:pPr algn="just" indent="-342900" marL="342900">
              <a:lnSpc>
                <a:spcPct val="150000"/>
              </a:lnSpc>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计划回顾</a:t>
            </a:r>
          </a:p>
          <a:p>
            <a:pPr algn="just" indent="-342900" marL="342900">
              <a:lnSpc>
                <a:spcPct val="150000"/>
              </a:lnSpc>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陈述事实</a:t>
            </a:r>
          </a:p>
          <a:p>
            <a:pPr algn="just" indent="-342900" marL="342900">
              <a:lnSpc>
                <a:spcPct val="150000"/>
              </a:lnSpc>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问题困难</a:t>
            </a:r>
          </a:p>
          <a:p>
            <a:pPr algn="just" indent="-342900" marL="342900">
              <a:lnSpc>
                <a:spcPct val="150000"/>
              </a:lnSpc>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解决方案</a:t>
            </a:r>
          </a:p>
          <a:p>
            <a:pPr algn="just" indent="-342900" marL="342900">
              <a:lnSpc>
                <a:spcPct val="150000"/>
              </a:lnSpc>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换位思考</a:t>
            </a:r>
          </a:p>
          <a:p>
            <a:pPr algn="just" indent="-342900" marL="342900">
              <a:lnSpc>
                <a:spcPct val="150000"/>
              </a:lnSpc>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老板决定</a:t>
            </a:r>
          </a:p>
        </p:txBody>
      </p:sp>
    </p:spTree>
    <p:extLst>
      <p:ext uri="{BB962C8B-B14F-4D97-AF65-F5344CB8AC3E}">
        <p14:creationId val="1359997475"/>
      </p:ext>
    </p:extLst>
  </p:cSld>
  <p:clrMapOvr>
    <a:masterClrMapping/>
  </p:clrMapOvr>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等腰三角形 5"/>
          <p:cNvSpPr/>
          <p:nvPr/>
        </p:nvSpPr>
        <p:spPr>
          <a:xfrm>
            <a:off x="0" y="2293034"/>
            <a:ext cx="5500468" cy="4564966"/>
          </a:xfrm>
          <a:prstGeom prst="triangle">
            <a:avLst>
              <a:gd fmla="val 24936" name="adj"/>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等腰三角形 7"/>
          <p:cNvSpPr/>
          <p:nvPr/>
        </p:nvSpPr>
        <p:spPr>
          <a:xfrm>
            <a:off x="4375468" y="4037428"/>
            <a:ext cx="5500468" cy="2820572"/>
          </a:xfrm>
          <a:prstGeom prst="triangle">
            <a:avLst>
              <a:gd fmla="val 52558" name="adj"/>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等腰三角形 8"/>
          <p:cNvSpPr/>
          <p:nvPr/>
        </p:nvSpPr>
        <p:spPr>
          <a:xfrm>
            <a:off x="2377856" y="5345722"/>
            <a:ext cx="5500468" cy="1512277"/>
          </a:xfrm>
          <a:prstGeom prst="triangle">
            <a:avLst>
              <a:gd fmla="val 47442" name="adj"/>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等腰三角形 5"/>
          <p:cNvSpPr/>
          <p:nvPr/>
        </p:nvSpPr>
        <p:spPr>
          <a:xfrm>
            <a:off x="6635712" y="3017520"/>
            <a:ext cx="7240936" cy="3840480"/>
          </a:xfrm>
          <a:custGeom>
            <a:gdLst>
              <a:gd fmla="*/ 0 w 5500468" name="connsiteX0"/>
              <a:gd fmla="*/ 3920686 h 3920686" name="connsiteY0"/>
              <a:gd fmla="*/ 3925728 w 5500468" name="connsiteX1"/>
              <a:gd fmla="*/ 0 h 3920686" name="connsiteY1"/>
              <a:gd fmla="*/ 5500468 w 5500468" name="connsiteX2"/>
              <a:gd fmla="*/ 3920686 h 3920686" name="connsiteY2"/>
              <a:gd fmla="*/ 0 w 5500468" name="connsiteX3"/>
              <a:gd fmla="*/ 3920686 h 3920686" name="connsiteY3"/>
            </a:gdLst>
            <a:cxnLst>
              <a:cxn ang="0">
                <a:pos x="connsiteX0" y="connsiteY0"/>
              </a:cxn>
              <a:cxn ang="0">
                <a:pos x="connsiteX1" y="connsiteY1"/>
              </a:cxn>
              <a:cxn ang="0">
                <a:pos x="connsiteX2" y="connsiteY2"/>
              </a:cxn>
              <a:cxn ang="0">
                <a:pos x="connsiteX3" y="connsiteY3"/>
              </a:cxn>
            </a:cxnLst>
            <a:rect b="b" l="l" r="r" t="t"/>
            <a:pathLst>
              <a:path h="3920686" w="5500468">
                <a:moveTo>
                  <a:pt x="0" y="3920686"/>
                </a:moveTo>
                <a:lnTo>
                  <a:pt x="3925728" y="0"/>
                </a:lnTo>
                <a:lnTo>
                  <a:pt x="5500468" y="3920686"/>
                </a:lnTo>
                <a:lnTo>
                  <a:pt x="0" y="3920686"/>
                </a:lnTo>
                <a:close/>
              </a:path>
            </a:pathLst>
          </a:cu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标题 3"/>
          <p:cNvSpPr>
            <a:spLocks noGrp="1"/>
          </p:cNvSpPr>
          <p:nvPr>
            <p:ph type="title"/>
          </p:nvPr>
        </p:nvSpPr>
        <p:spPr/>
        <p:txBody>
          <a:bodyPr/>
          <a:lstStyle/>
          <a:p>
            <a:r>
              <a:rPr altLang="zh-CN" kern="100" lang="zh-CN">
                <a:latin charset="-122" pitchFamily="50" typeface="造字工房悦黑体验版常规体"/>
                <a:cs charset="0" panose="02020603050405020304" pitchFamily="18" typeface="Times New Roman"/>
              </a:rPr>
              <a:t>职场严肃谈话技巧</a:t>
            </a:r>
          </a:p>
        </p:txBody>
      </p:sp>
      <p:sp>
        <p:nvSpPr>
          <p:cNvPr id="5" name="文本占位符 4"/>
          <p:cNvSpPr>
            <a:spLocks noGrp="1"/>
          </p:cNvSpPr>
          <p:nvPr>
            <p:ph idx="13" sz="quarter" type="body"/>
          </p:nvPr>
        </p:nvSpPr>
        <p:spPr/>
        <p:txBody>
          <a:bodyPr/>
          <a:lstStyle/>
          <a:p>
            <a:r>
              <a:rPr altLang="zh-CN" lang="en-US" smtClean="0"/>
              <a:t>4</a:t>
            </a:r>
          </a:p>
        </p:txBody>
      </p:sp>
      <p:sp>
        <p:nvSpPr>
          <p:cNvPr id="7" name="矩形 6"/>
          <p:cNvSpPr/>
          <p:nvPr/>
        </p:nvSpPr>
        <p:spPr>
          <a:xfrm>
            <a:off x="579550" y="1628955"/>
            <a:ext cx="8360228" cy="1737360"/>
          </a:xfrm>
          <a:prstGeom prst="rect">
            <a:avLst/>
          </a:prstGeom>
        </p:spPr>
        <p:txBody>
          <a:bodyPr wrap="square">
            <a:spAutoFit/>
          </a:bodyPr>
          <a:lstStyle/>
          <a:p>
            <a:pPr algn="just" indent="-342900" marL="342900">
              <a:lnSpc>
                <a:spcPct val="150000"/>
              </a:lnSpc>
              <a:spcAft>
                <a:spcPct val="0"/>
              </a:spcAft>
              <a:buFont typeface="+mj-ea"/>
              <a:buAutoNum type="circleNumDbPlain"/>
            </a:pPr>
            <a:r>
              <a:rPr altLang="zh-CN" kern="100" lang="zh-CN" smtClean="0" sz="2400">
                <a:latin charset="-122" pitchFamily="50" typeface="造字工房悦黑体验版常规体"/>
                <a:ea charset="-122" pitchFamily="50" typeface="造字工房悦黑体验版常规体"/>
                <a:cs charset="0" panose="02020603050405020304" pitchFamily="18" typeface="Times New Roman"/>
              </a:rPr>
              <a:t>谈话参与方的立场和利益诉求并不相同，甚至有直接冲突；</a:t>
            </a:r>
          </a:p>
          <a:p>
            <a:pPr algn="just" indent="-342900" marL="342900">
              <a:lnSpc>
                <a:spcPct val="150000"/>
              </a:lnSpc>
              <a:spcAft>
                <a:spcPct val="0"/>
              </a:spcAft>
              <a:buFont typeface="+mj-ea"/>
              <a:buAutoNum type="circleNumDbPlain"/>
            </a:pPr>
            <a:r>
              <a:rPr altLang="zh-CN" kern="100" lang="zh-CN" smtClean="0" sz="2400">
                <a:latin charset="-122" pitchFamily="50" typeface="造字工房悦黑体验版常规体"/>
                <a:ea charset="-122" pitchFamily="50" typeface="造字工房悦黑体验版常规体"/>
                <a:cs charset="0" panose="02020603050405020304" pitchFamily="18" typeface="Times New Roman"/>
              </a:rPr>
              <a:t>谈话参与方手里都有筹码，谈崩了都会蒙受损失；</a:t>
            </a:r>
          </a:p>
          <a:p>
            <a:pPr algn="just" indent="-342900" marL="342900">
              <a:lnSpc>
                <a:spcPct val="150000"/>
              </a:lnSpc>
              <a:spcAft>
                <a:spcPct val="0"/>
              </a:spcAft>
              <a:buFont typeface="+mj-ea"/>
              <a:buAutoNum type="circleNumDbPlain"/>
            </a:pPr>
            <a:r>
              <a:rPr altLang="zh-CN" kern="100" lang="zh-CN" smtClean="0" sz="2400">
                <a:latin charset="-122" pitchFamily="50" typeface="造字工房悦黑体验版常规体"/>
                <a:ea charset="-122" pitchFamily="50" typeface="造字工房悦黑体验版常规体"/>
                <a:cs charset="0" panose="02020603050405020304" pitchFamily="18" typeface="Times New Roman"/>
              </a:rPr>
              <a:t>谈话参与方里一方或多方都可能有激烈情绪；</a:t>
            </a:r>
          </a:p>
        </p:txBody>
      </p:sp>
      <p:pic>
        <p:nvPicPr>
          <p:cNvPr id="2" name="图片 1"/>
          <p:cNvPicPr>
            <a:picLocks noChangeAspect="1"/>
          </p:cNvPicPr>
          <p:nvPr/>
        </p:nvPicPr>
        <p:blipFill>
          <a:blip r:embed="rId2"/>
          <a:srcRect b="26189" r="10125"/>
          <a:stretch>
            <a:fillRect/>
          </a:stretch>
        </p:blipFill>
        <p:spPr>
          <a:xfrm>
            <a:off x="7644249" y="3111539"/>
            <a:ext cx="4547751" cy="3752900"/>
          </a:xfrm>
          <a:prstGeom prst="rect">
            <a:avLst/>
          </a:prstGeom>
        </p:spPr>
      </p:pic>
    </p:spTree>
    <p:extLst>
      <p:ext uri="{BB962C8B-B14F-4D97-AF65-F5344CB8AC3E}">
        <p14:creationId val="224337066"/>
      </p:ext>
    </p:extLst>
  </p:cSld>
  <p:clrMapOvr>
    <a:masterClrMapping/>
  </p:clrMapOvr>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302622" y="806709"/>
            <a:ext cx="2773680" cy="640080"/>
          </a:xfrm>
          <a:prstGeom prst="rect">
            <a:avLst/>
          </a:prstGeom>
        </p:spPr>
        <p:txBody>
          <a:bodyPr wrap="none">
            <a:spAutoFit/>
          </a:bodyPr>
          <a:lstStyle/>
          <a:p>
            <a:pPr algn="just">
              <a:lnSpc>
                <a:spcPct val="150000"/>
              </a:lnSpc>
              <a:spcAft>
                <a:spcPct val="0"/>
              </a:spcAft>
            </a:pPr>
            <a:r>
              <a:rPr altLang="zh-CN" kern="100" lang="zh-CN" sz="2400">
                <a:latin charset="-122" pitchFamily="50" typeface="造字工房悦黑体验版常规体"/>
                <a:ea charset="-122" pitchFamily="50" typeface="造字工房悦黑体验版常规体"/>
                <a:cs charset="0" panose="02020603050405020304" pitchFamily="18" typeface="Times New Roman"/>
              </a:rPr>
              <a:t>严肃谈话的4个技巧</a:t>
            </a:r>
          </a:p>
        </p:txBody>
      </p:sp>
      <p:grpSp>
        <p:nvGrpSpPr>
          <p:cNvPr id="30" name="组合 29"/>
          <p:cNvGrpSpPr/>
          <p:nvPr/>
        </p:nvGrpSpPr>
        <p:grpSpPr>
          <a:xfrm>
            <a:off x="3406316" y="2063700"/>
            <a:ext cx="1152000" cy="1674129"/>
            <a:chOff x="3426315" y="2063700"/>
            <a:chExt cx="1152000" cy="1674129"/>
          </a:xfrm>
        </p:grpSpPr>
        <p:cxnSp>
          <p:nvCxnSpPr>
            <p:cNvPr id="26" name="直接连接符 25"/>
            <p:cNvCxnSpPr/>
            <p:nvPr/>
          </p:nvCxnSpPr>
          <p:spPr>
            <a:xfrm flipH="1">
              <a:off x="4002315" y="2873829"/>
              <a:ext cx="0" cy="8640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3426315" y="2063700"/>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地点</a:t>
              </a:r>
            </a:p>
          </p:txBody>
        </p:sp>
      </p:grpSp>
      <p:grpSp>
        <p:nvGrpSpPr>
          <p:cNvPr id="31" name="组合 30"/>
          <p:cNvGrpSpPr/>
          <p:nvPr/>
        </p:nvGrpSpPr>
        <p:grpSpPr>
          <a:xfrm>
            <a:off x="6409745" y="2063700"/>
            <a:ext cx="1152000" cy="1674129"/>
            <a:chOff x="6568658" y="2063700"/>
            <a:chExt cx="1152000" cy="1674129"/>
          </a:xfrm>
        </p:grpSpPr>
        <p:cxnSp>
          <p:nvCxnSpPr>
            <p:cNvPr id="27" name="直接连接符 26"/>
            <p:cNvCxnSpPr/>
            <p:nvPr/>
          </p:nvCxnSpPr>
          <p:spPr>
            <a:xfrm flipH="1">
              <a:off x="7144658" y="2873829"/>
              <a:ext cx="0" cy="8640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6568658" y="2063700"/>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方式</a:t>
              </a:r>
            </a:p>
          </p:txBody>
        </p:sp>
      </p:grpSp>
      <p:grpSp>
        <p:nvGrpSpPr>
          <p:cNvPr id="32" name="组合 31"/>
          <p:cNvGrpSpPr/>
          <p:nvPr/>
        </p:nvGrpSpPr>
        <p:grpSpPr>
          <a:xfrm>
            <a:off x="9748323" y="2063700"/>
            <a:ext cx="1152000" cy="1674129"/>
            <a:chOff x="9711002" y="2063700"/>
            <a:chExt cx="1152000" cy="1674129"/>
          </a:xfrm>
        </p:grpSpPr>
        <p:cxnSp>
          <p:nvCxnSpPr>
            <p:cNvPr id="28" name="直接连接符 27"/>
            <p:cNvCxnSpPr/>
            <p:nvPr/>
          </p:nvCxnSpPr>
          <p:spPr>
            <a:xfrm flipH="1">
              <a:off x="10287002" y="2873829"/>
              <a:ext cx="0" cy="8640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9711002" y="2063700"/>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en-US"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蹦了</a:t>
              </a:r>
            </a:p>
          </p:txBody>
        </p:sp>
      </p:grpSp>
      <p:sp>
        <p:nvSpPr>
          <p:cNvPr id="15" name="矩形 14"/>
          <p:cNvSpPr/>
          <p:nvPr/>
        </p:nvSpPr>
        <p:spPr>
          <a:xfrm>
            <a:off x="371960" y="3826360"/>
            <a:ext cx="2011680" cy="914400"/>
          </a:xfrm>
          <a:prstGeom prst="rect">
            <a:avLst/>
          </a:prstGeom>
          <a:ln>
            <a:solidFill>
              <a:schemeClr val="bg1">
                <a:lumMod val="50000"/>
              </a:schemeClr>
            </a:solidFill>
            <a:prstDash val="dash"/>
          </a:ln>
        </p:spPr>
        <p:txBody>
          <a:bodyPr wrap="none">
            <a:spAutoFit/>
          </a:bodyPr>
          <a:lstStyle/>
          <a:p>
            <a:pPr algn="just">
              <a:lnSpc>
                <a:spcPct val="150000"/>
              </a:lnSpc>
              <a:spcAft>
                <a:spcPct val="0"/>
              </a:spcAft>
            </a:pPr>
            <a:r>
              <a:rPr altLang="zh-CN" kern="100" lang="zh-CN">
                <a:latin charset="-122" pitchFamily="50" typeface="造字工房悦黑体验版常规体"/>
                <a:ea charset="-122" pitchFamily="50" typeface="造字工房悦黑体验版常规体"/>
                <a:cs charset="0" panose="02020603050405020304" pitchFamily="18" typeface="Times New Roman"/>
              </a:rPr>
              <a:t>工作日上班时间</a:t>
            </a:r>
          </a:p>
          <a:p>
            <a:pPr algn="just">
              <a:lnSpc>
                <a:spcPct val="150000"/>
              </a:lnSpc>
              <a:spcAft>
                <a:spcPct val="0"/>
              </a:spcAft>
            </a:pPr>
            <a:r>
              <a:rPr altLang="zh-CN" kern="100" lang="zh-CN">
                <a:latin charset="-122" pitchFamily="50" typeface="造字工房悦黑体验版常规体"/>
                <a:ea charset="-122" pitchFamily="50" typeface="造字工房悦黑体验版常规体"/>
                <a:cs charset="0" panose="02020603050405020304" pitchFamily="18" typeface="Times New Roman"/>
              </a:rPr>
              <a:t>或工作日下班时间</a:t>
            </a:r>
          </a:p>
        </p:txBody>
      </p:sp>
      <p:sp>
        <p:nvSpPr>
          <p:cNvPr id="16" name="矩形 15"/>
          <p:cNvSpPr/>
          <p:nvPr/>
        </p:nvSpPr>
        <p:spPr>
          <a:xfrm>
            <a:off x="2919950" y="3826359"/>
            <a:ext cx="2240280" cy="914400"/>
          </a:xfrm>
          <a:prstGeom prst="rect">
            <a:avLst/>
          </a:prstGeom>
          <a:ln>
            <a:solidFill>
              <a:schemeClr val="bg1">
                <a:lumMod val="50000"/>
              </a:schemeClr>
            </a:solidFill>
            <a:prstDash val="dash"/>
          </a:ln>
        </p:spPr>
        <p:txBody>
          <a:bodyPr wrap="none">
            <a:spAutoFit/>
          </a:bodyPr>
          <a:lstStyle/>
          <a:p>
            <a:pPr algn="just">
              <a:lnSpc>
                <a:spcPct val="150000"/>
              </a:lnSpc>
            </a:pPr>
            <a:r>
              <a:rPr altLang="zh-CN" kern="100" lang="zh-CN">
                <a:latin charset="-122" pitchFamily="50" typeface="造字工房悦黑体验版常规体"/>
                <a:ea charset="-122" pitchFamily="50" typeface="造字工房悦黑体验版常规体"/>
                <a:cs charset="0" panose="02020603050405020304" pitchFamily="18" typeface="Times New Roman"/>
              </a:rPr>
              <a:t>公司里的正式场合</a:t>
            </a:r>
          </a:p>
          <a:p>
            <a:pPr algn="just">
              <a:lnSpc>
                <a:spcPct val="150000"/>
              </a:lnSpc>
            </a:pPr>
            <a:r>
              <a:rPr altLang="zh-CN" kern="100" lang="zh-CN">
                <a:latin charset="-122" pitchFamily="50" typeface="造字工房悦黑体验版常规体"/>
                <a:ea charset="-122" pitchFamily="50" typeface="造字工房悦黑体验版常规体"/>
                <a:cs charset="0" panose="02020603050405020304" pitchFamily="18" typeface="Times New Roman"/>
              </a:rPr>
              <a:t>或公司外非正式场合</a:t>
            </a:r>
          </a:p>
        </p:txBody>
      </p:sp>
      <p:sp>
        <p:nvSpPr>
          <p:cNvPr id="17" name="矩形 16"/>
          <p:cNvSpPr/>
          <p:nvPr/>
        </p:nvSpPr>
        <p:spPr>
          <a:xfrm>
            <a:off x="5686718" y="3826360"/>
            <a:ext cx="2598055" cy="914400"/>
          </a:xfrm>
          <a:prstGeom prst="rect">
            <a:avLst/>
          </a:prstGeom>
          <a:ln>
            <a:solidFill>
              <a:schemeClr val="bg1">
                <a:lumMod val="50000"/>
              </a:schemeClr>
            </a:solidFill>
            <a:prstDash val="dash"/>
          </a:ln>
        </p:spPr>
        <p:txBody>
          <a:bodyPr wrap="square">
            <a:spAutoFit/>
          </a:bodyPr>
          <a:lstStyle/>
          <a:p>
            <a:pPr algn="just">
              <a:lnSpc>
                <a:spcPct val="150000"/>
              </a:lnSpc>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单刀直入、开门见山</a:t>
            </a:r>
          </a:p>
          <a:p>
            <a:pPr algn="just">
              <a:lnSpc>
                <a:spcPct val="150000"/>
              </a:lnSpc>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或迂回环绕、旁敲侧击</a:t>
            </a:r>
          </a:p>
        </p:txBody>
      </p:sp>
      <p:sp>
        <p:nvSpPr>
          <p:cNvPr id="18" name="矩形 17"/>
          <p:cNvSpPr/>
          <p:nvPr/>
        </p:nvSpPr>
        <p:spPr>
          <a:xfrm>
            <a:off x="8800323" y="3826360"/>
            <a:ext cx="3048000" cy="914400"/>
          </a:xfrm>
          <a:prstGeom prst="rect">
            <a:avLst/>
          </a:prstGeom>
          <a:ln>
            <a:solidFill>
              <a:schemeClr val="bg1">
                <a:lumMod val="50000"/>
              </a:schemeClr>
            </a:solidFill>
            <a:prstDash val="dash"/>
          </a:ln>
        </p:spPr>
        <p:txBody>
          <a:bodyPr wrap="square">
            <a:spAutoFit/>
          </a:bodyPr>
          <a:lstStyle/>
          <a:p>
            <a:pPr algn="just">
              <a:lnSpc>
                <a:spcPct val="150000"/>
              </a:lnSpc>
            </a:pPr>
            <a:r>
              <a:rPr altLang="zh-CN" kern="100" lang="zh-CN">
                <a:latin charset="-122" pitchFamily="50" typeface="造字工房悦黑体验版常规体"/>
                <a:ea charset="-122" pitchFamily="50" typeface="造字工房悦黑体验版常规体"/>
                <a:cs charset="0" panose="02020603050405020304" pitchFamily="18" typeface="Times New Roman"/>
              </a:rPr>
              <a:t>谈不拢的预案，就是你对各种后果有预判并做出决定</a:t>
            </a:r>
          </a:p>
        </p:txBody>
      </p:sp>
      <p:grpSp>
        <p:nvGrpSpPr>
          <p:cNvPr id="29" name="组合 28"/>
          <p:cNvGrpSpPr/>
          <p:nvPr/>
        </p:nvGrpSpPr>
        <p:grpSpPr>
          <a:xfrm>
            <a:off x="850028" y="2063700"/>
            <a:ext cx="1152000" cy="1674129"/>
            <a:chOff x="850028" y="2063700"/>
            <a:chExt cx="1152000" cy="1674129"/>
          </a:xfrm>
        </p:grpSpPr>
        <p:cxnSp>
          <p:nvCxnSpPr>
            <p:cNvPr id="23" name="直接连接符 22"/>
            <p:cNvCxnSpPr/>
            <p:nvPr/>
          </p:nvCxnSpPr>
          <p:spPr>
            <a:xfrm flipH="1">
              <a:off x="1421342" y="2873829"/>
              <a:ext cx="0" cy="8640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850028" y="2063700"/>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r>
                <a:rPr altLang="en-US" kern="100" lang="zh-CN" smtClean="0"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时间</a:t>
              </a:r>
            </a:p>
          </p:txBody>
        </p:sp>
      </p:grpSp>
      <p:cxnSp>
        <p:nvCxnSpPr>
          <p:cNvPr id="34" name="直接连接符 33"/>
          <p:cNvCxnSpPr/>
          <p:nvPr/>
        </p:nvCxnSpPr>
        <p:spPr>
          <a:xfrm flipH="1">
            <a:off x="349813" y="1391444"/>
            <a:ext cx="2646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圆角矩形 20"/>
          <p:cNvSpPr/>
          <p:nvPr/>
        </p:nvSpPr>
        <p:spPr>
          <a:xfrm>
            <a:off x="349813" y="338157"/>
            <a:ext cx="1794886" cy="448937"/>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p:cNvSpPr/>
          <p:nvPr/>
        </p:nvSpPr>
        <p:spPr>
          <a:xfrm>
            <a:off x="498715" y="235457"/>
            <a:ext cx="1605280" cy="603504"/>
          </a:xfrm>
          <a:prstGeom prst="rect">
            <a:avLst/>
          </a:prstGeom>
        </p:spPr>
        <p:txBody>
          <a:bodyPr wrap="none">
            <a:spAutoFit/>
          </a:bodyPr>
          <a:lstStyle/>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4 Tips  </a:t>
            </a:r>
          </a:p>
        </p:txBody>
      </p:sp>
    </p:spTree>
    <p:extLst>
      <p:ext uri="{BB962C8B-B14F-4D97-AF65-F5344CB8AC3E}">
        <p14:creationId val="1626433278"/>
      </p:ext>
    </p:extLst>
  </p:cSld>
  <p:clrMapOvr>
    <a:masterClrMapping/>
  </p:clrMapOvr>
  <p:transition/>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流程图: 过程 5"/>
          <p:cNvSpPr/>
          <p:nvPr/>
        </p:nvSpPr>
        <p:spPr>
          <a:xfrm>
            <a:off x="579549" y="2721766"/>
            <a:ext cx="4442393" cy="2648520"/>
          </a:xfrm>
          <a:prstGeom prst="flowChartProcess">
            <a:avLst/>
          </a:prstGeom>
          <a:solidFill>
            <a:schemeClr val="bg1">
              <a:lumMod val="95000"/>
              <a:alpha val="4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流程图: 过程 6"/>
          <p:cNvSpPr/>
          <p:nvPr/>
        </p:nvSpPr>
        <p:spPr>
          <a:xfrm>
            <a:off x="6740863" y="2115393"/>
            <a:ext cx="4442393" cy="3265715"/>
          </a:xfrm>
          <a:prstGeom prst="flowChartProcess">
            <a:avLst/>
          </a:prstGeom>
          <a:solidFill>
            <a:schemeClr val="bg1">
              <a:lumMod val="95000"/>
              <a:alpha val="4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p:cNvSpPr/>
          <p:nvPr/>
        </p:nvSpPr>
        <p:spPr>
          <a:xfrm>
            <a:off x="942403" y="2803436"/>
            <a:ext cx="4079539" cy="1325880"/>
          </a:xfrm>
          <a:prstGeom prst="rect">
            <a:avLst/>
          </a:prstGeom>
        </p:spPr>
        <p:txBody>
          <a:bodyPr wrap="square">
            <a:spAutoFit/>
          </a:bodyPr>
          <a:lstStyle/>
          <a:p>
            <a:pPr algn="just" indent="-342900" marL="342900">
              <a:lnSpc>
                <a:spcPct val="150000"/>
              </a:lnSpc>
              <a:spcAft>
                <a:spcPct val="0"/>
              </a:spcAft>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说正确的话，做正确的事</a:t>
            </a:r>
          </a:p>
          <a:p>
            <a:pPr algn="just" indent="-342900" marL="342900">
              <a:lnSpc>
                <a:spcPct val="150000"/>
              </a:lnSpc>
              <a:spcAft>
                <a:spcPct val="0"/>
              </a:spcAft>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在公司内外要有足够的曝光率</a:t>
            </a:r>
          </a:p>
          <a:p>
            <a:pPr algn="just" indent="-342900" marL="342900">
              <a:lnSpc>
                <a:spcPct val="150000"/>
              </a:lnSpc>
              <a:spcAft>
                <a:spcPct val="0"/>
              </a:spcAft>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收获他人对你的正面积极的评价</a:t>
            </a:r>
          </a:p>
        </p:txBody>
      </p:sp>
      <p:sp>
        <p:nvSpPr>
          <p:cNvPr id="3" name="矩形 2"/>
          <p:cNvSpPr/>
          <p:nvPr/>
        </p:nvSpPr>
        <p:spPr>
          <a:xfrm>
            <a:off x="6871489" y="2803435"/>
            <a:ext cx="4442393" cy="2560320"/>
          </a:xfrm>
          <a:prstGeom prst="rect">
            <a:avLst/>
          </a:prstGeom>
        </p:spPr>
        <p:txBody>
          <a:bodyPr wrap="square">
            <a:spAutoFit/>
          </a:bodyPr>
          <a:lstStyle/>
          <a:p>
            <a:pPr algn="just" indent="-342900" marL="342900">
              <a:lnSpc>
                <a:spcPct val="150000"/>
              </a:lnSpc>
              <a:spcAft>
                <a:spcPct val="0"/>
              </a:spcAft>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参加公司内外活动</a:t>
            </a:r>
          </a:p>
          <a:p>
            <a:pPr algn="just" indent="-342900" marL="342900">
              <a:lnSpc>
                <a:spcPct val="150000"/>
              </a:lnSpc>
              <a:spcAft>
                <a:spcPct val="0"/>
              </a:spcAft>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工作取得良好业绩</a:t>
            </a:r>
          </a:p>
          <a:p>
            <a:pPr algn="just" indent="-342900" marL="342900">
              <a:lnSpc>
                <a:spcPct val="150000"/>
              </a:lnSpc>
              <a:spcAft>
                <a:spcPct val="0"/>
              </a:spcAft>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专业刊物发表文章</a:t>
            </a:r>
          </a:p>
          <a:p>
            <a:pPr algn="just" indent="-342900" marL="342900">
              <a:lnSpc>
                <a:spcPct val="150000"/>
              </a:lnSpc>
              <a:spcAft>
                <a:spcPct val="0"/>
              </a:spcAft>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出席业界最高会议,最好做主题演讲</a:t>
            </a:r>
          </a:p>
          <a:p>
            <a:pPr algn="just" indent="-342900" marL="342900">
              <a:lnSpc>
                <a:spcPct val="150000"/>
              </a:lnSpc>
              <a:spcAft>
                <a:spcPct val="0"/>
              </a:spcAft>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使用社交媒体，对业界事务发表评论</a:t>
            </a:r>
          </a:p>
          <a:p>
            <a:pPr algn="just" indent="-342900" marL="342900">
              <a:lnSpc>
                <a:spcPct val="150000"/>
              </a:lnSpc>
              <a:spcAft>
                <a:spcPct val="0"/>
              </a:spcAft>
              <a:buFont typeface="+mj-ea"/>
              <a:buAutoNum type="circleNumDbPlain"/>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使用专业人士的社交网络</a:t>
            </a:r>
          </a:p>
        </p:txBody>
      </p:sp>
      <p:sp>
        <p:nvSpPr>
          <p:cNvPr id="4" name="标题 3"/>
          <p:cNvSpPr>
            <a:spLocks noGrp="1"/>
          </p:cNvSpPr>
          <p:nvPr>
            <p:ph type="title"/>
          </p:nvPr>
        </p:nvSpPr>
        <p:spPr/>
        <p:txBody>
          <a:bodyPr/>
          <a:lstStyle/>
          <a:p>
            <a:r>
              <a:rPr altLang="zh-CN" kern="100" lang="zh-CN">
                <a:latin charset="-122" pitchFamily="50" typeface="造字工房悦黑体验版常规体"/>
                <a:cs charset="0" panose="02020603050405020304" pitchFamily="18" typeface="Times New Roman"/>
              </a:rPr>
              <a:t>职场自营销——管理你的职场曝光率</a:t>
            </a:r>
          </a:p>
        </p:txBody>
      </p:sp>
      <p:sp>
        <p:nvSpPr>
          <p:cNvPr id="5" name="文本占位符 4"/>
          <p:cNvSpPr>
            <a:spLocks noGrp="1"/>
          </p:cNvSpPr>
          <p:nvPr>
            <p:ph idx="13" sz="quarter" type="body"/>
          </p:nvPr>
        </p:nvSpPr>
        <p:spPr/>
        <p:txBody>
          <a:bodyPr/>
          <a:lstStyle/>
          <a:p>
            <a:r>
              <a:rPr altLang="zh-CN" lang="en-US" smtClean="0"/>
              <a:t>5</a:t>
            </a:r>
          </a:p>
        </p:txBody>
      </p:sp>
      <p:sp>
        <p:nvSpPr>
          <p:cNvPr id="10" name="流程图: 过程 9"/>
          <p:cNvSpPr/>
          <p:nvPr/>
        </p:nvSpPr>
        <p:spPr>
          <a:xfrm>
            <a:off x="579549" y="2104571"/>
            <a:ext cx="4442393" cy="617195"/>
          </a:xfrm>
          <a:prstGeom prst="flowChartProces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流程图: 过程 10"/>
          <p:cNvSpPr/>
          <p:nvPr/>
        </p:nvSpPr>
        <p:spPr>
          <a:xfrm>
            <a:off x="6740863" y="2104571"/>
            <a:ext cx="4442393" cy="617195"/>
          </a:xfrm>
          <a:prstGeom prst="flowChartProces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1286905" y="2233128"/>
            <a:ext cx="3027680" cy="518160"/>
          </a:xfrm>
          <a:prstGeom prst="rect">
            <a:avLst/>
          </a:prstGeom>
        </p:spPr>
        <p:txBody>
          <a:bodyPr wrap="none">
            <a:spAutoFit/>
          </a:bodyPr>
          <a:lstStyle/>
          <a:p>
            <a:pPr algn="just">
              <a:spcAft>
                <a:spcPct val="0"/>
              </a:spcAft>
            </a:pPr>
            <a:r>
              <a:rPr altLang="zh-CN" kern="100" lang="zh-CN"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建立你的职场名誉</a:t>
            </a:r>
          </a:p>
        </p:txBody>
      </p:sp>
      <p:sp>
        <p:nvSpPr>
          <p:cNvPr id="8" name="矩形 7"/>
          <p:cNvSpPr/>
          <p:nvPr/>
        </p:nvSpPr>
        <p:spPr>
          <a:xfrm>
            <a:off x="7626019" y="2206222"/>
            <a:ext cx="2672080" cy="518160"/>
          </a:xfrm>
          <a:prstGeom prst="rect">
            <a:avLst/>
          </a:prstGeom>
        </p:spPr>
        <p:txBody>
          <a:bodyPr wrap="none">
            <a:spAutoFit/>
          </a:bodyPr>
          <a:lstStyle/>
          <a:p>
            <a:pPr algn="just">
              <a:spcAft>
                <a:spcPct val="0"/>
              </a:spcAft>
            </a:pPr>
            <a:r>
              <a:rPr altLang="zh-CN" kern="100" lang="zh-CN"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主动营销你自己</a:t>
            </a:r>
          </a:p>
        </p:txBody>
      </p:sp>
      <p:sp>
        <p:nvSpPr>
          <p:cNvPr id="13" name="加号 12"/>
          <p:cNvSpPr/>
          <p:nvPr/>
        </p:nvSpPr>
        <p:spPr>
          <a:xfrm>
            <a:off x="5404780" y="3455536"/>
            <a:ext cx="934264" cy="934264"/>
          </a:xfrm>
          <a:prstGeom prst="mathPl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p>
        </p:txBody>
      </p:sp>
    </p:spTree>
    <p:extLst>
      <p:ext uri="{BB962C8B-B14F-4D97-AF65-F5344CB8AC3E}">
        <p14:creationId val="799629770"/>
      </p:ext>
    </p:extLst>
  </p:cSld>
  <p:clrMapOvr>
    <a:masterClrMapping/>
  </p:clrMapOvr>
  <p:transition/>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00B0F0"/>
        </a:solidFill>
        <a:effectLst/>
      </p:bgPr>
    </p:bg>
    <p:spTree>
      <p:nvGrpSpPr>
        <p:cNvPr id="1" name=""/>
        <p:cNvGrpSpPr/>
        <p:nvPr/>
      </p:nvGrpSpPr>
      <p:grpSpPr>
        <a:xfrm>
          <a:off x="0" y="0"/>
          <a:ext cx="0" cy="0"/>
        </a:xfrm>
      </p:grpSpPr>
      <p:sp>
        <p:nvSpPr>
          <p:cNvPr id="22" name="等腰三角形 15"/>
          <p:cNvSpPr/>
          <p:nvPr/>
        </p:nvSpPr>
        <p:spPr>
          <a:xfrm rot="16514643">
            <a:off x="4050588" y="-4064903"/>
            <a:ext cx="6095170" cy="9055020"/>
          </a:xfrm>
          <a:custGeom>
            <a:gdLst>
              <a:gd fmla="*/ 0 w 6095170" name="connsiteX0"/>
              <a:gd fmla="*/ 5621058 h 9055020" name="connsiteY0"/>
              <a:gd fmla="*/ 3260214 w 6095170" name="connsiteX1"/>
              <a:gd fmla="*/ 0 h 9055020" name="connsiteY1"/>
              <a:gd fmla="*/ 6095170 w 6095170" name="connsiteX2"/>
              <a:gd fmla="*/ 9055020 h 9055020" name="connsiteY2"/>
              <a:gd fmla="*/ 0 w 6095170" name="connsiteX3"/>
              <a:gd fmla="*/ 5621058 h 9055020" name="connsiteY3"/>
            </a:gdLst>
            <a:cxnLst>
              <a:cxn ang="0">
                <a:pos x="connsiteX0" y="connsiteY0"/>
              </a:cxn>
              <a:cxn ang="0">
                <a:pos x="connsiteX1" y="connsiteY1"/>
              </a:cxn>
              <a:cxn ang="0">
                <a:pos x="connsiteX2" y="connsiteY2"/>
              </a:cxn>
              <a:cxn ang="0">
                <a:pos x="connsiteX3" y="connsiteY3"/>
              </a:cxn>
            </a:cxnLst>
            <a:rect b="b" l="l" r="r" t="t"/>
            <a:pathLst>
              <a:path h="9055020" w="6095170">
                <a:moveTo>
                  <a:pt x="0" y="5621058"/>
                </a:moveTo>
                <a:lnTo>
                  <a:pt x="3260214" y="0"/>
                </a:lnTo>
                <a:lnTo>
                  <a:pt x="6095170" y="9055020"/>
                </a:lnTo>
                <a:lnTo>
                  <a:pt x="0" y="5621058"/>
                </a:lnTo>
                <a:close/>
              </a:path>
            </a:pathLst>
          </a:cu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15"/>
          <p:cNvSpPr/>
          <p:nvPr/>
        </p:nvSpPr>
        <p:spPr>
          <a:xfrm rot="6285306">
            <a:off x="4050588" y="652318"/>
            <a:ext cx="6095170" cy="10809675"/>
          </a:xfrm>
          <a:custGeom>
            <a:gdLst>
              <a:gd fmla="*/ 0 w 6095170" name="connsiteX0"/>
              <a:gd fmla="*/ 7375713 h 10809675" name="connsiteY0"/>
              <a:gd fmla="*/ 365734 w 6095170" name="connsiteX1"/>
              <a:gd fmla="*/ 0 h 10809675" name="connsiteY1"/>
              <a:gd fmla="*/ 6095170 w 6095170" name="connsiteX2"/>
              <a:gd fmla="*/ 10809675 h 10809675" name="connsiteY2"/>
              <a:gd fmla="*/ 0 w 6095170" name="connsiteX3"/>
              <a:gd fmla="*/ 7375713 h 10809675" name="connsiteY3"/>
            </a:gdLst>
            <a:cxnLst>
              <a:cxn ang="0">
                <a:pos x="connsiteX0" y="connsiteY0"/>
              </a:cxn>
              <a:cxn ang="0">
                <a:pos x="connsiteX1" y="connsiteY1"/>
              </a:cxn>
              <a:cxn ang="0">
                <a:pos x="connsiteX2" y="connsiteY2"/>
              </a:cxn>
              <a:cxn ang="0">
                <a:pos x="connsiteX3" y="connsiteY3"/>
              </a:cxn>
            </a:cxnLst>
            <a:rect b="b" l="l" r="r" t="t"/>
            <a:pathLst>
              <a:path h="10809675" w="6095170">
                <a:moveTo>
                  <a:pt x="0" y="7375713"/>
                </a:moveTo>
                <a:lnTo>
                  <a:pt x="365734" y="0"/>
                </a:lnTo>
                <a:lnTo>
                  <a:pt x="6095170" y="10809675"/>
                </a:lnTo>
                <a:lnTo>
                  <a:pt x="0" y="7375713"/>
                </a:lnTo>
                <a:close/>
              </a:path>
            </a:pathLst>
          </a:custGeom>
          <a:solidFill>
            <a:schemeClr val="bg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5"/>
          <p:cNvSpPr/>
          <p:nvPr/>
        </p:nvSpPr>
        <p:spPr>
          <a:xfrm rot="7358184">
            <a:off x="3131946" y="803572"/>
            <a:ext cx="6095170" cy="10809675"/>
          </a:xfrm>
          <a:custGeom>
            <a:gdLst>
              <a:gd fmla="*/ 0 w 6095170" name="connsiteX0"/>
              <a:gd fmla="*/ 7375713 h 10809675" name="connsiteY0"/>
              <a:gd fmla="*/ 365734 w 6095170" name="connsiteX1"/>
              <a:gd fmla="*/ 0 h 10809675" name="connsiteY1"/>
              <a:gd fmla="*/ 6095170 w 6095170" name="connsiteX2"/>
              <a:gd fmla="*/ 10809675 h 10809675" name="connsiteY2"/>
              <a:gd fmla="*/ 0 w 6095170" name="connsiteX3"/>
              <a:gd fmla="*/ 7375713 h 10809675" name="connsiteY3"/>
            </a:gdLst>
            <a:cxnLst>
              <a:cxn ang="0">
                <a:pos x="connsiteX0" y="connsiteY0"/>
              </a:cxn>
              <a:cxn ang="0">
                <a:pos x="connsiteX1" y="connsiteY1"/>
              </a:cxn>
              <a:cxn ang="0">
                <a:pos x="connsiteX2" y="connsiteY2"/>
              </a:cxn>
              <a:cxn ang="0">
                <a:pos x="connsiteX3" y="connsiteY3"/>
              </a:cxn>
            </a:cxnLst>
            <a:rect b="b" l="l" r="r" t="t"/>
            <a:pathLst>
              <a:path h="10809675" w="6095170">
                <a:moveTo>
                  <a:pt x="0" y="7375713"/>
                </a:moveTo>
                <a:lnTo>
                  <a:pt x="365734" y="0"/>
                </a:lnTo>
                <a:lnTo>
                  <a:pt x="6095170" y="10809675"/>
                </a:lnTo>
                <a:lnTo>
                  <a:pt x="0" y="7375713"/>
                </a:lnTo>
                <a:close/>
              </a:path>
            </a:pathLst>
          </a:custGeom>
          <a:solidFill>
            <a:schemeClr val="bg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18513088">
            <a:off x="4328266" y="-4822931"/>
            <a:ext cx="6095170" cy="9055020"/>
          </a:xfrm>
          <a:custGeom>
            <a:gdLst>
              <a:gd fmla="*/ 0 w 6095170" name="connsiteX0"/>
              <a:gd fmla="*/ 5621058 h 9055020" name="connsiteY0"/>
              <a:gd fmla="*/ 3260214 w 6095170" name="connsiteX1"/>
              <a:gd fmla="*/ 0 h 9055020" name="connsiteY1"/>
              <a:gd fmla="*/ 6095170 w 6095170" name="connsiteX2"/>
              <a:gd fmla="*/ 9055020 h 9055020" name="connsiteY2"/>
              <a:gd fmla="*/ 0 w 6095170" name="connsiteX3"/>
              <a:gd fmla="*/ 5621058 h 9055020" name="connsiteY3"/>
            </a:gdLst>
            <a:cxnLst>
              <a:cxn ang="0">
                <a:pos x="connsiteX0" y="connsiteY0"/>
              </a:cxn>
              <a:cxn ang="0">
                <a:pos x="connsiteX1" y="connsiteY1"/>
              </a:cxn>
              <a:cxn ang="0">
                <a:pos x="connsiteX2" y="connsiteY2"/>
              </a:cxn>
              <a:cxn ang="0">
                <a:pos x="connsiteX3" y="connsiteY3"/>
              </a:cxn>
            </a:cxnLst>
            <a:rect b="b" l="l" r="r" t="t"/>
            <a:pathLst>
              <a:path h="9055020" w="6095170">
                <a:moveTo>
                  <a:pt x="0" y="5621058"/>
                </a:moveTo>
                <a:lnTo>
                  <a:pt x="3260214" y="0"/>
                </a:lnTo>
                <a:lnTo>
                  <a:pt x="6095170" y="9055020"/>
                </a:lnTo>
                <a:lnTo>
                  <a:pt x="0" y="5621058"/>
                </a:lnTo>
                <a:close/>
              </a:path>
            </a:pathLst>
          </a:cu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等腰三角形 10"/>
          <p:cNvSpPr/>
          <p:nvPr/>
        </p:nvSpPr>
        <p:spPr>
          <a:xfrm rot="884987">
            <a:off x="464241" y="6278073"/>
            <a:ext cx="1800665" cy="504162"/>
          </a:xfrm>
          <a:custGeom>
            <a:gdLst>
              <a:gd fmla="*/ 295422 w 1800665" name="connsiteX0"/>
              <a:gd fmla="*/ 208741 h 504162" name="connsiteY0"/>
              <a:gd fmla="*/ 1800665 w 1800665" name="connsiteX1"/>
              <a:gd fmla="*/ 0 h 504162" name="connsiteY1"/>
              <a:gd fmla="*/ 0 w 1800665" name="connsiteX2"/>
              <a:gd fmla="*/ 504162 h 504162" name="connsiteY2"/>
              <a:gd fmla="*/ 295422 w 1800665" name="connsiteX3"/>
              <a:gd fmla="*/ 208741 h 504162" name="connsiteY3"/>
            </a:gdLst>
            <a:cxnLst>
              <a:cxn ang="0">
                <a:pos x="connsiteX0" y="connsiteY0"/>
              </a:cxn>
              <a:cxn ang="0">
                <a:pos x="connsiteX1" y="connsiteY1"/>
              </a:cxn>
              <a:cxn ang="0">
                <a:pos x="connsiteX2" y="connsiteY2"/>
              </a:cxn>
              <a:cxn ang="0">
                <a:pos x="connsiteX3" y="connsiteY3"/>
              </a:cxn>
            </a:cxnLst>
            <a:rect b="b" l="l" r="r" t="t"/>
            <a:pathLst>
              <a:path h="504162" w="1800665">
                <a:moveTo>
                  <a:pt x="295422" y="208741"/>
                </a:moveTo>
                <a:lnTo>
                  <a:pt x="1800665" y="0"/>
                </a:lnTo>
                <a:lnTo>
                  <a:pt x="0" y="504162"/>
                </a:lnTo>
                <a:lnTo>
                  <a:pt x="295422" y="208741"/>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0"/>
          <p:cNvSpPr/>
          <p:nvPr/>
        </p:nvSpPr>
        <p:spPr>
          <a:xfrm flipH="1" rot="20715012">
            <a:off x="1473373" y="6025643"/>
            <a:ext cx="1505243" cy="334381"/>
          </a:xfrm>
          <a:custGeom>
            <a:gdLst>
              <a:gd fmla="*/ 0 w 1505243" name="connsiteX0"/>
              <a:gd fmla="*/ 208741 h 334381" name="connsiteY0"/>
              <a:gd fmla="*/ 1505243 w 1505243" name="connsiteX1"/>
              <a:gd fmla="*/ 0 h 334381" name="connsiteY1"/>
              <a:gd fmla="*/ 459967 w 1505243" name="connsiteX2"/>
              <a:gd fmla="*/ 334381 h 334381" name="connsiteY2"/>
              <a:gd fmla="*/ 0 w 1505243" name="connsiteX3"/>
              <a:gd fmla="*/ 208741 h 334381" name="connsiteY3"/>
            </a:gdLst>
            <a:cxnLst>
              <a:cxn ang="0">
                <a:pos x="connsiteX0" y="connsiteY0"/>
              </a:cxn>
              <a:cxn ang="0">
                <a:pos x="connsiteX1" y="connsiteY1"/>
              </a:cxn>
              <a:cxn ang="0">
                <a:pos x="connsiteX2" y="connsiteY2"/>
              </a:cxn>
              <a:cxn ang="0">
                <a:pos x="connsiteX3" y="connsiteY3"/>
              </a:cxn>
            </a:cxnLst>
            <a:rect b="b" l="l" r="r" t="t"/>
            <a:pathLst>
              <a:path h="334381" w="1505243">
                <a:moveTo>
                  <a:pt x="0" y="208741"/>
                </a:moveTo>
                <a:lnTo>
                  <a:pt x="1505243" y="0"/>
                </a:lnTo>
                <a:lnTo>
                  <a:pt x="459967" y="334381"/>
                </a:lnTo>
                <a:lnTo>
                  <a:pt x="0" y="208741"/>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1" name="组合 20"/>
          <p:cNvGrpSpPr/>
          <p:nvPr/>
        </p:nvGrpSpPr>
        <p:grpSpPr>
          <a:xfrm>
            <a:off x="2989898" y="946342"/>
            <a:ext cx="7840170" cy="5493805"/>
            <a:chOff x="3441891" y="980051"/>
            <a:chExt cx="7840170" cy="5493805"/>
          </a:xfrm>
        </p:grpSpPr>
        <p:grpSp>
          <p:nvGrpSpPr>
            <p:cNvPr id="10" name="组合 9"/>
            <p:cNvGrpSpPr/>
            <p:nvPr/>
          </p:nvGrpSpPr>
          <p:grpSpPr>
            <a:xfrm>
              <a:off x="3441891" y="980051"/>
              <a:ext cx="7840170" cy="2391493"/>
              <a:chOff x="3599878" y="1570894"/>
              <a:chExt cx="7840170" cy="2391493"/>
            </a:xfrm>
          </p:grpSpPr>
          <p:grpSp>
            <p:nvGrpSpPr>
              <p:cNvPr id="6" name="组合 5"/>
              <p:cNvGrpSpPr/>
              <p:nvPr/>
            </p:nvGrpSpPr>
            <p:grpSpPr>
              <a:xfrm>
                <a:off x="3599878" y="1682847"/>
                <a:ext cx="7840170" cy="2279540"/>
                <a:chOff x="2213113" y="1992276"/>
                <a:chExt cx="6175513" cy="1795536"/>
              </a:xfrm>
            </p:grpSpPr>
            <p:sp>
              <p:nvSpPr>
                <p:cNvPr id="4" name="平行四边形 3"/>
                <p:cNvSpPr/>
                <p:nvPr/>
              </p:nvSpPr>
              <p:spPr>
                <a:xfrm>
                  <a:off x="2341021" y="2883240"/>
                  <a:ext cx="5796829" cy="596348"/>
                </a:xfrm>
                <a:custGeom>
                  <a:gdLst>
                    <a:gd fmla="*/ 0 w 5796829" name="connsiteX0"/>
                    <a:gd fmla="*/ 553414 h 596349" name="connsiteY0"/>
                    <a:gd fmla="*/ 151402 w 5796829" name="connsiteX1"/>
                    <a:gd fmla="*/ 0 h 596349" name="connsiteY1"/>
                    <a:gd fmla="*/ 5796829 w 5796829" name="connsiteX2"/>
                    <a:gd fmla="*/ 0 h 596349" name="connsiteY2"/>
                    <a:gd fmla="*/ 5571542 w 5796829" name="connsiteX3"/>
                    <a:gd fmla="*/ 596349 h 596349" name="connsiteY3"/>
                    <a:gd fmla="*/ 0 w 5796829" name="connsiteX4"/>
                    <a:gd fmla="*/ 553414 h 59634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96349" w="5796829">
                      <a:moveTo>
                        <a:pt x="0" y="553414"/>
                      </a:moveTo>
                      <a:lnTo>
                        <a:pt x="151402" y="0"/>
                      </a:lnTo>
                      <a:lnTo>
                        <a:pt x="5796829" y="0"/>
                      </a:lnTo>
                      <a:lnTo>
                        <a:pt x="5571542" y="596349"/>
                      </a:lnTo>
                      <a:lnTo>
                        <a:pt x="0" y="553414"/>
                      </a:ln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平行四边形 1"/>
                <p:cNvSpPr/>
                <p:nvPr/>
              </p:nvSpPr>
              <p:spPr>
                <a:xfrm rot="21126788">
                  <a:off x="2213113" y="1992276"/>
                  <a:ext cx="6175513" cy="1033669"/>
                </a:xfrm>
                <a:prstGeom prst="parallelogram">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endParaRPr altLang="en-US" lang="zh-CN" sz="6000">
                    <a:solidFill>
                      <a:schemeClr val="tx1"/>
                    </a:solidFill>
                    <a:latin charset="-122" panose="02010609000101010101" pitchFamily="49" typeface="汉仪菱心体简"/>
                    <a:ea charset="-122" panose="02010609000101010101" pitchFamily="49" typeface="汉仪菱心体简"/>
                  </a:endParaRPr>
                </a:p>
              </p:txBody>
            </p:sp>
            <p:sp>
              <p:nvSpPr>
                <p:cNvPr id="5" name="平行四边形 4"/>
                <p:cNvSpPr/>
                <p:nvPr/>
              </p:nvSpPr>
              <p:spPr>
                <a:xfrm rot="21126788">
                  <a:off x="3904835" y="3159847"/>
                  <a:ext cx="4295663" cy="627965"/>
                </a:xfrm>
                <a:prstGeom prst="parallelogram">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 name="文本框 2"/>
              <p:cNvSpPr txBox="1"/>
              <p:nvPr/>
            </p:nvSpPr>
            <p:spPr>
              <a:xfrm rot="21120000">
                <a:off x="4757973" y="1570962"/>
                <a:ext cx="6186977" cy="1432560"/>
              </a:xfrm>
              <a:prstGeom prst="rect">
                <a:avLst/>
              </a:prstGeom>
              <a:noFill/>
            </p:spPr>
            <p:txBody>
              <a:bodyPr rtlCol="0" wrap="square">
                <a:spAutoFit/>
              </a:bodyPr>
              <a:lstStyle/>
              <a:p>
                <a:pPr algn="dist"/>
                <a:r>
                  <a:rPr altLang="en-US" lang="zh-CN" smtClean="0" sz="8800">
                    <a:latin charset="-122" panose="03000509000000000000" pitchFamily="65" typeface="方正超粗黑简体"/>
                    <a:ea charset="-122" panose="03000509000000000000" pitchFamily="65" typeface="方正超粗黑简体"/>
                  </a:rPr>
                  <a:t>职场解释系</a:t>
                </a:r>
              </a:p>
            </p:txBody>
          </p:sp>
          <p:sp>
            <p:nvSpPr>
              <p:cNvPr id="7" name="文本框 6"/>
              <p:cNvSpPr txBox="1"/>
              <p:nvPr/>
            </p:nvSpPr>
            <p:spPr>
              <a:xfrm rot="21120000">
                <a:off x="5872005" y="3316433"/>
                <a:ext cx="5272324" cy="518160"/>
              </a:xfrm>
              <a:prstGeom prst="rect">
                <a:avLst/>
              </a:prstGeom>
              <a:noFill/>
            </p:spPr>
            <p:txBody>
              <a:bodyPr rtlCol="0" wrap="square">
                <a:spAutoFit/>
              </a:bodyPr>
              <a:lstStyle/>
              <a:p>
                <a:r>
                  <a:rPr altLang="en-US" lang="zh-CN" smtClean="0" sz="2800">
                    <a:latin charset="-122" panose="02010609000101010101" pitchFamily="49" typeface="汉仪菱心体简"/>
                    <a:ea charset="-122" panose="02010609000101010101" pitchFamily="49" typeface="汉仪菱心体简"/>
                  </a:rPr>
                  <a:t>解释系主任给你上的职场第一课</a:t>
                </a:r>
              </a:p>
            </p:txBody>
          </p:sp>
        </p:grpSp>
        <p:sp>
          <p:nvSpPr>
            <p:cNvPr id="13" name="等腰三角形 12"/>
            <p:cNvSpPr/>
            <p:nvPr/>
          </p:nvSpPr>
          <p:spPr>
            <a:xfrm rot="10331956">
              <a:off x="7392751" y="3866788"/>
              <a:ext cx="3126112" cy="260706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p:cNvSpPr/>
            <p:nvPr/>
          </p:nvSpPr>
          <p:spPr>
            <a:xfrm rot="21078212">
              <a:off x="5704370" y="3373615"/>
              <a:ext cx="4637441" cy="639599"/>
            </a:xfrm>
            <a:custGeom>
              <a:gdLst>
                <a:gd fmla="*/ 0 w 4637441" name="connsiteX0"/>
                <a:gd fmla="*/ 0 h 656562" name="connsiteY0"/>
                <a:gd fmla="*/ 2921932 w 4637441" name="connsiteX1"/>
                <a:gd fmla="*/ 39411 h 656562" name="connsiteY1"/>
                <a:gd fmla="*/ 4637441 w 4637441" name="connsiteX2"/>
                <a:gd fmla="*/ 656562 h 656562" name="connsiteY2"/>
                <a:gd fmla="*/ 1472727 w 4637441" name="connsiteX3"/>
                <a:gd fmla="*/ 622541 h 656562" name="connsiteY3"/>
                <a:gd fmla="*/ 0 w 4637441" name="connsiteX4"/>
                <a:gd fmla="*/ 0 h 6565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56562" w="4637441">
                  <a:moveTo>
                    <a:pt x="0" y="0"/>
                  </a:moveTo>
                  <a:lnTo>
                    <a:pt x="2921932" y="39411"/>
                  </a:lnTo>
                  <a:lnTo>
                    <a:pt x="4637441" y="656562"/>
                  </a:lnTo>
                  <a:lnTo>
                    <a:pt x="1472727" y="622541"/>
                  </a:lnTo>
                  <a:lnTo>
                    <a:pt x="0" y="0"/>
                  </a:lnTo>
                  <a:close/>
                </a:path>
              </a:pathLst>
            </a:custGeom>
            <a:solidFill>
              <a:srgbClr val="7F6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rot="21118362">
              <a:off x="7730984" y="3768038"/>
              <a:ext cx="2622562" cy="2773680"/>
            </a:xfrm>
            <a:prstGeom prst="rect">
              <a:avLst/>
            </a:prstGeom>
            <a:noFill/>
          </p:spPr>
          <p:txBody>
            <a:bodyPr rtlCol="0" wrap="square">
              <a:spAutoFit/>
            </a:bodyPr>
            <a:lstStyle/>
            <a:p>
              <a:r>
                <a:rPr altLang="zh-CN" lang="en-US" smtClean="0" sz="8800">
                  <a:solidFill>
                    <a:sysClr lastClr="000000" val="windowText"/>
                  </a:solidFill>
                  <a:latin charset="-122" panose="03000509000000000000" pitchFamily="65" typeface="方正超粗黑简体"/>
                  <a:ea charset="-122" panose="03000509000000000000" pitchFamily="65" typeface="方正超粗黑简体"/>
                </a:rPr>
                <a:t>7大干货</a:t>
              </a:r>
            </a:p>
          </p:txBody>
        </p:sp>
      </p:grpSp>
      <p:pic>
        <p:nvPicPr>
          <p:cNvPr id="17" name="图片 16"/>
          <p:cNvPicPr>
            <a:picLocks noChangeAspect="1"/>
          </p:cNvPicPr>
          <p:nvPr/>
        </p:nvPicPr>
        <p:blipFill>
          <a:blip r:embed="rId2"/>
          <a:srcRect b="-825"/>
          <a:stretch>
            <a:fillRect/>
          </a:stretch>
        </p:blipFill>
        <p:spPr>
          <a:xfrm>
            <a:off x="1120211" y="1805357"/>
            <a:ext cx="1631199" cy="4548409"/>
          </a:xfrm>
          <a:prstGeom prst="rect">
            <a:avLst/>
          </a:prstGeom>
        </p:spPr>
      </p:pic>
      <p:sp>
        <p:nvSpPr>
          <p:cNvPr id="20" name="文本框 19"/>
          <p:cNvSpPr txBox="1"/>
          <p:nvPr/>
        </p:nvSpPr>
        <p:spPr>
          <a:xfrm rot="21033458">
            <a:off x="6608490" y="3451023"/>
            <a:ext cx="1924482" cy="457200"/>
          </a:xfrm>
          <a:prstGeom prst="rect">
            <a:avLst/>
          </a:prstGeom>
          <a:noFill/>
        </p:spPr>
        <p:txBody>
          <a:bodyPr rtlCol="0" wrap="square">
            <a:spAutoFit/>
          </a:bodyPr>
          <a:lstStyle/>
          <a:p>
            <a:r>
              <a:rPr altLang="en-US" lang="zh-CN" smtClean="0" sz="2400">
                <a:latin charset="-122" pitchFamily="50" typeface="造字工房悦圆演示版常规体"/>
                <a:ea charset="-122" pitchFamily="50" typeface="造字工房悦圆演示版常规体"/>
              </a:rPr>
              <a:t>黑天鹅图书</a:t>
            </a:r>
          </a:p>
        </p:txBody>
      </p:sp>
      <p:sp>
        <p:nvSpPr>
          <p:cNvPr id="23" name="文本框 22"/>
          <p:cNvSpPr txBox="1"/>
          <p:nvPr/>
        </p:nvSpPr>
        <p:spPr>
          <a:xfrm rot="372206">
            <a:off x="4129994" y="5629485"/>
            <a:ext cx="5272324" cy="518160"/>
          </a:xfrm>
          <a:prstGeom prst="rect">
            <a:avLst/>
          </a:prstGeom>
          <a:noFill/>
        </p:spPr>
        <p:txBody>
          <a:bodyPr rtlCol="0" wrap="square">
            <a:spAutoFit/>
          </a:bodyPr>
          <a:lstStyle/>
          <a:p>
            <a:r>
              <a:rPr altLang="en-US" lang="zh-CN" smtClean="0" sz="2800">
                <a:latin charset="-122" pitchFamily="50" typeface="造字工房悦圆演示版常规体"/>
                <a:ea charset="-122" pitchFamily="50" typeface="造字工房悦圆演示版常规体"/>
              </a:rPr>
              <a:t>更多精彩，赶紧买书！</a:t>
            </a:r>
          </a:p>
        </p:txBody>
      </p:sp>
    </p:spTree>
    <p:extLst>
      <p:ext uri="{BB962C8B-B14F-4D97-AF65-F5344CB8AC3E}">
        <p14:creationId val="3044722841"/>
      </p:ext>
    </p:extLst>
  </p:cSld>
  <p:clrMapOvr>
    <a:masterClrMapping/>
  </p:clrMapOvr>
  <p:transition/>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chemeClr val="bg1"/>
        </a:solidFill>
        <a:effectLst/>
      </p:bgPr>
    </p:bg>
    <p:spTree>
      <p:nvGrpSpPr>
        <p:cNvPr id="1" name=""/>
        <p:cNvGrpSpPr/>
        <p:nvPr/>
      </p:nvGrpSpPr>
      <p:grpSpPr>
        <a:xfrm>
          <a:off x="0" y="0"/>
          <a:ext cx="0" cy="0"/>
        </a:xfrm>
      </p:grpSpPr>
      <p:pic>
        <p:nvPicPr>
          <p:cNvPr id="2" name="图片 1"/>
          <p:cNvPicPr>
            <a:picLocks noChangeAspect="1"/>
          </p:cNvPicPr>
          <p:nvPr/>
        </p:nvPicPr>
        <p:blipFill>
          <a:blip r:embed="rId2"/>
          <a:stretch>
            <a:fillRect/>
          </a:stretch>
        </p:blipFill>
        <p:spPr>
          <a:xfrm>
            <a:off x="689316" y="1035684"/>
            <a:ext cx="4603725" cy="2591727"/>
          </a:xfrm>
          <a:prstGeom prst="rect">
            <a:avLst/>
          </a:prstGeom>
          <a:ln w="38100">
            <a:solidFill>
              <a:schemeClr val="bg1">
                <a:lumMod val="85000"/>
              </a:schemeClr>
            </a:solidFill>
          </a:ln>
          <a:effectLst>
            <a:outerShdw algn="t" blurRad="50800" dir="5400000" dist="38100" rotWithShape="0">
              <a:prstClr val="black">
                <a:alpha val="40000"/>
              </a:prstClr>
            </a:outerShdw>
          </a:effectLst>
        </p:spPr>
      </p:pic>
      <p:pic>
        <p:nvPicPr>
          <p:cNvPr id="4" name="图片 3"/>
          <p:cNvPicPr>
            <a:picLocks noChangeAspect="1"/>
          </p:cNvPicPr>
          <p:nvPr/>
        </p:nvPicPr>
        <p:blipFill>
          <a:blip r:embed="rId3"/>
          <a:stretch>
            <a:fillRect/>
          </a:stretch>
        </p:blipFill>
        <p:spPr>
          <a:xfrm>
            <a:off x="689315" y="4004404"/>
            <a:ext cx="4584487" cy="2593344"/>
          </a:xfrm>
          <a:prstGeom prst="rect">
            <a:avLst/>
          </a:prstGeom>
          <a:ln w="38100">
            <a:solidFill>
              <a:schemeClr val="bg1">
                <a:lumMod val="85000"/>
              </a:schemeClr>
            </a:solidFill>
          </a:ln>
          <a:effectLst>
            <a:outerShdw algn="t" blurRad="50800" dir="5400000" dist="38100" rotWithShape="0">
              <a:prstClr val="black">
                <a:alpha val="40000"/>
              </a:prstClr>
            </a:outerShdw>
          </a:effectLst>
        </p:spPr>
      </p:pic>
      <p:pic>
        <p:nvPicPr>
          <p:cNvPr id="5" name="图片 4"/>
          <p:cNvPicPr>
            <a:picLocks noChangeAspect="1"/>
          </p:cNvPicPr>
          <p:nvPr/>
        </p:nvPicPr>
        <p:blipFill>
          <a:blip r:embed="rId4"/>
          <a:stretch>
            <a:fillRect/>
          </a:stretch>
        </p:blipFill>
        <p:spPr>
          <a:xfrm>
            <a:off x="6565926" y="4004404"/>
            <a:ext cx="4587408" cy="2593344"/>
          </a:xfrm>
          <a:prstGeom prst="rect">
            <a:avLst/>
          </a:prstGeom>
          <a:ln w="38100">
            <a:solidFill>
              <a:schemeClr val="bg1">
                <a:lumMod val="85000"/>
              </a:schemeClr>
            </a:solidFill>
          </a:ln>
          <a:effectLst>
            <a:outerShdw algn="t" blurRad="50800" dir="5400000" dist="38100" rotWithShape="0">
              <a:prstClr val="black">
                <a:alpha val="40000"/>
              </a:prstClr>
            </a:outerShdw>
          </a:effectLst>
        </p:spPr>
      </p:pic>
      <p:sp>
        <p:nvSpPr>
          <p:cNvPr id="6" name="文本框 5"/>
          <p:cNvSpPr txBox="1"/>
          <p:nvPr/>
        </p:nvSpPr>
        <p:spPr>
          <a:xfrm>
            <a:off x="2235988" y="262412"/>
            <a:ext cx="3172493" cy="579120"/>
          </a:xfrm>
          <a:prstGeom prst="rect">
            <a:avLst/>
          </a:prstGeom>
          <a:noFill/>
        </p:spPr>
        <p:txBody>
          <a:bodyPr rtlCol="0" wrap="square">
            <a:spAutoFit/>
          </a:bodyPr>
          <a:lstStyle/>
          <a:p>
            <a:r>
              <a:rPr altLang="en-US" lang="zh-CN" smtClean="0" sz="3200">
                <a:solidFill>
                  <a:prstClr val="black"/>
                </a:solidFill>
                <a:latin charset="-122" pitchFamily="50" typeface="造字工房悦黑体验版常规体"/>
                <a:ea charset="-122" pitchFamily="50" typeface="造字工房悦黑体验版常规体"/>
              </a:rPr>
              <a:t>修改前</a:t>
            </a:r>
          </a:p>
        </p:txBody>
      </p:sp>
      <p:sp>
        <p:nvSpPr>
          <p:cNvPr id="7" name="文本框 6"/>
          <p:cNvSpPr txBox="1"/>
          <p:nvPr/>
        </p:nvSpPr>
        <p:spPr>
          <a:xfrm>
            <a:off x="7980842" y="272341"/>
            <a:ext cx="3172493" cy="579120"/>
          </a:xfrm>
          <a:prstGeom prst="rect">
            <a:avLst/>
          </a:prstGeom>
          <a:noFill/>
        </p:spPr>
        <p:txBody>
          <a:bodyPr rtlCol="0" wrap="square">
            <a:spAutoFit/>
          </a:bodyPr>
          <a:lstStyle/>
          <a:p>
            <a:r>
              <a:rPr altLang="en-US" lang="zh-CN" smtClean="0" sz="3200">
                <a:solidFill>
                  <a:prstClr val="black"/>
                </a:solidFill>
                <a:latin charset="-122" pitchFamily="50" typeface="造字工房悦黑体验版常规体"/>
                <a:ea charset="-122" pitchFamily="50" typeface="造字工房悦黑体验版常规体"/>
              </a:rPr>
              <a:t>修改后</a:t>
            </a:r>
          </a:p>
        </p:txBody>
      </p:sp>
      <p:pic>
        <p:nvPicPr>
          <p:cNvPr id="8" name="图片 7"/>
          <p:cNvPicPr>
            <a:picLocks noChangeAspect="1"/>
          </p:cNvPicPr>
          <p:nvPr/>
        </p:nvPicPr>
        <p:blipFill>
          <a:blip r:embed="rId5"/>
          <a:stretch>
            <a:fillRect/>
          </a:stretch>
        </p:blipFill>
        <p:spPr>
          <a:xfrm>
            <a:off x="6565926" y="1035684"/>
            <a:ext cx="4587408" cy="2584660"/>
          </a:xfrm>
          <a:prstGeom prst="rect">
            <a:avLst/>
          </a:prstGeom>
          <a:ln w="38100">
            <a:solidFill>
              <a:schemeClr val="bg1">
                <a:lumMod val="85000"/>
              </a:schemeClr>
            </a:solidFill>
          </a:ln>
          <a:effectLst>
            <a:outerShdw algn="t" blurRad="50800" dir="5400000" dist="38100" rotWithShape="0">
              <a:prstClr val="black">
                <a:alpha val="40000"/>
              </a:prstClr>
            </a:outerShdw>
          </a:effectLst>
        </p:spPr>
      </p:pic>
    </p:spTree>
    <p:extLst>
      <p:ext uri="{BB962C8B-B14F-4D97-AF65-F5344CB8AC3E}">
        <p14:creationId val="3118131748"/>
      </p:ext>
    </p:extLst>
  </p:cSld>
  <p:clrMapOvr>
    <a:masterClrMapping/>
  </p:clrMapOvr>
  <p:transition/>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p:cNvSpPr txBox="1"/>
          <p:nvPr/>
        </p:nvSpPr>
        <p:spPr>
          <a:xfrm>
            <a:off x="576000" y="696686"/>
            <a:ext cx="3172493" cy="579120"/>
          </a:xfrm>
          <a:prstGeom prst="rect">
            <a:avLst/>
          </a:prstGeom>
          <a:noFill/>
        </p:spPr>
        <p:txBody>
          <a:bodyPr rtlCol="0" wrap="square">
            <a:spAutoFit/>
          </a:bodyPr>
          <a:lstStyle/>
          <a:p>
            <a:r>
              <a:rPr altLang="en-US" lang="zh-CN" smtClean="0" sz="3200">
                <a:solidFill>
                  <a:prstClr val="black"/>
                </a:solidFill>
                <a:latin charset="-122" pitchFamily="50" typeface="造字工房悦黑体验版常规体"/>
                <a:ea charset="-122" pitchFamily="50" typeface="造字工房悦黑体验版常规体"/>
              </a:rPr>
              <a:t>个人感悟</a:t>
            </a:r>
          </a:p>
        </p:txBody>
      </p:sp>
      <p:grpSp>
        <p:nvGrpSpPr>
          <p:cNvPr id="27" name="组合 26"/>
          <p:cNvGrpSpPr/>
          <p:nvPr/>
        </p:nvGrpSpPr>
        <p:grpSpPr>
          <a:xfrm>
            <a:off x="6128884" y="3307624"/>
            <a:ext cx="1475788" cy="3559484"/>
            <a:chOff x="2162246" y="3294745"/>
            <a:chExt cx="1475788" cy="3559484"/>
          </a:xfrm>
        </p:grpSpPr>
        <p:sp>
          <p:nvSpPr>
            <p:cNvPr id="8" name="椭圆 7"/>
            <p:cNvSpPr/>
            <p:nvPr/>
          </p:nvSpPr>
          <p:spPr>
            <a:xfrm>
              <a:off x="2162246" y="3294745"/>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en-US" lang="zh-CN" sz="2400">
                  <a:solidFill>
                    <a:srgbClr val="FFFF00"/>
                  </a:solidFill>
                  <a:latin charset="-122" pitchFamily="50" typeface="造字工房悦黑体验版常规体"/>
                  <a:ea charset="-122" pitchFamily="50" typeface="造字工房悦黑体验版常规体"/>
                </a:rPr>
                <a:t>多看</a:t>
              </a:r>
            </a:p>
          </p:txBody>
        </p:sp>
        <p:cxnSp>
          <p:nvCxnSpPr>
            <p:cNvPr id="12" name="直接连接符 11"/>
            <p:cNvCxnSpPr>
              <a:stCxn id="8" idx="4"/>
            </p:cNvCxnSpPr>
            <p:nvPr/>
          </p:nvCxnSpPr>
          <p:spPr>
            <a:xfrm flipH="1">
              <a:off x="2738246" y="4446745"/>
              <a:ext cx="0" cy="240748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757719" y="4630061"/>
              <a:ext cx="868680" cy="365760"/>
            </a:xfrm>
            <a:prstGeom prst="rect">
              <a:avLst/>
            </a:prstGeom>
            <a:noFill/>
          </p:spPr>
          <p:txBody>
            <a:bodyPr rtlCol="0" wrap="none">
              <a:spAutoFit/>
            </a:bodyPr>
            <a:lstStyle/>
            <a:p>
              <a:r>
                <a:rPr altLang="en-US" lang="zh-CN" smtClean="0">
                  <a:solidFill>
                    <a:prstClr val="black"/>
                  </a:solidFill>
                  <a:latin charset="-122" pitchFamily="50" typeface="造字工房悦黑体验版常规体"/>
                  <a:ea charset="-122" pitchFamily="50" typeface="造字工房悦黑体验版常规体"/>
                </a:rPr>
                <a:t>看书籍</a:t>
              </a:r>
            </a:p>
          </p:txBody>
        </p:sp>
        <p:sp>
          <p:nvSpPr>
            <p:cNvPr id="15" name="文本框 14"/>
            <p:cNvSpPr txBox="1"/>
            <p:nvPr/>
          </p:nvSpPr>
          <p:spPr>
            <a:xfrm>
              <a:off x="2757719" y="5248340"/>
              <a:ext cx="868680" cy="365760"/>
            </a:xfrm>
            <a:prstGeom prst="rect">
              <a:avLst/>
            </a:prstGeom>
            <a:noFill/>
          </p:spPr>
          <p:txBody>
            <a:bodyPr rtlCol="0" wrap="none">
              <a:spAutoFit/>
            </a:bodyPr>
            <a:lstStyle/>
            <a:p>
              <a:r>
                <a:rPr altLang="en-US" lang="zh-CN" smtClean="0">
                  <a:solidFill>
                    <a:prstClr val="black"/>
                  </a:solidFill>
                  <a:latin charset="-122" pitchFamily="50" typeface="造字工房悦黑体验版常规体"/>
                  <a:ea charset="-122" pitchFamily="50" typeface="造字工房悦黑体验版常规体"/>
                </a:rPr>
                <a:t>看报纸</a:t>
              </a:r>
            </a:p>
          </p:txBody>
        </p:sp>
        <p:sp>
          <p:nvSpPr>
            <p:cNvPr id="16" name="文本框 15"/>
            <p:cNvSpPr txBox="1"/>
            <p:nvPr/>
          </p:nvSpPr>
          <p:spPr>
            <a:xfrm>
              <a:off x="2760870" y="5866619"/>
              <a:ext cx="868680" cy="365760"/>
            </a:xfrm>
            <a:prstGeom prst="rect">
              <a:avLst/>
            </a:prstGeom>
            <a:noFill/>
          </p:spPr>
          <p:txBody>
            <a:bodyPr rtlCol="0" wrap="none">
              <a:spAutoFit/>
            </a:bodyPr>
            <a:lstStyle/>
            <a:p>
              <a:r>
                <a:rPr altLang="en-US" lang="zh-CN" smtClean="0">
                  <a:solidFill>
                    <a:prstClr val="black"/>
                  </a:solidFill>
                  <a:latin charset="-122" pitchFamily="50" typeface="造字工房悦黑体验版常规体"/>
                  <a:ea charset="-122" pitchFamily="50" typeface="造字工房悦黑体验版常规体"/>
                </a:rPr>
                <a:t>看杂志</a:t>
              </a:r>
            </a:p>
          </p:txBody>
        </p:sp>
        <p:sp>
          <p:nvSpPr>
            <p:cNvPr id="17" name="文本框 16"/>
            <p:cNvSpPr txBox="1"/>
            <p:nvPr/>
          </p:nvSpPr>
          <p:spPr>
            <a:xfrm>
              <a:off x="2757719" y="6484898"/>
              <a:ext cx="868680" cy="365760"/>
            </a:xfrm>
            <a:prstGeom prst="rect">
              <a:avLst/>
            </a:prstGeom>
            <a:noFill/>
          </p:spPr>
          <p:txBody>
            <a:bodyPr rtlCol="0" wrap="none">
              <a:spAutoFit/>
            </a:bodyPr>
            <a:lstStyle/>
            <a:p>
              <a:r>
                <a:rPr altLang="en-US" lang="zh-CN" smtClean="0">
                  <a:solidFill>
                    <a:prstClr val="black"/>
                  </a:solidFill>
                  <a:latin charset="-122" pitchFamily="50" typeface="造字工房悦黑体验版常规体"/>
                  <a:ea charset="-122" pitchFamily="50" typeface="造字工房悦黑体验版常规体"/>
                </a:rPr>
                <a:t>看海报</a:t>
              </a:r>
            </a:p>
          </p:txBody>
        </p:sp>
      </p:grpSp>
      <p:grpSp>
        <p:nvGrpSpPr>
          <p:cNvPr id="28" name="组合 27"/>
          <p:cNvGrpSpPr/>
          <p:nvPr/>
        </p:nvGrpSpPr>
        <p:grpSpPr>
          <a:xfrm>
            <a:off x="8933817" y="3307624"/>
            <a:ext cx="3090444" cy="3559484"/>
            <a:chOff x="6822836" y="3294745"/>
            <a:chExt cx="3090444" cy="3559484"/>
          </a:xfrm>
        </p:grpSpPr>
        <p:sp>
          <p:nvSpPr>
            <p:cNvPr id="9" name="椭圆 8"/>
            <p:cNvSpPr/>
            <p:nvPr/>
          </p:nvSpPr>
          <p:spPr>
            <a:xfrm>
              <a:off x="6822836" y="3294745"/>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en-US" lang="zh-CN" sz="2400">
                  <a:solidFill>
                    <a:srgbClr val="FFFF00"/>
                  </a:solidFill>
                  <a:latin charset="-122" pitchFamily="50" typeface="造字工房悦黑体验版常规体"/>
                  <a:ea charset="-122" pitchFamily="50" typeface="造字工房悦黑体验版常规体"/>
                </a:rPr>
                <a:t>多做</a:t>
              </a:r>
            </a:p>
          </p:txBody>
        </p:sp>
        <p:cxnSp>
          <p:nvCxnSpPr>
            <p:cNvPr id="13" name="直接连接符 12"/>
            <p:cNvCxnSpPr/>
            <p:nvPr/>
          </p:nvCxnSpPr>
          <p:spPr>
            <a:xfrm flipH="1">
              <a:off x="7397332" y="4446745"/>
              <a:ext cx="0" cy="240748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7416804" y="4630061"/>
              <a:ext cx="2468880" cy="365760"/>
            </a:xfrm>
            <a:prstGeom prst="rect">
              <a:avLst/>
            </a:prstGeom>
            <a:noFill/>
          </p:spPr>
          <p:txBody>
            <a:bodyPr rtlCol="0" wrap="none">
              <a:spAutoFit/>
            </a:bodyPr>
            <a:lstStyle/>
            <a:p>
              <a:r>
                <a:rPr altLang="en-US" lang="zh-CN" smtClean="0">
                  <a:solidFill>
                    <a:prstClr val="black"/>
                  </a:solidFill>
                  <a:latin charset="-122" pitchFamily="50" typeface="造字工房悦黑体验版常规体"/>
                  <a:ea charset="-122" pitchFamily="50" typeface="造字工房悦黑体验版常规体"/>
                </a:rPr>
                <a:t>别人的好作品模仿制作</a:t>
              </a:r>
            </a:p>
          </p:txBody>
        </p:sp>
        <p:sp>
          <p:nvSpPr>
            <p:cNvPr id="19" name="文本框 18"/>
            <p:cNvSpPr txBox="1"/>
            <p:nvPr/>
          </p:nvSpPr>
          <p:spPr>
            <a:xfrm>
              <a:off x="7416802" y="5248340"/>
              <a:ext cx="2468880" cy="365760"/>
            </a:xfrm>
            <a:prstGeom prst="rect">
              <a:avLst/>
            </a:prstGeom>
            <a:noFill/>
          </p:spPr>
          <p:txBody>
            <a:bodyPr rtlCol="0" wrap="none">
              <a:spAutoFit/>
            </a:bodyPr>
            <a:lstStyle/>
            <a:p>
              <a:r>
                <a:rPr altLang="en-US" lang="zh-CN" smtClean="0">
                  <a:solidFill>
                    <a:prstClr val="black"/>
                  </a:solidFill>
                  <a:latin charset="-122" pitchFamily="50" typeface="造字工房悦黑体验版常规体"/>
                  <a:ea charset="-122" pitchFamily="50" typeface="造字工房悦黑体验版常规体"/>
                </a:rPr>
                <a:t>报纸好的排版模仿制作</a:t>
              </a:r>
            </a:p>
          </p:txBody>
        </p:sp>
        <p:sp>
          <p:nvSpPr>
            <p:cNvPr id="20" name="文本框 19"/>
            <p:cNvSpPr txBox="1"/>
            <p:nvPr/>
          </p:nvSpPr>
          <p:spPr>
            <a:xfrm>
              <a:off x="7420290" y="5866619"/>
              <a:ext cx="2468880" cy="365760"/>
            </a:xfrm>
            <a:prstGeom prst="rect">
              <a:avLst/>
            </a:prstGeom>
            <a:noFill/>
          </p:spPr>
          <p:txBody>
            <a:bodyPr rtlCol="0" wrap="none">
              <a:spAutoFit/>
            </a:bodyPr>
            <a:lstStyle/>
            <a:p>
              <a:r>
                <a:rPr altLang="en-US" lang="zh-CN">
                  <a:solidFill>
                    <a:prstClr val="black"/>
                  </a:solidFill>
                  <a:latin charset="-122" pitchFamily="50" typeface="造字工房悦黑体验版常规体"/>
                  <a:ea charset="-122" pitchFamily="50" typeface="造字工房悦黑体验版常规体"/>
                </a:rPr>
                <a:t>杂志好的排版模仿制作</a:t>
              </a:r>
            </a:p>
          </p:txBody>
        </p:sp>
        <p:sp>
          <p:nvSpPr>
            <p:cNvPr id="21" name="文本框 20"/>
            <p:cNvSpPr txBox="1"/>
            <p:nvPr/>
          </p:nvSpPr>
          <p:spPr>
            <a:xfrm>
              <a:off x="7420290" y="6484898"/>
              <a:ext cx="2468880" cy="365760"/>
            </a:xfrm>
            <a:prstGeom prst="rect">
              <a:avLst/>
            </a:prstGeom>
            <a:noFill/>
          </p:spPr>
          <p:txBody>
            <a:bodyPr rtlCol="0" wrap="none">
              <a:spAutoFit/>
            </a:bodyPr>
            <a:lstStyle/>
            <a:p>
              <a:r>
                <a:rPr altLang="en-US" lang="zh-CN">
                  <a:solidFill>
                    <a:prstClr val="black"/>
                  </a:solidFill>
                  <a:latin charset="-122" pitchFamily="50" typeface="造字工房悦黑体验版常规体"/>
                  <a:ea charset="-122" pitchFamily="50" typeface="造字工房悦黑体验版常规体"/>
                </a:rPr>
                <a:t>海报好的排版模仿制作</a:t>
              </a:r>
            </a:p>
          </p:txBody>
        </p:sp>
      </p:grpSp>
      <p:sp>
        <p:nvSpPr>
          <p:cNvPr id="25" name="文本框 24"/>
          <p:cNvSpPr txBox="1"/>
          <p:nvPr/>
        </p:nvSpPr>
        <p:spPr>
          <a:xfrm>
            <a:off x="575999" y="1464777"/>
            <a:ext cx="7025521" cy="1161288"/>
          </a:xfrm>
          <a:prstGeom prst="rect">
            <a:avLst/>
          </a:prstGeom>
          <a:noFill/>
        </p:spPr>
        <p:txBody>
          <a:bodyPr rtlCol="0" wrap="square">
            <a:spAutoFit/>
          </a:bodyPr>
          <a:lstStyle/>
          <a:p>
            <a:pPr algn="just">
              <a:lnSpc>
                <a:spcPct val="130000"/>
              </a:lnSpc>
            </a:pPr>
            <a:r>
              <a:rPr altLang="en-US" lang="zh-CN" smtClean="0">
                <a:solidFill>
                  <a:prstClr val="black"/>
                </a:solidFill>
                <a:latin charset="-122" pitchFamily="50" typeface="造字工房悦黑体验版常规体"/>
                <a:ea charset="-122" pitchFamily="50" typeface="造字工房悦黑体验版常规体"/>
              </a:rPr>
              <a:t>由于我工作是做大叔的课程助理，所以跟着大叔学习做PPT。其实制作很简单，只是缺少美的创意，从大叔那里学到看书看报学排版，不要偷懒，把好的板式做出来。</a:t>
            </a:r>
          </a:p>
        </p:txBody>
      </p:sp>
      <p:sp>
        <p:nvSpPr>
          <p:cNvPr id="29" name="文本框 28"/>
          <p:cNvSpPr txBox="1"/>
          <p:nvPr/>
        </p:nvSpPr>
        <p:spPr>
          <a:xfrm>
            <a:off x="4005674" y="3084280"/>
            <a:ext cx="5294630" cy="1844040"/>
          </a:xfrm>
          <a:prstGeom prst="rect">
            <a:avLst/>
          </a:prstGeom>
          <a:noFill/>
        </p:spPr>
        <p:txBody>
          <a:bodyPr rtlCol="0" wrap="none">
            <a:spAutoFit/>
          </a:bodyPr>
          <a:lstStyle/>
          <a:p>
            <a:r>
              <a:rPr altLang="zh-CN" lang="en-US" smtClean="0" sz="11500">
                <a:solidFill>
                  <a:prstClr val="black"/>
                </a:solidFill>
                <a:latin charset="-122" pitchFamily="50" typeface="造字工房悦黑体验版常规体"/>
                <a:ea charset="-122" pitchFamily="50" typeface="造字工房悦黑体验版常规体"/>
              </a:rPr>
              <a:t>2个感悟</a:t>
            </a:r>
          </a:p>
        </p:txBody>
      </p:sp>
      <p:cxnSp>
        <p:nvCxnSpPr>
          <p:cNvPr id="31" name="直接连接符 30"/>
          <p:cNvCxnSpPr/>
          <p:nvPr/>
        </p:nvCxnSpPr>
        <p:spPr>
          <a:xfrm>
            <a:off x="576000" y="1281461"/>
            <a:ext cx="17417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415251407"/>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13" name="图片 12"/>
          <p:cNvPicPr>
            <a:picLocks noChangeAspect="1"/>
          </p:cNvPicPr>
          <p:nvPr/>
        </p:nvPicPr>
        <p:blipFill>
          <a:blip r:embed="rId2"/>
          <a:stretch>
            <a:fillRect/>
          </a:stretch>
        </p:blipFill>
        <p:spPr>
          <a:xfrm>
            <a:off x="3659542" y="1878160"/>
            <a:ext cx="2693667" cy="3112915"/>
          </a:xfrm>
          <a:prstGeom prst="rect">
            <a:avLst/>
          </a:prstGeom>
        </p:spPr>
      </p:pic>
      <p:sp>
        <p:nvSpPr>
          <p:cNvPr id="19" name="等腰三角形 18"/>
          <p:cNvSpPr/>
          <p:nvPr/>
        </p:nvSpPr>
        <p:spPr>
          <a:xfrm>
            <a:off x="0" y="2293034"/>
            <a:ext cx="5500468" cy="4564966"/>
          </a:xfrm>
          <a:prstGeom prst="triangle">
            <a:avLst>
              <a:gd fmla="val 24936" name="adj"/>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a:off x="4375468" y="4037428"/>
            <a:ext cx="5500468" cy="2820572"/>
          </a:xfrm>
          <a:prstGeom prst="triangle">
            <a:avLst>
              <a:gd fmla="val 52558" name="adj"/>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a:off x="2377856" y="5345722"/>
            <a:ext cx="5500468" cy="1512277"/>
          </a:xfrm>
          <a:prstGeom prst="triangle">
            <a:avLst>
              <a:gd fmla="val 47442" name="adj"/>
            </a:avLst>
          </a:pr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5"/>
          <p:cNvSpPr/>
          <p:nvPr/>
        </p:nvSpPr>
        <p:spPr>
          <a:xfrm>
            <a:off x="6635712" y="3017520"/>
            <a:ext cx="7240936" cy="3840480"/>
          </a:xfrm>
          <a:custGeom>
            <a:gdLst>
              <a:gd fmla="*/ 0 w 5500468" name="connsiteX0"/>
              <a:gd fmla="*/ 3920686 h 3920686" name="connsiteY0"/>
              <a:gd fmla="*/ 3925728 w 5500468" name="connsiteX1"/>
              <a:gd fmla="*/ 0 h 3920686" name="connsiteY1"/>
              <a:gd fmla="*/ 5500468 w 5500468" name="connsiteX2"/>
              <a:gd fmla="*/ 3920686 h 3920686" name="connsiteY2"/>
              <a:gd fmla="*/ 0 w 5500468" name="connsiteX3"/>
              <a:gd fmla="*/ 3920686 h 3920686" name="connsiteY3"/>
            </a:gdLst>
            <a:cxnLst>
              <a:cxn ang="0">
                <a:pos x="connsiteX0" y="connsiteY0"/>
              </a:cxn>
              <a:cxn ang="0">
                <a:pos x="connsiteX1" y="connsiteY1"/>
              </a:cxn>
              <a:cxn ang="0">
                <a:pos x="connsiteX2" y="connsiteY2"/>
              </a:cxn>
              <a:cxn ang="0">
                <a:pos x="connsiteX3" y="connsiteY3"/>
              </a:cxn>
            </a:cxnLst>
            <a:rect b="b" l="l" r="r" t="t"/>
            <a:pathLst>
              <a:path h="3920686" w="5500468">
                <a:moveTo>
                  <a:pt x="0" y="3920686"/>
                </a:moveTo>
                <a:lnTo>
                  <a:pt x="3925728" y="0"/>
                </a:lnTo>
                <a:lnTo>
                  <a:pt x="5500468" y="3920686"/>
                </a:lnTo>
                <a:lnTo>
                  <a:pt x="0" y="3920686"/>
                </a:lnTo>
                <a:close/>
              </a:path>
            </a:pathLst>
          </a:custGeom>
          <a:solidFill>
            <a:srgbClr val="00CCFF">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p:cNvSpPr/>
          <p:nvPr/>
        </p:nvSpPr>
        <p:spPr>
          <a:xfrm>
            <a:off x="1435920" y="125938"/>
            <a:ext cx="3234898" cy="1097280"/>
          </a:xfrm>
          <a:prstGeom prst="rect">
            <a:avLst/>
          </a:prstGeom>
        </p:spPr>
        <p:txBody>
          <a:bodyPr wrap="none">
            <a:spAutoFit/>
          </a:bodyPr>
          <a:lstStyle/>
          <a:p>
            <a:r>
              <a:rPr altLang="zh-CN" lang="en-US" smtClean="0" sz="6600">
                <a:ea charset="-122" typeface="宋体"/>
              </a:rPr>
              <a:t>Contents</a:t>
            </a:r>
          </a:p>
        </p:txBody>
      </p:sp>
      <p:sp>
        <p:nvSpPr>
          <p:cNvPr id="4" name="文本框 3"/>
          <p:cNvSpPr txBox="1"/>
          <p:nvPr/>
        </p:nvSpPr>
        <p:spPr>
          <a:xfrm>
            <a:off x="6995408" y="1878160"/>
            <a:ext cx="4554165" cy="457200"/>
          </a:xfrm>
          <a:prstGeom prst="rect">
            <a:avLst/>
          </a:prstGeom>
          <a:solidFill>
            <a:schemeClr val="tx1"/>
          </a:solidFill>
        </p:spPr>
        <p:txBody>
          <a:bodyPr rtlCol="0" wrap="square">
            <a:spAutoFit/>
          </a:bodyPr>
          <a:lstStyle/>
          <a:p>
            <a:r>
              <a:rPr altLang="zh-CN" lang="en-US" smtClean="0" sz="2400">
                <a:solidFill>
                  <a:srgbClr val="FFFF00"/>
                </a:solidFill>
                <a:latin charset="-122" pitchFamily="50" typeface="造字工房悦黑体验版常规体"/>
                <a:ea charset="-122" pitchFamily="50" typeface="造字工房悦黑体验版常规体"/>
              </a:rPr>
              <a:t>Part1    新手上路</a:t>
            </a:r>
          </a:p>
        </p:txBody>
      </p:sp>
      <p:sp>
        <p:nvSpPr>
          <p:cNvPr id="5" name="文本框 4"/>
          <p:cNvSpPr txBox="1"/>
          <p:nvPr/>
        </p:nvSpPr>
        <p:spPr>
          <a:xfrm>
            <a:off x="6995408" y="2537764"/>
            <a:ext cx="4554167" cy="457200"/>
          </a:xfrm>
          <a:prstGeom prst="rect">
            <a:avLst/>
          </a:prstGeom>
          <a:solidFill>
            <a:schemeClr val="tx1"/>
          </a:solidFill>
        </p:spPr>
        <p:txBody>
          <a:bodyPr rtlCol="0" wrap="square">
            <a:spAutoFit/>
          </a:bodyPr>
          <a:lstStyle/>
          <a:p>
            <a:r>
              <a:rPr altLang="zh-CN" lang="en-US" smtClean="0" sz="2400">
                <a:solidFill>
                  <a:srgbClr val="FFFF00"/>
                </a:solidFill>
                <a:latin charset="-122" pitchFamily="50" typeface="造字工房悦黑体验版常规体"/>
                <a:ea charset="-122" pitchFamily="50" typeface="造字工房悦黑体验版常规体"/>
              </a:rPr>
              <a:t>Part2    能力篇</a:t>
            </a:r>
          </a:p>
        </p:txBody>
      </p:sp>
      <p:sp>
        <p:nvSpPr>
          <p:cNvPr id="6" name="文本框 5"/>
          <p:cNvSpPr txBox="1"/>
          <p:nvPr/>
        </p:nvSpPr>
        <p:spPr>
          <a:xfrm>
            <a:off x="6995408" y="3197368"/>
            <a:ext cx="4554167" cy="457200"/>
          </a:xfrm>
          <a:prstGeom prst="rect">
            <a:avLst/>
          </a:prstGeom>
          <a:solidFill>
            <a:schemeClr val="tx1"/>
          </a:solidFill>
        </p:spPr>
        <p:txBody>
          <a:bodyPr rtlCol="0" wrap="square">
            <a:spAutoFit/>
          </a:bodyPr>
          <a:lstStyle/>
          <a:p>
            <a:r>
              <a:rPr altLang="zh-CN" lang="en-US" smtClean="0" sz="2400">
                <a:solidFill>
                  <a:srgbClr val="FFFF00"/>
                </a:solidFill>
                <a:latin charset="-122" pitchFamily="50" typeface="造字工房悦黑体验版常规体"/>
                <a:ea charset="-122" pitchFamily="50" typeface="造字工房悦黑体验版常规体"/>
              </a:rPr>
              <a:t>Part3    沟通与人际关系篇</a:t>
            </a:r>
          </a:p>
        </p:txBody>
      </p:sp>
      <p:sp>
        <p:nvSpPr>
          <p:cNvPr id="7" name="文本框 6"/>
          <p:cNvSpPr txBox="1"/>
          <p:nvPr/>
        </p:nvSpPr>
        <p:spPr>
          <a:xfrm>
            <a:off x="6995408" y="3856972"/>
            <a:ext cx="4554167" cy="457200"/>
          </a:xfrm>
          <a:prstGeom prst="rect">
            <a:avLst/>
          </a:prstGeom>
          <a:solidFill>
            <a:schemeClr val="tx1"/>
          </a:solidFill>
        </p:spPr>
        <p:txBody>
          <a:bodyPr rtlCol="0" wrap="square">
            <a:spAutoFit/>
          </a:bodyPr>
          <a:lstStyle/>
          <a:p>
            <a:r>
              <a:rPr altLang="zh-CN" lang="en-US" smtClean="0" sz="2400">
                <a:solidFill>
                  <a:srgbClr val="FFFF00"/>
                </a:solidFill>
                <a:latin charset="-122" pitchFamily="50" typeface="造字工房悦黑体验版常规体"/>
                <a:ea charset="-122" pitchFamily="50" typeface="造字工房悦黑体验版常规体"/>
              </a:rPr>
              <a:t>Part4    辞职、晋升与加薪</a:t>
            </a:r>
          </a:p>
        </p:txBody>
      </p:sp>
      <p:sp>
        <p:nvSpPr>
          <p:cNvPr id="8" name="文本框 7"/>
          <p:cNvSpPr txBox="1"/>
          <p:nvPr/>
        </p:nvSpPr>
        <p:spPr>
          <a:xfrm>
            <a:off x="6995408" y="4516576"/>
            <a:ext cx="4554167" cy="457200"/>
          </a:xfrm>
          <a:prstGeom prst="rect">
            <a:avLst/>
          </a:prstGeom>
          <a:solidFill>
            <a:schemeClr val="tx1"/>
          </a:solidFill>
        </p:spPr>
        <p:txBody>
          <a:bodyPr rtlCol="0" wrap="square">
            <a:spAutoFit/>
          </a:bodyPr>
          <a:lstStyle/>
          <a:p>
            <a:r>
              <a:rPr altLang="zh-CN" lang="en-US" smtClean="0" sz="2400">
                <a:solidFill>
                  <a:srgbClr val="FFFF00"/>
                </a:solidFill>
                <a:latin charset="-122" pitchFamily="50" typeface="造字工房悦黑体验版常规体"/>
                <a:ea charset="-122" pitchFamily="50" typeface="造字工房悦黑体验版常规体"/>
              </a:rPr>
              <a:t>Part5    职场潜规则</a:t>
            </a:r>
          </a:p>
        </p:txBody>
      </p:sp>
      <p:sp>
        <p:nvSpPr>
          <p:cNvPr id="9" name="文本框 8"/>
          <p:cNvSpPr txBox="1"/>
          <p:nvPr/>
        </p:nvSpPr>
        <p:spPr>
          <a:xfrm>
            <a:off x="6995408" y="5176180"/>
            <a:ext cx="4554167" cy="457200"/>
          </a:xfrm>
          <a:prstGeom prst="rect">
            <a:avLst/>
          </a:prstGeom>
          <a:solidFill>
            <a:schemeClr val="tx1"/>
          </a:solidFill>
        </p:spPr>
        <p:txBody>
          <a:bodyPr rtlCol="0" wrap="square">
            <a:spAutoFit/>
          </a:bodyPr>
          <a:lstStyle/>
          <a:p>
            <a:r>
              <a:rPr altLang="zh-CN" lang="en-US" smtClean="0" sz="2400">
                <a:solidFill>
                  <a:srgbClr val="FFFF00"/>
                </a:solidFill>
                <a:latin charset="-122" pitchFamily="50" typeface="造字工房悦黑体验版常规体"/>
                <a:ea charset="-122" pitchFamily="50" typeface="造字工房悦黑体验版常规体"/>
              </a:rPr>
              <a:t>Part6    职场真实生态</a:t>
            </a:r>
          </a:p>
        </p:txBody>
      </p:sp>
      <p:sp>
        <p:nvSpPr>
          <p:cNvPr id="10" name="文本框 9"/>
          <p:cNvSpPr txBox="1"/>
          <p:nvPr/>
        </p:nvSpPr>
        <p:spPr>
          <a:xfrm>
            <a:off x="6995408" y="5835786"/>
            <a:ext cx="4554167" cy="457200"/>
          </a:xfrm>
          <a:prstGeom prst="rect">
            <a:avLst/>
          </a:prstGeom>
          <a:solidFill>
            <a:schemeClr val="tx1"/>
          </a:solidFill>
        </p:spPr>
        <p:txBody>
          <a:bodyPr rtlCol="0" wrap="square">
            <a:spAutoFit/>
          </a:bodyPr>
          <a:lstStyle/>
          <a:p>
            <a:r>
              <a:rPr altLang="zh-CN" lang="en-US" smtClean="0" sz="2400">
                <a:solidFill>
                  <a:srgbClr val="FFFF00"/>
                </a:solidFill>
                <a:latin charset="-122" pitchFamily="50" typeface="造字工房悦黑体验版常规体"/>
                <a:ea charset="-122" pitchFamily="50" typeface="造字工房悦黑体验版常规体"/>
              </a:rPr>
              <a:t>Part7    职业生涯规划</a:t>
            </a:r>
          </a:p>
        </p:txBody>
      </p:sp>
      <p:cxnSp>
        <p:nvCxnSpPr>
          <p:cNvPr id="16" name="直接连接符 15"/>
          <p:cNvCxnSpPr/>
          <p:nvPr/>
        </p:nvCxnSpPr>
        <p:spPr>
          <a:xfrm>
            <a:off x="534572" y="1083212"/>
            <a:ext cx="110150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29756" y="537065"/>
            <a:ext cx="1198880" cy="579120"/>
          </a:xfrm>
          <a:prstGeom prst="rect">
            <a:avLst/>
          </a:prstGeom>
        </p:spPr>
        <p:txBody>
          <a:bodyPr wrap="none">
            <a:spAutoFit/>
          </a:bodyPr>
          <a:lstStyle/>
          <a:p>
            <a:r>
              <a:rPr altLang="en-US" lang="zh-CN" smtClean="0" sz="3200">
                <a:latin charset="-122" pitchFamily="50" typeface="造字工房悦圆演示版常规体"/>
                <a:ea charset="-122" pitchFamily="50" typeface="造字工房悦圆演示版常规体"/>
              </a:rPr>
              <a:t>目录/</a:t>
            </a:r>
          </a:p>
        </p:txBody>
      </p:sp>
    </p:spTree>
    <p:extLst>
      <p:ext uri="{BB962C8B-B14F-4D97-AF65-F5344CB8AC3E}">
        <p14:creationId val="225949990"/>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00B0F0"/>
        </a:solidFill>
        <a:effectLst/>
      </p:bgPr>
    </p:bg>
    <p:spTree>
      <p:nvGrpSpPr>
        <p:cNvPr id="1" name=""/>
        <p:cNvGrpSpPr/>
        <p:nvPr/>
      </p:nvGrpSpPr>
      <p:grpSpPr>
        <a:xfrm>
          <a:off x="0" y="0"/>
          <a:ext cx="0" cy="0"/>
        </a:xfrm>
      </p:grpSpPr>
      <p:sp>
        <p:nvSpPr>
          <p:cNvPr id="3" name="文本框 2"/>
          <p:cNvSpPr txBox="1"/>
          <p:nvPr/>
        </p:nvSpPr>
        <p:spPr>
          <a:xfrm rot="6349">
            <a:off x="3395166" y="2809752"/>
            <a:ext cx="5354338" cy="1554480"/>
          </a:xfrm>
          <a:prstGeom prst="rect">
            <a:avLst/>
          </a:prstGeom>
          <a:noFill/>
        </p:spPr>
        <p:txBody>
          <a:bodyPr rtlCol="0" wrap="square">
            <a:spAutoFit/>
          </a:bodyPr>
          <a:lstStyle/>
          <a:p>
            <a:pPr algn="ctr"/>
            <a:r>
              <a:rPr altLang="zh-CN" lang="en-US" sz="4800">
                <a:solidFill>
                  <a:srgbClr val="FFFF00"/>
                </a:solidFill>
                <a:effectLst>
                  <a:outerShdw algn="tl" blurRad="38100" dir="2700000" dist="38100">
                    <a:srgbClr val="000000">
                      <a:alpha val="43137"/>
                    </a:srgbClr>
                  </a:outerShdw>
                </a:effectLst>
                <a:latin charset="-122" pitchFamily="50" typeface="造字工房悦圆演示版常规体"/>
                <a:ea charset="-122" pitchFamily="50" typeface="造字工房悦圆演示版常规体"/>
              </a:rPr>
              <a:t>Part 1    新手上路</a:t>
            </a:r>
          </a:p>
        </p:txBody>
      </p:sp>
      <p:sp>
        <p:nvSpPr>
          <p:cNvPr id="2" name="等腰三角形 1"/>
          <p:cNvSpPr/>
          <p:nvPr/>
        </p:nvSpPr>
        <p:spPr>
          <a:xfrm>
            <a:off x="0" y="2293034"/>
            <a:ext cx="5500468" cy="4564966"/>
          </a:xfrm>
          <a:prstGeom prst="triangle">
            <a:avLst>
              <a:gd fmla="val 24936" name="adj"/>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等腰三角形 3"/>
          <p:cNvSpPr/>
          <p:nvPr/>
        </p:nvSpPr>
        <p:spPr>
          <a:xfrm>
            <a:off x="4375468" y="4037428"/>
            <a:ext cx="5500468" cy="2820572"/>
          </a:xfrm>
          <a:prstGeom prst="triangle">
            <a:avLst>
              <a:gd fmla="val 52558" name="adj"/>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等腰三角形 4"/>
          <p:cNvSpPr/>
          <p:nvPr/>
        </p:nvSpPr>
        <p:spPr>
          <a:xfrm>
            <a:off x="2377856" y="5345722"/>
            <a:ext cx="5500468" cy="1512277"/>
          </a:xfrm>
          <a:prstGeom prst="triangle">
            <a:avLst>
              <a:gd fmla="val 47442" name="adj"/>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等腰三角形 5"/>
          <p:cNvSpPr/>
          <p:nvPr/>
        </p:nvSpPr>
        <p:spPr>
          <a:xfrm>
            <a:off x="6635712" y="3017520"/>
            <a:ext cx="7240936" cy="3840480"/>
          </a:xfrm>
          <a:custGeom>
            <a:gdLst>
              <a:gd fmla="*/ 0 w 5500468" name="connsiteX0"/>
              <a:gd fmla="*/ 3920686 h 3920686" name="connsiteY0"/>
              <a:gd fmla="*/ 3925728 w 5500468" name="connsiteX1"/>
              <a:gd fmla="*/ 0 h 3920686" name="connsiteY1"/>
              <a:gd fmla="*/ 5500468 w 5500468" name="connsiteX2"/>
              <a:gd fmla="*/ 3920686 h 3920686" name="connsiteY2"/>
              <a:gd fmla="*/ 0 w 5500468" name="connsiteX3"/>
              <a:gd fmla="*/ 3920686 h 3920686" name="connsiteY3"/>
            </a:gdLst>
            <a:cxnLst>
              <a:cxn ang="0">
                <a:pos x="connsiteX0" y="connsiteY0"/>
              </a:cxn>
              <a:cxn ang="0">
                <a:pos x="connsiteX1" y="connsiteY1"/>
              </a:cxn>
              <a:cxn ang="0">
                <a:pos x="connsiteX2" y="connsiteY2"/>
              </a:cxn>
              <a:cxn ang="0">
                <a:pos x="connsiteX3" y="connsiteY3"/>
              </a:cxn>
            </a:cxnLst>
            <a:rect b="b" l="l" r="r" t="t"/>
            <a:pathLst>
              <a:path h="3920686" w="5500468">
                <a:moveTo>
                  <a:pt x="0" y="3920686"/>
                </a:moveTo>
                <a:lnTo>
                  <a:pt x="3925728" y="0"/>
                </a:lnTo>
                <a:lnTo>
                  <a:pt x="5500468" y="3920686"/>
                </a:lnTo>
                <a:lnTo>
                  <a:pt x="0" y="3920686"/>
                </a:lnTo>
                <a:close/>
              </a:path>
            </a:pathLst>
          </a:cu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3852909" y="435006"/>
            <a:ext cx="2947386" cy="365760"/>
          </a:xfrm>
          <a:prstGeom prst="rect">
            <a:avLst/>
          </a:prstGeom>
          <a:noFill/>
        </p:spPr>
        <p:txBody>
          <a:bodyPr rtlCol="0" wrap="square">
            <a:spAutoFit/>
          </a:bodyPr>
          <a:lstStyle/>
          <a:p>
            <a:r>
              <a:rPr altLang="zh-CN" lang="en-US">
                <a:solidFill>
                  <a:srgbClr val="00B0F0"/>
                </a:solidFill>
              </a:rPr>
              <a:t>https://www.youyedoc.com/</a:t>
            </a:r>
          </a:p>
        </p:txBody>
      </p:sp>
    </p:spTree>
    <p:extLst>
      <p:ext uri="{BB962C8B-B14F-4D97-AF65-F5344CB8AC3E}">
        <p14:creationId val="2819938116"/>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 name="圆角矩形 32"/>
          <p:cNvSpPr/>
          <p:nvPr/>
        </p:nvSpPr>
        <p:spPr>
          <a:xfrm>
            <a:off x="1446787" y="5661425"/>
            <a:ext cx="8748090" cy="666419"/>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标题 38"/>
          <p:cNvSpPr>
            <a:spLocks noGrp="1"/>
          </p:cNvSpPr>
          <p:nvPr>
            <p:ph type="title"/>
          </p:nvPr>
        </p:nvSpPr>
        <p:spPr/>
        <p:txBody>
          <a:bodyPr>
            <a:normAutofit/>
          </a:bodyPr>
          <a:lstStyle/>
          <a:p>
            <a:r>
              <a:rPr altLang="en-US" lang="zh-CN">
                <a:solidFill>
                  <a:schemeClr val="tx1"/>
                </a:solidFill>
              </a:rPr>
              <a:t>如何写简历</a:t>
            </a:r>
          </a:p>
        </p:txBody>
      </p:sp>
      <p:sp>
        <p:nvSpPr>
          <p:cNvPr id="38" name="文本占位符 37"/>
          <p:cNvSpPr>
            <a:spLocks noGrp="1"/>
          </p:cNvSpPr>
          <p:nvPr>
            <p:ph idx="13" sz="quarter" type="body"/>
          </p:nvPr>
        </p:nvSpPr>
        <p:spPr>
          <a:xfrm>
            <a:off x="0" y="643400"/>
            <a:ext cx="579551" cy="530307"/>
          </a:xfrm>
        </p:spPr>
        <p:txBody>
          <a:bodyPr/>
          <a:lstStyle/>
          <a:p>
            <a:r>
              <a:rPr altLang="zh-CN" lang="en-US" smtClean="0"/>
              <a:t>I</a:t>
            </a:r>
          </a:p>
        </p:txBody>
      </p:sp>
      <p:grpSp>
        <p:nvGrpSpPr>
          <p:cNvPr id="9" name="组合 8"/>
          <p:cNvGrpSpPr/>
          <p:nvPr/>
        </p:nvGrpSpPr>
        <p:grpSpPr>
          <a:xfrm>
            <a:off x="723456" y="2062160"/>
            <a:ext cx="1487514" cy="2928570"/>
            <a:chOff x="1345838" y="1877407"/>
            <a:chExt cx="1487514" cy="2928570"/>
          </a:xfrm>
        </p:grpSpPr>
        <p:sp>
          <p:nvSpPr>
            <p:cNvPr id="2" name="矩形 1"/>
            <p:cNvSpPr/>
            <p:nvPr/>
          </p:nvSpPr>
          <p:spPr>
            <a:xfrm>
              <a:off x="1911733" y="3051651"/>
              <a:ext cx="921619" cy="1737360"/>
            </a:xfrm>
            <a:prstGeom prst="rect">
              <a:avLst/>
            </a:prstGeom>
          </p:spPr>
          <p:txBody>
            <a:bodyPr wrap="square">
              <a:spAutoFit/>
            </a:bodyPr>
            <a:lstStyle/>
            <a:p>
              <a:pPr algn="just">
                <a:lnSpc>
                  <a:spcPct val="150000"/>
                </a:lnSpc>
                <a:spcAft>
                  <a:spcPct val="0"/>
                </a:spcAft>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语言</a:t>
              </a:r>
            </a:p>
            <a:p>
              <a:pPr algn="just">
                <a:lnSpc>
                  <a:spcPct val="150000"/>
                </a:lnSpc>
                <a:spcAft>
                  <a:spcPct val="0"/>
                </a:spcAft>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结构</a:t>
              </a:r>
            </a:p>
            <a:p>
              <a:pPr algn="just">
                <a:lnSpc>
                  <a:spcPct val="150000"/>
                </a:lnSpc>
                <a:spcAft>
                  <a:spcPct val="0"/>
                </a:spcAft>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篇幅</a:t>
              </a:r>
            </a:p>
            <a:p>
              <a:pPr algn="just">
                <a:lnSpc>
                  <a:spcPct val="150000"/>
                </a:lnSpc>
                <a:spcAft>
                  <a:spcPct val="0"/>
                </a:spcAft>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推荐信</a:t>
              </a:r>
            </a:p>
          </p:txBody>
        </p:sp>
        <p:grpSp>
          <p:nvGrpSpPr>
            <p:cNvPr id="8" name="组合 7"/>
            <p:cNvGrpSpPr/>
            <p:nvPr/>
          </p:nvGrpSpPr>
          <p:grpSpPr>
            <a:xfrm>
              <a:off x="1345838" y="1877407"/>
              <a:ext cx="1152000" cy="2771866"/>
              <a:chOff x="1345838" y="1877407"/>
              <a:chExt cx="1152000" cy="2771866"/>
            </a:xfrm>
          </p:grpSpPr>
          <p:cxnSp>
            <p:nvCxnSpPr>
              <p:cNvPr id="17" name="直接连接符 16"/>
              <p:cNvCxnSpPr/>
              <p:nvPr/>
            </p:nvCxnSpPr>
            <p:spPr>
              <a:xfrm flipH="1">
                <a:off x="1898854" y="2112530"/>
                <a:ext cx="1" cy="253674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3" name="椭圆 42"/>
              <p:cNvSpPr/>
              <p:nvPr/>
            </p:nvSpPr>
            <p:spPr>
              <a:xfrm>
                <a:off x="1345838" y="1877407"/>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en-US" lang="zh-CN" smtClean="0" sz="2400">
                    <a:solidFill>
                      <a:srgbClr val="FFFF00"/>
                    </a:solidFill>
                    <a:latin charset="-122" pitchFamily="50" typeface="造字工房悦黑体验版常规体"/>
                    <a:ea charset="-122" pitchFamily="50" typeface="造字工房悦黑体验版常规体"/>
                  </a:rPr>
                  <a:t>简历</a:t>
                </a:r>
              </a:p>
            </p:txBody>
          </p:sp>
        </p:grpSp>
      </p:grpSp>
      <p:grpSp>
        <p:nvGrpSpPr>
          <p:cNvPr id="30" name="组合 29"/>
          <p:cNvGrpSpPr/>
          <p:nvPr/>
        </p:nvGrpSpPr>
        <p:grpSpPr>
          <a:xfrm>
            <a:off x="3112454" y="2062160"/>
            <a:ext cx="2260057" cy="2771866"/>
            <a:chOff x="2957069" y="2194205"/>
            <a:chExt cx="2260057" cy="2771866"/>
          </a:xfrm>
        </p:grpSpPr>
        <p:sp>
          <p:nvSpPr>
            <p:cNvPr id="3" name="矩形 2"/>
            <p:cNvSpPr/>
            <p:nvPr/>
          </p:nvSpPr>
          <p:spPr>
            <a:xfrm>
              <a:off x="3530959" y="3368449"/>
              <a:ext cx="1686168" cy="1325880"/>
            </a:xfrm>
            <a:prstGeom prst="rect">
              <a:avLst/>
            </a:prstGeom>
          </p:spPr>
          <p:txBody>
            <a:bodyPr wrap="square">
              <a:spAutoFit/>
            </a:bodyPr>
            <a:lstStyle/>
            <a:p>
              <a:pPr algn="just">
                <a:lnSpc>
                  <a:spcPct val="150000"/>
                </a:lnSpc>
                <a:spcAft>
                  <a:spcPct val="0"/>
                </a:spcAft>
              </a:pPr>
              <a:r>
                <a:rPr altLang="en-US" kern="100" lang="zh-CN">
                  <a:latin charset="-122" pitchFamily="50" typeface="造字工房悦黑体验版常规体"/>
                  <a:ea charset="-122" pitchFamily="50" typeface="造字工房悦黑体验版常规体"/>
                  <a:cs charset="0" panose="02020603050405020304" pitchFamily="18" typeface="Times New Roman"/>
                </a:rPr>
                <a:t>列出目标清单</a:t>
              </a:r>
            </a:p>
            <a:p>
              <a:pPr algn="just">
                <a:lnSpc>
                  <a:spcPct val="150000"/>
                </a:lnSpc>
                <a:spcAft>
                  <a:spcPct val="0"/>
                </a:spcAft>
              </a:pPr>
              <a:r>
                <a:rPr altLang="en-US" kern="100" lang="zh-CN">
                  <a:latin charset="-122" pitchFamily="50" typeface="造字工房悦黑体验版常规体"/>
                  <a:ea charset="-122" pitchFamily="50" typeface="造字工房悦黑体验版常规体"/>
                  <a:cs charset="0" panose="02020603050405020304" pitchFamily="18" typeface="Times New Roman"/>
                </a:rPr>
                <a:t>目标交叉检索</a:t>
              </a:r>
            </a:p>
            <a:p>
              <a:pPr algn="just">
                <a:lnSpc>
                  <a:spcPct val="150000"/>
                </a:lnSpc>
                <a:spcAft>
                  <a:spcPct val="0"/>
                </a:spcAft>
              </a:pPr>
              <a:r>
                <a:rPr altLang="en-US" kern="100" lang="zh-CN">
                  <a:latin charset="-122" pitchFamily="50" typeface="造字工房悦黑体验版常规体"/>
                  <a:ea charset="-122" pitchFamily="50" typeface="造字工房悦黑体验版常规体"/>
                  <a:cs charset="0" panose="02020603050405020304" pitchFamily="18" typeface="Times New Roman"/>
                </a:rPr>
                <a:t>收集目标信息</a:t>
              </a:r>
            </a:p>
          </p:txBody>
        </p:sp>
        <p:grpSp>
          <p:nvGrpSpPr>
            <p:cNvPr id="14" name="组合 13"/>
            <p:cNvGrpSpPr/>
            <p:nvPr/>
          </p:nvGrpSpPr>
          <p:grpSpPr>
            <a:xfrm>
              <a:off x="2957069" y="2194205"/>
              <a:ext cx="1152000" cy="2771866"/>
              <a:chOff x="1345838" y="1877407"/>
              <a:chExt cx="1152000" cy="2771866"/>
            </a:xfrm>
          </p:grpSpPr>
          <p:cxnSp>
            <p:nvCxnSpPr>
              <p:cNvPr id="15" name="直接连接符 14"/>
              <p:cNvCxnSpPr/>
              <p:nvPr/>
            </p:nvCxnSpPr>
            <p:spPr>
              <a:xfrm flipH="1">
                <a:off x="1898854" y="2112530"/>
                <a:ext cx="1" cy="253674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345838" y="1877407"/>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en-US" lang="zh-CN" sz="2400">
                    <a:solidFill>
                      <a:srgbClr val="FFFF00"/>
                    </a:solidFill>
                    <a:latin charset="-122" pitchFamily="50" typeface="造字工房悦黑体验版常规体"/>
                    <a:ea charset="-122" pitchFamily="50" typeface="造字工房悦黑体验版常规体"/>
                  </a:rPr>
                  <a:t>准备</a:t>
                </a:r>
              </a:p>
            </p:txBody>
          </p:sp>
        </p:grpSp>
      </p:grpSp>
      <p:grpSp>
        <p:nvGrpSpPr>
          <p:cNvPr id="31" name="组合 30"/>
          <p:cNvGrpSpPr/>
          <p:nvPr/>
        </p:nvGrpSpPr>
        <p:grpSpPr>
          <a:xfrm>
            <a:off x="5946443" y="2062160"/>
            <a:ext cx="2597219" cy="2771866"/>
            <a:chOff x="5597047" y="2194205"/>
            <a:chExt cx="2597219" cy="2771866"/>
          </a:xfrm>
        </p:grpSpPr>
        <p:grpSp>
          <p:nvGrpSpPr>
            <p:cNvPr id="22" name="组合 21"/>
            <p:cNvGrpSpPr/>
            <p:nvPr/>
          </p:nvGrpSpPr>
          <p:grpSpPr>
            <a:xfrm>
              <a:off x="5597047" y="2194205"/>
              <a:ext cx="1152000" cy="2771866"/>
              <a:chOff x="1345838" y="1877407"/>
              <a:chExt cx="1152000" cy="2771866"/>
            </a:xfrm>
          </p:grpSpPr>
          <p:cxnSp>
            <p:nvCxnSpPr>
              <p:cNvPr id="23" name="直接连接符 22"/>
              <p:cNvCxnSpPr/>
              <p:nvPr/>
            </p:nvCxnSpPr>
            <p:spPr>
              <a:xfrm flipH="1">
                <a:off x="1898854" y="2112530"/>
                <a:ext cx="1" cy="253674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1345838" y="1877407"/>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en-US" lang="zh-CN" smtClean="0" sz="2400">
                    <a:solidFill>
                      <a:srgbClr val="FFFF00"/>
                    </a:solidFill>
                    <a:latin charset="-122" pitchFamily="50" typeface="造字工房悦黑体验版常规体"/>
                    <a:ea charset="-122" pitchFamily="50" typeface="造字工房悦黑体验版常规体"/>
                  </a:rPr>
                  <a:t>写信</a:t>
                </a:r>
              </a:p>
            </p:txBody>
          </p:sp>
        </p:grpSp>
        <p:sp>
          <p:nvSpPr>
            <p:cNvPr id="11" name="矩形 10"/>
            <p:cNvSpPr/>
            <p:nvPr/>
          </p:nvSpPr>
          <p:spPr>
            <a:xfrm>
              <a:off x="6162942" y="3368450"/>
              <a:ext cx="2011680" cy="1325880"/>
            </a:xfrm>
            <a:prstGeom prst="rect">
              <a:avLst/>
            </a:prstGeom>
          </p:spPr>
          <p:txBody>
            <a:bodyPr wrap="none">
              <a:spAutoFit/>
            </a:bodyPr>
            <a:lstStyle/>
            <a:p>
              <a:pPr>
                <a:lnSpc>
                  <a:spcPct val="150000"/>
                </a:lnSpc>
              </a:pPr>
              <a:r>
                <a:rPr altLang="en-US" kern="100" lang="zh-CN">
                  <a:latin charset="-122" pitchFamily="50" typeface="造字工房悦黑体验版常规体"/>
                  <a:ea charset="-122" pitchFamily="50" typeface="造字工房悦黑体验版常规体"/>
                  <a:cs charset="0" panose="02020603050405020304" pitchFamily="18" typeface="Times New Roman"/>
                </a:rPr>
                <a:t>写一封求职信</a:t>
              </a:r>
            </a:p>
            <a:p>
              <a:pPr>
                <a:lnSpc>
                  <a:spcPct val="150000"/>
                </a:lnSpc>
              </a:pPr>
              <a:r>
                <a:rPr altLang="en-US" kern="100" lang="zh-CN">
                  <a:latin charset="-122" pitchFamily="50" typeface="造字工房悦黑体验版常规体"/>
                  <a:ea charset="-122" pitchFamily="50" typeface="造字工房悦黑体验版常规体"/>
                  <a:cs charset="0" panose="02020603050405020304" pitchFamily="18" typeface="Times New Roman"/>
                </a:rPr>
                <a:t>彰显态度认真严肃</a:t>
              </a:r>
            </a:p>
            <a:p>
              <a:pPr>
                <a:lnSpc>
                  <a:spcPct val="150000"/>
                </a:lnSpc>
              </a:pPr>
              <a:r>
                <a:rPr altLang="en-US" kern="100" lang="zh-CN">
                  <a:latin charset="-122" pitchFamily="50" typeface="造字工房悦黑体验版常规体"/>
                  <a:ea charset="-122" pitchFamily="50" typeface="造字工房悦黑体验版常规体"/>
                  <a:cs charset="0" panose="02020603050405020304" pitchFamily="18" typeface="Times New Roman"/>
                </a:rPr>
                <a:t>获得面试几率高</a:t>
              </a:r>
            </a:p>
          </p:txBody>
        </p:sp>
      </p:grpSp>
      <p:grpSp>
        <p:nvGrpSpPr>
          <p:cNvPr id="26" name="组合 25"/>
          <p:cNvGrpSpPr/>
          <p:nvPr/>
        </p:nvGrpSpPr>
        <p:grpSpPr>
          <a:xfrm>
            <a:off x="8790041" y="2062160"/>
            <a:ext cx="3149477" cy="2771866"/>
            <a:chOff x="9760407" y="1877407"/>
            <a:chExt cx="3149477" cy="2771866"/>
          </a:xfrm>
        </p:grpSpPr>
        <p:grpSp>
          <p:nvGrpSpPr>
            <p:cNvPr id="18" name="组合 17"/>
            <p:cNvGrpSpPr/>
            <p:nvPr/>
          </p:nvGrpSpPr>
          <p:grpSpPr>
            <a:xfrm>
              <a:off x="9760407" y="1877407"/>
              <a:ext cx="1152000" cy="2771866"/>
              <a:chOff x="1345838" y="1877407"/>
              <a:chExt cx="1152000" cy="2771866"/>
            </a:xfrm>
          </p:grpSpPr>
          <p:cxnSp>
            <p:nvCxnSpPr>
              <p:cNvPr id="19" name="直接连接符 18"/>
              <p:cNvCxnSpPr/>
              <p:nvPr/>
            </p:nvCxnSpPr>
            <p:spPr>
              <a:xfrm flipH="1">
                <a:off x="1898854" y="2112530"/>
                <a:ext cx="1" cy="253674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1345838" y="1877407"/>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r>
                  <a:rPr altLang="en-US" lang="zh-CN" sz="2400">
                    <a:solidFill>
                      <a:srgbClr val="FFFF00"/>
                    </a:solidFill>
                    <a:latin charset="-122" pitchFamily="50" typeface="造字工房悦黑体验版常规体"/>
                    <a:ea charset="-122" pitchFamily="50" typeface="造字工房悦黑体验版常规体"/>
                  </a:rPr>
                  <a:t>投递</a:t>
                </a:r>
              </a:p>
            </p:txBody>
          </p:sp>
        </p:grpSp>
        <p:sp>
          <p:nvSpPr>
            <p:cNvPr id="12" name="矩形 11"/>
            <p:cNvSpPr/>
            <p:nvPr/>
          </p:nvSpPr>
          <p:spPr>
            <a:xfrm>
              <a:off x="10329816" y="3051651"/>
              <a:ext cx="2580068" cy="914400"/>
            </a:xfrm>
            <a:prstGeom prst="rect">
              <a:avLst/>
            </a:prstGeom>
          </p:spPr>
          <p:txBody>
            <a:bodyPr wrap="square">
              <a:spAutoFit/>
            </a:bodyPr>
            <a:lstStyle/>
            <a:p>
              <a:pPr algn="just">
                <a:lnSpc>
                  <a:spcPct val="150000"/>
                </a:lnSpc>
                <a:spcAft>
                  <a:spcPct val="0"/>
                </a:spcAft>
              </a:pPr>
              <a:r>
                <a:rPr altLang="zh-CN" kern="100" lang="zh-CN">
                  <a:latin charset="-122" pitchFamily="50" typeface="造字工房悦黑体验版常规体"/>
                  <a:ea charset="-122" pitchFamily="50" typeface="造字工房悦黑体验版常规体"/>
                  <a:cs charset="0" panose="02020603050405020304" pitchFamily="18" typeface="Times New Roman"/>
                </a:rPr>
                <a:t>用电邮投递</a:t>
              </a:r>
            </a:p>
            <a:p>
              <a:pPr algn="just">
                <a:lnSpc>
                  <a:spcPct val="150000"/>
                </a:lnSpc>
                <a:spcAft>
                  <a:spcPct val="0"/>
                </a:spcAft>
              </a:pPr>
              <a:r>
                <a:rPr altLang="zh-CN" kern="100" lang="zh-CN">
                  <a:latin charset="-122" pitchFamily="50" typeface="造字工房悦黑体验版常规体"/>
                  <a:ea charset="-122" pitchFamily="50" typeface="造字工房悦黑体验版常规体"/>
                  <a:cs charset="0" panose="02020603050405020304" pitchFamily="18" typeface="Times New Roman"/>
                </a:rPr>
                <a:t>使用自己的私人邮箱</a:t>
              </a:r>
            </a:p>
          </p:txBody>
        </p:sp>
      </p:grpSp>
      <p:sp>
        <p:nvSpPr>
          <p:cNvPr id="27" name="矩形 26"/>
          <p:cNvSpPr/>
          <p:nvPr/>
        </p:nvSpPr>
        <p:spPr>
          <a:xfrm>
            <a:off x="1569617" y="5726868"/>
            <a:ext cx="9657385" cy="530352"/>
          </a:xfrm>
          <a:prstGeom prst="rect">
            <a:avLst/>
          </a:prstGeom>
        </p:spPr>
        <p:txBody>
          <a:bodyPr wrap="square">
            <a:spAutoFit/>
          </a:bodyPr>
          <a:lstStyle/>
          <a:p>
            <a:pPr algn="just">
              <a:lnSpc>
                <a:spcPct val="120000"/>
              </a:lnSpc>
              <a:spcAft>
                <a:spcPct val="0"/>
              </a:spcAft>
            </a:pPr>
            <a:r>
              <a:rPr altLang="zh-CN"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职场大忌：不要用现有雇主的公司邮箱来发简历找下一份工作。</a:t>
            </a:r>
          </a:p>
        </p:txBody>
      </p:sp>
    </p:spTree>
    <p:extLst>
      <p:ext uri="{BB962C8B-B14F-4D97-AF65-F5344CB8AC3E}">
        <p14:creationId val="740503103"/>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圆角矩形 1"/>
          <p:cNvSpPr/>
          <p:nvPr/>
        </p:nvSpPr>
        <p:spPr>
          <a:xfrm>
            <a:off x="375108" y="469832"/>
            <a:ext cx="1794886" cy="448937"/>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7" name="直接连接符 16"/>
          <p:cNvCxnSpPr/>
          <p:nvPr/>
        </p:nvCxnSpPr>
        <p:spPr>
          <a:xfrm>
            <a:off x="456996" y="1414537"/>
            <a:ext cx="424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456996" y="1982801"/>
            <a:ext cx="9772959" cy="4206240"/>
          </a:xfrm>
          <a:prstGeom prst="rect">
            <a:avLst/>
          </a:prstGeom>
        </p:spPr>
        <p:txBody>
          <a:bodyPr wrap="square">
            <a:spAutoFit/>
          </a:bodyPr>
          <a:lstStyle/>
          <a:p>
            <a:pPr algn="just">
              <a:lnSpc>
                <a:spcPct val="150000"/>
              </a:lnSpc>
              <a:spcAft>
                <a:spcPct val="0"/>
              </a:spcAft>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第一：你选择理想雇主有那些基本考虑?</a:t>
            </a:r>
          </a:p>
          <a:p>
            <a:pPr algn="just">
              <a:lnSpc>
                <a:spcPct val="150000"/>
              </a:lnSpc>
              <a:spcAft>
                <a:spcPct val="0"/>
              </a:spcAft>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第二：换位思考，你觉得你心仪的雇主会选什么样的人？自己符合标准吗？</a:t>
            </a:r>
          </a:p>
          <a:p>
            <a:pPr algn="just">
              <a:lnSpc>
                <a:spcPct val="150000"/>
              </a:lnSpc>
              <a:spcAft>
                <a:spcPct val="0"/>
              </a:spcAft>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第三：你知道要投递简历的职位的考评标准吗?</a:t>
            </a:r>
          </a:p>
          <a:p>
            <a:pPr algn="just">
              <a:lnSpc>
                <a:spcPct val="150000"/>
              </a:lnSpc>
              <a:spcAft>
                <a:spcPct val="0"/>
              </a:spcAft>
            </a:pPr>
            <a:endPar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endParaRPr>
          </a:p>
          <a:p>
            <a:pPr algn="just">
              <a:lnSpc>
                <a:spcPct val="150000"/>
              </a:lnSpc>
              <a:spcAft>
                <a:spcPct val="0"/>
              </a:spcAft>
            </a:pPr>
            <a:endPar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endParaRPr>
          </a:p>
          <a:p>
            <a:pPr algn="just">
              <a:lnSpc>
                <a:spcPct val="150000"/>
              </a:lnSpc>
              <a:spcAft>
                <a:spcPct val="0"/>
              </a:spcAft>
            </a:pPr>
            <a:endPar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endParaRPr>
          </a:p>
          <a:p>
            <a:pPr algn="just">
              <a:lnSpc>
                <a:spcPct val="150000"/>
              </a:lnSpc>
              <a:spcAft>
                <a:spcPct val="0"/>
              </a:spcAft>
            </a:pPr>
            <a:r>
              <a:rPr altLang="zh-CN" kern="100" lang="zh-CN" smtClean="0" sz="2000">
                <a:latin charset="-122" pitchFamily="50" typeface="造字工房悦黑体验版常规体"/>
                <a:ea charset="-122" pitchFamily="50" typeface="造字工房悦黑体验版常规体"/>
                <a:cs charset="0" panose="02020603050405020304" pitchFamily="18" typeface="Times New Roman"/>
              </a:rPr>
              <a:t>简而言之，提高简历投递后的回应率需要应聘者在整体思路和执行的细节上多做些家庭作业。有分教：”Chance favours the prepared mind, and never knocks on the same door twice”</a:t>
            </a:r>
          </a:p>
        </p:txBody>
      </p:sp>
      <p:sp>
        <p:nvSpPr>
          <p:cNvPr id="11" name="矩形 10"/>
          <p:cNvSpPr/>
          <p:nvPr/>
        </p:nvSpPr>
        <p:spPr>
          <a:xfrm>
            <a:off x="454545" y="395706"/>
            <a:ext cx="4450080" cy="1115568"/>
          </a:xfrm>
          <a:prstGeom prst="rect">
            <a:avLst/>
          </a:prstGeom>
        </p:spPr>
        <p:txBody>
          <a:bodyPr wrap="none">
            <a:spAutoFit/>
          </a:bodyPr>
          <a:lstStyle/>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Question1</a:t>
            </a:r>
          </a:p>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投递简历后没回音怎么办？</a:t>
            </a:r>
          </a:p>
        </p:txBody>
      </p:sp>
    </p:spTree>
    <p:extLst>
      <p:ext uri="{BB962C8B-B14F-4D97-AF65-F5344CB8AC3E}">
        <p14:creationId val="2633756988"/>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2615532" y="1929075"/>
            <a:ext cx="8975454" cy="2286000"/>
          </a:xfrm>
          <a:prstGeom prst="rect">
            <a:avLst/>
          </a:prstGeom>
        </p:spPr>
        <p:txBody>
          <a:bodyPr wrap="square">
            <a:spAutoFit/>
          </a:bodyPr>
          <a:lstStyle/>
          <a:p>
            <a:pPr algn="just">
              <a:lnSpc>
                <a:spcPct val="120000"/>
              </a:lnSpc>
              <a:spcAft>
                <a:spcPct val="0"/>
              </a:spcAft>
            </a:pPr>
            <a:r>
              <a:rPr altLang="zh-CN" b="1" kern="100" lang="zh-CN" smtClean="0" sz="2400">
                <a:latin charset="-122" pitchFamily="50" typeface="造字工房悦黑体验版常规体"/>
                <a:ea charset="-122" pitchFamily="50" typeface="造字工房悦黑体验版常规体"/>
                <a:cs charset="0" panose="02020603050405020304" pitchFamily="18" typeface="Times New Roman"/>
              </a:rPr>
              <a:t>交易驱动型：</a:t>
            </a:r>
          </a:p>
          <a:p>
            <a:pPr algn="just">
              <a:lnSpc>
                <a:spcPct val="120000"/>
              </a:lnSpc>
              <a:spcAft>
                <a:spcPct val="0"/>
              </a:spcAft>
            </a:pPr>
            <a:r>
              <a:rPr altLang="zh-CN" b="1" kern="100" lang="zh-CN" smtClean="0" sz="2400">
                <a:latin charset="-122" pitchFamily="50" typeface="造字工房悦黑体验版常规体"/>
                <a:ea charset="-122" pitchFamily="50" typeface="造字工房悦黑体验版常规体"/>
                <a:cs charset="0" panose="02020603050405020304" pitchFamily="18" typeface="Times New Roman"/>
              </a:rPr>
              <a:t>根本不知道自己在干什么，就知道赶紧成交拿手续费走人。</a:t>
            </a:r>
          </a:p>
          <a:p>
            <a:pPr algn="just">
              <a:lnSpc>
                <a:spcPct val="120000"/>
              </a:lnSpc>
              <a:spcAft>
                <a:spcPct val="0"/>
              </a:spcAft>
            </a:pPr>
            <a:r>
              <a:rPr altLang="zh-CN" b="1" kern="100" lang="zh-CN" smtClean="0" sz="2400">
                <a:latin charset="-122" pitchFamily="50" typeface="造字工房悦黑体验版常规体"/>
                <a:ea charset="-122" pitchFamily="50" typeface="造字工房悦黑体验版常规体"/>
                <a:cs charset="0" panose="02020603050405020304" pitchFamily="18" typeface="Times New Roman"/>
              </a:rPr>
              <a:t>咨询顾问型：</a:t>
            </a:r>
          </a:p>
          <a:p>
            <a:pPr algn="just">
              <a:lnSpc>
                <a:spcPct val="120000"/>
              </a:lnSpc>
              <a:spcAft>
                <a:spcPct val="0"/>
              </a:spcAft>
            </a:pPr>
            <a:r>
              <a:rPr altLang="zh-CN" b="1" kern="100" lang="zh-CN" smtClean="0" sz="2400">
                <a:latin charset="-122" pitchFamily="50" typeface="造字工房悦黑体验版常规体"/>
                <a:ea charset="-122" pitchFamily="50" typeface="造字工房悦黑体验版常规体"/>
                <a:cs charset="0" panose="02020603050405020304" pitchFamily="18" typeface="Times New Roman"/>
              </a:rPr>
              <a:t>会对雇主的招聘参数提出意见和建议，充分与招聘部门沟通后定稿。</a:t>
            </a:r>
          </a:p>
        </p:txBody>
      </p:sp>
      <p:sp>
        <p:nvSpPr>
          <p:cNvPr id="3" name="矩形 2"/>
          <p:cNvSpPr/>
          <p:nvPr/>
        </p:nvSpPr>
        <p:spPr>
          <a:xfrm>
            <a:off x="2615532" y="4578164"/>
            <a:ext cx="7907325" cy="2286000"/>
          </a:xfrm>
          <a:prstGeom prst="rect">
            <a:avLst/>
          </a:prstGeom>
        </p:spPr>
        <p:txBody>
          <a:bodyPr wrap="square">
            <a:spAutoFit/>
          </a:bodyPr>
          <a:lstStyle/>
          <a:p>
            <a:pPr algn="just">
              <a:lnSpc>
                <a:spcPct val="120000"/>
              </a:lnSpc>
              <a:spcAft>
                <a:spcPct val="0"/>
              </a:spcAft>
            </a:pPr>
            <a:r>
              <a:rPr altLang="zh-CN" b="1" kern="100" lang="zh-CN" smtClean="0" sz="2400">
                <a:latin charset="-122" pitchFamily="50" typeface="造字工房悦黑体验版常规体"/>
                <a:ea charset="-122" pitchFamily="50" typeface="造字工房悦黑体验版常规体"/>
                <a:cs charset="0" panose="02020603050405020304" pitchFamily="18" typeface="Times New Roman"/>
              </a:rPr>
              <a:t>电话面试：</a:t>
            </a:r>
          </a:p>
          <a:p>
            <a:pPr algn="just">
              <a:lnSpc>
                <a:spcPct val="120000"/>
              </a:lnSpc>
              <a:spcAft>
                <a:spcPct val="0"/>
              </a:spcAft>
            </a:pPr>
            <a:r>
              <a:rPr altLang="zh-CN" b="1" kern="100" lang="zh-CN" smtClean="0" sz="2400">
                <a:latin charset="-122" pitchFamily="50" typeface="造字工房悦黑体验版常规体"/>
                <a:ea charset="-122" pitchFamily="50" typeface="造字工房悦黑体验版常规体"/>
                <a:cs charset="0" panose="02020603050405020304" pitchFamily="18" typeface="Times New Roman"/>
              </a:rPr>
              <a:t>选择一个能安静通话的地方，不受打扰，可保私密性的时间段。</a:t>
            </a:r>
          </a:p>
          <a:p>
            <a:pPr algn="just">
              <a:lnSpc>
                <a:spcPct val="120000"/>
              </a:lnSpc>
              <a:spcAft>
                <a:spcPct val="0"/>
              </a:spcAft>
            </a:pPr>
            <a:r>
              <a:rPr altLang="zh-CN" b="1" kern="100" lang="zh-CN" smtClean="0" sz="2400">
                <a:latin charset="-122" pitchFamily="50" typeface="造字工房悦黑体验版常规体"/>
                <a:ea charset="-122" pitchFamily="50" typeface="造字工房悦黑体验版常规体"/>
                <a:cs charset="0" panose="02020603050405020304" pitchFamily="18" typeface="Times New Roman"/>
              </a:rPr>
              <a:t>视频会议面试：</a:t>
            </a:r>
          </a:p>
          <a:p>
            <a:pPr algn="just">
              <a:lnSpc>
                <a:spcPct val="120000"/>
              </a:lnSpc>
              <a:spcAft>
                <a:spcPct val="0"/>
              </a:spcAft>
            </a:pPr>
            <a:r>
              <a:rPr altLang="zh-CN" b="1" kern="100" lang="zh-CN" smtClean="0" sz="2400">
                <a:latin charset="-122" pitchFamily="50" typeface="造字工房悦黑体验版常规体"/>
                <a:ea charset="-122" pitchFamily="50" typeface="造字工房悦黑体验版常规体"/>
                <a:cs charset="0" panose="02020603050405020304" pitchFamily="18" typeface="Times New Roman"/>
              </a:rPr>
              <a:t>和当面面试一样，要有完全充分的准备。</a:t>
            </a:r>
          </a:p>
        </p:txBody>
      </p:sp>
      <p:sp>
        <p:nvSpPr>
          <p:cNvPr id="4" name="标题 3"/>
          <p:cNvSpPr>
            <a:spLocks noGrp="1"/>
          </p:cNvSpPr>
          <p:nvPr>
            <p:ph type="title"/>
          </p:nvPr>
        </p:nvSpPr>
        <p:spPr/>
        <p:txBody>
          <a:bodyPr/>
          <a:lstStyle/>
          <a:p>
            <a:r>
              <a:rPr altLang="en-US" lang="zh-CN">
                <a:solidFill>
                  <a:schemeClr val="tx1"/>
                </a:solidFill>
                <a:effectLst/>
              </a:rPr>
              <a:t>面试终极攻略</a:t>
            </a:r>
          </a:p>
        </p:txBody>
      </p:sp>
      <p:sp>
        <p:nvSpPr>
          <p:cNvPr id="5" name="文本占位符 4"/>
          <p:cNvSpPr>
            <a:spLocks noGrp="1"/>
          </p:cNvSpPr>
          <p:nvPr>
            <p:ph idx="13" sz="quarter" type="body"/>
          </p:nvPr>
        </p:nvSpPr>
        <p:spPr/>
        <p:txBody>
          <a:bodyPr/>
          <a:lstStyle/>
          <a:p>
            <a:r>
              <a:rPr altLang="zh-CN" lang="en-US" smtClean="0"/>
              <a:t>2</a:t>
            </a:r>
          </a:p>
        </p:txBody>
      </p:sp>
      <p:sp>
        <p:nvSpPr>
          <p:cNvPr id="12" name="椭圆 11"/>
          <p:cNvSpPr/>
          <p:nvPr/>
        </p:nvSpPr>
        <p:spPr>
          <a:xfrm>
            <a:off x="1322853" y="1731640"/>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solidFill>
                  <a:srgbClr val="FFFF00"/>
                </a:solidFill>
                <a:latin charset="-122" pitchFamily="50" typeface="造字工房悦黑体验版常规体"/>
                <a:ea charset="-122" pitchFamily="50" typeface="造字工房悦黑体验版常规体"/>
              </a:rPr>
              <a:t>猎头</a:t>
            </a:r>
          </a:p>
        </p:txBody>
      </p:sp>
      <p:sp>
        <p:nvSpPr>
          <p:cNvPr id="15" name="椭圆 14"/>
          <p:cNvSpPr/>
          <p:nvPr/>
        </p:nvSpPr>
        <p:spPr>
          <a:xfrm>
            <a:off x="1322853" y="4380729"/>
            <a:ext cx="1152000" cy="11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solidFill>
                  <a:srgbClr val="FFFF00"/>
                </a:solidFill>
                <a:latin charset="-122" pitchFamily="50" typeface="造字工房悦黑体验版常规体"/>
                <a:ea charset="-122" pitchFamily="50" typeface="造字工房悦黑体验版常规体"/>
              </a:rPr>
              <a:t>过招</a:t>
            </a:r>
          </a:p>
        </p:txBody>
      </p:sp>
    </p:spTree>
    <p:extLst>
      <p:ext uri="{BB962C8B-B14F-4D97-AF65-F5344CB8AC3E}">
        <p14:creationId val="2751904189"/>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矩形 9"/>
          <p:cNvSpPr/>
          <p:nvPr/>
        </p:nvSpPr>
        <p:spPr>
          <a:xfrm>
            <a:off x="261918" y="999965"/>
            <a:ext cx="4097219" cy="944880"/>
          </a:xfrm>
          <a:prstGeom prst="rect">
            <a:avLst/>
          </a:prstGeom>
        </p:spPr>
        <p:txBody>
          <a:bodyPr wrap="square">
            <a:spAutoFit/>
          </a:bodyPr>
          <a:lstStyle/>
          <a:p>
            <a:pPr algn="just">
              <a:spcAft>
                <a:spcPct val="0"/>
              </a:spcAft>
            </a:pPr>
            <a:r>
              <a:rPr altLang="zh-CN" b="1" kern="100" lang="zh-CN" smtClean="0" sz="2800">
                <a:latin charset="-122" pitchFamily="50" typeface="造字工房悦黑体验版常规体"/>
                <a:ea charset="-122" pitchFamily="50" typeface="造字工房悦黑体验版常规体"/>
                <a:cs charset="0" panose="02020603050405020304" pitchFamily="18" typeface="Times New Roman"/>
              </a:rPr>
              <a:t>面试前    天你该做什么？</a:t>
            </a:r>
          </a:p>
        </p:txBody>
      </p:sp>
      <p:cxnSp>
        <p:nvCxnSpPr>
          <p:cNvPr id="23" name="直接连接符 22"/>
          <p:cNvCxnSpPr/>
          <p:nvPr/>
        </p:nvCxnSpPr>
        <p:spPr>
          <a:xfrm>
            <a:off x="377707" y="1513977"/>
            <a:ext cx="421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1484792" y="801658"/>
            <a:ext cx="589280" cy="822960"/>
          </a:xfrm>
          <a:prstGeom prst="rect">
            <a:avLst/>
          </a:prstGeom>
        </p:spPr>
        <p:txBody>
          <a:bodyPr wrap="none">
            <a:spAutoFit/>
          </a:bodyPr>
          <a:lstStyle/>
          <a:p>
            <a:r>
              <a:rPr altLang="zh-CN" kern="100" lang="en-US" sz="4800">
                <a:latin charset="0" panose="020b0a04020102020204" pitchFamily="34" typeface="Arial Black"/>
                <a:ea charset="-127" panose="020b0600000101010101" pitchFamily="34" typeface="Dotum"/>
                <a:cs charset="0" panose="02020603050405020304" pitchFamily="18" typeface="Times New Roman"/>
              </a:rPr>
              <a:t>5</a:t>
            </a:r>
          </a:p>
        </p:txBody>
      </p:sp>
      <p:cxnSp>
        <p:nvCxnSpPr>
          <p:cNvPr id="28" name="直接连接符 27"/>
          <p:cNvCxnSpPr/>
          <p:nvPr/>
        </p:nvCxnSpPr>
        <p:spPr>
          <a:xfrm>
            <a:off x="505353" y="3898032"/>
            <a:ext cx="10764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919988" y="2851758"/>
            <a:ext cx="596777" cy="5967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3200">
                <a:solidFill>
                  <a:srgbClr val="FFFF00"/>
                </a:solidFill>
                <a:latin charset="0" pitchFamily="34" typeface="Impact"/>
                <a:ea charset="-122" pitchFamily="50" typeface="造字工房悦黑体验版常规体"/>
              </a:rPr>
              <a:t>1</a:t>
            </a:r>
          </a:p>
        </p:txBody>
      </p:sp>
      <p:sp>
        <p:nvSpPr>
          <p:cNvPr id="15" name="椭圆 14"/>
          <p:cNvSpPr/>
          <p:nvPr/>
        </p:nvSpPr>
        <p:spPr>
          <a:xfrm>
            <a:off x="8083253" y="2851758"/>
            <a:ext cx="596777" cy="5967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3200">
                <a:solidFill>
                  <a:srgbClr val="FFFF00"/>
                </a:solidFill>
                <a:latin charset="0" pitchFamily="34" typeface="Impact"/>
                <a:ea charset="-122" pitchFamily="50" typeface="造字工房悦黑体验版常规体"/>
              </a:rPr>
              <a:t>4</a:t>
            </a:r>
          </a:p>
        </p:txBody>
      </p:sp>
      <p:sp>
        <p:nvSpPr>
          <p:cNvPr id="16" name="椭圆 15"/>
          <p:cNvSpPr/>
          <p:nvPr/>
        </p:nvSpPr>
        <p:spPr>
          <a:xfrm>
            <a:off x="5695498" y="2851758"/>
            <a:ext cx="596777" cy="5967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3200">
                <a:solidFill>
                  <a:srgbClr val="FFFF00"/>
                </a:solidFill>
                <a:latin charset="0" pitchFamily="34" typeface="Impact"/>
                <a:ea charset="-122" pitchFamily="50" typeface="造字工房悦黑体验版常规体"/>
              </a:rPr>
              <a:t>3</a:t>
            </a:r>
          </a:p>
        </p:txBody>
      </p:sp>
      <p:sp>
        <p:nvSpPr>
          <p:cNvPr id="17" name="椭圆 16"/>
          <p:cNvSpPr/>
          <p:nvPr/>
        </p:nvSpPr>
        <p:spPr>
          <a:xfrm>
            <a:off x="10471007" y="2851758"/>
            <a:ext cx="596777" cy="5967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3200">
                <a:solidFill>
                  <a:srgbClr val="FFFF00"/>
                </a:solidFill>
                <a:latin charset="0" pitchFamily="34" typeface="Impact"/>
                <a:ea charset="-122" pitchFamily="50" typeface="造字工房悦黑体验版常规体"/>
              </a:rPr>
              <a:t>5</a:t>
            </a:r>
          </a:p>
        </p:txBody>
      </p:sp>
      <p:sp>
        <p:nvSpPr>
          <p:cNvPr id="18" name="椭圆 17"/>
          <p:cNvSpPr/>
          <p:nvPr/>
        </p:nvSpPr>
        <p:spPr>
          <a:xfrm>
            <a:off x="3307743" y="2851758"/>
            <a:ext cx="596777" cy="5967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3200">
                <a:solidFill>
                  <a:srgbClr val="FFFF00"/>
                </a:solidFill>
                <a:latin charset="0" pitchFamily="34" typeface="Impact"/>
                <a:ea charset="-122" pitchFamily="50" typeface="造字工房悦黑体验版常规体"/>
              </a:rPr>
              <a:t>2</a:t>
            </a:r>
          </a:p>
        </p:txBody>
      </p:sp>
      <p:sp>
        <p:nvSpPr>
          <p:cNvPr id="26" name="矩形 25"/>
          <p:cNvSpPr/>
          <p:nvPr/>
        </p:nvSpPr>
        <p:spPr>
          <a:xfrm>
            <a:off x="399249" y="3528700"/>
            <a:ext cx="1650233" cy="365760"/>
          </a:xfrm>
          <a:prstGeom prst="rect">
            <a:avLst/>
          </a:prstGeom>
        </p:spPr>
        <p:txBody>
          <a:bodyPr wrap="square">
            <a:spAutoFit/>
          </a:bodyPr>
          <a:lstStyle/>
          <a:p>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阅读雇主资料</a:t>
            </a:r>
          </a:p>
        </p:txBody>
      </p:sp>
      <p:sp>
        <p:nvSpPr>
          <p:cNvPr id="34" name="矩形 33"/>
          <p:cNvSpPr/>
          <p:nvPr/>
        </p:nvSpPr>
        <p:spPr>
          <a:xfrm>
            <a:off x="3111676" y="3528700"/>
            <a:ext cx="1097280" cy="365760"/>
          </a:xfrm>
          <a:prstGeom prst="rect">
            <a:avLst/>
          </a:prstGeom>
        </p:spPr>
        <p:txBody>
          <a:bodyPr wrap="none">
            <a:spAutoFit/>
          </a:bodyPr>
          <a:lstStyle/>
          <a:p>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垂直搜索</a:t>
            </a:r>
          </a:p>
        </p:txBody>
      </p:sp>
      <p:sp>
        <p:nvSpPr>
          <p:cNvPr id="35" name="矩形 34"/>
          <p:cNvSpPr/>
          <p:nvPr/>
        </p:nvSpPr>
        <p:spPr>
          <a:xfrm>
            <a:off x="5700856" y="3528700"/>
            <a:ext cx="1097280" cy="365760"/>
          </a:xfrm>
          <a:prstGeom prst="rect">
            <a:avLst/>
          </a:prstGeom>
        </p:spPr>
        <p:txBody>
          <a:bodyPr wrap="none">
            <a:spAutoFit/>
          </a:bodyPr>
          <a:lstStyle/>
          <a:p>
            <a:pPr algn="just">
              <a:spcAft>
                <a:spcPct val="0"/>
              </a:spcAft>
            </a:pPr>
            <a:r>
              <a:rPr altLang="zh-CN" kern="100" lang="zh-CN">
                <a:latin charset="-122" pitchFamily="50" typeface="造字工房悦黑体验版常规体"/>
                <a:ea charset="-122" pitchFamily="50" typeface="造字工房悦黑体验版常规体"/>
                <a:cs charset="0" panose="02020603050405020304" pitchFamily="18" typeface="Times New Roman"/>
              </a:rPr>
              <a:t>面试彩排</a:t>
            </a:r>
          </a:p>
        </p:txBody>
      </p:sp>
      <p:sp>
        <p:nvSpPr>
          <p:cNvPr id="36" name="矩形 35"/>
          <p:cNvSpPr/>
          <p:nvPr/>
        </p:nvSpPr>
        <p:spPr>
          <a:xfrm>
            <a:off x="7596810" y="3528700"/>
            <a:ext cx="1554480" cy="365760"/>
          </a:xfrm>
          <a:prstGeom prst="rect">
            <a:avLst/>
          </a:prstGeom>
        </p:spPr>
        <p:txBody>
          <a:bodyPr wrap="none">
            <a:spAutoFit/>
          </a:bodyPr>
          <a:lstStyle/>
          <a:p>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踩点熟悉环境</a:t>
            </a:r>
          </a:p>
        </p:txBody>
      </p:sp>
      <p:sp>
        <p:nvSpPr>
          <p:cNvPr id="37" name="矩形 36"/>
          <p:cNvSpPr/>
          <p:nvPr/>
        </p:nvSpPr>
        <p:spPr>
          <a:xfrm>
            <a:off x="10251300" y="3528700"/>
            <a:ext cx="1097280" cy="365760"/>
          </a:xfrm>
          <a:prstGeom prst="rect">
            <a:avLst/>
          </a:prstGeom>
        </p:spPr>
        <p:txBody>
          <a:bodyPr wrap="none">
            <a:spAutoFit/>
          </a:bodyPr>
          <a:lstStyle/>
          <a:p>
            <a:r>
              <a:rPr altLang="zh-CN" kern="100" lang="zh-CN">
                <a:latin charset="-122" pitchFamily="50" typeface="造字工房悦黑体验版常规体"/>
                <a:ea charset="-122" pitchFamily="50" typeface="造字工房悦黑体验版常规体"/>
                <a:cs charset="0" panose="02020603050405020304" pitchFamily="18" typeface="Times New Roman"/>
              </a:rPr>
              <a:t>衣着正规</a:t>
            </a:r>
          </a:p>
        </p:txBody>
      </p:sp>
      <p:sp>
        <p:nvSpPr>
          <p:cNvPr id="19" name="圆角矩形 18"/>
          <p:cNvSpPr/>
          <p:nvPr/>
        </p:nvSpPr>
        <p:spPr>
          <a:xfrm>
            <a:off x="375108" y="469832"/>
            <a:ext cx="1794886" cy="448937"/>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415269" y="367132"/>
            <a:ext cx="1783080" cy="603504"/>
          </a:xfrm>
          <a:prstGeom prst="rect">
            <a:avLst/>
          </a:prstGeom>
        </p:spPr>
        <p:txBody>
          <a:bodyPr wrap="none">
            <a:spAutoFit/>
          </a:bodyPr>
          <a:lstStyle/>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Question2</a:t>
            </a:r>
          </a:p>
        </p:txBody>
      </p:sp>
      <p:sp>
        <p:nvSpPr>
          <p:cNvPr id="21" name="圆角矩形 20"/>
          <p:cNvSpPr/>
          <p:nvPr/>
        </p:nvSpPr>
        <p:spPr>
          <a:xfrm>
            <a:off x="1119204" y="5661423"/>
            <a:ext cx="9363414" cy="666419"/>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1484791" y="5763801"/>
            <a:ext cx="10481032" cy="457200"/>
          </a:xfrm>
          <a:prstGeom prst="rect">
            <a:avLst/>
          </a:prstGeom>
        </p:spPr>
        <p:txBody>
          <a:bodyPr wrap="square">
            <a:spAutoFit/>
          </a:bodyPr>
          <a:lstStyle/>
          <a:p>
            <a:pPr algn="just">
              <a:spcAft>
                <a:spcPct val="0"/>
              </a:spcAft>
            </a:pPr>
            <a:r>
              <a:rPr altLang="zh-CN" b="1" kern="100" lang="zh-CN" sz="24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记住：一次好的面试，必定是双向的交流，而不是你问我答。</a:t>
            </a:r>
          </a:p>
        </p:txBody>
      </p:sp>
    </p:spTree>
    <p:extLst>
      <p:ext uri="{BB962C8B-B14F-4D97-AF65-F5344CB8AC3E}">
        <p14:creationId val="2256224676"/>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582425" y="2711028"/>
            <a:ext cx="9162076" cy="3383280"/>
          </a:xfrm>
          <a:prstGeom prst="rect">
            <a:avLst/>
          </a:prstGeom>
        </p:spPr>
        <p:txBody>
          <a:bodyPr wrap="square">
            <a:spAutoFit/>
          </a:bodyPr>
          <a:lstStyle/>
          <a:p>
            <a:pPr algn="just" indent="-342900" marL="342900">
              <a:lnSpc>
                <a:spcPct val="150000"/>
              </a:lnSpc>
              <a:spcAft>
                <a:spcPct val="0"/>
              </a:spcAft>
              <a:buFont typeface="+mj-lt"/>
              <a:buAutoNum type="arabicPeriod"/>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出门前检查要带的东西：简历、证件、学历学位证书等；</a:t>
            </a:r>
          </a:p>
          <a:p>
            <a:pPr algn="just" indent="-342900" marL="342900">
              <a:lnSpc>
                <a:spcPct val="150000"/>
              </a:lnSpc>
              <a:spcAft>
                <a:spcPct val="0"/>
              </a:spcAft>
              <a:buFont typeface="+mj-lt"/>
              <a:buAutoNum type="arabicPeriod"/>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提前几分钟到达面试地点；</a:t>
            </a:r>
          </a:p>
          <a:p>
            <a:pPr algn="just" indent="-342900" marL="342900">
              <a:lnSpc>
                <a:spcPct val="150000"/>
              </a:lnSpc>
              <a:spcAft>
                <a:spcPct val="0"/>
              </a:spcAft>
              <a:buFont typeface="+mj-lt"/>
              <a:buAutoNum type="arabicPeriod"/>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如果面试的地点是在雇主的会议室进行，注意选择一进门就能看到的位置，那是客位；</a:t>
            </a:r>
          </a:p>
          <a:p>
            <a:pPr algn="just" indent="-342900" marL="342900">
              <a:lnSpc>
                <a:spcPct val="150000"/>
              </a:lnSpc>
              <a:spcAft>
                <a:spcPct val="0"/>
              </a:spcAft>
              <a:buFont typeface="+mj-lt"/>
              <a:buAutoNum type="arabicPeriod"/>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如果面试是那种审讯室格局，即面试官已经落座（或者就在他的办公室里）；</a:t>
            </a:r>
          </a:p>
          <a:p>
            <a:pPr algn="just" indent="-342900" marL="342900">
              <a:lnSpc>
                <a:spcPct val="150000"/>
              </a:lnSpc>
              <a:spcAft>
                <a:spcPct val="0"/>
              </a:spcAft>
              <a:buFont typeface="+mj-lt"/>
              <a:buAutoNum type="arabicPeriod"/>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你进来后坐对面，也别那么急着坐下去，上去和人握个手，问个好，聊两句，在开始正式开始面试；</a:t>
            </a:r>
          </a:p>
          <a:p>
            <a:pPr algn="just" indent="-342900" marL="342900">
              <a:lnSpc>
                <a:spcPct val="150000"/>
              </a:lnSpc>
              <a:spcAft>
                <a:spcPct val="0"/>
              </a:spcAft>
              <a:buFont typeface="+mj-lt"/>
              <a:buAutoNum type="arabicPeriod"/>
            </a:pPr>
            <a:r>
              <a:rPr altLang="zh-CN" kern="100" lang="zh-CN" smtClean="0">
                <a:latin charset="-122" pitchFamily="50" typeface="造字工房悦黑体验版常规体"/>
                <a:ea charset="-122" pitchFamily="50" typeface="造字工房悦黑体验版常规体"/>
                <a:cs charset="0" panose="02020603050405020304" pitchFamily="18" typeface="Times New Roman"/>
              </a:rPr>
              <a:t>你要一直和面试官保持目光接触，如果是多人面试你，则重点和发问的人保持目光接触，适度观察其他人的表情。</a:t>
            </a:r>
          </a:p>
        </p:txBody>
      </p:sp>
      <p:cxnSp>
        <p:nvCxnSpPr>
          <p:cNvPr id="3" name="直接连接符 2"/>
          <p:cNvCxnSpPr/>
          <p:nvPr/>
        </p:nvCxnSpPr>
        <p:spPr>
          <a:xfrm>
            <a:off x="0" y="1022651"/>
            <a:ext cx="9521371"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流程图: 联系 7"/>
          <p:cNvSpPr/>
          <p:nvPr/>
        </p:nvSpPr>
        <p:spPr>
          <a:xfrm>
            <a:off x="9350062" y="-725996"/>
            <a:ext cx="3437024" cy="3437024"/>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dist">
              <a:spcAft>
                <a:spcPct val="0"/>
              </a:spcAft>
            </a:pPr>
            <a:endParaRPr altLang="zh-CN" b="1" kern="100" lang="zh-CN" sz="41300">
              <a:solidFill>
                <a:srgbClr val="FFFF00"/>
              </a:solidFill>
              <a:latin charset="-122" pitchFamily="50" typeface="造字工房悦黑体验版常规体"/>
              <a:ea charset="-122" pitchFamily="50" typeface="造字工房悦黑体验版常规体"/>
              <a:cs charset="0" panose="02020603050405020304" pitchFamily="18" typeface="Times New Roman"/>
            </a:endParaRPr>
          </a:p>
        </p:txBody>
      </p:sp>
      <p:cxnSp>
        <p:nvCxnSpPr>
          <p:cNvPr id="10" name="直接连接符 9"/>
          <p:cNvCxnSpPr/>
          <p:nvPr/>
        </p:nvCxnSpPr>
        <p:spPr>
          <a:xfrm>
            <a:off x="0" y="6327622"/>
            <a:ext cx="12192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0138935" y="207686"/>
            <a:ext cx="1859280" cy="2103120"/>
          </a:xfrm>
          <a:prstGeom prst="rect">
            <a:avLst/>
          </a:prstGeom>
        </p:spPr>
        <p:txBody>
          <a:bodyPr wrap="none">
            <a:spAutoFit/>
          </a:bodyPr>
          <a:lstStyle/>
          <a:p>
            <a:pPr algn="just">
              <a:spcAft>
                <a:spcPct val="0"/>
              </a:spcAft>
            </a:pPr>
            <a:r>
              <a:rPr altLang="zh-CN" b="1" kern="100" lang="zh-CN" smtClean="0" sz="66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面试</a:t>
            </a:r>
          </a:p>
          <a:p>
            <a:pPr algn="just">
              <a:spcAft>
                <a:spcPct val="0"/>
              </a:spcAft>
            </a:pPr>
            <a:r>
              <a:rPr altLang="zh-CN" b="1" kern="100" lang="zh-CN" smtClean="0" sz="66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当天</a:t>
            </a:r>
          </a:p>
        </p:txBody>
      </p:sp>
      <p:sp>
        <p:nvSpPr>
          <p:cNvPr id="7" name="圆角矩形 6"/>
          <p:cNvSpPr/>
          <p:nvPr/>
        </p:nvSpPr>
        <p:spPr>
          <a:xfrm>
            <a:off x="590244" y="1664841"/>
            <a:ext cx="1794886" cy="448937"/>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630406" y="1562141"/>
            <a:ext cx="1783080" cy="603504"/>
          </a:xfrm>
          <a:prstGeom prst="rect">
            <a:avLst/>
          </a:prstGeom>
        </p:spPr>
        <p:txBody>
          <a:bodyPr wrap="none">
            <a:spAutoFit/>
          </a:bodyPr>
          <a:lstStyle/>
          <a:p>
            <a:pPr algn="just">
              <a:lnSpc>
                <a:spcPct val="120000"/>
              </a:lnSpc>
              <a:spcAft>
                <a:spcPct val="0"/>
              </a:spcAft>
            </a:pPr>
            <a:r>
              <a:rPr altLang="zh-CN" b="1" kern="100" lang="en-US" smtClean="0" sz="2800">
                <a:solidFill>
                  <a:srgbClr val="FFFF00"/>
                </a:solidFill>
                <a:latin charset="-122" pitchFamily="50" typeface="造字工房悦黑体验版常规体"/>
                <a:ea charset="-122" pitchFamily="50" typeface="造字工房悦黑体验版常规体"/>
                <a:cs charset="0" panose="02020603050405020304" pitchFamily="18" typeface="Times New Roman"/>
              </a:rPr>
              <a:t>6  Tips  </a:t>
            </a:r>
          </a:p>
        </p:txBody>
      </p:sp>
    </p:spTree>
    <p:extLst>
      <p:ext uri="{BB962C8B-B14F-4D97-AF65-F5344CB8AC3E}">
        <p14:creationId val="2424398228"/>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222</Paragraphs>
  <Slides>27</Slides>
  <Notes>2</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27</vt:i4>
      </vt:variant>
    </vt:vector>
  </HeadingPairs>
  <TitlesOfParts>
    <vt:vector baseType="lpstr" size="41">
      <vt:lpstr>Arial</vt:lpstr>
      <vt:lpstr>Calibri Light</vt:lpstr>
      <vt:lpstr>Calibri</vt:lpstr>
      <vt:lpstr>造字工房悦黑体验版常规体</vt:lpstr>
      <vt:lpstr>Impact</vt:lpstr>
      <vt:lpstr>汉仪菱心体简</vt:lpstr>
      <vt:lpstr>方正超粗黑简体</vt:lpstr>
      <vt:lpstr>造字工房悦圆演示版常规体</vt:lpstr>
      <vt:lpstr>宋体</vt:lpstr>
      <vt:lpstr>Times New Roman</vt:lpstr>
      <vt:lpstr>Arial Black</vt:lpstr>
      <vt:lpstr>Dotum</vt:lpstr>
      <vt:lpstr>Arial Unicode MS</vt:lpstr>
      <vt:lpstr>Office 主题</vt:lpstr>
      <vt:lpstr>PowerPoint Presentation</vt:lpstr>
      <vt:lpstr>PowerPoint Presentation</vt:lpstr>
      <vt:lpstr>PowerPoint Presentation</vt:lpstr>
      <vt:lpstr>PowerPoint Presentation</vt:lpstr>
      <vt:lpstr>如何写简历</vt:lpstr>
      <vt:lpstr>PowerPoint Presentation</vt:lpstr>
      <vt:lpstr>面试终极攻略</vt:lpstr>
      <vt:lpstr>PowerPoint Presentation</vt:lpstr>
      <vt:lpstr>PowerPoint Presentation</vt:lpstr>
      <vt:lpstr>如何通过试用期</vt:lpstr>
      <vt:lpstr>职场新人生存法则</vt:lpstr>
      <vt:lpstr>PowerPoint Presentation</vt:lpstr>
      <vt:lpstr>PowerPoint Presentation</vt:lpstr>
      <vt:lpstr>职场必备技能大检查</vt:lpstr>
      <vt:lpstr>PowerPoint Presentation</vt:lpstr>
      <vt:lpstr>PowerPoint Presentation</vt:lpstr>
      <vt:lpstr>PowerPoint Presentation</vt:lpstr>
      <vt:lpstr>如何锻炼商务演示能力</vt:lpstr>
      <vt:lpstr>PowerPoint Presentation</vt:lpstr>
      <vt:lpstr>你是职场高效能人士吗</vt:lpstr>
      <vt:lpstr>PowerPoint Presentation</vt:lpstr>
      <vt:lpstr>职场严肃谈话技巧</vt:lpstr>
      <vt:lpstr>PowerPoint Presentation</vt:lpstr>
      <vt:lpstr>职场自营销——管理你的职场曝光率</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2021-08-22T11:54:29Z</dcterms:created>
  <cp:lastPrinted>2021-08-22T11:54:29Z</cp:lastPrinted>
  <dcterms:modified xsi:type="dcterms:W3CDTF">2021-08-22T05:41:40Z</dcterms:modified>
  <cp:revision>1</cp:revision>
</cp:coreProperties>
</file>