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7" r:id="rId6"/>
    <p:sldId id="259" r:id="rId7"/>
    <p:sldId id="260" r:id="rId8"/>
    <p:sldId id="261" r:id="rId9"/>
    <p:sldId id="263" r:id="rId10"/>
    <p:sldId id="262" r:id="rId11"/>
    <p:sldId id="268" r:id="rId12"/>
    <p:sldId id="269" r:id="rId13"/>
    <p:sldId id="264" r:id="rId14"/>
    <p:sldId id="266" r:id="rId15"/>
    <p:sldId id="270" r:id="rId16"/>
    <p:sldId id="271" r:id="rId17"/>
    <p:sldId id="272" r:id="rId18"/>
    <p:sldId id="265" r:id="rId19"/>
    <p:sldId id="267" r:id="rId20"/>
    <p:sldId id="273" r:id="rId21"/>
    <p:sldId id="276"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3" d="100"/>
          <a:sy n="113" d="100"/>
        </p:scale>
        <p:origin x="510"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7.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F6E3A-4C6D-4A59-B84A-FDFDF901ED71}"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30425-7106-4855-B8AC-BFB88C45BA82}" type="slidenum">
              <a:rPr lang="zh-CN" altLang="en-US" smtClean="0"/>
              <a:t>‹#›</a:t>
            </a:fld>
            <a:endParaRPr lang="zh-CN" altLang="en-US"/>
          </a:p>
        </p:txBody>
      </p:sp>
    </p:spTree>
    <p:extLst>
      <p:ext uri="{BB962C8B-B14F-4D97-AF65-F5344CB8AC3E}">
        <p14:creationId val="273451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F6FE5BDA-700D-4E0C-A075-49514BC4A92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FD95345-C564-4CAA-AC10-D6E82A36F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8AC025-42D6-4BC0-8EAE-CB62361833A0}"/>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F09E12B1-DA80-4A0C-A279-8D0AB72D9B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9B49F6-B525-4947-BD4E-94ADFD6483C8}"/>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3901998558"/>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334AB2A-701D-4238-9C39-CEC4B66239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8FD471A-29EB-40D7-9CAE-A4617216277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735FC6-9D26-4E5C-831C-9F89236FB25F}"/>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3818FEFF-7ABF-4096-8A81-E8137ADB3F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F9AE37-5C5D-47A8-BEB3-9EBB82AAD685}"/>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3351063829"/>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4A0D88F-C1B0-4E83-8984-AE9B2F05FBB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4DF0A1-A29F-4738-B1A6-80C6CFFA941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CC46C0-7CB1-4D32-BD62-226472469AB1}"/>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A8B9DBCE-98D4-4B91-A956-1488036122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02B1F4-D253-4406-A269-F46F04804F02}"/>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2546015428"/>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11500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9426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41750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10748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55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050824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13128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29462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58D0CE2-39C1-4FFE-9C6E-FDA760B8D6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ADA551-3895-4710-807D-378F177325C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E92945-D16E-4F86-8DA9-E461F22A9680}"/>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1A92EB33-482A-49BF-B472-0E20262F26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725A57-DEF4-47F2-8F81-AEAE8CE3E97C}"/>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910912387"/>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927439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299851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27966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1FB4918-04CB-4D7D-9F96-FD71985F528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25FD954-1249-4C7E-BB95-59182A78B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3DF7F1-3398-438F-AB1A-A7BE911EEFD5}"/>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1D6640AB-C599-4A27-8BED-BD4B0A67BB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D85B5C-1D4E-4945-9328-C6E28437C915}"/>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3334973298"/>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903F9EC-F435-4271-B3E2-D911EC5CE1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1BAB68-D2D2-484C-8628-68A8E94AFC4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2598C6-8BBD-4F40-9542-4BB1950DEDE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D46EE78-9932-456B-990B-9586325C02F2}"/>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6" name="页脚占位符 5">
            <a:extLst>
              <a:ext uri="{FF2B5EF4-FFF2-40B4-BE49-F238E27FC236}">
                <a16:creationId xmlns:a16="http://schemas.microsoft.com/office/drawing/2014/main" id="{36FD6271-7FC0-4D99-B464-8B75DE88DE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B2E63D-E063-434B-BED9-BEA7486CB1FD}"/>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3882767208"/>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46F0445-2B0E-4057-AE2E-16F2F3E935C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10D04DE-D985-484C-9662-BF00673B2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63E43D9-CF61-4AD9-8308-B6F6400C453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8C91829-65B3-44A8-A43A-4CBB64798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CA7CBD3-697C-4916-9416-A2EC2F21059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1EB2BA4-EF95-40B4-9073-7D6D65DC3B3F}"/>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8" name="页脚占位符 7">
            <a:extLst>
              <a:ext uri="{FF2B5EF4-FFF2-40B4-BE49-F238E27FC236}">
                <a16:creationId xmlns:a16="http://schemas.microsoft.com/office/drawing/2014/main" id="{D22D2DA1-87B2-498A-B1CC-1EA4C3E6B8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6968654-B1E1-4F0A-80F6-15712F112ECE}"/>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921740207"/>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0A97CE3-219C-430D-AA8B-30091B6D092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34078D-7341-4482-8348-94F1C4E72674}"/>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4" name="页脚占位符 3">
            <a:extLst>
              <a:ext uri="{FF2B5EF4-FFF2-40B4-BE49-F238E27FC236}">
                <a16:creationId xmlns:a16="http://schemas.microsoft.com/office/drawing/2014/main" id="{4A5EDCE4-D274-4A07-9095-DABDC999D12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BCBF4B-CE18-431D-8E51-D4E3CC4C40DB}"/>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3678391193"/>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562C93F-5CE5-408D-B2E0-8E3AFC7654A1}"/>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3" name="页脚占位符 2">
            <a:extLst>
              <a:ext uri="{FF2B5EF4-FFF2-40B4-BE49-F238E27FC236}">
                <a16:creationId xmlns:a16="http://schemas.microsoft.com/office/drawing/2014/main" id="{F44FC7BF-79AC-4B89-B4FE-4FB38200C1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953C314-7243-451D-95B3-07B8F98503CB}"/>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235809561"/>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8A9D399-5B88-4135-B5DE-24E51FECA5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A8645DD-35D6-4D06-8F04-DF2A61294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596F414-8133-4C15-80B1-17B4C5718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EB0B66-7832-4890-97AA-42C4E24FAECE}"/>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6" name="页脚占位符 5">
            <a:extLst>
              <a:ext uri="{FF2B5EF4-FFF2-40B4-BE49-F238E27FC236}">
                <a16:creationId xmlns:a16="http://schemas.microsoft.com/office/drawing/2014/main" id="{E29803C3-6581-4907-90FD-0C6FB23121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2493A5-2D19-452E-A59B-1484E16534C7}"/>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4250608110"/>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1D13BE1-0BF8-4921-BAA3-3BB1860281A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5201A1-7D98-4421-B751-5A5312D0A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66FA03B-EC48-44D7-8200-1A33D5957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452E16-379F-4313-9B11-41FC1183D451}"/>
              </a:ext>
            </a:extLst>
          </p:cNvPr>
          <p:cNvSpPr>
            <a:spLocks noGrp="1"/>
          </p:cNvSpPr>
          <p:nvPr>
            <p:ph type="dt" sz="half" idx="10"/>
          </p:nvPr>
        </p:nvSpPr>
        <p:spPr/>
        <p:txBody>
          <a:bodyPr/>
          <a:lstStyle/>
          <a:p>
            <a:fld id="{D4BF8601-B93C-47C2-9EDF-DB7835602C86}" type="datetimeFigureOut">
              <a:rPr lang="zh-CN" altLang="en-US" smtClean="0"/>
              <a:t>2020/7/19</a:t>
            </a:fld>
            <a:endParaRPr lang="zh-CN" altLang="en-US"/>
          </a:p>
        </p:txBody>
      </p:sp>
      <p:sp>
        <p:nvSpPr>
          <p:cNvPr id="6" name="页脚占位符 5">
            <a:extLst>
              <a:ext uri="{FF2B5EF4-FFF2-40B4-BE49-F238E27FC236}">
                <a16:creationId xmlns:a16="http://schemas.microsoft.com/office/drawing/2014/main" id="{E20CE006-CF0F-4D28-86D9-D3945273B4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44E4F4D-8834-4201-BEAC-956FC6167D5B}"/>
              </a:ext>
            </a:extLst>
          </p:cNvPr>
          <p:cNvSpPr>
            <a:spLocks noGrp="1"/>
          </p:cNvSpPr>
          <p:nvPr>
            <p:ph type="sldNum" sz="quarter" idx="12"/>
          </p:nvPr>
        </p:nvSpPr>
        <p:spPr/>
        <p:txBody>
          <a:bodyPr/>
          <a:lstStyle/>
          <a:p>
            <a:fld id="{86F65377-9FF8-4A90-ACE9-C9127222A2C7}" type="slidenum">
              <a:rPr lang="zh-CN" altLang="en-US" smtClean="0"/>
              <a:t>‹#›</a:t>
            </a:fld>
            <a:endParaRPr lang="zh-CN" altLang="en-US"/>
          </a:p>
        </p:txBody>
      </p:sp>
    </p:spTree>
    <p:extLst>
      <p:ext uri="{BB962C8B-B14F-4D97-AF65-F5344CB8AC3E}">
        <p14:creationId val="1900826426"/>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C058AEE9-23C4-4711-BBAD-2E8E9C8BA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6502256-D135-4DDE-ADC8-E3F41A6A6D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4217F0-18E5-4D82-8193-4465C3A3E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F8601-B93C-47C2-9EDF-DB7835602C86}" type="datetimeFigureOut">
              <a:rPr lang="zh-CN" altLang="en-US" smtClean="0"/>
              <a:t>2020/7/19</a:t>
            </a:fld>
            <a:endParaRPr lang="zh-CN" altLang="en-US"/>
          </a:p>
        </p:txBody>
      </p:sp>
      <p:sp>
        <p:nvSpPr>
          <p:cNvPr id="5" name="页脚占位符 4">
            <a:extLst>
              <a:ext uri="{FF2B5EF4-FFF2-40B4-BE49-F238E27FC236}">
                <a16:creationId xmlns:a16="http://schemas.microsoft.com/office/drawing/2014/main" id="{A1003392-8A53-4AF6-9AC7-8F4CCDC02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A8A7C62-7830-4CD0-B1DA-AB6340BC5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5377-9FF8-4A90-ACE9-C9127222A2C7}" type="slidenum">
              <a:rPr lang="zh-CN" altLang="en-US" smtClean="0"/>
              <a:t>‹#›</a:t>
            </a:fld>
            <a:endParaRPr lang="zh-CN" altLang="en-US"/>
          </a:p>
        </p:txBody>
      </p:sp>
    </p:spTree>
    <p:extLst>
      <p:ext uri="{BB962C8B-B14F-4D97-AF65-F5344CB8AC3E}">
        <p14:creationId val="315012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9973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 Id="rId3"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5.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2" Target="../media/image16.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6.xml" Type="http://schemas.openxmlformats.org/officeDocument/2006/relationships/tags"/><Relationship Id="rId2" Target="../media/image16.png" Type="http://schemas.openxmlformats.org/officeDocument/2006/relationships/image"/><Relationship Id="rId3" Target="../tags/tag9.xml" Type="http://schemas.openxmlformats.org/officeDocument/2006/relationships/tags"/><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5.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4.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5.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5.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png" Type="http://schemas.openxmlformats.org/officeDocument/2006/relationships/image"/><Relationship Id="rId3"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BEB84802-5870-442D-B533-ABAD6E3D3C1D}"/>
              </a:ext>
            </a:extLst>
          </p:cNvPr>
          <p:cNvPicPr>
            <a:picLocks noChangeAspect="1"/>
          </p:cNvPicPr>
          <p:nvPr/>
        </p:nvPicPr>
        <p:blipFill>
          <a:blip r:embed="rId3">
            <a:extLst>
              <a:ext uri="{28A0092B-C50C-407E-A947-70E740481C1C}">
                <a14:useLocalDpi val="0"/>
              </a:ext>
            </a:extLst>
          </a:blip>
          <a:stretch>
            <a:fillRect/>
          </a:stretch>
        </p:blipFill>
        <p:spPr>
          <a:xfrm>
            <a:off x="2672178" y="4016314"/>
            <a:ext cx="9244614" cy="2407637"/>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4">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5">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6">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7">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8">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9">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10">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1">
            <a:extLst>
              <a:ext uri="{28A0092B-C50C-407E-A947-70E740481C1C}">
                <a14:useLocalDpi val="0"/>
              </a:ext>
            </a:extLst>
          </a:blip>
          <a:stretch>
            <a:fillRect/>
          </a:stretch>
        </p:blipFill>
        <p:spPr>
          <a:xfrm>
            <a:off x="359513" y="587848"/>
            <a:ext cx="1911890" cy="1045936"/>
          </a:xfrm>
          <a:prstGeom prst="rect">
            <a:avLst/>
          </a:prstGeom>
        </p:spPr>
      </p:pic>
      <p:pic>
        <p:nvPicPr>
          <p:cNvPr id="25" name="图片 24">
            <a:extLst>
              <a:ext uri="{FF2B5EF4-FFF2-40B4-BE49-F238E27FC236}">
                <a16:creationId xmlns:a16="http://schemas.microsoft.com/office/drawing/2014/main" id="{2A051ED2-0244-41BC-B969-07E36B2619BE}"/>
              </a:ext>
            </a:extLst>
          </p:cNvPr>
          <p:cNvPicPr>
            <a:picLocks noChangeAspect="1"/>
          </p:cNvPicPr>
          <p:nvPr/>
        </p:nvPicPr>
        <p:blipFill>
          <a:blip r:embed="rId12">
            <a:extLst>
              <a:ext uri="{28A0092B-C50C-407E-A947-70E740481C1C}">
                <a14:useLocalDpi val="0"/>
              </a:ext>
            </a:extLst>
          </a:blip>
          <a:stretch>
            <a:fillRect/>
          </a:stretch>
        </p:blipFill>
        <p:spPr>
          <a:xfrm>
            <a:off x="1573726" y="1470702"/>
            <a:ext cx="9044547" cy="1395688"/>
          </a:xfrm>
          <a:prstGeom prst="rect">
            <a:avLst/>
          </a:prstGeom>
        </p:spPr>
      </p:pic>
      <p:pic>
        <p:nvPicPr>
          <p:cNvPr id="27" name="图片 26">
            <a:extLst>
              <a:ext uri="{FF2B5EF4-FFF2-40B4-BE49-F238E27FC236}">
                <a16:creationId xmlns:a16="http://schemas.microsoft.com/office/drawing/2014/main" id="{A5807A78-8781-4FD1-804A-7AF55730AB3D}"/>
              </a:ext>
            </a:extLst>
          </p:cNvPr>
          <p:cNvPicPr>
            <a:picLocks noChangeAspect="1"/>
          </p:cNvPicPr>
          <p:nvPr/>
        </p:nvPicPr>
        <p:blipFill>
          <a:blip r:embed="rId13">
            <a:extLst>
              <a:ext uri="{28A0092B-C50C-407E-A947-70E740481C1C}">
                <a14:useLocalDpi val="0"/>
              </a:ext>
            </a:extLst>
          </a:blip>
          <a:stretch>
            <a:fillRect/>
          </a:stretch>
        </p:blipFill>
        <p:spPr>
          <a:xfrm>
            <a:off x="2565400" y="3189332"/>
            <a:ext cx="7061200" cy="396049"/>
          </a:xfrm>
          <a:prstGeom prst="rect">
            <a:avLst/>
          </a:prstGeom>
        </p:spPr>
      </p:pic>
      <p:pic>
        <p:nvPicPr>
          <p:cNvPr id="29" name="图片 28">
            <a:extLst>
              <a:ext uri="{FF2B5EF4-FFF2-40B4-BE49-F238E27FC236}">
                <a16:creationId xmlns:a16="http://schemas.microsoft.com/office/drawing/2014/main" id="{5D4034E5-31D5-41B5-9AC1-D212075F49E8}"/>
              </a:ext>
            </a:extLst>
          </p:cNvPr>
          <p:cNvPicPr>
            <a:picLocks noChangeAspect="1"/>
          </p:cNvPicPr>
          <p:nvPr/>
        </p:nvPicPr>
        <p:blipFill>
          <a:blip r:embed="rId14">
            <a:extLst>
              <a:ext uri="{28A0092B-C50C-407E-A947-70E740481C1C}">
                <a14:useLocalDpi val="0"/>
              </a:ext>
            </a:extLst>
          </a:blip>
          <a:stretch>
            <a:fillRect/>
          </a:stretch>
        </p:blipFill>
        <p:spPr>
          <a:xfrm>
            <a:off x="3615200" y="3148393"/>
            <a:ext cx="4961599" cy="401306"/>
          </a:xfrm>
          <a:prstGeom prst="rect">
            <a:avLst/>
          </a:prstGeom>
        </p:spPr>
      </p:pic>
      <p:sp>
        <p:nvSpPr>
          <p:cNvPr id="30" name="文本框 29">
            <a:extLst>
              <a:ext uri="{FF2B5EF4-FFF2-40B4-BE49-F238E27FC236}">
                <a16:creationId xmlns:a16="http://schemas.microsoft.com/office/drawing/2014/main" id="{8BBD189A-57B4-4EDF-9948-51E92CFFC6DC}"/>
              </a:ext>
            </a:extLst>
          </p:cNvPr>
          <p:cNvSpPr txBox="1"/>
          <p:nvPr/>
        </p:nvSpPr>
        <p:spPr>
          <a:xfrm>
            <a:off x="3891280" y="3982273"/>
            <a:ext cx="4243705" cy="365760"/>
          </a:xfrm>
          <a:prstGeom prst="rect">
            <a:avLst/>
          </a:prstGeom>
          <a:noFill/>
        </p:spPr>
        <p:txBody>
          <a:bodyPr rtlCol="0" wrap="none">
            <a:spAutoFit/>
          </a:bodyPr>
          <a:lstStyle/>
          <a:p>
            <a:r>
              <a:rPr altLang="en-US" b="1" lang="zh-CN">
                <a:solidFill>
                  <a:srgbClr val="CE0600"/>
                </a:solidFill>
                <a:latin charset="-122" panose="01010104010101010101" pitchFamily="2" typeface="时尚中黑简体"/>
                <a:ea charset="-122" panose="01010104010101010101" pitchFamily="2" typeface="时尚中黑简体"/>
              </a:rPr>
              <a:t>汇报人：优页PPT     汇报时间:201X</a:t>
            </a:r>
          </a:p>
        </p:txBody>
      </p:sp>
    </p:spTree>
    <p:extLst>
      <p:ext uri="{BB962C8B-B14F-4D97-AF65-F5344CB8AC3E}">
        <p14:creationId val="198584684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14" presetSubtype="10">
                                  <p:stCondLst>
                                    <p:cond delay="0"/>
                                  </p:stCondLst>
                                  <p:childTnLst>
                                    <p:set>
                                      <p:cBhvr>
                                        <p:cTn dur="1" fill="hold" id="41">
                                          <p:stCondLst>
                                            <p:cond delay="0"/>
                                          </p:stCondLst>
                                        </p:cTn>
                                        <p:tgtEl>
                                          <p:spTgt spid="11"/>
                                        </p:tgtEl>
                                        <p:attrNameLst>
                                          <p:attrName>style.visibility</p:attrName>
                                        </p:attrNameLst>
                                      </p:cBhvr>
                                      <p:to>
                                        <p:strVal val="visible"/>
                                      </p:to>
                                    </p:set>
                                    <p:animEffect filter="randombar(horizontal)" transition="in">
                                      <p:cBhvr>
                                        <p:cTn dur="500" id="42"/>
                                        <p:tgtEl>
                                          <p:spTgt spid="11"/>
                                        </p:tgtEl>
                                      </p:cBhvr>
                                    </p:animEffect>
                                  </p:childTnLst>
                                </p:cTn>
                              </p:par>
                            </p:childTnLst>
                          </p:cTn>
                        </p:par>
                        <p:par>
                          <p:cTn fill="hold" id="43" nodeType="afterGroup">
                            <p:stCondLst>
                              <p:cond delay="5500"/>
                            </p:stCondLst>
                            <p:childTnLst>
                              <p:par>
                                <p:cTn fill="hold" id="44" nodeType="afterEffect" presetClass="entr" presetID="53" presetSubtype="0">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childTnLst>
                          </p:cTn>
                        </p:par>
                        <p:par>
                          <p:cTn fill="hold" id="49" nodeType="afterGroup">
                            <p:stCondLst>
                              <p:cond delay="6000"/>
                            </p:stCondLst>
                            <p:childTnLst>
                              <p:par>
                                <p:cTn fill="hold" id="50" nodeType="afterEffect" presetClass="entr" presetID="2" presetSubtype="8">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0-#ppt_w/2"/>
                                          </p:val>
                                        </p:tav>
                                        <p:tav tm="100000">
                                          <p:val>
                                            <p:strVal val="#ppt_x"/>
                                          </p:val>
                                        </p:tav>
                                      </p:tavLst>
                                    </p:anim>
                                    <p:anim calcmode="lin" valueType="num">
                                      <p:cBhvr additive="base">
                                        <p:cTn dur="500" fill="hold" id="53"/>
                                        <p:tgtEl>
                                          <p:spTgt spid="23"/>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500"/>
                            </p:stCondLst>
                            <p:childTnLst>
                              <p:par>
                                <p:cTn fill="hold" id="55" nodeType="afterEffect" presetClass="entr" presetID="14" presetSubtype="10">
                                  <p:stCondLst>
                                    <p:cond delay="0"/>
                                  </p:stCondLst>
                                  <p:childTnLst>
                                    <p:set>
                                      <p:cBhvr>
                                        <p:cTn dur="1" fill="hold" id="56">
                                          <p:stCondLst>
                                            <p:cond delay="0"/>
                                          </p:stCondLst>
                                        </p:cTn>
                                        <p:tgtEl>
                                          <p:spTgt spid="27"/>
                                        </p:tgtEl>
                                        <p:attrNameLst>
                                          <p:attrName>style.visibility</p:attrName>
                                        </p:attrNameLst>
                                      </p:cBhvr>
                                      <p:to>
                                        <p:strVal val="visible"/>
                                      </p:to>
                                    </p:set>
                                    <p:animEffect filter="randombar(horizontal)" transition="in">
                                      <p:cBhvr>
                                        <p:cTn dur="500" id="57"/>
                                        <p:tgtEl>
                                          <p:spTgt spid="27"/>
                                        </p:tgtEl>
                                      </p:cBhvr>
                                    </p:animEffect>
                                  </p:childTnLst>
                                </p:cTn>
                              </p:par>
                            </p:childTnLst>
                          </p:cTn>
                        </p:par>
                        <p:par>
                          <p:cTn fill="hold" id="58" nodeType="afterGroup">
                            <p:stCondLst>
                              <p:cond delay="7000"/>
                            </p:stCondLst>
                            <p:childTnLst>
                              <p:par>
                                <p:cTn fill="hold" id="59" nodeType="afterEffect" presetClass="entr" presetID="16" presetSubtype="21">
                                  <p:stCondLst>
                                    <p:cond delay="0"/>
                                  </p:stCondLst>
                                  <p:childTnLst>
                                    <p:set>
                                      <p:cBhvr>
                                        <p:cTn dur="1" fill="hold" id="60">
                                          <p:stCondLst>
                                            <p:cond delay="0"/>
                                          </p:stCondLst>
                                        </p:cTn>
                                        <p:tgtEl>
                                          <p:spTgt spid="29"/>
                                        </p:tgtEl>
                                        <p:attrNameLst>
                                          <p:attrName>style.visibility</p:attrName>
                                        </p:attrNameLst>
                                      </p:cBhvr>
                                      <p:to>
                                        <p:strVal val="visible"/>
                                      </p:to>
                                    </p:set>
                                    <p:animEffect filter="barn(inVertical)" transition="in">
                                      <p:cBhvr>
                                        <p:cTn dur="500" id="61"/>
                                        <p:tgtEl>
                                          <p:spTgt spid="29"/>
                                        </p:tgtEl>
                                      </p:cBhvr>
                                    </p:animEffect>
                                  </p:childTnLst>
                                </p:cTn>
                              </p:par>
                            </p:childTnLst>
                          </p:cTn>
                        </p:par>
                        <p:par>
                          <p:cTn fill="hold" id="62" nodeType="afterGroup">
                            <p:stCondLst>
                              <p:cond delay="7500"/>
                            </p:stCondLst>
                            <p:childTnLst>
                              <p:par>
                                <p:cTn fill="hold" id="63" nodeType="afterEffect" presetClass="entr" presetID="22" presetSubtype="4">
                                  <p:stCondLst>
                                    <p:cond delay="0"/>
                                  </p:stCondLst>
                                  <p:childTnLst>
                                    <p:set>
                                      <p:cBhvr>
                                        <p:cTn dur="1" fill="hold" id="64">
                                          <p:stCondLst>
                                            <p:cond delay="0"/>
                                          </p:stCondLst>
                                        </p:cTn>
                                        <p:tgtEl>
                                          <p:spTgt spid="30">
                                            <p:txEl>
                                              <p:pRg end="0" st="0"/>
                                            </p:txEl>
                                          </p:spTgt>
                                        </p:tgtEl>
                                        <p:attrNameLst>
                                          <p:attrName>style.visibility</p:attrName>
                                        </p:attrNameLst>
                                      </p:cBhvr>
                                      <p:to>
                                        <p:strVal val="visible"/>
                                      </p:to>
                                    </p:set>
                                    <p:animEffect filter="wipe(down)" transition="in">
                                      <p:cBhvr>
                                        <p:cTn dur="500" id="65"/>
                                        <p:tgtEl>
                                          <p:spTgt spid="30">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五要五坚持</a:t>
            </a:r>
          </a:p>
        </p:txBody>
      </p:sp>
      <p:pic>
        <p:nvPicPr>
          <p:cNvPr id="34" name="图片 33">
            <a:extLst>
              <a:ext uri="{FF2B5EF4-FFF2-40B4-BE49-F238E27FC236}">
                <a16:creationId xmlns:a16="http://schemas.microsoft.com/office/drawing/2014/main" id="{BAB500F1-A557-4B59-B220-95C674724F2F}"/>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pic>
        <p:nvPicPr>
          <p:cNvPr id="7" name="图片 6">
            <a:extLst>
              <a:ext uri="{FF2B5EF4-FFF2-40B4-BE49-F238E27FC236}">
                <a16:creationId xmlns:a16="http://schemas.microsoft.com/office/drawing/2014/main" id="{3354A98A-E9A6-4820-B25D-6D1E5A6E56F7}"/>
              </a:ext>
            </a:extLst>
          </p:cNvPr>
          <p:cNvPicPr>
            <a:picLocks noChangeAspect="1"/>
          </p:cNvPicPr>
          <p:nvPr/>
        </p:nvPicPr>
        <p:blipFill>
          <a:blip r:embed="rId3">
            <a:extLst>
              <a:ext uri="{28A0092B-C50C-407E-A947-70E740481C1C}">
                <a14:useLocalDpi val="0"/>
              </a:ext>
            </a:extLst>
          </a:blip>
          <a:stretch>
            <a:fillRect/>
          </a:stretch>
        </p:blipFill>
        <p:spPr>
          <a:xfrm flipH="1">
            <a:off x="-2677160" y="2694954"/>
            <a:ext cx="7868920" cy="4163046"/>
          </a:xfrm>
          <a:prstGeom prst="rect">
            <a:avLst/>
          </a:prstGeom>
        </p:spPr>
      </p:pic>
      <p:grpSp>
        <p:nvGrpSpPr>
          <p:cNvPr id="35" name="组 30">
            <a:extLst>
              <a:ext uri="{FF2B5EF4-FFF2-40B4-BE49-F238E27FC236}">
                <a16:creationId xmlns:a16="http://schemas.microsoft.com/office/drawing/2014/main" id="{3CCDD62F-4072-4641-99F5-8A7FFCE75E9D}"/>
              </a:ext>
            </a:extLst>
          </p:cNvPr>
          <p:cNvGrpSpPr/>
          <p:nvPr/>
        </p:nvGrpSpPr>
        <p:grpSpPr>
          <a:xfrm>
            <a:off x="4477026" y="1627869"/>
            <a:ext cx="2751699" cy="1039211"/>
            <a:chOff x="4477026" y="1627869"/>
            <a:chExt cx="2751699" cy="1039211"/>
          </a:xfrm>
        </p:grpSpPr>
        <p:sp>
          <p:nvSpPr>
            <p:cNvPr id="36" name="iṥ1íďè">
              <a:extLst>
                <a:ext uri="{FF2B5EF4-FFF2-40B4-BE49-F238E27FC236}">
                  <a16:creationId xmlns:a16="http://schemas.microsoft.com/office/drawing/2014/main" id="{C03A914F-8657-45B6-B881-04241AF88212}"/>
                </a:ext>
              </a:extLst>
            </p:cNvPr>
            <p:cNvSpPr/>
            <p:nvPr/>
          </p:nvSpPr>
          <p:spPr bwMode="auto">
            <a:xfrm>
              <a:off x="4477026" y="1867128"/>
              <a:ext cx="2751699" cy="799952"/>
            </a:xfrm>
            <a:prstGeom prst="rect">
              <a:avLst/>
            </a:prstGeom>
            <a:solidFill>
              <a:schemeClr val="bg1">
                <a:lumMod val="95000"/>
                <a:alpha val="40000"/>
              </a:schemeClr>
            </a:solidFill>
            <a:ln w="3175">
              <a:solidFill>
                <a:srgbClr val="A30303"/>
              </a:solidFill>
              <a:miter lim="800000"/>
            </a:ln>
            <a:extLst/>
          </p:spPr>
          <p:txBody>
            <a:bodyPr anchor="ctr"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indent="-171450" marL="171450">
                <a:lnSpc>
                  <a:spcPct val="160000"/>
                </a:lnSpc>
                <a:buFont charset="0" panose="020b0604020202020204" pitchFamily="34" typeface="Arial"/>
                <a:buChar char="•"/>
              </a:pPr>
              <a:endParaRPr altLang="zh-CN" lang="en-US" sz="1000"/>
            </a:p>
          </p:txBody>
        </p:sp>
        <p:sp>
          <p:nvSpPr>
            <p:cNvPr id="37" name="íṣḷïḍé">
              <a:extLst>
                <a:ext uri="{FF2B5EF4-FFF2-40B4-BE49-F238E27FC236}">
                  <a16:creationId xmlns:a16="http://schemas.microsoft.com/office/drawing/2014/main" id="{B609C4C5-B450-4B81-86DB-9D4D90981D7F}"/>
                </a:ext>
              </a:extLst>
            </p:cNvPr>
            <p:cNvSpPr/>
            <p:nvPr/>
          </p:nvSpPr>
          <p:spPr>
            <a:xfrm>
              <a:off x="5661322" y="1627869"/>
              <a:ext cx="383106" cy="38311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zh-CN" b="1" lang="en-US" sz="1600">
                  <a:solidFill>
                    <a:schemeClr val="bg1"/>
                  </a:solidFill>
                </a:rPr>
                <a:t>1</a:t>
              </a:r>
            </a:p>
          </p:txBody>
        </p:sp>
      </p:grpSp>
      <p:sp>
        <p:nvSpPr>
          <p:cNvPr id="38" name="îṧľíḍe">
            <a:extLst>
              <a:ext uri="{FF2B5EF4-FFF2-40B4-BE49-F238E27FC236}">
                <a16:creationId xmlns:a16="http://schemas.microsoft.com/office/drawing/2014/main" id="{77E2CC64-A1E2-40DA-9BF7-AF19446E1F70}"/>
              </a:ext>
            </a:extLst>
          </p:cNvPr>
          <p:cNvSpPr/>
          <p:nvPr/>
        </p:nvSpPr>
        <p:spPr bwMode="auto">
          <a:xfrm>
            <a:off x="4818983" y="2010981"/>
            <a:ext cx="2067783" cy="725424"/>
          </a:xfrm>
          <a:prstGeom prst="rect">
            <a:avLst/>
          </a:prstGeom>
          <a:extLst/>
        </p:spPr>
        <p:txBody>
          <a:bodyPr wrap="square">
            <a:spAutoFit/>
          </a:bodyPr>
          <a:lstStyle/>
          <a:p>
            <a:pPr algn="ctr">
              <a:lnSpc>
                <a:spcPct val="130000"/>
              </a:lnSpc>
            </a:pPr>
            <a:r>
              <a:rPr altLang="en-US" b="1" lang="zh-CN" sz="1600">
                <a:solidFill>
                  <a:schemeClr val="tx1">
                    <a:lumMod val="75000"/>
                    <a:lumOff val="25000"/>
                  </a:schemeClr>
                </a:solidFill>
                <a:latin charset="-122" typeface="Microsoft YaHei"/>
                <a:ea charset="-122" typeface="Microsoft YaHei"/>
                <a:cs charset="-122" typeface="Microsoft YaHei"/>
              </a:rPr>
              <a:t>坚持党的领导</a:t>
            </a:r>
          </a:p>
          <a:p>
            <a:pPr algn="ctr">
              <a:lnSpc>
                <a:spcPct val="130000"/>
              </a:lnSpc>
            </a:pPr>
            <a:r>
              <a:rPr altLang="en-US" b="1" lang="zh-CN" sz="1600">
                <a:solidFill>
                  <a:schemeClr val="tx1">
                    <a:lumMod val="75000"/>
                    <a:lumOff val="25000"/>
                  </a:schemeClr>
                </a:solidFill>
                <a:latin charset="-122" typeface="Microsoft YaHei"/>
                <a:ea charset="-122" typeface="Microsoft YaHei"/>
                <a:cs charset="-122" typeface="Microsoft YaHei"/>
              </a:rPr>
              <a:t>发挥政治优势</a:t>
            </a:r>
          </a:p>
        </p:txBody>
      </p:sp>
      <p:grpSp>
        <p:nvGrpSpPr>
          <p:cNvPr id="39" name="组 31">
            <a:extLst>
              <a:ext uri="{FF2B5EF4-FFF2-40B4-BE49-F238E27FC236}">
                <a16:creationId xmlns:a16="http://schemas.microsoft.com/office/drawing/2014/main" id="{CDB6E589-D498-495E-A3C0-E14DFB45A680}"/>
              </a:ext>
            </a:extLst>
          </p:cNvPr>
          <p:cNvGrpSpPr/>
          <p:nvPr/>
        </p:nvGrpSpPr>
        <p:grpSpPr>
          <a:xfrm>
            <a:off x="7713712" y="1627869"/>
            <a:ext cx="2751699" cy="1039211"/>
            <a:chOff x="7713712" y="1627869"/>
            <a:chExt cx="2751699" cy="1039211"/>
          </a:xfrm>
        </p:grpSpPr>
        <p:sp>
          <p:nvSpPr>
            <p:cNvPr id="40" name="ï$1îďè">
              <a:extLst>
                <a:ext uri="{FF2B5EF4-FFF2-40B4-BE49-F238E27FC236}">
                  <a16:creationId xmlns:a16="http://schemas.microsoft.com/office/drawing/2014/main" id="{8C96DCB7-0DEC-445D-B57C-26A27A0D00A9}"/>
                </a:ext>
              </a:extLst>
            </p:cNvPr>
            <p:cNvSpPr/>
            <p:nvPr/>
          </p:nvSpPr>
          <p:spPr bwMode="auto">
            <a:xfrm>
              <a:off x="7713712" y="1867128"/>
              <a:ext cx="2751699" cy="799952"/>
            </a:xfrm>
            <a:prstGeom prst="rect">
              <a:avLst/>
            </a:prstGeom>
            <a:solidFill>
              <a:schemeClr val="bg1">
                <a:lumMod val="95000"/>
                <a:alpha val="40000"/>
              </a:schemeClr>
            </a:solidFill>
            <a:ln w="3175">
              <a:solidFill>
                <a:srgbClr val="A30303"/>
              </a:solidFill>
              <a:miter lim="800000"/>
            </a:ln>
            <a:extLst/>
          </p:spPr>
          <p:txBody>
            <a:bodyPr anchor="ctr"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indent="-171450" marL="171450">
                <a:lnSpc>
                  <a:spcPct val="160000"/>
                </a:lnSpc>
                <a:buFont charset="0" panose="020b0604020202020204" pitchFamily="34" typeface="Arial"/>
                <a:buChar char="•"/>
              </a:pPr>
              <a:endParaRPr altLang="zh-CN" lang="en-US" sz="1000"/>
            </a:p>
          </p:txBody>
        </p:sp>
        <p:sp>
          <p:nvSpPr>
            <p:cNvPr id="41" name="îŝ1iḑe">
              <a:extLst>
                <a:ext uri="{FF2B5EF4-FFF2-40B4-BE49-F238E27FC236}">
                  <a16:creationId xmlns:a16="http://schemas.microsoft.com/office/drawing/2014/main" id="{93355566-DFF5-4F94-8A55-6247694D3FAD}"/>
                </a:ext>
              </a:extLst>
            </p:cNvPr>
            <p:cNvSpPr/>
            <p:nvPr/>
          </p:nvSpPr>
          <p:spPr>
            <a:xfrm>
              <a:off x="8896812" y="1627869"/>
              <a:ext cx="383106" cy="38311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zh-CN" b="1" lang="en-US" sz="1600">
                  <a:solidFill>
                    <a:schemeClr val="bg1"/>
                  </a:solidFill>
                </a:rPr>
                <a:t>2</a:t>
              </a:r>
            </a:p>
          </p:txBody>
        </p:sp>
      </p:grpSp>
      <p:grpSp>
        <p:nvGrpSpPr>
          <p:cNvPr id="42" name="组 32">
            <a:extLst>
              <a:ext uri="{FF2B5EF4-FFF2-40B4-BE49-F238E27FC236}">
                <a16:creationId xmlns:a16="http://schemas.microsoft.com/office/drawing/2014/main" id="{9CF49503-851E-4793-9004-90E8659475B6}"/>
              </a:ext>
            </a:extLst>
          </p:cNvPr>
          <p:cNvGrpSpPr/>
          <p:nvPr/>
        </p:nvGrpSpPr>
        <p:grpSpPr>
          <a:xfrm>
            <a:off x="4477026" y="3102921"/>
            <a:ext cx="2751699" cy="1039211"/>
            <a:chOff x="4477026" y="3102921"/>
            <a:chExt cx="2751699" cy="1039211"/>
          </a:xfrm>
        </p:grpSpPr>
        <p:sp>
          <p:nvSpPr>
            <p:cNvPr id="43" name="ïṡḻide">
              <a:extLst>
                <a:ext uri="{FF2B5EF4-FFF2-40B4-BE49-F238E27FC236}">
                  <a16:creationId xmlns:a16="http://schemas.microsoft.com/office/drawing/2014/main" id="{F4D6EE69-01CF-4F0F-9A98-6212E290F025}"/>
                </a:ext>
              </a:extLst>
            </p:cNvPr>
            <p:cNvSpPr/>
            <p:nvPr/>
          </p:nvSpPr>
          <p:spPr bwMode="auto">
            <a:xfrm>
              <a:off x="4477026" y="3342180"/>
              <a:ext cx="2751699" cy="799952"/>
            </a:xfrm>
            <a:prstGeom prst="rect">
              <a:avLst/>
            </a:prstGeom>
            <a:solidFill>
              <a:schemeClr val="bg1">
                <a:lumMod val="95000"/>
                <a:alpha val="40000"/>
              </a:schemeClr>
            </a:solidFill>
            <a:ln w="3175">
              <a:solidFill>
                <a:srgbClr val="A30303"/>
              </a:solidFill>
              <a:miter lim="800000"/>
            </a:ln>
            <a:extLst/>
          </p:spPr>
          <p:txBody>
            <a:bodyPr anchor="ctr"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indent="-171450" marL="171450">
                <a:lnSpc>
                  <a:spcPct val="160000"/>
                </a:lnSpc>
                <a:buFont charset="0" panose="020b0604020202020204" pitchFamily="34" typeface="Arial"/>
                <a:buChar char="•"/>
              </a:pPr>
              <a:endParaRPr altLang="zh-CN" lang="en-US" sz="1000"/>
            </a:p>
          </p:txBody>
        </p:sp>
        <p:sp>
          <p:nvSpPr>
            <p:cNvPr id="44" name="iŝ1idê">
              <a:extLst>
                <a:ext uri="{FF2B5EF4-FFF2-40B4-BE49-F238E27FC236}">
                  <a16:creationId xmlns:a16="http://schemas.microsoft.com/office/drawing/2014/main" id="{D645F81D-25A9-4237-9BF9-4977C61F7262}"/>
                </a:ext>
              </a:extLst>
            </p:cNvPr>
            <p:cNvSpPr/>
            <p:nvPr/>
          </p:nvSpPr>
          <p:spPr>
            <a:xfrm>
              <a:off x="5661322" y="3102921"/>
              <a:ext cx="383106" cy="38311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zh-CN" b="1" lang="en-US" sz="1600">
                  <a:solidFill>
                    <a:schemeClr val="bg1"/>
                  </a:solidFill>
                </a:rPr>
                <a:t>3</a:t>
              </a:r>
            </a:p>
          </p:txBody>
        </p:sp>
      </p:grpSp>
      <p:grpSp>
        <p:nvGrpSpPr>
          <p:cNvPr id="45" name="组 33">
            <a:extLst>
              <a:ext uri="{FF2B5EF4-FFF2-40B4-BE49-F238E27FC236}">
                <a16:creationId xmlns:a16="http://schemas.microsoft.com/office/drawing/2014/main" id="{7012AE77-AFAC-4697-A834-7995DA5B85C6}"/>
              </a:ext>
            </a:extLst>
          </p:cNvPr>
          <p:cNvGrpSpPr/>
          <p:nvPr/>
        </p:nvGrpSpPr>
        <p:grpSpPr>
          <a:xfrm>
            <a:off x="7713712" y="3102921"/>
            <a:ext cx="2751699" cy="1039211"/>
            <a:chOff x="7713712" y="3102921"/>
            <a:chExt cx="2751699" cy="1039211"/>
          </a:xfrm>
        </p:grpSpPr>
        <p:sp>
          <p:nvSpPr>
            <p:cNvPr id="46" name="îṥḷïḋê">
              <a:extLst>
                <a:ext uri="{FF2B5EF4-FFF2-40B4-BE49-F238E27FC236}">
                  <a16:creationId xmlns:a16="http://schemas.microsoft.com/office/drawing/2014/main" id="{20842D5D-28EE-402E-8F4F-50B9848D0F31}"/>
                </a:ext>
              </a:extLst>
            </p:cNvPr>
            <p:cNvSpPr/>
            <p:nvPr/>
          </p:nvSpPr>
          <p:spPr bwMode="auto">
            <a:xfrm>
              <a:off x="7713712" y="3342180"/>
              <a:ext cx="2751699" cy="799952"/>
            </a:xfrm>
            <a:prstGeom prst="rect">
              <a:avLst/>
            </a:prstGeom>
            <a:solidFill>
              <a:schemeClr val="bg1">
                <a:lumMod val="95000"/>
                <a:alpha val="40000"/>
              </a:schemeClr>
            </a:solidFill>
            <a:ln w="3175">
              <a:solidFill>
                <a:srgbClr val="A30303"/>
              </a:solidFill>
              <a:miter lim="800000"/>
            </a:ln>
            <a:extLst/>
          </p:spPr>
          <p:txBody>
            <a:bodyPr anchor="ctr"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indent="-171450" marL="171450">
                <a:lnSpc>
                  <a:spcPct val="160000"/>
                </a:lnSpc>
                <a:buFont charset="0" panose="020b0604020202020204" pitchFamily="34" typeface="Arial"/>
                <a:buChar char="•"/>
              </a:pPr>
              <a:endParaRPr altLang="zh-CN" lang="en-US" sz="1000"/>
            </a:p>
          </p:txBody>
        </p:sp>
        <p:sp>
          <p:nvSpPr>
            <p:cNvPr id="47" name="ï$1îďe">
              <a:extLst>
                <a:ext uri="{FF2B5EF4-FFF2-40B4-BE49-F238E27FC236}">
                  <a16:creationId xmlns:a16="http://schemas.microsoft.com/office/drawing/2014/main" id="{1A00CF7E-2A52-4E71-B812-D8C69EC30E7B}"/>
                </a:ext>
              </a:extLst>
            </p:cNvPr>
            <p:cNvSpPr/>
            <p:nvPr/>
          </p:nvSpPr>
          <p:spPr>
            <a:xfrm>
              <a:off x="8896812" y="3102921"/>
              <a:ext cx="383106" cy="38311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zh-CN" b="1" lang="en-US" sz="1600">
                  <a:solidFill>
                    <a:schemeClr val="bg1"/>
                  </a:solidFill>
                </a:rPr>
                <a:t>4</a:t>
              </a:r>
            </a:p>
          </p:txBody>
        </p:sp>
      </p:grpSp>
      <p:grpSp>
        <p:nvGrpSpPr>
          <p:cNvPr id="48" name="组 34">
            <a:extLst>
              <a:ext uri="{FF2B5EF4-FFF2-40B4-BE49-F238E27FC236}">
                <a16:creationId xmlns:a16="http://schemas.microsoft.com/office/drawing/2014/main" id="{DEC3F25C-10FB-478B-ACF8-64317E0065F1}"/>
              </a:ext>
            </a:extLst>
          </p:cNvPr>
          <p:cNvGrpSpPr/>
          <p:nvPr/>
        </p:nvGrpSpPr>
        <p:grpSpPr>
          <a:xfrm>
            <a:off x="4477025" y="4577972"/>
            <a:ext cx="5987043" cy="1039212"/>
            <a:chOff x="4477025" y="4577972"/>
            <a:chExt cx="5987043" cy="1039212"/>
          </a:xfrm>
        </p:grpSpPr>
        <p:sp>
          <p:nvSpPr>
            <p:cNvPr id="49" name="ïŝliḋè">
              <a:extLst>
                <a:ext uri="{FF2B5EF4-FFF2-40B4-BE49-F238E27FC236}">
                  <a16:creationId xmlns:a16="http://schemas.microsoft.com/office/drawing/2014/main" id="{80D8A9B7-2205-4E78-9D2C-B12C151BAE04}"/>
                </a:ext>
              </a:extLst>
            </p:cNvPr>
            <p:cNvSpPr/>
            <p:nvPr/>
          </p:nvSpPr>
          <p:spPr bwMode="auto">
            <a:xfrm>
              <a:off x="4477025" y="4817232"/>
              <a:ext cx="5987043" cy="799952"/>
            </a:xfrm>
            <a:prstGeom prst="rect">
              <a:avLst/>
            </a:prstGeom>
            <a:solidFill>
              <a:schemeClr val="bg1">
                <a:lumMod val="95000"/>
                <a:alpha val="40000"/>
              </a:schemeClr>
            </a:solidFill>
            <a:ln w="3175">
              <a:solidFill>
                <a:srgbClr val="A30303"/>
              </a:solidFill>
              <a:miter lim="800000"/>
            </a:ln>
            <a:extLst/>
          </p:spPr>
          <p:txBody>
            <a:bodyPr anchor="ctr"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indent="-171450" marL="171450">
                <a:lnSpc>
                  <a:spcPct val="160000"/>
                </a:lnSpc>
                <a:buFont charset="0" panose="020b0604020202020204" pitchFamily="34" typeface="Arial"/>
                <a:buChar char="•"/>
              </a:pPr>
              <a:endParaRPr altLang="zh-CN" lang="en-US" sz="1000"/>
            </a:p>
          </p:txBody>
        </p:sp>
        <p:sp>
          <p:nvSpPr>
            <p:cNvPr id="50" name="ïṥļiḓe">
              <a:extLst>
                <a:ext uri="{FF2B5EF4-FFF2-40B4-BE49-F238E27FC236}">
                  <a16:creationId xmlns:a16="http://schemas.microsoft.com/office/drawing/2014/main" id="{1E26477E-7E0E-473F-93A9-CC67348FB986}"/>
                </a:ext>
              </a:extLst>
            </p:cNvPr>
            <p:cNvSpPr/>
            <p:nvPr/>
          </p:nvSpPr>
          <p:spPr>
            <a:xfrm>
              <a:off x="7278993" y="4577972"/>
              <a:ext cx="383106" cy="38311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zh-CN" b="1" lang="en-US" sz="1600">
                  <a:solidFill>
                    <a:schemeClr val="bg1"/>
                  </a:solidFill>
                </a:rPr>
                <a:t>5</a:t>
              </a:r>
            </a:p>
          </p:txBody>
        </p:sp>
      </p:grpSp>
      <p:sp>
        <p:nvSpPr>
          <p:cNvPr id="51" name="îṧľíḍe">
            <a:extLst>
              <a:ext uri="{FF2B5EF4-FFF2-40B4-BE49-F238E27FC236}">
                <a16:creationId xmlns:a16="http://schemas.microsoft.com/office/drawing/2014/main" id="{82192433-B2B3-4747-82A3-1B57AF7A3529}"/>
              </a:ext>
            </a:extLst>
          </p:cNvPr>
          <p:cNvSpPr/>
          <p:nvPr/>
        </p:nvSpPr>
        <p:spPr bwMode="auto">
          <a:xfrm>
            <a:off x="4710046" y="5065969"/>
            <a:ext cx="5137893" cy="408432"/>
          </a:xfrm>
          <a:prstGeom prst="rect">
            <a:avLst/>
          </a:prstGeom>
          <a:extLst/>
        </p:spPr>
        <p:txBody>
          <a:bodyPr wrap="square">
            <a:spAutoFit/>
          </a:bodyPr>
          <a:lstStyle/>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坚持人民主体地位紧紧依靠群众</a:t>
            </a:r>
          </a:p>
        </p:txBody>
      </p:sp>
      <p:sp>
        <p:nvSpPr>
          <p:cNvPr id="52" name="îṧľíḍe">
            <a:extLst>
              <a:ext uri="{FF2B5EF4-FFF2-40B4-BE49-F238E27FC236}">
                <a16:creationId xmlns:a16="http://schemas.microsoft.com/office/drawing/2014/main" id="{518E1745-8487-4555-810A-817895A3DBD5}"/>
              </a:ext>
            </a:extLst>
          </p:cNvPr>
          <p:cNvSpPr/>
          <p:nvPr/>
        </p:nvSpPr>
        <p:spPr bwMode="auto">
          <a:xfrm>
            <a:off x="4790217" y="3472798"/>
            <a:ext cx="2067783" cy="725424"/>
          </a:xfrm>
          <a:prstGeom prst="rect">
            <a:avLst/>
          </a:prstGeom>
          <a:extLst/>
        </p:spPr>
        <p:txBody>
          <a:bodyPr wrap="square">
            <a:spAutoFit/>
          </a:bodyPr>
          <a:lstStyle/>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坚持综合治理</a:t>
            </a:r>
          </a:p>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齐抓共管</a:t>
            </a:r>
          </a:p>
        </p:txBody>
      </p:sp>
      <p:sp>
        <p:nvSpPr>
          <p:cNvPr id="53" name="îṧľíḍe">
            <a:extLst>
              <a:ext uri="{FF2B5EF4-FFF2-40B4-BE49-F238E27FC236}">
                <a16:creationId xmlns:a16="http://schemas.microsoft.com/office/drawing/2014/main" id="{BA41D4CD-0BA5-45FB-819C-C834FBA2ACE6}"/>
              </a:ext>
            </a:extLst>
          </p:cNvPr>
          <p:cNvSpPr/>
          <p:nvPr/>
        </p:nvSpPr>
        <p:spPr bwMode="auto">
          <a:xfrm>
            <a:off x="8054473" y="3472798"/>
            <a:ext cx="2067783" cy="725424"/>
          </a:xfrm>
          <a:prstGeom prst="rect">
            <a:avLst/>
          </a:prstGeom>
          <a:extLst/>
        </p:spPr>
        <p:txBody>
          <a:bodyPr wrap="square">
            <a:spAutoFit/>
          </a:bodyPr>
          <a:lstStyle/>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坚持依法严惩</a:t>
            </a:r>
          </a:p>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打早打小</a:t>
            </a:r>
          </a:p>
        </p:txBody>
      </p:sp>
      <p:sp>
        <p:nvSpPr>
          <p:cNvPr id="54" name="îṧľíḍe">
            <a:extLst>
              <a:ext uri="{FF2B5EF4-FFF2-40B4-BE49-F238E27FC236}">
                <a16:creationId xmlns:a16="http://schemas.microsoft.com/office/drawing/2014/main" id="{6D222782-2AB9-4FBB-AF79-646509169B7F}"/>
              </a:ext>
            </a:extLst>
          </p:cNvPr>
          <p:cNvSpPr/>
          <p:nvPr/>
        </p:nvSpPr>
        <p:spPr bwMode="auto">
          <a:xfrm>
            <a:off x="8015342" y="2002853"/>
            <a:ext cx="2067783" cy="725424"/>
          </a:xfrm>
          <a:prstGeom prst="rect">
            <a:avLst/>
          </a:prstGeom>
          <a:extLst/>
        </p:spPr>
        <p:txBody>
          <a:bodyPr wrap="square">
            <a:spAutoFit/>
          </a:bodyPr>
          <a:lstStyle/>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坚持标本兼治</a:t>
            </a:r>
          </a:p>
          <a:p>
            <a:pPr algn="ctr">
              <a:lnSpc>
                <a:spcPct val="13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源头治理</a:t>
            </a:r>
          </a:p>
        </p:txBody>
      </p:sp>
    </p:spTree>
    <p:extLst>
      <p:ext uri="{BB962C8B-B14F-4D97-AF65-F5344CB8AC3E}">
        <p14:creationId val="211716198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7" presetSubtype="1">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500" fill="hold" id="11"/>
                                        <p:tgtEl>
                                          <p:spTgt spid="35"/>
                                        </p:tgtEl>
                                        <p:attrNameLst>
                                          <p:attrName>ppt_x</p:attrName>
                                        </p:attrNameLst>
                                      </p:cBhvr>
                                      <p:tavLst>
                                        <p:tav tm="0">
                                          <p:val>
                                            <p:strVal val="#ppt_x"/>
                                          </p:val>
                                        </p:tav>
                                        <p:tav tm="100000">
                                          <p:val>
                                            <p:strVal val="#ppt_x"/>
                                          </p:val>
                                        </p:tav>
                                      </p:tavLst>
                                    </p:anim>
                                    <p:anim calcmode="lin" valueType="num">
                                      <p:cBhvr>
                                        <p:cTn dur="500" fill="hold" id="12"/>
                                        <p:tgtEl>
                                          <p:spTgt spid="35"/>
                                        </p:tgtEl>
                                        <p:attrNameLst>
                                          <p:attrName>ppt_y</p:attrName>
                                        </p:attrNameLst>
                                      </p:cBhvr>
                                      <p:tavLst>
                                        <p:tav tm="0">
                                          <p:val>
                                            <p:strVal val="#ppt_y-#ppt_h/2"/>
                                          </p:val>
                                        </p:tav>
                                        <p:tav tm="100000">
                                          <p:val>
                                            <p:strVal val="#ppt_y"/>
                                          </p:val>
                                        </p:tav>
                                      </p:tavLst>
                                    </p:anim>
                                    <p:anim calcmode="lin" valueType="num">
                                      <p:cBhvr>
                                        <p:cTn dur="500" fill="hold" id="13"/>
                                        <p:tgtEl>
                                          <p:spTgt spid="35"/>
                                        </p:tgtEl>
                                        <p:attrNameLst>
                                          <p:attrName>ppt_w</p:attrName>
                                        </p:attrNameLst>
                                      </p:cBhvr>
                                      <p:tavLst>
                                        <p:tav tm="0">
                                          <p:val>
                                            <p:strVal val="#ppt_w"/>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000"/>
                            </p:stCondLst>
                            <p:childTnLst>
                              <p:par>
                                <p:cTn fill="hold" id="16" nodeType="afterEffect" presetClass="entr" presetID="17" presetSubtype="1">
                                  <p:stCondLst>
                                    <p:cond delay="0"/>
                                  </p:stCondLst>
                                  <p:childTnLst>
                                    <p:set>
                                      <p:cBhvr>
                                        <p:cTn dur="1" fill="hold" id="17">
                                          <p:stCondLst>
                                            <p:cond delay="0"/>
                                          </p:stCondLst>
                                        </p:cTn>
                                        <p:tgtEl>
                                          <p:spTgt spid="39"/>
                                        </p:tgtEl>
                                        <p:attrNameLst>
                                          <p:attrName>style.visibility</p:attrName>
                                        </p:attrNameLst>
                                      </p:cBhvr>
                                      <p:to>
                                        <p:strVal val="visible"/>
                                      </p:to>
                                    </p:set>
                                    <p:anim calcmode="lin" valueType="num">
                                      <p:cBhvr>
                                        <p:cTn dur="500" fill="hold" id="18"/>
                                        <p:tgtEl>
                                          <p:spTgt spid="39"/>
                                        </p:tgtEl>
                                        <p:attrNameLst>
                                          <p:attrName>ppt_x</p:attrName>
                                        </p:attrNameLst>
                                      </p:cBhvr>
                                      <p:tavLst>
                                        <p:tav tm="0">
                                          <p:val>
                                            <p:strVal val="#ppt_x"/>
                                          </p:val>
                                        </p:tav>
                                        <p:tav tm="100000">
                                          <p:val>
                                            <p:strVal val="#ppt_x"/>
                                          </p:val>
                                        </p:tav>
                                      </p:tavLst>
                                    </p:anim>
                                    <p:anim calcmode="lin" valueType="num">
                                      <p:cBhvr>
                                        <p:cTn dur="500" fill="hold" id="19"/>
                                        <p:tgtEl>
                                          <p:spTgt spid="39"/>
                                        </p:tgtEl>
                                        <p:attrNameLst>
                                          <p:attrName>ppt_y</p:attrName>
                                        </p:attrNameLst>
                                      </p:cBhvr>
                                      <p:tavLst>
                                        <p:tav tm="0">
                                          <p:val>
                                            <p:strVal val="#ppt_y-#ppt_h/2"/>
                                          </p:val>
                                        </p:tav>
                                        <p:tav tm="100000">
                                          <p:val>
                                            <p:strVal val="#ppt_y"/>
                                          </p:val>
                                        </p:tav>
                                      </p:tavLst>
                                    </p:anim>
                                    <p:anim calcmode="lin" valueType="num">
                                      <p:cBhvr>
                                        <p:cTn dur="500" fill="hold" id="20"/>
                                        <p:tgtEl>
                                          <p:spTgt spid="39"/>
                                        </p:tgtEl>
                                        <p:attrNameLst>
                                          <p:attrName>ppt_w</p:attrName>
                                        </p:attrNameLst>
                                      </p:cBhvr>
                                      <p:tavLst>
                                        <p:tav tm="0">
                                          <p:val>
                                            <p:strVal val="#ppt_w"/>
                                          </p:val>
                                        </p:tav>
                                        <p:tav tm="100000">
                                          <p:val>
                                            <p:strVal val="#ppt_w"/>
                                          </p:val>
                                        </p:tav>
                                      </p:tavLst>
                                    </p:anim>
                                    <p:anim calcmode="lin" valueType="num">
                                      <p:cBhvr>
                                        <p:cTn dur="500" fill="hold" id="21"/>
                                        <p:tgtEl>
                                          <p:spTgt spid="39"/>
                                        </p:tgtEl>
                                        <p:attrNameLst>
                                          <p:attrName>ppt_h</p:attrName>
                                        </p:attrNameLst>
                                      </p:cBhvr>
                                      <p:tavLst>
                                        <p:tav tm="0">
                                          <p:val>
                                            <p:fltVal val="0"/>
                                          </p:val>
                                        </p:tav>
                                        <p:tav tm="100000">
                                          <p:val>
                                            <p:strVal val="#ppt_h"/>
                                          </p:val>
                                        </p:tav>
                                      </p:tavLst>
                                    </p:anim>
                                  </p:childTnLst>
                                </p:cTn>
                              </p:par>
                            </p:childTnLst>
                          </p:cTn>
                        </p:par>
                        <p:par>
                          <p:cTn fill="hold" id="22" nodeType="afterGroup">
                            <p:stCondLst>
                              <p:cond delay="1500"/>
                            </p:stCondLst>
                            <p:childTnLst>
                              <p:par>
                                <p:cTn fill="hold" id="23" nodeType="afterEffect" presetClass="entr" presetID="17" presetSubtype="1">
                                  <p:stCondLst>
                                    <p:cond delay="0"/>
                                  </p:stCondLst>
                                  <p:childTnLst>
                                    <p:set>
                                      <p:cBhvr>
                                        <p:cTn dur="1" fill="hold" id="24">
                                          <p:stCondLst>
                                            <p:cond delay="0"/>
                                          </p:stCondLst>
                                        </p:cTn>
                                        <p:tgtEl>
                                          <p:spTgt spid="42"/>
                                        </p:tgtEl>
                                        <p:attrNameLst>
                                          <p:attrName>style.visibility</p:attrName>
                                        </p:attrNameLst>
                                      </p:cBhvr>
                                      <p:to>
                                        <p:strVal val="visible"/>
                                      </p:to>
                                    </p:set>
                                    <p:anim calcmode="lin" valueType="num">
                                      <p:cBhvr>
                                        <p:cTn dur="500" fill="hold" id="25"/>
                                        <p:tgtEl>
                                          <p:spTgt spid="42"/>
                                        </p:tgtEl>
                                        <p:attrNameLst>
                                          <p:attrName>ppt_x</p:attrName>
                                        </p:attrNameLst>
                                      </p:cBhvr>
                                      <p:tavLst>
                                        <p:tav tm="0">
                                          <p:val>
                                            <p:strVal val="#ppt_x"/>
                                          </p:val>
                                        </p:tav>
                                        <p:tav tm="100000">
                                          <p:val>
                                            <p:strVal val="#ppt_x"/>
                                          </p:val>
                                        </p:tav>
                                      </p:tavLst>
                                    </p:anim>
                                    <p:anim calcmode="lin" valueType="num">
                                      <p:cBhvr>
                                        <p:cTn dur="500" fill="hold" id="26"/>
                                        <p:tgtEl>
                                          <p:spTgt spid="42"/>
                                        </p:tgtEl>
                                        <p:attrNameLst>
                                          <p:attrName>ppt_y</p:attrName>
                                        </p:attrNameLst>
                                      </p:cBhvr>
                                      <p:tavLst>
                                        <p:tav tm="0">
                                          <p:val>
                                            <p:strVal val="#ppt_y-#ppt_h/2"/>
                                          </p:val>
                                        </p:tav>
                                        <p:tav tm="100000">
                                          <p:val>
                                            <p:strVal val="#ppt_y"/>
                                          </p:val>
                                        </p:tav>
                                      </p:tavLst>
                                    </p:anim>
                                    <p:anim calcmode="lin" valueType="num">
                                      <p:cBhvr>
                                        <p:cTn dur="500" fill="hold" id="27"/>
                                        <p:tgtEl>
                                          <p:spTgt spid="42"/>
                                        </p:tgtEl>
                                        <p:attrNameLst>
                                          <p:attrName>ppt_w</p:attrName>
                                        </p:attrNameLst>
                                      </p:cBhvr>
                                      <p:tavLst>
                                        <p:tav tm="0">
                                          <p:val>
                                            <p:strVal val="#ppt_w"/>
                                          </p:val>
                                        </p:tav>
                                        <p:tav tm="100000">
                                          <p:val>
                                            <p:strVal val="#ppt_w"/>
                                          </p:val>
                                        </p:tav>
                                      </p:tavLst>
                                    </p:anim>
                                    <p:anim calcmode="lin" valueType="num">
                                      <p:cBhvr>
                                        <p:cTn dur="500" fill="hold" id="28"/>
                                        <p:tgtEl>
                                          <p:spTgt spid="42"/>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000"/>
                            </p:stCondLst>
                            <p:childTnLst>
                              <p:par>
                                <p:cTn fill="hold" id="30" nodeType="afterEffect" presetClass="entr" presetID="17" presetSubtype="1">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p:cTn dur="500" fill="hold" id="32"/>
                                        <p:tgtEl>
                                          <p:spTgt spid="45"/>
                                        </p:tgtEl>
                                        <p:attrNameLst>
                                          <p:attrName>ppt_x</p:attrName>
                                        </p:attrNameLst>
                                      </p:cBhvr>
                                      <p:tavLst>
                                        <p:tav tm="0">
                                          <p:val>
                                            <p:strVal val="#ppt_x"/>
                                          </p:val>
                                        </p:tav>
                                        <p:tav tm="100000">
                                          <p:val>
                                            <p:strVal val="#ppt_x"/>
                                          </p:val>
                                        </p:tav>
                                      </p:tavLst>
                                    </p:anim>
                                    <p:anim calcmode="lin" valueType="num">
                                      <p:cBhvr>
                                        <p:cTn dur="500" fill="hold" id="33"/>
                                        <p:tgtEl>
                                          <p:spTgt spid="45"/>
                                        </p:tgtEl>
                                        <p:attrNameLst>
                                          <p:attrName>ppt_y</p:attrName>
                                        </p:attrNameLst>
                                      </p:cBhvr>
                                      <p:tavLst>
                                        <p:tav tm="0">
                                          <p:val>
                                            <p:strVal val="#ppt_y-#ppt_h/2"/>
                                          </p:val>
                                        </p:tav>
                                        <p:tav tm="100000">
                                          <p:val>
                                            <p:strVal val="#ppt_y"/>
                                          </p:val>
                                        </p:tav>
                                      </p:tavLst>
                                    </p:anim>
                                    <p:anim calcmode="lin" valueType="num">
                                      <p:cBhvr>
                                        <p:cTn dur="500" fill="hold" id="34"/>
                                        <p:tgtEl>
                                          <p:spTgt spid="45"/>
                                        </p:tgtEl>
                                        <p:attrNameLst>
                                          <p:attrName>ppt_w</p:attrName>
                                        </p:attrNameLst>
                                      </p:cBhvr>
                                      <p:tavLst>
                                        <p:tav tm="0">
                                          <p:val>
                                            <p:strVal val="#ppt_w"/>
                                          </p:val>
                                        </p:tav>
                                        <p:tav tm="100000">
                                          <p:val>
                                            <p:strVal val="#ppt_w"/>
                                          </p:val>
                                        </p:tav>
                                      </p:tavLst>
                                    </p:anim>
                                    <p:anim calcmode="lin" valueType="num">
                                      <p:cBhvr>
                                        <p:cTn dur="500" fill="hold" id="35"/>
                                        <p:tgtEl>
                                          <p:spTgt spid="45"/>
                                        </p:tgtEl>
                                        <p:attrNameLst>
                                          <p:attrName>ppt_h</p:attrName>
                                        </p:attrNameLst>
                                      </p:cBhvr>
                                      <p:tavLst>
                                        <p:tav tm="0">
                                          <p:val>
                                            <p:fltVal val="0"/>
                                          </p:val>
                                        </p:tav>
                                        <p:tav tm="100000">
                                          <p:val>
                                            <p:strVal val="#ppt_h"/>
                                          </p:val>
                                        </p:tav>
                                      </p:tavLst>
                                    </p:anim>
                                  </p:childTnLst>
                                </p:cTn>
                              </p:par>
                            </p:childTnLst>
                          </p:cTn>
                        </p:par>
                        <p:par>
                          <p:cTn fill="hold" id="36" nodeType="afterGroup">
                            <p:stCondLst>
                              <p:cond delay="2500"/>
                            </p:stCondLst>
                            <p:childTnLst>
                              <p:par>
                                <p:cTn fill="hold" id="37" nodeType="afterEffect" presetClass="entr" presetID="17" presetSubtype="1">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p:cTn dur="500" fill="hold" id="39"/>
                                        <p:tgtEl>
                                          <p:spTgt spid="48"/>
                                        </p:tgtEl>
                                        <p:attrNameLst>
                                          <p:attrName>ppt_x</p:attrName>
                                        </p:attrNameLst>
                                      </p:cBhvr>
                                      <p:tavLst>
                                        <p:tav tm="0">
                                          <p:val>
                                            <p:strVal val="#ppt_x"/>
                                          </p:val>
                                        </p:tav>
                                        <p:tav tm="100000">
                                          <p:val>
                                            <p:strVal val="#ppt_x"/>
                                          </p:val>
                                        </p:tav>
                                      </p:tavLst>
                                    </p:anim>
                                    <p:anim calcmode="lin" valueType="num">
                                      <p:cBhvr>
                                        <p:cTn dur="500" fill="hold" id="40"/>
                                        <p:tgtEl>
                                          <p:spTgt spid="48"/>
                                        </p:tgtEl>
                                        <p:attrNameLst>
                                          <p:attrName>ppt_y</p:attrName>
                                        </p:attrNameLst>
                                      </p:cBhvr>
                                      <p:tavLst>
                                        <p:tav tm="0">
                                          <p:val>
                                            <p:strVal val="#ppt_y-#ppt_h/2"/>
                                          </p:val>
                                        </p:tav>
                                        <p:tav tm="100000">
                                          <p:val>
                                            <p:strVal val="#ppt_y"/>
                                          </p:val>
                                        </p:tav>
                                      </p:tavLst>
                                    </p:anim>
                                    <p:anim calcmode="lin" valueType="num">
                                      <p:cBhvr>
                                        <p:cTn dur="500" fill="hold" id="41"/>
                                        <p:tgtEl>
                                          <p:spTgt spid="48"/>
                                        </p:tgtEl>
                                        <p:attrNameLst>
                                          <p:attrName>ppt_w</p:attrName>
                                        </p:attrNameLst>
                                      </p:cBhvr>
                                      <p:tavLst>
                                        <p:tav tm="0">
                                          <p:val>
                                            <p:strVal val="#ppt_w"/>
                                          </p:val>
                                        </p:tav>
                                        <p:tav tm="100000">
                                          <p:val>
                                            <p:strVal val="#ppt_w"/>
                                          </p:val>
                                        </p:tav>
                                      </p:tavLst>
                                    </p:anim>
                                    <p:anim calcmode="lin" valueType="num">
                                      <p:cBhvr>
                                        <p:cTn dur="500" fill="hold" id="42"/>
                                        <p:tgtEl>
                                          <p:spTgt spid="48"/>
                                        </p:tgtEl>
                                        <p:attrNameLst>
                                          <p:attrName>ppt_h</p:attrName>
                                        </p:attrNameLst>
                                      </p:cBhvr>
                                      <p:tavLst>
                                        <p:tav tm="0">
                                          <p:val>
                                            <p:fltVal val="0"/>
                                          </p:val>
                                        </p:tav>
                                        <p:tav tm="100000">
                                          <p:val>
                                            <p:strVal val="#ppt_h"/>
                                          </p:val>
                                        </p:tav>
                                      </p:tavLst>
                                    </p:anim>
                                  </p:childTnLst>
                                </p:cTn>
                              </p:par>
                            </p:childTnLst>
                          </p:cTn>
                        </p:par>
                        <p:par>
                          <p:cTn fill="hold" id="43" nodeType="afterGroup">
                            <p:stCondLst>
                              <p:cond delay="3000"/>
                            </p:stCondLst>
                            <p:childTnLst>
                              <p:par>
                                <p:cTn fill="hold" grpId="0" id="44" nodeType="afterEffect" presetClass="entr" presetID="55" presetSubtype="0">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p:cTn dur="1000" fill="hold" id="46"/>
                                        <p:tgtEl>
                                          <p:spTgt spid="38"/>
                                        </p:tgtEl>
                                        <p:attrNameLst>
                                          <p:attrName>ppt_w</p:attrName>
                                        </p:attrNameLst>
                                      </p:cBhvr>
                                      <p:tavLst>
                                        <p:tav tm="0">
                                          <p:val>
                                            <p:strVal val="#ppt_w*0.70"/>
                                          </p:val>
                                        </p:tav>
                                        <p:tav tm="100000">
                                          <p:val>
                                            <p:strVal val="#ppt_w"/>
                                          </p:val>
                                        </p:tav>
                                      </p:tavLst>
                                    </p:anim>
                                    <p:anim calcmode="lin" valueType="num">
                                      <p:cBhvr>
                                        <p:cTn dur="1000" fill="hold" id="47"/>
                                        <p:tgtEl>
                                          <p:spTgt spid="38"/>
                                        </p:tgtEl>
                                        <p:attrNameLst>
                                          <p:attrName>ppt_h</p:attrName>
                                        </p:attrNameLst>
                                      </p:cBhvr>
                                      <p:tavLst>
                                        <p:tav tm="0">
                                          <p:val>
                                            <p:strVal val="#ppt_h"/>
                                          </p:val>
                                        </p:tav>
                                        <p:tav tm="100000">
                                          <p:val>
                                            <p:strVal val="#ppt_h"/>
                                          </p:val>
                                        </p:tav>
                                      </p:tavLst>
                                    </p:anim>
                                    <p:animEffect filter="fade" transition="in">
                                      <p:cBhvr>
                                        <p:cTn dur="1000" id="48"/>
                                        <p:tgtEl>
                                          <p:spTgt spid="38"/>
                                        </p:tgtEl>
                                      </p:cBhvr>
                                    </p:animEffect>
                                  </p:childTnLst>
                                </p:cTn>
                              </p:par>
                              <p:par>
                                <p:cTn fill="hold" grpId="0" id="49" nodeType="withEffect" presetClass="entr" presetID="55" presetSubtype="0">
                                  <p:stCondLst>
                                    <p:cond delay="200"/>
                                  </p:stCondLst>
                                  <p:childTnLst>
                                    <p:set>
                                      <p:cBhvr>
                                        <p:cTn dur="1" fill="hold" id="50">
                                          <p:stCondLst>
                                            <p:cond delay="0"/>
                                          </p:stCondLst>
                                        </p:cTn>
                                        <p:tgtEl>
                                          <p:spTgt spid="54"/>
                                        </p:tgtEl>
                                        <p:attrNameLst>
                                          <p:attrName>style.visibility</p:attrName>
                                        </p:attrNameLst>
                                      </p:cBhvr>
                                      <p:to>
                                        <p:strVal val="visible"/>
                                      </p:to>
                                    </p:set>
                                    <p:anim calcmode="lin" valueType="num">
                                      <p:cBhvr>
                                        <p:cTn dur="1000" fill="hold" id="51"/>
                                        <p:tgtEl>
                                          <p:spTgt spid="54"/>
                                        </p:tgtEl>
                                        <p:attrNameLst>
                                          <p:attrName>ppt_w</p:attrName>
                                        </p:attrNameLst>
                                      </p:cBhvr>
                                      <p:tavLst>
                                        <p:tav tm="0">
                                          <p:val>
                                            <p:strVal val="#ppt_w*0.70"/>
                                          </p:val>
                                        </p:tav>
                                        <p:tav tm="100000">
                                          <p:val>
                                            <p:strVal val="#ppt_w"/>
                                          </p:val>
                                        </p:tav>
                                      </p:tavLst>
                                    </p:anim>
                                    <p:anim calcmode="lin" valueType="num">
                                      <p:cBhvr>
                                        <p:cTn dur="1000" fill="hold" id="52"/>
                                        <p:tgtEl>
                                          <p:spTgt spid="54"/>
                                        </p:tgtEl>
                                        <p:attrNameLst>
                                          <p:attrName>ppt_h</p:attrName>
                                        </p:attrNameLst>
                                      </p:cBhvr>
                                      <p:tavLst>
                                        <p:tav tm="0">
                                          <p:val>
                                            <p:strVal val="#ppt_h"/>
                                          </p:val>
                                        </p:tav>
                                        <p:tav tm="100000">
                                          <p:val>
                                            <p:strVal val="#ppt_h"/>
                                          </p:val>
                                        </p:tav>
                                      </p:tavLst>
                                    </p:anim>
                                    <p:animEffect filter="fade" transition="in">
                                      <p:cBhvr>
                                        <p:cTn dur="1000" id="53"/>
                                        <p:tgtEl>
                                          <p:spTgt spid="54"/>
                                        </p:tgtEl>
                                      </p:cBhvr>
                                    </p:animEffect>
                                  </p:childTnLst>
                                </p:cTn>
                              </p:par>
                              <p:par>
                                <p:cTn fill="hold" grpId="0" id="54" nodeType="withEffect" presetClass="entr" presetID="55" presetSubtype="0">
                                  <p:stCondLst>
                                    <p:cond delay="400"/>
                                  </p:stCondLst>
                                  <p:childTnLst>
                                    <p:set>
                                      <p:cBhvr>
                                        <p:cTn dur="1" fill="hold" id="55">
                                          <p:stCondLst>
                                            <p:cond delay="0"/>
                                          </p:stCondLst>
                                        </p:cTn>
                                        <p:tgtEl>
                                          <p:spTgt spid="52"/>
                                        </p:tgtEl>
                                        <p:attrNameLst>
                                          <p:attrName>style.visibility</p:attrName>
                                        </p:attrNameLst>
                                      </p:cBhvr>
                                      <p:to>
                                        <p:strVal val="visible"/>
                                      </p:to>
                                    </p:set>
                                    <p:anim calcmode="lin" valueType="num">
                                      <p:cBhvr>
                                        <p:cTn dur="1000" fill="hold" id="56"/>
                                        <p:tgtEl>
                                          <p:spTgt spid="52"/>
                                        </p:tgtEl>
                                        <p:attrNameLst>
                                          <p:attrName>ppt_w</p:attrName>
                                        </p:attrNameLst>
                                      </p:cBhvr>
                                      <p:tavLst>
                                        <p:tav tm="0">
                                          <p:val>
                                            <p:strVal val="#ppt_w*0.70"/>
                                          </p:val>
                                        </p:tav>
                                        <p:tav tm="100000">
                                          <p:val>
                                            <p:strVal val="#ppt_w"/>
                                          </p:val>
                                        </p:tav>
                                      </p:tavLst>
                                    </p:anim>
                                    <p:anim calcmode="lin" valueType="num">
                                      <p:cBhvr>
                                        <p:cTn dur="1000" fill="hold" id="57"/>
                                        <p:tgtEl>
                                          <p:spTgt spid="52"/>
                                        </p:tgtEl>
                                        <p:attrNameLst>
                                          <p:attrName>ppt_h</p:attrName>
                                        </p:attrNameLst>
                                      </p:cBhvr>
                                      <p:tavLst>
                                        <p:tav tm="0">
                                          <p:val>
                                            <p:strVal val="#ppt_h"/>
                                          </p:val>
                                        </p:tav>
                                        <p:tav tm="100000">
                                          <p:val>
                                            <p:strVal val="#ppt_h"/>
                                          </p:val>
                                        </p:tav>
                                      </p:tavLst>
                                    </p:anim>
                                    <p:animEffect filter="fade" transition="in">
                                      <p:cBhvr>
                                        <p:cTn dur="1000" id="58"/>
                                        <p:tgtEl>
                                          <p:spTgt spid="52"/>
                                        </p:tgtEl>
                                      </p:cBhvr>
                                    </p:animEffect>
                                  </p:childTnLst>
                                </p:cTn>
                              </p:par>
                              <p:par>
                                <p:cTn fill="hold" grpId="0" id="59" nodeType="withEffect" presetClass="entr" presetID="55" presetSubtype="0">
                                  <p:stCondLst>
                                    <p:cond delay="600"/>
                                  </p:stCondLst>
                                  <p:childTnLst>
                                    <p:set>
                                      <p:cBhvr>
                                        <p:cTn dur="1" fill="hold" id="60">
                                          <p:stCondLst>
                                            <p:cond delay="0"/>
                                          </p:stCondLst>
                                        </p:cTn>
                                        <p:tgtEl>
                                          <p:spTgt spid="53"/>
                                        </p:tgtEl>
                                        <p:attrNameLst>
                                          <p:attrName>style.visibility</p:attrName>
                                        </p:attrNameLst>
                                      </p:cBhvr>
                                      <p:to>
                                        <p:strVal val="visible"/>
                                      </p:to>
                                    </p:set>
                                    <p:anim calcmode="lin" valueType="num">
                                      <p:cBhvr>
                                        <p:cTn dur="1000" fill="hold" id="61"/>
                                        <p:tgtEl>
                                          <p:spTgt spid="53"/>
                                        </p:tgtEl>
                                        <p:attrNameLst>
                                          <p:attrName>ppt_w</p:attrName>
                                        </p:attrNameLst>
                                      </p:cBhvr>
                                      <p:tavLst>
                                        <p:tav tm="0">
                                          <p:val>
                                            <p:strVal val="#ppt_w*0.70"/>
                                          </p:val>
                                        </p:tav>
                                        <p:tav tm="100000">
                                          <p:val>
                                            <p:strVal val="#ppt_w"/>
                                          </p:val>
                                        </p:tav>
                                      </p:tavLst>
                                    </p:anim>
                                    <p:anim calcmode="lin" valueType="num">
                                      <p:cBhvr>
                                        <p:cTn dur="1000" fill="hold" id="62"/>
                                        <p:tgtEl>
                                          <p:spTgt spid="53"/>
                                        </p:tgtEl>
                                        <p:attrNameLst>
                                          <p:attrName>ppt_h</p:attrName>
                                        </p:attrNameLst>
                                      </p:cBhvr>
                                      <p:tavLst>
                                        <p:tav tm="0">
                                          <p:val>
                                            <p:strVal val="#ppt_h"/>
                                          </p:val>
                                        </p:tav>
                                        <p:tav tm="100000">
                                          <p:val>
                                            <p:strVal val="#ppt_h"/>
                                          </p:val>
                                        </p:tav>
                                      </p:tavLst>
                                    </p:anim>
                                    <p:animEffect filter="fade" transition="in">
                                      <p:cBhvr>
                                        <p:cTn dur="1000" id="63"/>
                                        <p:tgtEl>
                                          <p:spTgt spid="53"/>
                                        </p:tgtEl>
                                      </p:cBhvr>
                                    </p:animEffect>
                                  </p:childTnLst>
                                </p:cTn>
                              </p:par>
                              <p:par>
                                <p:cTn fill="hold" grpId="0" id="64" nodeType="withEffect" presetClass="entr" presetID="55" presetSubtype="0">
                                  <p:stCondLst>
                                    <p:cond delay="800"/>
                                  </p:stCondLst>
                                  <p:childTnLst>
                                    <p:set>
                                      <p:cBhvr>
                                        <p:cTn dur="1" fill="hold" id="65">
                                          <p:stCondLst>
                                            <p:cond delay="0"/>
                                          </p:stCondLst>
                                        </p:cTn>
                                        <p:tgtEl>
                                          <p:spTgt spid="51"/>
                                        </p:tgtEl>
                                        <p:attrNameLst>
                                          <p:attrName>style.visibility</p:attrName>
                                        </p:attrNameLst>
                                      </p:cBhvr>
                                      <p:to>
                                        <p:strVal val="visible"/>
                                      </p:to>
                                    </p:set>
                                    <p:anim calcmode="lin" valueType="num">
                                      <p:cBhvr>
                                        <p:cTn dur="1000" fill="hold" id="66"/>
                                        <p:tgtEl>
                                          <p:spTgt spid="51"/>
                                        </p:tgtEl>
                                        <p:attrNameLst>
                                          <p:attrName>ppt_w</p:attrName>
                                        </p:attrNameLst>
                                      </p:cBhvr>
                                      <p:tavLst>
                                        <p:tav tm="0">
                                          <p:val>
                                            <p:strVal val="#ppt_w*0.70"/>
                                          </p:val>
                                        </p:tav>
                                        <p:tav tm="100000">
                                          <p:val>
                                            <p:strVal val="#ppt_w"/>
                                          </p:val>
                                        </p:tav>
                                      </p:tavLst>
                                    </p:anim>
                                    <p:anim calcmode="lin" valueType="num">
                                      <p:cBhvr>
                                        <p:cTn dur="1000" fill="hold" id="67"/>
                                        <p:tgtEl>
                                          <p:spTgt spid="51"/>
                                        </p:tgtEl>
                                        <p:attrNameLst>
                                          <p:attrName>ppt_h</p:attrName>
                                        </p:attrNameLst>
                                      </p:cBhvr>
                                      <p:tavLst>
                                        <p:tav tm="0">
                                          <p:val>
                                            <p:strVal val="#ppt_h"/>
                                          </p:val>
                                        </p:tav>
                                        <p:tav tm="100000">
                                          <p:val>
                                            <p:strVal val="#ppt_h"/>
                                          </p:val>
                                        </p:tav>
                                      </p:tavLst>
                                    </p:anim>
                                    <p:animEffect filter="fade" transition="in">
                                      <p:cBhvr>
                                        <p:cTn dur="1000" id="68"/>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51"/>
      <p:bldP grpId="0" spid="52"/>
      <p:bldP grpId="0" spid="53"/>
      <p:bldP grpId="0" spid="5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sp>
        <p:nvSpPr>
          <p:cNvPr id="12" name="圆角矩形 30">
            <a:extLst>
              <a:ext uri="{FF2B5EF4-FFF2-40B4-BE49-F238E27FC236}">
                <a16:creationId xmlns:a16="http://schemas.microsoft.com/office/drawing/2014/main" id="{7B9241B6-69B5-4EFC-9D31-D109B3550A22}"/>
              </a:ext>
            </a:extLst>
          </p:cNvPr>
          <p:cNvSpPr/>
          <p:nvPr/>
        </p:nvSpPr>
        <p:spPr>
          <a:xfrm>
            <a:off x="3952101" y="3108128"/>
            <a:ext cx="4320480" cy="72000"/>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14" name="矩形 13">
            <a:extLst>
              <a:ext uri="{FF2B5EF4-FFF2-40B4-BE49-F238E27FC236}">
                <a16:creationId xmlns:a16="http://schemas.microsoft.com/office/drawing/2014/main" id="{E909AEEA-5DF7-40A9-9244-08E2CB38A6CE}"/>
              </a:ext>
            </a:extLst>
          </p:cNvPr>
          <p:cNvSpPr/>
          <p:nvPr/>
        </p:nvSpPr>
        <p:spPr>
          <a:xfrm>
            <a:off x="2652055" y="3291427"/>
            <a:ext cx="6887889" cy="914400"/>
          </a:xfrm>
          <a:prstGeom prst="rect">
            <a:avLst/>
          </a:prstGeom>
        </p:spPr>
        <p:txBody>
          <a:bodyPr wrap="square">
            <a:spAutoFit/>
          </a:bodyPr>
          <a:lstStyle/>
          <a:p>
            <a:pPr algn="ctr"/>
            <a:r>
              <a:rPr altLang="en-US" b="1" lang="zh-CN" sz="5400">
                <a:solidFill>
                  <a:srgbClr val="CE333B"/>
                </a:solidFill>
                <a:latin charset="-122" typeface="Microsoft YaHei"/>
                <a:ea charset="-122" typeface="Microsoft YaHei"/>
                <a:cs charset="-122" typeface="Microsoft YaHei"/>
              </a:rPr>
              <a:t>行动的方式</a:t>
            </a:r>
          </a:p>
        </p:txBody>
      </p:sp>
      <p:pic>
        <p:nvPicPr>
          <p:cNvPr id="16" name="图片 15">
            <a:extLst>
              <a:ext uri="{FF2B5EF4-FFF2-40B4-BE49-F238E27FC236}">
                <a16:creationId xmlns:a16="http://schemas.microsoft.com/office/drawing/2014/main" id="{F392700B-17CE-468E-8899-EFEBA21488DE}"/>
              </a:ext>
            </a:extLst>
          </p:cNvPr>
          <p:cNvPicPr>
            <a:picLocks noChangeAspect="1"/>
          </p:cNvPicPr>
          <p:nvPr/>
        </p:nvPicPr>
        <p:blipFill>
          <a:blip r:embed="rId11">
            <a:extLst>
              <a:ext uri="{28A0092B-C50C-407E-A947-70E740481C1C}">
                <a14:useLocalDpi val="0"/>
              </a:ext>
            </a:extLst>
          </a:blip>
          <a:stretch>
            <a:fillRect/>
          </a:stretch>
        </p:blipFill>
        <p:spPr>
          <a:xfrm>
            <a:off x="5140055" y="905230"/>
            <a:ext cx="1911890" cy="1986866"/>
          </a:xfrm>
          <a:prstGeom prst="rect">
            <a:avLst/>
          </a:prstGeom>
        </p:spPr>
      </p:pic>
    </p:spTree>
    <p:extLst>
      <p:ext uri="{BB962C8B-B14F-4D97-AF65-F5344CB8AC3E}">
        <p14:creationId val="216215653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250" id="53"/>
                                        <p:tgtEl>
                                          <p:spTgt spid="12"/>
                                        </p:tgtEl>
                                      </p:cBhvr>
                                    </p:animEffect>
                                  </p:childTnLst>
                                </p:cTn>
                              </p:par>
                            </p:childTnLst>
                          </p:cTn>
                        </p:par>
                        <p:par>
                          <p:cTn fill="hold" id="54" nodeType="afterGroup">
                            <p:stCondLst>
                              <p:cond delay="6750"/>
                            </p:stCondLst>
                            <p:childTnLst>
                              <p:par>
                                <p:cTn fill="hold" grpId="0" id="55" nodeType="afterEffect" presetClass="entr" presetID="10" presetSubtype="0">
                                  <p:stCondLst>
                                    <p:cond delay="0"/>
                                  </p:stCondLst>
                                  <p:iterate type="lt">
                                    <p:tmPct val="10000"/>
                                  </p:iterate>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pic>
        <p:nvPicPr>
          <p:cNvPr id="5" name="图片 4">
            <a:extLst>
              <a:ext uri="{FF2B5EF4-FFF2-40B4-BE49-F238E27FC236}">
                <a16:creationId xmlns:a16="http://schemas.microsoft.com/office/drawing/2014/main" id="{CD96F1DD-8B61-4915-A71D-82466F4B73DE}"/>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6" name="Freeform 6">
            <a:extLst>
              <a:ext uri="{FF2B5EF4-FFF2-40B4-BE49-F238E27FC236}">
                <a16:creationId xmlns:a16="http://schemas.microsoft.com/office/drawing/2014/main" id="{01F2DC33-BB8A-4876-A74B-2F4211587A8D}"/>
              </a:ext>
            </a:extLst>
          </p:cNvPr>
          <p:cNvSpPr/>
          <p:nvPr/>
        </p:nvSpPr>
        <p:spPr bwMode="auto">
          <a:xfrm>
            <a:off x="1103978" y="2161930"/>
            <a:ext cx="4645180" cy="541005"/>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cap="flat" w="10">
            <a:solidFill>
              <a:srgbClr val="A30303"/>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 name="Freeform 7">
            <a:extLst>
              <a:ext uri="{FF2B5EF4-FFF2-40B4-BE49-F238E27FC236}">
                <a16:creationId xmlns:a16="http://schemas.microsoft.com/office/drawing/2014/main" id="{28CAF541-2F65-4050-89D8-9B12548B6EDB}"/>
              </a:ext>
            </a:extLst>
          </p:cNvPr>
          <p:cNvSpPr/>
          <p:nvPr/>
        </p:nvSpPr>
        <p:spPr bwMode="auto">
          <a:xfrm>
            <a:off x="1103978" y="3047591"/>
            <a:ext cx="4645180" cy="545980"/>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noFill/>
          <a:ln cap="flat" w="10">
            <a:solidFill>
              <a:srgbClr val="A30303"/>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8" name="Freeform 8">
            <a:extLst>
              <a:ext uri="{FF2B5EF4-FFF2-40B4-BE49-F238E27FC236}">
                <a16:creationId xmlns:a16="http://schemas.microsoft.com/office/drawing/2014/main" id="{E87C870B-38EB-4B5C-8B0B-F4DFC38626E0}"/>
              </a:ext>
            </a:extLst>
          </p:cNvPr>
          <p:cNvSpPr/>
          <p:nvPr/>
        </p:nvSpPr>
        <p:spPr bwMode="auto">
          <a:xfrm>
            <a:off x="1103978" y="3802856"/>
            <a:ext cx="4645180" cy="545980"/>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noFill/>
          <a:ln cap="flat" w="10">
            <a:solidFill>
              <a:srgbClr val="A30303"/>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Freeform 9">
            <a:extLst>
              <a:ext uri="{FF2B5EF4-FFF2-40B4-BE49-F238E27FC236}">
                <a16:creationId xmlns:a16="http://schemas.microsoft.com/office/drawing/2014/main" id="{4BDFED53-F675-4882-B6F6-3E2AAC1D88E3}"/>
              </a:ext>
            </a:extLst>
          </p:cNvPr>
          <p:cNvSpPr/>
          <p:nvPr/>
        </p:nvSpPr>
        <p:spPr bwMode="auto">
          <a:xfrm>
            <a:off x="1103978" y="4621876"/>
            <a:ext cx="4645180" cy="545980"/>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noFill/>
          <a:ln cap="flat" w="10">
            <a:solidFill>
              <a:srgbClr val="A30303"/>
            </a:solidFill>
            <a:prstDash val="solid"/>
            <a:miter lim="800000"/>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Freeform 10">
            <a:extLst>
              <a:ext uri="{FF2B5EF4-FFF2-40B4-BE49-F238E27FC236}">
                <a16:creationId xmlns:a16="http://schemas.microsoft.com/office/drawing/2014/main" id="{EB9D2A59-9278-42DF-B2A6-DF7152015CF1}"/>
              </a:ext>
            </a:extLst>
          </p:cNvPr>
          <p:cNvSpPr>
            <a:spLocks noEditPoints="1"/>
          </p:cNvSpPr>
          <p:nvPr/>
        </p:nvSpPr>
        <p:spPr bwMode="auto">
          <a:xfrm>
            <a:off x="2012059" y="2017136"/>
            <a:ext cx="1133086" cy="927761"/>
          </a:xfrm>
          <a:custGeom>
            <a:gdLst>
              <a:gd fmla="*/ 2333 w 2333" name="T0"/>
              <a:gd fmla="*/ 0 h 1818" name="T1"/>
              <a:gd fmla="*/ 2333 w 2333" name="T2"/>
              <a:gd fmla="*/ 1364 h 1818" name="T3"/>
              <a:gd fmla="*/ 1166 w 2333" name="T4"/>
              <a:gd fmla="*/ 1818 h 1818" name="T5"/>
              <a:gd fmla="*/ 0 w 2333" name="T6"/>
              <a:gd fmla="*/ 1364 h 1818" name="T7"/>
              <a:gd fmla="*/ 0 w 2333" name="T8"/>
              <a:gd fmla="*/ 0 h 1818" name="T9"/>
              <a:gd fmla="*/ 2333 w 2333" name="T10"/>
              <a:gd fmla="*/ 0 h 1818" name="T11"/>
              <a:gd fmla="*/ 1166 w 2333" name="T12"/>
              <a:gd fmla="*/ 0 h 1818" name="T13"/>
            </a:gdLst>
            <a:cxnLst>
              <a:cxn ang="0">
                <a:pos x="T0" y="T1"/>
              </a:cxn>
              <a:cxn ang="0">
                <a:pos x="T2" y="T3"/>
              </a:cxn>
              <a:cxn ang="0">
                <a:pos x="T4" y="T5"/>
              </a:cxn>
              <a:cxn ang="0">
                <a:pos x="T6" y="T7"/>
              </a:cxn>
              <a:cxn ang="0">
                <a:pos x="T8" y="T9"/>
              </a:cxn>
              <a:cxn ang="0">
                <a:pos x="T10" y="T11"/>
              </a:cxn>
              <a:cxn ang="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rgbClr val="C0000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Freeform 11">
            <a:extLst>
              <a:ext uri="{FF2B5EF4-FFF2-40B4-BE49-F238E27FC236}">
                <a16:creationId xmlns:a16="http://schemas.microsoft.com/office/drawing/2014/main" id="{FED51BBD-BFE8-4989-A6AC-D0714D781D6E}"/>
              </a:ext>
            </a:extLst>
          </p:cNvPr>
          <p:cNvSpPr>
            <a:spLocks noEditPoints="1"/>
          </p:cNvSpPr>
          <p:nvPr/>
        </p:nvSpPr>
        <p:spPr bwMode="auto">
          <a:xfrm>
            <a:off x="2012059" y="2820275"/>
            <a:ext cx="1133086" cy="905504"/>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C0000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Freeform 12">
            <a:extLst>
              <a:ext uri="{FF2B5EF4-FFF2-40B4-BE49-F238E27FC236}">
                <a16:creationId xmlns:a16="http://schemas.microsoft.com/office/drawing/2014/main" id="{78605222-B4E4-4361-B752-79529C02FD9D}"/>
              </a:ext>
            </a:extLst>
          </p:cNvPr>
          <p:cNvSpPr>
            <a:spLocks noEditPoints="1"/>
          </p:cNvSpPr>
          <p:nvPr/>
        </p:nvSpPr>
        <p:spPr bwMode="auto">
          <a:xfrm>
            <a:off x="2012059" y="3616727"/>
            <a:ext cx="1133086" cy="905504"/>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C0000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Freeform 13">
            <a:extLst>
              <a:ext uri="{FF2B5EF4-FFF2-40B4-BE49-F238E27FC236}">
                <a16:creationId xmlns:a16="http://schemas.microsoft.com/office/drawing/2014/main" id="{2E4B46F7-9205-46AA-9F19-2DB4CBB179C8}"/>
              </a:ext>
            </a:extLst>
          </p:cNvPr>
          <p:cNvSpPr>
            <a:spLocks noEditPoints="1"/>
          </p:cNvSpPr>
          <p:nvPr/>
        </p:nvSpPr>
        <p:spPr bwMode="auto">
          <a:xfrm>
            <a:off x="2012059" y="4438241"/>
            <a:ext cx="1133086" cy="904490"/>
          </a:xfrm>
          <a:custGeom>
            <a:gdLst>
              <a:gd fmla="*/ 2333 w 2333" name="T0"/>
              <a:gd fmla="*/ 0 h 1774" name="T1"/>
              <a:gd fmla="*/ 2333 w 2333" name="T2"/>
              <a:gd fmla="*/ 1331 h 1774" name="T3"/>
              <a:gd fmla="*/ 1166 w 2333" name="T4"/>
              <a:gd fmla="*/ 1774 h 1774" name="T5"/>
              <a:gd fmla="*/ 0 w 2333" name="T6"/>
              <a:gd fmla="*/ 1331 h 1774" name="T7"/>
              <a:gd fmla="*/ 0 w 2333" name="T8"/>
              <a:gd fmla="*/ 0 h 1774" name="T9"/>
              <a:gd fmla="*/ 1166 w 2333" name="T10"/>
              <a:gd fmla="*/ 443 h 1774" name="T11"/>
              <a:gd fmla="*/ 2333 w 2333" name="T12"/>
              <a:gd fmla="*/ 0 h 1774" name="T13"/>
              <a:gd fmla="*/ 1750 w 2333" name="T14"/>
              <a:gd fmla="*/ 221 h 17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3" w="2333">
                <a:moveTo>
                  <a:pt x="2333" y="0"/>
                </a:moveTo>
                <a:lnTo>
                  <a:pt x="2333" y="1331"/>
                </a:lnTo>
                <a:lnTo>
                  <a:pt x="1166" y="1774"/>
                </a:lnTo>
                <a:lnTo>
                  <a:pt x="0" y="1331"/>
                </a:lnTo>
                <a:lnTo>
                  <a:pt x="0" y="0"/>
                </a:lnTo>
                <a:lnTo>
                  <a:pt x="1166" y="443"/>
                </a:lnTo>
                <a:lnTo>
                  <a:pt x="2333" y="0"/>
                </a:lnTo>
                <a:close/>
                <a:moveTo>
                  <a:pt x="1750" y="221"/>
                </a:moveTo>
              </a:path>
            </a:pathLst>
          </a:custGeom>
          <a:solidFill>
            <a:srgbClr val="C00000"/>
          </a:solidFill>
          <a:ln>
            <a:noFill/>
          </a:ln>
        </p:spPr>
        <p:txBody>
          <a:bodyPr anchor="t" anchorCtr="0" bIns="34285" compatLnSpc="1" lIns="68571" numCol="1" rIns="68571" tIns="34285"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4" name="TextBox 19">
            <a:extLst>
              <a:ext uri="{FF2B5EF4-FFF2-40B4-BE49-F238E27FC236}">
                <a16:creationId xmlns:a16="http://schemas.microsoft.com/office/drawing/2014/main" id="{77C96EF3-A5FE-450C-ADBC-23DA74E0FFE8}"/>
              </a:ext>
            </a:extLst>
          </p:cNvPr>
          <p:cNvSpPr txBox="1"/>
          <p:nvPr/>
        </p:nvSpPr>
        <p:spPr>
          <a:xfrm>
            <a:off x="3446606" y="2244320"/>
            <a:ext cx="1777032" cy="373370"/>
          </a:xfrm>
          <a:prstGeom prst="rect">
            <a:avLst/>
          </a:prstGeom>
          <a:noFill/>
        </p:spPr>
        <p:txBody>
          <a:bodyPr bIns="34285" lIns="68571" rIns="68571" rtlCol="0" tIns="34285" wrap="square">
            <a:spAutoFit/>
          </a:bodyPr>
          <a:lstStyle/>
          <a:p>
            <a:pPr algn="ctr" lvl="0">
              <a:defRPr/>
            </a:pPr>
            <a:r>
              <a:rPr altLang="en-US" b="1" kern="0" lang="zh-CN" sz="2000">
                <a:solidFill>
                  <a:srgbClr val="A30303"/>
                </a:solidFill>
                <a:latin charset="-122" panose="02000000000000000000" pitchFamily="2" typeface="方正清刻本悦宋简体"/>
                <a:ea charset="-122" panose="02000000000000000000" pitchFamily="2" typeface="方正清刻本悦宋简体"/>
              </a:rPr>
              <a:t>行动的方式</a:t>
            </a:r>
          </a:p>
        </p:txBody>
      </p:sp>
      <p:sp>
        <p:nvSpPr>
          <p:cNvPr id="15" name="TextBox 20">
            <a:extLst>
              <a:ext uri="{FF2B5EF4-FFF2-40B4-BE49-F238E27FC236}">
                <a16:creationId xmlns:a16="http://schemas.microsoft.com/office/drawing/2014/main" id="{0E29DF19-3517-4143-9CFA-717B4B2EEB90}"/>
              </a:ext>
            </a:extLst>
          </p:cNvPr>
          <p:cNvSpPr txBox="1"/>
          <p:nvPr/>
        </p:nvSpPr>
        <p:spPr>
          <a:xfrm>
            <a:off x="3446606" y="3139573"/>
            <a:ext cx="1777032" cy="373370"/>
          </a:xfrm>
          <a:prstGeom prst="rect">
            <a:avLst/>
          </a:prstGeom>
          <a:noFill/>
        </p:spPr>
        <p:txBody>
          <a:bodyPr bIns="34285" lIns="68571" rIns="68571" rtlCol="0" tIns="34285" wrap="square">
            <a:spAutoFit/>
          </a:bodyPr>
          <a:lstStyle/>
          <a:p>
            <a:pPr algn="ctr" lvl="0">
              <a:defRPr/>
            </a:pPr>
            <a:r>
              <a:rPr altLang="en-US" b="1" kern="0" lang="zh-CN" sz="2000">
                <a:solidFill>
                  <a:srgbClr val="A30303"/>
                </a:solidFill>
                <a:latin charset="-122" panose="02000000000000000000" pitchFamily="2" typeface="方正清刻本悦宋简体"/>
                <a:ea charset="-122" panose="02000000000000000000" pitchFamily="2" typeface="方正清刻本悦宋简体"/>
              </a:rPr>
              <a:t>行动的方式</a:t>
            </a:r>
          </a:p>
        </p:txBody>
      </p:sp>
      <p:sp>
        <p:nvSpPr>
          <p:cNvPr id="17" name="TextBox 21">
            <a:extLst>
              <a:ext uri="{FF2B5EF4-FFF2-40B4-BE49-F238E27FC236}">
                <a16:creationId xmlns:a16="http://schemas.microsoft.com/office/drawing/2014/main" id="{589B689E-2593-41E6-BCD3-F5EE662408FF}"/>
              </a:ext>
            </a:extLst>
          </p:cNvPr>
          <p:cNvSpPr txBox="1"/>
          <p:nvPr/>
        </p:nvSpPr>
        <p:spPr>
          <a:xfrm>
            <a:off x="3446606" y="3875558"/>
            <a:ext cx="1777032" cy="373370"/>
          </a:xfrm>
          <a:prstGeom prst="rect">
            <a:avLst/>
          </a:prstGeom>
          <a:noFill/>
        </p:spPr>
        <p:txBody>
          <a:bodyPr bIns="34285" lIns="68571" rIns="68571" rtlCol="0" tIns="34285" wrap="square">
            <a:spAutoFit/>
          </a:bodyPr>
          <a:lstStyle/>
          <a:p>
            <a:pPr algn="ctr" lvl="0">
              <a:defRPr/>
            </a:pPr>
            <a:r>
              <a:rPr altLang="en-US" b="1" kern="0" lang="zh-CN" sz="2000">
                <a:solidFill>
                  <a:srgbClr val="A30303"/>
                </a:solidFill>
                <a:latin charset="-122" panose="02000000000000000000" pitchFamily="2" typeface="方正清刻本悦宋简体"/>
                <a:ea charset="-122" panose="02000000000000000000" pitchFamily="2" typeface="方正清刻本悦宋简体"/>
              </a:rPr>
              <a:t>行动的方式</a:t>
            </a:r>
          </a:p>
        </p:txBody>
      </p:sp>
      <p:sp>
        <p:nvSpPr>
          <p:cNvPr id="19" name="TextBox 22">
            <a:extLst>
              <a:ext uri="{FF2B5EF4-FFF2-40B4-BE49-F238E27FC236}">
                <a16:creationId xmlns:a16="http://schemas.microsoft.com/office/drawing/2014/main" id="{020D2CF2-D5B3-4631-AC14-356AA7820DCC}"/>
              </a:ext>
            </a:extLst>
          </p:cNvPr>
          <p:cNvSpPr txBox="1"/>
          <p:nvPr/>
        </p:nvSpPr>
        <p:spPr>
          <a:xfrm>
            <a:off x="3446606" y="4719524"/>
            <a:ext cx="1777032" cy="373370"/>
          </a:xfrm>
          <a:prstGeom prst="rect">
            <a:avLst/>
          </a:prstGeom>
          <a:noFill/>
        </p:spPr>
        <p:txBody>
          <a:bodyPr bIns="34285" lIns="68571" rIns="68571" rtlCol="0" tIns="34285" wrap="square">
            <a:spAutoFit/>
          </a:bodyPr>
          <a:lstStyle/>
          <a:p>
            <a:pPr algn="ctr" lvl="0">
              <a:defRPr/>
            </a:pPr>
            <a:r>
              <a:rPr altLang="en-US" b="1" kern="0" lang="zh-CN" sz="2000">
                <a:solidFill>
                  <a:srgbClr val="A30303"/>
                </a:solidFill>
                <a:latin charset="-122" panose="02000000000000000000" pitchFamily="2" typeface="方正清刻本悦宋简体"/>
                <a:ea charset="-122" panose="02000000000000000000" pitchFamily="2" typeface="方正清刻本悦宋简体"/>
              </a:rPr>
              <a:t>行动的方式</a:t>
            </a:r>
          </a:p>
        </p:txBody>
      </p:sp>
      <p:sp>
        <p:nvSpPr>
          <p:cNvPr id="20" name="TextBox 26">
            <a:extLst>
              <a:ext uri="{FF2B5EF4-FFF2-40B4-BE49-F238E27FC236}">
                <a16:creationId xmlns:a16="http://schemas.microsoft.com/office/drawing/2014/main" id="{E85ADB11-2F15-4E07-A082-C6EAD25AC9F1}"/>
              </a:ext>
            </a:extLst>
          </p:cNvPr>
          <p:cNvSpPr txBox="1"/>
          <p:nvPr/>
        </p:nvSpPr>
        <p:spPr>
          <a:xfrm>
            <a:off x="1220102" y="2158181"/>
            <a:ext cx="61875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000" u="none">
                <a:ln>
                  <a:noFill/>
                </a:ln>
                <a:solidFill>
                  <a:srgbClr val="A30303"/>
                </a:solidFill>
                <a:effectLst/>
                <a:uLnTx/>
                <a:uFillTx/>
                <a:latin typeface="微软雅黑"/>
                <a:ea typeface="微软雅黑"/>
              </a:rPr>
              <a:t>1</a:t>
            </a:r>
          </a:p>
        </p:txBody>
      </p:sp>
      <p:sp>
        <p:nvSpPr>
          <p:cNvPr id="21" name="TextBox 27">
            <a:extLst>
              <a:ext uri="{FF2B5EF4-FFF2-40B4-BE49-F238E27FC236}">
                <a16:creationId xmlns:a16="http://schemas.microsoft.com/office/drawing/2014/main" id="{88F2BE35-BECC-4F3F-8398-1B0596836EDA}"/>
              </a:ext>
            </a:extLst>
          </p:cNvPr>
          <p:cNvSpPr txBox="1"/>
          <p:nvPr/>
        </p:nvSpPr>
        <p:spPr>
          <a:xfrm>
            <a:off x="1188566" y="3069946"/>
            <a:ext cx="61875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000" u="none">
                <a:ln>
                  <a:noFill/>
                </a:ln>
                <a:solidFill>
                  <a:srgbClr val="A30303"/>
                </a:solidFill>
                <a:effectLst/>
                <a:uLnTx/>
                <a:uFillTx/>
                <a:latin typeface="微软雅黑"/>
                <a:ea typeface="微软雅黑"/>
              </a:rPr>
              <a:t>2</a:t>
            </a:r>
          </a:p>
        </p:txBody>
      </p:sp>
      <p:sp>
        <p:nvSpPr>
          <p:cNvPr id="22" name="TextBox 28">
            <a:extLst>
              <a:ext uri="{FF2B5EF4-FFF2-40B4-BE49-F238E27FC236}">
                <a16:creationId xmlns:a16="http://schemas.microsoft.com/office/drawing/2014/main" id="{59850037-5E30-49E8-BBB4-FAE9D1FC9A2E}"/>
              </a:ext>
            </a:extLst>
          </p:cNvPr>
          <p:cNvSpPr txBox="1"/>
          <p:nvPr/>
        </p:nvSpPr>
        <p:spPr>
          <a:xfrm>
            <a:off x="1241122" y="3818567"/>
            <a:ext cx="61875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000" u="none">
                <a:ln>
                  <a:noFill/>
                </a:ln>
                <a:solidFill>
                  <a:srgbClr val="A30303"/>
                </a:solidFill>
                <a:effectLst/>
                <a:uLnTx/>
                <a:uFillTx/>
                <a:latin typeface="微软雅黑"/>
                <a:ea typeface="微软雅黑"/>
              </a:rPr>
              <a:t>3</a:t>
            </a:r>
          </a:p>
        </p:txBody>
      </p:sp>
      <p:sp>
        <p:nvSpPr>
          <p:cNvPr id="23" name="TextBox 29">
            <a:extLst>
              <a:ext uri="{FF2B5EF4-FFF2-40B4-BE49-F238E27FC236}">
                <a16:creationId xmlns:a16="http://schemas.microsoft.com/office/drawing/2014/main" id="{4A6E09E1-D550-4CA3-870F-80A4170C43F5}"/>
              </a:ext>
            </a:extLst>
          </p:cNvPr>
          <p:cNvSpPr txBox="1"/>
          <p:nvPr/>
        </p:nvSpPr>
        <p:spPr>
          <a:xfrm>
            <a:off x="1199082" y="4643818"/>
            <a:ext cx="618750" cy="525770"/>
          </a:xfrm>
          <a:prstGeom prst="rect">
            <a:avLst/>
          </a:prstGeom>
          <a:noFill/>
        </p:spPr>
        <p:txBody>
          <a:bodyPr bIns="34285" lIns="68571" rIns="68571" rtlCol="0" tIns="34285"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000" u="none">
                <a:ln>
                  <a:noFill/>
                </a:ln>
                <a:solidFill>
                  <a:srgbClr val="A30303"/>
                </a:solidFill>
                <a:effectLst/>
                <a:uLnTx/>
                <a:uFillTx/>
                <a:latin typeface="微软雅黑"/>
                <a:ea typeface="微软雅黑"/>
              </a:rPr>
              <a:t>4</a:t>
            </a:r>
          </a:p>
        </p:txBody>
      </p:sp>
      <p:sp>
        <p:nvSpPr>
          <p:cNvPr id="24" name="矩形 23">
            <a:extLst>
              <a:ext uri="{FF2B5EF4-FFF2-40B4-BE49-F238E27FC236}">
                <a16:creationId xmlns:a16="http://schemas.microsoft.com/office/drawing/2014/main" id="{E515B4DC-DEE4-45B1-BE0A-1342B12583AC}"/>
              </a:ext>
            </a:extLst>
          </p:cNvPr>
          <p:cNvSpPr/>
          <p:nvPr/>
        </p:nvSpPr>
        <p:spPr>
          <a:xfrm>
            <a:off x="6204060" y="2162410"/>
            <a:ext cx="5459620" cy="2834641"/>
          </a:xfrm>
          <a:prstGeom prst="rect">
            <a:avLst/>
          </a:prstGeom>
        </p:spPr>
        <p:txBody>
          <a:bodyPr wrap="square">
            <a:spAutoFit/>
          </a:bodyPr>
          <a:lstStyle/>
          <a:p>
            <a:pPr>
              <a:buClr>
                <a:schemeClr val="accent2"/>
              </a:buClr>
            </a:pPr>
            <a:r>
              <a:rPr altLang="en-US" lang="zh-CN">
                <a:latin charset="-122" panose="020b0503020204020204" pitchFamily="34" typeface="微软雅黑"/>
                <a:ea charset="-122" panose="020b0503020204020204" pitchFamily="34" typeface="微软雅黑"/>
              </a:rPr>
              <a:t>各有关部门要结合自身职能，主动承担好在扫黑除恶专项斗争中的职责任务，依法行政、依法履职，强化重点行业、重点领域监管，防止行政不作为和乱作为，最大限度挤压黑恶势力滋生空间。</a:t>
            </a:r>
          </a:p>
          <a:p>
            <a:pPr>
              <a:buClr>
                <a:schemeClr val="accent2"/>
              </a:buClr>
            </a:pPr>
            <a:endParaRPr altLang="en-US" lang="zh-CN">
              <a:latin charset="-122" panose="020b0503020204020204" pitchFamily="34" typeface="微软雅黑"/>
              <a:ea charset="-122" panose="020b0503020204020204" pitchFamily="34" typeface="微软雅黑"/>
            </a:endParaRPr>
          </a:p>
          <a:p>
            <a:pPr>
              <a:buClr>
                <a:schemeClr val="accent2"/>
              </a:buClr>
            </a:pPr>
            <a:r>
              <a:rPr altLang="en-US" lang="zh-CN">
                <a:latin charset="-122" panose="020b0503020204020204" pitchFamily="34" typeface="微软雅黑"/>
                <a:ea charset="-122" panose="020b0503020204020204" pitchFamily="34" typeface="微软雅黑"/>
              </a:rPr>
              <a:t>各有关部门要将日常执法检查中发现的涉黑涉恶线索及时向公安机关通报，建立健全线索发现移交机制。</a:t>
            </a:r>
          </a:p>
          <a:p>
            <a:pPr>
              <a:buClr>
                <a:schemeClr val="accent2"/>
              </a:buClr>
            </a:pPr>
            <a:endParaRPr altLang="en-US" lang="zh-CN">
              <a:latin charset="-122" panose="020b0503020204020204" pitchFamily="34" typeface="微软雅黑"/>
              <a:ea charset="-122" panose="020b0503020204020204" pitchFamily="34" typeface="微软雅黑"/>
            </a:endParaRPr>
          </a:p>
          <a:p>
            <a:pPr>
              <a:buClr>
                <a:schemeClr val="accent2"/>
              </a:buClr>
            </a:pPr>
            <a:r>
              <a:rPr altLang="en-US" lang="zh-CN">
                <a:latin charset="-122" panose="020b0503020204020204" pitchFamily="34" typeface="微软雅黑"/>
                <a:ea charset="-122" panose="020b0503020204020204" pitchFamily="34" typeface="微软雅黑"/>
              </a:rPr>
              <a:t>政法机关对在办案中发现的行业管理漏洞，要及时通报相关部门、提出加强监管和行政执法的建议。</a:t>
            </a:r>
          </a:p>
        </p:txBody>
      </p:sp>
    </p:spTree>
    <p:extLst>
      <p:ext uri="{BB962C8B-B14F-4D97-AF65-F5344CB8AC3E}">
        <p14:creationId val="273150850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22" presetSubtype="8">
                                  <p:stCondLst>
                                    <p:cond delay="10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par>
                                <p:cTn fill="hold" grpId="0" id="11" nodeType="withEffect" presetClass="entr" presetID="22" presetSubtype="8">
                                  <p:stCondLst>
                                    <p:cond delay="20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grpId="0" id="14" nodeType="withEffect" presetClass="entr" presetID="22" presetSubtype="8">
                                  <p:stCondLst>
                                    <p:cond delay="30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childTnLst>
                          </p:cTn>
                        </p:par>
                        <p:par>
                          <p:cTn fill="hold" id="17" nodeType="afterGroup">
                            <p:stCondLst>
                              <p:cond delay="800"/>
                            </p:stCondLst>
                            <p:childTnLst>
                              <p:par>
                                <p:cTn fill="hold" grpId="0" id="18" nodeType="afterEffect" presetClass="entr" presetID="31" presetSubtype="0">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p:cTn dur="400" fill="hold" id="20"/>
                                        <p:tgtEl>
                                          <p:spTgt spid="20"/>
                                        </p:tgtEl>
                                        <p:attrNameLst>
                                          <p:attrName>ppt_w</p:attrName>
                                        </p:attrNameLst>
                                      </p:cBhvr>
                                      <p:tavLst>
                                        <p:tav tm="0">
                                          <p:val>
                                            <p:fltVal val="0"/>
                                          </p:val>
                                        </p:tav>
                                        <p:tav tm="100000">
                                          <p:val>
                                            <p:strVal val="#ppt_w"/>
                                          </p:val>
                                        </p:tav>
                                      </p:tavLst>
                                    </p:anim>
                                    <p:anim calcmode="lin" valueType="num">
                                      <p:cBhvr>
                                        <p:cTn dur="400" fill="hold" id="21"/>
                                        <p:tgtEl>
                                          <p:spTgt spid="20"/>
                                        </p:tgtEl>
                                        <p:attrNameLst>
                                          <p:attrName>ppt_h</p:attrName>
                                        </p:attrNameLst>
                                      </p:cBhvr>
                                      <p:tavLst>
                                        <p:tav tm="0">
                                          <p:val>
                                            <p:fltVal val="0"/>
                                          </p:val>
                                        </p:tav>
                                        <p:tav tm="100000">
                                          <p:val>
                                            <p:strVal val="#ppt_h"/>
                                          </p:val>
                                        </p:tav>
                                      </p:tavLst>
                                    </p:anim>
                                    <p:anim calcmode="lin" valueType="num">
                                      <p:cBhvr>
                                        <p:cTn dur="400" fill="hold" id="22"/>
                                        <p:tgtEl>
                                          <p:spTgt spid="20"/>
                                        </p:tgtEl>
                                        <p:attrNameLst>
                                          <p:attrName>style.rotation</p:attrName>
                                        </p:attrNameLst>
                                      </p:cBhvr>
                                      <p:tavLst>
                                        <p:tav tm="0">
                                          <p:val>
                                            <p:fltVal val="90"/>
                                          </p:val>
                                        </p:tav>
                                        <p:tav tm="100000">
                                          <p:val>
                                            <p:fltVal val="0"/>
                                          </p:val>
                                        </p:tav>
                                      </p:tavLst>
                                    </p:anim>
                                    <p:animEffect filter="fade" transition="in">
                                      <p:cBhvr>
                                        <p:cTn dur="400" id="23"/>
                                        <p:tgtEl>
                                          <p:spTgt spid="20"/>
                                        </p:tgtEl>
                                      </p:cBhvr>
                                    </p:animEffect>
                                  </p:childTnLst>
                                </p:cTn>
                              </p:par>
                            </p:childTnLst>
                          </p:cTn>
                        </p:par>
                        <p:par>
                          <p:cTn fill="hold" id="24" nodeType="afterGroup">
                            <p:stCondLst>
                              <p:cond delay="1200"/>
                            </p:stCondLst>
                            <p:childTnLst>
                              <p:par>
                                <p:cTn fill="hold" grpId="0" id="25" nodeType="afterEffect" presetClass="entr" presetID="31" presetSubtype="0">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p:cTn dur="400" fill="hold" id="27"/>
                                        <p:tgtEl>
                                          <p:spTgt spid="21"/>
                                        </p:tgtEl>
                                        <p:attrNameLst>
                                          <p:attrName>ppt_w</p:attrName>
                                        </p:attrNameLst>
                                      </p:cBhvr>
                                      <p:tavLst>
                                        <p:tav tm="0">
                                          <p:val>
                                            <p:fltVal val="0"/>
                                          </p:val>
                                        </p:tav>
                                        <p:tav tm="100000">
                                          <p:val>
                                            <p:strVal val="#ppt_w"/>
                                          </p:val>
                                        </p:tav>
                                      </p:tavLst>
                                    </p:anim>
                                    <p:anim calcmode="lin" valueType="num">
                                      <p:cBhvr>
                                        <p:cTn dur="400" fill="hold" id="28"/>
                                        <p:tgtEl>
                                          <p:spTgt spid="21"/>
                                        </p:tgtEl>
                                        <p:attrNameLst>
                                          <p:attrName>ppt_h</p:attrName>
                                        </p:attrNameLst>
                                      </p:cBhvr>
                                      <p:tavLst>
                                        <p:tav tm="0">
                                          <p:val>
                                            <p:fltVal val="0"/>
                                          </p:val>
                                        </p:tav>
                                        <p:tav tm="100000">
                                          <p:val>
                                            <p:strVal val="#ppt_h"/>
                                          </p:val>
                                        </p:tav>
                                      </p:tavLst>
                                    </p:anim>
                                    <p:anim calcmode="lin" valueType="num">
                                      <p:cBhvr>
                                        <p:cTn dur="400" fill="hold" id="29"/>
                                        <p:tgtEl>
                                          <p:spTgt spid="21"/>
                                        </p:tgtEl>
                                        <p:attrNameLst>
                                          <p:attrName>style.rotation</p:attrName>
                                        </p:attrNameLst>
                                      </p:cBhvr>
                                      <p:tavLst>
                                        <p:tav tm="0">
                                          <p:val>
                                            <p:fltVal val="90"/>
                                          </p:val>
                                        </p:tav>
                                        <p:tav tm="100000">
                                          <p:val>
                                            <p:fltVal val="0"/>
                                          </p:val>
                                        </p:tav>
                                      </p:tavLst>
                                    </p:anim>
                                    <p:animEffect filter="fade" transition="in">
                                      <p:cBhvr>
                                        <p:cTn dur="400" id="30"/>
                                        <p:tgtEl>
                                          <p:spTgt spid="21"/>
                                        </p:tgtEl>
                                      </p:cBhvr>
                                    </p:animEffect>
                                  </p:childTnLst>
                                </p:cTn>
                              </p:par>
                            </p:childTnLst>
                          </p:cTn>
                        </p:par>
                        <p:par>
                          <p:cTn fill="hold" id="31" nodeType="afterGroup">
                            <p:stCondLst>
                              <p:cond delay="1600"/>
                            </p:stCondLst>
                            <p:childTnLst>
                              <p:par>
                                <p:cTn fill="hold" grpId="0" id="32" nodeType="afterEffect" presetClass="entr" presetID="31" presetSubtype="0">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400" fill="hold" id="34"/>
                                        <p:tgtEl>
                                          <p:spTgt spid="22"/>
                                        </p:tgtEl>
                                        <p:attrNameLst>
                                          <p:attrName>ppt_w</p:attrName>
                                        </p:attrNameLst>
                                      </p:cBhvr>
                                      <p:tavLst>
                                        <p:tav tm="0">
                                          <p:val>
                                            <p:fltVal val="0"/>
                                          </p:val>
                                        </p:tav>
                                        <p:tav tm="100000">
                                          <p:val>
                                            <p:strVal val="#ppt_w"/>
                                          </p:val>
                                        </p:tav>
                                      </p:tavLst>
                                    </p:anim>
                                    <p:anim calcmode="lin" valueType="num">
                                      <p:cBhvr>
                                        <p:cTn dur="400" fill="hold" id="35"/>
                                        <p:tgtEl>
                                          <p:spTgt spid="22"/>
                                        </p:tgtEl>
                                        <p:attrNameLst>
                                          <p:attrName>ppt_h</p:attrName>
                                        </p:attrNameLst>
                                      </p:cBhvr>
                                      <p:tavLst>
                                        <p:tav tm="0">
                                          <p:val>
                                            <p:fltVal val="0"/>
                                          </p:val>
                                        </p:tav>
                                        <p:tav tm="100000">
                                          <p:val>
                                            <p:strVal val="#ppt_h"/>
                                          </p:val>
                                        </p:tav>
                                      </p:tavLst>
                                    </p:anim>
                                    <p:anim calcmode="lin" valueType="num">
                                      <p:cBhvr>
                                        <p:cTn dur="400" fill="hold" id="36"/>
                                        <p:tgtEl>
                                          <p:spTgt spid="22"/>
                                        </p:tgtEl>
                                        <p:attrNameLst>
                                          <p:attrName>style.rotation</p:attrName>
                                        </p:attrNameLst>
                                      </p:cBhvr>
                                      <p:tavLst>
                                        <p:tav tm="0">
                                          <p:val>
                                            <p:fltVal val="90"/>
                                          </p:val>
                                        </p:tav>
                                        <p:tav tm="100000">
                                          <p:val>
                                            <p:fltVal val="0"/>
                                          </p:val>
                                        </p:tav>
                                      </p:tavLst>
                                    </p:anim>
                                    <p:animEffect filter="fade" transition="in">
                                      <p:cBhvr>
                                        <p:cTn dur="400" id="37"/>
                                        <p:tgtEl>
                                          <p:spTgt spid="22"/>
                                        </p:tgtEl>
                                      </p:cBhvr>
                                    </p:animEffect>
                                  </p:childTnLst>
                                </p:cTn>
                              </p:par>
                            </p:childTnLst>
                          </p:cTn>
                        </p:par>
                        <p:par>
                          <p:cTn fill="hold" id="38" nodeType="afterGroup">
                            <p:stCondLst>
                              <p:cond delay="2000"/>
                            </p:stCondLst>
                            <p:childTnLst>
                              <p:par>
                                <p:cTn fill="hold" grpId="0" id="39" nodeType="afterEffect" presetClass="entr" presetID="31" presetSubtype="0">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p:cTn dur="400" fill="hold" id="41"/>
                                        <p:tgtEl>
                                          <p:spTgt spid="23"/>
                                        </p:tgtEl>
                                        <p:attrNameLst>
                                          <p:attrName>ppt_w</p:attrName>
                                        </p:attrNameLst>
                                      </p:cBhvr>
                                      <p:tavLst>
                                        <p:tav tm="0">
                                          <p:val>
                                            <p:fltVal val="0"/>
                                          </p:val>
                                        </p:tav>
                                        <p:tav tm="100000">
                                          <p:val>
                                            <p:strVal val="#ppt_w"/>
                                          </p:val>
                                        </p:tav>
                                      </p:tavLst>
                                    </p:anim>
                                    <p:anim calcmode="lin" valueType="num">
                                      <p:cBhvr>
                                        <p:cTn dur="400" fill="hold" id="42"/>
                                        <p:tgtEl>
                                          <p:spTgt spid="23"/>
                                        </p:tgtEl>
                                        <p:attrNameLst>
                                          <p:attrName>ppt_h</p:attrName>
                                        </p:attrNameLst>
                                      </p:cBhvr>
                                      <p:tavLst>
                                        <p:tav tm="0">
                                          <p:val>
                                            <p:fltVal val="0"/>
                                          </p:val>
                                        </p:tav>
                                        <p:tav tm="100000">
                                          <p:val>
                                            <p:strVal val="#ppt_h"/>
                                          </p:val>
                                        </p:tav>
                                      </p:tavLst>
                                    </p:anim>
                                    <p:anim calcmode="lin" valueType="num">
                                      <p:cBhvr>
                                        <p:cTn dur="400" fill="hold" id="43"/>
                                        <p:tgtEl>
                                          <p:spTgt spid="23"/>
                                        </p:tgtEl>
                                        <p:attrNameLst>
                                          <p:attrName>style.rotation</p:attrName>
                                        </p:attrNameLst>
                                      </p:cBhvr>
                                      <p:tavLst>
                                        <p:tav tm="0">
                                          <p:val>
                                            <p:fltVal val="90"/>
                                          </p:val>
                                        </p:tav>
                                        <p:tav tm="100000">
                                          <p:val>
                                            <p:fltVal val="0"/>
                                          </p:val>
                                        </p:tav>
                                      </p:tavLst>
                                    </p:anim>
                                    <p:animEffect filter="fade" transition="in">
                                      <p:cBhvr>
                                        <p:cTn dur="400" id="44"/>
                                        <p:tgtEl>
                                          <p:spTgt spid="23"/>
                                        </p:tgtEl>
                                      </p:cBhvr>
                                    </p:animEffect>
                                  </p:childTnLst>
                                </p:cTn>
                              </p:par>
                            </p:childTnLst>
                          </p:cTn>
                        </p:par>
                        <p:par>
                          <p:cTn fill="hold" id="45" nodeType="afterGroup">
                            <p:stCondLst>
                              <p:cond delay="2400"/>
                            </p:stCondLst>
                            <p:childTnLst>
                              <p:par>
                                <p:cTn fill="hold" grpId="0" id="46" nodeType="afterEffect" presetClass="entr" presetID="47"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1000" id="48"/>
                                        <p:tgtEl>
                                          <p:spTgt spid="10"/>
                                        </p:tgtEl>
                                      </p:cBhvr>
                                    </p:animEffect>
                                    <p:anim calcmode="lin" valueType="num">
                                      <p:cBhvr>
                                        <p:cTn dur="1000" fill="hold" id="49"/>
                                        <p:tgtEl>
                                          <p:spTgt spid="10"/>
                                        </p:tgtEl>
                                        <p:attrNameLst>
                                          <p:attrName>ppt_x</p:attrName>
                                        </p:attrNameLst>
                                      </p:cBhvr>
                                      <p:tavLst>
                                        <p:tav tm="0">
                                          <p:val>
                                            <p:strVal val="#ppt_x"/>
                                          </p:val>
                                        </p:tav>
                                        <p:tav tm="100000">
                                          <p:val>
                                            <p:strVal val="#ppt_x"/>
                                          </p:val>
                                        </p:tav>
                                      </p:tavLst>
                                    </p:anim>
                                    <p:anim calcmode="lin" valueType="num">
                                      <p:cBhvr>
                                        <p:cTn dur="1000" fill="hold" id="50"/>
                                        <p:tgtEl>
                                          <p:spTgt spid="10"/>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0"/>
                                  </p:stCondLst>
                                  <p:childTnLst>
                                    <p:set>
                                      <p:cBhvr>
                                        <p:cTn dur="1" fill="hold" id="52">
                                          <p:stCondLst>
                                            <p:cond delay="0"/>
                                          </p:stCondLst>
                                        </p:cTn>
                                        <p:tgtEl>
                                          <p:spTgt spid="14"/>
                                        </p:tgtEl>
                                        <p:attrNameLst>
                                          <p:attrName>style.visibility</p:attrName>
                                        </p:attrNameLst>
                                      </p:cBhvr>
                                      <p:to>
                                        <p:strVal val="visible"/>
                                      </p:to>
                                    </p:set>
                                    <p:animEffect filter="fade" transition="in">
                                      <p:cBhvr>
                                        <p:cTn dur="1000" id="53"/>
                                        <p:tgtEl>
                                          <p:spTgt spid="14"/>
                                        </p:tgtEl>
                                      </p:cBhvr>
                                    </p:animEffect>
                                    <p:anim calcmode="lin" valueType="num">
                                      <p:cBhvr>
                                        <p:cTn dur="1000" fill="hold" id="54"/>
                                        <p:tgtEl>
                                          <p:spTgt spid="14"/>
                                        </p:tgtEl>
                                        <p:attrNameLst>
                                          <p:attrName>ppt_x</p:attrName>
                                        </p:attrNameLst>
                                      </p:cBhvr>
                                      <p:tavLst>
                                        <p:tav tm="0">
                                          <p:val>
                                            <p:strVal val="#ppt_x"/>
                                          </p:val>
                                        </p:tav>
                                        <p:tav tm="100000">
                                          <p:val>
                                            <p:strVal val="#ppt_x"/>
                                          </p:val>
                                        </p:tav>
                                      </p:tavLst>
                                    </p:anim>
                                    <p:anim calcmode="lin" valueType="num">
                                      <p:cBhvr>
                                        <p:cTn dur="1000" fill="hold" id="55"/>
                                        <p:tgtEl>
                                          <p:spTgt spid="14"/>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600"/>
                                  </p:stCondLst>
                                  <p:childTnLst>
                                    <p:set>
                                      <p:cBhvr>
                                        <p:cTn dur="1" fill="hold" id="57">
                                          <p:stCondLst>
                                            <p:cond delay="0"/>
                                          </p:stCondLst>
                                        </p:cTn>
                                        <p:tgtEl>
                                          <p:spTgt spid="11"/>
                                        </p:tgtEl>
                                        <p:attrNameLst>
                                          <p:attrName>style.visibility</p:attrName>
                                        </p:attrNameLst>
                                      </p:cBhvr>
                                      <p:to>
                                        <p:strVal val="visible"/>
                                      </p:to>
                                    </p:set>
                                    <p:animEffect filter="fade" transition="in">
                                      <p:cBhvr>
                                        <p:cTn dur="1000" id="58"/>
                                        <p:tgtEl>
                                          <p:spTgt spid="11"/>
                                        </p:tgtEl>
                                      </p:cBhvr>
                                    </p:animEffect>
                                    <p:anim calcmode="lin" valueType="num">
                                      <p:cBhvr>
                                        <p:cTn dur="1000" fill="hold" id="59"/>
                                        <p:tgtEl>
                                          <p:spTgt spid="11"/>
                                        </p:tgtEl>
                                        <p:attrNameLst>
                                          <p:attrName>ppt_x</p:attrName>
                                        </p:attrNameLst>
                                      </p:cBhvr>
                                      <p:tavLst>
                                        <p:tav tm="0">
                                          <p:val>
                                            <p:strVal val="#ppt_x"/>
                                          </p:val>
                                        </p:tav>
                                        <p:tav tm="100000">
                                          <p:val>
                                            <p:strVal val="#ppt_x"/>
                                          </p:val>
                                        </p:tav>
                                      </p:tavLst>
                                    </p:anim>
                                    <p:anim calcmode="lin" valueType="num">
                                      <p:cBhvr>
                                        <p:cTn dur="1000" fill="hold" id="60"/>
                                        <p:tgtEl>
                                          <p:spTgt spid="11"/>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60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par>
                                <p:cTn fill="hold" grpId="0" id="66" nodeType="withEffect" presetClass="entr" presetID="47" presetSubtype="0">
                                  <p:stCondLst>
                                    <p:cond delay="400"/>
                                  </p:stCondLst>
                                  <p:childTnLst>
                                    <p:set>
                                      <p:cBhvr>
                                        <p:cTn dur="1" fill="hold" id="67">
                                          <p:stCondLst>
                                            <p:cond delay="0"/>
                                          </p:stCondLst>
                                        </p:cTn>
                                        <p:tgtEl>
                                          <p:spTgt spid="12"/>
                                        </p:tgtEl>
                                        <p:attrNameLst>
                                          <p:attrName>style.visibility</p:attrName>
                                        </p:attrNameLst>
                                      </p:cBhvr>
                                      <p:to>
                                        <p:strVal val="visible"/>
                                      </p:to>
                                    </p:set>
                                    <p:animEffect filter="fade" transition="in">
                                      <p:cBhvr>
                                        <p:cTn dur="1000" id="68"/>
                                        <p:tgtEl>
                                          <p:spTgt spid="12"/>
                                        </p:tgtEl>
                                      </p:cBhvr>
                                    </p:animEffect>
                                    <p:anim calcmode="lin" valueType="num">
                                      <p:cBhvr>
                                        <p:cTn dur="1000" fill="hold" id="69"/>
                                        <p:tgtEl>
                                          <p:spTgt spid="12"/>
                                        </p:tgtEl>
                                        <p:attrNameLst>
                                          <p:attrName>ppt_x</p:attrName>
                                        </p:attrNameLst>
                                      </p:cBhvr>
                                      <p:tavLst>
                                        <p:tav tm="0">
                                          <p:val>
                                            <p:strVal val="#ppt_x"/>
                                          </p:val>
                                        </p:tav>
                                        <p:tav tm="100000">
                                          <p:val>
                                            <p:strVal val="#ppt_x"/>
                                          </p:val>
                                        </p:tav>
                                      </p:tavLst>
                                    </p:anim>
                                    <p:anim calcmode="lin" valueType="num">
                                      <p:cBhvr>
                                        <p:cTn dur="1000" fill="hold" id="70"/>
                                        <p:tgtEl>
                                          <p:spTgt spid="12"/>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400"/>
                                  </p:stCondLst>
                                  <p:childTnLst>
                                    <p:set>
                                      <p:cBhvr>
                                        <p:cTn dur="1" fill="hold" id="72">
                                          <p:stCondLst>
                                            <p:cond delay="0"/>
                                          </p:stCondLst>
                                        </p:cTn>
                                        <p:tgtEl>
                                          <p:spTgt spid="17"/>
                                        </p:tgtEl>
                                        <p:attrNameLst>
                                          <p:attrName>style.visibility</p:attrName>
                                        </p:attrNameLst>
                                      </p:cBhvr>
                                      <p:to>
                                        <p:strVal val="visible"/>
                                      </p:to>
                                    </p:set>
                                    <p:animEffect filter="fade" transition="in">
                                      <p:cBhvr>
                                        <p:cTn dur="1000" id="73"/>
                                        <p:tgtEl>
                                          <p:spTgt spid="17"/>
                                        </p:tgtEl>
                                      </p:cBhvr>
                                    </p:animEffect>
                                    <p:anim calcmode="lin" valueType="num">
                                      <p:cBhvr>
                                        <p:cTn dur="1000" fill="hold" id="74"/>
                                        <p:tgtEl>
                                          <p:spTgt spid="17"/>
                                        </p:tgtEl>
                                        <p:attrNameLst>
                                          <p:attrName>ppt_x</p:attrName>
                                        </p:attrNameLst>
                                      </p:cBhvr>
                                      <p:tavLst>
                                        <p:tav tm="0">
                                          <p:val>
                                            <p:strVal val="#ppt_x"/>
                                          </p:val>
                                        </p:tav>
                                        <p:tav tm="100000">
                                          <p:val>
                                            <p:strVal val="#ppt_x"/>
                                          </p:val>
                                        </p:tav>
                                      </p:tavLst>
                                    </p:anim>
                                    <p:anim calcmode="lin" valueType="num">
                                      <p:cBhvr>
                                        <p:cTn dur="1000" fill="hold" id="75"/>
                                        <p:tgtEl>
                                          <p:spTgt spid="17"/>
                                        </p:tgtEl>
                                        <p:attrNameLst>
                                          <p:attrName>ppt_y</p:attrName>
                                        </p:attrNameLst>
                                      </p:cBhvr>
                                      <p:tavLst>
                                        <p:tav tm="0">
                                          <p:val>
                                            <p:strVal val="#ppt_y-.1"/>
                                          </p:val>
                                        </p:tav>
                                        <p:tav tm="100000">
                                          <p:val>
                                            <p:strVal val="#ppt_y"/>
                                          </p:val>
                                        </p:tav>
                                      </p:tavLst>
                                    </p:anim>
                                  </p:childTnLst>
                                </p:cTn>
                              </p:par>
                              <p:par>
                                <p:cTn fill="hold" grpId="0" id="76" nodeType="withEffect" presetClass="entr" presetID="47" presetSubtype="0">
                                  <p:stCondLst>
                                    <p:cond delay="200"/>
                                  </p:stCondLst>
                                  <p:childTnLst>
                                    <p:set>
                                      <p:cBhvr>
                                        <p:cTn dur="1" fill="hold" id="77">
                                          <p:stCondLst>
                                            <p:cond delay="0"/>
                                          </p:stCondLst>
                                        </p:cTn>
                                        <p:tgtEl>
                                          <p:spTgt spid="13"/>
                                        </p:tgtEl>
                                        <p:attrNameLst>
                                          <p:attrName>style.visibility</p:attrName>
                                        </p:attrNameLst>
                                      </p:cBhvr>
                                      <p:to>
                                        <p:strVal val="visible"/>
                                      </p:to>
                                    </p:set>
                                    <p:animEffect filter="fade" transition="in">
                                      <p:cBhvr>
                                        <p:cTn dur="1000" id="78"/>
                                        <p:tgtEl>
                                          <p:spTgt spid="13"/>
                                        </p:tgtEl>
                                      </p:cBhvr>
                                    </p:animEffect>
                                    <p:anim calcmode="lin" valueType="num">
                                      <p:cBhvr>
                                        <p:cTn dur="1000" fill="hold" id="79"/>
                                        <p:tgtEl>
                                          <p:spTgt spid="13"/>
                                        </p:tgtEl>
                                        <p:attrNameLst>
                                          <p:attrName>ppt_x</p:attrName>
                                        </p:attrNameLst>
                                      </p:cBhvr>
                                      <p:tavLst>
                                        <p:tav tm="0">
                                          <p:val>
                                            <p:strVal val="#ppt_x"/>
                                          </p:val>
                                        </p:tav>
                                        <p:tav tm="100000">
                                          <p:val>
                                            <p:strVal val="#ppt_x"/>
                                          </p:val>
                                        </p:tav>
                                      </p:tavLst>
                                    </p:anim>
                                    <p:anim calcmode="lin" valueType="num">
                                      <p:cBhvr>
                                        <p:cTn dur="1000" fill="hold" id="80"/>
                                        <p:tgtEl>
                                          <p:spTgt spid="13"/>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200"/>
                                  </p:stCondLst>
                                  <p:childTnLst>
                                    <p:set>
                                      <p:cBhvr>
                                        <p:cTn dur="1" fill="hold" id="82">
                                          <p:stCondLst>
                                            <p:cond delay="0"/>
                                          </p:stCondLst>
                                        </p:cTn>
                                        <p:tgtEl>
                                          <p:spTgt spid="19"/>
                                        </p:tgtEl>
                                        <p:attrNameLst>
                                          <p:attrName>style.visibility</p:attrName>
                                        </p:attrNameLst>
                                      </p:cBhvr>
                                      <p:to>
                                        <p:strVal val="visible"/>
                                      </p:to>
                                    </p:set>
                                    <p:animEffect filter="fade" transition="in">
                                      <p:cBhvr>
                                        <p:cTn dur="1000" id="83"/>
                                        <p:tgtEl>
                                          <p:spTgt spid="19"/>
                                        </p:tgtEl>
                                      </p:cBhvr>
                                    </p:animEffect>
                                    <p:anim calcmode="lin" valueType="num">
                                      <p:cBhvr>
                                        <p:cTn dur="1000" fill="hold" id="84"/>
                                        <p:tgtEl>
                                          <p:spTgt spid="19"/>
                                        </p:tgtEl>
                                        <p:attrNameLst>
                                          <p:attrName>ppt_x</p:attrName>
                                        </p:attrNameLst>
                                      </p:cBhvr>
                                      <p:tavLst>
                                        <p:tav tm="0">
                                          <p:val>
                                            <p:strVal val="#ppt_x"/>
                                          </p:val>
                                        </p:tav>
                                        <p:tav tm="100000">
                                          <p:val>
                                            <p:strVal val="#ppt_x"/>
                                          </p:val>
                                        </p:tav>
                                      </p:tavLst>
                                    </p:anim>
                                    <p:anim calcmode="lin" valueType="num">
                                      <p:cBhvr>
                                        <p:cTn dur="1000" fill="hold" id="85"/>
                                        <p:tgtEl>
                                          <p:spTgt spid="19"/>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4000"/>
                            </p:stCondLst>
                            <p:childTnLst>
                              <p:par>
                                <p:cTn fill="hold" grpId="0" id="87" nodeType="afterEffect" presetClass="entr" presetID="42" presetSubtype="0">
                                  <p:stCondLst>
                                    <p:cond delay="0"/>
                                  </p:stCondLst>
                                  <p:childTnLst>
                                    <p:set>
                                      <p:cBhvr>
                                        <p:cTn dur="1" fill="hold" id="88">
                                          <p:stCondLst>
                                            <p:cond delay="0"/>
                                          </p:stCondLst>
                                        </p:cTn>
                                        <p:tgtEl>
                                          <p:spTgt spid="24"/>
                                        </p:tgtEl>
                                        <p:attrNameLst>
                                          <p:attrName>style.visibility</p:attrName>
                                        </p:attrNameLst>
                                      </p:cBhvr>
                                      <p:to>
                                        <p:strVal val="visible"/>
                                      </p:to>
                                    </p:set>
                                    <p:animEffect filter="fade" transition="in">
                                      <p:cBhvr>
                                        <p:cTn dur="1000" id="89"/>
                                        <p:tgtEl>
                                          <p:spTgt spid="24"/>
                                        </p:tgtEl>
                                      </p:cBhvr>
                                    </p:animEffect>
                                    <p:anim calcmode="lin" valueType="num">
                                      <p:cBhvr>
                                        <p:cTn dur="1000" fill="hold" id="90"/>
                                        <p:tgtEl>
                                          <p:spTgt spid="24"/>
                                        </p:tgtEl>
                                        <p:attrNameLst>
                                          <p:attrName>ppt_x</p:attrName>
                                        </p:attrNameLst>
                                      </p:cBhvr>
                                      <p:tavLst>
                                        <p:tav tm="0">
                                          <p:val>
                                            <p:strVal val="#ppt_x"/>
                                          </p:val>
                                        </p:tav>
                                        <p:tav tm="100000">
                                          <p:val>
                                            <p:strVal val="#ppt_x"/>
                                          </p:val>
                                        </p:tav>
                                      </p:tavLst>
                                    </p:anim>
                                    <p:anim calcmode="lin" valueType="num">
                                      <p:cBhvr>
                                        <p:cTn dur="1000" fill="hold" id="91"/>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7"/>
      <p:bldP grpId="0" spid="19"/>
      <p:bldP grpId="0" spid="20"/>
      <p:bldP grpId="0" spid="21"/>
      <p:bldP grpId="0" spid="22"/>
      <p:bldP grpId="0" spid="23"/>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pic>
        <p:nvPicPr>
          <p:cNvPr id="5" name="图片 4">
            <a:extLst>
              <a:ext uri="{FF2B5EF4-FFF2-40B4-BE49-F238E27FC236}">
                <a16:creationId xmlns:a16="http://schemas.microsoft.com/office/drawing/2014/main" id="{CD96F1DD-8B61-4915-A71D-82466F4B73DE}"/>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25" name="椭圆 24">
            <a:extLst>
              <a:ext uri="{FF2B5EF4-FFF2-40B4-BE49-F238E27FC236}">
                <a16:creationId xmlns:a16="http://schemas.microsoft.com/office/drawing/2014/main" id="{2E7A4ADB-CA85-4B8C-9EFD-F7CC412E5931}"/>
              </a:ext>
            </a:extLst>
          </p:cNvPr>
          <p:cNvSpPr/>
          <p:nvPr/>
        </p:nvSpPr>
        <p:spPr>
          <a:xfrm>
            <a:off x="1403673" y="2236354"/>
            <a:ext cx="2684681" cy="2684681"/>
          </a:xfrm>
          <a:prstGeom prst="ellipse">
            <a:avLst/>
          </a:prstGeom>
          <a:solidFill>
            <a:srgbClr val="C00000"/>
          </a:solidFill>
          <a:ln cmpd="dbl">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椭圆 25">
            <a:extLst>
              <a:ext uri="{FF2B5EF4-FFF2-40B4-BE49-F238E27FC236}">
                <a16:creationId xmlns:a16="http://schemas.microsoft.com/office/drawing/2014/main" id="{24A58974-D0D3-4C31-AA0B-5C5C1F951E6C}"/>
              </a:ext>
            </a:extLst>
          </p:cNvPr>
          <p:cNvSpPr/>
          <p:nvPr/>
        </p:nvSpPr>
        <p:spPr>
          <a:xfrm>
            <a:off x="1289122" y="2090637"/>
            <a:ext cx="2944947" cy="2944947"/>
          </a:xfrm>
          <a:prstGeom prst="ellipse">
            <a:avLst/>
          </a:prstGeom>
          <a:noFill/>
          <a:ln cmpd="sng">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cxnSp>
        <p:nvCxnSpPr>
          <p:cNvPr id="27" name="直接连接符 26">
            <a:extLst>
              <a:ext uri="{FF2B5EF4-FFF2-40B4-BE49-F238E27FC236}">
                <a16:creationId xmlns:a16="http://schemas.microsoft.com/office/drawing/2014/main" id="{50BCA1EB-F4FE-4A7D-B7C6-8E998EBBEBB3}"/>
              </a:ext>
            </a:extLst>
          </p:cNvPr>
          <p:cNvCxnSpPr>
            <a:stCxn id="26" idx="0"/>
            <a:endCxn id="32" idx="1"/>
          </p:cNvCxnSpPr>
          <p:nvPr/>
        </p:nvCxnSpPr>
        <p:spPr>
          <a:xfrm flipV="1">
            <a:off x="2761596" y="2087223"/>
            <a:ext cx="2793061" cy="3414"/>
          </a:xfrm>
          <a:prstGeom prst="line">
            <a:avLst/>
          </a:prstGeom>
          <a:ln>
            <a:solidFill>
              <a:srgbClr val="A30303"/>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4261A80-734F-488D-8BDD-183CA998FF8F}"/>
              </a:ext>
            </a:extLst>
          </p:cNvPr>
          <p:cNvCxnSpPr>
            <a:stCxn id="26" idx="6"/>
            <a:endCxn id="34" idx="2"/>
          </p:cNvCxnSpPr>
          <p:nvPr/>
        </p:nvCxnSpPr>
        <p:spPr>
          <a:xfrm>
            <a:off x="4234069" y="3563111"/>
            <a:ext cx="1186819" cy="2814"/>
          </a:xfrm>
          <a:prstGeom prst="line">
            <a:avLst/>
          </a:prstGeom>
          <a:ln>
            <a:solidFill>
              <a:srgbClr val="A3030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8320F5B-1A3F-4B5C-B9BA-0BAC07538E6D}"/>
              </a:ext>
            </a:extLst>
          </p:cNvPr>
          <p:cNvCxnSpPr>
            <a:stCxn id="26" idx="4"/>
            <a:endCxn id="37" idx="2"/>
          </p:cNvCxnSpPr>
          <p:nvPr/>
        </p:nvCxnSpPr>
        <p:spPr>
          <a:xfrm flipV="1">
            <a:off x="2761596" y="5007857"/>
            <a:ext cx="2672782" cy="27727"/>
          </a:xfrm>
          <a:prstGeom prst="line">
            <a:avLst/>
          </a:prstGeom>
          <a:ln>
            <a:solidFill>
              <a:srgbClr val="A30303"/>
            </a:solidFill>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B3E3BBC4-AF2B-42A3-8394-748A31C1D562}"/>
              </a:ext>
            </a:extLst>
          </p:cNvPr>
          <p:cNvGrpSpPr/>
          <p:nvPr/>
        </p:nvGrpSpPr>
        <p:grpSpPr>
          <a:xfrm>
            <a:off x="5407395" y="1694335"/>
            <a:ext cx="818040" cy="818041"/>
            <a:chOff x="3995936" y="1495374"/>
            <a:chExt cx="720080" cy="720080"/>
          </a:xfrm>
          <a:solidFill>
            <a:srgbClr val="C00000"/>
          </a:solidFill>
        </p:grpSpPr>
        <p:sp>
          <p:nvSpPr>
            <p:cNvPr id="31" name="椭圆 30">
              <a:extLst>
                <a:ext uri="{FF2B5EF4-FFF2-40B4-BE49-F238E27FC236}">
                  <a16:creationId xmlns:a16="http://schemas.microsoft.com/office/drawing/2014/main" id="{0C41C432-185E-4C40-9B97-134907CDD2F1}"/>
                </a:ext>
              </a:extLst>
            </p:cNvPr>
            <p:cNvSpPr/>
            <p:nvPr/>
          </p:nvSpPr>
          <p:spPr>
            <a:xfrm>
              <a:off x="3995936" y="149537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清刻本悦宋简体"/>
                <a:ea charset="-122" panose="02000000000000000000" pitchFamily="2" typeface="方正清刻本悦宋简体"/>
              </a:endParaRPr>
            </a:p>
          </p:txBody>
        </p:sp>
        <p:sp>
          <p:nvSpPr>
            <p:cNvPr id="32" name="TextBox 14">
              <a:extLst>
                <a:ext uri="{FF2B5EF4-FFF2-40B4-BE49-F238E27FC236}">
                  <a16:creationId xmlns:a16="http://schemas.microsoft.com/office/drawing/2014/main" id="{04373F8C-6522-4175-8BAB-80C69476CC01}"/>
                </a:ext>
              </a:extLst>
            </p:cNvPr>
            <p:cNvSpPr txBox="1"/>
            <p:nvPr/>
          </p:nvSpPr>
          <p:spPr>
            <a:xfrm>
              <a:off x="4125563" y="1559499"/>
              <a:ext cx="563431" cy="563430"/>
            </a:xfrm>
            <a:prstGeom prst="rect">
              <a:avLst/>
            </a:prstGeom>
            <a:grpFill/>
          </p:spPr>
          <p:txBody>
            <a:bodyPr rtlCol="0" wrap="none">
              <a:spAutoFit/>
            </a:bodyPr>
            <a:lstStyle/>
            <a:p>
              <a:r>
                <a:rPr altLang="zh-CN" lang="en-US" sz="3600">
                  <a:solidFill>
                    <a:schemeClr val="bg1"/>
                  </a:solidFill>
                  <a:latin charset="-122" panose="02000000000000000000" pitchFamily="2" typeface="方正清刻本悦宋简体"/>
                  <a:ea charset="-122" panose="02000000000000000000" pitchFamily="2" typeface="方正清刻本悦宋简体"/>
                </a:rPr>
                <a:t>01</a:t>
              </a:r>
            </a:p>
          </p:txBody>
        </p:sp>
      </p:grpSp>
      <p:grpSp>
        <p:nvGrpSpPr>
          <p:cNvPr id="33" name="组合 32">
            <a:extLst>
              <a:ext uri="{FF2B5EF4-FFF2-40B4-BE49-F238E27FC236}">
                <a16:creationId xmlns:a16="http://schemas.microsoft.com/office/drawing/2014/main" id="{FD23CF19-1FB4-4730-9F27-28A66463D744}"/>
              </a:ext>
            </a:extLst>
          </p:cNvPr>
          <p:cNvGrpSpPr/>
          <p:nvPr/>
        </p:nvGrpSpPr>
        <p:grpSpPr>
          <a:xfrm>
            <a:off x="5420890" y="3156904"/>
            <a:ext cx="818041" cy="818041"/>
            <a:chOff x="3995936" y="2786571"/>
            <a:chExt cx="720080" cy="720080"/>
          </a:xfrm>
          <a:solidFill>
            <a:srgbClr val="C00000"/>
          </a:solidFill>
        </p:grpSpPr>
        <p:sp>
          <p:nvSpPr>
            <p:cNvPr id="34" name="椭圆 33">
              <a:extLst>
                <a:ext uri="{FF2B5EF4-FFF2-40B4-BE49-F238E27FC236}">
                  <a16:creationId xmlns:a16="http://schemas.microsoft.com/office/drawing/2014/main" id="{B51DC243-74ED-418B-A22B-D6632CA09339}"/>
                </a:ext>
              </a:extLst>
            </p:cNvPr>
            <p:cNvSpPr/>
            <p:nvPr/>
          </p:nvSpPr>
          <p:spPr>
            <a:xfrm>
              <a:off x="3995936" y="278657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00000000000000000" pitchFamily="2" typeface="方正清刻本悦宋简体"/>
                <a:ea charset="-122" panose="02000000000000000000" pitchFamily="2" typeface="方正清刻本悦宋简体"/>
              </a:endParaRPr>
            </a:p>
          </p:txBody>
        </p:sp>
        <p:sp>
          <p:nvSpPr>
            <p:cNvPr id="35" name="TextBox 17">
              <a:extLst>
                <a:ext uri="{FF2B5EF4-FFF2-40B4-BE49-F238E27FC236}">
                  <a16:creationId xmlns:a16="http://schemas.microsoft.com/office/drawing/2014/main" id="{D34D6B77-F13B-41C4-942B-EBB960434961}"/>
                </a:ext>
              </a:extLst>
            </p:cNvPr>
            <p:cNvSpPr txBox="1"/>
            <p:nvPr/>
          </p:nvSpPr>
          <p:spPr>
            <a:xfrm>
              <a:off x="4091074" y="2860320"/>
              <a:ext cx="563430" cy="563430"/>
            </a:xfrm>
            <a:prstGeom prst="rect">
              <a:avLst/>
            </a:prstGeom>
            <a:grpFill/>
          </p:spPr>
          <p:txBody>
            <a:bodyPr rtlCol="0" wrap="none">
              <a:spAutoFit/>
            </a:bodyPr>
            <a:lstStyle/>
            <a:p>
              <a:r>
                <a:rPr altLang="zh-CN" lang="en-US" sz="3600">
                  <a:solidFill>
                    <a:schemeClr val="bg1">
                      <a:lumMod val="95000"/>
                    </a:schemeClr>
                  </a:solidFill>
                  <a:latin charset="-122" panose="02000000000000000000" pitchFamily="2" typeface="方正清刻本悦宋简体"/>
                  <a:ea charset="-122" panose="02000000000000000000" pitchFamily="2" typeface="方正清刻本悦宋简体"/>
                </a:rPr>
                <a:t>02</a:t>
              </a:r>
            </a:p>
          </p:txBody>
        </p:sp>
      </p:grpSp>
      <p:grpSp>
        <p:nvGrpSpPr>
          <p:cNvPr id="36" name="组合 35">
            <a:extLst>
              <a:ext uri="{FF2B5EF4-FFF2-40B4-BE49-F238E27FC236}">
                <a16:creationId xmlns:a16="http://schemas.microsoft.com/office/drawing/2014/main" id="{9EA602BC-E2AD-48CE-8CC8-457F1DCD5C48}"/>
              </a:ext>
            </a:extLst>
          </p:cNvPr>
          <p:cNvGrpSpPr/>
          <p:nvPr/>
        </p:nvGrpSpPr>
        <p:grpSpPr>
          <a:xfrm>
            <a:off x="5434377" y="4598836"/>
            <a:ext cx="818041" cy="818041"/>
            <a:chOff x="3995936" y="4087662"/>
            <a:chExt cx="720080" cy="720080"/>
          </a:xfrm>
          <a:solidFill>
            <a:srgbClr val="C00000"/>
          </a:solidFill>
        </p:grpSpPr>
        <p:sp>
          <p:nvSpPr>
            <p:cNvPr id="37" name="椭圆 36">
              <a:extLst>
                <a:ext uri="{FF2B5EF4-FFF2-40B4-BE49-F238E27FC236}">
                  <a16:creationId xmlns:a16="http://schemas.microsoft.com/office/drawing/2014/main" id="{AC6A1E2B-7472-4E4A-BD8C-AEB9F8FDB093}"/>
                </a:ext>
              </a:extLst>
            </p:cNvPr>
            <p:cNvSpPr/>
            <p:nvPr/>
          </p:nvSpPr>
          <p:spPr>
            <a:xfrm>
              <a:off x="3995936" y="408766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清刻本悦宋简体"/>
                <a:ea charset="-122" panose="02000000000000000000" pitchFamily="2" typeface="方正清刻本悦宋简体"/>
              </a:endParaRPr>
            </a:p>
          </p:txBody>
        </p:sp>
        <p:sp>
          <p:nvSpPr>
            <p:cNvPr id="38" name="TextBox 20">
              <a:extLst>
                <a:ext uri="{FF2B5EF4-FFF2-40B4-BE49-F238E27FC236}">
                  <a16:creationId xmlns:a16="http://schemas.microsoft.com/office/drawing/2014/main" id="{A5057CDF-C2AD-41C3-9072-247BF82CFD26}"/>
                </a:ext>
              </a:extLst>
            </p:cNvPr>
            <p:cNvSpPr txBox="1"/>
            <p:nvPr/>
          </p:nvSpPr>
          <p:spPr>
            <a:xfrm>
              <a:off x="4097702" y="4161540"/>
              <a:ext cx="563430" cy="563430"/>
            </a:xfrm>
            <a:prstGeom prst="rect">
              <a:avLst/>
            </a:prstGeom>
            <a:grpFill/>
          </p:spPr>
          <p:txBody>
            <a:bodyPr rtlCol="0" wrap="none">
              <a:spAutoFit/>
            </a:bodyPr>
            <a:lstStyle/>
            <a:p>
              <a:r>
                <a:rPr altLang="zh-CN" lang="en-US" sz="3600">
                  <a:solidFill>
                    <a:schemeClr val="bg1"/>
                  </a:solidFill>
                  <a:latin charset="-122" panose="02000000000000000000" pitchFamily="2" typeface="方正清刻本悦宋简体"/>
                  <a:ea charset="-122" panose="02000000000000000000" pitchFamily="2" typeface="方正清刻本悦宋简体"/>
                </a:rPr>
                <a:t>03</a:t>
              </a:r>
            </a:p>
          </p:txBody>
        </p:sp>
      </p:grpSp>
      <p:sp>
        <p:nvSpPr>
          <p:cNvPr id="39" name="TextBox 21">
            <a:extLst>
              <a:ext uri="{FF2B5EF4-FFF2-40B4-BE49-F238E27FC236}">
                <a16:creationId xmlns:a16="http://schemas.microsoft.com/office/drawing/2014/main" id="{BD88D277-FEA5-4A57-A94C-C851C07BD169}"/>
              </a:ext>
            </a:extLst>
          </p:cNvPr>
          <p:cNvSpPr txBox="1"/>
          <p:nvPr/>
        </p:nvSpPr>
        <p:spPr bwMode="auto">
          <a:xfrm>
            <a:off x="6511479" y="1683103"/>
            <a:ext cx="4650506" cy="1042416"/>
          </a:xfrm>
          <a:prstGeom prst="rect">
            <a:avLst/>
          </a:prstGeom>
          <a:noFill/>
        </p:spPr>
        <p:txBody>
          <a:bodyPr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对问题严重、造成恶劣影响的，由纪检监察机关、组织人事部门依法依纪对其第一责任人及其他相关责任人严肃追责，绝不姑息</a:t>
            </a:r>
          </a:p>
        </p:txBody>
      </p:sp>
      <p:sp>
        <p:nvSpPr>
          <p:cNvPr id="40" name="TextBox 23">
            <a:extLst>
              <a:ext uri="{FF2B5EF4-FFF2-40B4-BE49-F238E27FC236}">
                <a16:creationId xmlns:a16="http://schemas.microsoft.com/office/drawing/2014/main" id="{1FD3321F-B1CB-444E-AC5D-E4DA995444EC}"/>
              </a:ext>
            </a:extLst>
          </p:cNvPr>
          <p:cNvSpPr txBox="1"/>
          <p:nvPr/>
        </p:nvSpPr>
        <p:spPr bwMode="auto">
          <a:xfrm>
            <a:off x="6511479" y="3272744"/>
            <a:ext cx="4650506" cy="1042416"/>
          </a:xfrm>
          <a:prstGeom prst="rect">
            <a:avLst/>
          </a:prstGeom>
          <a:noFill/>
        </p:spPr>
        <p:txBody>
          <a:bodyPr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严格落实行业监管责任，对日常监管不到位，导致黑恶势力滋生蔓延的，要实行责任倒查，严肃问责</a:t>
            </a:r>
          </a:p>
        </p:txBody>
      </p:sp>
      <p:sp>
        <p:nvSpPr>
          <p:cNvPr id="41" name="TextBox 25">
            <a:extLst>
              <a:ext uri="{FF2B5EF4-FFF2-40B4-BE49-F238E27FC236}">
                <a16:creationId xmlns:a16="http://schemas.microsoft.com/office/drawing/2014/main" id="{A99C31CE-5C3A-49FC-88AE-380F651A6FF4}"/>
              </a:ext>
            </a:extLst>
          </p:cNvPr>
          <p:cNvSpPr txBox="1"/>
          <p:nvPr/>
        </p:nvSpPr>
        <p:spPr bwMode="auto">
          <a:xfrm>
            <a:off x="6511479" y="4637050"/>
            <a:ext cx="4650506" cy="1066800"/>
          </a:xfrm>
          <a:prstGeom prst="rect">
            <a:avLst/>
          </a:prstGeom>
          <a:noFill/>
        </p:spPr>
        <p:txBody>
          <a:bodyPr wrap="square">
            <a:spAutoFit/>
          </a:bodyPr>
          <a:lstStyle/>
          <a:p>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各级党委和政府主要负责同志要勇于担当，敢于碰硬，旗帜鲜明支持扫黑除恶工作，为政法机关依法办案和有关部门依法履职、深挖彻查“保护伞”排除阻力、提供有力保障</a:t>
            </a:r>
          </a:p>
        </p:txBody>
      </p:sp>
      <p:sp>
        <p:nvSpPr>
          <p:cNvPr id="42" name="文本框 41">
            <a:extLst>
              <a:ext uri="{FF2B5EF4-FFF2-40B4-BE49-F238E27FC236}">
                <a16:creationId xmlns:a16="http://schemas.microsoft.com/office/drawing/2014/main" id="{19187C5D-E28F-4D35-8A5F-111729611470}"/>
              </a:ext>
            </a:extLst>
          </p:cNvPr>
          <p:cNvSpPr txBox="1"/>
          <p:nvPr/>
        </p:nvSpPr>
        <p:spPr>
          <a:xfrm>
            <a:off x="1354558" y="2993151"/>
            <a:ext cx="2722880" cy="701040"/>
          </a:xfrm>
          <a:prstGeom prst="rect">
            <a:avLst/>
          </a:prstGeom>
          <a:noFill/>
        </p:spPr>
        <p:txBody>
          <a:bodyPr rtlCol="0" wrap="none">
            <a:spAutoFit/>
          </a:bodyPr>
          <a:lstStyle/>
          <a:p>
            <a:pPr algn="ctr"/>
            <a:r>
              <a:rPr altLang="en-US" lang="zh-CN" sz="4000">
                <a:solidFill>
                  <a:schemeClr val="bg1"/>
                </a:solidFill>
                <a:latin charset="-122" panose="02000000000000000000" pitchFamily="2" typeface="方正清刻本悦宋简体"/>
                <a:ea charset="-122" panose="02000000000000000000" pitchFamily="2" typeface="方正清刻本悦宋简体"/>
              </a:rPr>
              <a:t>行动的方式</a:t>
            </a:r>
          </a:p>
        </p:txBody>
      </p:sp>
    </p:spTree>
    <p:extLst>
      <p:ext uri="{BB962C8B-B14F-4D97-AF65-F5344CB8AC3E}">
        <p14:creationId val="906541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500" fill="hold" id="12"/>
                                        <p:tgtEl>
                                          <p:spTgt spid="26"/>
                                        </p:tgtEl>
                                        <p:attrNameLst>
                                          <p:attrName>ppt_w</p:attrName>
                                        </p:attrNameLst>
                                      </p:cBhvr>
                                      <p:tavLst>
                                        <p:tav tm="0">
                                          <p:val>
                                            <p:fltVal val="0"/>
                                          </p:val>
                                        </p:tav>
                                        <p:tav tm="100000">
                                          <p:val>
                                            <p:strVal val="#ppt_w"/>
                                          </p:val>
                                        </p:tav>
                                      </p:tavLst>
                                    </p:anim>
                                    <p:anim calcmode="lin" valueType="num">
                                      <p:cBhvr>
                                        <p:cTn dur="500" fill="hold" id="13"/>
                                        <p:tgtEl>
                                          <p:spTgt spid="26"/>
                                        </p:tgtEl>
                                        <p:attrNameLst>
                                          <p:attrName>ppt_h</p:attrName>
                                        </p:attrNameLst>
                                      </p:cBhvr>
                                      <p:tavLst>
                                        <p:tav tm="0">
                                          <p:val>
                                            <p:fltVal val="0"/>
                                          </p:val>
                                        </p:tav>
                                        <p:tav tm="100000">
                                          <p:val>
                                            <p:strVal val="#ppt_h"/>
                                          </p:val>
                                        </p:tav>
                                      </p:tavLst>
                                    </p:anim>
                                    <p:animEffect filter="fade" transition="in">
                                      <p:cBhvr>
                                        <p:cTn dur="500" id="14"/>
                                        <p:tgtEl>
                                          <p:spTgt spid="26"/>
                                        </p:tgtEl>
                                      </p:cBhvr>
                                    </p:animEffect>
                                  </p:childTnLst>
                                </p:cTn>
                              </p:par>
                            </p:childTnLst>
                          </p:cTn>
                        </p:par>
                        <p:par>
                          <p:cTn fill="hold" id="15" nodeType="afterGroup">
                            <p:stCondLst>
                              <p:cond delay="500"/>
                            </p:stCondLst>
                            <p:childTnLst>
                              <p:par>
                                <p:cTn fill="hold" grpId="0" id="16" nodeType="afterEffect" presetClass="entr" presetID="10" presetSubtype="0">
                                  <p:stCondLst>
                                    <p:cond delay="0"/>
                                  </p:stCondLst>
                                  <p:childTnLst>
                                    <p:set>
                                      <p:cBhvr>
                                        <p:cTn dur="1" fill="hold" id="17">
                                          <p:stCondLst>
                                            <p:cond delay="0"/>
                                          </p:stCondLst>
                                        </p:cTn>
                                        <p:tgtEl>
                                          <p:spTgt spid="42"/>
                                        </p:tgtEl>
                                        <p:attrNameLst>
                                          <p:attrName>style.visibility</p:attrName>
                                        </p:attrNameLst>
                                      </p:cBhvr>
                                      <p:to>
                                        <p:strVal val="visible"/>
                                      </p:to>
                                    </p:set>
                                    <p:animEffect filter="fade" transition="in">
                                      <p:cBhvr>
                                        <p:cTn dur="500" id="18"/>
                                        <p:tgtEl>
                                          <p:spTgt spid="42"/>
                                        </p:tgtEl>
                                      </p:cBhvr>
                                    </p:animEffect>
                                  </p:childTnLst>
                                </p:cTn>
                              </p:par>
                            </p:childTnLst>
                          </p:cTn>
                        </p:par>
                        <p:par>
                          <p:cTn fill="hold" id="19" nodeType="afterGroup">
                            <p:stCondLst>
                              <p:cond delay="1000"/>
                            </p:stCondLst>
                            <p:childTnLst>
                              <p:par>
                                <p:cTn fill="hold" id="20" nodeType="afterEffect" presetClass="entr" presetID="22" presetSubtype="8">
                                  <p:stCondLst>
                                    <p:cond delay="0"/>
                                  </p:stCondLst>
                                  <p:childTnLst>
                                    <p:set>
                                      <p:cBhvr>
                                        <p:cTn dur="1" fill="hold" id="21">
                                          <p:stCondLst>
                                            <p:cond delay="0"/>
                                          </p:stCondLst>
                                        </p:cTn>
                                        <p:tgtEl>
                                          <p:spTgt spid="27"/>
                                        </p:tgtEl>
                                        <p:attrNameLst>
                                          <p:attrName>style.visibility</p:attrName>
                                        </p:attrNameLst>
                                      </p:cBhvr>
                                      <p:to>
                                        <p:strVal val="visible"/>
                                      </p:to>
                                    </p:set>
                                    <p:animEffect filter="wipe(left)" transition="in">
                                      <p:cBhvr>
                                        <p:cTn dur="500" id="22"/>
                                        <p:tgtEl>
                                          <p:spTgt spid="27"/>
                                        </p:tgtEl>
                                      </p:cBhvr>
                                    </p:animEffect>
                                  </p:childTnLst>
                                </p:cTn>
                              </p:par>
                            </p:childTnLst>
                          </p:cTn>
                        </p:par>
                        <p:par>
                          <p:cTn fill="hold" id="23" nodeType="afterGroup">
                            <p:stCondLst>
                              <p:cond delay="1500"/>
                            </p:stCondLst>
                            <p:childTnLst>
                              <p:par>
                                <p:cTn fill="hold" id="24" nodeType="afterEffect" presetClass="entr" presetID="21" presetSubtype="1">
                                  <p:stCondLst>
                                    <p:cond delay="0"/>
                                  </p:stCondLst>
                                  <p:childTnLst>
                                    <p:set>
                                      <p:cBhvr>
                                        <p:cTn dur="1" fill="hold" id="25">
                                          <p:stCondLst>
                                            <p:cond delay="0"/>
                                          </p:stCondLst>
                                        </p:cTn>
                                        <p:tgtEl>
                                          <p:spTgt spid="30"/>
                                        </p:tgtEl>
                                        <p:attrNameLst>
                                          <p:attrName>style.visibility</p:attrName>
                                        </p:attrNameLst>
                                      </p:cBhvr>
                                      <p:to>
                                        <p:strVal val="visible"/>
                                      </p:to>
                                    </p:set>
                                    <p:animEffect filter="wheel(1)" transition="in">
                                      <p:cBhvr>
                                        <p:cTn dur="2000" id="26"/>
                                        <p:tgtEl>
                                          <p:spTgt spid="30"/>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39"/>
                                        </p:tgtEl>
                                        <p:attrNameLst>
                                          <p:attrName>style.visibility</p:attrName>
                                        </p:attrNameLst>
                                      </p:cBhvr>
                                      <p:to>
                                        <p:strVal val="visible"/>
                                      </p:to>
                                    </p:set>
                                    <p:animEffect filter="fade" transition="in">
                                      <p:cBhvr>
                                        <p:cTn dur="1000" id="29"/>
                                        <p:tgtEl>
                                          <p:spTgt spid="39"/>
                                        </p:tgtEl>
                                      </p:cBhvr>
                                    </p:animEffect>
                                    <p:anim calcmode="lin" valueType="num">
                                      <p:cBhvr>
                                        <p:cTn dur="1000" fill="hold" id="30"/>
                                        <p:tgtEl>
                                          <p:spTgt spid="39"/>
                                        </p:tgtEl>
                                        <p:attrNameLst>
                                          <p:attrName>ppt_x</p:attrName>
                                        </p:attrNameLst>
                                      </p:cBhvr>
                                      <p:tavLst>
                                        <p:tav tm="0">
                                          <p:val>
                                            <p:strVal val="#ppt_x"/>
                                          </p:val>
                                        </p:tav>
                                        <p:tav tm="100000">
                                          <p:val>
                                            <p:strVal val="#ppt_x"/>
                                          </p:val>
                                        </p:tav>
                                      </p:tavLst>
                                    </p:anim>
                                    <p:anim calcmode="lin" valueType="num">
                                      <p:cBhvr>
                                        <p:cTn dur="1000" fill="hold" id="31"/>
                                        <p:tgtEl>
                                          <p:spTgt spid="3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28"/>
                                        </p:tgtEl>
                                        <p:attrNameLst>
                                          <p:attrName>style.visibility</p:attrName>
                                        </p:attrNameLst>
                                      </p:cBhvr>
                                      <p:to>
                                        <p:strVal val="visible"/>
                                      </p:to>
                                    </p:set>
                                    <p:animEffect filter="wipe(left)" transition="in">
                                      <p:cBhvr>
                                        <p:cTn dur="500" id="35"/>
                                        <p:tgtEl>
                                          <p:spTgt spid="28"/>
                                        </p:tgtEl>
                                      </p:cBhvr>
                                    </p:animEffect>
                                  </p:childTnLst>
                                </p:cTn>
                              </p:par>
                            </p:childTnLst>
                          </p:cTn>
                        </p:par>
                        <p:par>
                          <p:cTn fill="hold" id="36" nodeType="afterGroup">
                            <p:stCondLst>
                              <p:cond delay="4000"/>
                            </p:stCondLst>
                            <p:childTnLst>
                              <p:par>
                                <p:cTn fill="hold" id="37" nodeType="afterEffect" presetClass="entr" presetID="21" presetSubtype="1">
                                  <p:stCondLst>
                                    <p:cond delay="0"/>
                                  </p:stCondLst>
                                  <p:childTnLst>
                                    <p:set>
                                      <p:cBhvr>
                                        <p:cTn dur="1" fill="hold" id="38">
                                          <p:stCondLst>
                                            <p:cond delay="0"/>
                                          </p:stCondLst>
                                        </p:cTn>
                                        <p:tgtEl>
                                          <p:spTgt spid="33"/>
                                        </p:tgtEl>
                                        <p:attrNameLst>
                                          <p:attrName>style.visibility</p:attrName>
                                        </p:attrNameLst>
                                      </p:cBhvr>
                                      <p:to>
                                        <p:strVal val="visible"/>
                                      </p:to>
                                    </p:set>
                                    <p:animEffect filter="wheel(1)" transition="in">
                                      <p:cBhvr>
                                        <p:cTn dur="2000" id="39"/>
                                        <p:tgtEl>
                                          <p:spTgt spid="33"/>
                                        </p:tgtEl>
                                      </p:cBhvr>
                                    </p:animEffect>
                                  </p:childTnLst>
                                </p:cTn>
                              </p:par>
                              <p:par>
                                <p:cTn fill="hold" grpId="0" id="40" nodeType="withEffect" presetClass="entr" presetID="42" presetSubtype="0">
                                  <p:stCondLst>
                                    <p:cond delay="0"/>
                                  </p:stCondLst>
                                  <p:childTnLst>
                                    <p:set>
                                      <p:cBhvr>
                                        <p:cTn dur="1" fill="hold" id="41">
                                          <p:stCondLst>
                                            <p:cond delay="0"/>
                                          </p:stCondLst>
                                        </p:cTn>
                                        <p:tgtEl>
                                          <p:spTgt spid="40"/>
                                        </p:tgtEl>
                                        <p:attrNameLst>
                                          <p:attrName>style.visibility</p:attrName>
                                        </p:attrNameLst>
                                      </p:cBhvr>
                                      <p:to>
                                        <p:strVal val="visible"/>
                                      </p:to>
                                    </p:set>
                                    <p:animEffect filter="fade" transition="in">
                                      <p:cBhvr>
                                        <p:cTn dur="1000" id="42"/>
                                        <p:tgtEl>
                                          <p:spTgt spid="40"/>
                                        </p:tgtEl>
                                      </p:cBhvr>
                                    </p:animEffect>
                                    <p:anim calcmode="lin" valueType="num">
                                      <p:cBhvr>
                                        <p:cTn dur="1000" fill="hold" id="43"/>
                                        <p:tgtEl>
                                          <p:spTgt spid="40"/>
                                        </p:tgtEl>
                                        <p:attrNameLst>
                                          <p:attrName>ppt_x</p:attrName>
                                        </p:attrNameLst>
                                      </p:cBhvr>
                                      <p:tavLst>
                                        <p:tav tm="0">
                                          <p:val>
                                            <p:strVal val="#ppt_x"/>
                                          </p:val>
                                        </p:tav>
                                        <p:tav tm="100000">
                                          <p:val>
                                            <p:strVal val="#ppt_x"/>
                                          </p:val>
                                        </p:tav>
                                      </p:tavLst>
                                    </p:anim>
                                    <p:anim calcmode="lin" valueType="num">
                                      <p:cBhvr>
                                        <p:cTn dur="1000" fill="hold" id="44"/>
                                        <p:tgtEl>
                                          <p:spTgt spid="40"/>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id="46" nodeType="afterEffect" presetClass="entr" presetID="22" presetSubtype="8">
                                  <p:stCondLst>
                                    <p:cond delay="0"/>
                                  </p:stCondLst>
                                  <p:childTnLst>
                                    <p:set>
                                      <p:cBhvr>
                                        <p:cTn dur="1" fill="hold" id="47">
                                          <p:stCondLst>
                                            <p:cond delay="0"/>
                                          </p:stCondLst>
                                        </p:cTn>
                                        <p:tgtEl>
                                          <p:spTgt spid="29"/>
                                        </p:tgtEl>
                                        <p:attrNameLst>
                                          <p:attrName>style.visibility</p:attrName>
                                        </p:attrNameLst>
                                      </p:cBhvr>
                                      <p:to>
                                        <p:strVal val="visible"/>
                                      </p:to>
                                    </p:set>
                                    <p:animEffect filter="wipe(left)" transition="in">
                                      <p:cBhvr>
                                        <p:cTn dur="500" id="48"/>
                                        <p:tgtEl>
                                          <p:spTgt spid="29"/>
                                        </p:tgtEl>
                                      </p:cBhvr>
                                    </p:animEffect>
                                  </p:childTnLst>
                                </p:cTn>
                              </p:par>
                            </p:childTnLst>
                          </p:cTn>
                        </p:par>
                        <p:par>
                          <p:cTn fill="hold" id="49" nodeType="afterGroup">
                            <p:stCondLst>
                              <p:cond delay="6500"/>
                            </p:stCondLst>
                            <p:childTnLst>
                              <p:par>
                                <p:cTn fill="hold" id="50" nodeType="afterEffect" presetClass="entr" presetID="21" presetSubtype="1">
                                  <p:stCondLst>
                                    <p:cond delay="0"/>
                                  </p:stCondLst>
                                  <p:childTnLst>
                                    <p:set>
                                      <p:cBhvr>
                                        <p:cTn dur="1" fill="hold" id="51">
                                          <p:stCondLst>
                                            <p:cond delay="0"/>
                                          </p:stCondLst>
                                        </p:cTn>
                                        <p:tgtEl>
                                          <p:spTgt spid="36"/>
                                        </p:tgtEl>
                                        <p:attrNameLst>
                                          <p:attrName>style.visibility</p:attrName>
                                        </p:attrNameLst>
                                      </p:cBhvr>
                                      <p:to>
                                        <p:strVal val="visible"/>
                                      </p:to>
                                    </p:set>
                                    <p:animEffect filter="wheel(1)" transition="in">
                                      <p:cBhvr>
                                        <p:cTn dur="2000" id="52"/>
                                        <p:tgtEl>
                                          <p:spTgt spid="36"/>
                                        </p:tgtEl>
                                      </p:cBhvr>
                                    </p:animEffect>
                                  </p:childTnLst>
                                </p:cTn>
                              </p:par>
                              <p:par>
                                <p:cTn fill="hold" grpId="0" id="53" nodeType="withEffect" presetClass="entr" presetID="42" presetSubtype="0">
                                  <p:stCondLst>
                                    <p:cond delay="0"/>
                                  </p:stCondLst>
                                  <p:childTnLst>
                                    <p:set>
                                      <p:cBhvr>
                                        <p:cTn dur="1" fill="hold" id="54">
                                          <p:stCondLst>
                                            <p:cond delay="0"/>
                                          </p:stCondLst>
                                        </p:cTn>
                                        <p:tgtEl>
                                          <p:spTgt spid="41"/>
                                        </p:tgtEl>
                                        <p:attrNameLst>
                                          <p:attrName>style.visibility</p:attrName>
                                        </p:attrNameLst>
                                      </p:cBhvr>
                                      <p:to>
                                        <p:strVal val="visible"/>
                                      </p:to>
                                    </p:set>
                                    <p:animEffect filter="fade" transition="in">
                                      <p:cBhvr>
                                        <p:cTn dur="1000" id="55"/>
                                        <p:tgtEl>
                                          <p:spTgt spid="41"/>
                                        </p:tgtEl>
                                      </p:cBhvr>
                                    </p:animEffect>
                                    <p:anim calcmode="lin" valueType="num">
                                      <p:cBhvr>
                                        <p:cTn dur="1000" fill="hold" id="56"/>
                                        <p:tgtEl>
                                          <p:spTgt spid="41"/>
                                        </p:tgtEl>
                                        <p:attrNameLst>
                                          <p:attrName>ppt_x</p:attrName>
                                        </p:attrNameLst>
                                      </p:cBhvr>
                                      <p:tavLst>
                                        <p:tav tm="0">
                                          <p:val>
                                            <p:strVal val="#ppt_x"/>
                                          </p:val>
                                        </p:tav>
                                        <p:tav tm="100000">
                                          <p:val>
                                            <p:strVal val="#ppt_x"/>
                                          </p:val>
                                        </p:tav>
                                      </p:tavLst>
                                    </p:anim>
                                    <p:anim calcmode="lin" valueType="num">
                                      <p:cBhvr>
                                        <p:cTn dur="1000" fill="hold" id="57"/>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39"/>
      <p:bldP grpId="0" spid="40"/>
      <p:bldP grpId="0" spid="41"/>
      <p:bldP grpId="0" spid="4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pic>
        <p:nvPicPr>
          <p:cNvPr id="5" name="图片 4">
            <a:extLst>
              <a:ext uri="{FF2B5EF4-FFF2-40B4-BE49-F238E27FC236}">
                <a16:creationId xmlns:a16="http://schemas.microsoft.com/office/drawing/2014/main" id="{CD96F1DD-8B61-4915-A71D-82466F4B73DE}"/>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6" name="流程图: 延期 5">
            <a:extLst>
              <a:ext uri="{FF2B5EF4-FFF2-40B4-BE49-F238E27FC236}">
                <a16:creationId xmlns:a16="http://schemas.microsoft.com/office/drawing/2014/main" id="{503ED683-BA01-4BE9-8E76-07558C67F88F}"/>
              </a:ext>
            </a:extLst>
          </p:cNvPr>
          <p:cNvSpPr/>
          <p:nvPr/>
        </p:nvSpPr>
        <p:spPr>
          <a:xfrm>
            <a:off x="932503" y="1095681"/>
            <a:ext cx="2304256" cy="2232248"/>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26">
            <a:extLst>
              <a:ext uri="{FF2B5EF4-FFF2-40B4-BE49-F238E27FC236}">
                <a16:creationId xmlns:a16="http://schemas.microsoft.com/office/drawing/2014/main" id="{615E24FB-F069-4425-8D6E-AB5622842934}"/>
              </a:ext>
            </a:extLst>
          </p:cNvPr>
          <p:cNvSpPr txBox="1"/>
          <p:nvPr/>
        </p:nvSpPr>
        <p:spPr>
          <a:xfrm>
            <a:off x="764181" y="1683904"/>
            <a:ext cx="1584038" cy="1005840"/>
          </a:xfrm>
          <a:prstGeom prst="rect">
            <a:avLst/>
          </a:prstGeom>
          <a:noFill/>
        </p:spPr>
        <p:txBody>
          <a:bodyPr rtlCol="0" wrap="square">
            <a:spAutoFit/>
          </a:bodyPr>
          <a:lstStyle/>
          <a:p>
            <a:pPr algn="r"/>
            <a:r>
              <a:rPr altLang="zh-CN" b="1" lang="en-US" sz="6000">
                <a:solidFill>
                  <a:schemeClr val="bg1"/>
                </a:solidFill>
                <a:latin charset="0" panose="020b0806030902050204" pitchFamily="34" typeface="Impact"/>
                <a:ea typeface="+mj-ea"/>
              </a:rPr>
              <a:t>01</a:t>
            </a:r>
          </a:p>
        </p:txBody>
      </p:sp>
      <p:sp>
        <p:nvSpPr>
          <p:cNvPr id="8" name="MH_Text_1">
            <a:extLst>
              <a:ext uri="{FF2B5EF4-FFF2-40B4-BE49-F238E27FC236}">
                <a16:creationId xmlns:a16="http://schemas.microsoft.com/office/drawing/2014/main" id="{2EC60CC9-4010-4C82-9AFA-295131E6372B}"/>
              </a:ext>
            </a:extLst>
          </p:cNvPr>
          <p:cNvSpPr/>
          <p:nvPr>
            <p:custDataLst>
              <p:tags r:id="rId3"/>
            </p:custDataLst>
          </p:nvPr>
        </p:nvSpPr>
        <p:spPr>
          <a:xfrm>
            <a:off x="3385830" y="1417905"/>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9" name="MH_Text_1">
            <a:extLst>
              <a:ext uri="{FF2B5EF4-FFF2-40B4-BE49-F238E27FC236}">
                <a16:creationId xmlns:a16="http://schemas.microsoft.com/office/drawing/2014/main" id="{28050495-7281-4CD9-8792-5A81A69FFBBE}"/>
              </a:ext>
            </a:extLst>
          </p:cNvPr>
          <p:cNvSpPr/>
          <p:nvPr>
            <p:custDataLst>
              <p:tags r:id="rId4"/>
            </p:custDataLst>
          </p:nvPr>
        </p:nvSpPr>
        <p:spPr>
          <a:xfrm>
            <a:off x="3449555" y="1965668"/>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各级党委和政府主要负责同志要勇于担当，敢于碰硬，旗帜鲜明支持扫黑除恶工作，为政法机关依法办案和有关部门依法履职、深挖彻查“保护伞”排除阻力、提供有力保障</a:t>
            </a:r>
          </a:p>
        </p:txBody>
      </p:sp>
      <p:sp>
        <p:nvSpPr>
          <p:cNvPr id="10" name="流程图: 延期 9">
            <a:extLst>
              <a:ext uri="{FF2B5EF4-FFF2-40B4-BE49-F238E27FC236}">
                <a16:creationId xmlns:a16="http://schemas.microsoft.com/office/drawing/2014/main" id="{BCA21C03-680C-400A-AC77-715978B93ADA}"/>
              </a:ext>
            </a:extLst>
          </p:cNvPr>
          <p:cNvSpPr/>
          <p:nvPr/>
        </p:nvSpPr>
        <p:spPr>
          <a:xfrm>
            <a:off x="6419136" y="1112841"/>
            <a:ext cx="2304256" cy="2232248"/>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30">
            <a:extLst>
              <a:ext uri="{FF2B5EF4-FFF2-40B4-BE49-F238E27FC236}">
                <a16:creationId xmlns:a16="http://schemas.microsoft.com/office/drawing/2014/main" id="{25F2A7AD-948B-4951-86C3-E2BE3CDF0673}"/>
              </a:ext>
            </a:extLst>
          </p:cNvPr>
          <p:cNvSpPr txBox="1"/>
          <p:nvPr/>
        </p:nvSpPr>
        <p:spPr>
          <a:xfrm>
            <a:off x="6387501" y="1611639"/>
            <a:ext cx="1584038" cy="1005840"/>
          </a:xfrm>
          <a:prstGeom prst="rect">
            <a:avLst/>
          </a:prstGeom>
          <a:noFill/>
        </p:spPr>
        <p:txBody>
          <a:bodyPr rtlCol="0" wrap="square">
            <a:spAutoFit/>
          </a:bodyPr>
          <a:lstStyle/>
          <a:p>
            <a:pPr algn="r"/>
            <a:r>
              <a:rPr altLang="zh-CN" b="1" lang="en-US" sz="6000">
                <a:solidFill>
                  <a:schemeClr val="bg1"/>
                </a:solidFill>
                <a:latin charset="0" panose="020b0806030902050204" pitchFamily="34" typeface="Impact"/>
                <a:ea typeface="+mj-ea"/>
              </a:rPr>
              <a:t>02</a:t>
            </a:r>
          </a:p>
        </p:txBody>
      </p:sp>
      <p:sp>
        <p:nvSpPr>
          <p:cNvPr id="12" name="MH_Text_1">
            <a:extLst>
              <a:ext uri="{FF2B5EF4-FFF2-40B4-BE49-F238E27FC236}">
                <a16:creationId xmlns:a16="http://schemas.microsoft.com/office/drawing/2014/main" id="{D1601B2C-6364-4557-A1BD-001F5227782D}"/>
              </a:ext>
            </a:extLst>
          </p:cNvPr>
          <p:cNvSpPr/>
          <p:nvPr>
            <p:custDataLst>
              <p:tags r:id="rId5"/>
            </p:custDataLst>
          </p:nvPr>
        </p:nvSpPr>
        <p:spPr>
          <a:xfrm>
            <a:off x="8787154" y="1436201"/>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13" name="MH_Text_1">
            <a:extLst>
              <a:ext uri="{FF2B5EF4-FFF2-40B4-BE49-F238E27FC236}">
                <a16:creationId xmlns:a16="http://schemas.microsoft.com/office/drawing/2014/main" id="{F3BB7601-329C-47DA-9574-FA467A4BFE50}"/>
              </a:ext>
            </a:extLst>
          </p:cNvPr>
          <p:cNvSpPr/>
          <p:nvPr>
            <p:custDataLst>
              <p:tags r:id="rId6"/>
            </p:custDataLst>
          </p:nvPr>
        </p:nvSpPr>
        <p:spPr>
          <a:xfrm>
            <a:off x="8850879" y="1983964"/>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各级党委和政府主要负责同志要勇于担当，敢于碰硬，旗帜鲜明支持扫黑除恶工作，为政法机关依法办案和有关部门依法履职、深挖彻查“保护伞”排除阻力、提供有力保障</a:t>
            </a:r>
          </a:p>
        </p:txBody>
      </p:sp>
      <p:sp>
        <p:nvSpPr>
          <p:cNvPr id="14" name="流程图: 延期 13">
            <a:extLst>
              <a:ext uri="{FF2B5EF4-FFF2-40B4-BE49-F238E27FC236}">
                <a16:creationId xmlns:a16="http://schemas.microsoft.com/office/drawing/2014/main" id="{86280FEB-788D-4F0D-A77F-82CCA111F853}"/>
              </a:ext>
            </a:extLst>
          </p:cNvPr>
          <p:cNvSpPr/>
          <p:nvPr/>
        </p:nvSpPr>
        <p:spPr>
          <a:xfrm>
            <a:off x="967819" y="3843888"/>
            <a:ext cx="2304256" cy="2232248"/>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34">
            <a:extLst>
              <a:ext uri="{FF2B5EF4-FFF2-40B4-BE49-F238E27FC236}">
                <a16:creationId xmlns:a16="http://schemas.microsoft.com/office/drawing/2014/main" id="{F6CFD4CE-4902-4421-9E3E-B53BE884F3D4}"/>
              </a:ext>
            </a:extLst>
          </p:cNvPr>
          <p:cNvSpPr txBox="1"/>
          <p:nvPr/>
        </p:nvSpPr>
        <p:spPr>
          <a:xfrm>
            <a:off x="764181" y="4452180"/>
            <a:ext cx="1584038" cy="1005840"/>
          </a:xfrm>
          <a:prstGeom prst="rect">
            <a:avLst/>
          </a:prstGeom>
          <a:noFill/>
        </p:spPr>
        <p:txBody>
          <a:bodyPr rtlCol="0" wrap="square">
            <a:spAutoFit/>
          </a:bodyPr>
          <a:lstStyle/>
          <a:p>
            <a:pPr algn="r"/>
            <a:r>
              <a:rPr altLang="zh-CN" b="1" lang="en-US" sz="6000">
                <a:solidFill>
                  <a:schemeClr val="bg1"/>
                </a:solidFill>
                <a:latin charset="0" panose="020b0806030902050204" pitchFamily="34" typeface="Impact"/>
                <a:ea typeface="+mj-ea"/>
              </a:rPr>
              <a:t>03</a:t>
            </a:r>
          </a:p>
        </p:txBody>
      </p:sp>
      <p:sp>
        <p:nvSpPr>
          <p:cNvPr id="16" name="MH_Text_1">
            <a:extLst>
              <a:ext uri="{FF2B5EF4-FFF2-40B4-BE49-F238E27FC236}">
                <a16:creationId xmlns:a16="http://schemas.microsoft.com/office/drawing/2014/main" id="{6CE5E709-07CF-4424-B145-CAF7B928FF5A}"/>
              </a:ext>
            </a:extLst>
          </p:cNvPr>
          <p:cNvSpPr/>
          <p:nvPr>
            <p:custDataLst>
              <p:tags r:id="rId7"/>
            </p:custDataLst>
          </p:nvPr>
        </p:nvSpPr>
        <p:spPr>
          <a:xfrm>
            <a:off x="3429429" y="4171332"/>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17" name="MH_Text_1">
            <a:extLst>
              <a:ext uri="{FF2B5EF4-FFF2-40B4-BE49-F238E27FC236}">
                <a16:creationId xmlns:a16="http://schemas.microsoft.com/office/drawing/2014/main" id="{344FA793-8F63-495B-AC02-E132D0E847B4}"/>
              </a:ext>
            </a:extLst>
          </p:cNvPr>
          <p:cNvSpPr/>
          <p:nvPr>
            <p:custDataLst>
              <p:tags r:id="rId8"/>
            </p:custDataLst>
          </p:nvPr>
        </p:nvSpPr>
        <p:spPr>
          <a:xfrm>
            <a:off x="3493154" y="4719095"/>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各级党委和政府主要负责同志要勇于担当，敢于碰硬，旗帜鲜明支持扫黑除恶工作，为政法机关依法办案和有关部门依法履职、深挖彻查“保护伞”排除阻力、提供有力保障</a:t>
            </a:r>
          </a:p>
        </p:txBody>
      </p:sp>
      <p:sp>
        <p:nvSpPr>
          <p:cNvPr id="19" name="流程图: 延期 18">
            <a:extLst>
              <a:ext uri="{FF2B5EF4-FFF2-40B4-BE49-F238E27FC236}">
                <a16:creationId xmlns:a16="http://schemas.microsoft.com/office/drawing/2014/main" id="{F55F2515-C9D8-4095-86E1-52F0C7B2CDC3}"/>
              </a:ext>
            </a:extLst>
          </p:cNvPr>
          <p:cNvSpPr/>
          <p:nvPr/>
        </p:nvSpPr>
        <p:spPr>
          <a:xfrm>
            <a:off x="6454452" y="3861048"/>
            <a:ext cx="2304256" cy="2232248"/>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38">
            <a:extLst>
              <a:ext uri="{FF2B5EF4-FFF2-40B4-BE49-F238E27FC236}">
                <a16:creationId xmlns:a16="http://schemas.microsoft.com/office/drawing/2014/main" id="{50552DA7-06C9-445B-8DA8-96A5DFDDC89B}"/>
              </a:ext>
            </a:extLst>
          </p:cNvPr>
          <p:cNvSpPr txBox="1"/>
          <p:nvPr/>
        </p:nvSpPr>
        <p:spPr>
          <a:xfrm>
            <a:off x="6387501" y="4469340"/>
            <a:ext cx="1584038" cy="1005840"/>
          </a:xfrm>
          <a:prstGeom prst="rect">
            <a:avLst/>
          </a:prstGeom>
          <a:noFill/>
        </p:spPr>
        <p:txBody>
          <a:bodyPr rtlCol="0" wrap="square">
            <a:spAutoFit/>
          </a:bodyPr>
          <a:lstStyle/>
          <a:p>
            <a:pPr algn="r"/>
            <a:r>
              <a:rPr altLang="zh-CN" b="1" lang="en-US" sz="6000">
                <a:solidFill>
                  <a:schemeClr val="bg1"/>
                </a:solidFill>
                <a:latin charset="0" panose="020b0806030902050204" pitchFamily="34" typeface="Impact"/>
                <a:ea typeface="+mj-ea"/>
              </a:rPr>
              <a:t>04</a:t>
            </a:r>
          </a:p>
        </p:txBody>
      </p:sp>
      <p:sp>
        <p:nvSpPr>
          <p:cNvPr id="21" name="MH_Text_1">
            <a:extLst>
              <a:ext uri="{FF2B5EF4-FFF2-40B4-BE49-F238E27FC236}">
                <a16:creationId xmlns:a16="http://schemas.microsoft.com/office/drawing/2014/main" id="{5A867ED1-4947-4226-8C2D-6ADF8E8598BF}"/>
              </a:ext>
            </a:extLst>
          </p:cNvPr>
          <p:cNvSpPr/>
          <p:nvPr>
            <p:custDataLst>
              <p:tags r:id="rId9"/>
            </p:custDataLst>
          </p:nvPr>
        </p:nvSpPr>
        <p:spPr>
          <a:xfrm>
            <a:off x="8813024" y="4171332"/>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22" name="MH_Text_1">
            <a:extLst>
              <a:ext uri="{FF2B5EF4-FFF2-40B4-BE49-F238E27FC236}">
                <a16:creationId xmlns:a16="http://schemas.microsoft.com/office/drawing/2014/main" id="{7131723F-8744-4807-B6E6-46C66EA8DE9B}"/>
              </a:ext>
            </a:extLst>
          </p:cNvPr>
          <p:cNvSpPr/>
          <p:nvPr>
            <p:custDataLst>
              <p:tags r:id="rId10"/>
            </p:custDataLst>
          </p:nvPr>
        </p:nvSpPr>
        <p:spPr>
          <a:xfrm>
            <a:off x="8876749" y="4719095"/>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各级党委和政府主要负责同志要勇于担当，敢于碰硬，旗帜鲜明支持扫黑除恶工作，为政法机关依法办案和有关部门依法履职、深挖彻查“保护伞”排除阻力、提供有力保障</a:t>
            </a:r>
          </a:p>
        </p:txBody>
      </p:sp>
    </p:spTree>
    <p:extLst>
      <p:ext uri="{BB962C8B-B14F-4D97-AF65-F5344CB8AC3E}">
        <p14:creationId val="105900182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ppt_x</p:attrName>
                                        </p:attrNameLst>
                                      </p:cBhvr>
                                      <p:tavLst>
                                        <p:tav tm="0">
                                          <p:val>
                                            <p:strVal val="#ppt_x-#ppt_w*1.125000"/>
                                          </p:val>
                                        </p:tav>
                                        <p:tav tm="100000">
                                          <p:val>
                                            <p:strVal val="#ppt_x"/>
                                          </p:val>
                                        </p:tav>
                                      </p:tavLst>
                                    </p:anim>
                                    <p:animEffect filter="wipe(right)"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18" presetSubtype="12">
                                  <p:stCondLst>
                                    <p:cond delay="0"/>
                                  </p:stCondLst>
                                  <p:childTnLst>
                                    <p:set>
                                      <p:cBhvr>
                                        <p:cTn dur="1" fill="hold" id="11">
                                          <p:stCondLst>
                                            <p:cond delay="0"/>
                                          </p:stCondLst>
                                        </p:cTn>
                                        <p:tgtEl>
                                          <p:spTgt spid="7"/>
                                        </p:tgtEl>
                                        <p:attrNameLst>
                                          <p:attrName>style.visibility</p:attrName>
                                        </p:attrNameLst>
                                      </p:cBhvr>
                                      <p:to>
                                        <p:strVal val="visible"/>
                                      </p:to>
                                    </p:set>
                                    <p:animEffect filter="strips(downLeft)" transition="in">
                                      <p:cBhvr>
                                        <p:cTn dur="500" id="12"/>
                                        <p:tgtEl>
                                          <p:spTgt spid="7"/>
                                        </p:tgtEl>
                                      </p:cBhvr>
                                    </p:animEffect>
                                  </p:childTnLst>
                                </p:cTn>
                              </p:par>
                            </p:childTnLst>
                          </p:cTn>
                        </p:par>
                        <p:par>
                          <p:cTn fill="hold" id="13" nodeType="afterGroup">
                            <p:stCondLst>
                              <p:cond delay="1000"/>
                            </p:stCondLst>
                            <p:childTnLst>
                              <p:par>
                                <p:cTn fill="hold" grpId="0" id="14" nodeType="after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6" presetSubtype="21">
                                  <p:stCondLst>
                                    <p:cond delay="0"/>
                                  </p:stCondLst>
                                  <p:childTnLst>
                                    <p:set>
                                      <p:cBhvr>
                                        <p:cTn dur="1" fill="hold" id="19">
                                          <p:stCondLst>
                                            <p:cond delay="0"/>
                                          </p:stCondLst>
                                        </p:cTn>
                                        <p:tgtEl>
                                          <p:spTgt spid="9"/>
                                        </p:tgtEl>
                                        <p:attrNameLst>
                                          <p:attrName>style.visibility</p:attrName>
                                        </p:attrNameLst>
                                      </p:cBhvr>
                                      <p:to>
                                        <p:strVal val="visible"/>
                                      </p:to>
                                    </p:set>
                                    <p:animEffect filter="barn(inVertical)"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12" presetSubtype="8">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id="24"/>
                                        <p:tgtEl>
                                          <p:spTgt spid="10"/>
                                        </p:tgtEl>
                                        <p:attrNameLst>
                                          <p:attrName>ppt_x</p:attrName>
                                        </p:attrNameLst>
                                      </p:cBhvr>
                                      <p:tavLst>
                                        <p:tav tm="0">
                                          <p:val>
                                            <p:strVal val="#ppt_x-#ppt_w*1.125000"/>
                                          </p:val>
                                        </p:tav>
                                        <p:tav tm="100000">
                                          <p:val>
                                            <p:strVal val="#ppt_x"/>
                                          </p:val>
                                        </p:tav>
                                      </p:tavLst>
                                    </p:anim>
                                    <p:animEffect filter="wipe(right)" transition="in">
                                      <p:cBhvr>
                                        <p:cTn dur="500" id="25"/>
                                        <p:tgtEl>
                                          <p:spTgt spid="10"/>
                                        </p:tgtEl>
                                      </p:cBhvr>
                                    </p:animEffect>
                                  </p:childTnLst>
                                </p:cTn>
                              </p:par>
                            </p:childTnLst>
                          </p:cTn>
                        </p:par>
                        <p:par>
                          <p:cTn fill="hold" id="26" nodeType="afterGroup">
                            <p:stCondLst>
                              <p:cond delay="2500"/>
                            </p:stCondLst>
                            <p:childTnLst>
                              <p:par>
                                <p:cTn fill="hold" grpId="0" id="27" nodeType="afterEffect" presetClass="entr" presetID="18" presetSubtype="12">
                                  <p:stCondLst>
                                    <p:cond delay="0"/>
                                  </p:stCondLst>
                                  <p:childTnLst>
                                    <p:set>
                                      <p:cBhvr>
                                        <p:cTn dur="1" fill="hold" id="28">
                                          <p:stCondLst>
                                            <p:cond delay="0"/>
                                          </p:stCondLst>
                                        </p:cTn>
                                        <p:tgtEl>
                                          <p:spTgt spid="11"/>
                                        </p:tgtEl>
                                        <p:attrNameLst>
                                          <p:attrName>style.visibility</p:attrName>
                                        </p:attrNameLst>
                                      </p:cBhvr>
                                      <p:to>
                                        <p:strVal val="visible"/>
                                      </p:to>
                                    </p:set>
                                    <p:animEffect filter="strips(downLeft)" transition="in">
                                      <p:cBhvr>
                                        <p:cTn dur="500" id="29"/>
                                        <p:tgtEl>
                                          <p:spTgt spid="11"/>
                                        </p:tgtEl>
                                      </p:cBhvr>
                                    </p:animEffect>
                                  </p:childTnLst>
                                </p:cTn>
                              </p:par>
                            </p:childTnLst>
                          </p:cTn>
                        </p:par>
                        <p:par>
                          <p:cTn fill="hold" id="30" nodeType="afterGroup">
                            <p:stCondLst>
                              <p:cond delay="3000"/>
                            </p:stCondLst>
                            <p:childTnLst>
                              <p:par>
                                <p:cTn fill="hold" grpId="0" id="31" nodeType="afterEffect" presetClass="entr" presetID="22" presetSubtype="4">
                                  <p:stCondLst>
                                    <p:cond delay="0"/>
                                  </p:stCondLst>
                                  <p:childTnLst>
                                    <p:set>
                                      <p:cBhvr>
                                        <p:cTn dur="1" fill="hold" id="32">
                                          <p:stCondLst>
                                            <p:cond delay="0"/>
                                          </p:stCondLst>
                                        </p:cTn>
                                        <p:tgtEl>
                                          <p:spTgt spid="12"/>
                                        </p:tgtEl>
                                        <p:attrNameLst>
                                          <p:attrName>style.visibility</p:attrName>
                                        </p:attrNameLst>
                                      </p:cBhvr>
                                      <p:to>
                                        <p:strVal val="visible"/>
                                      </p:to>
                                    </p:set>
                                    <p:animEffect filter="wipe(down)" transition="in">
                                      <p:cBhvr>
                                        <p:cTn dur="500" id="33"/>
                                        <p:tgtEl>
                                          <p:spTgt spid="12"/>
                                        </p:tgtEl>
                                      </p:cBhvr>
                                    </p:animEffect>
                                  </p:childTnLst>
                                </p:cTn>
                              </p:par>
                            </p:childTnLst>
                          </p:cTn>
                        </p:par>
                        <p:par>
                          <p:cTn fill="hold" id="34" nodeType="afterGroup">
                            <p:stCondLst>
                              <p:cond delay="3500"/>
                            </p:stCondLst>
                            <p:childTnLst>
                              <p:par>
                                <p:cTn fill="hold" grpId="0" id="35" nodeType="afterEffect" presetClass="entr" presetID="16" presetSubtype="21">
                                  <p:stCondLst>
                                    <p:cond delay="0"/>
                                  </p:stCondLst>
                                  <p:childTnLst>
                                    <p:set>
                                      <p:cBhvr>
                                        <p:cTn dur="1" fill="hold" id="36">
                                          <p:stCondLst>
                                            <p:cond delay="0"/>
                                          </p:stCondLst>
                                        </p:cTn>
                                        <p:tgtEl>
                                          <p:spTgt spid="13"/>
                                        </p:tgtEl>
                                        <p:attrNameLst>
                                          <p:attrName>style.visibility</p:attrName>
                                        </p:attrNameLst>
                                      </p:cBhvr>
                                      <p:to>
                                        <p:strVal val="visible"/>
                                      </p:to>
                                    </p:set>
                                    <p:animEffect filter="barn(inVertical)" transition="in">
                                      <p:cBhvr>
                                        <p:cTn dur="500" id="37"/>
                                        <p:tgtEl>
                                          <p:spTgt spid="13"/>
                                        </p:tgtEl>
                                      </p:cBhvr>
                                    </p:animEffect>
                                  </p:childTnLst>
                                </p:cTn>
                              </p:par>
                            </p:childTnLst>
                          </p:cTn>
                        </p:par>
                        <p:par>
                          <p:cTn fill="hold" id="38" nodeType="afterGroup">
                            <p:stCondLst>
                              <p:cond delay="4000"/>
                            </p:stCondLst>
                            <p:childTnLst>
                              <p:par>
                                <p:cTn fill="hold" grpId="0" id="39" nodeType="afterEffect" presetClass="entr" presetID="12" presetSubtype="8">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500" id="41"/>
                                        <p:tgtEl>
                                          <p:spTgt spid="14"/>
                                        </p:tgtEl>
                                        <p:attrNameLst>
                                          <p:attrName>ppt_x</p:attrName>
                                        </p:attrNameLst>
                                      </p:cBhvr>
                                      <p:tavLst>
                                        <p:tav tm="0">
                                          <p:val>
                                            <p:strVal val="#ppt_x-#ppt_w*1.125000"/>
                                          </p:val>
                                        </p:tav>
                                        <p:tav tm="100000">
                                          <p:val>
                                            <p:strVal val="#ppt_x"/>
                                          </p:val>
                                        </p:tav>
                                      </p:tavLst>
                                    </p:anim>
                                    <p:animEffect filter="wipe(right)" transition="in">
                                      <p:cBhvr>
                                        <p:cTn dur="500" id="42"/>
                                        <p:tgtEl>
                                          <p:spTgt spid="14"/>
                                        </p:tgtEl>
                                      </p:cBhvr>
                                    </p:animEffect>
                                  </p:childTnLst>
                                </p:cTn>
                              </p:par>
                            </p:childTnLst>
                          </p:cTn>
                        </p:par>
                        <p:par>
                          <p:cTn fill="hold" id="43" nodeType="afterGroup">
                            <p:stCondLst>
                              <p:cond delay="4500"/>
                            </p:stCondLst>
                            <p:childTnLst>
                              <p:par>
                                <p:cTn fill="hold" grpId="0" id="44" nodeType="afterEffect" presetClass="entr" presetID="18" presetSubtype="12">
                                  <p:stCondLst>
                                    <p:cond delay="0"/>
                                  </p:stCondLst>
                                  <p:childTnLst>
                                    <p:set>
                                      <p:cBhvr>
                                        <p:cTn dur="1" fill="hold" id="45">
                                          <p:stCondLst>
                                            <p:cond delay="0"/>
                                          </p:stCondLst>
                                        </p:cTn>
                                        <p:tgtEl>
                                          <p:spTgt spid="15"/>
                                        </p:tgtEl>
                                        <p:attrNameLst>
                                          <p:attrName>style.visibility</p:attrName>
                                        </p:attrNameLst>
                                      </p:cBhvr>
                                      <p:to>
                                        <p:strVal val="visible"/>
                                      </p:to>
                                    </p:set>
                                    <p:animEffect filter="strips(downLeft)" transition="in">
                                      <p:cBhvr>
                                        <p:cTn dur="500" id="46"/>
                                        <p:tgtEl>
                                          <p:spTgt spid="15"/>
                                        </p:tgtEl>
                                      </p:cBhvr>
                                    </p:animEffect>
                                  </p:childTnLst>
                                </p:cTn>
                              </p:par>
                            </p:childTnLst>
                          </p:cTn>
                        </p:par>
                        <p:par>
                          <p:cTn fill="hold" id="47" nodeType="afterGroup">
                            <p:stCondLst>
                              <p:cond delay="5000"/>
                            </p:stCondLst>
                            <p:childTnLst>
                              <p:par>
                                <p:cTn fill="hold" grpId="0" id="48" nodeType="afterEffect" presetClass="entr" presetID="22" presetSubtype="4">
                                  <p:stCondLst>
                                    <p:cond delay="0"/>
                                  </p:stCondLst>
                                  <p:childTnLst>
                                    <p:set>
                                      <p:cBhvr>
                                        <p:cTn dur="1" fill="hold" id="49">
                                          <p:stCondLst>
                                            <p:cond delay="0"/>
                                          </p:stCondLst>
                                        </p:cTn>
                                        <p:tgtEl>
                                          <p:spTgt spid="16"/>
                                        </p:tgtEl>
                                        <p:attrNameLst>
                                          <p:attrName>style.visibility</p:attrName>
                                        </p:attrNameLst>
                                      </p:cBhvr>
                                      <p:to>
                                        <p:strVal val="visible"/>
                                      </p:to>
                                    </p:set>
                                    <p:animEffect filter="wipe(down)" transition="in">
                                      <p:cBhvr>
                                        <p:cTn dur="500" id="50"/>
                                        <p:tgtEl>
                                          <p:spTgt spid="16"/>
                                        </p:tgtEl>
                                      </p:cBhvr>
                                    </p:animEffect>
                                  </p:childTnLst>
                                </p:cTn>
                              </p:par>
                            </p:childTnLst>
                          </p:cTn>
                        </p:par>
                        <p:par>
                          <p:cTn fill="hold" id="51" nodeType="afterGroup">
                            <p:stCondLst>
                              <p:cond delay="5500"/>
                            </p:stCondLst>
                            <p:childTnLst>
                              <p:par>
                                <p:cTn fill="hold" grpId="0" id="52" nodeType="afterEffect" presetClass="entr" presetID="16" presetSubtype="21">
                                  <p:stCondLst>
                                    <p:cond delay="0"/>
                                  </p:stCondLst>
                                  <p:childTnLst>
                                    <p:set>
                                      <p:cBhvr>
                                        <p:cTn dur="1" fill="hold" id="53">
                                          <p:stCondLst>
                                            <p:cond delay="0"/>
                                          </p:stCondLst>
                                        </p:cTn>
                                        <p:tgtEl>
                                          <p:spTgt spid="17"/>
                                        </p:tgtEl>
                                        <p:attrNameLst>
                                          <p:attrName>style.visibility</p:attrName>
                                        </p:attrNameLst>
                                      </p:cBhvr>
                                      <p:to>
                                        <p:strVal val="visible"/>
                                      </p:to>
                                    </p:set>
                                    <p:animEffect filter="barn(inVertical)" transition="in">
                                      <p:cBhvr>
                                        <p:cTn dur="500" id="54"/>
                                        <p:tgtEl>
                                          <p:spTgt spid="17"/>
                                        </p:tgtEl>
                                      </p:cBhvr>
                                    </p:animEffect>
                                  </p:childTnLst>
                                </p:cTn>
                              </p:par>
                            </p:childTnLst>
                          </p:cTn>
                        </p:par>
                        <p:par>
                          <p:cTn fill="hold" id="55" nodeType="afterGroup">
                            <p:stCondLst>
                              <p:cond delay="6000"/>
                            </p:stCondLst>
                            <p:childTnLst>
                              <p:par>
                                <p:cTn fill="hold" grpId="0" id="56" nodeType="afterEffect" presetClass="entr" presetID="12" presetSubtype="8">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500" id="58"/>
                                        <p:tgtEl>
                                          <p:spTgt spid="19"/>
                                        </p:tgtEl>
                                        <p:attrNameLst>
                                          <p:attrName>ppt_x</p:attrName>
                                        </p:attrNameLst>
                                      </p:cBhvr>
                                      <p:tavLst>
                                        <p:tav tm="0">
                                          <p:val>
                                            <p:strVal val="#ppt_x-#ppt_w*1.125000"/>
                                          </p:val>
                                        </p:tav>
                                        <p:tav tm="100000">
                                          <p:val>
                                            <p:strVal val="#ppt_x"/>
                                          </p:val>
                                        </p:tav>
                                      </p:tavLst>
                                    </p:anim>
                                    <p:animEffect filter="wipe(right)" transition="in">
                                      <p:cBhvr>
                                        <p:cTn dur="500" id="59"/>
                                        <p:tgtEl>
                                          <p:spTgt spid="19"/>
                                        </p:tgtEl>
                                      </p:cBhvr>
                                    </p:animEffect>
                                  </p:childTnLst>
                                </p:cTn>
                              </p:par>
                            </p:childTnLst>
                          </p:cTn>
                        </p:par>
                        <p:par>
                          <p:cTn fill="hold" id="60" nodeType="afterGroup">
                            <p:stCondLst>
                              <p:cond delay="6500"/>
                            </p:stCondLst>
                            <p:childTnLst>
                              <p:par>
                                <p:cTn fill="hold" grpId="0" id="61" nodeType="afterEffect" presetClass="entr" presetID="18" presetSubtype="12">
                                  <p:stCondLst>
                                    <p:cond delay="0"/>
                                  </p:stCondLst>
                                  <p:childTnLst>
                                    <p:set>
                                      <p:cBhvr>
                                        <p:cTn dur="1" fill="hold" id="62">
                                          <p:stCondLst>
                                            <p:cond delay="0"/>
                                          </p:stCondLst>
                                        </p:cTn>
                                        <p:tgtEl>
                                          <p:spTgt spid="20"/>
                                        </p:tgtEl>
                                        <p:attrNameLst>
                                          <p:attrName>style.visibility</p:attrName>
                                        </p:attrNameLst>
                                      </p:cBhvr>
                                      <p:to>
                                        <p:strVal val="visible"/>
                                      </p:to>
                                    </p:set>
                                    <p:animEffect filter="strips(downLeft)" transition="in">
                                      <p:cBhvr>
                                        <p:cTn dur="500" id="63"/>
                                        <p:tgtEl>
                                          <p:spTgt spid="20"/>
                                        </p:tgtEl>
                                      </p:cBhvr>
                                    </p:animEffect>
                                  </p:childTnLst>
                                </p:cTn>
                              </p:par>
                            </p:childTnLst>
                          </p:cTn>
                        </p:par>
                        <p:par>
                          <p:cTn fill="hold" id="64" nodeType="afterGroup">
                            <p:stCondLst>
                              <p:cond delay="7000"/>
                            </p:stCondLst>
                            <p:childTnLst>
                              <p:par>
                                <p:cTn fill="hold" grpId="0" id="65" nodeType="afterEffect" presetClass="entr" presetID="22" presetSubtype="4">
                                  <p:stCondLst>
                                    <p:cond delay="0"/>
                                  </p:stCondLst>
                                  <p:childTnLst>
                                    <p:set>
                                      <p:cBhvr>
                                        <p:cTn dur="1" fill="hold" id="66">
                                          <p:stCondLst>
                                            <p:cond delay="0"/>
                                          </p:stCondLst>
                                        </p:cTn>
                                        <p:tgtEl>
                                          <p:spTgt spid="21"/>
                                        </p:tgtEl>
                                        <p:attrNameLst>
                                          <p:attrName>style.visibility</p:attrName>
                                        </p:attrNameLst>
                                      </p:cBhvr>
                                      <p:to>
                                        <p:strVal val="visible"/>
                                      </p:to>
                                    </p:set>
                                    <p:animEffect filter="wipe(down)" transition="in">
                                      <p:cBhvr>
                                        <p:cTn dur="500" id="67"/>
                                        <p:tgtEl>
                                          <p:spTgt spid="21"/>
                                        </p:tgtEl>
                                      </p:cBhvr>
                                    </p:animEffect>
                                  </p:childTnLst>
                                </p:cTn>
                              </p:par>
                            </p:childTnLst>
                          </p:cTn>
                        </p:par>
                        <p:par>
                          <p:cTn fill="hold" id="68" nodeType="afterGroup">
                            <p:stCondLst>
                              <p:cond delay="7500"/>
                            </p:stCondLst>
                            <p:childTnLst>
                              <p:par>
                                <p:cTn fill="hold" grpId="0" id="69" nodeType="afterEffect" presetClass="entr" presetID="16" presetSubtype="21">
                                  <p:stCondLst>
                                    <p:cond delay="0"/>
                                  </p:stCondLst>
                                  <p:childTnLst>
                                    <p:set>
                                      <p:cBhvr>
                                        <p:cTn dur="1" fill="hold" id="70">
                                          <p:stCondLst>
                                            <p:cond delay="0"/>
                                          </p:stCondLst>
                                        </p:cTn>
                                        <p:tgtEl>
                                          <p:spTgt spid="22"/>
                                        </p:tgtEl>
                                        <p:attrNameLst>
                                          <p:attrName>style.visibility</p:attrName>
                                        </p:attrNameLst>
                                      </p:cBhvr>
                                      <p:to>
                                        <p:strVal val="visible"/>
                                      </p:to>
                                    </p:set>
                                    <p:animEffect filter="barn(inVertical)" transition="in">
                                      <p:cBhvr>
                                        <p:cTn dur="500" id="7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9"/>
      <p:bldP grpId="0" spid="20"/>
      <p:bldP grpId="0" spid="21"/>
      <p:bldP grpId="0"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pic>
        <p:nvPicPr>
          <p:cNvPr id="5" name="图片 4">
            <a:extLst>
              <a:ext uri="{FF2B5EF4-FFF2-40B4-BE49-F238E27FC236}">
                <a16:creationId xmlns:a16="http://schemas.microsoft.com/office/drawing/2014/main" id="{CD96F1DD-8B61-4915-A71D-82466F4B73DE}"/>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6" name="Freeform 6">
            <a:extLst>
              <a:ext uri="{FF2B5EF4-FFF2-40B4-BE49-F238E27FC236}">
                <a16:creationId xmlns:a16="http://schemas.microsoft.com/office/drawing/2014/main" id="{8153868E-9D8F-48EA-A110-252B3238DD03}"/>
              </a:ext>
            </a:extLst>
          </p:cNvPr>
          <p:cNvSpPr>
            <a:spLocks noEditPoints="1"/>
          </p:cNvSpPr>
          <p:nvPr/>
        </p:nvSpPr>
        <p:spPr bwMode="auto">
          <a:xfrm>
            <a:off x="1966456" y="1798473"/>
            <a:ext cx="958601" cy="990342"/>
          </a:xfrm>
          <a:custGeom>
            <a:gdLst>
              <a:gd fmla="*/ 35 w 89" name="T0"/>
              <a:gd fmla="*/ 11 h 92" name="T1"/>
              <a:gd fmla="*/ 56 w 89" name="T2"/>
              <a:gd fmla="*/ 11 h 92" name="T3"/>
              <a:gd fmla="*/ 70 w 89" name="T4"/>
              <a:gd fmla="*/ 10 h 92" name="T5"/>
              <a:gd fmla="*/ 70 w 89" name="T6"/>
              <a:gd fmla="*/ 27 h 92" name="T7"/>
              <a:gd fmla="*/ 70 w 89" name="T8"/>
              <a:gd fmla="*/ 10 h 92" name="T9"/>
              <a:gd fmla="*/ 30 w 89" name="T10"/>
              <a:gd fmla="*/ 55 h 92" name="T11"/>
              <a:gd fmla="*/ 32 w 89" name="T12"/>
              <a:gd fmla="*/ 85 h 92" name="T13"/>
              <a:gd fmla="*/ 22 w 89" name="T14"/>
              <a:gd fmla="*/ 59 h 92" name="T15"/>
              <a:gd fmla="*/ 17 w 89" name="T16"/>
              <a:gd fmla="*/ 85 h 92" name="T17"/>
              <a:gd fmla="*/ 11 w 89" name="T18"/>
              <a:gd fmla="*/ 55 h 92" name="T19"/>
              <a:gd fmla="*/ 4 w 89" name="T20"/>
              <a:gd fmla="*/ 53 h 92" name="T21"/>
              <a:gd fmla="*/ 10 w 89" name="T22"/>
              <a:gd fmla="*/ 28 h 92" name="T23"/>
              <a:gd fmla="*/ 21 w 89" name="T24"/>
              <a:gd fmla="*/ 35 h 92" name="T25"/>
              <a:gd fmla="*/ 31 w 89" name="T26"/>
              <a:gd fmla="*/ 28 h 92" name="T27"/>
              <a:gd fmla="*/ 44 w 89" name="T28"/>
              <a:gd fmla="*/ 24 h 92" name="T29"/>
              <a:gd fmla="*/ 44 w 89" name="T30"/>
              <a:gd fmla="*/ 27 h 92" name="T31"/>
              <a:gd fmla="*/ 45 w 89" name="T32"/>
              <a:gd fmla="*/ 48 h 92" name="T33"/>
              <a:gd fmla="*/ 45 w 89" name="T34"/>
              <a:gd fmla="*/ 48 h 92" name="T35"/>
              <a:gd fmla="*/ 45 w 89" name="T36"/>
              <a:gd fmla="*/ 48 h 92" name="T37"/>
              <a:gd fmla="*/ 47 w 89" name="T38"/>
              <a:gd fmla="*/ 27 h 92" name="T39"/>
              <a:gd fmla="*/ 47 w 89" name="T40"/>
              <a:gd fmla="*/ 24 h 92" name="T41"/>
              <a:gd fmla="*/ 59 w 89" name="T42"/>
              <a:gd fmla="*/ 28 h 92" name="T43"/>
              <a:gd fmla="*/ 70 w 89" name="T44"/>
              <a:gd fmla="*/ 35 h 92" name="T45"/>
              <a:gd fmla="*/ 80 w 89" name="T46"/>
              <a:gd fmla="*/ 28 h 92" name="T47"/>
              <a:gd fmla="*/ 85 w 89" name="T48"/>
              <a:gd fmla="*/ 51 h 92" name="T49"/>
              <a:gd fmla="*/ 79 w 89" name="T50"/>
              <a:gd fmla="*/ 55 h 92" name="T51"/>
              <a:gd fmla="*/ 80 w 89" name="T52"/>
              <a:gd fmla="*/ 85 h 92" name="T53"/>
              <a:gd fmla="*/ 71 w 89" name="T54"/>
              <a:gd fmla="*/ 59 h 92" name="T55"/>
              <a:gd fmla="*/ 66 w 89" name="T56"/>
              <a:gd fmla="*/ 85 h 92" name="T57"/>
              <a:gd fmla="*/ 60 w 89" name="T58"/>
              <a:gd fmla="*/ 55 h 92" name="T59"/>
              <a:gd fmla="*/ 57 w 89" name="T60"/>
              <a:gd fmla="*/ 55 h 92" name="T61"/>
              <a:gd fmla="*/ 49 w 89" name="T62"/>
              <a:gd fmla="*/ 92 h 92" name="T63"/>
              <a:gd fmla="*/ 43 w 89" name="T64"/>
              <a:gd fmla="*/ 61 h 92" name="T65"/>
              <a:gd fmla="*/ 32 w 89" name="T66"/>
              <a:gd fmla="*/ 92 h 92" name="T67"/>
              <a:gd fmla="*/ 30 w 89" name="T68"/>
              <a:gd fmla="*/ 52 h 92" name="T69"/>
              <a:gd fmla="*/ 13 w 89" name="T70"/>
              <a:gd fmla="*/ 18 h 92" name="T71"/>
              <a:gd fmla="*/ 29 w 89" name="T72"/>
              <a:gd fmla="*/ 1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C00000"/>
          </a:solidFill>
          <a:ln>
            <a:solidFill>
              <a:srgbClr val="A30303"/>
            </a:solidFill>
          </a:ln>
          <a:extLst/>
        </p:spPr>
        <p:txBody>
          <a:bodyPr anchor="t" anchorCtr="0" bIns="60944" compatLnSpc="1" lIns="121888" numCol="1" rIns="121888" tIns="60944" vert="horz" wrap="square">
            <a:prstTxWarp prst="textNoShape">
              <a:avLst/>
            </a:prstTxWarp>
          </a:bodyPr>
          <a:lstStyle/>
          <a:p>
            <a:endParaRPr altLang="en-US" lang="zh-CN" sz="2399"/>
          </a:p>
        </p:txBody>
      </p:sp>
      <p:sp>
        <p:nvSpPr>
          <p:cNvPr id="7" name="椭圆 6">
            <a:extLst>
              <a:ext uri="{FF2B5EF4-FFF2-40B4-BE49-F238E27FC236}">
                <a16:creationId xmlns:a16="http://schemas.microsoft.com/office/drawing/2014/main" id="{B7B1E6D2-23E6-4496-AFC2-FB4A3A3AD5A8}"/>
              </a:ext>
            </a:extLst>
          </p:cNvPr>
          <p:cNvSpPr/>
          <p:nvPr/>
        </p:nvSpPr>
        <p:spPr>
          <a:xfrm>
            <a:off x="1485900" y="1333787"/>
            <a:ext cx="1919713" cy="1919713"/>
          </a:xfrm>
          <a:prstGeom prst="ellipse">
            <a:avLst/>
          </a:prstGeom>
          <a:noFill/>
          <a:ln w="12700">
            <a:solidFill>
              <a:srgbClr val="A303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8" name="MH_Text_1">
            <a:extLst>
              <a:ext uri="{FF2B5EF4-FFF2-40B4-BE49-F238E27FC236}">
                <a16:creationId xmlns:a16="http://schemas.microsoft.com/office/drawing/2014/main" id="{4D673D7B-6165-4B01-BDC7-749D7AEF875C}"/>
              </a:ext>
            </a:extLst>
          </p:cNvPr>
          <p:cNvSpPr/>
          <p:nvPr>
            <p:custDataLst>
              <p:tags r:id="rId3"/>
            </p:custDataLst>
          </p:nvPr>
        </p:nvSpPr>
        <p:spPr>
          <a:xfrm>
            <a:off x="919572" y="3718186"/>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9" name="MH_Text_1">
            <a:extLst>
              <a:ext uri="{FF2B5EF4-FFF2-40B4-BE49-F238E27FC236}">
                <a16:creationId xmlns:a16="http://schemas.microsoft.com/office/drawing/2014/main" id="{9324CE38-4892-4CA2-B5EC-A638E2C55EA1}"/>
              </a:ext>
            </a:extLst>
          </p:cNvPr>
          <p:cNvSpPr/>
          <p:nvPr>
            <p:custDataLst>
              <p:tags r:id="rId4"/>
            </p:custDataLst>
          </p:nvPr>
        </p:nvSpPr>
        <p:spPr>
          <a:xfrm>
            <a:off x="983297" y="4265949"/>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nSpc>
                <a:spcPct val="120000"/>
              </a:lnSpc>
            </a:pPr>
            <a:r>
              <a:rPr altLang="en-US" lang="zh-CN" sz="1400">
                <a:solidFill>
                  <a:schemeClr val="tx1">
                    <a:lumMod val="75000"/>
                    <a:lumOff val="25000"/>
                  </a:schemeClr>
                </a:solidFill>
                <a:latin charset="-122" typeface="Microsoft YaHei"/>
                <a:ea charset="-122" typeface="Microsoft YaHei"/>
                <a:cs charset="-122" typeface="Microsoft YaHei"/>
              </a:rPr>
              <a:t>纪检监察机关和政法各机关建立问题线索快速移送反馈机制，对每起涉黑涉恶违法犯罪案件及时深挖其背后的腐败问题，防止就案办案、就事论事</a:t>
            </a:r>
          </a:p>
        </p:txBody>
      </p:sp>
      <p:sp>
        <p:nvSpPr>
          <p:cNvPr id="10" name="椭圆 9">
            <a:extLst>
              <a:ext uri="{FF2B5EF4-FFF2-40B4-BE49-F238E27FC236}">
                <a16:creationId xmlns:a16="http://schemas.microsoft.com/office/drawing/2014/main" id="{2D71DD5C-28AA-4736-AFB8-1BA2CC53D100}"/>
              </a:ext>
            </a:extLst>
          </p:cNvPr>
          <p:cNvSpPr/>
          <p:nvPr/>
        </p:nvSpPr>
        <p:spPr>
          <a:xfrm>
            <a:off x="3886167" y="3767289"/>
            <a:ext cx="1919713" cy="1919713"/>
          </a:xfrm>
          <a:prstGeom prst="ellipse">
            <a:avLst/>
          </a:prstGeom>
          <a:noFill/>
          <a:ln w="12700">
            <a:solidFill>
              <a:srgbClr val="A303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11" name="组合 10">
            <a:extLst>
              <a:ext uri="{FF2B5EF4-FFF2-40B4-BE49-F238E27FC236}">
                <a16:creationId xmlns:a16="http://schemas.microsoft.com/office/drawing/2014/main" id="{97FF83EB-F3CB-4A61-B790-11FBC7E0F273}"/>
              </a:ext>
            </a:extLst>
          </p:cNvPr>
          <p:cNvGrpSpPr/>
          <p:nvPr/>
        </p:nvGrpSpPr>
        <p:grpSpPr>
          <a:xfrm>
            <a:off x="4294212" y="4439330"/>
            <a:ext cx="1019680" cy="777666"/>
            <a:chOff x="10500427" y="5382458"/>
            <a:chExt cx="683774" cy="521485"/>
          </a:xfrm>
          <a:solidFill>
            <a:srgbClr val="C00000"/>
          </a:solidFill>
        </p:grpSpPr>
        <p:sp>
          <p:nvSpPr>
            <p:cNvPr id="12" name="Freeform 373">
              <a:extLst>
                <a:ext uri="{FF2B5EF4-FFF2-40B4-BE49-F238E27FC236}">
                  <a16:creationId xmlns:a16="http://schemas.microsoft.com/office/drawing/2014/main" id="{5FF046ED-6322-46EE-8A67-CB0FDF48356B}"/>
                </a:ext>
              </a:extLst>
            </p:cNvPr>
            <p:cNvSpPr>
              <a:spLocks noEditPoints="1"/>
            </p:cNvSpPr>
            <p:nvPr/>
          </p:nvSpPr>
          <p:spPr bwMode="auto">
            <a:xfrm>
              <a:off x="10905786" y="5627693"/>
              <a:ext cx="142092" cy="141371"/>
            </a:xfrm>
            <a:custGeom>
              <a:gdLst>
                <a:gd fmla="*/ 41 w 83" name="T0"/>
                <a:gd fmla="*/ 0 h 83" name="T1"/>
                <a:gd fmla="*/ 0 w 83" name="T2"/>
                <a:gd fmla="*/ 41 h 83" name="T3"/>
                <a:gd fmla="*/ 41 w 83" name="T4"/>
                <a:gd fmla="*/ 83 h 83" name="T5"/>
                <a:gd fmla="*/ 83 w 83" name="T6"/>
                <a:gd fmla="*/ 41 h 83" name="T7"/>
                <a:gd fmla="*/ 41 w 83" name="T8"/>
                <a:gd fmla="*/ 0 h 83" name="T9"/>
                <a:gd fmla="*/ 41 w 83" name="T10"/>
                <a:gd fmla="*/ 73 h 83" name="T11"/>
                <a:gd fmla="*/ 10 w 83" name="T12"/>
                <a:gd fmla="*/ 41 h 83" name="T13"/>
                <a:gd fmla="*/ 41 w 83" name="T14"/>
                <a:gd fmla="*/ 10 h 83" name="T15"/>
                <a:gd fmla="*/ 73 w 83" name="T16"/>
                <a:gd fmla="*/ 41 h 83" name="T17"/>
                <a:gd fmla="*/ 41 w 83" name="T18"/>
                <a:gd fmla="*/ 73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374">
              <a:extLst>
                <a:ext uri="{FF2B5EF4-FFF2-40B4-BE49-F238E27FC236}">
                  <a16:creationId xmlns:a16="http://schemas.microsoft.com/office/drawing/2014/main" id="{6A336665-1683-4552-BDF7-38C3D7004939}"/>
                </a:ext>
              </a:extLst>
            </p:cNvPr>
            <p:cNvSpPr>
              <a:spLocks noEditPoints="1"/>
            </p:cNvSpPr>
            <p:nvPr/>
          </p:nvSpPr>
          <p:spPr bwMode="auto">
            <a:xfrm>
              <a:off x="10769465" y="5493535"/>
              <a:ext cx="414736" cy="410408"/>
            </a:xfrm>
            <a:custGeom>
              <a:gdLst>
                <a:gd fmla="*/ 216 w 243" name="T0"/>
                <a:gd fmla="*/ 110 h 241" name="T1"/>
                <a:gd fmla="*/ 243 w 243" name="T2"/>
                <a:gd fmla="*/ 95 h 241" name="T3"/>
                <a:gd fmla="*/ 234 w 243" name="T4"/>
                <a:gd fmla="*/ 73 h 241" name="T5"/>
                <a:gd fmla="*/ 204 w 243" name="T6"/>
                <a:gd fmla="*/ 75 h 241" name="T7"/>
                <a:gd fmla="*/ 194 w 243" name="T8"/>
                <a:gd fmla="*/ 59 h 241" name="T9"/>
                <a:gd fmla="*/ 204 w 243" name="T10"/>
                <a:gd fmla="*/ 29 h 241" name="T11"/>
                <a:gd fmla="*/ 187 w 243" name="T12"/>
                <a:gd fmla="*/ 16 h 241" name="T13"/>
                <a:gd fmla="*/ 163 w 243" name="T14"/>
                <a:gd fmla="*/ 38 h 241" name="T15"/>
                <a:gd fmla="*/ 142 w 243" name="T16"/>
                <a:gd fmla="*/ 32 h 241" name="T17"/>
                <a:gd fmla="*/ 134 w 243" name="T18"/>
                <a:gd fmla="*/ 0 h 241" name="T19"/>
                <a:gd fmla="*/ 110 w 243" name="T20"/>
                <a:gd fmla="*/ 0 h 241" name="T21"/>
                <a:gd fmla="*/ 102 w 243" name="T22"/>
                <a:gd fmla="*/ 31 h 241" name="T23"/>
                <a:gd fmla="*/ 80 w 243" name="T24"/>
                <a:gd fmla="*/ 35 h 241" name="T25"/>
                <a:gd fmla="*/ 75 w 243" name="T26"/>
                <a:gd fmla="*/ 31 h 241" name="T27"/>
                <a:gd fmla="*/ 65 w 243" name="T28"/>
                <a:gd fmla="*/ 22 h 241" name="T29"/>
                <a:gd fmla="*/ 58 w 243" name="T30"/>
                <a:gd fmla="*/ 16 h 241" name="T31"/>
                <a:gd fmla="*/ 38 w 243" name="T32"/>
                <a:gd fmla="*/ 32 h 241" name="T33"/>
                <a:gd fmla="*/ 49 w 243" name="T34"/>
                <a:gd fmla="*/ 60 h 241" name="T35"/>
                <a:gd fmla="*/ 40 w 243" name="T36"/>
                <a:gd fmla="*/ 73 h 241" name="T37"/>
                <a:gd fmla="*/ 17 w 243" name="T38"/>
                <a:gd fmla="*/ 72 h 241" name="T39"/>
                <a:gd fmla="*/ 7 w 243" name="T40"/>
                <a:gd fmla="*/ 71 h 241" name="T41"/>
                <a:gd fmla="*/ 4 w 243" name="T42"/>
                <a:gd fmla="*/ 78 h 241" name="T43"/>
                <a:gd fmla="*/ 0 w 243" name="T44"/>
                <a:gd fmla="*/ 91 h 241" name="T45"/>
                <a:gd fmla="*/ 23 w 243" name="T46"/>
                <a:gd fmla="*/ 105 h 241" name="T47"/>
                <a:gd fmla="*/ 28 w 243" name="T48"/>
                <a:gd fmla="*/ 108 h 241" name="T49"/>
                <a:gd fmla="*/ 27 w 243" name="T50"/>
                <a:gd fmla="*/ 112 h 241" name="T51"/>
                <a:gd fmla="*/ 26 w 243" name="T52"/>
                <a:gd fmla="*/ 128 h 241" name="T53"/>
                <a:gd fmla="*/ 0 w 243" name="T54"/>
                <a:gd fmla="*/ 146 h 241" name="T55"/>
                <a:gd fmla="*/ 8 w 243" name="T56"/>
                <a:gd fmla="*/ 168 h 241" name="T57"/>
                <a:gd fmla="*/ 38 w 243" name="T58"/>
                <a:gd fmla="*/ 165 h 241" name="T59"/>
                <a:gd fmla="*/ 48 w 243" name="T60"/>
                <a:gd fmla="*/ 182 h 241" name="T61"/>
                <a:gd fmla="*/ 38 w 243" name="T62"/>
                <a:gd fmla="*/ 210 h 241" name="T63"/>
                <a:gd fmla="*/ 58 w 243" name="T64"/>
                <a:gd fmla="*/ 223 h 241" name="T65"/>
                <a:gd fmla="*/ 82 w 243" name="T66"/>
                <a:gd fmla="*/ 205 h 241" name="T67"/>
                <a:gd fmla="*/ 101 w 243" name="T68"/>
                <a:gd fmla="*/ 212 h 241" name="T69"/>
                <a:gd fmla="*/ 109 w 243" name="T70"/>
                <a:gd fmla="*/ 241 h 241" name="T71"/>
                <a:gd fmla="*/ 131 w 243" name="T72"/>
                <a:gd fmla="*/ 241 h 241" name="T73"/>
                <a:gd fmla="*/ 140 w 243" name="T74"/>
                <a:gd fmla="*/ 211 h 241" name="T75"/>
                <a:gd fmla="*/ 163 w 243" name="T76"/>
                <a:gd fmla="*/ 205 h 241" name="T77"/>
                <a:gd fmla="*/ 184 w 243" name="T78"/>
                <a:gd fmla="*/ 224 h 241" name="T79"/>
                <a:gd fmla="*/ 203 w 243" name="T80"/>
                <a:gd fmla="*/ 211 h 241" name="T81"/>
                <a:gd fmla="*/ 192 w 243" name="T82"/>
                <a:gd fmla="*/ 183 h 241" name="T83"/>
                <a:gd fmla="*/ 205 w 243" name="T84"/>
                <a:gd fmla="*/ 168 h 241" name="T85"/>
                <a:gd fmla="*/ 236 w 243" name="T86"/>
                <a:gd fmla="*/ 168 h 241" name="T87"/>
                <a:gd fmla="*/ 243 w 243" name="T88"/>
                <a:gd fmla="*/ 147 h 241" name="T89"/>
                <a:gd fmla="*/ 216 w 243" name="T90"/>
                <a:gd fmla="*/ 130 h 241" name="T91"/>
                <a:gd fmla="*/ 216 w 243" name="T92"/>
                <a:gd fmla="*/ 110 h 241" name="T93"/>
                <a:gd fmla="*/ 121 w 243" name="T94"/>
                <a:gd fmla="*/ 170 h 241" name="T95"/>
                <a:gd fmla="*/ 72 w 243" name="T96"/>
                <a:gd fmla="*/ 120 h 241" name="T97"/>
                <a:gd fmla="*/ 121 w 243" name="T98"/>
                <a:gd fmla="*/ 71 h 241" name="T99"/>
                <a:gd fmla="*/ 171 w 243" name="T100"/>
                <a:gd fmla="*/ 120 h 241" name="T101"/>
                <a:gd fmla="*/ 121 w 243" name="T102"/>
                <a:gd fmla="*/ 170 h 24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41" w="243">
                  <a:moveTo>
                    <a:pt x="216" y="110"/>
                  </a:moveTo>
                  <a:cubicBezTo>
                    <a:pt x="243" y="95"/>
                    <a:pt x="243" y="95"/>
                    <a:pt x="243" y="95"/>
                  </a:cubicBezTo>
                  <a:cubicBezTo>
                    <a:pt x="234" y="73"/>
                    <a:pt x="234" y="73"/>
                    <a:pt x="234" y="73"/>
                  </a:cubicBezTo>
                  <a:cubicBezTo>
                    <a:pt x="204" y="75"/>
                    <a:pt x="204" y="75"/>
                    <a:pt x="204" y="75"/>
                  </a:cubicBezTo>
                  <a:cubicBezTo>
                    <a:pt x="194" y="59"/>
                    <a:pt x="194" y="59"/>
                    <a:pt x="194" y="59"/>
                  </a:cubicBezTo>
                  <a:cubicBezTo>
                    <a:pt x="204" y="29"/>
                    <a:pt x="204" y="29"/>
                    <a:pt x="204" y="29"/>
                  </a:cubicBezTo>
                  <a:cubicBezTo>
                    <a:pt x="187" y="16"/>
                    <a:pt x="187" y="16"/>
                    <a:pt x="187" y="16"/>
                  </a:cubicBezTo>
                  <a:cubicBezTo>
                    <a:pt x="163" y="38"/>
                    <a:pt x="163" y="38"/>
                    <a:pt x="163" y="38"/>
                  </a:cubicBezTo>
                  <a:cubicBezTo>
                    <a:pt x="142" y="32"/>
                    <a:pt x="142" y="32"/>
                    <a:pt x="142" y="32"/>
                  </a:cubicBezTo>
                  <a:cubicBezTo>
                    <a:pt x="134" y="0"/>
                    <a:pt x="134" y="0"/>
                    <a:pt x="134" y="0"/>
                  </a:cubicBezTo>
                  <a:cubicBezTo>
                    <a:pt x="110" y="0"/>
                    <a:pt x="110" y="0"/>
                    <a:pt x="110" y="0"/>
                  </a:cubicBezTo>
                  <a:cubicBezTo>
                    <a:pt x="102" y="31"/>
                    <a:pt x="102" y="31"/>
                    <a:pt x="102" y="31"/>
                  </a:cubicBezTo>
                  <a:cubicBezTo>
                    <a:pt x="80" y="35"/>
                    <a:pt x="80" y="35"/>
                    <a:pt x="80" y="35"/>
                  </a:cubicBezTo>
                  <a:cubicBezTo>
                    <a:pt x="75" y="31"/>
                    <a:pt x="75" y="31"/>
                    <a:pt x="75" y="31"/>
                  </a:cubicBezTo>
                  <a:cubicBezTo>
                    <a:pt x="65" y="22"/>
                    <a:pt x="65" y="22"/>
                    <a:pt x="65" y="22"/>
                  </a:cubicBezTo>
                  <a:cubicBezTo>
                    <a:pt x="58" y="16"/>
                    <a:pt x="58" y="16"/>
                    <a:pt x="58" y="16"/>
                  </a:cubicBezTo>
                  <a:cubicBezTo>
                    <a:pt x="38" y="32"/>
                    <a:pt x="38" y="32"/>
                    <a:pt x="38" y="32"/>
                  </a:cubicBezTo>
                  <a:cubicBezTo>
                    <a:pt x="49" y="60"/>
                    <a:pt x="49" y="60"/>
                    <a:pt x="49" y="60"/>
                  </a:cubicBezTo>
                  <a:cubicBezTo>
                    <a:pt x="40" y="73"/>
                    <a:pt x="40" y="73"/>
                    <a:pt x="40" y="73"/>
                  </a:cubicBezTo>
                  <a:cubicBezTo>
                    <a:pt x="17" y="72"/>
                    <a:pt x="17" y="72"/>
                    <a:pt x="17" y="72"/>
                  </a:cubicBezTo>
                  <a:cubicBezTo>
                    <a:pt x="7" y="71"/>
                    <a:pt x="7" y="71"/>
                    <a:pt x="7" y="71"/>
                  </a:cubicBezTo>
                  <a:cubicBezTo>
                    <a:pt x="4" y="78"/>
                    <a:pt x="4" y="78"/>
                    <a:pt x="4" y="78"/>
                  </a:cubicBezTo>
                  <a:cubicBezTo>
                    <a:pt x="0" y="91"/>
                    <a:pt x="0" y="91"/>
                    <a:pt x="0" y="91"/>
                  </a:cubicBezTo>
                  <a:cubicBezTo>
                    <a:pt x="23" y="105"/>
                    <a:pt x="23" y="105"/>
                    <a:pt x="23" y="105"/>
                  </a:cubicBezTo>
                  <a:cubicBezTo>
                    <a:pt x="28" y="108"/>
                    <a:pt x="28" y="108"/>
                    <a:pt x="28" y="108"/>
                  </a:cubicBezTo>
                  <a:cubicBezTo>
                    <a:pt x="27" y="112"/>
                    <a:pt x="27" y="112"/>
                    <a:pt x="27" y="112"/>
                  </a:cubicBezTo>
                  <a:cubicBezTo>
                    <a:pt x="26" y="128"/>
                    <a:pt x="26" y="128"/>
                    <a:pt x="26" y="128"/>
                  </a:cubicBezTo>
                  <a:cubicBezTo>
                    <a:pt x="0" y="146"/>
                    <a:pt x="0" y="146"/>
                    <a:pt x="0" y="146"/>
                  </a:cubicBezTo>
                  <a:cubicBezTo>
                    <a:pt x="8" y="168"/>
                    <a:pt x="8" y="168"/>
                    <a:pt x="8" y="168"/>
                  </a:cubicBezTo>
                  <a:cubicBezTo>
                    <a:pt x="38" y="165"/>
                    <a:pt x="38" y="165"/>
                    <a:pt x="38" y="165"/>
                  </a:cubicBezTo>
                  <a:cubicBezTo>
                    <a:pt x="48" y="182"/>
                    <a:pt x="48" y="182"/>
                    <a:pt x="48" y="182"/>
                  </a:cubicBezTo>
                  <a:cubicBezTo>
                    <a:pt x="38" y="210"/>
                    <a:pt x="38" y="210"/>
                    <a:pt x="38" y="210"/>
                  </a:cubicBezTo>
                  <a:cubicBezTo>
                    <a:pt x="58" y="223"/>
                    <a:pt x="58" y="223"/>
                    <a:pt x="58" y="223"/>
                  </a:cubicBezTo>
                  <a:cubicBezTo>
                    <a:pt x="82" y="205"/>
                    <a:pt x="82" y="205"/>
                    <a:pt x="82" y="205"/>
                  </a:cubicBezTo>
                  <a:cubicBezTo>
                    <a:pt x="101" y="212"/>
                    <a:pt x="101" y="212"/>
                    <a:pt x="101" y="212"/>
                  </a:cubicBezTo>
                  <a:cubicBezTo>
                    <a:pt x="109" y="241"/>
                    <a:pt x="109" y="241"/>
                    <a:pt x="109" y="241"/>
                  </a:cubicBezTo>
                  <a:cubicBezTo>
                    <a:pt x="131" y="241"/>
                    <a:pt x="131" y="241"/>
                    <a:pt x="131" y="241"/>
                  </a:cubicBezTo>
                  <a:cubicBezTo>
                    <a:pt x="140" y="211"/>
                    <a:pt x="140" y="211"/>
                    <a:pt x="140" y="211"/>
                  </a:cubicBezTo>
                  <a:cubicBezTo>
                    <a:pt x="163" y="205"/>
                    <a:pt x="163" y="205"/>
                    <a:pt x="163" y="205"/>
                  </a:cubicBezTo>
                  <a:cubicBezTo>
                    <a:pt x="184" y="224"/>
                    <a:pt x="184" y="224"/>
                    <a:pt x="184" y="224"/>
                  </a:cubicBezTo>
                  <a:cubicBezTo>
                    <a:pt x="203" y="211"/>
                    <a:pt x="203" y="211"/>
                    <a:pt x="203" y="211"/>
                  </a:cubicBezTo>
                  <a:cubicBezTo>
                    <a:pt x="192" y="183"/>
                    <a:pt x="192" y="183"/>
                    <a:pt x="192" y="183"/>
                  </a:cubicBezTo>
                  <a:cubicBezTo>
                    <a:pt x="205" y="168"/>
                    <a:pt x="205" y="168"/>
                    <a:pt x="205" y="168"/>
                  </a:cubicBezTo>
                  <a:cubicBezTo>
                    <a:pt x="236" y="168"/>
                    <a:pt x="236" y="168"/>
                    <a:pt x="236" y="168"/>
                  </a:cubicBezTo>
                  <a:cubicBezTo>
                    <a:pt x="243" y="147"/>
                    <a:pt x="243" y="147"/>
                    <a:pt x="243" y="147"/>
                  </a:cubicBezTo>
                  <a:cubicBezTo>
                    <a:pt x="216" y="130"/>
                    <a:pt x="216" y="130"/>
                    <a:pt x="216" y="130"/>
                  </a:cubicBezTo>
                  <a:lnTo>
                    <a:pt x="216" y="110"/>
                  </a:lnTo>
                  <a:close/>
                  <a:moveTo>
                    <a:pt x="121" y="170"/>
                  </a:moveTo>
                  <a:cubicBezTo>
                    <a:pt x="94" y="170"/>
                    <a:pt x="72" y="148"/>
                    <a:pt x="72" y="120"/>
                  </a:cubicBezTo>
                  <a:cubicBezTo>
                    <a:pt x="72" y="93"/>
                    <a:pt x="94" y="71"/>
                    <a:pt x="121" y="71"/>
                  </a:cubicBezTo>
                  <a:cubicBezTo>
                    <a:pt x="148" y="71"/>
                    <a:pt x="171" y="93"/>
                    <a:pt x="171" y="120"/>
                  </a:cubicBezTo>
                  <a:cubicBezTo>
                    <a:pt x="171" y="148"/>
                    <a:pt x="148" y="170"/>
                    <a:pt x="121" y="170"/>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375">
              <a:extLst>
                <a:ext uri="{FF2B5EF4-FFF2-40B4-BE49-F238E27FC236}">
                  <a16:creationId xmlns:a16="http://schemas.microsoft.com/office/drawing/2014/main" id="{B877ABDB-0296-441C-8076-2EA2F317D138}"/>
                </a:ext>
              </a:extLst>
            </p:cNvPr>
            <p:cNvSpPr/>
            <p:nvPr/>
          </p:nvSpPr>
          <p:spPr bwMode="auto">
            <a:xfrm>
              <a:off x="10614389" y="5414916"/>
              <a:ext cx="261103" cy="271201"/>
            </a:xfrm>
            <a:custGeom>
              <a:gdLst>
                <a:gd fmla="*/ 88 w 153" name="T0"/>
                <a:gd fmla="*/ 137 h 159" name="T1"/>
                <a:gd fmla="*/ 85 w 153" name="T2"/>
                <a:gd fmla="*/ 126 h 159" name="T3"/>
                <a:gd fmla="*/ 59 w 153" name="T4"/>
                <a:gd fmla="*/ 120 h 159" name="T5"/>
                <a:gd fmla="*/ 44 w 153" name="T6"/>
                <a:gd fmla="*/ 59 h 159" name="T7"/>
                <a:gd fmla="*/ 105 w 153" name="T8"/>
                <a:gd fmla="*/ 44 h 159" name="T9"/>
                <a:gd fmla="*/ 123 w 153" name="T10"/>
                <a:gd fmla="*/ 65 h 159" name="T11"/>
                <a:gd fmla="*/ 148 w 153" name="T12"/>
                <a:gd fmla="*/ 58 h 159" name="T13"/>
                <a:gd fmla="*/ 153 w 153" name="T14"/>
                <a:gd fmla="*/ 56 h 159" name="T15"/>
                <a:gd fmla="*/ 121 w 153" name="T16"/>
                <a:gd fmla="*/ 17 h 159" name="T17"/>
                <a:gd fmla="*/ 31 w 153" name="T18"/>
                <a:gd fmla="*/ 25 h 159" name="T19"/>
                <a:gd fmla="*/ 17 w 153" name="T20"/>
                <a:gd fmla="*/ 43 h 159" name="T21"/>
                <a:gd fmla="*/ 8 w 153" name="T22"/>
                <a:gd fmla="*/ 62 h 159" name="T23"/>
                <a:gd fmla="*/ 42 w 153" name="T24"/>
                <a:gd fmla="*/ 147 h 159" name="T25"/>
                <a:gd fmla="*/ 92 w 153" name="T26"/>
                <a:gd fmla="*/ 157 h 159" name="T27"/>
                <a:gd fmla="*/ 88 w 153" name="T28"/>
                <a:gd fmla="*/ 137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153">
                  <a:moveTo>
                    <a:pt x="88" y="137"/>
                  </a:moveTo>
                  <a:cubicBezTo>
                    <a:pt x="85" y="126"/>
                    <a:pt x="85" y="126"/>
                    <a:pt x="85" y="126"/>
                  </a:cubicBezTo>
                  <a:cubicBezTo>
                    <a:pt x="76" y="127"/>
                    <a:pt x="67" y="125"/>
                    <a:pt x="59" y="120"/>
                  </a:cubicBezTo>
                  <a:cubicBezTo>
                    <a:pt x="38" y="107"/>
                    <a:pt x="31" y="80"/>
                    <a:pt x="44" y="59"/>
                  </a:cubicBezTo>
                  <a:cubicBezTo>
                    <a:pt x="56" y="38"/>
                    <a:pt x="84" y="31"/>
                    <a:pt x="105" y="44"/>
                  </a:cubicBezTo>
                  <a:cubicBezTo>
                    <a:pt x="113" y="49"/>
                    <a:pt x="119" y="56"/>
                    <a:pt x="123" y="65"/>
                  </a:cubicBezTo>
                  <a:cubicBezTo>
                    <a:pt x="148" y="58"/>
                    <a:pt x="148" y="58"/>
                    <a:pt x="148" y="58"/>
                  </a:cubicBezTo>
                  <a:cubicBezTo>
                    <a:pt x="153" y="56"/>
                    <a:pt x="153" y="56"/>
                    <a:pt x="153" y="56"/>
                  </a:cubicBezTo>
                  <a:cubicBezTo>
                    <a:pt x="147" y="40"/>
                    <a:pt x="136" y="26"/>
                    <a:pt x="121" y="17"/>
                  </a:cubicBezTo>
                  <a:cubicBezTo>
                    <a:pt x="92" y="0"/>
                    <a:pt x="55" y="4"/>
                    <a:pt x="31" y="25"/>
                  </a:cubicBezTo>
                  <a:cubicBezTo>
                    <a:pt x="26" y="30"/>
                    <a:pt x="21" y="36"/>
                    <a:pt x="17" y="43"/>
                  </a:cubicBezTo>
                  <a:cubicBezTo>
                    <a:pt x="13" y="49"/>
                    <a:pt x="10" y="56"/>
                    <a:pt x="8" y="62"/>
                  </a:cubicBezTo>
                  <a:cubicBezTo>
                    <a:pt x="0" y="94"/>
                    <a:pt x="13" y="129"/>
                    <a:pt x="42" y="147"/>
                  </a:cubicBezTo>
                  <a:cubicBezTo>
                    <a:pt x="58" y="156"/>
                    <a:pt x="75" y="159"/>
                    <a:pt x="92" y="157"/>
                  </a:cubicBezTo>
                  <a:lnTo>
                    <a:pt x="88" y="137"/>
                  </a:ln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376">
              <a:extLst>
                <a:ext uri="{FF2B5EF4-FFF2-40B4-BE49-F238E27FC236}">
                  <a16:creationId xmlns:a16="http://schemas.microsoft.com/office/drawing/2014/main" id="{681E4BC2-9ADA-4B2C-9BA8-CA53E4FF0F2F}"/>
                </a:ext>
              </a:extLst>
            </p:cNvPr>
            <p:cNvSpPr/>
            <p:nvPr/>
          </p:nvSpPr>
          <p:spPr bwMode="auto">
            <a:xfrm>
              <a:off x="10500427" y="5382458"/>
              <a:ext cx="155075" cy="131273"/>
            </a:xfrm>
            <a:custGeom>
              <a:gdLst>
                <a:gd fmla="*/ 91 w 91" name="T0"/>
                <a:gd fmla="*/ 40 h 77" name="T1"/>
                <a:gd fmla="*/ 30 w 91" name="T2"/>
                <a:gd fmla="*/ 3 h 77" name="T3"/>
                <a:gd fmla="*/ 14 w 91" name="T4"/>
                <a:gd fmla="*/ 7 h 77" name="T5"/>
                <a:gd fmla="*/ 3 w 91" name="T6"/>
                <a:gd fmla="*/ 24 h 77" name="T7"/>
                <a:gd fmla="*/ 7 w 91" name="T8"/>
                <a:gd fmla="*/ 40 h 77" name="T9"/>
                <a:gd fmla="*/ 68 w 91" name="T10"/>
                <a:gd fmla="*/ 77 h 77" name="T11"/>
                <a:gd fmla="*/ 77 w 91" name="T12"/>
                <a:gd fmla="*/ 57 h 77" name="T13"/>
                <a:gd fmla="*/ 91 w 91" name="T14"/>
                <a:gd fmla="*/ 40 h 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 w="91">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6" name="MH_Text_1">
            <a:extLst>
              <a:ext uri="{FF2B5EF4-FFF2-40B4-BE49-F238E27FC236}">
                <a16:creationId xmlns:a16="http://schemas.microsoft.com/office/drawing/2014/main" id="{BB63A9D2-6EA0-48B3-99BB-47F61FC34CBD}"/>
              </a:ext>
            </a:extLst>
          </p:cNvPr>
          <p:cNvSpPr/>
          <p:nvPr>
            <p:custDataLst>
              <p:tags r:id="rId5"/>
            </p:custDataLst>
          </p:nvPr>
        </p:nvSpPr>
        <p:spPr>
          <a:xfrm>
            <a:off x="3557207" y="2985087"/>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17" name="MH_Text_1">
            <a:extLst>
              <a:ext uri="{FF2B5EF4-FFF2-40B4-BE49-F238E27FC236}">
                <a16:creationId xmlns:a16="http://schemas.microsoft.com/office/drawing/2014/main" id="{6DF6FF08-09D5-4611-A611-B5A8021E9346}"/>
              </a:ext>
            </a:extLst>
          </p:cNvPr>
          <p:cNvSpPr/>
          <p:nvPr>
            <p:custDataLst>
              <p:tags r:id="rId6"/>
            </p:custDataLst>
          </p:nvPr>
        </p:nvSpPr>
        <p:spPr>
          <a:xfrm>
            <a:off x="3600857" y="1579619"/>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nSpc>
                <a:spcPct val="120000"/>
              </a:lnSpc>
            </a:pPr>
            <a:r>
              <a:rPr altLang="en-US" lang="zh-CN" sz="1400">
                <a:solidFill>
                  <a:schemeClr val="tx1">
                    <a:lumMod val="75000"/>
                    <a:lumOff val="25000"/>
                  </a:schemeClr>
                </a:solidFill>
                <a:latin charset="-122" typeface="Microsoft YaHei"/>
                <a:ea charset="-122" typeface="Microsoft YaHei"/>
                <a:cs charset="-122" typeface="Microsoft YaHei"/>
              </a:rPr>
              <a:t>纪检监察机关要将治理党员干部涉黑涉恶问题作为整治群众身边腐败问题的一个重点，纳入执纪监督和巡视巡察工作内容。</a:t>
            </a:r>
          </a:p>
        </p:txBody>
      </p:sp>
      <p:sp>
        <p:nvSpPr>
          <p:cNvPr id="19" name="椭圆 18">
            <a:extLst>
              <a:ext uri="{FF2B5EF4-FFF2-40B4-BE49-F238E27FC236}">
                <a16:creationId xmlns:a16="http://schemas.microsoft.com/office/drawing/2014/main" id="{1347916E-6B9F-4A6F-BF5D-6D87984CEA32}"/>
              </a:ext>
            </a:extLst>
          </p:cNvPr>
          <p:cNvSpPr/>
          <p:nvPr/>
        </p:nvSpPr>
        <p:spPr>
          <a:xfrm>
            <a:off x="6286434" y="1333787"/>
            <a:ext cx="1919713" cy="1919713"/>
          </a:xfrm>
          <a:prstGeom prst="ellipse">
            <a:avLst/>
          </a:prstGeom>
          <a:noFill/>
          <a:ln w="12700">
            <a:solidFill>
              <a:srgbClr val="A303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20" name="组合 19">
            <a:extLst>
              <a:ext uri="{FF2B5EF4-FFF2-40B4-BE49-F238E27FC236}">
                <a16:creationId xmlns:a16="http://schemas.microsoft.com/office/drawing/2014/main" id="{3F9B1F54-2B73-4453-B5CD-475BB2675E0F}"/>
              </a:ext>
            </a:extLst>
          </p:cNvPr>
          <p:cNvGrpSpPr/>
          <p:nvPr/>
        </p:nvGrpSpPr>
        <p:grpSpPr>
          <a:xfrm>
            <a:off x="6814492" y="1798473"/>
            <a:ext cx="864096" cy="920273"/>
            <a:chOff x="4222411" y="5290134"/>
            <a:chExt cx="610202" cy="649873"/>
          </a:xfrm>
          <a:solidFill>
            <a:srgbClr val="C00000"/>
          </a:solidFill>
        </p:grpSpPr>
        <p:sp>
          <p:nvSpPr>
            <p:cNvPr id="21" name="Freeform 397">
              <a:extLst>
                <a:ext uri="{FF2B5EF4-FFF2-40B4-BE49-F238E27FC236}">
                  <a16:creationId xmlns:a16="http://schemas.microsoft.com/office/drawing/2014/main" id="{CB36800D-4725-4940-8F09-6C7C1E89ACBF}"/>
                </a:ext>
              </a:extLst>
            </p:cNvPr>
            <p:cNvSpPr/>
            <p:nvPr/>
          </p:nvSpPr>
          <p:spPr bwMode="auto">
            <a:xfrm>
              <a:off x="4663834" y="5632742"/>
              <a:ext cx="168779" cy="136322"/>
            </a:xfrm>
            <a:custGeom>
              <a:gdLst>
                <a:gd fmla="*/ 89 w 99" name="T0"/>
                <a:gd fmla="*/ 48 h 80" name="T1"/>
                <a:gd fmla="*/ 60 w 99" name="T2"/>
                <a:gd fmla="*/ 0 h 80" name="T3"/>
                <a:gd fmla="*/ 0 w 99" name="T4"/>
                <a:gd fmla="*/ 0 h 80" name="T5"/>
                <a:gd fmla="*/ 38 w 99" name="T6"/>
                <a:gd fmla="*/ 65 h 80" name="T7"/>
                <a:gd fmla="*/ 38 w 99" name="T8"/>
                <a:gd fmla="*/ 80 h 80" name="T9"/>
                <a:gd fmla="*/ 73 w 99" name="T10"/>
                <a:gd fmla="*/ 80 h 80" name="T11"/>
                <a:gd fmla="*/ 89 w 99" name="T12"/>
                <a:gd fmla="*/ 48 h 80" name="T13"/>
              </a:gdLst>
              <a:cxnLst>
                <a:cxn ang="0">
                  <a:pos x="T0" y="T1"/>
                </a:cxn>
                <a:cxn ang="0">
                  <a:pos x="T2" y="T3"/>
                </a:cxn>
                <a:cxn ang="0">
                  <a:pos x="T4" y="T5"/>
                </a:cxn>
                <a:cxn ang="0">
                  <a:pos x="T6" y="T7"/>
                </a:cxn>
                <a:cxn ang="0">
                  <a:pos x="T8" y="T9"/>
                </a:cxn>
                <a:cxn ang="0">
                  <a:pos x="T10" y="T11"/>
                </a:cxn>
                <a:cxn ang="0">
                  <a:pos x="T12" y="T13"/>
                </a:cxn>
              </a:cxnLst>
              <a:rect b="b" l="0" r="r" t="0"/>
              <a:pathLst>
                <a:path h="80" w="99">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98">
              <a:extLst>
                <a:ext uri="{FF2B5EF4-FFF2-40B4-BE49-F238E27FC236}">
                  <a16:creationId xmlns:a16="http://schemas.microsoft.com/office/drawing/2014/main" id="{12F14A44-6F10-4FA7-9187-9924BFC3CB71}"/>
                </a:ext>
              </a:extLst>
            </p:cNvPr>
            <p:cNvSpPr/>
            <p:nvPr/>
          </p:nvSpPr>
          <p:spPr bwMode="auto">
            <a:xfrm>
              <a:off x="4433746" y="5399769"/>
              <a:ext cx="177435" cy="205565"/>
            </a:xfrm>
            <a:custGeom>
              <a:gdLst>
                <a:gd fmla="*/ 52 w 104" name="T0"/>
                <a:gd fmla="*/ 0 h 121" name="T1"/>
                <a:gd fmla="*/ 0 w 104" name="T2"/>
                <a:gd fmla="*/ 60 h 121" name="T3"/>
                <a:gd fmla="*/ 31 w 104" name="T4"/>
                <a:gd fmla="*/ 116 h 121" name="T5"/>
                <a:gd fmla="*/ 31 w 104" name="T6"/>
                <a:gd fmla="*/ 116 h 121" name="T7"/>
                <a:gd fmla="*/ 52 w 104" name="T8"/>
                <a:gd fmla="*/ 121 h 121" name="T9"/>
                <a:gd fmla="*/ 73 w 104" name="T10"/>
                <a:gd fmla="*/ 116 h 121" name="T11"/>
                <a:gd fmla="*/ 74 w 104" name="T12"/>
                <a:gd fmla="*/ 115 h 121" name="T13"/>
                <a:gd fmla="*/ 104 w 104" name="T14"/>
                <a:gd fmla="*/ 60 h 121" name="T15"/>
                <a:gd fmla="*/ 52 w 104" name="T16"/>
                <a:gd fmla="*/ 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104">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399">
              <a:extLst>
                <a:ext uri="{FF2B5EF4-FFF2-40B4-BE49-F238E27FC236}">
                  <a16:creationId xmlns:a16="http://schemas.microsoft.com/office/drawing/2014/main" id="{986F890B-537B-4DDE-B338-1E69FBCA4418}"/>
                </a:ext>
              </a:extLst>
            </p:cNvPr>
            <p:cNvSpPr/>
            <p:nvPr/>
          </p:nvSpPr>
          <p:spPr bwMode="auto">
            <a:xfrm>
              <a:off x="4350078" y="5624087"/>
              <a:ext cx="351263" cy="315920"/>
            </a:xfrm>
            <a:custGeom>
              <a:gdLst>
                <a:gd fmla="*/ 150 w 206" name="T0"/>
                <a:gd fmla="*/ 5 h 185" name="T1"/>
                <a:gd fmla="*/ 134 w 206" name="T2"/>
                <a:gd fmla="*/ 0 h 185" name="T3"/>
                <a:gd fmla="*/ 134 w 206" name="T4"/>
                <a:gd fmla="*/ 0 h 185" name="T5"/>
                <a:gd fmla="*/ 120 w 206" name="T6"/>
                <a:gd fmla="*/ 5 h 185" name="T7"/>
                <a:gd fmla="*/ 103 w 206" name="T8"/>
                <a:gd fmla="*/ 12 h 185" name="T9"/>
                <a:gd fmla="*/ 87 w 206" name="T10"/>
                <a:gd fmla="*/ 5 h 185" name="T11"/>
                <a:gd fmla="*/ 73 w 206" name="T12"/>
                <a:gd fmla="*/ 0 h 185" name="T13"/>
                <a:gd fmla="*/ 57 w 206" name="T14"/>
                <a:gd fmla="*/ 5 h 185" name="T15"/>
                <a:gd fmla="*/ 0 w 206" name="T16"/>
                <a:gd fmla="*/ 73 h 185" name="T17"/>
                <a:gd fmla="*/ 0 w 206" name="T18"/>
                <a:gd fmla="*/ 85 h 185" name="T19"/>
                <a:gd fmla="*/ 0 w 206" name="T20"/>
                <a:gd fmla="*/ 151 h 185" name="T21"/>
                <a:gd fmla="*/ 94 w 206" name="T22"/>
                <a:gd fmla="*/ 185 h 185" name="T23"/>
                <a:gd fmla="*/ 113 w 206" name="T24"/>
                <a:gd fmla="*/ 185 h 185" name="T25"/>
                <a:gd fmla="*/ 206 w 206" name="T26"/>
                <a:gd fmla="*/ 151 h 185" name="T27"/>
                <a:gd fmla="*/ 206 w 206" name="T28"/>
                <a:gd fmla="*/ 85 h 185" name="T29"/>
                <a:gd fmla="*/ 206 w 206" name="T30"/>
                <a:gd fmla="*/ 73 h 185" name="T31"/>
                <a:gd fmla="*/ 150 w 206" name="T32"/>
                <a:gd fmla="*/ 5 h 18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5" w="206">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400">
              <a:extLst>
                <a:ext uri="{FF2B5EF4-FFF2-40B4-BE49-F238E27FC236}">
                  <a16:creationId xmlns:a16="http://schemas.microsoft.com/office/drawing/2014/main" id="{1D65328B-1DB9-4AD2-9352-7AA7800BD51F}"/>
                </a:ext>
              </a:extLst>
            </p:cNvPr>
            <p:cNvSpPr/>
            <p:nvPr/>
          </p:nvSpPr>
          <p:spPr bwMode="auto">
            <a:xfrm>
              <a:off x="4222411" y="5632742"/>
              <a:ext cx="166616" cy="136322"/>
            </a:xfrm>
            <a:custGeom>
              <a:gdLst>
                <a:gd fmla="*/ 98 w 98" name="T0"/>
                <a:gd fmla="*/ 0 h 80" name="T1"/>
                <a:gd fmla="*/ 39 w 98" name="T2"/>
                <a:gd fmla="*/ 0 h 80" name="T3"/>
                <a:gd fmla="*/ 10 w 98" name="T4"/>
                <a:gd fmla="*/ 48 h 80" name="T5"/>
                <a:gd fmla="*/ 26 w 98" name="T6"/>
                <a:gd fmla="*/ 80 h 80" name="T7"/>
                <a:gd fmla="*/ 60 w 98" name="T8"/>
                <a:gd fmla="*/ 80 h 80" name="T9"/>
                <a:gd fmla="*/ 60 w 98" name="T10"/>
                <a:gd fmla="*/ 65 h 80" name="T11"/>
                <a:gd fmla="*/ 98 w 98" name="T12"/>
                <a:gd fmla="*/ 0 h 80" name="T13"/>
              </a:gdLst>
              <a:cxnLst>
                <a:cxn ang="0">
                  <a:pos x="T0" y="T1"/>
                </a:cxn>
                <a:cxn ang="0">
                  <a:pos x="T2" y="T3"/>
                </a:cxn>
                <a:cxn ang="0">
                  <a:pos x="T4" y="T5"/>
                </a:cxn>
                <a:cxn ang="0">
                  <a:pos x="T6" y="T7"/>
                </a:cxn>
                <a:cxn ang="0">
                  <a:pos x="T8" y="T9"/>
                </a:cxn>
                <a:cxn ang="0">
                  <a:pos x="T10" y="T11"/>
                </a:cxn>
                <a:cxn ang="0">
                  <a:pos x="T12" y="T13"/>
                </a:cxn>
              </a:cxnLst>
              <a:rect b="b" l="0" r="r" t="0"/>
              <a:pathLst>
                <a:path h="80" w="98">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401">
              <a:extLst>
                <a:ext uri="{FF2B5EF4-FFF2-40B4-BE49-F238E27FC236}">
                  <a16:creationId xmlns:a16="http://schemas.microsoft.com/office/drawing/2014/main" id="{EAD0A74F-2017-49E8-8158-84DFDE8476F5}"/>
                </a:ext>
              </a:extLst>
            </p:cNvPr>
            <p:cNvSpPr/>
            <p:nvPr/>
          </p:nvSpPr>
          <p:spPr bwMode="auto">
            <a:xfrm>
              <a:off x="4295260" y="5290134"/>
              <a:ext cx="462340" cy="331067"/>
            </a:xfrm>
            <a:custGeom>
              <a:gdLst>
                <a:gd fmla="*/ 28 w 271" name="T0"/>
                <a:gd fmla="*/ 194 h 194" name="T1"/>
                <a:gd fmla="*/ 68 w 271" name="T2"/>
                <a:gd fmla="*/ 194 h 194" name="T3"/>
                <a:gd fmla="*/ 84 w 271" name="T4"/>
                <a:gd fmla="*/ 188 h 194" name="T5"/>
                <a:gd fmla="*/ 96 w 271" name="T6"/>
                <a:gd fmla="*/ 183 h 194" name="T7"/>
                <a:gd fmla="*/ 93 w 271" name="T8"/>
                <a:gd fmla="*/ 180 h 194" name="T9"/>
                <a:gd fmla="*/ 42 w 271" name="T10"/>
                <a:gd fmla="*/ 180 h 194" name="T11"/>
                <a:gd fmla="*/ 18 w 271" name="T12"/>
                <a:gd fmla="*/ 156 h 194" name="T13"/>
                <a:gd fmla="*/ 18 w 271" name="T14"/>
                <a:gd fmla="*/ 39 h 194" name="T15"/>
                <a:gd fmla="*/ 42 w 271" name="T16"/>
                <a:gd fmla="*/ 15 h 194" name="T17"/>
                <a:gd fmla="*/ 228 w 271" name="T18"/>
                <a:gd fmla="*/ 15 h 194" name="T19"/>
                <a:gd fmla="*/ 253 w 271" name="T20"/>
                <a:gd fmla="*/ 39 h 194" name="T21"/>
                <a:gd fmla="*/ 253 w 271" name="T22"/>
                <a:gd fmla="*/ 156 h 194" name="T23"/>
                <a:gd fmla="*/ 228 w 271" name="T24"/>
                <a:gd fmla="*/ 180 h 194" name="T25"/>
                <a:gd fmla="*/ 176 w 271" name="T26"/>
                <a:gd fmla="*/ 180 h 194" name="T27"/>
                <a:gd fmla="*/ 173 w 271" name="T28"/>
                <a:gd fmla="*/ 183 h 194" name="T29"/>
                <a:gd fmla="*/ 203 w 271" name="T30"/>
                <a:gd fmla="*/ 194 h 194" name="T31"/>
                <a:gd fmla="*/ 243 w 271" name="T32"/>
                <a:gd fmla="*/ 194 h 194" name="T33"/>
                <a:gd fmla="*/ 271 w 271" name="T34"/>
                <a:gd fmla="*/ 166 h 194" name="T35"/>
                <a:gd fmla="*/ 271 w 271" name="T36"/>
                <a:gd fmla="*/ 29 h 194" name="T37"/>
                <a:gd fmla="*/ 243 w 271" name="T38"/>
                <a:gd fmla="*/ 0 h 194" name="T39"/>
                <a:gd fmla="*/ 28 w 271" name="T40"/>
                <a:gd fmla="*/ 0 h 194" name="T41"/>
                <a:gd fmla="*/ 0 w 271" name="T42"/>
                <a:gd fmla="*/ 29 h 194" name="T43"/>
                <a:gd fmla="*/ 0 w 271" name="T44"/>
                <a:gd fmla="*/ 166 h 194" name="T45"/>
                <a:gd fmla="*/ 28 w 271" name="T46"/>
                <a:gd fmla="*/ 194 h 19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4" w="271">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6" name="MH_Text_1">
            <a:extLst>
              <a:ext uri="{FF2B5EF4-FFF2-40B4-BE49-F238E27FC236}">
                <a16:creationId xmlns:a16="http://schemas.microsoft.com/office/drawing/2014/main" id="{A30724FF-8CFF-4E47-BF2C-BEC143F44EE0}"/>
              </a:ext>
            </a:extLst>
          </p:cNvPr>
          <p:cNvSpPr/>
          <p:nvPr>
            <p:custDataLst>
              <p:tags r:id="rId7"/>
            </p:custDataLst>
          </p:nvPr>
        </p:nvSpPr>
        <p:spPr>
          <a:xfrm>
            <a:off x="5799964" y="3777864"/>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27" name="MH_Text_1">
            <a:extLst>
              <a:ext uri="{FF2B5EF4-FFF2-40B4-BE49-F238E27FC236}">
                <a16:creationId xmlns:a16="http://schemas.microsoft.com/office/drawing/2014/main" id="{069F37FA-16B4-4575-B738-52576288A2E5}"/>
              </a:ext>
            </a:extLst>
          </p:cNvPr>
          <p:cNvSpPr/>
          <p:nvPr>
            <p:custDataLst>
              <p:tags r:id="rId8"/>
            </p:custDataLst>
          </p:nvPr>
        </p:nvSpPr>
        <p:spPr>
          <a:xfrm>
            <a:off x="5863689" y="4325627"/>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nSpc>
                <a:spcPct val="120000"/>
              </a:lnSpc>
            </a:pPr>
            <a:r>
              <a:rPr altLang="en-US" lang="zh-CN" sz="1400">
                <a:solidFill>
                  <a:schemeClr val="tx1">
                    <a:lumMod val="75000"/>
                    <a:lumOff val="25000"/>
                  </a:schemeClr>
                </a:solidFill>
                <a:latin charset="-122" typeface="Microsoft YaHei"/>
                <a:ea charset="-122" typeface="Microsoft YaHei"/>
                <a:cs charset="-122" typeface="Microsoft YaHei"/>
              </a:rPr>
              <a:t>纪检监察机关要将治理党员干部涉黑涉恶问题作为整治群众身边腐败问题的一个重点，纳入执纪监督和巡视巡察工作内容。</a:t>
            </a:r>
          </a:p>
        </p:txBody>
      </p:sp>
      <p:sp>
        <p:nvSpPr>
          <p:cNvPr id="28" name="椭圆 27">
            <a:extLst>
              <a:ext uri="{FF2B5EF4-FFF2-40B4-BE49-F238E27FC236}">
                <a16:creationId xmlns:a16="http://schemas.microsoft.com/office/drawing/2014/main" id="{725CAFDF-5B5F-4E9A-A317-91820F73588F}"/>
              </a:ext>
            </a:extLst>
          </p:cNvPr>
          <p:cNvSpPr/>
          <p:nvPr/>
        </p:nvSpPr>
        <p:spPr>
          <a:xfrm>
            <a:off x="8686700" y="3789040"/>
            <a:ext cx="1919713" cy="1919713"/>
          </a:xfrm>
          <a:prstGeom prst="ellipse">
            <a:avLst/>
          </a:prstGeom>
          <a:noFill/>
          <a:ln w="12700">
            <a:solidFill>
              <a:srgbClr val="A303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nvGrpSpPr>
          <p:cNvPr id="29" name="组合 28">
            <a:extLst>
              <a:ext uri="{FF2B5EF4-FFF2-40B4-BE49-F238E27FC236}">
                <a16:creationId xmlns:a16="http://schemas.microsoft.com/office/drawing/2014/main" id="{6FA36E96-25CF-4911-80FD-D07A9E25BB77}"/>
              </a:ext>
            </a:extLst>
          </p:cNvPr>
          <p:cNvGrpSpPr/>
          <p:nvPr/>
        </p:nvGrpSpPr>
        <p:grpSpPr>
          <a:xfrm>
            <a:off x="9178504" y="4259452"/>
            <a:ext cx="936104" cy="860990"/>
            <a:chOff x="8374817" y="4373388"/>
            <a:chExt cx="719115" cy="661413"/>
          </a:xfrm>
          <a:solidFill>
            <a:srgbClr val="C00000"/>
          </a:solidFill>
        </p:grpSpPr>
        <p:sp>
          <p:nvSpPr>
            <p:cNvPr id="30" name="Freeform 44">
              <a:extLst>
                <a:ext uri="{FF2B5EF4-FFF2-40B4-BE49-F238E27FC236}">
                  <a16:creationId xmlns:a16="http://schemas.microsoft.com/office/drawing/2014/main" id="{7ED75F51-0BD6-4274-A745-82182E0CF06F}"/>
                </a:ext>
              </a:extLst>
            </p:cNvPr>
            <p:cNvSpPr/>
            <p:nvPr/>
          </p:nvSpPr>
          <p:spPr bwMode="auto">
            <a:xfrm>
              <a:off x="9018919" y="4468597"/>
              <a:ext cx="75013" cy="68522"/>
            </a:xfrm>
            <a:custGeom>
              <a:gdLst>
                <a:gd fmla="*/ 28 w 44" name="T0"/>
                <a:gd fmla="*/ 11 h 40" name="T1"/>
                <a:gd fmla="*/ 0 w 44" name="T2"/>
                <a:gd fmla="*/ 18 h 40" name="T3"/>
                <a:gd fmla="*/ 31 w 44" name="T4"/>
                <a:gd fmla="*/ 40 h 40" name="T5"/>
                <a:gd fmla="*/ 28 w 44" name="T6"/>
                <a:gd fmla="*/ 11 h 40" name="T7"/>
              </a:gdLst>
              <a:cxnLst>
                <a:cxn ang="0">
                  <a:pos x="T0" y="T1"/>
                </a:cxn>
                <a:cxn ang="0">
                  <a:pos x="T2" y="T3"/>
                </a:cxn>
                <a:cxn ang="0">
                  <a:pos x="T4" y="T5"/>
                </a:cxn>
                <a:cxn ang="0">
                  <a:pos x="T6" y="T7"/>
                </a:cxn>
              </a:cxnLst>
              <a:rect b="b" l="0" r="r" t="0"/>
              <a:pathLst>
                <a:path h="40" w="44">
                  <a:moveTo>
                    <a:pt x="28" y="11"/>
                  </a:moveTo>
                  <a:cubicBezTo>
                    <a:pt x="13" y="0"/>
                    <a:pt x="0" y="18"/>
                    <a:pt x="0" y="18"/>
                  </a:cubicBezTo>
                  <a:cubicBezTo>
                    <a:pt x="31" y="40"/>
                    <a:pt x="31" y="40"/>
                    <a:pt x="31" y="40"/>
                  </a:cubicBezTo>
                  <a:cubicBezTo>
                    <a:pt x="31" y="40"/>
                    <a:pt x="44" y="22"/>
                    <a:pt x="28" y="11"/>
                  </a:cubicBez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45">
              <a:extLst>
                <a:ext uri="{FF2B5EF4-FFF2-40B4-BE49-F238E27FC236}">
                  <a16:creationId xmlns:a16="http://schemas.microsoft.com/office/drawing/2014/main" id="{330CD773-17E4-471B-88A6-859E92F827AD}"/>
                </a:ext>
              </a:extLst>
            </p:cNvPr>
            <p:cNvSpPr/>
            <p:nvPr/>
          </p:nvSpPr>
          <p:spPr bwMode="auto">
            <a:xfrm>
              <a:off x="8831387" y="4513316"/>
              <a:ext cx="230088" cy="284184"/>
            </a:xfrm>
            <a:custGeom>
              <a:gdLst>
                <a:gd fmla="*/ 187 w 319" name="T0"/>
                <a:gd fmla="*/ 85 h 394" name="T1"/>
                <a:gd fmla="*/ 156 w 319" name="T2"/>
                <a:gd fmla="*/ 125 h 394" name="T3"/>
                <a:gd fmla="*/ 104 w 319" name="T4"/>
                <a:gd fmla="*/ 198 h 394" name="T5"/>
                <a:gd fmla="*/ 0 w 319" name="T6"/>
                <a:gd fmla="*/ 342 h 394" name="T7"/>
                <a:gd fmla="*/ 74 w 319" name="T8"/>
                <a:gd fmla="*/ 394 h 394" name="T9"/>
                <a:gd fmla="*/ 104 w 319" name="T10"/>
                <a:gd fmla="*/ 352 h 394" name="T11"/>
                <a:gd fmla="*/ 130 w 319" name="T12"/>
                <a:gd fmla="*/ 314 h 394" name="T13"/>
                <a:gd fmla="*/ 156 w 319" name="T14"/>
                <a:gd fmla="*/ 276 h 394" name="T15"/>
                <a:gd fmla="*/ 319 w 319" name="T16"/>
                <a:gd fmla="*/ 52 h 394" name="T17"/>
                <a:gd fmla="*/ 248 w 319" name="T18"/>
                <a:gd fmla="*/ 0 h 394" name="T19"/>
                <a:gd fmla="*/ 187 w 319" name="T20"/>
                <a:gd fmla="*/ 85 h 3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4" w="319">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46">
              <a:extLst>
                <a:ext uri="{FF2B5EF4-FFF2-40B4-BE49-F238E27FC236}">
                  <a16:creationId xmlns:a16="http://schemas.microsoft.com/office/drawing/2014/main" id="{8D9ED7F2-02ED-4B51-A137-9D0A0BE09ACD}"/>
                </a:ext>
              </a:extLst>
            </p:cNvPr>
            <p:cNvSpPr/>
            <p:nvPr/>
          </p:nvSpPr>
          <p:spPr bwMode="auto">
            <a:xfrm>
              <a:off x="8374817" y="4373388"/>
              <a:ext cx="569090" cy="661413"/>
            </a:xfrm>
            <a:custGeom>
              <a:gdLst>
                <a:gd fmla="*/ 312 w 334" name="T0"/>
                <a:gd fmla="*/ 348 h 388" name="T1"/>
                <a:gd fmla="*/ 293 w 334" name="T2"/>
                <a:gd fmla="*/ 366 h 388" name="T3"/>
                <a:gd fmla="*/ 40 w 334" name="T4"/>
                <a:gd fmla="*/ 366 h 388" name="T5"/>
                <a:gd fmla="*/ 22 w 334" name="T6"/>
                <a:gd fmla="*/ 348 h 388" name="T7"/>
                <a:gd fmla="*/ 22 w 334" name="T8"/>
                <a:gd fmla="*/ 41 h 388" name="T9"/>
                <a:gd fmla="*/ 40 w 334" name="T10"/>
                <a:gd fmla="*/ 23 h 388" name="T11"/>
                <a:gd fmla="*/ 293 w 334" name="T12"/>
                <a:gd fmla="*/ 23 h 388" name="T13"/>
                <a:gd fmla="*/ 312 w 334" name="T14"/>
                <a:gd fmla="*/ 41 h 388" name="T15"/>
                <a:gd fmla="*/ 312 w 334" name="T16"/>
                <a:gd fmla="*/ 140 h 388" name="T17"/>
                <a:gd fmla="*/ 334 w 334" name="T18"/>
                <a:gd fmla="*/ 109 h 388" name="T19"/>
                <a:gd fmla="*/ 334 w 334" name="T20"/>
                <a:gd fmla="*/ 21 h 388" name="T21"/>
                <a:gd fmla="*/ 313 w 334" name="T22"/>
                <a:gd fmla="*/ 0 h 388" name="T23"/>
                <a:gd fmla="*/ 21 w 334" name="T24"/>
                <a:gd fmla="*/ 0 h 388" name="T25"/>
                <a:gd fmla="*/ 0 w 334" name="T26"/>
                <a:gd fmla="*/ 21 h 388" name="T27"/>
                <a:gd fmla="*/ 0 w 334" name="T28"/>
                <a:gd fmla="*/ 368 h 388" name="T29"/>
                <a:gd fmla="*/ 21 w 334" name="T30"/>
                <a:gd fmla="*/ 388 h 388" name="T31"/>
                <a:gd fmla="*/ 313 w 334" name="T32"/>
                <a:gd fmla="*/ 388 h 388" name="T33"/>
                <a:gd fmla="*/ 334 w 334" name="T34"/>
                <a:gd fmla="*/ 368 h 388" name="T35"/>
                <a:gd fmla="*/ 334 w 334" name="T36"/>
                <a:gd fmla="*/ 223 h 388" name="T37"/>
                <a:gd fmla="*/ 312 w 334" name="T38"/>
                <a:gd fmla="*/ 254 h 388" name="T39"/>
                <a:gd fmla="*/ 312 w 334" name="T40"/>
                <a:gd fmla="*/ 348 h 3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8" w="334">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47">
              <a:extLst>
                <a:ext uri="{FF2B5EF4-FFF2-40B4-BE49-F238E27FC236}">
                  <a16:creationId xmlns:a16="http://schemas.microsoft.com/office/drawing/2014/main" id="{10A1EC86-8F9F-4021-B2A6-3E4A14A5E831}"/>
                </a:ext>
              </a:extLst>
            </p:cNvPr>
            <p:cNvSpPr/>
            <p:nvPr/>
          </p:nvSpPr>
          <p:spPr bwMode="auto">
            <a:xfrm>
              <a:off x="8806142" y="4773699"/>
              <a:ext cx="67800" cy="77177"/>
            </a:xfrm>
            <a:custGeom>
              <a:gdLst>
                <a:gd fmla="*/ 21 w 94" name="T0"/>
                <a:gd fmla="*/ 0 h 107" name="T1"/>
                <a:gd fmla="*/ 0 w 94" name="T2"/>
                <a:gd fmla="*/ 107 h 107" name="T3"/>
                <a:gd fmla="*/ 94 w 94" name="T4"/>
                <a:gd fmla="*/ 52 h 107" name="T5"/>
                <a:gd fmla="*/ 21 w 94" name="T6"/>
                <a:gd fmla="*/ 0 h 107" name="T7"/>
              </a:gdLst>
              <a:cxnLst>
                <a:cxn ang="0">
                  <a:pos x="T0" y="T1"/>
                </a:cxn>
                <a:cxn ang="0">
                  <a:pos x="T2" y="T3"/>
                </a:cxn>
                <a:cxn ang="0">
                  <a:pos x="T4" y="T5"/>
                </a:cxn>
                <a:cxn ang="0">
                  <a:pos x="T6" y="T7"/>
                </a:cxn>
              </a:cxnLst>
              <a:rect b="b" l="0" r="r" t="0"/>
              <a:pathLst>
                <a:path h="107" w="94">
                  <a:moveTo>
                    <a:pt x="21" y="0"/>
                  </a:moveTo>
                  <a:lnTo>
                    <a:pt x="0" y="107"/>
                  </a:lnTo>
                  <a:lnTo>
                    <a:pt x="94" y="52"/>
                  </a:lnTo>
                  <a:lnTo>
                    <a:pt x="21" y="0"/>
                  </a:lnTo>
                  <a:close/>
                </a:path>
              </a:pathLst>
            </a:cu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Rectangle 48">
              <a:extLst>
                <a:ext uri="{FF2B5EF4-FFF2-40B4-BE49-F238E27FC236}">
                  <a16:creationId xmlns:a16="http://schemas.microsoft.com/office/drawing/2014/main" id="{219D7853-C836-434B-A9A1-14264ABCD4AE}"/>
                </a:ext>
              </a:extLst>
            </p:cNvPr>
            <p:cNvSpPr>
              <a:spLocks noChangeArrowheads="1"/>
            </p:cNvSpPr>
            <p:nvPr/>
          </p:nvSpPr>
          <p:spPr bwMode="auto">
            <a:xfrm>
              <a:off x="8459928" y="4901365"/>
              <a:ext cx="228646" cy="34621"/>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49">
              <a:extLst>
                <a:ext uri="{FF2B5EF4-FFF2-40B4-BE49-F238E27FC236}">
                  <a16:creationId xmlns:a16="http://schemas.microsoft.com/office/drawing/2014/main" id="{7A4D6FCF-60DD-4598-AB3C-393A7CAEDBC4}"/>
                </a:ext>
              </a:extLst>
            </p:cNvPr>
            <p:cNvSpPr>
              <a:spLocks noChangeArrowheads="1"/>
            </p:cNvSpPr>
            <p:nvPr/>
          </p:nvSpPr>
          <p:spPr bwMode="auto">
            <a:xfrm>
              <a:off x="8459928" y="4824909"/>
              <a:ext cx="228646" cy="33900"/>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Rectangle 50">
              <a:extLst>
                <a:ext uri="{FF2B5EF4-FFF2-40B4-BE49-F238E27FC236}">
                  <a16:creationId xmlns:a16="http://schemas.microsoft.com/office/drawing/2014/main" id="{AB2C16A1-1451-46C1-9F15-8FCCF0E14F68}"/>
                </a:ext>
              </a:extLst>
            </p:cNvPr>
            <p:cNvSpPr>
              <a:spLocks noChangeArrowheads="1"/>
            </p:cNvSpPr>
            <p:nvPr/>
          </p:nvSpPr>
          <p:spPr bwMode="auto">
            <a:xfrm>
              <a:off x="8459928" y="4751339"/>
              <a:ext cx="228646" cy="32458"/>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51">
              <a:extLst>
                <a:ext uri="{FF2B5EF4-FFF2-40B4-BE49-F238E27FC236}">
                  <a16:creationId xmlns:a16="http://schemas.microsoft.com/office/drawing/2014/main" id="{AA9B0124-3686-4A5D-9AC8-E3722B626B3F}"/>
                </a:ext>
              </a:extLst>
            </p:cNvPr>
            <p:cNvSpPr>
              <a:spLocks noChangeArrowheads="1"/>
            </p:cNvSpPr>
            <p:nvPr/>
          </p:nvSpPr>
          <p:spPr bwMode="auto">
            <a:xfrm>
              <a:off x="8459928" y="4674883"/>
              <a:ext cx="228646" cy="32458"/>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Rectangle 52">
              <a:extLst>
                <a:ext uri="{FF2B5EF4-FFF2-40B4-BE49-F238E27FC236}">
                  <a16:creationId xmlns:a16="http://schemas.microsoft.com/office/drawing/2014/main" id="{68F1EB43-24EB-4CF7-9F96-741DA00B0981}"/>
                </a:ext>
              </a:extLst>
            </p:cNvPr>
            <p:cNvSpPr>
              <a:spLocks noChangeArrowheads="1"/>
            </p:cNvSpPr>
            <p:nvPr/>
          </p:nvSpPr>
          <p:spPr bwMode="auto">
            <a:xfrm>
              <a:off x="8459928" y="4598427"/>
              <a:ext cx="228646" cy="33900"/>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Rectangle 53">
              <a:extLst>
                <a:ext uri="{FF2B5EF4-FFF2-40B4-BE49-F238E27FC236}">
                  <a16:creationId xmlns:a16="http://schemas.microsoft.com/office/drawing/2014/main" id="{1C5FBEA9-9A7A-41AA-B07D-6E31B849C2E4}"/>
                </a:ext>
              </a:extLst>
            </p:cNvPr>
            <p:cNvSpPr>
              <a:spLocks noChangeArrowheads="1"/>
            </p:cNvSpPr>
            <p:nvPr/>
          </p:nvSpPr>
          <p:spPr bwMode="auto">
            <a:xfrm>
              <a:off x="8459928" y="4521251"/>
              <a:ext cx="228646" cy="34621"/>
            </a:xfrm>
            <a:prstGeom prst="rect">
              <a:avLst/>
            </a:prstGeom>
            <a:grpFill/>
            <a:ln>
              <a:solidFill>
                <a:srgbClr val="A30303"/>
              </a:solid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40" name="MH_Text_1">
            <a:extLst>
              <a:ext uri="{FF2B5EF4-FFF2-40B4-BE49-F238E27FC236}">
                <a16:creationId xmlns:a16="http://schemas.microsoft.com/office/drawing/2014/main" id="{F6942490-5937-4A27-AFF9-82E8F27C8F5D}"/>
              </a:ext>
            </a:extLst>
          </p:cNvPr>
          <p:cNvSpPr/>
          <p:nvPr>
            <p:custDataLst>
              <p:tags r:id="rId9"/>
            </p:custDataLst>
          </p:nvPr>
        </p:nvSpPr>
        <p:spPr>
          <a:xfrm>
            <a:off x="8364438" y="2783300"/>
            <a:ext cx="2687541" cy="387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gn="ctr"/>
            <a:r>
              <a:rPr altLang="en-US" b="1" lang="zh-CN" sz="2400">
                <a:solidFill>
                  <a:srgbClr val="CE333B"/>
                </a:solidFill>
                <a:latin charset="-122" typeface="Microsoft YaHei"/>
                <a:ea charset="-122" typeface="Microsoft YaHei"/>
                <a:cs charset="-122" typeface="Microsoft YaHei"/>
              </a:rPr>
              <a:t>行动的方式</a:t>
            </a:r>
          </a:p>
        </p:txBody>
      </p:sp>
      <p:sp>
        <p:nvSpPr>
          <p:cNvPr id="41" name="MH_Text_1">
            <a:extLst>
              <a:ext uri="{FF2B5EF4-FFF2-40B4-BE49-F238E27FC236}">
                <a16:creationId xmlns:a16="http://schemas.microsoft.com/office/drawing/2014/main" id="{82294399-A40E-4CC9-B911-F89A8AC55FB8}"/>
              </a:ext>
            </a:extLst>
          </p:cNvPr>
          <p:cNvSpPr/>
          <p:nvPr>
            <p:custDataLst>
              <p:tags r:id="rId10"/>
            </p:custDataLst>
          </p:nvPr>
        </p:nvSpPr>
        <p:spPr>
          <a:xfrm>
            <a:off x="8487505" y="1457524"/>
            <a:ext cx="2670978" cy="74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1" rIns="159981" rtlCol="0" tIns="0" wrap="square">
            <a:noAutofit/>
          </a:bodyPr>
          <a:lstStyle/>
          <a:p>
            <a:pPr>
              <a:lnSpc>
                <a:spcPct val="120000"/>
              </a:lnSpc>
            </a:pPr>
            <a:r>
              <a:rPr altLang="en-US" lang="zh-CN" sz="1400">
                <a:solidFill>
                  <a:schemeClr val="tx1">
                    <a:lumMod val="75000"/>
                    <a:lumOff val="25000"/>
                  </a:schemeClr>
                </a:solidFill>
                <a:latin charset="-122" typeface="Microsoft YaHei"/>
                <a:ea charset="-122" typeface="Microsoft YaHei"/>
                <a:cs charset="-122" typeface="Microsoft YaHei"/>
              </a:rPr>
              <a:t>纪检监察机关和政法各机关建立问题线索快速移送反馈机制，对每起涉黑涉恶违法犯罪案件及时深挖其背后的腐败问题，防止就案办案、就事论事</a:t>
            </a:r>
          </a:p>
        </p:txBody>
      </p:sp>
    </p:spTree>
    <p:extLst>
      <p:ext uri="{BB962C8B-B14F-4D97-AF65-F5344CB8AC3E}">
        <p14:creationId val="13359986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heel(1)"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500" id="17"/>
                                        <p:tgtEl>
                                          <p:spTgt spid="8"/>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iterate type="lt">
                                    <p:tmPct val="10000"/>
                                  </p:iterate>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par>
                          <p:cTn fill="hold" id="22" nodeType="afterGroup">
                            <p:stCondLst>
                              <p:cond delay="2500"/>
                            </p:stCondLst>
                            <p:childTnLst>
                              <p:par>
                                <p:cTn fill="hold" grpId="0" id="23" nodeType="afterEffect" presetClass="entr" presetID="21" presetSubtype="1">
                                  <p:stCondLst>
                                    <p:cond delay="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1000" id="25"/>
                                        <p:tgtEl>
                                          <p:spTgt spid="10"/>
                                        </p:tgtEl>
                                      </p:cBhvr>
                                    </p:animEffect>
                                  </p:childTnLst>
                                </p:cTn>
                              </p:par>
                            </p:childTnLst>
                          </p:cTn>
                        </p:par>
                        <p:par>
                          <p:cTn fill="hold" id="26" nodeType="afterGroup">
                            <p:stCondLst>
                              <p:cond delay="3500"/>
                            </p:stCondLst>
                            <p:childTnLst>
                              <p:par>
                                <p:cTn fill="hold" id="27" nodeType="after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childTnLst>
                          </p:cTn>
                        </p:par>
                        <p:par>
                          <p:cTn fill="hold" id="32" nodeType="afterGroup">
                            <p:stCondLst>
                              <p:cond delay="4000"/>
                            </p:stCondLst>
                            <p:childTnLst>
                              <p:par>
                                <p:cTn fill="hold" grpId="0" id="33" nodeType="afterEffect" presetClass="entr" presetID="22" presetSubtype="4">
                                  <p:stCondLst>
                                    <p:cond delay="0"/>
                                  </p:stCondLst>
                                  <p:childTnLst>
                                    <p:set>
                                      <p:cBhvr>
                                        <p:cTn dur="1" fill="hold" id="34">
                                          <p:stCondLst>
                                            <p:cond delay="0"/>
                                          </p:stCondLst>
                                        </p:cTn>
                                        <p:tgtEl>
                                          <p:spTgt spid="16"/>
                                        </p:tgtEl>
                                        <p:attrNameLst>
                                          <p:attrName>style.visibility</p:attrName>
                                        </p:attrNameLst>
                                      </p:cBhvr>
                                      <p:to>
                                        <p:strVal val="visible"/>
                                      </p:to>
                                    </p:set>
                                    <p:animEffect filter="wipe(down)" transition="in">
                                      <p:cBhvr>
                                        <p:cTn dur="500" id="35"/>
                                        <p:tgtEl>
                                          <p:spTgt spid="16"/>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iterate type="lt">
                                    <p:tmPct val="10000"/>
                                  </p:iterate>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childTnLst>
                          </p:cTn>
                        </p:par>
                        <p:par>
                          <p:cTn fill="hold" id="40" nodeType="afterGroup">
                            <p:stCondLst>
                              <p:cond delay="5000"/>
                            </p:stCondLst>
                            <p:childTnLst>
                              <p:par>
                                <p:cTn fill="hold" grpId="0" id="41" nodeType="afterEffect" presetClass="entr" presetID="21" presetSubtype="1">
                                  <p:stCondLst>
                                    <p:cond delay="0"/>
                                  </p:stCondLst>
                                  <p:childTnLst>
                                    <p:set>
                                      <p:cBhvr>
                                        <p:cTn dur="1" fill="hold" id="42">
                                          <p:stCondLst>
                                            <p:cond delay="0"/>
                                          </p:stCondLst>
                                        </p:cTn>
                                        <p:tgtEl>
                                          <p:spTgt spid="19"/>
                                        </p:tgtEl>
                                        <p:attrNameLst>
                                          <p:attrName>style.visibility</p:attrName>
                                        </p:attrNameLst>
                                      </p:cBhvr>
                                      <p:to>
                                        <p:strVal val="visible"/>
                                      </p:to>
                                    </p:set>
                                    <p:animEffect filter="wheel(1)" transition="in">
                                      <p:cBhvr>
                                        <p:cTn dur="1000" id="43"/>
                                        <p:tgtEl>
                                          <p:spTgt spid="19"/>
                                        </p:tgtEl>
                                      </p:cBhvr>
                                    </p:animEffect>
                                  </p:childTnLst>
                                </p:cTn>
                              </p:par>
                            </p:childTnLst>
                          </p:cTn>
                        </p:par>
                        <p:par>
                          <p:cTn fill="hold" id="44" nodeType="afterGroup">
                            <p:stCondLst>
                              <p:cond delay="6000"/>
                            </p:stCondLst>
                            <p:childTnLst>
                              <p:par>
                                <p:cTn fill="hold" id="45" nodeType="afterEffect" presetClass="entr" presetID="53" presetSubtype="0">
                                  <p:stCondLst>
                                    <p:cond delay="0"/>
                                  </p:stCondLst>
                                  <p:childTnLst>
                                    <p:set>
                                      <p:cBhvr>
                                        <p:cTn dur="1" fill="hold" id="46">
                                          <p:stCondLst>
                                            <p:cond delay="0"/>
                                          </p:stCondLst>
                                        </p:cTn>
                                        <p:tgtEl>
                                          <p:spTgt spid="20"/>
                                        </p:tgtEl>
                                        <p:attrNameLst>
                                          <p:attrName>style.visibility</p:attrName>
                                        </p:attrNameLst>
                                      </p:cBhvr>
                                      <p:to>
                                        <p:strVal val="visible"/>
                                      </p:to>
                                    </p:set>
                                    <p:anim calcmode="lin" valueType="num">
                                      <p:cBhvr>
                                        <p:cTn dur="500" fill="hold" id="47"/>
                                        <p:tgtEl>
                                          <p:spTgt spid="20"/>
                                        </p:tgtEl>
                                        <p:attrNameLst>
                                          <p:attrName>ppt_w</p:attrName>
                                        </p:attrNameLst>
                                      </p:cBhvr>
                                      <p:tavLst>
                                        <p:tav tm="0">
                                          <p:val>
                                            <p:fltVal val="0"/>
                                          </p:val>
                                        </p:tav>
                                        <p:tav tm="100000">
                                          <p:val>
                                            <p:strVal val="#ppt_w"/>
                                          </p:val>
                                        </p:tav>
                                      </p:tavLst>
                                    </p:anim>
                                    <p:anim calcmode="lin" valueType="num">
                                      <p:cBhvr>
                                        <p:cTn dur="500" fill="hold" id="48"/>
                                        <p:tgtEl>
                                          <p:spTgt spid="20"/>
                                        </p:tgtEl>
                                        <p:attrNameLst>
                                          <p:attrName>ppt_h</p:attrName>
                                        </p:attrNameLst>
                                      </p:cBhvr>
                                      <p:tavLst>
                                        <p:tav tm="0">
                                          <p:val>
                                            <p:fltVal val="0"/>
                                          </p:val>
                                        </p:tav>
                                        <p:tav tm="100000">
                                          <p:val>
                                            <p:strVal val="#ppt_h"/>
                                          </p:val>
                                        </p:tav>
                                      </p:tavLst>
                                    </p:anim>
                                    <p:animEffect filter="fade" transition="in">
                                      <p:cBhvr>
                                        <p:cTn dur="500" id="49"/>
                                        <p:tgtEl>
                                          <p:spTgt spid="20"/>
                                        </p:tgtEl>
                                      </p:cBhvr>
                                    </p:animEffect>
                                  </p:childTnLst>
                                </p:cTn>
                              </p:par>
                            </p:childTnLst>
                          </p:cTn>
                        </p:par>
                        <p:par>
                          <p:cTn fill="hold" id="50" nodeType="afterGroup">
                            <p:stCondLst>
                              <p:cond delay="6500"/>
                            </p:stCondLst>
                            <p:childTnLst>
                              <p:par>
                                <p:cTn fill="hold" grpId="0" id="51" nodeType="afterEffect" presetClass="entr" presetID="22" presetSubtype="4">
                                  <p:stCondLst>
                                    <p:cond delay="0"/>
                                  </p:stCondLst>
                                  <p:childTnLst>
                                    <p:set>
                                      <p:cBhvr>
                                        <p:cTn dur="1" fill="hold" id="52">
                                          <p:stCondLst>
                                            <p:cond delay="0"/>
                                          </p:stCondLst>
                                        </p:cTn>
                                        <p:tgtEl>
                                          <p:spTgt spid="26"/>
                                        </p:tgtEl>
                                        <p:attrNameLst>
                                          <p:attrName>style.visibility</p:attrName>
                                        </p:attrNameLst>
                                      </p:cBhvr>
                                      <p:to>
                                        <p:strVal val="visible"/>
                                      </p:to>
                                    </p:set>
                                    <p:animEffect filter="wipe(down)" transition="in">
                                      <p:cBhvr>
                                        <p:cTn dur="500" id="53"/>
                                        <p:tgtEl>
                                          <p:spTgt spid="26"/>
                                        </p:tgtEl>
                                      </p:cBhvr>
                                    </p:animEffect>
                                  </p:childTnLst>
                                </p:cTn>
                              </p:par>
                            </p:childTnLst>
                          </p:cTn>
                        </p:par>
                        <p:par>
                          <p:cTn fill="hold" id="54" nodeType="afterGroup">
                            <p:stCondLst>
                              <p:cond delay="7000"/>
                            </p:stCondLst>
                            <p:childTnLst>
                              <p:par>
                                <p:cTn fill="hold" grpId="0" id="55" nodeType="afterEffect" presetClass="entr" presetID="10" presetSubtype="0">
                                  <p:stCondLst>
                                    <p:cond delay="0"/>
                                  </p:stCondLst>
                                  <p:iterate type="lt">
                                    <p:tmPct val="10000"/>
                                  </p:iterate>
                                  <p:childTnLst>
                                    <p:set>
                                      <p:cBhvr>
                                        <p:cTn dur="1" fill="hold" id="56">
                                          <p:stCondLst>
                                            <p:cond delay="0"/>
                                          </p:stCondLst>
                                        </p:cTn>
                                        <p:tgtEl>
                                          <p:spTgt spid="27"/>
                                        </p:tgtEl>
                                        <p:attrNameLst>
                                          <p:attrName>style.visibility</p:attrName>
                                        </p:attrNameLst>
                                      </p:cBhvr>
                                      <p:to>
                                        <p:strVal val="visible"/>
                                      </p:to>
                                    </p:set>
                                    <p:animEffect filter="fade" transition="in">
                                      <p:cBhvr>
                                        <p:cTn dur="500" id="57"/>
                                        <p:tgtEl>
                                          <p:spTgt spid="27"/>
                                        </p:tgtEl>
                                      </p:cBhvr>
                                    </p:animEffect>
                                  </p:childTnLst>
                                </p:cTn>
                              </p:par>
                            </p:childTnLst>
                          </p:cTn>
                        </p:par>
                        <p:par>
                          <p:cTn fill="hold" id="58" nodeType="afterGroup">
                            <p:stCondLst>
                              <p:cond delay="7500"/>
                            </p:stCondLst>
                            <p:childTnLst>
                              <p:par>
                                <p:cTn fill="hold" grpId="0" id="59" nodeType="afterEffect" presetClass="entr" presetID="21" presetSubtype="1">
                                  <p:stCondLst>
                                    <p:cond delay="0"/>
                                  </p:stCondLst>
                                  <p:childTnLst>
                                    <p:set>
                                      <p:cBhvr>
                                        <p:cTn dur="1" fill="hold" id="60">
                                          <p:stCondLst>
                                            <p:cond delay="0"/>
                                          </p:stCondLst>
                                        </p:cTn>
                                        <p:tgtEl>
                                          <p:spTgt spid="28"/>
                                        </p:tgtEl>
                                        <p:attrNameLst>
                                          <p:attrName>style.visibility</p:attrName>
                                        </p:attrNameLst>
                                      </p:cBhvr>
                                      <p:to>
                                        <p:strVal val="visible"/>
                                      </p:to>
                                    </p:set>
                                    <p:animEffect filter="wheel(1)" transition="in">
                                      <p:cBhvr>
                                        <p:cTn dur="1000" id="61"/>
                                        <p:tgtEl>
                                          <p:spTgt spid="28"/>
                                        </p:tgtEl>
                                      </p:cBhvr>
                                    </p:animEffect>
                                  </p:childTnLst>
                                </p:cTn>
                              </p:par>
                            </p:childTnLst>
                          </p:cTn>
                        </p:par>
                        <p:par>
                          <p:cTn fill="hold" id="62" nodeType="afterGroup">
                            <p:stCondLst>
                              <p:cond delay="8500"/>
                            </p:stCondLst>
                            <p:childTnLst>
                              <p:par>
                                <p:cTn fill="hold" id="63" nodeType="afterEffect" presetClass="entr" presetID="53" presetSubtype="0">
                                  <p:stCondLst>
                                    <p:cond delay="0"/>
                                  </p:stCondLst>
                                  <p:childTnLst>
                                    <p:set>
                                      <p:cBhvr>
                                        <p:cTn dur="1" fill="hold" id="64">
                                          <p:stCondLst>
                                            <p:cond delay="0"/>
                                          </p:stCondLst>
                                        </p:cTn>
                                        <p:tgtEl>
                                          <p:spTgt spid="29"/>
                                        </p:tgtEl>
                                        <p:attrNameLst>
                                          <p:attrName>style.visibility</p:attrName>
                                        </p:attrNameLst>
                                      </p:cBhvr>
                                      <p:to>
                                        <p:strVal val="visible"/>
                                      </p:to>
                                    </p:set>
                                    <p:anim calcmode="lin" valueType="num">
                                      <p:cBhvr>
                                        <p:cTn dur="500" fill="hold" id="65"/>
                                        <p:tgtEl>
                                          <p:spTgt spid="29"/>
                                        </p:tgtEl>
                                        <p:attrNameLst>
                                          <p:attrName>ppt_w</p:attrName>
                                        </p:attrNameLst>
                                      </p:cBhvr>
                                      <p:tavLst>
                                        <p:tav tm="0">
                                          <p:val>
                                            <p:fltVal val="0"/>
                                          </p:val>
                                        </p:tav>
                                        <p:tav tm="100000">
                                          <p:val>
                                            <p:strVal val="#ppt_w"/>
                                          </p:val>
                                        </p:tav>
                                      </p:tavLst>
                                    </p:anim>
                                    <p:anim calcmode="lin" valueType="num">
                                      <p:cBhvr>
                                        <p:cTn dur="500" fill="hold" id="66"/>
                                        <p:tgtEl>
                                          <p:spTgt spid="29"/>
                                        </p:tgtEl>
                                        <p:attrNameLst>
                                          <p:attrName>ppt_h</p:attrName>
                                        </p:attrNameLst>
                                      </p:cBhvr>
                                      <p:tavLst>
                                        <p:tav tm="0">
                                          <p:val>
                                            <p:fltVal val="0"/>
                                          </p:val>
                                        </p:tav>
                                        <p:tav tm="100000">
                                          <p:val>
                                            <p:strVal val="#ppt_h"/>
                                          </p:val>
                                        </p:tav>
                                      </p:tavLst>
                                    </p:anim>
                                    <p:animEffect filter="fade" transition="in">
                                      <p:cBhvr>
                                        <p:cTn dur="500" id="67"/>
                                        <p:tgtEl>
                                          <p:spTgt spid="29"/>
                                        </p:tgtEl>
                                      </p:cBhvr>
                                    </p:animEffect>
                                  </p:childTnLst>
                                </p:cTn>
                              </p:par>
                            </p:childTnLst>
                          </p:cTn>
                        </p:par>
                        <p:par>
                          <p:cTn fill="hold" id="68" nodeType="afterGroup">
                            <p:stCondLst>
                              <p:cond delay="9000"/>
                            </p:stCondLst>
                            <p:childTnLst>
                              <p:par>
                                <p:cTn fill="hold" grpId="0" id="69" nodeType="afterEffect" presetClass="entr" presetID="22" presetSubtype="4">
                                  <p:stCondLst>
                                    <p:cond delay="0"/>
                                  </p:stCondLst>
                                  <p:childTnLst>
                                    <p:set>
                                      <p:cBhvr>
                                        <p:cTn dur="1" fill="hold" id="70">
                                          <p:stCondLst>
                                            <p:cond delay="0"/>
                                          </p:stCondLst>
                                        </p:cTn>
                                        <p:tgtEl>
                                          <p:spTgt spid="40"/>
                                        </p:tgtEl>
                                        <p:attrNameLst>
                                          <p:attrName>style.visibility</p:attrName>
                                        </p:attrNameLst>
                                      </p:cBhvr>
                                      <p:to>
                                        <p:strVal val="visible"/>
                                      </p:to>
                                    </p:set>
                                    <p:animEffect filter="wipe(down)" transition="in">
                                      <p:cBhvr>
                                        <p:cTn dur="500" id="71"/>
                                        <p:tgtEl>
                                          <p:spTgt spid="40"/>
                                        </p:tgtEl>
                                      </p:cBhvr>
                                    </p:animEffect>
                                  </p:childTnLst>
                                </p:cTn>
                              </p:par>
                            </p:childTnLst>
                          </p:cTn>
                        </p:par>
                        <p:par>
                          <p:cTn fill="hold" id="72" nodeType="afterGroup">
                            <p:stCondLst>
                              <p:cond delay="9500"/>
                            </p:stCondLst>
                            <p:childTnLst>
                              <p:par>
                                <p:cTn fill="hold" grpId="0" id="73" nodeType="afterEffect" presetClass="entr" presetID="10" presetSubtype="0">
                                  <p:stCondLst>
                                    <p:cond delay="0"/>
                                  </p:stCondLst>
                                  <p:iterate type="lt">
                                    <p:tmPct val="10000"/>
                                  </p:iterate>
                                  <p:childTnLst>
                                    <p:set>
                                      <p:cBhvr>
                                        <p:cTn dur="1" fill="hold" id="74">
                                          <p:stCondLst>
                                            <p:cond delay="0"/>
                                          </p:stCondLst>
                                        </p:cTn>
                                        <p:tgtEl>
                                          <p:spTgt spid="41"/>
                                        </p:tgtEl>
                                        <p:attrNameLst>
                                          <p:attrName>style.visibility</p:attrName>
                                        </p:attrNameLst>
                                      </p:cBhvr>
                                      <p:to>
                                        <p:strVal val="visible"/>
                                      </p:to>
                                    </p:set>
                                    <p:animEffect filter="fade" transition="in">
                                      <p:cBhvr>
                                        <p:cTn dur="500" id="7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6"/>
      <p:bldP grpId="0" spid="17"/>
      <p:bldP grpId="0" spid="19"/>
      <p:bldP grpId="0" spid="26"/>
      <p:bldP grpId="0" spid="27"/>
      <p:bldP grpId="0" spid="28"/>
      <p:bldP grpId="0" spid="40"/>
      <p:bldP grpId="0" spid="4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sp>
        <p:nvSpPr>
          <p:cNvPr id="12" name="圆角矩形 30">
            <a:extLst>
              <a:ext uri="{FF2B5EF4-FFF2-40B4-BE49-F238E27FC236}">
                <a16:creationId xmlns:a16="http://schemas.microsoft.com/office/drawing/2014/main" id="{7B9241B6-69B5-4EFC-9D31-D109B3550A22}"/>
              </a:ext>
            </a:extLst>
          </p:cNvPr>
          <p:cNvSpPr/>
          <p:nvPr/>
        </p:nvSpPr>
        <p:spPr>
          <a:xfrm>
            <a:off x="3952101" y="3108128"/>
            <a:ext cx="4320480" cy="72000"/>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14" name="矩形 13">
            <a:extLst>
              <a:ext uri="{FF2B5EF4-FFF2-40B4-BE49-F238E27FC236}">
                <a16:creationId xmlns:a16="http://schemas.microsoft.com/office/drawing/2014/main" id="{E909AEEA-5DF7-40A9-9244-08E2CB38A6CE}"/>
              </a:ext>
            </a:extLst>
          </p:cNvPr>
          <p:cNvSpPr/>
          <p:nvPr/>
        </p:nvSpPr>
        <p:spPr>
          <a:xfrm>
            <a:off x="2652055" y="3291427"/>
            <a:ext cx="6887889" cy="914400"/>
          </a:xfrm>
          <a:prstGeom prst="rect">
            <a:avLst/>
          </a:prstGeom>
        </p:spPr>
        <p:txBody>
          <a:bodyPr wrap="square">
            <a:spAutoFit/>
          </a:bodyPr>
          <a:lstStyle/>
          <a:p>
            <a:pPr algn="ctr"/>
            <a:r>
              <a:rPr altLang="en-US" b="1" lang="zh-CN" sz="5400">
                <a:solidFill>
                  <a:srgbClr val="CE333B"/>
                </a:solidFill>
                <a:latin charset="-122" typeface="Microsoft YaHei"/>
                <a:ea charset="-122" typeface="Microsoft YaHei"/>
                <a:cs charset="-122" typeface="Microsoft YaHei"/>
              </a:rPr>
              <a:t>扫黑除恶重点对象</a:t>
            </a:r>
          </a:p>
        </p:txBody>
      </p:sp>
      <p:pic>
        <p:nvPicPr>
          <p:cNvPr id="16" name="图片 15">
            <a:extLst>
              <a:ext uri="{FF2B5EF4-FFF2-40B4-BE49-F238E27FC236}">
                <a16:creationId xmlns:a16="http://schemas.microsoft.com/office/drawing/2014/main" id="{41BD675B-E47F-407B-8171-E7A3C86698D8}"/>
              </a:ext>
            </a:extLst>
          </p:cNvPr>
          <p:cNvPicPr>
            <a:picLocks noChangeAspect="1"/>
          </p:cNvPicPr>
          <p:nvPr/>
        </p:nvPicPr>
        <p:blipFill>
          <a:blip r:embed="rId11">
            <a:extLst>
              <a:ext uri="{28A0092B-C50C-407E-A947-70E740481C1C}">
                <a14:useLocalDpi val="0"/>
              </a:ext>
            </a:extLst>
          </a:blip>
          <a:stretch>
            <a:fillRect/>
          </a:stretch>
        </p:blipFill>
        <p:spPr>
          <a:xfrm>
            <a:off x="5140055" y="905230"/>
            <a:ext cx="1911890" cy="1986866"/>
          </a:xfrm>
          <a:prstGeom prst="rect">
            <a:avLst/>
          </a:prstGeom>
        </p:spPr>
      </p:pic>
    </p:spTree>
    <p:extLst>
      <p:ext uri="{BB962C8B-B14F-4D97-AF65-F5344CB8AC3E}">
        <p14:creationId val="20412973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250" id="53"/>
                                        <p:tgtEl>
                                          <p:spTgt spid="12"/>
                                        </p:tgtEl>
                                      </p:cBhvr>
                                    </p:animEffect>
                                  </p:childTnLst>
                                </p:cTn>
                              </p:par>
                            </p:childTnLst>
                          </p:cTn>
                        </p:par>
                        <p:par>
                          <p:cTn fill="hold" id="54" nodeType="afterGroup">
                            <p:stCondLst>
                              <p:cond delay="6750"/>
                            </p:stCondLst>
                            <p:childTnLst>
                              <p:par>
                                <p:cTn fill="hold" grpId="0" id="55" nodeType="afterEffect" presetClass="entr" presetID="10" presetSubtype="0">
                                  <p:stCondLst>
                                    <p:cond delay="0"/>
                                  </p:stCondLst>
                                  <p:iterate type="lt">
                                    <p:tmPct val="10000"/>
                                  </p:iterate>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934040" y="175174"/>
            <a:ext cx="26212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扫黑除恶重点对象</a:t>
            </a:r>
          </a:p>
        </p:txBody>
      </p:sp>
      <p:pic>
        <p:nvPicPr>
          <p:cNvPr id="5" name="图片 4">
            <a:extLst>
              <a:ext uri="{FF2B5EF4-FFF2-40B4-BE49-F238E27FC236}">
                <a16:creationId xmlns:a16="http://schemas.microsoft.com/office/drawing/2014/main" id="{842426B0-3E43-4D22-B2D1-2BD4129B8043}"/>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6" name="矩形 5">
            <a:extLst>
              <a:ext uri="{FF2B5EF4-FFF2-40B4-BE49-F238E27FC236}">
                <a16:creationId xmlns:a16="http://schemas.microsoft.com/office/drawing/2014/main" id="{D81184ED-856B-4B07-9736-A0A48E3B9EAB}"/>
              </a:ext>
            </a:extLst>
          </p:cNvPr>
          <p:cNvSpPr/>
          <p:nvPr/>
        </p:nvSpPr>
        <p:spPr>
          <a:xfrm>
            <a:off x="4060767" y="1536358"/>
            <a:ext cx="6526530" cy="127293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p>
        </p:txBody>
      </p:sp>
      <p:sp>
        <p:nvSpPr>
          <p:cNvPr id="7" name="矩形 6">
            <a:extLst>
              <a:ext uri="{FF2B5EF4-FFF2-40B4-BE49-F238E27FC236}">
                <a16:creationId xmlns:a16="http://schemas.microsoft.com/office/drawing/2014/main" id="{15A9816B-1922-45A6-AE28-100D2028EB7C}"/>
              </a:ext>
            </a:extLst>
          </p:cNvPr>
          <p:cNvSpPr/>
          <p:nvPr/>
        </p:nvSpPr>
        <p:spPr>
          <a:xfrm>
            <a:off x="4945904" y="1347747"/>
            <a:ext cx="4808165" cy="4090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b="1" lang="zh-CN">
                <a:latin charset="-122" panose="02000000000000000000" pitchFamily="2" typeface="方正清刻本悦宋简体"/>
                <a:ea charset="-122" panose="02000000000000000000" pitchFamily="2" typeface="方正清刻本悦宋简体"/>
              </a:rPr>
              <a:t>重点对象</a:t>
            </a:r>
          </a:p>
        </p:txBody>
      </p:sp>
      <p:sp>
        <p:nvSpPr>
          <p:cNvPr id="8" name="六边形 7">
            <a:extLst>
              <a:ext uri="{FF2B5EF4-FFF2-40B4-BE49-F238E27FC236}">
                <a16:creationId xmlns:a16="http://schemas.microsoft.com/office/drawing/2014/main" id="{FA759633-CC72-4439-996F-159D76983307}"/>
              </a:ext>
            </a:extLst>
          </p:cNvPr>
          <p:cNvSpPr/>
          <p:nvPr/>
        </p:nvSpPr>
        <p:spPr>
          <a:xfrm>
            <a:off x="1224703" y="2936378"/>
            <a:ext cx="1400718" cy="120735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b="1" lang="zh-CN" sz="2400">
                <a:latin charset="-122" panose="02000000000000000000" pitchFamily="2" typeface="方正清刻本悦宋简体"/>
                <a:ea charset="-122" panose="02000000000000000000" pitchFamily="2" typeface="方正清刻本悦宋简体"/>
              </a:rPr>
              <a:t>重点对象</a:t>
            </a:r>
          </a:p>
        </p:txBody>
      </p:sp>
      <p:cxnSp>
        <p:nvCxnSpPr>
          <p:cNvPr id="9" name="直接箭头连接符 8">
            <a:extLst>
              <a:ext uri="{FF2B5EF4-FFF2-40B4-BE49-F238E27FC236}">
                <a16:creationId xmlns:a16="http://schemas.microsoft.com/office/drawing/2014/main" id="{D0D564D6-78FB-423D-89B6-03F45C9474C3}"/>
              </a:ext>
            </a:extLst>
          </p:cNvPr>
          <p:cNvCxnSpPr>
            <a:stCxn id="8" idx="5"/>
          </p:cNvCxnSpPr>
          <p:nvPr/>
        </p:nvCxnSpPr>
        <p:spPr>
          <a:xfrm flipV="1">
            <a:off x="2323581" y="1756818"/>
            <a:ext cx="1737186" cy="1179560"/>
          </a:xfrm>
          <a:prstGeom prst="straightConnector1">
            <a:avLst/>
          </a:prstGeom>
          <a:ln>
            <a:solidFill>
              <a:srgbClr val="A30303"/>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60CF3D06-E81B-4E8B-9F76-E01AC245FA65}"/>
              </a:ext>
            </a:extLst>
          </p:cNvPr>
          <p:cNvCxnSpPr>
            <a:stCxn id="8" idx="0"/>
          </p:cNvCxnSpPr>
          <p:nvPr/>
        </p:nvCxnSpPr>
        <p:spPr>
          <a:xfrm flipV="1">
            <a:off x="2625421" y="3540056"/>
            <a:ext cx="1265785" cy="2"/>
          </a:xfrm>
          <a:prstGeom prst="straightConnector1">
            <a:avLst/>
          </a:prstGeom>
          <a:ln>
            <a:solidFill>
              <a:srgbClr val="A30303"/>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FF47D30-38F0-432E-9581-B90D38A2F9E1}"/>
              </a:ext>
            </a:extLst>
          </p:cNvPr>
          <p:cNvCxnSpPr>
            <a:stCxn id="8" idx="1"/>
          </p:cNvCxnSpPr>
          <p:nvPr/>
        </p:nvCxnSpPr>
        <p:spPr>
          <a:xfrm>
            <a:off x="2323581" y="4143737"/>
            <a:ext cx="1567625" cy="1182643"/>
          </a:xfrm>
          <a:prstGeom prst="straightConnector1">
            <a:avLst/>
          </a:prstGeom>
          <a:ln>
            <a:solidFill>
              <a:srgbClr val="A30303"/>
            </a:solidFill>
            <a:tailEnd type="arrow"/>
          </a:ln>
        </p:spPr>
        <p:style>
          <a:lnRef idx="1">
            <a:schemeClr val="accent1"/>
          </a:lnRef>
          <a:fillRef idx="0">
            <a:schemeClr val="accent1"/>
          </a:fillRef>
          <a:effectRef idx="0">
            <a:schemeClr val="accent1"/>
          </a:effectRef>
          <a:fontRef idx="minor">
            <a:schemeClr val="tx1"/>
          </a:fontRef>
        </p:style>
      </p:cxnSp>
      <p:sp>
        <p:nvSpPr>
          <p:cNvPr id="12" name="TextBox 24">
            <a:extLst>
              <a:ext uri="{FF2B5EF4-FFF2-40B4-BE49-F238E27FC236}">
                <a16:creationId xmlns:a16="http://schemas.microsoft.com/office/drawing/2014/main" id="{B69D440E-8872-4A29-A169-9B0275BA5D9B}"/>
              </a:ext>
            </a:extLst>
          </p:cNvPr>
          <p:cNvSpPr txBox="1"/>
          <p:nvPr/>
        </p:nvSpPr>
        <p:spPr>
          <a:xfrm>
            <a:off x="4247804" y="1927574"/>
            <a:ext cx="6068291" cy="708674"/>
          </a:xfrm>
          <a:prstGeom prst="rect">
            <a:avLst/>
          </a:prstGeom>
          <a:noFill/>
        </p:spPr>
        <p:txBody>
          <a:bodyPr bIns="34297" lIns="68595" rIns="68595" rtlCol="0" tIns="34297" wrap="square">
            <a:spAutoFit/>
          </a:bodyPr>
          <a:lstStyle/>
          <a:p>
            <a:pPr algn="ct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威胁政治安全特别是政权安全、制度安全以及向政治领域渗透的黑恶势力把持基层政权、操纵破坏基层换届选举、垄断农村资源、侵吞集体资产的黑恶势力</a:t>
            </a:r>
          </a:p>
        </p:txBody>
      </p:sp>
      <p:sp>
        <p:nvSpPr>
          <p:cNvPr id="13" name="矩形 12">
            <a:extLst>
              <a:ext uri="{FF2B5EF4-FFF2-40B4-BE49-F238E27FC236}">
                <a16:creationId xmlns:a16="http://schemas.microsoft.com/office/drawing/2014/main" id="{3C0FFF49-AB8C-4FEA-9B4D-E6F4120C497A}"/>
              </a:ext>
            </a:extLst>
          </p:cNvPr>
          <p:cNvSpPr/>
          <p:nvPr/>
        </p:nvSpPr>
        <p:spPr>
          <a:xfrm>
            <a:off x="4060767" y="3124988"/>
            <a:ext cx="6526530" cy="127293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p>
        </p:txBody>
      </p:sp>
      <p:sp>
        <p:nvSpPr>
          <p:cNvPr id="14" name="矩形 13">
            <a:extLst>
              <a:ext uri="{FF2B5EF4-FFF2-40B4-BE49-F238E27FC236}">
                <a16:creationId xmlns:a16="http://schemas.microsoft.com/office/drawing/2014/main" id="{F27F47A2-3DDE-4D92-9095-EE4AA2ED0B60}"/>
              </a:ext>
            </a:extLst>
          </p:cNvPr>
          <p:cNvSpPr/>
          <p:nvPr/>
        </p:nvSpPr>
        <p:spPr>
          <a:xfrm>
            <a:off x="4945904" y="2936377"/>
            <a:ext cx="4808165" cy="4090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b="1" lang="zh-CN">
                <a:latin charset="-122" panose="02000000000000000000" pitchFamily="2" typeface="方正清刻本悦宋简体"/>
                <a:ea charset="-122" panose="02000000000000000000" pitchFamily="2" typeface="方正清刻本悦宋简体"/>
              </a:rPr>
              <a:t>重点对象</a:t>
            </a:r>
          </a:p>
        </p:txBody>
      </p:sp>
      <p:sp>
        <p:nvSpPr>
          <p:cNvPr id="15" name="TextBox 27">
            <a:extLst>
              <a:ext uri="{FF2B5EF4-FFF2-40B4-BE49-F238E27FC236}">
                <a16:creationId xmlns:a16="http://schemas.microsoft.com/office/drawing/2014/main" id="{AD0C99E5-0F58-46B8-9D39-1F39FAC28F4D}"/>
              </a:ext>
            </a:extLst>
          </p:cNvPr>
          <p:cNvSpPr txBox="1"/>
          <p:nvPr/>
        </p:nvSpPr>
        <p:spPr>
          <a:xfrm>
            <a:off x="4247804" y="3516205"/>
            <a:ext cx="6192981" cy="495314"/>
          </a:xfrm>
          <a:prstGeom prst="rect">
            <a:avLst/>
          </a:prstGeom>
          <a:noFill/>
        </p:spPr>
        <p:txBody>
          <a:bodyPr bIns="34297" lIns="68595" rIns="68595" rtlCol="0" tIns="34297" wrap="square">
            <a:spAutoFit/>
          </a:bodyPr>
          <a:lstStyle/>
          <a:p>
            <a:pPr algn="ct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typeface="+mn-ea"/>
              </a:rPr>
              <a:t>在建筑工程、交运运输、矿产资源、渔业捕捞等行业、领域，强揽工程、恶意竞标、非法占地、滥开滥采的黑恶势力</a:t>
            </a:r>
          </a:p>
        </p:txBody>
      </p:sp>
      <p:sp>
        <p:nvSpPr>
          <p:cNvPr id="17" name="矩形 16">
            <a:extLst>
              <a:ext uri="{FF2B5EF4-FFF2-40B4-BE49-F238E27FC236}">
                <a16:creationId xmlns:a16="http://schemas.microsoft.com/office/drawing/2014/main" id="{6C2B02A7-94A0-42F7-894C-8E9593E92936}"/>
              </a:ext>
            </a:extLst>
          </p:cNvPr>
          <p:cNvSpPr/>
          <p:nvPr/>
        </p:nvSpPr>
        <p:spPr>
          <a:xfrm>
            <a:off x="4060767" y="4713618"/>
            <a:ext cx="6526530" cy="127293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p>
        </p:txBody>
      </p:sp>
      <p:sp>
        <p:nvSpPr>
          <p:cNvPr id="19" name="矩形 18">
            <a:extLst>
              <a:ext uri="{FF2B5EF4-FFF2-40B4-BE49-F238E27FC236}">
                <a16:creationId xmlns:a16="http://schemas.microsoft.com/office/drawing/2014/main" id="{92D5F803-7D55-40C1-B0C6-F5525E69D69E}"/>
              </a:ext>
            </a:extLst>
          </p:cNvPr>
          <p:cNvSpPr/>
          <p:nvPr/>
        </p:nvSpPr>
        <p:spPr>
          <a:xfrm>
            <a:off x="4945904" y="4525006"/>
            <a:ext cx="4808165" cy="4090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b="1" lang="zh-CN">
                <a:latin charset="-122" panose="02000000000000000000" pitchFamily="2" typeface="方正清刻本悦宋简体"/>
                <a:ea charset="-122" panose="02000000000000000000" pitchFamily="2" typeface="方正清刻本悦宋简体"/>
              </a:rPr>
              <a:t>重点对象</a:t>
            </a:r>
          </a:p>
        </p:txBody>
      </p:sp>
      <p:sp>
        <p:nvSpPr>
          <p:cNvPr id="20" name="TextBox 30">
            <a:extLst>
              <a:ext uri="{FF2B5EF4-FFF2-40B4-BE49-F238E27FC236}">
                <a16:creationId xmlns:a16="http://schemas.microsoft.com/office/drawing/2014/main" id="{BEC9C2D8-795B-4128-909D-58005871287A}"/>
              </a:ext>
            </a:extLst>
          </p:cNvPr>
          <p:cNvSpPr txBox="1"/>
          <p:nvPr/>
        </p:nvSpPr>
        <p:spPr>
          <a:xfrm>
            <a:off x="4247804" y="5104835"/>
            <a:ext cx="6192981" cy="708674"/>
          </a:xfrm>
          <a:prstGeom prst="rect">
            <a:avLst/>
          </a:prstGeom>
          <a:noFill/>
        </p:spPr>
        <p:txBody>
          <a:bodyPr bIns="34297" lIns="68595" rIns="68595" rtlCol="0" tIns="34297" wrap="square">
            <a:spAutoFit/>
          </a:bodyPr>
          <a:lstStyle/>
          <a:p>
            <a:pPr algn="ct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typeface="+mn-ea"/>
              </a:rPr>
              <a:t>在商贸集市、批发市场、车站码头、旅游景区等场所欺行霸市、强买强卖、收保护费的市霸、行霸等黑恶势力在征地、租地、拆迂、工程项目建设等过程中煽动闹事的黑恶势力</a:t>
            </a:r>
          </a:p>
        </p:txBody>
      </p:sp>
    </p:spTree>
    <p:extLst>
      <p:ext uri="{BB962C8B-B14F-4D97-AF65-F5344CB8AC3E}">
        <p14:creationId val="138412802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par>
                                <p:cTn fill="hold" id="12" nodeType="with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par>
                                <p:cTn fill="hold" id="15" nodeType="with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000"/>
                            </p:stCondLst>
                            <p:childTnLst>
                              <p:par>
                                <p:cTn fill="hold" grpId="0" id="19" nodeType="afterEffect" presetClass="entr" presetID="16" presetSubtype="37">
                                  <p:stCondLst>
                                    <p:cond delay="0"/>
                                  </p:stCondLst>
                                  <p:childTnLst>
                                    <p:set>
                                      <p:cBhvr>
                                        <p:cTn dur="1" fill="hold" id="20">
                                          <p:stCondLst>
                                            <p:cond delay="0"/>
                                          </p:stCondLst>
                                        </p:cTn>
                                        <p:tgtEl>
                                          <p:spTgt spid="7"/>
                                        </p:tgtEl>
                                        <p:attrNameLst>
                                          <p:attrName>style.visibility</p:attrName>
                                        </p:attrNameLst>
                                      </p:cBhvr>
                                      <p:to>
                                        <p:strVal val="visible"/>
                                      </p:to>
                                    </p:set>
                                    <p:animEffect filter="barn(outVertical)" transition="in">
                                      <p:cBhvr>
                                        <p:cTn dur="500" id="21"/>
                                        <p:tgtEl>
                                          <p:spTgt spid="7"/>
                                        </p:tgtEl>
                                      </p:cBhvr>
                                    </p:animEffect>
                                  </p:childTnLst>
                                </p:cTn>
                              </p:par>
                            </p:childTnLst>
                          </p:cTn>
                        </p:par>
                        <p:par>
                          <p:cTn fill="hold" id="22" nodeType="afterGroup">
                            <p:stCondLst>
                              <p:cond delay="1500"/>
                            </p:stCondLst>
                            <p:childTnLst>
                              <p:par>
                                <p:cTn fill="hold" grpId="0" id="23" nodeType="afterEffect" presetClass="entr" presetID="2" presetSubtype="1">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500" fill="hold" id="25"/>
                                        <p:tgtEl>
                                          <p:spTgt spid="6"/>
                                        </p:tgtEl>
                                        <p:attrNameLst>
                                          <p:attrName>ppt_x</p:attrName>
                                        </p:attrNameLst>
                                      </p:cBhvr>
                                      <p:tavLst>
                                        <p:tav tm="0">
                                          <p:val>
                                            <p:strVal val="#ppt_x"/>
                                          </p:val>
                                        </p:tav>
                                        <p:tav tm="100000">
                                          <p:val>
                                            <p:strVal val="#ppt_x"/>
                                          </p:val>
                                        </p:tav>
                                      </p:tavLst>
                                    </p:anim>
                                    <p:anim calcmode="lin" valueType="num">
                                      <p:cBhvr additive="base">
                                        <p:cTn dur="500" fill="hold" id="26"/>
                                        <p:tgtEl>
                                          <p:spTgt spid="6"/>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2" presetSubtype="8">
                                  <p:stCondLst>
                                    <p:cond delay="0"/>
                                  </p:stCondLst>
                                  <p:iterate type="lt">
                                    <p:tmPct val="30000"/>
                                  </p:iterate>
                                  <p:childTnLst>
                                    <p:set>
                                      <p:cBhvr>
                                        <p:cTn dur="1" fill="hold" id="29">
                                          <p:stCondLst>
                                            <p:cond delay="0"/>
                                          </p:stCondLst>
                                        </p:cTn>
                                        <p:tgtEl>
                                          <p:spTgt spid="12"/>
                                        </p:tgtEl>
                                        <p:attrNameLst>
                                          <p:attrName>style.visibility</p:attrName>
                                        </p:attrNameLst>
                                      </p:cBhvr>
                                      <p:to>
                                        <p:strVal val="visible"/>
                                      </p:to>
                                    </p:set>
                                    <p:animEffect filter="wipe(left)" transition="in">
                                      <p:cBhvr>
                                        <p:cTn dur="100" id="30"/>
                                        <p:tgtEl>
                                          <p:spTgt spid="12"/>
                                        </p:tgtEl>
                                      </p:cBhvr>
                                    </p:animEffect>
                                  </p:childTnLst>
                                </p:cTn>
                              </p:par>
                              <p:par>
                                <p:cTn fill="hold" grpId="1" id="31" nodeType="withEffect" presetClass="emph" presetID="36" presetSubtype="0">
                                  <p:stCondLst>
                                    <p:cond delay="0"/>
                                  </p:stCondLst>
                                  <p:iterate type="lt">
                                    <p:tmPct val="30000"/>
                                  </p:iterate>
                                  <p:childTnLst>
                                    <p:animScale>
                                      <p:cBhvr>
                                        <p:cTn autoRev="1" dur="50" fill="hold" id="32">
                                          <p:stCondLst>
                                            <p:cond delay="0"/>
                                          </p:stCondLst>
                                        </p:cTn>
                                        <p:tgtEl>
                                          <p:spTgt spid="12"/>
                                        </p:tgtEl>
                                      </p:cBhvr>
                                      <p:to x="80000" y="100000"/>
                                    </p:animScale>
                                    <p:anim by="(#ppt_w*0.10)" calcmode="lin" valueType="num">
                                      <p:cBhvr>
                                        <p:cTn autoRev="1" dur="50" fill="hold" id="33">
                                          <p:stCondLst>
                                            <p:cond delay="0"/>
                                          </p:stCondLst>
                                        </p:cTn>
                                        <p:tgtEl>
                                          <p:spTgt spid="12"/>
                                        </p:tgtEl>
                                        <p:attrNameLst>
                                          <p:attrName>ppt_x</p:attrName>
                                        </p:attrNameLst>
                                      </p:cBhvr>
                                    </p:anim>
                                    <p:anim by="(-#ppt_w*0.10)" calcmode="lin" valueType="num">
                                      <p:cBhvr>
                                        <p:cTn autoRev="1" dur="50" fill="hold" id="34">
                                          <p:stCondLst>
                                            <p:cond delay="0"/>
                                          </p:stCondLst>
                                        </p:cTn>
                                        <p:tgtEl>
                                          <p:spTgt spid="12"/>
                                        </p:tgtEl>
                                        <p:attrNameLst>
                                          <p:attrName>ppt_y</p:attrName>
                                        </p:attrNameLst>
                                      </p:cBhvr>
                                    </p:anim>
                                    <p:animRot by="-480000">
                                      <p:cBhvr>
                                        <p:cTn autoRev="1" dur="50" fill="hold" id="35">
                                          <p:stCondLst>
                                            <p:cond delay="0"/>
                                          </p:stCondLst>
                                        </p:cTn>
                                        <p:tgtEl>
                                          <p:spTgt spid="12"/>
                                        </p:tgtEl>
                                        <p:attrNameLst>
                                          <p:attrName>r</p:attrName>
                                        </p:attrNameLst>
                                      </p:cBhvr>
                                    </p:animRot>
                                  </p:childTnLst>
                                </p:cTn>
                              </p:par>
                            </p:childTnLst>
                          </p:cTn>
                        </p:par>
                        <p:par>
                          <p:cTn fill="hold" id="36" nodeType="afterGroup">
                            <p:stCondLst>
                              <p:cond delay="2100"/>
                            </p:stCondLst>
                            <p:childTnLst>
                              <p:par>
                                <p:cTn fill="hold" grpId="0" id="37" nodeType="afterEffect" presetClass="entr" presetID="16" presetSubtype="37">
                                  <p:stCondLst>
                                    <p:cond delay="0"/>
                                  </p:stCondLst>
                                  <p:childTnLst>
                                    <p:set>
                                      <p:cBhvr>
                                        <p:cTn dur="1" fill="hold" id="38">
                                          <p:stCondLst>
                                            <p:cond delay="0"/>
                                          </p:stCondLst>
                                        </p:cTn>
                                        <p:tgtEl>
                                          <p:spTgt spid="14"/>
                                        </p:tgtEl>
                                        <p:attrNameLst>
                                          <p:attrName>style.visibility</p:attrName>
                                        </p:attrNameLst>
                                      </p:cBhvr>
                                      <p:to>
                                        <p:strVal val="visible"/>
                                      </p:to>
                                    </p:set>
                                    <p:animEffect filter="barn(outVertical)" transition="in">
                                      <p:cBhvr>
                                        <p:cTn dur="500" id="39"/>
                                        <p:tgtEl>
                                          <p:spTgt spid="14"/>
                                        </p:tgtEl>
                                      </p:cBhvr>
                                    </p:animEffect>
                                  </p:childTnLst>
                                </p:cTn>
                              </p:par>
                            </p:childTnLst>
                          </p:cTn>
                        </p:par>
                        <p:par>
                          <p:cTn fill="hold" id="40" nodeType="afterGroup">
                            <p:stCondLst>
                              <p:cond delay="2600"/>
                            </p:stCondLst>
                            <p:childTnLst>
                              <p:par>
                                <p:cTn fill="hold" grpId="0" id="41" nodeType="afterEffect" presetClass="entr" presetID="2" presetSubtype="1">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100"/>
                            </p:stCondLst>
                            <p:childTnLst>
                              <p:par>
                                <p:cTn fill="hold" grpId="0" id="46" nodeType="afterEffect" presetClass="entr" presetID="22" presetSubtype="8">
                                  <p:stCondLst>
                                    <p:cond delay="0"/>
                                  </p:stCondLst>
                                  <p:iterate type="lt">
                                    <p:tmPct val="30000"/>
                                  </p:iterate>
                                  <p:childTnLst>
                                    <p:set>
                                      <p:cBhvr>
                                        <p:cTn dur="1" fill="hold" id="47">
                                          <p:stCondLst>
                                            <p:cond delay="0"/>
                                          </p:stCondLst>
                                        </p:cTn>
                                        <p:tgtEl>
                                          <p:spTgt spid="15"/>
                                        </p:tgtEl>
                                        <p:attrNameLst>
                                          <p:attrName>style.visibility</p:attrName>
                                        </p:attrNameLst>
                                      </p:cBhvr>
                                      <p:to>
                                        <p:strVal val="visible"/>
                                      </p:to>
                                    </p:set>
                                    <p:animEffect filter="wipe(left)" transition="in">
                                      <p:cBhvr>
                                        <p:cTn dur="100" id="48"/>
                                        <p:tgtEl>
                                          <p:spTgt spid="15"/>
                                        </p:tgtEl>
                                      </p:cBhvr>
                                    </p:animEffect>
                                  </p:childTnLst>
                                </p:cTn>
                              </p:par>
                              <p:par>
                                <p:cTn fill="hold" grpId="1" id="49" nodeType="withEffect" presetClass="emph" presetID="36" presetSubtype="0">
                                  <p:stCondLst>
                                    <p:cond delay="0"/>
                                  </p:stCondLst>
                                  <p:iterate type="lt">
                                    <p:tmPct val="30000"/>
                                  </p:iterate>
                                  <p:childTnLst>
                                    <p:animScale>
                                      <p:cBhvr>
                                        <p:cTn autoRev="1" dur="50" fill="hold" id="50">
                                          <p:stCondLst>
                                            <p:cond delay="0"/>
                                          </p:stCondLst>
                                        </p:cTn>
                                        <p:tgtEl>
                                          <p:spTgt spid="15"/>
                                        </p:tgtEl>
                                      </p:cBhvr>
                                      <p:to x="80000" y="100000"/>
                                    </p:animScale>
                                    <p:anim by="(#ppt_w*0.10)" calcmode="lin" valueType="num">
                                      <p:cBhvr>
                                        <p:cTn autoRev="1" dur="50" fill="hold" id="51">
                                          <p:stCondLst>
                                            <p:cond delay="0"/>
                                          </p:stCondLst>
                                        </p:cTn>
                                        <p:tgtEl>
                                          <p:spTgt spid="15"/>
                                        </p:tgtEl>
                                        <p:attrNameLst>
                                          <p:attrName>ppt_x</p:attrName>
                                        </p:attrNameLst>
                                      </p:cBhvr>
                                    </p:anim>
                                    <p:anim by="(-#ppt_w*0.10)" calcmode="lin" valueType="num">
                                      <p:cBhvr>
                                        <p:cTn autoRev="1" dur="50" fill="hold" id="52">
                                          <p:stCondLst>
                                            <p:cond delay="0"/>
                                          </p:stCondLst>
                                        </p:cTn>
                                        <p:tgtEl>
                                          <p:spTgt spid="15"/>
                                        </p:tgtEl>
                                        <p:attrNameLst>
                                          <p:attrName>ppt_y</p:attrName>
                                        </p:attrNameLst>
                                      </p:cBhvr>
                                    </p:anim>
                                    <p:animRot by="-480000">
                                      <p:cBhvr>
                                        <p:cTn autoRev="1" dur="50" fill="hold" id="53">
                                          <p:stCondLst>
                                            <p:cond delay="0"/>
                                          </p:stCondLst>
                                        </p:cTn>
                                        <p:tgtEl>
                                          <p:spTgt spid="15"/>
                                        </p:tgtEl>
                                        <p:attrNameLst>
                                          <p:attrName>r</p:attrName>
                                        </p:attrNameLst>
                                      </p:cBhvr>
                                    </p:animRot>
                                  </p:childTnLst>
                                </p:cTn>
                              </p:par>
                            </p:childTnLst>
                          </p:cTn>
                        </p:par>
                        <p:par>
                          <p:cTn fill="hold" id="54" nodeType="afterGroup">
                            <p:stCondLst>
                              <p:cond delay="3200"/>
                            </p:stCondLst>
                            <p:childTnLst>
                              <p:par>
                                <p:cTn fill="hold" grpId="0" id="55" nodeType="afterEffect" presetClass="entr" presetID="16" presetSubtype="37">
                                  <p:stCondLst>
                                    <p:cond delay="0"/>
                                  </p:stCondLst>
                                  <p:childTnLst>
                                    <p:set>
                                      <p:cBhvr>
                                        <p:cTn dur="1" fill="hold" id="56">
                                          <p:stCondLst>
                                            <p:cond delay="0"/>
                                          </p:stCondLst>
                                        </p:cTn>
                                        <p:tgtEl>
                                          <p:spTgt spid="19"/>
                                        </p:tgtEl>
                                        <p:attrNameLst>
                                          <p:attrName>style.visibility</p:attrName>
                                        </p:attrNameLst>
                                      </p:cBhvr>
                                      <p:to>
                                        <p:strVal val="visible"/>
                                      </p:to>
                                    </p:set>
                                    <p:animEffect filter="barn(outVertical)" transition="in">
                                      <p:cBhvr>
                                        <p:cTn dur="500" id="57"/>
                                        <p:tgtEl>
                                          <p:spTgt spid="19"/>
                                        </p:tgtEl>
                                      </p:cBhvr>
                                    </p:animEffect>
                                  </p:childTnLst>
                                </p:cTn>
                              </p:par>
                            </p:childTnLst>
                          </p:cTn>
                        </p:par>
                        <p:par>
                          <p:cTn fill="hold" id="58" nodeType="afterGroup">
                            <p:stCondLst>
                              <p:cond delay="3700"/>
                            </p:stCondLst>
                            <p:childTnLst>
                              <p:par>
                                <p:cTn fill="hold" grpId="0" id="59" nodeType="afterEffect" presetClass="entr" presetID="2" presetSubtype="1">
                                  <p:stCondLst>
                                    <p:cond delay="0"/>
                                  </p:stCondLst>
                                  <p:childTnLst>
                                    <p:set>
                                      <p:cBhvr>
                                        <p:cTn dur="1" fill="hold" id="60">
                                          <p:stCondLst>
                                            <p:cond delay="0"/>
                                          </p:stCondLst>
                                        </p:cTn>
                                        <p:tgtEl>
                                          <p:spTgt spid="17"/>
                                        </p:tgtEl>
                                        <p:attrNameLst>
                                          <p:attrName>style.visibility</p:attrName>
                                        </p:attrNameLst>
                                      </p:cBhvr>
                                      <p:to>
                                        <p:strVal val="visible"/>
                                      </p:to>
                                    </p:set>
                                    <p:anim calcmode="lin" valueType="num">
                                      <p:cBhvr additive="base">
                                        <p:cTn dur="500" fill="hold" id="61"/>
                                        <p:tgtEl>
                                          <p:spTgt spid="17"/>
                                        </p:tgtEl>
                                        <p:attrNameLst>
                                          <p:attrName>ppt_x</p:attrName>
                                        </p:attrNameLst>
                                      </p:cBhvr>
                                      <p:tavLst>
                                        <p:tav tm="0">
                                          <p:val>
                                            <p:strVal val="#ppt_x"/>
                                          </p:val>
                                        </p:tav>
                                        <p:tav tm="100000">
                                          <p:val>
                                            <p:strVal val="#ppt_x"/>
                                          </p:val>
                                        </p:tav>
                                      </p:tavLst>
                                    </p:anim>
                                    <p:anim calcmode="lin" valueType="num">
                                      <p:cBhvr additive="base">
                                        <p:cTn dur="500" fill="hold" id="62"/>
                                        <p:tgtEl>
                                          <p:spTgt spid="17"/>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4200"/>
                            </p:stCondLst>
                            <p:childTnLst>
                              <p:par>
                                <p:cTn fill="hold" grpId="0" id="64" nodeType="afterEffect" presetClass="entr" presetID="22" presetSubtype="8">
                                  <p:stCondLst>
                                    <p:cond delay="0"/>
                                  </p:stCondLst>
                                  <p:iterate type="lt">
                                    <p:tmPct val="30000"/>
                                  </p:iterate>
                                  <p:childTnLst>
                                    <p:set>
                                      <p:cBhvr>
                                        <p:cTn dur="1" fill="hold" id="65">
                                          <p:stCondLst>
                                            <p:cond delay="0"/>
                                          </p:stCondLst>
                                        </p:cTn>
                                        <p:tgtEl>
                                          <p:spTgt spid="20"/>
                                        </p:tgtEl>
                                        <p:attrNameLst>
                                          <p:attrName>style.visibility</p:attrName>
                                        </p:attrNameLst>
                                      </p:cBhvr>
                                      <p:to>
                                        <p:strVal val="visible"/>
                                      </p:to>
                                    </p:set>
                                    <p:animEffect filter="wipe(left)" transition="in">
                                      <p:cBhvr>
                                        <p:cTn dur="100" id="66"/>
                                        <p:tgtEl>
                                          <p:spTgt spid="20"/>
                                        </p:tgtEl>
                                      </p:cBhvr>
                                    </p:animEffect>
                                  </p:childTnLst>
                                </p:cTn>
                              </p:par>
                              <p:par>
                                <p:cTn fill="hold" grpId="1" id="67" nodeType="withEffect" presetClass="emph" presetID="36" presetSubtype="0">
                                  <p:stCondLst>
                                    <p:cond delay="0"/>
                                  </p:stCondLst>
                                  <p:iterate type="lt">
                                    <p:tmPct val="30000"/>
                                  </p:iterate>
                                  <p:childTnLst>
                                    <p:animScale>
                                      <p:cBhvr>
                                        <p:cTn autoRev="1" dur="50" fill="hold" id="68">
                                          <p:stCondLst>
                                            <p:cond delay="0"/>
                                          </p:stCondLst>
                                        </p:cTn>
                                        <p:tgtEl>
                                          <p:spTgt spid="20"/>
                                        </p:tgtEl>
                                      </p:cBhvr>
                                      <p:to x="80000" y="100000"/>
                                    </p:animScale>
                                    <p:anim by="(#ppt_w*0.10)" calcmode="lin" valueType="num">
                                      <p:cBhvr>
                                        <p:cTn autoRev="1" dur="50" fill="hold" id="69">
                                          <p:stCondLst>
                                            <p:cond delay="0"/>
                                          </p:stCondLst>
                                        </p:cTn>
                                        <p:tgtEl>
                                          <p:spTgt spid="20"/>
                                        </p:tgtEl>
                                        <p:attrNameLst>
                                          <p:attrName>ppt_x</p:attrName>
                                        </p:attrNameLst>
                                      </p:cBhvr>
                                    </p:anim>
                                    <p:anim by="(-#ppt_w*0.10)" calcmode="lin" valueType="num">
                                      <p:cBhvr>
                                        <p:cTn autoRev="1" dur="50" fill="hold" id="70">
                                          <p:stCondLst>
                                            <p:cond delay="0"/>
                                          </p:stCondLst>
                                        </p:cTn>
                                        <p:tgtEl>
                                          <p:spTgt spid="20"/>
                                        </p:tgtEl>
                                        <p:attrNameLst>
                                          <p:attrName>ppt_y</p:attrName>
                                        </p:attrNameLst>
                                      </p:cBhvr>
                                    </p:anim>
                                    <p:animRot by="-480000">
                                      <p:cBhvr>
                                        <p:cTn autoRev="1" dur="50" fill="hold" id="71">
                                          <p:stCondLst>
                                            <p:cond delay="0"/>
                                          </p:stCondLst>
                                        </p:cTn>
                                        <p:tgtEl>
                                          <p:spTgt spid="2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2"/>
      <p:bldP grpId="1" spid="12"/>
      <p:bldP grpId="0" spid="13"/>
      <p:bldP grpId="0" spid="14"/>
      <p:bldP grpId="0" spid="15"/>
      <p:bldP grpId="1" spid="15"/>
      <p:bldP grpId="0" spid="17"/>
      <p:bldP grpId="0" spid="19"/>
      <p:bldP grpId="0" spid="20"/>
      <p:bldP grpId="1"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latin charset="-122" panose="020b0503020204020204" pitchFamily="34" typeface="微软雅黑"/>
              <a:ea charset="-122" panose="020b0503020204020204" pitchFamily="34" typeface="微软雅黑"/>
            </a:endParaRPr>
          </a:p>
        </p:txBody>
      </p:sp>
      <p:sp>
        <p:nvSpPr>
          <p:cNvPr id="2" name="矩形 1">
            <a:extLst>
              <a:ext uri="{FF2B5EF4-FFF2-40B4-BE49-F238E27FC236}">
                <a16:creationId xmlns:a16="http://schemas.microsoft.com/office/drawing/2014/main" id="{6D77EC03-2B53-4F80-8F2E-0C523E0C702B}"/>
              </a:ext>
            </a:extLst>
          </p:cNvPr>
          <p:cNvSpPr/>
          <p:nvPr/>
        </p:nvSpPr>
        <p:spPr>
          <a:xfrm>
            <a:off x="934040" y="175174"/>
            <a:ext cx="2621280" cy="457200"/>
          </a:xfrm>
          <a:prstGeom prst="rect">
            <a:avLst/>
          </a:prstGeom>
        </p:spPr>
        <p:txBody>
          <a:bodyPr wrap="none">
            <a:spAutoFit/>
          </a:bodyPr>
          <a:lstStyle/>
          <a:p>
            <a:pPr algn="ctr"/>
            <a:r>
              <a:rPr altLang="en-US" b="1" lang="zh-CN" sz="2400">
                <a:solidFill>
                  <a:srgbClr val="CE333B"/>
                </a:solidFill>
                <a:latin charset="-122" panose="020b0503020204020204" pitchFamily="34" typeface="微软雅黑"/>
                <a:ea charset="-122" panose="020b0503020204020204" pitchFamily="34" typeface="微软雅黑"/>
                <a:cs charset="-122" typeface="Microsoft YaHei"/>
              </a:rPr>
              <a:t>扫黑除恶重点对象</a:t>
            </a:r>
          </a:p>
        </p:txBody>
      </p:sp>
      <p:pic>
        <p:nvPicPr>
          <p:cNvPr id="5" name="图片 4">
            <a:extLst>
              <a:ext uri="{FF2B5EF4-FFF2-40B4-BE49-F238E27FC236}">
                <a16:creationId xmlns:a16="http://schemas.microsoft.com/office/drawing/2014/main" id="{842426B0-3E43-4D22-B2D1-2BD4129B8043}"/>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
        <p:nvSpPr>
          <p:cNvPr id="6" name="iṩḷíḓê">
            <a:extLst>
              <a:ext uri="{FF2B5EF4-FFF2-40B4-BE49-F238E27FC236}">
                <a16:creationId xmlns:a16="http://schemas.microsoft.com/office/drawing/2014/main" id="{B6FD7AA5-A590-4369-B122-8230F23BFDF2}"/>
              </a:ext>
            </a:extLst>
          </p:cNvPr>
          <p:cNvSpPr/>
          <p:nvPr/>
        </p:nvSpPr>
        <p:spPr>
          <a:xfrm>
            <a:off x="808662" y="1106584"/>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7" name="ïṥḻîḑè">
            <a:extLst>
              <a:ext uri="{FF2B5EF4-FFF2-40B4-BE49-F238E27FC236}">
                <a16:creationId xmlns:a16="http://schemas.microsoft.com/office/drawing/2014/main" id="{9BEBDB07-8683-4FDB-A040-E9ECDFC718EA}"/>
              </a:ext>
            </a:extLst>
          </p:cNvPr>
          <p:cNvSpPr/>
          <p:nvPr/>
        </p:nvSpPr>
        <p:spPr>
          <a:xfrm>
            <a:off x="808662" y="4109367"/>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8" name="íşḻiḍè">
            <a:extLst>
              <a:ext uri="{FF2B5EF4-FFF2-40B4-BE49-F238E27FC236}">
                <a16:creationId xmlns:a16="http://schemas.microsoft.com/office/drawing/2014/main" id="{CBF80801-958D-41CC-BF29-ED0F33507342}"/>
              </a:ext>
            </a:extLst>
          </p:cNvPr>
          <p:cNvSpPr/>
          <p:nvPr/>
        </p:nvSpPr>
        <p:spPr>
          <a:xfrm>
            <a:off x="9060975" y="1106584"/>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9" name="îṣḷíḓe">
            <a:extLst>
              <a:ext uri="{FF2B5EF4-FFF2-40B4-BE49-F238E27FC236}">
                <a16:creationId xmlns:a16="http://schemas.microsoft.com/office/drawing/2014/main" id="{B8452176-34EB-4E6A-A6CA-F500F3834D07}"/>
              </a:ext>
            </a:extLst>
          </p:cNvPr>
          <p:cNvSpPr/>
          <p:nvPr/>
        </p:nvSpPr>
        <p:spPr>
          <a:xfrm>
            <a:off x="9060975" y="4109367"/>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10" name="íṣḷïḑé">
            <a:extLst>
              <a:ext uri="{FF2B5EF4-FFF2-40B4-BE49-F238E27FC236}">
                <a16:creationId xmlns:a16="http://schemas.microsoft.com/office/drawing/2014/main" id="{A10975FB-0512-424F-A0A1-8CD3A11A38E4}"/>
              </a:ext>
            </a:extLst>
          </p:cNvPr>
          <p:cNvSpPr txBox="1"/>
          <p:nvPr/>
        </p:nvSpPr>
        <p:spPr bwMode="auto">
          <a:xfrm>
            <a:off x="8930729" y="4555361"/>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11" name="iṧ1îḍê">
            <a:extLst>
              <a:ext uri="{FF2B5EF4-FFF2-40B4-BE49-F238E27FC236}">
                <a16:creationId xmlns:a16="http://schemas.microsoft.com/office/drawing/2014/main" id="{59BB158B-2C1F-4DCC-B2AA-BB384561B26A}"/>
              </a:ext>
            </a:extLst>
          </p:cNvPr>
          <p:cNvSpPr/>
          <p:nvPr/>
        </p:nvSpPr>
        <p:spPr>
          <a:xfrm>
            <a:off x="4932636" y="1106584"/>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12" name="îşlîḓe">
            <a:extLst>
              <a:ext uri="{FF2B5EF4-FFF2-40B4-BE49-F238E27FC236}">
                <a16:creationId xmlns:a16="http://schemas.microsoft.com/office/drawing/2014/main" id="{2D7FE8B4-206D-4AB3-9ACD-6BFE0B8C3D9F}"/>
              </a:ext>
            </a:extLst>
          </p:cNvPr>
          <p:cNvSpPr/>
          <p:nvPr/>
        </p:nvSpPr>
        <p:spPr>
          <a:xfrm>
            <a:off x="4932636" y="4109367"/>
            <a:ext cx="2326729" cy="2064633"/>
          </a:xfrm>
          <a:prstGeom prst="rect">
            <a:avLst/>
          </a:prstGeom>
          <a:grpFill/>
          <a:ln w="76200">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3020204020204" pitchFamily="34" typeface="微软雅黑"/>
              <a:ea charset="-122" panose="020b0503020204020204" pitchFamily="34" typeface="微软雅黑"/>
            </a:endParaRPr>
          </a:p>
        </p:txBody>
      </p:sp>
      <p:sp>
        <p:nvSpPr>
          <p:cNvPr id="13" name="ï$liḑé">
            <a:extLst>
              <a:ext uri="{FF2B5EF4-FFF2-40B4-BE49-F238E27FC236}">
                <a16:creationId xmlns:a16="http://schemas.microsoft.com/office/drawing/2014/main" id="{18DB33F5-4A54-4FCB-90C5-D60ADE6FAAA6}"/>
              </a:ext>
            </a:extLst>
          </p:cNvPr>
          <p:cNvSpPr txBox="1"/>
          <p:nvPr/>
        </p:nvSpPr>
        <p:spPr>
          <a:xfrm>
            <a:off x="1367915" y="3539809"/>
            <a:ext cx="1172085" cy="347915"/>
          </a:xfrm>
          <a:prstGeom prst="rect">
            <a:avLst/>
          </a:prstGeom>
          <a:noFill/>
        </p:spPr>
        <p:txBody>
          <a:bodyPr bIns="45711" lIns="91422" rIns="91422" tIns="45711" wrap="none">
            <a:prstTxWarp prst="textPlain">
              <a:avLst/>
            </a:prstTxWarp>
            <a:noAutofit/>
          </a:bodyPr>
          <a:lstStyle/>
          <a:p>
            <a:r>
              <a:rPr altLang="en-US" lang="zh-CN" sz="2000">
                <a:solidFill>
                  <a:srgbClr val="A30303"/>
                </a:solidFill>
                <a:latin charset="-122" panose="020b0503020204020204" pitchFamily="34" typeface="微软雅黑"/>
                <a:ea charset="-122" panose="020b0503020204020204" pitchFamily="34" typeface="微软雅黑"/>
                <a:cs typeface="Arial"/>
              </a:rPr>
              <a:t>扫黑除恶</a:t>
            </a:r>
          </a:p>
        </p:txBody>
      </p:sp>
      <p:sp>
        <p:nvSpPr>
          <p:cNvPr id="14" name="ï$liḑé">
            <a:extLst>
              <a:ext uri="{FF2B5EF4-FFF2-40B4-BE49-F238E27FC236}">
                <a16:creationId xmlns:a16="http://schemas.microsoft.com/office/drawing/2014/main" id="{8539EB4F-880E-4865-AE92-93FD29A762F3}"/>
              </a:ext>
            </a:extLst>
          </p:cNvPr>
          <p:cNvSpPr txBox="1"/>
          <p:nvPr/>
        </p:nvSpPr>
        <p:spPr>
          <a:xfrm>
            <a:off x="5509957" y="3540729"/>
            <a:ext cx="1172085" cy="347915"/>
          </a:xfrm>
          <a:prstGeom prst="rect">
            <a:avLst/>
          </a:prstGeom>
          <a:noFill/>
        </p:spPr>
        <p:txBody>
          <a:bodyPr bIns="45711" lIns="91422" rIns="91422" tIns="45711" wrap="none">
            <a:prstTxWarp prst="textPlain">
              <a:avLst/>
            </a:prstTxWarp>
            <a:noAutofit/>
          </a:bodyPr>
          <a:lstStyle/>
          <a:p>
            <a:r>
              <a:rPr altLang="en-US" lang="zh-CN" sz="2000">
                <a:solidFill>
                  <a:srgbClr val="A30303"/>
                </a:solidFill>
                <a:latin charset="-122" panose="020b0503020204020204" pitchFamily="34" typeface="微软雅黑"/>
                <a:ea charset="-122" panose="020b0503020204020204" pitchFamily="34" typeface="微软雅黑"/>
                <a:cs typeface="Arial"/>
              </a:rPr>
              <a:t>扫黑除恶</a:t>
            </a:r>
          </a:p>
        </p:txBody>
      </p:sp>
      <p:sp>
        <p:nvSpPr>
          <p:cNvPr id="15" name="ï$liḑé">
            <a:extLst>
              <a:ext uri="{FF2B5EF4-FFF2-40B4-BE49-F238E27FC236}">
                <a16:creationId xmlns:a16="http://schemas.microsoft.com/office/drawing/2014/main" id="{AE60793A-F28B-4542-BA35-A69AD456A8B4}"/>
              </a:ext>
            </a:extLst>
          </p:cNvPr>
          <p:cNvSpPr txBox="1"/>
          <p:nvPr/>
        </p:nvSpPr>
        <p:spPr>
          <a:xfrm>
            <a:off x="9651999" y="3541649"/>
            <a:ext cx="1172085" cy="347915"/>
          </a:xfrm>
          <a:prstGeom prst="rect">
            <a:avLst/>
          </a:prstGeom>
          <a:noFill/>
        </p:spPr>
        <p:txBody>
          <a:bodyPr bIns="45711" lIns="91422" rIns="91422" tIns="45711" wrap="none">
            <a:prstTxWarp prst="textPlain">
              <a:avLst/>
            </a:prstTxWarp>
            <a:noAutofit/>
          </a:bodyPr>
          <a:lstStyle/>
          <a:p>
            <a:r>
              <a:rPr altLang="en-US" lang="zh-CN" sz="2000">
                <a:solidFill>
                  <a:srgbClr val="A30303"/>
                </a:solidFill>
                <a:latin charset="-122" panose="020b0503020204020204" pitchFamily="34" typeface="微软雅黑"/>
                <a:ea charset="-122" panose="020b0503020204020204" pitchFamily="34" typeface="微软雅黑"/>
                <a:cs typeface="Arial"/>
              </a:rPr>
              <a:t>扫黑除恶</a:t>
            </a:r>
          </a:p>
        </p:txBody>
      </p:sp>
      <p:sp>
        <p:nvSpPr>
          <p:cNvPr id="16" name="矩形 15">
            <a:extLst>
              <a:ext uri="{FF2B5EF4-FFF2-40B4-BE49-F238E27FC236}">
                <a16:creationId xmlns:a16="http://schemas.microsoft.com/office/drawing/2014/main" id="{7F744781-5076-4C10-8404-3B48C97B80ED}"/>
              </a:ext>
            </a:extLst>
          </p:cNvPr>
          <p:cNvSpPr/>
          <p:nvPr/>
        </p:nvSpPr>
        <p:spPr>
          <a:xfrm>
            <a:off x="9247969" y="4827713"/>
            <a:ext cx="1980144" cy="57912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sym typeface="+mn-ea"/>
              </a:rPr>
              <a:t>坚决深挖黑恶势力“保护伞”</a:t>
            </a:r>
          </a:p>
        </p:txBody>
      </p:sp>
      <p:sp>
        <p:nvSpPr>
          <p:cNvPr id="17" name="íṣḷïḑé">
            <a:extLst>
              <a:ext uri="{FF2B5EF4-FFF2-40B4-BE49-F238E27FC236}">
                <a16:creationId xmlns:a16="http://schemas.microsoft.com/office/drawing/2014/main" id="{EDE1299A-142E-4B53-9390-CBF31BCACC69}"/>
              </a:ext>
            </a:extLst>
          </p:cNvPr>
          <p:cNvSpPr txBox="1"/>
          <p:nvPr/>
        </p:nvSpPr>
        <p:spPr bwMode="auto">
          <a:xfrm>
            <a:off x="4821268" y="4552792"/>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19" name="íṣḷïḑé">
            <a:extLst>
              <a:ext uri="{FF2B5EF4-FFF2-40B4-BE49-F238E27FC236}">
                <a16:creationId xmlns:a16="http://schemas.microsoft.com/office/drawing/2014/main" id="{BA6D97BB-1747-4291-A721-86C41797D938}"/>
              </a:ext>
            </a:extLst>
          </p:cNvPr>
          <p:cNvSpPr txBox="1"/>
          <p:nvPr/>
        </p:nvSpPr>
        <p:spPr bwMode="auto">
          <a:xfrm>
            <a:off x="711807" y="4550223"/>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20" name="íṣḷïḑé">
            <a:extLst>
              <a:ext uri="{FF2B5EF4-FFF2-40B4-BE49-F238E27FC236}">
                <a16:creationId xmlns:a16="http://schemas.microsoft.com/office/drawing/2014/main" id="{E074A4BC-984F-4832-9347-AE9101E8CE2B}"/>
              </a:ext>
            </a:extLst>
          </p:cNvPr>
          <p:cNvSpPr txBox="1"/>
          <p:nvPr/>
        </p:nvSpPr>
        <p:spPr bwMode="auto">
          <a:xfrm>
            <a:off x="678415" y="1552708"/>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21" name="íṣḷïḑé">
            <a:extLst>
              <a:ext uri="{FF2B5EF4-FFF2-40B4-BE49-F238E27FC236}">
                <a16:creationId xmlns:a16="http://schemas.microsoft.com/office/drawing/2014/main" id="{95F26131-EF43-47DA-AD53-94AB9EA3761C}"/>
              </a:ext>
            </a:extLst>
          </p:cNvPr>
          <p:cNvSpPr txBox="1"/>
          <p:nvPr/>
        </p:nvSpPr>
        <p:spPr bwMode="auto">
          <a:xfrm>
            <a:off x="4802388" y="1554388"/>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22" name="íṣḷïḑé">
            <a:extLst>
              <a:ext uri="{FF2B5EF4-FFF2-40B4-BE49-F238E27FC236}">
                <a16:creationId xmlns:a16="http://schemas.microsoft.com/office/drawing/2014/main" id="{0CBABAD6-454D-4154-AA12-1345E25B4B62}"/>
              </a:ext>
            </a:extLst>
          </p:cNvPr>
          <p:cNvSpPr txBox="1"/>
          <p:nvPr/>
        </p:nvSpPr>
        <p:spPr bwMode="auto">
          <a:xfrm>
            <a:off x="8926361" y="1556068"/>
            <a:ext cx="2587221" cy="1177782"/>
          </a:xfrm>
          <a:prstGeom prst="rect">
            <a:avLst/>
          </a:prstGeom>
          <a:solidFill>
            <a:srgbClr val="C00000"/>
          </a:solidFill>
          <a:ln w="3175">
            <a:noFill/>
            <a:miter lim="800000"/>
          </a:ln>
          <a:extLst/>
        </p:spPr>
        <p:txBody>
          <a:bodyPr anchor="ctr" anchorCtr="0" bIns="46800" lIns="90000" rIns="90000" tIns="46800" wrap="square">
            <a:normAutofit/>
          </a:bodyPr>
          <a:lstStyle>
            <a:defPPr>
              <a:defRPr lang="zh-CN"/>
            </a:defPPr>
            <a:lvl1pPr defTabSz="914377" indent="-171450" marL="171450">
              <a:lnSpc>
                <a:spcPct val="160000"/>
              </a:lnSpc>
              <a:buFont charset="0" panose="020b0604020202020204" pitchFamily="34" typeface="Arial"/>
              <a:buChar char="•"/>
              <a:defRPr sz="1000"/>
            </a:lvl1pPr>
            <a:lvl2pPr defTabSz="914377" marL="457189"/>
            <a:lvl3pPr defTabSz="914377" marL="914377"/>
            <a:lvl4pPr defTabSz="914377" marL="1371566"/>
            <a:lvl5pPr defTabSz="914377" marL="1828754"/>
            <a:lvl6pPr defTabSz="914377" marL="2285943"/>
            <a:lvl7pPr defTabSz="914377" marL="2743131"/>
            <a:lvl8pPr defTabSz="914377" marL="3200320"/>
            <a:lvl9pPr defTabSz="914377" marL="3657509"/>
          </a:lstStyle>
          <a:p>
            <a:endParaRPr altLang="zh-CN" lang="en-US">
              <a:solidFill>
                <a:schemeClr val="bg1"/>
              </a:solidFill>
              <a:latin charset="-122" panose="020b0503020204020204" pitchFamily="34" typeface="微软雅黑"/>
              <a:ea charset="-122" panose="020b0503020204020204" pitchFamily="34" typeface="微软雅黑"/>
            </a:endParaRPr>
          </a:p>
        </p:txBody>
      </p:sp>
      <p:sp>
        <p:nvSpPr>
          <p:cNvPr id="23" name="矩形 22">
            <a:extLst>
              <a:ext uri="{FF2B5EF4-FFF2-40B4-BE49-F238E27FC236}">
                <a16:creationId xmlns:a16="http://schemas.microsoft.com/office/drawing/2014/main" id="{D9064E29-BE05-4E22-9341-BC816D151A5A}"/>
              </a:ext>
            </a:extLst>
          </p:cNvPr>
          <p:cNvSpPr/>
          <p:nvPr/>
        </p:nvSpPr>
        <p:spPr>
          <a:xfrm>
            <a:off x="5156658" y="4677449"/>
            <a:ext cx="2187572" cy="82296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sym typeface="+mn-ea"/>
              </a:rPr>
              <a:t>境外黑社会入境发展渗透以及跨国跨境的黑恶势力</a:t>
            </a:r>
          </a:p>
        </p:txBody>
      </p:sp>
      <p:sp>
        <p:nvSpPr>
          <p:cNvPr id="24" name="矩形 23">
            <a:extLst>
              <a:ext uri="{FF2B5EF4-FFF2-40B4-BE49-F238E27FC236}">
                <a16:creationId xmlns:a16="http://schemas.microsoft.com/office/drawing/2014/main" id="{D658F2B9-5FE9-488F-9D43-5AA208CAEA6F}"/>
              </a:ext>
            </a:extLst>
          </p:cNvPr>
          <p:cNvSpPr/>
          <p:nvPr/>
        </p:nvSpPr>
        <p:spPr>
          <a:xfrm>
            <a:off x="900359" y="4610588"/>
            <a:ext cx="2137356" cy="106680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sym typeface="+mn-ea"/>
              </a:rPr>
              <a:t>组织或雇佣网络“水军”在网上威胁、恐吓、侮辱、诽谤、滋扰的黑恶势力</a:t>
            </a:r>
          </a:p>
        </p:txBody>
      </p:sp>
      <p:sp>
        <p:nvSpPr>
          <p:cNvPr id="25" name="矩形 24">
            <a:extLst>
              <a:ext uri="{FF2B5EF4-FFF2-40B4-BE49-F238E27FC236}">
                <a16:creationId xmlns:a16="http://schemas.microsoft.com/office/drawing/2014/main" id="{E45ADBA1-9705-4DDB-BC99-E560883DC0AC}"/>
              </a:ext>
            </a:extLst>
          </p:cNvPr>
          <p:cNvSpPr/>
          <p:nvPr/>
        </p:nvSpPr>
        <p:spPr>
          <a:xfrm>
            <a:off x="851213" y="1706613"/>
            <a:ext cx="2308408" cy="82296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操纵、经营“黄赌毒”等违法犯罪活动的黑恶势力</a:t>
            </a:r>
          </a:p>
        </p:txBody>
      </p:sp>
      <p:sp>
        <p:nvSpPr>
          <p:cNvPr id="26" name="矩形 25">
            <a:extLst>
              <a:ext uri="{FF2B5EF4-FFF2-40B4-BE49-F238E27FC236}">
                <a16:creationId xmlns:a16="http://schemas.microsoft.com/office/drawing/2014/main" id="{6C24B998-D27B-40F9-AAE7-144EE203E11A}"/>
              </a:ext>
            </a:extLst>
          </p:cNvPr>
          <p:cNvSpPr/>
          <p:nvPr/>
        </p:nvSpPr>
        <p:spPr>
          <a:xfrm>
            <a:off x="4999358" y="1815734"/>
            <a:ext cx="2231039" cy="579120"/>
          </a:xfrm>
          <a:prstGeom prst="rect">
            <a:avLst/>
          </a:prstGeom>
        </p:spPr>
        <p:txBody>
          <a:bodyPr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非法高利放贷、暴力讨债的黑恶势力</a:t>
            </a:r>
          </a:p>
        </p:txBody>
      </p:sp>
      <p:sp>
        <p:nvSpPr>
          <p:cNvPr id="27" name="矩形 26">
            <a:extLst>
              <a:ext uri="{FF2B5EF4-FFF2-40B4-BE49-F238E27FC236}">
                <a16:creationId xmlns:a16="http://schemas.microsoft.com/office/drawing/2014/main" id="{137A834C-CB4D-4158-B30C-60701B0DC394}"/>
              </a:ext>
            </a:extLst>
          </p:cNvPr>
          <p:cNvSpPr/>
          <p:nvPr/>
        </p:nvSpPr>
        <p:spPr>
          <a:xfrm>
            <a:off x="9076899" y="1706613"/>
            <a:ext cx="2322285" cy="82296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插手民间纠纷，充当“地下执法队”的黑恶势力</a:t>
            </a:r>
          </a:p>
        </p:txBody>
      </p:sp>
    </p:spTree>
    <p:extLst>
      <p:ext uri="{BB962C8B-B14F-4D97-AF65-F5344CB8AC3E}">
        <p14:creationId val="339452728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1000" fill="hold" id="11"/>
                                        <p:tgtEl>
                                          <p:spTgt spid="14"/>
                                        </p:tgtEl>
                                        <p:attrNameLst>
                                          <p:attrName>ppt_x</p:attrName>
                                        </p:attrNameLst>
                                      </p:cBhvr>
                                      <p:tavLst>
                                        <p:tav tm="0">
                                          <p:val>
                                            <p:strVal val="0-#ppt_w/2"/>
                                          </p:val>
                                        </p:tav>
                                        <p:tav tm="100000">
                                          <p:val>
                                            <p:strVal val="#ppt_x"/>
                                          </p:val>
                                        </p:tav>
                                      </p:tavLst>
                                    </p:anim>
                                    <p:anim calcmode="lin" valueType="num">
                                      <p:cBhvr additive="base">
                                        <p:cTn dur="1000" fill="hold" id="12"/>
                                        <p:tgtEl>
                                          <p:spTgt spid="1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000" fill="hold" id="15"/>
                                        <p:tgtEl>
                                          <p:spTgt spid="15"/>
                                        </p:tgtEl>
                                        <p:attrNameLst>
                                          <p:attrName>ppt_x</p:attrName>
                                        </p:attrNameLst>
                                      </p:cBhvr>
                                      <p:tavLst>
                                        <p:tav tm="0">
                                          <p:val>
                                            <p:strVal val="0-#ppt_w/2"/>
                                          </p:val>
                                        </p:tav>
                                        <p:tav tm="100000">
                                          <p:val>
                                            <p:strVal val="#ppt_x"/>
                                          </p:val>
                                        </p:tav>
                                      </p:tavLst>
                                    </p:anim>
                                    <p:anim calcmode="lin" valueType="num">
                                      <p:cBhvr additive="base">
                                        <p:cTn dur="1000" fill="hold" id="16"/>
                                        <p:tgtEl>
                                          <p:spTgt spid="1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7" presetSubtype="1">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500" fill="hold" id="20"/>
                                        <p:tgtEl>
                                          <p:spTgt spid="6"/>
                                        </p:tgtEl>
                                        <p:attrNameLst>
                                          <p:attrName>ppt_x</p:attrName>
                                        </p:attrNameLst>
                                      </p:cBhvr>
                                      <p:tavLst>
                                        <p:tav tm="0">
                                          <p:val>
                                            <p:strVal val="#ppt_x"/>
                                          </p:val>
                                        </p:tav>
                                        <p:tav tm="100000">
                                          <p:val>
                                            <p:strVal val="#ppt_x"/>
                                          </p:val>
                                        </p:tav>
                                      </p:tavLst>
                                    </p:anim>
                                    <p:anim calcmode="lin" valueType="num">
                                      <p:cBhvr>
                                        <p:cTn dur="500" fill="hold" id="21"/>
                                        <p:tgtEl>
                                          <p:spTgt spid="6"/>
                                        </p:tgtEl>
                                        <p:attrNameLst>
                                          <p:attrName>ppt_y</p:attrName>
                                        </p:attrNameLst>
                                      </p:cBhvr>
                                      <p:tavLst>
                                        <p:tav tm="0">
                                          <p:val>
                                            <p:strVal val="#ppt_y-#ppt_h/2"/>
                                          </p:val>
                                        </p:tav>
                                        <p:tav tm="100000">
                                          <p:val>
                                            <p:strVal val="#ppt_y"/>
                                          </p:val>
                                        </p:tav>
                                      </p:tavLst>
                                    </p:anim>
                                    <p:anim calcmode="lin" valueType="num">
                                      <p:cBhvr>
                                        <p:cTn dur="500" fill="hold" id="22"/>
                                        <p:tgtEl>
                                          <p:spTgt spid="6"/>
                                        </p:tgtEl>
                                        <p:attrNameLst>
                                          <p:attrName>ppt_w</p:attrName>
                                        </p:attrNameLst>
                                      </p:cBhvr>
                                      <p:tavLst>
                                        <p:tav tm="0">
                                          <p:val>
                                            <p:strVal val="#ppt_w"/>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par>
                                <p:cTn fill="hold" grpId="0" id="24" nodeType="withEffect" presetClass="entr" presetID="55"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1000" fill="hold" id="26"/>
                                        <p:tgtEl>
                                          <p:spTgt spid="20"/>
                                        </p:tgtEl>
                                        <p:attrNameLst>
                                          <p:attrName>ppt_w</p:attrName>
                                        </p:attrNameLst>
                                      </p:cBhvr>
                                      <p:tavLst>
                                        <p:tav tm="0">
                                          <p:val>
                                            <p:strVal val="#ppt_w*0.70"/>
                                          </p:val>
                                        </p:tav>
                                        <p:tav tm="100000">
                                          <p:val>
                                            <p:strVal val="#ppt_w"/>
                                          </p:val>
                                        </p:tav>
                                      </p:tavLst>
                                    </p:anim>
                                    <p:anim calcmode="lin" valueType="num">
                                      <p:cBhvr>
                                        <p:cTn dur="1000" fill="hold" id="27"/>
                                        <p:tgtEl>
                                          <p:spTgt spid="20"/>
                                        </p:tgtEl>
                                        <p:attrNameLst>
                                          <p:attrName>ppt_h</p:attrName>
                                        </p:attrNameLst>
                                      </p:cBhvr>
                                      <p:tavLst>
                                        <p:tav tm="0">
                                          <p:val>
                                            <p:strVal val="#ppt_h"/>
                                          </p:val>
                                        </p:tav>
                                        <p:tav tm="100000">
                                          <p:val>
                                            <p:strVal val="#ppt_h"/>
                                          </p:val>
                                        </p:tav>
                                      </p:tavLst>
                                    </p:anim>
                                    <p:animEffect filter="fade" transition="in">
                                      <p:cBhvr>
                                        <p:cTn dur="1000" id="28"/>
                                        <p:tgtEl>
                                          <p:spTgt spid="20"/>
                                        </p:tgtEl>
                                      </p:cBhvr>
                                    </p:animEffect>
                                  </p:childTnLst>
                                </p:cTn>
                              </p:par>
                              <p:par>
                                <p:cTn fill="hold" grpId="0" id="29" nodeType="withEffect" presetClass="entr" presetID="17" presetSubtype="1">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ppt_x</p:attrName>
                                        </p:attrNameLst>
                                      </p:cBhvr>
                                      <p:tavLst>
                                        <p:tav tm="0">
                                          <p:val>
                                            <p:strVal val="#ppt_x"/>
                                          </p:val>
                                        </p:tav>
                                        <p:tav tm="100000">
                                          <p:val>
                                            <p:strVal val="#ppt_x"/>
                                          </p:val>
                                        </p:tav>
                                      </p:tavLst>
                                    </p:anim>
                                    <p:anim calcmode="lin" valueType="num">
                                      <p:cBhvr>
                                        <p:cTn dur="500" fill="hold" id="32"/>
                                        <p:tgtEl>
                                          <p:spTgt spid="11"/>
                                        </p:tgtEl>
                                        <p:attrNameLst>
                                          <p:attrName>ppt_y</p:attrName>
                                        </p:attrNameLst>
                                      </p:cBhvr>
                                      <p:tavLst>
                                        <p:tav tm="0">
                                          <p:val>
                                            <p:strVal val="#ppt_y-#ppt_h/2"/>
                                          </p:val>
                                        </p:tav>
                                        <p:tav tm="100000">
                                          <p:val>
                                            <p:strVal val="#ppt_y"/>
                                          </p:val>
                                        </p:tav>
                                      </p:tavLst>
                                    </p:anim>
                                    <p:anim calcmode="lin" valueType="num">
                                      <p:cBhvr>
                                        <p:cTn dur="500" fill="hold" id="33"/>
                                        <p:tgtEl>
                                          <p:spTgt spid="11"/>
                                        </p:tgtEl>
                                        <p:attrNameLst>
                                          <p:attrName>ppt_w</p:attrName>
                                        </p:attrNameLst>
                                      </p:cBhvr>
                                      <p:tavLst>
                                        <p:tav tm="0">
                                          <p:val>
                                            <p:strVal val="#ppt_w"/>
                                          </p:val>
                                        </p:tav>
                                        <p:tav tm="100000">
                                          <p:val>
                                            <p:strVal val="#ppt_w"/>
                                          </p:val>
                                        </p:tav>
                                      </p:tavLst>
                                    </p:anim>
                                    <p:anim calcmode="lin" valueType="num">
                                      <p:cBhvr>
                                        <p:cTn dur="500" fill="hold" id="34"/>
                                        <p:tgtEl>
                                          <p:spTgt spid="11"/>
                                        </p:tgtEl>
                                        <p:attrNameLst>
                                          <p:attrName>ppt_h</p:attrName>
                                        </p:attrNameLst>
                                      </p:cBhvr>
                                      <p:tavLst>
                                        <p:tav tm="0">
                                          <p:val>
                                            <p:fltVal val="0"/>
                                          </p:val>
                                        </p:tav>
                                        <p:tav tm="100000">
                                          <p:val>
                                            <p:strVal val="#ppt_h"/>
                                          </p:val>
                                        </p:tav>
                                      </p:tavLst>
                                    </p:anim>
                                  </p:childTnLst>
                                </p:cTn>
                              </p:par>
                              <p:par>
                                <p:cTn fill="hold" grpId="0" id="35" nodeType="withEffect" presetClass="entr" presetID="55"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0.70"/>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par>
                                <p:cTn fill="hold" grpId="0" id="40" nodeType="withEffect" presetClass="entr" presetID="17" presetSubtype="1">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ppt_x</p:attrName>
                                        </p:attrNameLst>
                                      </p:cBhvr>
                                      <p:tavLst>
                                        <p:tav tm="0">
                                          <p:val>
                                            <p:strVal val="#ppt_x"/>
                                          </p:val>
                                        </p:tav>
                                        <p:tav tm="100000">
                                          <p:val>
                                            <p:strVal val="#ppt_x"/>
                                          </p:val>
                                        </p:tav>
                                      </p:tavLst>
                                    </p:anim>
                                    <p:anim calcmode="lin" valueType="num">
                                      <p:cBhvr>
                                        <p:cTn dur="500" fill="hold" id="43"/>
                                        <p:tgtEl>
                                          <p:spTgt spid="8"/>
                                        </p:tgtEl>
                                        <p:attrNameLst>
                                          <p:attrName>ppt_y</p:attrName>
                                        </p:attrNameLst>
                                      </p:cBhvr>
                                      <p:tavLst>
                                        <p:tav tm="0">
                                          <p:val>
                                            <p:strVal val="#ppt_y-#ppt_h/2"/>
                                          </p:val>
                                        </p:tav>
                                        <p:tav tm="100000">
                                          <p:val>
                                            <p:strVal val="#ppt_y"/>
                                          </p:val>
                                        </p:tav>
                                      </p:tavLst>
                                    </p:anim>
                                    <p:anim calcmode="lin" valueType="num">
                                      <p:cBhvr>
                                        <p:cTn dur="500" fill="hold" id="44"/>
                                        <p:tgtEl>
                                          <p:spTgt spid="8"/>
                                        </p:tgtEl>
                                        <p:attrNameLst>
                                          <p:attrName>ppt_w</p:attrName>
                                        </p:attrNameLst>
                                      </p:cBhvr>
                                      <p:tavLst>
                                        <p:tav tm="0">
                                          <p:val>
                                            <p:strVal val="#ppt_w"/>
                                          </p:val>
                                        </p:tav>
                                        <p:tav tm="100000">
                                          <p:val>
                                            <p:strVal val="#ppt_w"/>
                                          </p:val>
                                        </p:tav>
                                      </p:tavLst>
                                    </p:anim>
                                    <p:anim calcmode="lin" valueType="num">
                                      <p:cBhvr>
                                        <p:cTn dur="500" fill="hold" id="45"/>
                                        <p:tgtEl>
                                          <p:spTgt spid="8"/>
                                        </p:tgtEl>
                                        <p:attrNameLst>
                                          <p:attrName>ppt_h</p:attrName>
                                        </p:attrNameLst>
                                      </p:cBhvr>
                                      <p:tavLst>
                                        <p:tav tm="0">
                                          <p:val>
                                            <p:fltVal val="0"/>
                                          </p:val>
                                        </p:tav>
                                        <p:tav tm="100000">
                                          <p:val>
                                            <p:strVal val="#ppt_h"/>
                                          </p:val>
                                        </p:tav>
                                      </p:tavLst>
                                    </p:anim>
                                  </p:childTnLst>
                                </p:cTn>
                              </p:par>
                              <p:par>
                                <p:cTn fill="hold" grpId="0" id="46" nodeType="withEffect" presetClass="entr" presetID="55" presetSubtype="0">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p:cTn dur="1000" fill="hold" id="48"/>
                                        <p:tgtEl>
                                          <p:spTgt spid="22"/>
                                        </p:tgtEl>
                                        <p:attrNameLst>
                                          <p:attrName>ppt_w</p:attrName>
                                        </p:attrNameLst>
                                      </p:cBhvr>
                                      <p:tavLst>
                                        <p:tav tm="0">
                                          <p:val>
                                            <p:strVal val="#ppt_w*0.70"/>
                                          </p:val>
                                        </p:tav>
                                        <p:tav tm="100000">
                                          <p:val>
                                            <p:strVal val="#ppt_w"/>
                                          </p:val>
                                        </p:tav>
                                      </p:tavLst>
                                    </p:anim>
                                    <p:anim calcmode="lin" valueType="num">
                                      <p:cBhvr>
                                        <p:cTn dur="1000" fill="hold" id="49"/>
                                        <p:tgtEl>
                                          <p:spTgt spid="22"/>
                                        </p:tgtEl>
                                        <p:attrNameLst>
                                          <p:attrName>ppt_h</p:attrName>
                                        </p:attrNameLst>
                                      </p:cBhvr>
                                      <p:tavLst>
                                        <p:tav tm="0">
                                          <p:val>
                                            <p:strVal val="#ppt_h"/>
                                          </p:val>
                                        </p:tav>
                                        <p:tav tm="100000">
                                          <p:val>
                                            <p:strVal val="#ppt_h"/>
                                          </p:val>
                                        </p:tav>
                                      </p:tavLst>
                                    </p:anim>
                                    <p:animEffect filter="fade" transition="in">
                                      <p:cBhvr>
                                        <p:cTn dur="1000" id="50"/>
                                        <p:tgtEl>
                                          <p:spTgt spid="22"/>
                                        </p:tgtEl>
                                      </p:cBhvr>
                                    </p:animEffect>
                                  </p:childTnLst>
                                </p:cTn>
                              </p:par>
                              <p:par>
                                <p:cTn fill="hold" grpId="0" id="51" nodeType="withEffect" presetClass="entr" presetID="17" presetSubtype="1">
                                  <p:stCondLst>
                                    <p:cond delay="0"/>
                                  </p:stCondLst>
                                  <p:childTnLst>
                                    <p:set>
                                      <p:cBhvr>
                                        <p:cTn dur="1" fill="hold" id="52">
                                          <p:stCondLst>
                                            <p:cond delay="0"/>
                                          </p:stCondLst>
                                        </p:cTn>
                                        <p:tgtEl>
                                          <p:spTgt spid="7"/>
                                        </p:tgtEl>
                                        <p:attrNameLst>
                                          <p:attrName>style.visibility</p:attrName>
                                        </p:attrNameLst>
                                      </p:cBhvr>
                                      <p:to>
                                        <p:strVal val="visible"/>
                                      </p:to>
                                    </p:set>
                                    <p:anim calcmode="lin" valueType="num">
                                      <p:cBhvr>
                                        <p:cTn dur="500" fill="hold" id="53"/>
                                        <p:tgtEl>
                                          <p:spTgt spid="7"/>
                                        </p:tgtEl>
                                        <p:attrNameLst>
                                          <p:attrName>ppt_x</p:attrName>
                                        </p:attrNameLst>
                                      </p:cBhvr>
                                      <p:tavLst>
                                        <p:tav tm="0">
                                          <p:val>
                                            <p:strVal val="#ppt_x"/>
                                          </p:val>
                                        </p:tav>
                                        <p:tav tm="100000">
                                          <p:val>
                                            <p:strVal val="#ppt_x"/>
                                          </p:val>
                                        </p:tav>
                                      </p:tavLst>
                                    </p:anim>
                                    <p:anim calcmode="lin" valueType="num">
                                      <p:cBhvr>
                                        <p:cTn dur="500" fill="hold" id="54"/>
                                        <p:tgtEl>
                                          <p:spTgt spid="7"/>
                                        </p:tgtEl>
                                        <p:attrNameLst>
                                          <p:attrName>ppt_y</p:attrName>
                                        </p:attrNameLst>
                                      </p:cBhvr>
                                      <p:tavLst>
                                        <p:tav tm="0">
                                          <p:val>
                                            <p:strVal val="#ppt_y-#ppt_h/2"/>
                                          </p:val>
                                        </p:tav>
                                        <p:tav tm="100000">
                                          <p:val>
                                            <p:strVal val="#ppt_y"/>
                                          </p:val>
                                        </p:tav>
                                      </p:tavLst>
                                    </p:anim>
                                    <p:anim calcmode="lin" valueType="num">
                                      <p:cBhvr>
                                        <p:cTn dur="500" fill="hold" id="55"/>
                                        <p:tgtEl>
                                          <p:spTgt spid="7"/>
                                        </p:tgtEl>
                                        <p:attrNameLst>
                                          <p:attrName>ppt_w</p:attrName>
                                        </p:attrNameLst>
                                      </p:cBhvr>
                                      <p:tavLst>
                                        <p:tav tm="0">
                                          <p:val>
                                            <p:strVal val="#ppt_w"/>
                                          </p:val>
                                        </p:tav>
                                        <p:tav tm="100000">
                                          <p:val>
                                            <p:strVal val="#ppt_w"/>
                                          </p:val>
                                        </p:tav>
                                      </p:tavLst>
                                    </p:anim>
                                    <p:anim calcmode="lin" valueType="num">
                                      <p:cBhvr>
                                        <p:cTn dur="500" fill="hold" id="56"/>
                                        <p:tgtEl>
                                          <p:spTgt spid="7"/>
                                        </p:tgtEl>
                                        <p:attrNameLst>
                                          <p:attrName>ppt_h</p:attrName>
                                        </p:attrNameLst>
                                      </p:cBhvr>
                                      <p:tavLst>
                                        <p:tav tm="0">
                                          <p:val>
                                            <p:fltVal val="0"/>
                                          </p:val>
                                        </p:tav>
                                        <p:tav tm="100000">
                                          <p:val>
                                            <p:strVal val="#ppt_h"/>
                                          </p:val>
                                        </p:tav>
                                      </p:tavLst>
                                    </p:anim>
                                  </p:childTnLst>
                                </p:cTn>
                              </p:par>
                              <p:par>
                                <p:cTn fill="hold" grpId="0" id="57" nodeType="withEffect" presetClass="entr" presetID="55" presetSubtype="0">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p:cTn dur="1000" fill="hold" id="59"/>
                                        <p:tgtEl>
                                          <p:spTgt spid="19"/>
                                        </p:tgtEl>
                                        <p:attrNameLst>
                                          <p:attrName>ppt_w</p:attrName>
                                        </p:attrNameLst>
                                      </p:cBhvr>
                                      <p:tavLst>
                                        <p:tav tm="0">
                                          <p:val>
                                            <p:strVal val="#ppt_w*0.70"/>
                                          </p:val>
                                        </p:tav>
                                        <p:tav tm="100000">
                                          <p:val>
                                            <p:strVal val="#ppt_w"/>
                                          </p:val>
                                        </p:tav>
                                      </p:tavLst>
                                    </p:anim>
                                    <p:anim calcmode="lin" valueType="num">
                                      <p:cBhvr>
                                        <p:cTn dur="1000" fill="hold" id="60"/>
                                        <p:tgtEl>
                                          <p:spTgt spid="19"/>
                                        </p:tgtEl>
                                        <p:attrNameLst>
                                          <p:attrName>ppt_h</p:attrName>
                                        </p:attrNameLst>
                                      </p:cBhvr>
                                      <p:tavLst>
                                        <p:tav tm="0">
                                          <p:val>
                                            <p:strVal val="#ppt_h"/>
                                          </p:val>
                                        </p:tav>
                                        <p:tav tm="100000">
                                          <p:val>
                                            <p:strVal val="#ppt_h"/>
                                          </p:val>
                                        </p:tav>
                                      </p:tavLst>
                                    </p:anim>
                                    <p:animEffect filter="fade" transition="in">
                                      <p:cBhvr>
                                        <p:cTn dur="1000" id="61"/>
                                        <p:tgtEl>
                                          <p:spTgt spid="19"/>
                                        </p:tgtEl>
                                      </p:cBhvr>
                                    </p:animEffect>
                                  </p:childTnLst>
                                </p:cTn>
                              </p:par>
                              <p:par>
                                <p:cTn fill="hold" grpId="0" id="62" nodeType="withEffect" presetClass="entr" presetID="17" presetSubtype="1">
                                  <p:stCondLst>
                                    <p:cond delay="0"/>
                                  </p:stCondLst>
                                  <p:childTnLst>
                                    <p:set>
                                      <p:cBhvr>
                                        <p:cTn dur="1" fill="hold" id="63">
                                          <p:stCondLst>
                                            <p:cond delay="0"/>
                                          </p:stCondLst>
                                        </p:cTn>
                                        <p:tgtEl>
                                          <p:spTgt spid="12"/>
                                        </p:tgtEl>
                                        <p:attrNameLst>
                                          <p:attrName>style.visibility</p:attrName>
                                        </p:attrNameLst>
                                      </p:cBhvr>
                                      <p:to>
                                        <p:strVal val="visible"/>
                                      </p:to>
                                    </p:set>
                                    <p:anim calcmode="lin" valueType="num">
                                      <p:cBhvr>
                                        <p:cTn dur="500" fill="hold" id="64"/>
                                        <p:tgtEl>
                                          <p:spTgt spid="12"/>
                                        </p:tgtEl>
                                        <p:attrNameLst>
                                          <p:attrName>ppt_x</p:attrName>
                                        </p:attrNameLst>
                                      </p:cBhvr>
                                      <p:tavLst>
                                        <p:tav tm="0">
                                          <p:val>
                                            <p:strVal val="#ppt_x"/>
                                          </p:val>
                                        </p:tav>
                                        <p:tav tm="100000">
                                          <p:val>
                                            <p:strVal val="#ppt_x"/>
                                          </p:val>
                                        </p:tav>
                                      </p:tavLst>
                                    </p:anim>
                                    <p:anim calcmode="lin" valueType="num">
                                      <p:cBhvr>
                                        <p:cTn dur="500" fill="hold" id="65"/>
                                        <p:tgtEl>
                                          <p:spTgt spid="12"/>
                                        </p:tgtEl>
                                        <p:attrNameLst>
                                          <p:attrName>ppt_y</p:attrName>
                                        </p:attrNameLst>
                                      </p:cBhvr>
                                      <p:tavLst>
                                        <p:tav tm="0">
                                          <p:val>
                                            <p:strVal val="#ppt_y-#ppt_h/2"/>
                                          </p:val>
                                        </p:tav>
                                        <p:tav tm="100000">
                                          <p:val>
                                            <p:strVal val="#ppt_y"/>
                                          </p:val>
                                        </p:tav>
                                      </p:tavLst>
                                    </p:anim>
                                    <p:anim calcmode="lin" valueType="num">
                                      <p:cBhvr>
                                        <p:cTn dur="500" fill="hold" id="66"/>
                                        <p:tgtEl>
                                          <p:spTgt spid="12"/>
                                        </p:tgtEl>
                                        <p:attrNameLst>
                                          <p:attrName>ppt_w</p:attrName>
                                        </p:attrNameLst>
                                      </p:cBhvr>
                                      <p:tavLst>
                                        <p:tav tm="0">
                                          <p:val>
                                            <p:strVal val="#ppt_w"/>
                                          </p:val>
                                        </p:tav>
                                        <p:tav tm="100000">
                                          <p:val>
                                            <p:strVal val="#ppt_w"/>
                                          </p:val>
                                        </p:tav>
                                      </p:tavLst>
                                    </p:anim>
                                    <p:anim calcmode="lin" valueType="num">
                                      <p:cBhvr>
                                        <p:cTn dur="500" fill="hold" id="67"/>
                                        <p:tgtEl>
                                          <p:spTgt spid="12"/>
                                        </p:tgtEl>
                                        <p:attrNameLst>
                                          <p:attrName>ppt_h</p:attrName>
                                        </p:attrNameLst>
                                      </p:cBhvr>
                                      <p:tavLst>
                                        <p:tav tm="0">
                                          <p:val>
                                            <p:fltVal val="0"/>
                                          </p:val>
                                        </p:tav>
                                        <p:tav tm="100000">
                                          <p:val>
                                            <p:strVal val="#ppt_h"/>
                                          </p:val>
                                        </p:tav>
                                      </p:tavLst>
                                    </p:anim>
                                  </p:childTnLst>
                                </p:cTn>
                              </p:par>
                              <p:par>
                                <p:cTn fill="hold" grpId="0" id="68" nodeType="withEffect" presetClass="entr" presetID="55" presetSubtype="0">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1000" fill="hold" id="70"/>
                                        <p:tgtEl>
                                          <p:spTgt spid="17"/>
                                        </p:tgtEl>
                                        <p:attrNameLst>
                                          <p:attrName>ppt_w</p:attrName>
                                        </p:attrNameLst>
                                      </p:cBhvr>
                                      <p:tavLst>
                                        <p:tav tm="0">
                                          <p:val>
                                            <p:strVal val="#ppt_w*0.70"/>
                                          </p:val>
                                        </p:tav>
                                        <p:tav tm="100000">
                                          <p:val>
                                            <p:strVal val="#ppt_w"/>
                                          </p:val>
                                        </p:tav>
                                      </p:tavLst>
                                    </p:anim>
                                    <p:anim calcmode="lin" valueType="num">
                                      <p:cBhvr>
                                        <p:cTn dur="1000" fill="hold" id="71"/>
                                        <p:tgtEl>
                                          <p:spTgt spid="17"/>
                                        </p:tgtEl>
                                        <p:attrNameLst>
                                          <p:attrName>ppt_h</p:attrName>
                                        </p:attrNameLst>
                                      </p:cBhvr>
                                      <p:tavLst>
                                        <p:tav tm="0">
                                          <p:val>
                                            <p:strVal val="#ppt_h"/>
                                          </p:val>
                                        </p:tav>
                                        <p:tav tm="100000">
                                          <p:val>
                                            <p:strVal val="#ppt_h"/>
                                          </p:val>
                                        </p:tav>
                                      </p:tavLst>
                                    </p:anim>
                                    <p:animEffect filter="fade" transition="in">
                                      <p:cBhvr>
                                        <p:cTn dur="1000" id="72"/>
                                        <p:tgtEl>
                                          <p:spTgt spid="17"/>
                                        </p:tgtEl>
                                      </p:cBhvr>
                                    </p:animEffect>
                                  </p:childTnLst>
                                </p:cTn>
                              </p:par>
                              <p:par>
                                <p:cTn fill="hold" grpId="0" id="73" nodeType="withEffect" presetClass="entr" presetID="17" presetSubtype="1">
                                  <p:stCondLst>
                                    <p:cond delay="0"/>
                                  </p:stCondLst>
                                  <p:childTnLst>
                                    <p:set>
                                      <p:cBhvr>
                                        <p:cTn dur="1" fill="hold" id="74">
                                          <p:stCondLst>
                                            <p:cond delay="0"/>
                                          </p:stCondLst>
                                        </p:cTn>
                                        <p:tgtEl>
                                          <p:spTgt spid="9"/>
                                        </p:tgtEl>
                                        <p:attrNameLst>
                                          <p:attrName>style.visibility</p:attrName>
                                        </p:attrNameLst>
                                      </p:cBhvr>
                                      <p:to>
                                        <p:strVal val="visible"/>
                                      </p:to>
                                    </p:set>
                                    <p:anim calcmode="lin" valueType="num">
                                      <p:cBhvr>
                                        <p:cTn dur="500" fill="hold" id="75"/>
                                        <p:tgtEl>
                                          <p:spTgt spid="9"/>
                                        </p:tgtEl>
                                        <p:attrNameLst>
                                          <p:attrName>ppt_x</p:attrName>
                                        </p:attrNameLst>
                                      </p:cBhvr>
                                      <p:tavLst>
                                        <p:tav tm="0">
                                          <p:val>
                                            <p:strVal val="#ppt_x"/>
                                          </p:val>
                                        </p:tav>
                                        <p:tav tm="100000">
                                          <p:val>
                                            <p:strVal val="#ppt_x"/>
                                          </p:val>
                                        </p:tav>
                                      </p:tavLst>
                                    </p:anim>
                                    <p:anim calcmode="lin" valueType="num">
                                      <p:cBhvr>
                                        <p:cTn dur="500" fill="hold" id="76"/>
                                        <p:tgtEl>
                                          <p:spTgt spid="9"/>
                                        </p:tgtEl>
                                        <p:attrNameLst>
                                          <p:attrName>ppt_y</p:attrName>
                                        </p:attrNameLst>
                                      </p:cBhvr>
                                      <p:tavLst>
                                        <p:tav tm="0">
                                          <p:val>
                                            <p:strVal val="#ppt_y-#ppt_h/2"/>
                                          </p:val>
                                        </p:tav>
                                        <p:tav tm="100000">
                                          <p:val>
                                            <p:strVal val="#ppt_y"/>
                                          </p:val>
                                        </p:tav>
                                      </p:tavLst>
                                    </p:anim>
                                    <p:anim calcmode="lin" valueType="num">
                                      <p:cBhvr>
                                        <p:cTn dur="500" fill="hold" id="77"/>
                                        <p:tgtEl>
                                          <p:spTgt spid="9"/>
                                        </p:tgtEl>
                                        <p:attrNameLst>
                                          <p:attrName>ppt_w</p:attrName>
                                        </p:attrNameLst>
                                      </p:cBhvr>
                                      <p:tavLst>
                                        <p:tav tm="0">
                                          <p:val>
                                            <p:strVal val="#ppt_w"/>
                                          </p:val>
                                        </p:tav>
                                        <p:tav tm="100000">
                                          <p:val>
                                            <p:strVal val="#ppt_w"/>
                                          </p:val>
                                        </p:tav>
                                      </p:tavLst>
                                    </p:anim>
                                    <p:anim calcmode="lin" valueType="num">
                                      <p:cBhvr>
                                        <p:cTn dur="500" fill="hold" id="78"/>
                                        <p:tgtEl>
                                          <p:spTgt spid="9"/>
                                        </p:tgtEl>
                                        <p:attrNameLst>
                                          <p:attrName>ppt_h</p:attrName>
                                        </p:attrNameLst>
                                      </p:cBhvr>
                                      <p:tavLst>
                                        <p:tav tm="0">
                                          <p:val>
                                            <p:fltVal val="0"/>
                                          </p:val>
                                        </p:tav>
                                        <p:tav tm="100000">
                                          <p:val>
                                            <p:strVal val="#ppt_h"/>
                                          </p:val>
                                        </p:tav>
                                      </p:tavLst>
                                    </p:anim>
                                  </p:childTnLst>
                                </p:cTn>
                              </p:par>
                              <p:par>
                                <p:cTn fill="hold" grpId="0" id="79" nodeType="withEffect" presetClass="entr" presetID="55" presetSubtype="0">
                                  <p:stCondLst>
                                    <p:cond delay="0"/>
                                  </p:stCondLst>
                                  <p:childTnLst>
                                    <p:set>
                                      <p:cBhvr>
                                        <p:cTn dur="1" fill="hold" id="80">
                                          <p:stCondLst>
                                            <p:cond delay="0"/>
                                          </p:stCondLst>
                                        </p:cTn>
                                        <p:tgtEl>
                                          <p:spTgt spid="10"/>
                                        </p:tgtEl>
                                        <p:attrNameLst>
                                          <p:attrName>style.visibility</p:attrName>
                                        </p:attrNameLst>
                                      </p:cBhvr>
                                      <p:to>
                                        <p:strVal val="visible"/>
                                      </p:to>
                                    </p:set>
                                    <p:anim calcmode="lin" valueType="num">
                                      <p:cBhvr>
                                        <p:cTn dur="1000" fill="hold" id="81"/>
                                        <p:tgtEl>
                                          <p:spTgt spid="10"/>
                                        </p:tgtEl>
                                        <p:attrNameLst>
                                          <p:attrName>ppt_w</p:attrName>
                                        </p:attrNameLst>
                                      </p:cBhvr>
                                      <p:tavLst>
                                        <p:tav tm="0">
                                          <p:val>
                                            <p:strVal val="#ppt_w*0.70"/>
                                          </p:val>
                                        </p:tav>
                                        <p:tav tm="100000">
                                          <p:val>
                                            <p:strVal val="#ppt_w"/>
                                          </p:val>
                                        </p:tav>
                                      </p:tavLst>
                                    </p:anim>
                                    <p:anim calcmode="lin" valueType="num">
                                      <p:cBhvr>
                                        <p:cTn dur="1000" fill="hold" id="82"/>
                                        <p:tgtEl>
                                          <p:spTgt spid="10"/>
                                        </p:tgtEl>
                                        <p:attrNameLst>
                                          <p:attrName>ppt_h</p:attrName>
                                        </p:attrNameLst>
                                      </p:cBhvr>
                                      <p:tavLst>
                                        <p:tav tm="0">
                                          <p:val>
                                            <p:strVal val="#ppt_h"/>
                                          </p:val>
                                        </p:tav>
                                        <p:tav tm="100000">
                                          <p:val>
                                            <p:strVal val="#ppt_h"/>
                                          </p:val>
                                        </p:tav>
                                      </p:tavLst>
                                    </p:anim>
                                    <p:animEffect filter="fade" transition="in">
                                      <p:cBhvr>
                                        <p:cTn dur="1000" id="83"/>
                                        <p:tgtEl>
                                          <p:spTgt spid="10"/>
                                        </p:tgtEl>
                                      </p:cBhvr>
                                    </p:animEffect>
                                  </p:childTnLst>
                                </p:cTn>
                              </p:par>
                            </p:childTnLst>
                          </p:cTn>
                        </p:par>
                        <p:par>
                          <p:cTn fill="hold" id="84" nodeType="afterGroup">
                            <p:stCondLst>
                              <p:cond delay="2000"/>
                            </p:stCondLst>
                            <p:childTnLst>
                              <p:par>
                                <p:cTn decel="50000" fill="hold" grpId="0" id="85" nodeType="afterEffect" presetClass="entr" presetID="2" presetSubtype="4">
                                  <p:stCondLst>
                                    <p:cond delay="0"/>
                                  </p:stCondLst>
                                  <p:childTnLst>
                                    <p:set>
                                      <p:cBhvr>
                                        <p:cTn dur="1" fill="hold" id="86">
                                          <p:stCondLst>
                                            <p:cond delay="0"/>
                                          </p:stCondLst>
                                        </p:cTn>
                                        <p:tgtEl>
                                          <p:spTgt spid="25"/>
                                        </p:tgtEl>
                                        <p:attrNameLst>
                                          <p:attrName>style.visibility</p:attrName>
                                        </p:attrNameLst>
                                      </p:cBhvr>
                                      <p:to>
                                        <p:strVal val="visible"/>
                                      </p:to>
                                    </p:set>
                                    <p:anim calcmode="lin" valueType="num">
                                      <p:cBhvr additive="base">
                                        <p:cTn dur="1000" fill="hold" id="87"/>
                                        <p:tgtEl>
                                          <p:spTgt spid="25"/>
                                        </p:tgtEl>
                                        <p:attrNameLst>
                                          <p:attrName>ppt_x</p:attrName>
                                        </p:attrNameLst>
                                      </p:cBhvr>
                                      <p:tavLst>
                                        <p:tav tm="0">
                                          <p:val>
                                            <p:strVal val="#ppt_x"/>
                                          </p:val>
                                        </p:tav>
                                        <p:tav tm="100000">
                                          <p:val>
                                            <p:strVal val="#ppt_x"/>
                                          </p:val>
                                        </p:tav>
                                      </p:tavLst>
                                    </p:anim>
                                    <p:anim calcmode="lin" valueType="num">
                                      <p:cBhvr additive="base">
                                        <p:cTn dur="1000" fill="hold" id="88"/>
                                        <p:tgtEl>
                                          <p:spTgt spid="25"/>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3000"/>
                            </p:stCondLst>
                            <p:childTnLst>
                              <p:par>
                                <p:cTn decel="50000" fill="hold" grpId="0" id="90" nodeType="afterEffect" presetClass="entr" presetID="2" presetSubtype="4">
                                  <p:stCondLst>
                                    <p:cond delay="0"/>
                                  </p:stCondLst>
                                  <p:childTnLst>
                                    <p:set>
                                      <p:cBhvr>
                                        <p:cTn dur="1" fill="hold" id="91">
                                          <p:stCondLst>
                                            <p:cond delay="0"/>
                                          </p:stCondLst>
                                        </p:cTn>
                                        <p:tgtEl>
                                          <p:spTgt spid="26"/>
                                        </p:tgtEl>
                                        <p:attrNameLst>
                                          <p:attrName>style.visibility</p:attrName>
                                        </p:attrNameLst>
                                      </p:cBhvr>
                                      <p:to>
                                        <p:strVal val="visible"/>
                                      </p:to>
                                    </p:set>
                                    <p:anim calcmode="lin" valueType="num">
                                      <p:cBhvr additive="base">
                                        <p:cTn dur="1000" fill="hold" id="92"/>
                                        <p:tgtEl>
                                          <p:spTgt spid="26"/>
                                        </p:tgtEl>
                                        <p:attrNameLst>
                                          <p:attrName>ppt_x</p:attrName>
                                        </p:attrNameLst>
                                      </p:cBhvr>
                                      <p:tavLst>
                                        <p:tav tm="0">
                                          <p:val>
                                            <p:strVal val="#ppt_x"/>
                                          </p:val>
                                        </p:tav>
                                        <p:tav tm="100000">
                                          <p:val>
                                            <p:strVal val="#ppt_x"/>
                                          </p:val>
                                        </p:tav>
                                      </p:tavLst>
                                    </p:anim>
                                    <p:anim calcmode="lin" valueType="num">
                                      <p:cBhvr additive="base">
                                        <p:cTn dur="1000" fill="hold" id="93"/>
                                        <p:tgtEl>
                                          <p:spTgt spid="26"/>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4000"/>
                            </p:stCondLst>
                            <p:childTnLst>
                              <p:par>
                                <p:cTn decel="50000" fill="hold" grpId="0" id="95" nodeType="afterEffect" presetClass="entr" presetID="2" presetSubtype="4">
                                  <p:stCondLst>
                                    <p:cond delay="0"/>
                                  </p:stCondLst>
                                  <p:childTnLst>
                                    <p:set>
                                      <p:cBhvr>
                                        <p:cTn dur="1" fill="hold" id="96">
                                          <p:stCondLst>
                                            <p:cond delay="0"/>
                                          </p:stCondLst>
                                        </p:cTn>
                                        <p:tgtEl>
                                          <p:spTgt spid="27"/>
                                        </p:tgtEl>
                                        <p:attrNameLst>
                                          <p:attrName>style.visibility</p:attrName>
                                        </p:attrNameLst>
                                      </p:cBhvr>
                                      <p:to>
                                        <p:strVal val="visible"/>
                                      </p:to>
                                    </p:set>
                                    <p:anim calcmode="lin" valueType="num">
                                      <p:cBhvr additive="base">
                                        <p:cTn dur="1000" fill="hold" id="97"/>
                                        <p:tgtEl>
                                          <p:spTgt spid="27"/>
                                        </p:tgtEl>
                                        <p:attrNameLst>
                                          <p:attrName>ppt_x</p:attrName>
                                        </p:attrNameLst>
                                      </p:cBhvr>
                                      <p:tavLst>
                                        <p:tav tm="0">
                                          <p:val>
                                            <p:strVal val="#ppt_x"/>
                                          </p:val>
                                        </p:tav>
                                        <p:tav tm="100000">
                                          <p:val>
                                            <p:strVal val="#ppt_x"/>
                                          </p:val>
                                        </p:tav>
                                      </p:tavLst>
                                    </p:anim>
                                    <p:anim calcmode="lin" valueType="num">
                                      <p:cBhvr additive="base">
                                        <p:cTn dur="1000" fill="hold" id="98"/>
                                        <p:tgtEl>
                                          <p:spTgt spid="27"/>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5000"/>
                            </p:stCondLst>
                            <p:childTnLst>
                              <p:par>
                                <p:cTn decel="50000" fill="hold" grpId="0" id="100" nodeType="afterEffect" presetClass="entr" presetID="2" presetSubtype="4">
                                  <p:stCondLst>
                                    <p:cond delay="0"/>
                                  </p:stCondLst>
                                  <p:childTnLst>
                                    <p:set>
                                      <p:cBhvr>
                                        <p:cTn dur="1" fill="hold" id="101">
                                          <p:stCondLst>
                                            <p:cond delay="0"/>
                                          </p:stCondLst>
                                        </p:cTn>
                                        <p:tgtEl>
                                          <p:spTgt spid="24"/>
                                        </p:tgtEl>
                                        <p:attrNameLst>
                                          <p:attrName>style.visibility</p:attrName>
                                        </p:attrNameLst>
                                      </p:cBhvr>
                                      <p:to>
                                        <p:strVal val="visible"/>
                                      </p:to>
                                    </p:set>
                                    <p:anim calcmode="lin" valueType="num">
                                      <p:cBhvr additive="base">
                                        <p:cTn dur="1000" fill="hold" id="102"/>
                                        <p:tgtEl>
                                          <p:spTgt spid="24"/>
                                        </p:tgtEl>
                                        <p:attrNameLst>
                                          <p:attrName>ppt_x</p:attrName>
                                        </p:attrNameLst>
                                      </p:cBhvr>
                                      <p:tavLst>
                                        <p:tav tm="0">
                                          <p:val>
                                            <p:strVal val="#ppt_x"/>
                                          </p:val>
                                        </p:tav>
                                        <p:tav tm="100000">
                                          <p:val>
                                            <p:strVal val="#ppt_x"/>
                                          </p:val>
                                        </p:tav>
                                      </p:tavLst>
                                    </p:anim>
                                    <p:anim calcmode="lin" valueType="num">
                                      <p:cBhvr additive="base">
                                        <p:cTn dur="1000" fill="hold" id="103"/>
                                        <p:tgtEl>
                                          <p:spTgt spid="24"/>
                                        </p:tgtEl>
                                        <p:attrNameLst>
                                          <p:attrName>ppt_y</p:attrName>
                                        </p:attrNameLst>
                                      </p:cBhvr>
                                      <p:tavLst>
                                        <p:tav tm="0">
                                          <p:val>
                                            <p:strVal val="1+#ppt_h/2"/>
                                          </p:val>
                                        </p:tav>
                                        <p:tav tm="100000">
                                          <p:val>
                                            <p:strVal val="#ppt_y"/>
                                          </p:val>
                                        </p:tav>
                                      </p:tavLst>
                                    </p:anim>
                                  </p:childTnLst>
                                </p:cTn>
                              </p:par>
                            </p:childTnLst>
                          </p:cTn>
                        </p:par>
                        <p:par>
                          <p:cTn fill="hold" id="104" nodeType="afterGroup">
                            <p:stCondLst>
                              <p:cond delay="6000"/>
                            </p:stCondLst>
                            <p:childTnLst>
                              <p:par>
                                <p:cTn decel="50000" fill="hold" grpId="0" id="105" nodeType="afterEffect" presetClass="entr" presetID="2" presetSubtype="4">
                                  <p:stCondLst>
                                    <p:cond delay="0"/>
                                  </p:stCondLst>
                                  <p:childTnLst>
                                    <p:set>
                                      <p:cBhvr>
                                        <p:cTn dur="1" fill="hold" id="106">
                                          <p:stCondLst>
                                            <p:cond delay="0"/>
                                          </p:stCondLst>
                                        </p:cTn>
                                        <p:tgtEl>
                                          <p:spTgt spid="23"/>
                                        </p:tgtEl>
                                        <p:attrNameLst>
                                          <p:attrName>style.visibility</p:attrName>
                                        </p:attrNameLst>
                                      </p:cBhvr>
                                      <p:to>
                                        <p:strVal val="visible"/>
                                      </p:to>
                                    </p:set>
                                    <p:anim calcmode="lin" valueType="num">
                                      <p:cBhvr additive="base">
                                        <p:cTn dur="1000" fill="hold" id="107"/>
                                        <p:tgtEl>
                                          <p:spTgt spid="23"/>
                                        </p:tgtEl>
                                        <p:attrNameLst>
                                          <p:attrName>ppt_x</p:attrName>
                                        </p:attrNameLst>
                                      </p:cBhvr>
                                      <p:tavLst>
                                        <p:tav tm="0">
                                          <p:val>
                                            <p:strVal val="#ppt_x"/>
                                          </p:val>
                                        </p:tav>
                                        <p:tav tm="100000">
                                          <p:val>
                                            <p:strVal val="#ppt_x"/>
                                          </p:val>
                                        </p:tav>
                                      </p:tavLst>
                                    </p:anim>
                                    <p:anim calcmode="lin" valueType="num">
                                      <p:cBhvr additive="base">
                                        <p:cTn dur="1000" fill="hold" id="108"/>
                                        <p:tgtEl>
                                          <p:spTgt spid="23"/>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7000"/>
                            </p:stCondLst>
                            <p:childTnLst>
                              <p:par>
                                <p:cTn decel="50000" fill="hold" grpId="0" id="110" nodeType="afterEffect" presetClass="entr" presetID="2" presetSubtype="4">
                                  <p:stCondLst>
                                    <p:cond delay="0"/>
                                  </p:stCondLst>
                                  <p:childTnLst>
                                    <p:set>
                                      <p:cBhvr>
                                        <p:cTn dur="1" fill="hold" id="111">
                                          <p:stCondLst>
                                            <p:cond delay="0"/>
                                          </p:stCondLst>
                                        </p:cTn>
                                        <p:tgtEl>
                                          <p:spTgt spid="16"/>
                                        </p:tgtEl>
                                        <p:attrNameLst>
                                          <p:attrName>style.visibility</p:attrName>
                                        </p:attrNameLst>
                                      </p:cBhvr>
                                      <p:to>
                                        <p:strVal val="visible"/>
                                      </p:to>
                                    </p:set>
                                    <p:anim calcmode="lin" valueType="num">
                                      <p:cBhvr additive="base">
                                        <p:cTn dur="1000" fill="hold" id="112"/>
                                        <p:tgtEl>
                                          <p:spTgt spid="16"/>
                                        </p:tgtEl>
                                        <p:attrNameLst>
                                          <p:attrName>ppt_x</p:attrName>
                                        </p:attrNameLst>
                                      </p:cBhvr>
                                      <p:tavLst>
                                        <p:tav tm="0">
                                          <p:val>
                                            <p:strVal val="#ppt_x"/>
                                          </p:val>
                                        </p:tav>
                                        <p:tav tm="100000">
                                          <p:val>
                                            <p:strVal val="#ppt_x"/>
                                          </p:val>
                                        </p:tav>
                                      </p:tavLst>
                                    </p:anim>
                                    <p:anim calcmode="lin" valueType="num">
                                      <p:cBhvr additive="base">
                                        <p:cTn dur="1000" fill="hold" id="113"/>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9"/>
      <p:bldP grpId="0" spid="20"/>
      <p:bldP grpId="0" spid="21"/>
      <p:bldP grpId="0" spid="22"/>
      <p:bldP grpId="0" spid="23"/>
      <p:bldP grpId="0" spid="24"/>
      <p:bldP grpId="0" spid="25"/>
      <p:bldP grpId="0" spid="26"/>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BEB84802-5870-442D-B533-ABAD6E3D3C1D}"/>
              </a:ext>
            </a:extLst>
          </p:cNvPr>
          <p:cNvPicPr>
            <a:picLocks noChangeAspect="1"/>
          </p:cNvPicPr>
          <p:nvPr/>
        </p:nvPicPr>
        <p:blipFill>
          <a:blip r:embed="rId3">
            <a:extLst>
              <a:ext uri="{28A0092B-C50C-407E-A947-70E740481C1C}">
                <a14:useLocalDpi val="0"/>
              </a:ext>
            </a:extLst>
          </a:blip>
          <a:stretch>
            <a:fillRect/>
          </a:stretch>
        </p:blipFill>
        <p:spPr>
          <a:xfrm>
            <a:off x="2672178" y="4016314"/>
            <a:ext cx="9244614" cy="2407637"/>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4">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5">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6">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7">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8">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9">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10">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1">
            <a:extLst>
              <a:ext uri="{28A0092B-C50C-407E-A947-70E740481C1C}">
                <a14:useLocalDpi val="0"/>
              </a:ext>
            </a:extLst>
          </a:blip>
          <a:stretch>
            <a:fillRect/>
          </a:stretch>
        </p:blipFill>
        <p:spPr>
          <a:xfrm>
            <a:off x="359513" y="587848"/>
            <a:ext cx="1911890" cy="1045936"/>
          </a:xfrm>
          <a:prstGeom prst="rect">
            <a:avLst/>
          </a:prstGeom>
        </p:spPr>
      </p:pic>
      <p:pic>
        <p:nvPicPr>
          <p:cNvPr id="25" name="图片 24">
            <a:extLst>
              <a:ext uri="{FF2B5EF4-FFF2-40B4-BE49-F238E27FC236}">
                <a16:creationId xmlns:a16="http://schemas.microsoft.com/office/drawing/2014/main" id="{2A051ED2-0244-41BC-B969-07E36B2619BE}"/>
              </a:ext>
            </a:extLst>
          </p:cNvPr>
          <p:cNvPicPr>
            <a:picLocks noChangeAspect="1"/>
          </p:cNvPicPr>
          <p:nvPr/>
        </p:nvPicPr>
        <p:blipFill>
          <a:blip r:embed="rId12">
            <a:extLst>
              <a:ext uri="{28A0092B-C50C-407E-A947-70E740481C1C}">
                <a14:useLocalDpi val="0"/>
              </a:ext>
            </a:extLst>
          </a:blip>
          <a:stretch>
            <a:fillRect/>
          </a:stretch>
        </p:blipFill>
        <p:spPr>
          <a:xfrm>
            <a:off x="1573726" y="1470702"/>
            <a:ext cx="9044547" cy="1395688"/>
          </a:xfrm>
          <a:prstGeom prst="rect">
            <a:avLst/>
          </a:prstGeom>
        </p:spPr>
      </p:pic>
      <p:pic>
        <p:nvPicPr>
          <p:cNvPr id="27" name="图片 26">
            <a:extLst>
              <a:ext uri="{FF2B5EF4-FFF2-40B4-BE49-F238E27FC236}">
                <a16:creationId xmlns:a16="http://schemas.microsoft.com/office/drawing/2014/main" id="{A5807A78-8781-4FD1-804A-7AF55730AB3D}"/>
              </a:ext>
            </a:extLst>
          </p:cNvPr>
          <p:cNvPicPr>
            <a:picLocks noChangeAspect="1"/>
          </p:cNvPicPr>
          <p:nvPr/>
        </p:nvPicPr>
        <p:blipFill>
          <a:blip r:embed="rId13">
            <a:extLst>
              <a:ext uri="{28A0092B-C50C-407E-A947-70E740481C1C}">
                <a14:useLocalDpi val="0"/>
              </a:ext>
            </a:extLst>
          </a:blip>
          <a:stretch>
            <a:fillRect/>
          </a:stretch>
        </p:blipFill>
        <p:spPr>
          <a:xfrm>
            <a:off x="2565400" y="3189332"/>
            <a:ext cx="7061200" cy="396049"/>
          </a:xfrm>
          <a:prstGeom prst="rect">
            <a:avLst/>
          </a:prstGeom>
        </p:spPr>
      </p:pic>
      <p:pic>
        <p:nvPicPr>
          <p:cNvPr id="29" name="图片 28">
            <a:extLst>
              <a:ext uri="{FF2B5EF4-FFF2-40B4-BE49-F238E27FC236}">
                <a16:creationId xmlns:a16="http://schemas.microsoft.com/office/drawing/2014/main" id="{5D4034E5-31D5-41B5-9AC1-D212075F49E8}"/>
              </a:ext>
            </a:extLst>
          </p:cNvPr>
          <p:cNvPicPr>
            <a:picLocks noChangeAspect="1"/>
          </p:cNvPicPr>
          <p:nvPr/>
        </p:nvPicPr>
        <p:blipFill>
          <a:blip r:embed="rId14">
            <a:extLst>
              <a:ext uri="{28A0092B-C50C-407E-A947-70E740481C1C}">
                <a14:useLocalDpi val="0"/>
              </a:ext>
            </a:extLst>
          </a:blip>
          <a:stretch>
            <a:fillRect/>
          </a:stretch>
        </p:blipFill>
        <p:spPr>
          <a:xfrm>
            <a:off x="3615200" y="3148393"/>
            <a:ext cx="4961599" cy="401306"/>
          </a:xfrm>
          <a:prstGeom prst="rect">
            <a:avLst/>
          </a:prstGeom>
        </p:spPr>
      </p:pic>
      <p:sp>
        <p:nvSpPr>
          <p:cNvPr id="30" name="文本框 29">
            <a:extLst>
              <a:ext uri="{FF2B5EF4-FFF2-40B4-BE49-F238E27FC236}">
                <a16:creationId xmlns:a16="http://schemas.microsoft.com/office/drawing/2014/main" id="{8BBD189A-57B4-4EDF-9948-51E92CFFC6DC}"/>
              </a:ext>
            </a:extLst>
          </p:cNvPr>
          <p:cNvSpPr txBox="1"/>
          <p:nvPr/>
        </p:nvSpPr>
        <p:spPr>
          <a:xfrm>
            <a:off x="4798208" y="3768232"/>
            <a:ext cx="2621280" cy="457200"/>
          </a:xfrm>
          <a:prstGeom prst="rect">
            <a:avLst/>
          </a:prstGeom>
          <a:noFill/>
        </p:spPr>
        <p:txBody>
          <a:bodyPr rtlCol="0" wrap="none">
            <a:spAutoFit/>
          </a:bodyPr>
          <a:lstStyle/>
          <a:p>
            <a:r>
              <a:rPr altLang="en-US" b="1" lang="zh-CN" sz="2400">
                <a:solidFill>
                  <a:srgbClr val="CE0600"/>
                </a:solidFill>
                <a:latin charset="-122" panose="01010104010101010101" pitchFamily="2" typeface="时尚中黑简体"/>
                <a:ea charset="-122" panose="01010104010101010101" pitchFamily="2" typeface="时尚中黑简体"/>
              </a:rPr>
              <a:t>感谢您的观看再见</a:t>
            </a:r>
          </a:p>
        </p:txBody>
      </p:sp>
    </p:spTree>
    <p:extLst>
      <p:ext uri="{BB962C8B-B14F-4D97-AF65-F5344CB8AC3E}">
        <p14:creationId val="303003393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14" presetSubtype="10">
                                  <p:stCondLst>
                                    <p:cond delay="0"/>
                                  </p:stCondLst>
                                  <p:childTnLst>
                                    <p:set>
                                      <p:cBhvr>
                                        <p:cTn dur="1" fill="hold" id="41">
                                          <p:stCondLst>
                                            <p:cond delay="0"/>
                                          </p:stCondLst>
                                        </p:cTn>
                                        <p:tgtEl>
                                          <p:spTgt spid="11"/>
                                        </p:tgtEl>
                                        <p:attrNameLst>
                                          <p:attrName>style.visibility</p:attrName>
                                        </p:attrNameLst>
                                      </p:cBhvr>
                                      <p:to>
                                        <p:strVal val="visible"/>
                                      </p:to>
                                    </p:set>
                                    <p:animEffect filter="randombar(horizontal)" transition="in">
                                      <p:cBhvr>
                                        <p:cTn dur="500" id="42"/>
                                        <p:tgtEl>
                                          <p:spTgt spid="11"/>
                                        </p:tgtEl>
                                      </p:cBhvr>
                                    </p:animEffect>
                                  </p:childTnLst>
                                </p:cTn>
                              </p:par>
                            </p:childTnLst>
                          </p:cTn>
                        </p:par>
                        <p:par>
                          <p:cTn fill="hold" id="43" nodeType="afterGroup">
                            <p:stCondLst>
                              <p:cond delay="5500"/>
                            </p:stCondLst>
                            <p:childTnLst>
                              <p:par>
                                <p:cTn fill="hold" id="44" nodeType="afterEffect" presetClass="entr" presetID="53" presetSubtype="0">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childTnLst>
                          </p:cTn>
                        </p:par>
                        <p:par>
                          <p:cTn fill="hold" id="49" nodeType="afterGroup">
                            <p:stCondLst>
                              <p:cond delay="6000"/>
                            </p:stCondLst>
                            <p:childTnLst>
                              <p:par>
                                <p:cTn fill="hold" id="50" nodeType="afterEffect" presetClass="entr" presetID="2" presetSubtype="8">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0-#ppt_w/2"/>
                                          </p:val>
                                        </p:tav>
                                        <p:tav tm="100000">
                                          <p:val>
                                            <p:strVal val="#ppt_x"/>
                                          </p:val>
                                        </p:tav>
                                      </p:tavLst>
                                    </p:anim>
                                    <p:anim calcmode="lin" valueType="num">
                                      <p:cBhvr additive="base">
                                        <p:cTn dur="500" fill="hold" id="53"/>
                                        <p:tgtEl>
                                          <p:spTgt spid="23"/>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500"/>
                            </p:stCondLst>
                            <p:childTnLst>
                              <p:par>
                                <p:cTn fill="hold" id="55" nodeType="afterEffect" presetClass="entr" presetID="14" presetSubtype="10">
                                  <p:stCondLst>
                                    <p:cond delay="0"/>
                                  </p:stCondLst>
                                  <p:childTnLst>
                                    <p:set>
                                      <p:cBhvr>
                                        <p:cTn dur="1" fill="hold" id="56">
                                          <p:stCondLst>
                                            <p:cond delay="0"/>
                                          </p:stCondLst>
                                        </p:cTn>
                                        <p:tgtEl>
                                          <p:spTgt spid="27"/>
                                        </p:tgtEl>
                                        <p:attrNameLst>
                                          <p:attrName>style.visibility</p:attrName>
                                        </p:attrNameLst>
                                      </p:cBhvr>
                                      <p:to>
                                        <p:strVal val="visible"/>
                                      </p:to>
                                    </p:set>
                                    <p:animEffect filter="randombar(horizontal)" transition="in">
                                      <p:cBhvr>
                                        <p:cTn dur="500" id="57"/>
                                        <p:tgtEl>
                                          <p:spTgt spid="27"/>
                                        </p:tgtEl>
                                      </p:cBhvr>
                                    </p:animEffect>
                                  </p:childTnLst>
                                </p:cTn>
                              </p:par>
                            </p:childTnLst>
                          </p:cTn>
                        </p:par>
                        <p:par>
                          <p:cTn fill="hold" id="58" nodeType="afterGroup">
                            <p:stCondLst>
                              <p:cond delay="7000"/>
                            </p:stCondLst>
                            <p:childTnLst>
                              <p:par>
                                <p:cTn fill="hold" id="59" nodeType="afterEffect" presetClass="entr" presetID="16" presetSubtype="21">
                                  <p:stCondLst>
                                    <p:cond delay="0"/>
                                  </p:stCondLst>
                                  <p:childTnLst>
                                    <p:set>
                                      <p:cBhvr>
                                        <p:cTn dur="1" fill="hold" id="60">
                                          <p:stCondLst>
                                            <p:cond delay="0"/>
                                          </p:stCondLst>
                                        </p:cTn>
                                        <p:tgtEl>
                                          <p:spTgt spid="29"/>
                                        </p:tgtEl>
                                        <p:attrNameLst>
                                          <p:attrName>style.visibility</p:attrName>
                                        </p:attrNameLst>
                                      </p:cBhvr>
                                      <p:to>
                                        <p:strVal val="visible"/>
                                      </p:to>
                                    </p:set>
                                    <p:animEffect filter="barn(inVertical)" transition="in">
                                      <p:cBhvr>
                                        <p:cTn dur="500" id="61"/>
                                        <p:tgtEl>
                                          <p:spTgt spid="29"/>
                                        </p:tgtEl>
                                      </p:cBhvr>
                                    </p:animEffect>
                                  </p:childTnLst>
                                </p:cTn>
                              </p:par>
                            </p:childTnLst>
                          </p:cTn>
                        </p:par>
                        <p:par>
                          <p:cTn fill="hold" id="62" nodeType="afterGroup">
                            <p:stCondLst>
                              <p:cond delay="7500"/>
                            </p:stCondLst>
                            <p:childTnLst>
                              <p:par>
                                <p:cTn fill="hold" id="63" nodeType="afterEffect" presetClass="entr" presetID="22" presetSubtype="4">
                                  <p:stCondLst>
                                    <p:cond delay="0"/>
                                  </p:stCondLst>
                                  <p:childTnLst>
                                    <p:set>
                                      <p:cBhvr>
                                        <p:cTn dur="1" fill="hold" id="64">
                                          <p:stCondLst>
                                            <p:cond delay="0"/>
                                          </p:stCondLst>
                                        </p:cTn>
                                        <p:tgtEl>
                                          <p:spTgt spid="30">
                                            <p:txEl>
                                              <p:pRg end="0" st="0"/>
                                            </p:txEl>
                                          </p:spTgt>
                                        </p:tgtEl>
                                        <p:attrNameLst>
                                          <p:attrName>style.visibility</p:attrName>
                                        </p:attrNameLst>
                                      </p:cBhvr>
                                      <p:to>
                                        <p:strVal val="visible"/>
                                      </p:to>
                                    </p:set>
                                    <p:animEffect filter="wipe(down)" transition="in">
                                      <p:cBhvr>
                                        <p:cTn dur="500" id="65"/>
                                        <p:tgtEl>
                                          <p:spTgt spid="30">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pic>
        <p:nvPicPr>
          <p:cNvPr id="45" name="图片 44">
            <a:extLst>
              <a:ext uri="{FF2B5EF4-FFF2-40B4-BE49-F238E27FC236}">
                <a16:creationId xmlns:a16="http://schemas.microsoft.com/office/drawing/2014/main" id="{EA8D82B7-B027-466E-BB6A-FF0DF24BD876}"/>
              </a:ext>
            </a:extLst>
          </p:cNvPr>
          <p:cNvPicPr>
            <a:picLocks noChangeAspect="1"/>
          </p:cNvPicPr>
          <p:nvPr/>
        </p:nvPicPr>
        <p:blipFill>
          <a:blip r:embed="rId11">
            <a:extLst>
              <a:ext uri="{28A0092B-C50C-407E-A947-70E740481C1C}">
                <a14:useLocalDpi/>
              </a:ext>
            </a:extLst>
          </a:blip>
          <a:stretch>
            <a:fillRect/>
          </a:stretch>
        </p:blipFill>
        <p:spPr>
          <a:xfrm>
            <a:off x="7813201" y="1850274"/>
            <a:ext cx="2180493" cy="709247"/>
          </a:xfrm>
          <a:prstGeom prst="rect">
            <a:avLst/>
          </a:prstGeom>
        </p:spPr>
      </p:pic>
      <p:cxnSp>
        <p:nvCxnSpPr>
          <p:cNvPr id="46" name="直接连接符 9">
            <a:extLst>
              <a:ext uri="{FF2B5EF4-FFF2-40B4-BE49-F238E27FC236}">
                <a16:creationId xmlns:a16="http://schemas.microsoft.com/office/drawing/2014/main" id="{AD943470-9E40-40FB-A4C4-56C9CB8A2279}"/>
              </a:ext>
            </a:extLst>
          </p:cNvPr>
          <p:cNvCxnSpPr/>
          <p:nvPr/>
        </p:nvCxnSpPr>
        <p:spPr>
          <a:xfrm>
            <a:off x="3017320" y="2660749"/>
            <a:ext cx="6157360" cy="0"/>
          </a:xfrm>
          <a:prstGeom prst="line">
            <a:avLst/>
          </a:prstGeom>
          <a:ln>
            <a:solidFill>
              <a:srgbClr val="A3030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组合 10">
            <a:extLst>
              <a:ext uri="{FF2B5EF4-FFF2-40B4-BE49-F238E27FC236}">
                <a16:creationId xmlns:a16="http://schemas.microsoft.com/office/drawing/2014/main" id="{2E75B25C-09D8-4A20-84C3-EB6F58B887FA}"/>
              </a:ext>
            </a:extLst>
          </p:cNvPr>
          <p:cNvGrpSpPr/>
          <p:nvPr/>
        </p:nvGrpSpPr>
        <p:grpSpPr>
          <a:xfrm>
            <a:off x="2929316" y="1781939"/>
            <a:ext cx="2898967" cy="677108"/>
            <a:chOff x="5169025" y="988171"/>
            <a:chExt cx="4007212" cy="935959"/>
          </a:xfrm>
        </p:grpSpPr>
        <p:sp>
          <p:nvSpPr>
            <p:cNvPr id="48" name="矩形 47">
              <a:extLst>
                <a:ext uri="{FF2B5EF4-FFF2-40B4-BE49-F238E27FC236}">
                  <a16:creationId xmlns:a16="http://schemas.microsoft.com/office/drawing/2014/main" id="{4FF8E7F3-78F3-4695-8663-BC7AE8682FBC}"/>
                </a:ext>
              </a:extLst>
            </p:cNvPr>
            <p:cNvSpPr/>
            <p:nvPr/>
          </p:nvSpPr>
          <p:spPr>
            <a:xfrm>
              <a:off x="5169026" y="988171"/>
              <a:ext cx="1586979" cy="926908"/>
            </a:xfrm>
            <a:prstGeom prst="rect">
              <a:avLst/>
            </a:prstGeom>
          </p:spPr>
          <p:txBody>
            <a:bodyPr wrap="none">
              <a:spAutoFit/>
            </a:bodyPr>
            <a:lstStyle/>
            <a:p>
              <a:r>
                <a:rPr altLang="en-US" b="1" lang="zh-CN" sz="3800">
                  <a:solidFill>
                    <a:srgbClr val="C00000"/>
                  </a:solidFill>
                  <a:latin charset="-122" pitchFamily="50" typeface="造字工房尚雅准宋 G0v1 常规体"/>
                  <a:ea charset="-122" pitchFamily="50" typeface="造字工房尚雅准宋 G0v1 常规体"/>
                  <a:cs charset="-122" typeface="RTWS ShangYaZhunSung G0v1"/>
                </a:rPr>
                <a:t>前言</a:t>
              </a:r>
            </a:p>
          </p:txBody>
        </p:sp>
        <p:sp>
          <p:nvSpPr>
            <p:cNvPr id="49" name="矩形 48">
              <a:extLst>
                <a:ext uri="{FF2B5EF4-FFF2-40B4-BE49-F238E27FC236}">
                  <a16:creationId xmlns:a16="http://schemas.microsoft.com/office/drawing/2014/main" id="{6791B88F-7FE8-4443-969C-6971C6886D85}"/>
                </a:ext>
              </a:extLst>
            </p:cNvPr>
            <p:cNvSpPr/>
            <p:nvPr/>
          </p:nvSpPr>
          <p:spPr>
            <a:xfrm>
              <a:off x="6630710" y="1080504"/>
              <a:ext cx="2559091" cy="674957"/>
            </a:xfrm>
            <a:prstGeom prst="rect">
              <a:avLst/>
            </a:prstGeom>
          </p:spPr>
          <p:txBody>
            <a:bodyPr wrap="none">
              <a:spAutoFit/>
            </a:bodyPr>
            <a:lstStyle/>
            <a:p>
              <a:r>
                <a:rPr altLang="zh-CN" lang="en-US" sz="2604">
                  <a:solidFill>
                    <a:srgbClr val="C00000"/>
                  </a:solidFill>
                  <a:latin charset="-122" panose="020b0503020204020204" pitchFamily="34" typeface="微软雅黑"/>
                  <a:ea charset="-122" panose="020b0503020204020204" pitchFamily="34" typeface="微软雅黑"/>
                  <a:cs charset="-122" panose="02000000000000000000" pitchFamily="2" typeface="方正苏新诗柳楷简体-yolan"/>
                </a:rPr>
                <a:t>QIAN YAN</a:t>
              </a:r>
            </a:p>
          </p:txBody>
        </p:sp>
      </p:grpSp>
      <p:sp>
        <p:nvSpPr>
          <p:cNvPr id="50" name="矩形 49">
            <a:extLst>
              <a:ext uri="{FF2B5EF4-FFF2-40B4-BE49-F238E27FC236}">
                <a16:creationId xmlns:a16="http://schemas.microsoft.com/office/drawing/2014/main" id="{697D6311-49C1-498B-8EF0-D2B2EDA95E85}"/>
              </a:ext>
            </a:extLst>
          </p:cNvPr>
          <p:cNvSpPr/>
          <p:nvPr/>
        </p:nvSpPr>
        <p:spPr>
          <a:xfrm>
            <a:off x="2854172" y="2858252"/>
            <a:ext cx="7139523" cy="2148841"/>
          </a:xfrm>
          <a:prstGeom prst="rect">
            <a:avLst/>
          </a:prstGeom>
        </p:spPr>
        <p:txBody>
          <a:bodyPr wrap="square">
            <a:spAutoFit/>
          </a:bodyPr>
          <a:lstStyle/>
          <a:p>
            <a:pPr algn="just">
              <a:lnSpc>
                <a:spcPct val="150000"/>
              </a:lnSpc>
              <a:defRPr/>
            </a:pPr>
            <a:r>
              <a:rPr altLang="zh-CN" lang="en-US">
                <a:solidFill>
                  <a:srgbClr val="A30303"/>
                </a:solidFill>
                <a:latin charset="-122" panose="020b0503020204020204" pitchFamily="34" typeface="微软雅黑"/>
                <a:ea charset="-122" panose="020b0503020204020204" pitchFamily="34" typeface="微软雅黑"/>
              </a:rPr>
              <a:t>2018年1月24日，中共中央、国务院发出《关于开展扫黑除恶专项斗争的通知》。《通知》指出，为深入贯彻落实党的十九大部署和习近平总书记重要指示精神，保障人民安居乐业、社会安定有序、国家长治久安，进一步巩固党的执政基础，党中央、国务院决定，在全国开展扫黑除恶专项斗争</a:t>
            </a:r>
          </a:p>
        </p:txBody>
      </p:sp>
    </p:spTree>
    <p:extLst>
      <p:ext uri="{BB962C8B-B14F-4D97-AF65-F5344CB8AC3E}">
        <p14:creationId val="1454172288"/>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id="45" nodeType="afterEffect" presetClass="entr" presetID="2" presetSubtype="6">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additive="base">
                                        <p:cTn dur="2000" fill="hold" id="47"/>
                                        <p:tgtEl>
                                          <p:spTgt spid="45"/>
                                        </p:tgtEl>
                                        <p:attrNameLst>
                                          <p:attrName>ppt_x</p:attrName>
                                        </p:attrNameLst>
                                      </p:cBhvr>
                                      <p:tavLst>
                                        <p:tav tm="0">
                                          <p:val>
                                            <p:strVal val="1+#ppt_w/2"/>
                                          </p:val>
                                        </p:tav>
                                        <p:tav tm="100000">
                                          <p:val>
                                            <p:strVal val="#ppt_x"/>
                                          </p:val>
                                        </p:tav>
                                      </p:tavLst>
                                    </p:anim>
                                    <p:anim calcmode="lin" valueType="num">
                                      <p:cBhvr additive="base">
                                        <p:cTn dur="2000" fill="hold" id="48"/>
                                        <p:tgtEl>
                                          <p:spTgt spid="45"/>
                                        </p:tgtEl>
                                        <p:attrNameLst>
                                          <p:attrName>ppt_y</p:attrName>
                                        </p:attrNameLst>
                                      </p:cBhvr>
                                      <p:tavLst>
                                        <p:tav tm="0">
                                          <p:val>
                                            <p:strVal val="1+#ppt_h/2"/>
                                          </p:val>
                                        </p:tav>
                                        <p:tav tm="100000">
                                          <p:val>
                                            <p:strVal val="#ppt_y"/>
                                          </p:val>
                                        </p:tav>
                                      </p:tavLst>
                                    </p:anim>
                                  </p:childTnLst>
                                </p:cTn>
                              </p:par>
                              <p:par>
                                <p:cTn fill="hold" id="49" nodeType="withEffect" presetClass="entr" presetID="22" presetSubtype="8">
                                  <p:stCondLst>
                                    <p:cond delay="500"/>
                                  </p:stCondLst>
                                  <p:childTnLst>
                                    <p:set>
                                      <p:cBhvr>
                                        <p:cTn dur="1" fill="hold" id="50">
                                          <p:stCondLst>
                                            <p:cond delay="0"/>
                                          </p:stCondLst>
                                        </p:cTn>
                                        <p:tgtEl>
                                          <p:spTgt spid="47"/>
                                        </p:tgtEl>
                                        <p:attrNameLst>
                                          <p:attrName>style.visibility</p:attrName>
                                        </p:attrNameLst>
                                      </p:cBhvr>
                                      <p:to>
                                        <p:strVal val="visible"/>
                                      </p:to>
                                    </p:set>
                                    <p:animEffect filter="wipe(left)" transition="in">
                                      <p:cBhvr>
                                        <p:cTn dur="750" id="51"/>
                                        <p:tgtEl>
                                          <p:spTgt spid="47"/>
                                        </p:tgtEl>
                                      </p:cBhvr>
                                    </p:animEffect>
                                  </p:childTnLst>
                                </p:cTn>
                              </p:par>
                            </p:childTnLst>
                          </p:cTn>
                        </p:par>
                        <p:par>
                          <p:cTn fill="hold" id="52" nodeType="afterGroup">
                            <p:stCondLst>
                              <p:cond delay="7500"/>
                            </p:stCondLst>
                            <p:childTnLst>
                              <p:par>
                                <p:cTn fill="hold" id="53" nodeType="afterEffect" presetClass="entr" presetID="22" presetSubtype="8">
                                  <p:stCondLst>
                                    <p:cond delay="0"/>
                                  </p:stCondLst>
                                  <p:childTnLst>
                                    <p:set>
                                      <p:cBhvr>
                                        <p:cTn dur="1" fill="hold" id="54">
                                          <p:stCondLst>
                                            <p:cond delay="0"/>
                                          </p:stCondLst>
                                        </p:cTn>
                                        <p:tgtEl>
                                          <p:spTgt spid="46"/>
                                        </p:tgtEl>
                                        <p:attrNameLst>
                                          <p:attrName>style.visibility</p:attrName>
                                        </p:attrNameLst>
                                      </p:cBhvr>
                                      <p:to>
                                        <p:strVal val="visible"/>
                                      </p:to>
                                    </p:set>
                                    <p:animEffect filter="wipe(left)" transition="in">
                                      <p:cBhvr>
                                        <p:cTn dur="500" id="55"/>
                                        <p:tgtEl>
                                          <p:spTgt spid="46"/>
                                        </p:tgtEl>
                                      </p:cBhvr>
                                    </p:animEffect>
                                  </p:childTnLst>
                                </p:cTn>
                              </p:par>
                            </p:childTnLst>
                          </p:cTn>
                        </p:par>
                        <p:par>
                          <p:cTn fill="hold" id="56" nodeType="afterGroup">
                            <p:stCondLst>
                              <p:cond delay="8000"/>
                            </p:stCondLst>
                            <p:childTnLst>
                              <p:par>
                                <p:cTn fill="hold" grpId="0" id="57" nodeType="afterEffect" presetClass="entr" presetID="23" presetSubtype="16">
                                  <p:stCondLst>
                                    <p:cond delay="0"/>
                                  </p:stCondLst>
                                  <p:iterate type="lt">
                                    <p:tmPct val="10000"/>
                                  </p:iterate>
                                  <p:childTnLst>
                                    <p:set>
                                      <p:cBhvr>
                                        <p:cTn dur="1" fill="hold" id="58">
                                          <p:stCondLst>
                                            <p:cond delay="0"/>
                                          </p:stCondLst>
                                        </p:cTn>
                                        <p:tgtEl>
                                          <p:spTgt spid="50"/>
                                        </p:tgtEl>
                                        <p:attrNameLst>
                                          <p:attrName>style.visibility</p:attrName>
                                        </p:attrNameLst>
                                      </p:cBhvr>
                                      <p:to>
                                        <p:strVal val="visible"/>
                                      </p:to>
                                    </p:set>
                                    <p:anim calcmode="lin" valueType="num">
                                      <p:cBhvr>
                                        <p:cTn dur="500" fill="hold" id="59"/>
                                        <p:tgtEl>
                                          <p:spTgt spid="50"/>
                                        </p:tgtEl>
                                        <p:attrNameLst>
                                          <p:attrName>ppt_w</p:attrName>
                                        </p:attrNameLst>
                                      </p:cBhvr>
                                      <p:tavLst>
                                        <p:tav tm="0">
                                          <p:val>
                                            <p:fltVal val="0"/>
                                          </p:val>
                                        </p:tav>
                                        <p:tav tm="100000">
                                          <p:val>
                                            <p:strVal val="#ppt_w"/>
                                          </p:val>
                                        </p:tav>
                                      </p:tavLst>
                                    </p:anim>
                                    <p:anim calcmode="lin" valueType="num">
                                      <p:cBhvr>
                                        <p:cTn dur="500" fill="hold" id="60"/>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sp>
        <p:nvSpPr>
          <p:cNvPr id="16" name="TextBox 75">
            <a:extLst>
              <a:ext uri="{FF2B5EF4-FFF2-40B4-BE49-F238E27FC236}">
                <a16:creationId xmlns:a16="http://schemas.microsoft.com/office/drawing/2014/main" id="{11508B40-D228-4B52-AF23-840307186AE0}"/>
              </a:ext>
            </a:extLst>
          </p:cNvPr>
          <p:cNvSpPr txBox="1"/>
          <p:nvPr/>
        </p:nvSpPr>
        <p:spPr>
          <a:xfrm>
            <a:off x="2684186" y="1525981"/>
            <a:ext cx="1304675" cy="310896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typeface="Arial"/>
                <a:ea charset="-122" typeface="宋体"/>
              </a:defRPr>
            </a:lvl2pPr>
            <a:lvl3pPr fontAlgn="base">
              <a:spcBef>
                <a:spcPct val="0"/>
              </a:spcBef>
              <a:spcAft>
                <a:spcPct val="0"/>
              </a:spcAft>
              <a:defRPr>
                <a:latin typeface="Arial"/>
                <a:ea charset="-122" typeface="宋体"/>
              </a:defRPr>
            </a:lvl3pPr>
            <a:lvl4pPr fontAlgn="base">
              <a:spcBef>
                <a:spcPct val="0"/>
              </a:spcBef>
              <a:spcAft>
                <a:spcPct val="0"/>
              </a:spcAft>
              <a:defRPr>
                <a:latin typeface="Arial"/>
                <a:ea charset="-122" typeface="宋体"/>
              </a:defRPr>
            </a:lvl4pPr>
            <a:lvl5pPr fontAlgn="base">
              <a:spcBef>
                <a:spcPct val="0"/>
              </a:spcBef>
              <a:spcAft>
                <a:spcPct val="0"/>
              </a:spcAft>
              <a:defRPr>
                <a:latin typeface="Arial"/>
                <a:ea charset="-122" typeface="宋体"/>
              </a:defRPr>
            </a:lvl5pPr>
            <a:lvl6pPr>
              <a:defRPr>
                <a:latin typeface="Arial"/>
                <a:ea charset="-122" typeface="宋体"/>
              </a:defRPr>
            </a:lvl6pPr>
            <a:lvl7pPr>
              <a:defRPr>
                <a:latin typeface="Arial"/>
                <a:ea charset="-122" typeface="宋体"/>
              </a:defRPr>
            </a:lvl7pPr>
            <a:lvl8pPr>
              <a:defRPr>
                <a:latin typeface="Arial"/>
                <a:ea charset="-122" typeface="宋体"/>
              </a:defRPr>
            </a:lvl8pPr>
            <a:lvl9pPr>
              <a:defRPr>
                <a:latin typeface="Arial"/>
                <a:ea charset="-122" typeface="宋体"/>
              </a:defRPr>
            </a:lvl9pPr>
          </a:lstStyle>
          <a:p>
            <a:r>
              <a:rPr altLang="en-US" lang="zh-CN" sz="6600">
                <a:solidFill>
                  <a:srgbClr val="C00000"/>
                </a:solidFill>
                <a:effectLst>
                  <a:outerShdw algn="tl" blurRad="38100" dir="2700000" dist="38100">
                    <a:srgbClr val="000000">
                      <a:alpha val="43137"/>
                    </a:srgbClr>
                  </a:outerShdw>
                </a:effectLst>
              </a:rPr>
              <a:t>目</a:t>
            </a:r>
          </a:p>
          <a:p>
            <a:r>
              <a:rPr altLang="en-US" lang="zh-CN" sz="6600">
                <a:solidFill>
                  <a:srgbClr val="C00000"/>
                </a:solidFill>
                <a:effectLst>
                  <a:outerShdw algn="tl" blurRad="38100" dir="2700000" dist="38100">
                    <a:srgbClr val="000000">
                      <a:alpha val="43137"/>
                    </a:srgbClr>
                  </a:outerShdw>
                </a:effectLst>
              </a:rPr>
              <a:t> </a:t>
            </a:r>
          </a:p>
          <a:p>
            <a:r>
              <a:rPr altLang="en-US" lang="zh-CN" sz="6600">
                <a:solidFill>
                  <a:srgbClr val="C00000"/>
                </a:solidFill>
                <a:effectLst>
                  <a:outerShdw algn="tl" blurRad="38100" dir="2700000" dist="38100">
                    <a:srgbClr val="000000">
                      <a:alpha val="43137"/>
                    </a:srgbClr>
                  </a:outerShdw>
                </a:effectLst>
              </a:rPr>
              <a:t>录</a:t>
            </a:r>
          </a:p>
        </p:txBody>
      </p:sp>
      <p:sp>
        <p:nvSpPr>
          <p:cNvPr id="18" name="Freeform 11">
            <a:extLst>
              <a:ext uri="{FF2B5EF4-FFF2-40B4-BE49-F238E27FC236}">
                <a16:creationId xmlns:a16="http://schemas.microsoft.com/office/drawing/2014/main" id="{FD94F6A7-09D3-4F7A-A591-A6205CB0B173}"/>
              </a:ext>
            </a:extLst>
          </p:cNvPr>
          <p:cNvSpPr/>
          <p:nvPr/>
        </p:nvSpPr>
        <p:spPr bwMode="auto">
          <a:xfrm>
            <a:off x="4834348" y="1150574"/>
            <a:ext cx="891711" cy="112697"/>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rgbClr val="C00000"/>
          </a:solidFill>
          <a:ln>
            <a:noFill/>
          </a:ln>
        </p:spPr>
        <p:txBody>
          <a:bodyPr bIns="45702" lIns="91404" rIns="91404" tIns="45702"/>
          <a:lstStyle/>
          <a:p>
            <a:endParaRPr altLang="en-US" lang="zh-CN" sz="2800">
              <a:solidFill>
                <a:schemeClr val="bg1"/>
              </a:solidFill>
            </a:endParaRPr>
          </a:p>
        </p:txBody>
      </p:sp>
      <p:sp>
        <p:nvSpPr>
          <p:cNvPr id="20" name="Freeform 10">
            <a:extLst>
              <a:ext uri="{FF2B5EF4-FFF2-40B4-BE49-F238E27FC236}">
                <a16:creationId xmlns:a16="http://schemas.microsoft.com/office/drawing/2014/main" id="{A65D60FF-4949-4051-92CC-EF12F90DCC8E}"/>
              </a:ext>
            </a:extLst>
          </p:cNvPr>
          <p:cNvSpPr/>
          <p:nvPr/>
        </p:nvSpPr>
        <p:spPr bwMode="auto">
          <a:xfrm>
            <a:off x="4670921" y="1239463"/>
            <a:ext cx="5976664" cy="701583"/>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cap="flat" cmpd="sng" w="10">
            <a:solidFill>
              <a:srgbClr val="A30303"/>
            </a:solidFill>
            <a:round/>
          </a:ln>
        </p:spPr>
        <p:txBody>
          <a:bodyPr bIns="45702" lIns="91404" rIns="91404" tIns="45702"/>
          <a:lstStyle/>
          <a:p>
            <a:endParaRPr altLang="en-US" lang="zh-CN" sz="2800">
              <a:solidFill>
                <a:srgbClr val="C00000"/>
              </a:solidFill>
            </a:endParaRPr>
          </a:p>
        </p:txBody>
      </p:sp>
      <p:sp>
        <p:nvSpPr>
          <p:cNvPr id="22" name="Rectangle 12">
            <a:extLst>
              <a:ext uri="{FF2B5EF4-FFF2-40B4-BE49-F238E27FC236}">
                <a16:creationId xmlns:a16="http://schemas.microsoft.com/office/drawing/2014/main" id="{8F347E79-0478-4808-81BB-CE4947C7E05A}"/>
              </a:ext>
            </a:extLst>
          </p:cNvPr>
          <p:cNvSpPr>
            <a:spLocks noChangeArrowheads="1"/>
          </p:cNvSpPr>
          <p:nvPr/>
        </p:nvSpPr>
        <p:spPr bwMode="auto">
          <a:xfrm>
            <a:off x="4920029" y="1150575"/>
            <a:ext cx="720350" cy="738091"/>
          </a:xfrm>
          <a:prstGeom prst="rect">
            <a:avLst/>
          </a:prstGeom>
          <a:solidFill>
            <a:srgbClr val="C00000"/>
          </a:solidFill>
          <a:ln>
            <a:noFill/>
          </a:ln>
        </p:spPr>
        <p:txBody>
          <a:bodyPr bIns="45702" lIns="91404" rIns="91404" tIns="45702"/>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2800">
              <a:solidFill>
                <a:schemeClr val="bg1"/>
              </a:solidFill>
            </a:endParaRPr>
          </a:p>
        </p:txBody>
      </p:sp>
      <p:sp>
        <p:nvSpPr>
          <p:cNvPr id="24" name="Freeform 11">
            <a:extLst>
              <a:ext uri="{FF2B5EF4-FFF2-40B4-BE49-F238E27FC236}">
                <a16:creationId xmlns:a16="http://schemas.microsoft.com/office/drawing/2014/main" id="{979CF82B-141F-4088-9684-F1F7C758B1FF}"/>
              </a:ext>
            </a:extLst>
          </p:cNvPr>
          <p:cNvSpPr/>
          <p:nvPr/>
        </p:nvSpPr>
        <p:spPr bwMode="auto">
          <a:xfrm>
            <a:off x="4834348" y="2171204"/>
            <a:ext cx="891711" cy="112699"/>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chemeClr val="accent2">
              <a:lumMod val="50000"/>
            </a:schemeClr>
          </a:solidFill>
          <a:ln>
            <a:noFill/>
          </a:ln>
        </p:spPr>
        <p:txBody>
          <a:bodyPr bIns="45702" lIns="91404" rIns="91404" tIns="45702"/>
          <a:lstStyle/>
          <a:p>
            <a:endParaRPr altLang="en-US" lang="zh-CN" sz="2800">
              <a:solidFill>
                <a:schemeClr val="bg1"/>
              </a:solidFill>
            </a:endParaRPr>
          </a:p>
        </p:txBody>
      </p:sp>
      <p:sp>
        <p:nvSpPr>
          <p:cNvPr id="26" name="Freeform 10">
            <a:extLst>
              <a:ext uri="{FF2B5EF4-FFF2-40B4-BE49-F238E27FC236}">
                <a16:creationId xmlns:a16="http://schemas.microsoft.com/office/drawing/2014/main" id="{00C6018F-746F-4CB2-9FB0-206AEC5B995B}"/>
              </a:ext>
            </a:extLst>
          </p:cNvPr>
          <p:cNvSpPr/>
          <p:nvPr/>
        </p:nvSpPr>
        <p:spPr bwMode="auto">
          <a:xfrm>
            <a:off x="4670921" y="2260092"/>
            <a:ext cx="5976664" cy="701583"/>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cap="flat" cmpd="sng" w="10">
            <a:solidFill>
              <a:srgbClr val="A30303"/>
            </a:solidFill>
            <a:round/>
          </a:ln>
        </p:spPr>
        <p:txBody>
          <a:bodyPr bIns="45702" lIns="91404" rIns="91404" tIns="45702"/>
          <a:lstStyle/>
          <a:p>
            <a:endParaRPr altLang="en-US" lang="zh-CN" sz="2800">
              <a:solidFill>
                <a:srgbClr val="C00000"/>
              </a:solidFill>
            </a:endParaRPr>
          </a:p>
        </p:txBody>
      </p:sp>
      <p:sp>
        <p:nvSpPr>
          <p:cNvPr id="28" name="Rectangle 12">
            <a:extLst>
              <a:ext uri="{FF2B5EF4-FFF2-40B4-BE49-F238E27FC236}">
                <a16:creationId xmlns:a16="http://schemas.microsoft.com/office/drawing/2014/main" id="{46BA341D-08DF-4C3F-99A8-422FF811A428}"/>
              </a:ext>
            </a:extLst>
          </p:cNvPr>
          <p:cNvSpPr>
            <a:spLocks noChangeArrowheads="1"/>
          </p:cNvSpPr>
          <p:nvPr/>
        </p:nvSpPr>
        <p:spPr bwMode="auto">
          <a:xfrm>
            <a:off x="4920029" y="2171204"/>
            <a:ext cx="720350" cy="738092"/>
          </a:xfrm>
          <a:prstGeom prst="rect">
            <a:avLst/>
          </a:prstGeom>
          <a:solidFill>
            <a:srgbClr val="C00000"/>
          </a:solidFill>
          <a:ln>
            <a:noFill/>
          </a:ln>
        </p:spPr>
        <p:txBody>
          <a:bodyPr bIns="45702" lIns="91404" rIns="91404" tIns="45702"/>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2800">
              <a:solidFill>
                <a:schemeClr val="bg1"/>
              </a:solidFill>
            </a:endParaRPr>
          </a:p>
        </p:txBody>
      </p:sp>
      <p:sp>
        <p:nvSpPr>
          <p:cNvPr id="31" name="Freeform 11">
            <a:extLst>
              <a:ext uri="{FF2B5EF4-FFF2-40B4-BE49-F238E27FC236}">
                <a16:creationId xmlns:a16="http://schemas.microsoft.com/office/drawing/2014/main" id="{823BDEAB-9C5E-48E1-BA05-BB0EDC076137}"/>
              </a:ext>
            </a:extLst>
          </p:cNvPr>
          <p:cNvSpPr/>
          <p:nvPr/>
        </p:nvSpPr>
        <p:spPr bwMode="auto">
          <a:xfrm>
            <a:off x="4834348" y="3169611"/>
            <a:ext cx="891711" cy="112697"/>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rgbClr val="C00000"/>
          </a:solidFill>
          <a:ln>
            <a:noFill/>
          </a:ln>
        </p:spPr>
        <p:txBody>
          <a:bodyPr bIns="45702" lIns="91404" rIns="91404" tIns="45702"/>
          <a:lstStyle/>
          <a:p>
            <a:endParaRPr altLang="en-US" lang="zh-CN" sz="2800">
              <a:solidFill>
                <a:schemeClr val="bg1"/>
              </a:solidFill>
            </a:endParaRPr>
          </a:p>
        </p:txBody>
      </p:sp>
      <p:sp>
        <p:nvSpPr>
          <p:cNvPr id="32" name="Freeform 10">
            <a:extLst>
              <a:ext uri="{FF2B5EF4-FFF2-40B4-BE49-F238E27FC236}">
                <a16:creationId xmlns:a16="http://schemas.microsoft.com/office/drawing/2014/main" id="{46628BAE-4742-4907-A1D0-D6C775A73317}"/>
              </a:ext>
            </a:extLst>
          </p:cNvPr>
          <p:cNvSpPr/>
          <p:nvPr/>
        </p:nvSpPr>
        <p:spPr bwMode="auto">
          <a:xfrm>
            <a:off x="4670921" y="3256913"/>
            <a:ext cx="5976664" cy="701583"/>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cap="flat" cmpd="sng" w="10">
            <a:solidFill>
              <a:srgbClr val="A30303"/>
            </a:solidFill>
            <a:round/>
          </a:ln>
        </p:spPr>
        <p:txBody>
          <a:bodyPr bIns="45702" lIns="91404" rIns="91404" tIns="45702"/>
          <a:lstStyle/>
          <a:p>
            <a:endParaRPr altLang="en-US" lang="zh-CN" sz="2800">
              <a:solidFill>
                <a:srgbClr val="C00000"/>
              </a:solidFill>
            </a:endParaRPr>
          </a:p>
        </p:txBody>
      </p:sp>
      <p:sp>
        <p:nvSpPr>
          <p:cNvPr id="33" name="Rectangle 12">
            <a:extLst>
              <a:ext uri="{FF2B5EF4-FFF2-40B4-BE49-F238E27FC236}">
                <a16:creationId xmlns:a16="http://schemas.microsoft.com/office/drawing/2014/main" id="{510A142E-D475-4FE5-8A18-99DCCB8518B0}"/>
              </a:ext>
            </a:extLst>
          </p:cNvPr>
          <p:cNvSpPr>
            <a:spLocks noChangeArrowheads="1"/>
          </p:cNvSpPr>
          <p:nvPr/>
        </p:nvSpPr>
        <p:spPr bwMode="auto">
          <a:xfrm>
            <a:off x="4920029" y="3169612"/>
            <a:ext cx="720350" cy="738091"/>
          </a:xfrm>
          <a:prstGeom prst="rect">
            <a:avLst/>
          </a:prstGeom>
          <a:solidFill>
            <a:srgbClr val="C00000"/>
          </a:solidFill>
          <a:ln>
            <a:noFill/>
          </a:ln>
        </p:spPr>
        <p:txBody>
          <a:bodyPr bIns="45702" lIns="91404" rIns="91404" tIns="45702"/>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2800">
              <a:solidFill>
                <a:schemeClr val="bg1"/>
              </a:solidFill>
            </a:endParaRPr>
          </a:p>
        </p:txBody>
      </p:sp>
      <p:sp>
        <p:nvSpPr>
          <p:cNvPr id="34" name="Freeform 11">
            <a:extLst>
              <a:ext uri="{FF2B5EF4-FFF2-40B4-BE49-F238E27FC236}">
                <a16:creationId xmlns:a16="http://schemas.microsoft.com/office/drawing/2014/main" id="{82C3B0A2-E81C-423B-B7F7-A6BF9D36881B}"/>
              </a:ext>
            </a:extLst>
          </p:cNvPr>
          <p:cNvSpPr/>
          <p:nvPr/>
        </p:nvSpPr>
        <p:spPr bwMode="auto">
          <a:xfrm>
            <a:off x="4834348" y="4179129"/>
            <a:ext cx="891711" cy="112697"/>
          </a:xfrm>
          <a:custGeom>
            <a:gdLst>
              <a:gd fmla="*/ 111 w 1156" name="T0"/>
              <a:gd fmla="*/ 0 h 142" name="T1"/>
              <a:gd fmla="*/ 1045 w 1156" name="T2"/>
              <a:gd fmla="*/ 0 h 142" name="T3"/>
              <a:gd fmla="*/ 1156 w 1156" name="T4"/>
              <a:gd fmla="*/ 142 h 142" name="T5"/>
              <a:gd fmla="*/ 0 w 1156" name="T6"/>
              <a:gd fmla="*/ 142 h 142" name="T7"/>
              <a:gd fmla="*/ 111 w 1156" name="T8"/>
              <a:gd fmla="*/ 0 h 142" name="T9"/>
            </a:gdLst>
            <a:cxnLst>
              <a:cxn ang="0">
                <a:pos x="T0" y="T1"/>
              </a:cxn>
              <a:cxn ang="0">
                <a:pos x="T2" y="T3"/>
              </a:cxn>
              <a:cxn ang="0">
                <a:pos x="T4" y="T5"/>
              </a:cxn>
              <a:cxn ang="0">
                <a:pos x="T6" y="T7"/>
              </a:cxn>
              <a:cxn ang="0">
                <a:pos x="T8" y="T9"/>
              </a:cxn>
            </a:cxnLst>
            <a:rect b="b" l="0" r="r" t="0"/>
            <a:pathLst>
              <a:path h="142" w="1156">
                <a:moveTo>
                  <a:pt x="111" y="0"/>
                </a:moveTo>
                <a:lnTo>
                  <a:pt x="1045" y="0"/>
                </a:lnTo>
                <a:lnTo>
                  <a:pt x="1156" y="142"/>
                </a:lnTo>
                <a:lnTo>
                  <a:pt x="0" y="142"/>
                </a:lnTo>
                <a:lnTo>
                  <a:pt x="111" y="0"/>
                </a:lnTo>
                <a:close/>
              </a:path>
            </a:pathLst>
          </a:custGeom>
          <a:solidFill>
            <a:schemeClr val="accent2">
              <a:lumMod val="50000"/>
            </a:schemeClr>
          </a:solidFill>
          <a:ln w="9525">
            <a:noFill/>
            <a:round/>
          </a:ln>
        </p:spPr>
        <p:txBody>
          <a:bodyPr bIns="45702" lIns="91404" rIns="91404" tIns="45702"/>
          <a:lstStyle/>
          <a:p>
            <a:endParaRPr altLang="en-US" lang="zh-CN" sz="2800">
              <a:solidFill>
                <a:schemeClr val="bg1"/>
              </a:solidFill>
            </a:endParaRPr>
          </a:p>
        </p:txBody>
      </p:sp>
      <p:sp>
        <p:nvSpPr>
          <p:cNvPr id="35" name="Freeform 10">
            <a:extLst>
              <a:ext uri="{FF2B5EF4-FFF2-40B4-BE49-F238E27FC236}">
                <a16:creationId xmlns:a16="http://schemas.microsoft.com/office/drawing/2014/main" id="{383EFB07-8870-4886-9E96-39A8984A6F15}"/>
              </a:ext>
            </a:extLst>
          </p:cNvPr>
          <p:cNvSpPr/>
          <p:nvPr/>
        </p:nvSpPr>
        <p:spPr bwMode="auto">
          <a:xfrm>
            <a:off x="4670921" y="4266430"/>
            <a:ext cx="5976664" cy="701583"/>
          </a:xfrm>
          <a:custGeom>
            <a:gdLst>
              <a:gd fmla="*/ 97 w 8676" name="T0"/>
              <a:gd fmla="*/ 0 h 884" name="T1"/>
              <a:gd fmla="*/ 8475 w 8676" name="T2"/>
              <a:gd fmla="*/ 0 h 884" name="T3"/>
              <a:gd fmla="*/ 8676 w 8676" name="T4"/>
              <a:gd fmla="*/ 202 h 884" name="T5"/>
              <a:gd fmla="*/ 8676 w 8676" name="T6"/>
              <a:gd fmla="*/ 788 h 884" name="T7"/>
              <a:gd fmla="*/ 8579 w 8676" name="T8"/>
              <a:gd fmla="*/ 884 h 884" name="T9"/>
              <a:gd fmla="*/ 97 w 8676" name="T10"/>
              <a:gd fmla="*/ 884 h 884" name="T11"/>
              <a:gd fmla="*/ 0 w 8676" name="T12"/>
              <a:gd fmla="*/ 788 h 884" name="T13"/>
              <a:gd fmla="*/ 0 w 8676" name="T14"/>
              <a:gd fmla="*/ 96 h 884" name="T15"/>
              <a:gd fmla="*/ 97 w 8676" name="T16"/>
              <a:gd fmla="*/ 0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cap="flat" cmpd="sng" w="10">
            <a:solidFill>
              <a:srgbClr val="A30303"/>
            </a:solidFill>
            <a:round/>
          </a:ln>
        </p:spPr>
        <p:txBody>
          <a:bodyPr bIns="45702" lIns="91404" rIns="91404" tIns="45702"/>
          <a:lstStyle/>
          <a:p>
            <a:endParaRPr altLang="en-US" lang="zh-CN" sz="2800">
              <a:solidFill>
                <a:srgbClr val="C00000"/>
              </a:solidFill>
            </a:endParaRPr>
          </a:p>
        </p:txBody>
      </p:sp>
      <p:sp>
        <p:nvSpPr>
          <p:cNvPr id="36" name="Rectangle 12">
            <a:extLst>
              <a:ext uri="{FF2B5EF4-FFF2-40B4-BE49-F238E27FC236}">
                <a16:creationId xmlns:a16="http://schemas.microsoft.com/office/drawing/2014/main" id="{70F9BC7C-FF5E-440D-B0D9-D0D97823BB85}"/>
              </a:ext>
            </a:extLst>
          </p:cNvPr>
          <p:cNvSpPr>
            <a:spLocks noChangeArrowheads="1"/>
          </p:cNvSpPr>
          <p:nvPr/>
        </p:nvSpPr>
        <p:spPr bwMode="auto">
          <a:xfrm>
            <a:off x="4920029" y="4179129"/>
            <a:ext cx="720350" cy="738091"/>
          </a:xfrm>
          <a:prstGeom prst="rect">
            <a:avLst/>
          </a:prstGeom>
          <a:solidFill>
            <a:srgbClr val="C00000"/>
          </a:solidFill>
          <a:ln w="9525">
            <a:noFill/>
            <a:miter lim="800000"/>
          </a:ln>
        </p:spPr>
        <p:txBody>
          <a:bodyPr bIns="45702" lIns="91404" rIns="91404" tIns="45702"/>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sz="2800">
              <a:solidFill>
                <a:schemeClr val="bg1"/>
              </a:solidFill>
            </a:endParaRPr>
          </a:p>
        </p:txBody>
      </p:sp>
      <p:sp>
        <p:nvSpPr>
          <p:cNvPr id="37" name="TextBox 105">
            <a:extLst>
              <a:ext uri="{FF2B5EF4-FFF2-40B4-BE49-F238E27FC236}">
                <a16:creationId xmlns:a16="http://schemas.microsoft.com/office/drawing/2014/main" id="{62E8F821-B02C-4254-AE8F-A7ABA468255A}"/>
              </a:ext>
            </a:extLst>
          </p:cNvPr>
          <p:cNvSpPr txBox="1">
            <a:spLocks noChangeArrowheads="1"/>
          </p:cNvSpPr>
          <p:nvPr/>
        </p:nvSpPr>
        <p:spPr bwMode="auto">
          <a:xfrm>
            <a:off x="5849819" y="1301366"/>
            <a:ext cx="4754808"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r>
              <a:rPr altLang="en-US" b="1" lang="zh-CN" sz="4000">
                <a:solidFill>
                  <a:srgbClr val="CE333B"/>
                </a:solidFill>
                <a:latin charset="-122" typeface="Microsoft YaHei"/>
                <a:ea charset="-122" typeface="Microsoft YaHei"/>
                <a:cs charset="-122" typeface="Microsoft YaHei"/>
              </a:rPr>
              <a:t>总体要求和目标任务</a:t>
            </a:r>
          </a:p>
        </p:txBody>
      </p:sp>
      <p:sp>
        <p:nvSpPr>
          <p:cNvPr id="38" name="TextBox 106">
            <a:extLst>
              <a:ext uri="{FF2B5EF4-FFF2-40B4-BE49-F238E27FC236}">
                <a16:creationId xmlns:a16="http://schemas.microsoft.com/office/drawing/2014/main" id="{DBFB4F8D-3BBD-4656-B635-3417171F049A}"/>
              </a:ext>
            </a:extLst>
          </p:cNvPr>
          <p:cNvSpPr txBox="1">
            <a:spLocks noChangeArrowheads="1"/>
          </p:cNvSpPr>
          <p:nvPr/>
        </p:nvSpPr>
        <p:spPr bwMode="auto">
          <a:xfrm>
            <a:off x="5027923" y="1193431"/>
            <a:ext cx="495546"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4000">
                <a:solidFill>
                  <a:schemeClr val="bg1"/>
                </a:solidFill>
                <a:latin charset="-122" panose="020b0503020204020204" pitchFamily="34" typeface="微软雅黑"/>
                <a:ea charset="-122" panose="020b0503020204020204" pitchFamily="34" typeface="微软雅黑"/>
              </a:rPr>
              <a:t>1</a:t>
            </a:r>
          </a:p>
        </p:txBody>
      </p:sp>
      <p:sp>
        <p:nvSpPr>
          <p:cNvPr id="39" name="TextBox 108">
            <a:extLst>
              <a:ext uri="{FF2B5EF4-FFF2-40B4-BE49-F238E27FC236}">
                <a16:creationId xmlns:a16="http://schemas.microsoft.com/office/drawing/2014/main" id="{4209BF56-8C99-420F-B22C-7992C727C675}"/>
              </a:ext>
            </a:extLst>
          </p:cNvPr>
          <p:cNvSpPr txBox="1">
            <a:spLocks noChangeArrowheads="1"/>
          </p:cNvSpPr>
          <p:nvPr/>
        </p:nvSpPr>
        <p:spPr bwMode="auto">
          <a:xfrm>
            <a:off x="5849820" y="2352154"/>
            <a:ext cx="2722808"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r>
              <a:rPr altLang="en-US" b="1" lang="zh-CN" sz="4000">
                <a:solidFill>
                  <a:srgbClr val="CE333B"/>
                </a:solidFill>
                <a:latin charset="-122" typeface="Microsoft YaHei"/>
                <a:ea charset="-122" typeface="Microsoft YaHei"/>
                <a:cs charset="-122" typeface="Microsoft YaHei"/>
              </a:rPr>
              <a:t>五要五坚持</a:t>
            </a:r>
          </a:p>
        </p:txBody>
      </p:sp>
      <p:sp>
        <p:nvSpPr>
          <p:cNvPr id="40" name="TextBox 109">
            <a:extLst>
              <a:ext uri="{FF2B5EF4-FFF2-40B4-BE49-F238E27FC236}">
                <a16:creationId xmlns:a16="http://schemas.microsoft.com/office/drawing/2014/main" id="{7AAB4825-9531-473E-A3B8-CC046FA43EDA}"/>
              </a:ext>
            </a:extLst>
          </p:cNvPr>
          <p:cNvSpPr txBox="1">
            <a:spLocks noChangeArrowheads="1"/>
          </p:cNvSpPr>
          <p:nvPr/>
        </p:nvSpPr>
        <p:spPr bwMode="auto">
          <a:xfrm>
            <a:off x="5027923" y="2191838"/>
            <a:ext cx="495546"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4000">
                <a:solidFill>
                  <a:schemeClr val="bg1"/>
                </a:solidFill>
                <a:latin charset="-122" panose="020b0503020204020204" pitchFamily="34" typeface="微软雅黑"/>
                <a:ea charset="-122" panose="020b0503020204020204" pitchFamily="34" typeface="微软雅黑"/>
              </a:rPr>
              <a:t>2</a:t>
            </a:r>
          </a:p>
        </p:txBody>
      </p:sp>
      <p:sp>
        <p:nvSpPr>
          <p:cNvPr id="41" name="TextBox 115">
            <a:extLst>
              <a:ext uri="{FF2B5EF4-FFF2-40B4-BE49-F238E27FC236}">
                <a16:creationId xmlns:a16="http://schemas.microsoft.com/office/drawing/2014/main" id="{CC4EADC1-56B1-4193-A0DC-E2593C20A177}"/>
              </a:ext>
            </a:extLst>
          </p:cNvPr>
          <p:cNvSpPr txBox="1">
            <a:spLocks noChangeArrowheads="1"/>
          </p:cNvSpPr>
          <p:nvPr/>
        </p:nvSpPr>
        <p:spPr bwMode="auto">
          <a:xfrm>
            <a:off x="5849820" y="3296594"/>
            <a:ext cx="2214808"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r>
              <a:rPr altLang="en-US" b="1" lang="zh-CN" sz="4000">
                <a:solidFill>
                  <a:srgbClr val="CE333B"/>
                </a:solidFill>
                <a:latin charset="-122" typeface="Microsoft YaHei"/>
                <a:ea charset="-122" typeface="Microsoft YaHei"/>
                <a:cs charset="-122" typeface="Microsoft YaHei"/>
              </a:rPr>
              <a:t>行动方式</a:t>
            </a:r>
          </a:p>
        </p:txBody>
      </p:sp>
      <p:sp>
        <p:nvSpPr>
          <p:cNvPr id="42" name="TextBox 116">
            <a:extLst>
              <a:ext uri="{FF2B5EF4-FFF2-40B4-BE49-F238E27FC236}">
                <a16:creationId xmlns:a16="http://schemas.microsoft.com/office/drawing/2014/main" id="{A8CB50EE-4509-4652-A9D2-3DE7B0DB2D51}"/>
              </a:ext>
            </a:extLst>
          </p:cNvPr>
          <p:cNvSpPr txBox="1">
            <a:spLocks noChangeArrowheads="1"/>
          </p:cNvSpPr>
          <p:nvPr/>
        </p:nvSpPr>
        <p:spPr bwMode="auto">
          <a:xfrm>
            <a:off x="5027923" y="3188659"/>
            <a:ext cx="495546"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4000">
                <a:solidFill>
                  <a:schemeClr val="bg1"/>
                </a:solidFill>
                <a:latin charset="-122" panose="020b0503020204020204" pitchFamily="34" typeface="微软雅黑"/>
                <a:ea charset="-122" panose="020b0503020204020204" pitchFamily="34" typeface="微软雅黑"/>
              </a:rPr>
              <a:t>3</a:t>
            </a:r>
          </a:p>
        </p:txBody>
      </p:sp>
      <p:sp>
        <p:nvSpPr>
          <p:cNvPr id="43" name="TextBox 117">
            <a:extLst>
              <a:ext uri="{FF2B5EF4-FFF2-40B4-BE49-F238E27FC236}">
                <a16:creationId xmlns:a16="http://schemas.microsoft.com/office/drawing/2014/main" id="{86B7D05A-969B-4D42-B59A-74A87FA3F559}"/>
              </a:ext>
            </a:extLst>
          </p:cNvPr>
          <p:cNvSpPr txBox="1">
            <a:spLocks noChangeArrowheads="1"/>
          </p:cNvSpPr>
          <p:nvPr/>
        </p:nvSpPr>
        <p:spPr bwMode="auto">
          <a:xfrm>
            <a:off x="5849819" y="4317223"/>
            <a:ext cx="4246808"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r>
              <a:rPr altLang="en-US" b="1" lang="zh-CN" sz="4000">
                <a:solidFill>
                  <a:srgbClr val="CE333B"/>
                </a:solidFill>
                <a:latin charset="-122" typeface="Microsoft YaHei"/>
                <a:ea charset="-122" typeface="Microsoft YaHei"/>
                <a:cs charset="-122" typeface="Microsoft YaHei"/>
              </a:rPr>
              <a:t>扫黑除恶重点对象</a:t>
            </a:r>
          </a:p>
        </p:txBody>
      </p:sp>
      <p:sp>
        <p:nvSpPr>
          <p:cNvPr id="44" name="TextBox 118">
            <a:extLst>
              <a:ext uri="{FF2B5EF4-FFF2-40B4-BE49-F238E27FC236}">
                <a16:creationId xmlns:a16="http://schemas.microsoft.com/office/drawing/2014/main" id="{E90A8921-43ED-47BA-B5D1-351F1E38DD26}"/>
              </a:ext>
            </a:extLst>
          </p:cNvPr>
          <p:cNvSpPr txBox="1">
            <a:spLocks noChangeArrowheads="1"/>
          </p:cNvSpPr>
          <p:nvPr/>
        </p:nvSpPr>
        <p:spPr bwMode="auto">
          <a:xfrm>
            <a:off x="5027923" y="4209288"/>
            <a:ext cx="495546" cy="7010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4" rIns="91404" tIns="45702"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zh-CN" b="1" lang="en-US" sz="4000">
                <a:solidFill>
                  <a:schemeClr val="bg1"/>
                </a:solidFill>
                <a:latin charset="-122" panose="020b0503020204020204" pitchFamily="34" typeface="微软雅黑"/>
                <a:ea charset="-122" panose="020b0503020204020204" pitchFamily="34" typeface="微软雅黑"/>
              </a:rPr>
              <a:t>4</a:t>
            </a:r>
          </a:p>
        </p:txBody>
      </p:sp>
    </p:spTree>
    <p:extLst>
      <p:ext uri="{BB962C8B-B14F-4D97-AF65-F5344CB8AC3E}">
        <p14:creationId val="285030228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grpId="0" id="45" nodeType="after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childTnLst>
                          </p:cTn>
                        </p:par>
                        <p:par>
                          <p:cTn fill="hold" id="50" nodeType="afterGroup">
                            <p:stCondLst>
                              <p:cond delay="6000"/>
                            </p:stCondLst>
                            <p:childTnLst>
                              <p:par>
                                <p:cTn fill="hold" grpId="0" id="51" nodeType="afterEffect" presetClass="entr" presetID="2" presetSubtype="12">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additive="base">
                                        <p:cTn dur="500" fill="hold" id="53"/>
                                        <p:tgtEl>
                                          <p:spTgt spid="20"/>
                                        </p:tgtEl>
                                        <p:attrNameLst>
                                          <p:attrName>ppt_x</p:attrName>
                                        </p:attrNameLst>
                                      </p:cBhvr>
                                      <p:tavLst>
                                        <p:tav tm="0">
                                          <p:val>
                                            <p:strVal val="0-#ppt_w/2"/>
                                          </p:val>
                                        </p:tav>
                                        <p:tav tm="100000">
                                          <p:val>
                                            <p:strVal val="#ppt_x"/>
                                          </p:val>
                                        </p:tav>
                                      </p:tavLst>
                                    </p:anim>
                                    <p:anim calcmode="lin" valueType="num">
                                      <p:cBhvr additive="base">
                                        <p:cTn dur="500" fill="hold" id="54"/>
                                        <p:tgtEl>
                                          <p:spTgt spid="20"/>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12">
                                  <p:stCondLst>
                                    <p:cond delay="100"/>
                                  </p:stCondLst>
                                  <p:childTnLst>
                                    <p:set>
                                      <p:cBhvr>
                                        <p:cTn dur="1" fill="hold" id="56">
                                          <p:stCondLst>
                                            <p:cond delay="0"/>
                                          </p:stCondLst>
                                        </p:cTn>
                                        <p:tgtEl>
                                          <p:spTgt spid="26"/>
                                        </p:tgtEl>
                                        <p:attrNameLst>
                                          <p:attrName>style.visibility</p:attrName>
                                        </p:attrNameLst>
                                      </p:cBhvr>
                                      <p:to>
                                        <p:strVal val="visible"/>
                                      </p:to>
                                    </p:set>
                                    <p:anim calcmode="lin" valueType="num">
                                      <p:cBhvr additive="base">
                                        <p:cTn dur="500" fill="hold" id="57"/>
                                        <p:tgtEl>
                                          <p:spTgt spid="26"/>
                                        </p:tgtEl>
                                        <p:attrNameLst>
                                          <p:attrName>ppt_x</p:attrName>
                                        </p:attrNameLst>
                                      </p:cBhvr>
                                      <p:tavLst>
                                        <p:tav tm="0">
                                          <p:val>
                                            <p:strVal val="0-#ppt_w/2"/>
                                          </p:val>
                                        </p:tav>
                                        <p:tav tm="100000">
                                          <p:val>
                                            <p:strVal val="#ppt_x"/>
                                          </p:val>
                                        </p:tav>
                                      </p:tavLst>
                                    </p:anim>
                                    <p:anim calcmode="lin" valueType="num">
                                      <p:cBhvr additive="base">
                                        <p:cTn dur="500" fill="hold" id="58"/>
                                        <p:tgtEl>
                                          <p:spTgt spid="26"/>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12">
                                  <p:stCondLst>
                                    <p:cond delay="200"/>
                                  </p:stCondLst>
                                  <p:childTnLst>
                                    <p:set>
                                      <p:cBhvr>
                                        <p:cTn dur="1" fill="hold" id="60">
                                          <p:stCondLst>
                                            <p:cond delay="0"/>
                                          </p:stCondLst>
                                        </p:cTn>
                                        <p:tgtEl>
                                          <p:spTgt spid="32"/>
                                        </p:tgtEl>
                                        <p:attrNameLst>
                                          <p:attrName>style.visibility</p:attrName>
                                        </p:attrNameLst>
                                      </p:cBhvr>
                                      <p:to>
                                        <p:strVal val="visible"/>
                                      </p:to>
                                    </p:set>
                                    <p:anim calcmode="lin" valueType="num">
                                      <p:cBhvr additive="base">
                                        <p:cTn dur="500" fill="hold" id="61"/>
                                        <p:tgtEl>
                                          <p:spTgt spid="32"/>
                                        </p:tgtEl>
                                        <p:attrNameLst>
                                          <p:attrName>ppt_x</p:attrName>
                                        </p:attrNameLst>
                                      </p:cBhvr>
                                      <p:tavLst>
                                        <p:tav tm="0">
                                          <p:val>
                                            <p:strVal val="0-#ppt_w/2"/>
                                          </p:val>
                                        </p:tav>
                                        <p:tav tm="100000">
                                          <p:val>
                                            <p:strVal val="#ppt_x"/>
                                          </p:val>
                                        </p:tav>
                                      </p:tavLst>
                                    </p:anim>
                                    <p:anim calcmode="lin" valueType="num">
                                      <p:cBhvr additive="base">
                                        <p:cTn dur="500" fill="hold" id="62"/>
                                        <p:tgtEl>
                                          <p:spTgt spid="32"/>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12">
                                  <p:stCondLst>
                                    <p:cond delay="300"/>
                                  </p:stCondLst>
                                  <p:childTnLst>
                                    <p:set>
                                      <p:cBhvr>
                                        <p:cTn dur="1" fill="hold" id="64">
                                          <p:stCondLst>
                                            <p:cond delay="0"/>
                                          </p:stCondLst>
                                        </p:cTn>
                                        <p:tgtEl>
                                          <p:spTgt spid="35"/>
                                        </p:tgtEl>
                                        <p:attrNameLst>
                                          <p:attrName>style.visibility</p:attrName>
                                        </p:attrNameLst>
                                      </p:cBhvr>
                                      <p:to>
                                        <p:strVal val="visible"/>
                                      </p:to>
                                    </p:set>
                                    <p:anim calcmode="lin" valueType="num">
                                      <p:cBhvr additive="base">
                                        <p:cTn dur="500" fill="hold" id="65"/>
                                        <p:tgtEl>
                                          <p:spTgt spid="35"/>
                                        </p:tgtEl>
                                        <p:attrNameLst>
                                          <p:attrName>ppt_x</p:attrName>
                                        </p:attrNameLst>
                                      </p:cBhvr>
                                      <p:tavLst>
                                        <p:tav tm="0">
                                          <p:val>
                                            <p:strVal val="0-#ppt_w/2"/>
                                          </p:val>
                                        </p:tav>
                                        <p:tav tm="100000">
                                          <p:val>
                                            <p:strVal val="#ppt_x"/>
                                          </p:val>
                                        </p:tav>
                                      </p:tavLst>
                                    </p:anim>
                                    <p:anim calcmode="lin" valueType="num">
                                      <p:cBhvr additive="base">
                                        <p:cTn dur="500" fill="hold" id="66"/>
                                        <p:tgtEl>
                                          <p:spTgt spid="35"/>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6800"/>
                            </p:stCondLst>
                            <p:childTnLst>
                              <p:par>
                                <p:cTn fill="hold" grpId="0" id="68" nodeType="afterEffect" presetClass="entr" presetID="22" presetSubtype="4">
                                  <p:stCondLst>
                                    <p:cond delay="0"/>
                                  </p:stCondLst>
                                  <p:childTnLst>
                                    <p:set>
                                      <p:cBhvr>
                                        <p:cTn dur="1" fill="hold" id="69">
                                          <p:stCondLst>
                                            <p:cond delay="0"/>
                                          </p:stCondLst>
                                        </p:cTn>
                                        <p:tgtEl>
                                          <p:spTgt spid="18"/>
                                        </p:tgtEl>
                                        <p:attrNameLst>
                                          <p:attrName>style.visibility</p:attrName>
                                        </p:attrNameLst>
                                      </p:cBhvr>
                                      <p:to>
                                        <p:strVal val="visible"/>
                                      </p:to>
                                    </p:set>
                                    <p:animEffect filter="wipe(down)" transition="in">
                                      <p:cBhvr>
                                        <p:cTn dur="300" id="70"/>
                                        <p:tgtEl>
                                          <p:spTgt spid="18"/>
                                        </p:tgtEl>
                                      </p:cBhvr>
                                    </p:animEffect>
                                  </p:childTnLst>
                                </p:cTn>
                              </p:par>
                            </p:childTnLst>
                          </p:cTn>
                        </p:par>
                        <p:par>
                          <p:cTn fill="hold" id="71" nodeType="afterGroup">
                            <p:stCondLst>
                              <p:cond delay="7100"/>
                            </p:stCondLst>
                            <p:childTnLst>
                              <p:par>
                                <p:cTn fill="hold" grpId="0" id="72" nodeType="afterEffect" presetClass="entr" presetID="22" presetSubtype="1">
                                  <p:stCondLst>
                                    <p:cond delay="0"/>
                                  </p:stCondLst>
                                  <p:childTnLst>
                                    <p:set>
                                      <p:cBhvr>
                                        <p:cTn dur="1" fill="hold" id="73">
                                          <p:stCondLst>
                                            <p:cond delay="0"/>
                                          </p:stCondLst>
                                        </p:cTn>
                                        <p:tgtEl>
                                          <p:spTgt spid="22"/>
                                        </p:tgtEl>
                                        <p:attrNameLst>
                                          <p:attrName>style.visibility</p:attrName>
                                        </p:attrNameLst>
                                      </p:cBhvr>
                                      <p:to>
                                        <p:strVal val="visible"/>
                                      </p:to>
                                    </p:set>
                                    <p:animEffect filter="wipe(up)" transition="in">
                                      <p:cBhvr>
                                        <p:cTn dur="500" id="74"/>
                                        <p:tgtEl>
                                          <p:spTgt spid="22"/>
                                        </p:tgtEl>
                                      </p:cBhvr>
                                    </p:animEffect>
                                  </p:childTnLst>
                                </p:cTn>
                              </p:par>
                            </p:childTnLst>
                          </p:cTn>
                        </p:par>
                        <p:par>
                          <p:cTn fill="hold" id="75" nodeType="afterGroup">
                            <p:stCondLst>
                              <p:cond delay="7600"/>
                            </p:stCondLst>
                            <p:childTnLst>
                              <p:par>
                                <p:cTn fill="hold" grpId="0" id="76" nodeType="afterEffect" presetClass="entr" presetID="31" presetSubtype="0">
                                  <p:stCondLst>
                                    <p:cond delay="0"/>
                                  </p:stCondLst>
                                  <p:childTnLst>
                                    <p:set>
                                      <p:cBhvr>
                                        <p:cTn dur="1" fill="hold" id="77">
                                          <p:stCondLst>
                                            <p:cond delay="0"/>
                                          </p:stCondLst>
                                        </p:cTn>
                                        <p:tgtEl>
                                          <p:spTgt spid="38"/>
                                        </p:tgtEl>
                                        <p:attrNameLst>
                                          <p:attrName>style.visibility</p:attrName>
                                        </p:attrNameLst>
                                      </p:cBhvr>
                                      <p:to>
                                        <p:strVal val="visible"/>
                                      </p:to>
                                    </p:set>
                                    <p:anim calcmode="lin" valueType="num">
                                      <p:cBhvr>
                                        <p:cTn dur="500" fill="hold" id="78"/>
                                        <p:tgtEl>
                                          <p:spTgt spid="38"/>
                                        </p:tgtEl>
                                        <p:attrNameLst>
                                          <p:attrName>ppt_w</p:attrName>
                                        </p:attrNameLst>
                                      </p:cBhvr>
                                      <p:tavLst>
                                        <p:tav tm="0">
                                          <p:val>
                                            <p:fltVal val="0"/>
                                          </p:val>
                                        </p:tav>
                                        <p:tav tm="100000">
                                          <p:val>
                                            <p:strVal val="#ppt_w"/>
                                          </p:val>
                                        </p:tav>
                                      </p:tavLst>
                                    </p:anim>
                                    <p:anim calcmode="lin" valueType="num">
                                      <p:cBhvr>
                                        <p:cTn dur="500" fill="hold" id="79"/>
                                        <p:tgtEl>
                                          <p:spTgt spid="38"/>
                                        </p:tgtEl>
                                        <p:attrNameLst>
                                          <p:attrName>ppt_h</p:attrName>
                                        </p:attrNameLst>
                                      </p:cBhvr>
                                      <p:tavLst>
                                        <p:tav tm="0">
                                          <p:val>
                                            <p:fltVal val="0"/>
                                          </p:val>
                                        </p:tav>
                                        <p:tav tm="100000">
                                          <p:val>
                                            <p:strVal val="#ppt_h"/>
                                          </p:val>
                                        </p:tav>
                                      </p:tavLst>
                                    </p:anim>
                                    <p:anim calcmode="lin" valueType="num">
                                      <p:cBhvr>
                                        <p:cTn dur="500" fill="hold" id="80"/>
                                        <p:tgtEl>
                                          <p:spTgt spid="38"/>
                                        </p:tgtEl>
                                        <p:attrNameLst>
                                          <p:attrName>style.rotation</p:attrName>
                                        </p:attrNameLst>
                                      </p:cBhvr>
                                      <p:tavLst>
                                        <p:tav tm="0">
                                          <p:val>
                                            <p:fltVal val="90"/>
                                          </p:val>
                                        </p:tav>
                                        <p:tav tm="100000">
                                          <p:val>
                                            <p:fltVal val="0"/>
                                          </p:val>
                                        </p:tav>
                                      </p:tavLst>
                                    </p:anim>
                                    <p:animEffect filter="fade" transition="in">
                                      <p:cBhvr>
                                        <p:cTn dur="500" id="81"/>
                                        <p:tgtEl>
                                          <p:spTgt spid="38"/>
                                        </p:tgtEl>
                                      </p:cBhvr>
                                    </p:animEffect>
                                  </p:childTnLst>
                                </p:cTn>
                              </p:par>
                            </p:childTnLst>
                          </p:cTn>
                        </p:par>
                        <p:par>
                          <p:cTn fill="hold" id="82" nodeType="afterGroup">
                            <p:stCondLst>
                              <p:cond delay="8100"/>
                            </p:stCondLst>
                            <p:childTnLst>
                              <p:par>
                                <p:cTn fill="hold" grpId="0" id="83" nodeType="afterEffect" presetClass="entr" presetID="22" presetSubtype="8">
                                  <p:stCondLst>
                                    <p:cond delay="0"/>
                                  </p:stCondLst>
                                  <p:childTnLst>
                                    <p:set>
                                      <p:cBhvr>
                                        <p:cTn dur="1" fill="hold" id="84">
                                          <p:stCondLst>
                                            <p:cond delay="0"/>
                                          </p:stCondLst>
                                        </p:cTn>
                                        <p:tgtEl>
                                          <p:spTgt spid="37"/>
                                        </p:tgtEl>
                                        <p:attrNameLst>
                                          <p:attrName>style.visibility</p:attrName>
                                        </p:attrNameLst>
                                      </p:cBhvr>
                                      <p:to>
                                        <p:strVal val="visible"/>
                                      </p:to>
                                    </p:set>
                                    <p:animEffect filter="wipe(left)" transition="in">
                                      <p:cBhvr>
                                        <p:cTn dur="500" id="85"/>
                                        <p:tgtEl>
                                          <p:spTgt spid="37"/>
                                        </p:tgtEl>
                                      </p:cBhvr>
                                    </p:animEffect>
                                  </p:childTnLst>
                                </p:cTn>
                              </p:par>
                            </p:childTnLst>
                          </p:cTn>
                        </p:par>
                        <p:par>
                          <p:cTn fill="hold" id="86" nodeType="afterGroup">
                            <p:stCondLst>
                              <p:cond delay="8600"/>
                            </p:stCondLst>
                            <p:childTnLst>
                              <p:par>
                                <p:cTn fill="hold" grpId="0" id="87" nodeType="afterEffect" presetClass="entr" presetID="22" presetSubtype="4">
                                  <p:stCondLst>
                                    <p:cond delay="0"/>
                                  </p:stCondLst>
                                  <p:childTnLst>
                                    <p:set>
                                      <p:cBhvr>
                                        <p:cTn dur="1" fill="hold" id="88">
                                          <p:stCondLst>
                                            <p:cond delay="0"/>
                                          </p:stCondLst>
                                        </p:cTn>
                                        <p:tgtEl>
                                          <p:spTgt spid="24"/>
                                        </p:tgtEl>
                                        <p:attrNameLst>
                                          <p:attrName>style.visibility</p:attrName>
                                        </p:attrNameLst>
                                      </p:cBhvr>
                                      <p:to>
                                        <p:strVal val="visible"/>
                                      </p:to>
                                    </p:set>
                                    <p:animEffect filter="wipe(down)" transition="in">
                                      <p:cBhvr>
                                        <p:cTn dur="300" id="89"/>
                                        <p:tgtEl>
                                          <p:spTgt spid="24"/>
                                        </p:tgtEl>
                                      </p:cBhvr>
                                    </p:animEffect>
                                  </p:childTnLst>
                                </p:cTn>
                              </p:par>
                            </p:childTnLst>
                          </p:cTn>
                        </p:par>
                        <p:par>
                          <p:cTn fill="hold" id="90" nodeType="afterGroup">
                            <p:stCondLst>
                              <p:cond delay="8900"/>
                            </p:stCondLst>
                            <p:childTnLst>
                              <p:par>
                                <p:cTn fill="hold" grpId="0" id="91" nodeType="afterEffect" presetClass="entr" presetID="22" presetSubtype="1">
                                  <p:stCondLst>
                                    <p:cond delay="0"/>
                                  </p:stCondLst>
                                  <p:childTnLst>
                                    <p:set>
                                      <p:cBhvr>
                                        <p:cTn dur="1" fill="hold" id="92">
                                          <p:stCondLst>
                                            <p:cond delay="0"/>
                                          </p:stCondLst>
                                        </p:cTn>
                                        <p:tgtEl>
                                          <p:spTgt spid="28"/>
                                        </p:tgtEl>
                                        <p:attrNameLst>
                                          <p:attrName>style.visibility</p:attrName>
                                        </p:attrNameLst>
                                      </p:cBhvr>
                                      <p:to>
                                        <p:strVal val="visible"/>
                                      </p:to>
                                    </p:set>
                                    <p:animEffect filter="wipe(up)" transition="in">
                                      <p:cBhvr>
                                        <p:cTn dur="500" id="93"/>
                                        <p:tgtEl>
                                          <p:spTgt spid="28"/>
                                        </p:tgtEl>
                                      </p:cBhvr>
                                    </p:animEffect>
                                  </p:childTnLst>
                                </p:cTn>
                              </p:par>
                            </p:childTnLst>
                          </p:cTn>
                        </p:par>
                        <p:par>
                          <p:cTn fill="hold" id="94" nodeType="afterGroup">
                            <p:stCondLst>
                              <p:cond delay="9400"/>
                            </p:stCondLst>
                            <p:childTnLst>
                              <p:par>
                                <p:cTn fill="hold" grpId="0" id="95" nodeType="afterEffect" presetClass="entr" presetID="31" presetSubtype="0">
                                  <p:stCondLst>
                                    <p:cond delay="0"/>
                                  </p:stCondLst>
                                  <p:childTnLst>
                                    <p:set>
                                      <p:cBhvr>
                                        <p:cTn dur="1" fill="hold" id="96">
                                          <p:stCondLst>
                                            <p:cond delay="0"/>
                                          </p:stCondLst>
                                        </p:cTn>
                                        <p:tgtEl>
                                          <p:spTgt spid="40"/>
                                        </p:tgtEl>
                                        <p:attrNameLst>
                                          <p:attrName>style.visibility</p:attrName>
                                        </p:attrNameLst>
                                      </p:cBhvr>
                                      <p:to>
                                        <p:strVal val="visible"/>
                                      </p:to>
                                    </p:set>
                                    <p:anim calcmode="lin" valueType="num">
                                      <p:cBhvr>
                                        <p:cTn dur="500" fill="hold" id="97"/>
                                        <p:tgtEl>
                                          <p:spTgt spid="40"/>
                                        </p:tgtEl>
                                        <p:attrNameLst>
                                          <p:attrName>ppt_w</p:attrName>
                                        </p:attrNameLst>
                                      </p:cBhvr>
                                      <p:tavLst>
                                        <p:tav tm="0">
                                          <p:val>
                                            <p:fltVal val="0"/>
                                          </p:val>
                                        </p:tav>
                                        <p:tav tm="100000">
                                          <p:val>
                                            <p:strVal val="#ppt_w"/>
                                          </p:val>
                                        </p:tav>
                                      </p:tavLst>
                                    </p:anim>
                                    <p:anim calcmode="lin" valueType="num">
                                      <p:cBhvr>
                                        <p:cTn dur="500" fill="hold" id="98"/>
                                        <p:tgtEl>
                                          <p:spTgt spid="40"/>
                                        </p:tgtEl>
                                        <p:attrNameLst>
                                          <p:attrName>ppt_h</p:attrName>
                                        </p:attrNameLst>
                                      </p:cBhvr>
                                      <p:tavLst>
                                        <p:tav tm="0">
                                          <p:val>
                                            <p:fltVal val="0"/>
                                          </p:val>
                                        </p:tav>
                                        <p:tav tm="100000">
                                          <p:val>
                                            <p:strVal val="#ppt_h"/>
                                          </p:val>
                                        </p:tav>
                                      </p:tavLst>
                                    </p:anim>
                                    <p:anim calcmode="lin" valueType="num">
                                      <p:cBhvr>
                                        <p:cTn dur="500" fill="hold" id="99"/>
                                        <p:tgtEl>
                                          <p:spTgt spid="40"/>
                                        </p:tgtEl>
                                        <p:attrNameLst>
                                          <p:attrName>style.rotation</p:attrName>
                                        </p:attrNameLst>
                                      </p:cBhvr>
                                      <p:tavLst>
                                        <p:tav tm="0">
                                          <p:val>
                                            <p:fltVal val="90"/>
                                          </p:val>
                                        </p:tav>
                                        <p:tav tm="100000">
                                          <p:val>
                                            <p:fltVal val="0"/>
                                          </p:val>
                                        </p:tav>
                                      </p:tavLst>
                                    </p:anim>
                                    <p:animEffect filter="fade" transition="in">
                                      <p:cBhvr>
                                        <p:cTn dur="500" id="100"/>
                                        <p:tgtEl>
                                          <p:spTgt spid="40"/>
                                        </p:tgtEl>
                                      </p:cBhvr>
                                    </p:animEffect>
                                  </p:childTnLst>
                                </p:cTn>
                              </p:par>
                            </p:childTnLst>
                          </p:cTn>
                        </p:par>
                        <p:par>
                          <p:cTn fill="hold" id="101" nodeType="afterGroup">
                            <p:stCondLst>
                              <p:cond delay="9900"/>
                            </p:stCondLst>
                            <p:childTnLst>
                              <p:par>
                                <p:cTn fill="hold" grpId="0" id="102" nodeType="afterEffect" presetClass="entr" presetID="22" presetSubtype="8">
                                  <p:stCondLst>
                                    <p:cond delay="0"/>
                                  </p:stCondLst>
                                  <p:childTnLst>
                                    <p:set>
                                      <p:cBhvr>
                                        <p:cTn dur="1" fill="hold" id="103">
                                          <p:stCondLst>
                                            <p:cond delay="0"/>
                                          </p:stCondLst>
                                        </p:cTn>
                                        <p:tgtEl>
                                          <p:spTgt spid="39"/>
                                        </p:tgtEl>
                                        <p:attrNameLst>
                                          <p:attrName>style.visibility</p:attrName>
                                        </p:attrNameLst>
                                      </p:cBhvr>
                                      <p:to>
                                        <p:strVal val="visible"/>
                                      </p:to>
                                    </p:set>
                                    <p:animEffect filter="wipe(left)" transition="in">
                                      <p:cBhvr>
                                        <p:cTn dur="500" id="104"/>
                                        <p:tgtEl>
                                          <p:spTgt spid="39"/>
                                        </p:tgtEl>
                                      </p:cBhvr>
                                    </p:animEffect>
                                  </p:childTnLst>
                                </p:cTn>
                              </p:par>
                            </p:childTnLst>
                          </p:cTn>
                        </p:par>
                        <p:par>
                          <p:cTn fill="hold" id="105" nodeType="afterGroup">
                            <p:stCondLst>
                              <p:cond delay="10400"/>
                            </p:stCondLst>
                            <p:childTnLst>
                              <p:par>
                                <p:cTn fill="hold" grpId="0" id="106" nodeType="afterEffect" presetClass="entr" presetID="22" presetSubtype="4">
                                  <p:stCondLst>
                                    <p:cond delay="0"/>
                                  </p:stCondLst>
                                  <p:childTnLst>
                                    <p:set>
                                      <p:cBhvr>
                                        <p:cTn dur="1" fill="hold" id="107">
                                          <p:stCondLst>
                                            <p:cond delay="0"/>
                                          </p:stCondLst>
                                        </p:cTn>
                                        <p:tgtEl>
                                          <p:spTgt spid="31"/>
                                        </p:tgtEl>
                                        <p:attrNameLst>
                                          <p:attrName>style.visibility</p:attrName>
                                        </p:attrNameLst>
                                      </p:cBhvr>
                                      <p:to>
                                        <p:strVal val="visible"/>
                                      </p:to>
                                    </p:set>
                                    <p:animEffect filter="wipe(down)" transition="in">
                                      <p:cBhvr>
                                        <p:cTn dur="300" id="108"/>
                                        <p:tgtEl>
                                          <p:spTgt spid="31"/>
                                        </p:tgtEl>
                                      </p:cBhvr>
                                    </p:animEffect>
                                  </p:childTnLst>
                                </p:cTn>
                              </p:par>
                            </p:childTnLst>
                          </p:cTn>
                        </p:par>
                        <p:par>
                          <p:cTn fill="hold" id="109" nodeType="afterGroup">
                            <p:stCondLst>
                              <p:cond delay="10700"/>
                            </p:stCondLst>
                            <p:childTnLst>
                              <p:par>
                                <p:cTn fill="hold" grpId="0" id="110" nodeType="afterEffect" presetClass="entr" presetID="22" presetSubtype="1">
                                  <p:stCondLst>
                                    <p:cond delay="0"/>
                                  </p:stCondLst>
                                  <p:childTnLst>
                                    <p:set>
                                      <p:cBhvr>
                                        <p:cTn dur="1" fill="hold" id="111">
                                          <p:stCondLst>
                                            <p:cond delay="0"/>
                                          </p:stCondLst>
                                        </p:cTn>
                                        <p:tgtEl>
                                          <p:spTgt spid="33"/>
                                        </p:tgtEl>
                                        <p:attrNameLst>
                                          <p:attrName>style.visibility</p:attrName>
                                        </p:attrNameLst>
                                      </p:cBhvr>
                                      <p:to>
                                        <p:strVal val="visible"/>
                                      </p:to>
                                    </p:set>
                                    <p:animEffect filter="wipe(up)" transition="in">
                                      <p:cBhvr>
                                        <p:cTn dur="500" id="112"/>
                                        <p:tgtEl>
                                          <p:spTgt spid="33"/>
                                        </p:tgtEl>
                                      </p:cBhvr>
                                    </p:animEffect>
                                  </p:childTnLst>
                                </p:cTn>
                              </p:par>
                            </p:childTnLst>
                          </p:cTn>
                        </p:par>
                        <p:par>
                          <p:cTn fill="hold" id="113" nodeType="afterGroup">
                            <p:stCondLst>
                              <p:cond delay="11200"/>
                            </p:stCondLst>
                            <p:childTnLst>
                              <p:par>
                                <p:cTn fill="hold" grpId="0" id="114" nodeType="afterEffect" presetClass="entr" presetID="31" presetSubtype="0">
                                  <p:stCondLst>
                                    <p:cond delay="0"/>
                                  </p:stCondLst>
                                  <p:childTnLst>
                                    <p:set>
                                      <p:cBhvr>
                                        <p:cTn dur="1" fill="hold" id="115">
                                          <p:stCondLst>
                                            <p:cond delay="0"/>
                                          </p:stCondLst>
                                        </p:cTn>
                                        <p:tgtEl>
                                          <p:spTgt spid="42"/>
                                        </p:tgtEl>
                                        <p:attrNameLst>
                                          <p:attrName>style.visibility</p:attrName>
                                        </p:attrNameLst>
                                      </p:cBhvr>
                                      <p:to>
                                        <p:strVal val="visible"/>
                                      </p:to>
                                    </p:set>
                                    <p:anim calcmode="lin" valueType="num">
                                      <p:cBhvr>
                                        <p:cTn dur="500" fill="hold" id="116"/>
                                        <p:tgtEl>
                                          <p:spTgt spid="42"/>
                                        </p:tgtEl>
                                        <p:attrNameLst>
                                          <p:attrName>ppt_w</p:attrName>
                                        </p:attrNameLst>
                                      </p:cBhvr>
                                      <p:tavLst>
                                        <p:tav tm="0">
                                          <p:val>
                                            <p:fltVal val="0"/>
                                          </p:val>
                                        </p:tav>
                                        <p:tav tm="100000">
                                          <p:val>
                                            <p:strVal val="#ppt_w"/>
                                          </p:val>
                                        </p:tav>
                                      </p:tavLst>
                                    </p:anim>
                                    <p:anim calcmode="lin" valueType="num">
                                      <p:cBhvr>
                                        <p:cTn dur="500" fill="hold" id="117"/>
                                        <p:tgtEl>
                                          <p:spTgt spid="42"/>
                                        </p:tgtEl>
                                        <p:attrNameLst>
                                          <p:attrName>ppt_h</p:attrName>
                                        </p:attrNameLst>
                                      </p:cBhvr>
                                      <p:tavLst>
                                        <p:tav tm="0">
                                          <p:val>
                                            <p:fltVal val="0"/>
                                          </p:val>
                                        </p:tav>
                                        <p:tav tm="100000">
                                          <p:val>
                                            <p:strVal val="#ppt_h"/>
                                          </p:val>
                                        </p:tav>
                                      </p:tavLst>
                                    </p:anim>
                                    <p:anim calcmode="lin" valueType="num">
                                      <p:cBhvr>
                                        <p:cTn dur="500" fill="hold" id="118"/>
                                        <p:tgtEl>
                                          <p:spTgt spid="42"/>
                                        </p:tgtEl>
                                        <p:attrNameLst>
                                          <p:attrName>style.rotation</p:attrName>
                                        </p:attrNameLst>
                                      </p:cBhvr>
                                      <p:tavLst>
                                        <p:tav tm="0">
                                          <p:val>
                                            <p:fltVal val="90"/>
                                          </p:val>
                                        </p:tav>
                                        <p:tav tm="100000">
                                          <p:val>
                                            <p:fltVal val="0"/>
                                          </p:val>
                                        </p:tav>
                                      </p:tavLst>
                                    </p:anim>
                                    <p:animEffect filter="fade" transition="in">
                                      <p:cBhvr>
                                        <p:cTn dur="500" id="119"/>
                                        <p:tgtEl>
                                          <p:spTgt spid="42"/>
                                        </p:tgtEl>
                                      </p:cBhvr>
                                    </p:animEffect>
                                  </p:childTnLst>
                                </p:cTn>
                              </p:par>
                            </p:childTnLst>
                          </p:cTn>
                        </p:par>
                        <p:par>
                          <p:cTn fill="hold" id="120" nodeType="afterGroup">
                            <p:stCondLst>
                              <p:cond delay="11700"/>
                            </p:stCondLst>
                            <p:childTnLst>
                              <p:par>
                                <p:cTn fill="hold" grpId="0" id="121" nodeType="afterEffect" presetClass="entr" presetID="22" presetSubtype="8">
                                  <p:stCondLst>
                                    <p:cond delay="0"/>
                                  </p:stCondLst>
                                  <p:childTnLst>
                                    <p:set>
                                      <p:cBhvr>
                                        <p:cTn dur="1" fill="hold" id="122">
                                          <p:stCondLst>
                                            <p:cond delay="0"/>
                                          </p:stCondLst>
                                        </p:cTn>
                                        <p:tgtEl>
                                          <p:spTgt spid="41"/>
                                        </p:tgtEl>
                                        <p:attrNameLst>
                                          <p:attrName>style.visibility</p:attrName>
                                        </p:attrNameLst>
                                      </p:cBhvr>
                                      <p:to>
                                        <p:strVal val="visible"/>
                                      </p:to>
                                    </p:set>
                                    <p:animEffect filter="wipe(left)" transition="in">
                                      <p:cBhvr>
                                        <p:cTn dur="500" id="123"/>
                                        <p:tgtEl>
                                          <p:spTgt spid="41"/>
                                        </p:tgtEl>
                                      </p:cBhvr>
                                    </p:animEffect>
                                  </p:childTnLst>
                                </p:cTn>
                              </p:par>
                            </p:childTnLst>
                          </p:cTn>
                        </p:par>
                        <p:par>
                          <p:cTn fill="hold" id="124" nodeType="afterGroup">
                            <p:stCondLst>
                              <p:cond delay="12200"/>
                            </p:stCondLst>
                            <p:childTnLst>
                              <p:par>
                                <p:cTn fill="hold" grpId="0" id="125" nodeType="afterEffect" presetClass="entr" presetID="22" presetSubtype="4">
                                  <p:stCondLst>
                                    <p:cond delay="0"/>
                                  </p:stCondLst>
                                  <p:childTnLst>
                                    <p:set>
                                      <p:cBhvr>
                                        <p:cTn dur="1" fill="hold" id="126">
                                          <p:stCondLst>
                                            <p:cond delay="0"/>
                                          </p:stCondLst>
                                        </p:cTn>
                                        <p:tgtEl>
                                          <p:spTgt spid="34"/>
                                        </p:tgtEl>
                                        <p:attrNameLst>
                                          <p:attrName>style.visibility</p:attrName>
                                        </p:attrNameLst>
                                      </p:cBhvr>
                                      <p:to>
                                        <p:strVal val="visible"/>
                                      </p:to>
                                    </p:set>
                                    <p:animEffect filter="wipe(down)" transition="in">
                                      <p:cBhvr>
                                        <p:cTn dur="300" id="127"/>
                                        <p:tgtEl>
                                          <p:spTgt spid="34"/>
                                        </p:tgtEl>
                                      </p:cBhvr>
                                    </p:animEffect>
                                  </p:childTnLst>
                                </p:cTn>
                              </p:par>
                            </p:childTnLst>
                          </p:cTn>
                        </p:par>
                        <p:par>
                          <p:cTn fill="hold" id="128" nodeType="afterGroup">
                            <p:stCondLst>
                              <p:cond delay="12500"/>
                            </p:stCondLst>
                            <p:childTnLst>
                              <p:par>
                                <p:cTn fill="hold" grpId="0" id="129" nodeType="afterEffect" presetClass="entr" presetID="22" presetSubtype="1">
                                  <p:stCondLst>
                                    <p:cond delay="0"/>
                                  </p:stCondLst>
                                  <p:childTnLst>
                                    <p:set>
                                      <p:cBhvr>
                                        <p:cTn dur="1" fill="hold" id="130">
                                          <p:stCondLst>
                                            <p:cond delay="0"/>
                                          </p:stCondLst>
                                        </p:cTn>
                                        <p:tgtEl>
                                          <p:spTgt spid="36"/>
                                        </p:tgtEl>
                                        <p:attrNameLst>
                                          <p:attrName>style.visibility</p:attrName>
                                        </p:attrNameLst>
                                      </p:cBhvr>
                                      <p:to>
                                        <p:strVal val="visible"/>
                                      </p:to>
                                    </p:set>
                                    <p:animEffect filter="wipe(up)" transition="in">
                                      <p:cBhvr>
                                        <p:cTn dur="500" id="131"/>
                                        <p:tgtEl>
                                          <p:spTgt spid="36"/>
                                        </p:tgtEl>
                                      </p:cBhvr>
                                    </p:animEffect>
                                  </p:childTnLst>
                                </p:cTn>
                              </p:par>
                            </p:childTnLst>
                          </p:cTn>
                        </p:par>
                        <p:par>
                          <p:cTn fill="hold" id="132" nodeType="afterGroup">
                            <p:stCondLst>
                              <p:cond delay="13000"/>
                            </p:stCondLst>
                            <p:childTnLst>
                              <p:par>
                                <p:cTn fill="hold" grpId="0" id="133" nodeType="afterEffect" presetClass="entr" presetID="31" presetSubtype="0">
                                  <p:stCondLst>
                                    <p:cond delay="0"/>
                                  </p:stCondLst>
                                  <p:childTnLst>
                                    <p:set>
                                      <p:cBhvr>
                                        <p:cTn dur="1" fill="hold" id="134">
                                          <p:stCondLst>
                                            <p:cond delay="0"/>
                                          </p:stCondLst>
                                        </p:cTn>
                                        <p:tgtEl>
                                          <p:spTgt spid="44"/>
                                        </p:tgtEl>
                                        <p:attrNameLst>
                                          <p:attrName>style.visibility</p:attrName>
                                        </p:attrNameLst>
                                      </p:cBhvr>
                                      <p:to>
                                        <p:strVal val="visible"/>
                                      </p:to>
                                    </p:set>
                                    <p:anim calcmode="lin" valueType="num">
                                      <p:cBhvr>
                                        <p:cTn dur="500" fill="hold" id="135"/>
                                        <p:tgtEl>
                                          <p:spTgt spid="44"/>
                                        </p:tgtEl>
                                        <p:attrNameLst>
                                          <p:attrName>ppt_w</p:attrName>
                                        </p:attrNameLst>
                                      </p:cBhvr>
                                      <p:tavLst>
                                        <p:tav tm="0">
                                          <p:val>
                                            <p:fltVal val="0"/>
                                          </p:val>
                                        </p:tav>
                                        <p:tav tm="100000">
                                          <p:val>
                                            <p:strVal val="#ppt_w"/>
                                          </p:val>
                                        </p:tav>
                                      </p:tavLst>
                                    </p:anim>
                                    <p:anim calcmode="lin" valueType="num">
                                      <p:cBhvr>
                                        <p:cTn dur="500" fill="hold" id="136"/>
                                        <p:tgtEl>
                                          <p:spTgt spid="44"/>
                                        </p:tgtEl>
                                        <p:attrNameLst>
                                          <p:attrName>ppt_h</p:attrName>
                                        </p:attrNameLst>
                                      </p:cBhvr>
                                      <p:tavLst>
                                        <p:tav tm="0">
                                          <p:val>
                                            <p:fltVal val="0"/>
                                          </p:val>
                                        </p:tav>
                                        <p:tav tm="100000">
                                          <p:val>
                                            <p:strVal val="#ppt_h"/>
                                          </p:val>
                                        </p:tav>
                                      </p:tavLst>
                                    </p:anim>
                                    <p:anim calcmode="lin" valueType="num">
                                      <p:cBhvr>
                                        <p:cTn dur="500" fill="hold" id="137"/>
                                        <p:tgtEl>
                                          <p:spTgt spid="44"/>
                                        </p:tgtEl>
                                        <p:attrNameLst>
                                          <p:attrName>style.rotation</p:attrName>
                                        </p:attrNameLst>
                                      </p:cBhvr>
                                      <p:tavLst>
                                        <p:tav tm="0">
                                          <p:val>
                                            <p:fltVal val="90"/>
                                          </p:val>
                                        </p:tav>
                                        <p:tav tm="100000">
                                          <p:val>
                                            <p:fltVal val="0"/>
                                          </p:val>
                                        </p:tav>
                                      </p:tavLst>
                                    </p:anim>
                                    <p:animEffect filter="fade" transition="in">
                                      <p:cBhvr>
                                        <p:cTn dur="500" id="138"/>
                                        <p:tgtEl>
                                          <p:spTgt spid="44"/>
                                        </p:tgtEl>
                                      </p:cBhvr>
                                    </p:animEffect>
                                  </p:childTnLst>
                                </p:cTn>
                              </p:par>
                            </p:childTnLst>
                          </p:cTn>
                        </p:par>
                        <p:par>
                          <p:cTn fill="hold" id="139" nodeType="afterGroup">
                            <p:stCondLst>
                              <p:cond delay="13500"/>
                            </p:stCondLst>
                            <p:childTnLst>
                              <p:par>
                                <p:cTn fill="hold" grpId="0" id="140" nodeType="afterEffect" presetClass="entr" presetID="22" presetSubtype="8">
                                  <p:stCondLst>
                                    <p:cond delay="0"/>
                                  </p:stCondLst>
                                  <p:childTnLst>
                                    <p:set>
                                      <p:cBhvr>
                                        <p:cTn dur="1" fill="hold" id="141">
                                          <p:stCondLst>
                                            <p:cond delay="0"/>
                                          </p:stCondLst>
                                        </p:cTn>
                                        <p:tgtEl>
                                          <p:spTgt spid="43"/>
                                        </p:tgtEl>
                                        <p:attrNameLst>
                                          <p:attrName>style.visibility</p:attrName>
                                        </p:attrNameLst>
                                      </p:cBhvr>
                                      <p:to>
                                        <p:strVal val="visible"/>
                                      </p:to>
                                    </p:set>
                                    <p:animEffect filter="wipe(left)" transition="in">
                                      <p:cBhvr>
                                        <p:cTn dur="500" id="14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0"/>
      <p:bldP grpId="0" spid="22"/>
      <p:bldP grpId="0" spid="24"/>
      <p:bldP grpId="0" spid="26"/>
      <p:bldP grpId="0" spid="28"/>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sp>
        <p:nvSpPr>
          <p:cNvPr id="12" name="圆角矩形 30">
            <a:extLst>
              <a:ext uri="{FF2B5EF4-FFF2-40B4-BE49-F238E27FC236}">
                <a16:creationId xmlns:a16="http://schemas.microsoft.com/office/drawing/2014/main" id="{7B9241B6-69B5-4EFC-9D31-D109B3550A22}"/>
              </a:ext>
            </a:extLst>
          </p:cNvPr>
          <p:cNvSpPr/>
          <p:nvPr/>
        </p:nvSpPr>
        <p:spPr>
          <a:xfrm>
            <a:off x="3952101" y="3108128"/>
            <a:ext cx="4320480" cy="72000"/>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14" name="矩形 13">
            <a:extLst>
              <a:ext uri="{FF2B5EF4-FFF2-40B4-BE49-F238E27FC236}">
                <a16:creationId xmlns:a16="http://schemas.microsoft.com/office/drawing/2014/main" id="{E909AEEA-5DF7-40A9-9244-08E2CB38A6CE}"/>
              </a:ext>
            </a:extLst>
          </p:cNvPr>
          <p:cNvSpPr/>
          <p:nvPr/>
        </p:nvSpPr>
        <p:spPr>
          <a:xfrm>
            <a:off x="2977470" y="3396160"/>
            <a:ext cx="6887889" cy="914400"/>
          </a:xfrm>
          <a:prstGeom prst="rect">
            <a:avLst/>
          </a:prstGeom>
        </p:spPr>
        <p:txBody>
          <a:bodyPr wrap="square">
            <a:spAutoFit/>
          </a:bodyPr>
          <a:lstStyle/>
          <a:p>
            <a:r>
              <a:rPr altLang="en-US" b="1" lang="zh-CN" sz="5400">
                <a:solidFill>
                  <a:srgbClr val="CE333B"/>
                </a:solidFill>
                <a:latin charset="-122" typeface="Microsoft YaHei"/>
                <a:ea charset="-122" typeface="Microsoft YaHei"/>
                <a:cs charset="-122" typeface="Microsoft YaHei"/>
              </a:rPr>
              <a:t>总体要求和目标任务</a:t>
            </a:r>
          </a:p>
        </p:txBody>
      </p:sp>
      <p:pic>
        <p:nvPicPr>
          <p:cNvPr id="16" name="图片 15">
            <a:extLst>
              <a:ext uri="{FF2B5EF4-FFF2-40B4-BE49-F238E27FC236}">
                <a16:creationId xmlns:a16="http://schemas.microsoft.com/office/drawing/2014/main" id="{914826AF-429D-4B7E-A49B-DF41D9675E74}"/>
              </a:ext>
            </a:extLst>
          </p:cNvPr>
          <p:cNvPicPr>
            <a:picLocks noChangeAspect="1"/>
          </p:cNvPicPr>
          <p:nvPr/>
        </p:nvPicPr>
        <p:blipFill>
          <a:blip r:embed="rId11">
            <a:extLst>
              <a:ext uri="{28A0092B-C50C-407E-A947-70E740481C1C}">
                <a14:useLocalDpi val="0"/>
              </a:ext>
            </a:extLst>
          </a:blip>
          <a:stretch>
            <a:fillRect/>
          </a:stretch>
        </p:blipFill>
        <p:spPr>
          <a:xfrm>
            <a:off x="5140055" y="905230"/>
            <a:ext cx="1911890" cy="1986866"/>
          </a:xfrm>
          <a:prstGeom prst="rect">
            <a:avLst/>
          </a:prstGeom>
        </p:spPr>
      </p:pic>
    </p:spTree>
    <p:extLst>
      <p:ext uri="{BB962C8B-B14F-4D97-AF65-F5344CB8AC3E}">
        <p14:creationId val="348777955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250" id="53"/>
                                        <p:tgtEl>
                                          <p:spTgt spid="12"/>
                                        </p:tgtEl>
                                      </p:cBhvr>
                                    </p:animEffect>
                                  </p:childTnLst>
                                </p:cTn>
                              </p:par>
                            </p:childTnLst>
                          </p:cTn>
                        </p:par>
                        <p:par>
                          <p:cTn fill="hold" id="54" nodeType="afterGroup">
                            <p:stCondLst>
                              <p:cond delay="6750"/>
                            </p:stCondLst>
                            <p:childTnLst>
                              <p:par>
                                <p:cTn fill="hold" grpId="0" id="55" nodeType="afterEffect" presetClass="entr" presetID="10" presetSubtype="0">
                                  <p:stCondLst>
                                    <p:cond delay="0"/>
                                  </p:stCondLst>
                                  <p:iterate type="lt">
                                    <p:tmPct val="10000"/>
                                  </p:iterate>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921241" y="121920"/>
            <a:ext cx="2926080" cy="457200"/>
          </a:xfrm>
          <a:prstGeom prst="rect">
            <a:avLst/>
          </a:prstGeom>
        </p:spPr>
        <p:txBody>
          <a:bodyPr wrap="none">
            <a:spAutoFit/>
          </a:bodyPr>
          <a:lstStyle/>
          <a:p>
            <a:r>
              <a:rPr altLang="en-US" b="1" lang="zh-CN" sz="2400">
                <a:solidFill>
                  <a:srgbClr val="CE333B"/>
                </a:solidFill>
                <a:latin charset="-122" typeface="Microsoft YaHei"/>
                <a:ea charset="-122" typeface="Microsoft YaHei"/>
                <a:cs charset="-122" typeface="Microsoft YaHei"/>
              </a:rPr>
              <a:t>总体要求和目标任务</a:t>
            </a:r>
          </a:p>
        </p:txBody>
      </p:sp>
      <p:grpSp>
        <p:nvGrpSpPr>
          <p:cNvPr id="20" name="组合 19">
            <a:extLst>
              <a:ext uri="{FF2B5EF4-FFF2-40B4-BE49-F238E27FC236}">
                <a16:creationId xmlns:a16="http://schemas.microsoft.com/office/drawing/2014/main" id="{2639EF7B-4234-41CF-98A3-A2CB669E0A56}"/>
              </a:ext>
            </a:extLst>
          </p:cNvPr>
          <p:cNvGrpSpPr/>
          <p:nvPr/>
        </p:nvGrpSpPr>
        <p:grpSpPr>
          <a:xfrm>
            <a:off x="1345917" y="1847619"/>
            <a:ext cx="1015663" cy="3888827"/>
            <a:chOff x="1472041" y="1889660"/>
            <a:chExt cx="1015663" cy="3888827"/>
          </a:xfrm>
          <a:solidFill>
            <a:srgbClr val="C00000"/>
          </a:solidFill>
        </p:grpSpPr>
        <p:sp>
          <p:nvSpPr>
            <p:cNvPr id="22" name="矩形 21">
              <a:extLst>
                <a:ext uri="{FF2B5EF4-FFF2-40B4-BE49-F238E27FC236}">
                  <a16:creationId xmlns:a16="http://schemas.microsoft.com/office/drawing/2014/main" id="{C4399E4F-FE0A-487D-AF55-881680FFDB6F}"/>
                </a:ext>
              </a:extLst>
            </p:cNvPr>
            <p:cNvSpPr/>
            <p:nvPr/>
          </p:nvSpPr>
          <p:spPr>
            <a:xfrm>
              <a:off x="1472041" y="1889660"/>
              <a:ext cx="1015663" cy="38888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D8447BEE-247C-4F31-A923-33F80F9BB068}"/>
                </a:ext>
              </a:extLst>
            </p:cNvPr>
            <p:cNvSpPr/>
            <p:nvPr/>
          </p:nvSpPr>
          <p:spPr>
            <a:xfrm>
              <a:off x="1472042" y="2056663"/>
              <a:ext cx="1005840" cy="3156109"/>
            </a:xfrm>
            <a:prstGeom prst="rect">
              <a:avLst/>
            </a:prstGeom>
            <a:grpFill/>
          </p:spPr>
          <p:txBody>
            <a:bodyPr vert="eaVert" wrap="none">
              <a:spAutoFit/>
            </a:bodyPr>
            <a:lstStyle/>
            <a:p>
              <a:r>
                <a:rPr altLang="en-US" lang="zh-CN" sz="5400">
                  <a:solidFill>
                    <a:schemeClr val="bg1"/>
                  </a:solidFill>
                  <a:latin charset="-122" panose="02000000000000000000" pitchFamily="2" typeface="方正清刻本悦宋简体"/>
                  <a:ea charset="-122" panose="02000000000000000000" pitchFamily="2" typeface="方正清刻本悦宋简体"/>
                </a:rPr>
                <a:t>抓学习教育</a:t>
              </a:r>
            </a:p>
          </p:txBody>
        </p:sp>
      </p:grpSp>
      <p:sp>
        <p:nvSpPr>
          <p:cNvPr id="25" name="矩形 24">
            <a:extLst>
              <a:ext uri="{FF2B5EF4-FFF2-40B4-BE49-F238E27FC236}">
                <a16:creationId xmlns:a16="http://schemas.microsoft.com/office/drawing/2014/main" id="{D53F091F-D7DD-461F-9A63-952B9958153A}"/>
              </a:ext>
            </a:extLst>
          </p:cNvPr>
          <p:cNvSpPr/>
          <p:nvPr/>
        </p:nvSpPr>
        <p:spPr>
          <a:xfrm>
            <a:off x="2554014" y="1847619"/>
            <a:ext cx="8471338" cy="3888827"/>
          </a:xfrm>
          <a:prstGeom prst="rect">
            <a:avLst/>
          </a:prstGeom>
          <a:no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A0B50D79-D9D1-48A1-B22B-D1910E7076C9}"/>
              </a:ext>
            </a:extLst>
          </p:cNvPr>
          <p:cNvSpPr/>
          <p:nvPr/>
        </p:nvSpPr>
        <p:spPr>
          <a:xfrm>
            <a:off x="2743200" y="2100171"/>
            <a:ext cx="8282152" cy="3017520"/>
          </a:xfrm>
          <a:prstGeom prst="rect">
            <a:avLst/>
          </a:prstGeom>
        </p:spPr>
        <p:txBody>
          <a:bodyPr wrap="square">
            <a:spAutoFit/>
          </a:bodyPr>
          <a:lstStyle/>
          <a:p>
            <a:pPr>
              <a:lnSpc>
                <a:spcPct val="120000"/>
              </a:lnSpc>
            </a:pPr>
            <a:r>
              <a:rPr altLang="en-US" b="1" lang="zh-CN" sz="2000">
                <a:solidFill>
                  <a:srgbClr val="A30303"/>
                </a:solidFill>
                <a:latin charset="-122" panose="020b0503020204020204" pitchFamily="34" typeface="微软雅黑"/>
                <a:ea charset="-122" panose="020b0503020204020204" pitchFamily="34" typeface="微软雅黑"/>
              </a:rPr>
              <a:t>要全面贯彻党的十九大精神，以习近平新时代中国特色社会主义思想为指导，牢固树立以人民为中心的发展思想，针对当前涉黑涉恶问题新动向</a:t>
            </a:r>
          </a:p>
          <a:p>
            <a:pPr>
              <a:lnSpc>
                <a:spcPct val="120000"/>
              </a:lnSpc>
            </a:pPr>
            <a:r>
              <a:rPr altLang="en-US" b="1" lang="zh-CN" sz="2000">
                <a:solidFill>
                  <a:srgbClr val="A30303"/>
                </a:solidFill>
                <a:latin charset="-122" panose="020b0503020204020204" pitchFamily="34" typeface="微软雅黑"/>
                <a:ea charset="-122" panose="020b0503020204020204" pitchFamily="34" typeface="微软雅黑"/>
              </a:rPr>
              <a:t>切实把专项治理和系统治理、综合治理、依法治理、源头治理结合起来</a:t>
            </a:r>
          </a:p>
          <a:p>
            <a:pPr>
              <a:lnSpc>
                <a:spcPct val="120000"/>
              </a:lnSpc>
            </a:pPr>
            <a:r>
              <a:rPr altLang="en-US" b="1" lang="zh-CN" sz="2000">
                <a:solidFill>
                  <a:srgbClr val="A30303"/>
                </a:solidFill>
                <a:latin charset="-122" panose="020b0503020204020204" pitchFamily="34" typeface="微软雅黑"/>
                <a:ea charset="-122" panose="020b0503020204020204" pitchFamily="34" typeface="微软雅黑"/>
              </a:rPr>
              <a:t>把打击黑恶势力犯罪和反腐败、基层“拍蝇”结合起来</a:t>
            </a:r>
          </a:p>
          <a:p>
            <a:pPr>
              <a:lnSpc>
                <a:spcPct val="120000"/>
              </a:lnSpc>
            </a:pPr>
            <a:r>
              <a:rPr altLang="en-US" b="1" lang="zh-CN" sz="2000">
                <a:solidFill>
                  <a:srgbClr val="A30303"/>
                </a:solidFill>
                <a:latin charset="-122" panose="020b0503020204020204" pitchFamily="34" typeface="微软雅黑"/>
                <a:ea charset="-122" panose="020b0503020204020204" pitchFamily="34" typeface="微软雅黑"/>
              </a:rPr>
              <a:t>把扫黑除恶和加强基层组织建设结合起来</a:t>
            </a:r>
          </a:p>
          <a:p>
            <a:pPr>
              <a:lnSpc>
                <a:spcPct val="120000"/>
              </a:lnSpc>
            </a:pPr>
            <a:r>
              <a:rPr altLang="en-US" b="1" lang="zh-CN" sz="2000">
                <a:solidFill>
                  <a:srgbClr val="A30303"/>
                </a:solidFill>
                <a:latin charset="-122" panose="020b0503020204020204" pitchFamily="34" typeface="微软雅黑"/>
                <a:ea charset="-122" panose="020b0503020204020204" pitchFamily="34" typeface="微软雅黑"/>
              </a:rPr>
              <a:t>既有力打击震慑黑恶势力犯罪，形成压倒性态势，又有效铲除黑恶势力滋生土壤，形成长效机制</a:t>
            </a:r>
          </a:p>
        </p:txBody>
      </p:sp>
      <p:pic>
        <p:nvPicPr>
          <p:cNvPr id="27" name="图片 26">
            <a:extLst>
              <a:ext uri="{FF2B5EF4-FFF2-40B4-BE49-F238E27FC236}">
                <a16:creationId xmlns:a16="http://schemas.microsoft.com/office/drawing/2014/main" id="{84278761-BC6F-453F-987C-0A3F694282A2}"/>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Tree>
    <p:extLst>
      <p:ext uri="{BB962C8B-B14F-4D97-AF65-F5344CB8AC3E}">
        <p14:creationId val="149433755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750" id="7"/>
                                        <p:tgtEl>
                                          <p:spTgt spid="20"/>
                                        </p:tgtEl>
                                      </p:cBhvr>
                                    </p:animEffect>
                                    <p:anim calcmode="lin" valueType="num">
                                      <p:cBhvr>
                                        <p:cTn dur="750" fill="hold" id="8"/>
                                        <p:tgtEl>
                                          <p:spTgt spid="20"/>
                                        </p:tgtEl>
                                        <p:attrNameLst>
                                          <p:attrName>ppt_x</p:attrName>
                                        </p:attrNameLst>
                                      </p:cBhvr>
                                      <p:tavLst>
                                        <p:tav tm="0">
                                          <p:val>
                                            <p:strVal val="#ppt_x"/>
                                          </p:val>
                                        </p:tav>
                                        <p:tav tm="100000">
                                          <p:val>
                                            <p:strVal val="#ppt_x"/>
                                          </p:val>
                                        </p:tav>
                                      </p:tavLst>
                                    </p:anim>
                                    <p:anim calcmode="lin" valueType="num">
                                      <p:cBhvr>
                                        <p:cTn dur="75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16" presetSubtype="21">
                                  <p:stCondLst>
                                    <p:cond delay="0"/>
                                  </p:stCondLst>
                                  <p:childTnLst>
                                    <p:set>
                                      <p:cBhvr>
                                        <p:cTn dur="1" fill="hold" id="12">
                                          <p:stCondLst>
                                            <p:cond delay="0"/>
                                          </p:stCondLst>
                                        </p:cTn>
                                        <p:tgtEl>
                                          <p:spTgt spid="25"/>
                                        </p:tgtEl>
                                        <p:attrNameLst>
                                          <p:attrName>style.visibility</p:attrName>
                                        </p:attrNameLst>
                                      </p:cBhvr>
                                      <p:to>
                                        <p:strVal val="visible"/>
                                      </p:to>
                                    </p:set>
                                    <p:animEffect filter="barn(inVertical)" transition="in">
                                      <p:cBhvr>
                                        <p:cTn dur="500" id="13"/>
                                        <p:tgtEl>
                                          <p:spTgt spid="25"/>
                                        </p:tgtEl>
                                      </p:cBhvr>
                                    </p:animEffect>
                                  </p:childTnLst>
                                </p:cTn>
                              </p:par>
                            </p:childTnLst>
                          </p:cTn>
                        </p:par>
                        <p:par>
                          <p:cTn fill="hold" id="14" nodeType="afterGroup">
                            <p:stCondLst>
                              <p:cond delay="1250"/>
                            </p:stCondLst>
                            <p:childTnLst>
                              <p:par>
                                <p:cTn fill="hold" grpId="0" id="15" nodeType="afterEffect" presetClass="entr" presetID="42" presetSubtype="0">
                                  <p:stCondLst>
                                    <p:cond delay="0"/>
                                  </p:stCondLst>
                                  <p:childTnLst>
                                    <p:set>
                                      <p:cBhvr>
                                        <p:cTn dur="1" fill="hold" id="16">
                                          <p:stCondLst>
                                            <p:cond delay="0"/>
                                          </p:stCondLst>
                                        </p:cTn>
                                        <p:tgtEl>
                                          <p:spTgt spid="26"/>
                                        </p:tgtEl>
                                        <p:attrNameLst>
                                          <p:attrName>style.visibility</p:attrName>
                                        </p:attrNameLst>
                                      </p:cBhvr>
                                      <p:to>
                                        <p:strVal val="visible"/>
                                      </p:to>
                                    </p:set>
                                    <p:animEffect filter="fade" transition="in">
                                      <p:cBhvr>
                                        <p:cTn dur="750" id="17"/>
                                        <p:tgtEl>
                                          <p:spTgt spid="26"/>
                                        </p:tgtEl>
                                      </p:cBhvr>
                                    </p:animEffect>
                                    <p:anim calcmode="lin" valueType="num">
                                      <p:cBhvr>
                                        <p:cTn dur="750" fill="hold" id="18"/>
                                        <p:tgtEl>
                                          <p:spTgt spid="26"/>
                                        </p:tgtEl>
                                        <p:attrNameLst>
                                          <p:attrName>ppt_x</p:attrName>
                                        </p:attrNameLst>
                                      </p:cBhvr>
                                      <p:tavLst>
                                        <p:tav tm="0">
                                          <p:val>
                                            <p:strVal val="#ppt_x"/>
                                          </p:val>
                                        </p:tav>
                                        <p:tav tm="100000">
                                          <p:val>
                                            <p:strVal val="#ppt_x"/>
                                          </p:val>
                                        </p:tav>
                                      </p:tavLst>
                                    </p:anim>
                                    <p:anim calcmode="lin" valueType="num">
                                      <p:cBhvr>
                                        <p:cTn dur="750" fill="hold" id="19"/>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921241" y="121920"/>
            <a:ext cx="2926080" cy="457200"/>
          </a:xfrm>
          <a:prstGeom prst="rect">
            <a:avLst/>
          </a:prstGeom>
        </p:spPr>
        <p:txBody>
          <a:bodyPr wrap="none">
            <a:spAutoFit/>
          </a:bodyPr>
          <a:lstStyle/>
          <a:p>
            <a:r>
              <a:rPr altLang="en-US" b="1" lang="zh-CN" sz="2400">
                <a:solidFill>
                  <a:srgbClr val="CE333B"/>
                </a:solidFill>
                <a:latin charset="-122" typeface="Microsoft YaHei"/>
                <a:ea charset="-122" typeface="Microsoft YaHei"/>
                <a:cs charset="-122" typeface="Microsoft YaHei"/>
              </a:rPr>
              <a:t>总体要求和目标任务</a:t>
            </a:r>
          </a:p>
        </p:txBody>
      </p:sp>
      <p:grpSp>
        <p:nvGrpSpPr>
          <p:cNvPr id="10" name="组合 9">
            <a:extLst>
              <a:ext uri="{FF2B5EF4-FFF2-40B4-BE49-F238E27FC236}">
                <a16:creationId xmlns:a16="http://schemas.microsoft.com/office/drawing/2014/main" id="{7B17F5D9-2BDA-4C9E-AC08-0777AAC5DE76}"/>
              </a:ext>
            </a:extLst>
          </p:cNvPr>
          <p:cNvGrpSpPr/>
          <p:nvPr/>
        </p:nvGrpSpPr>
        <p:grpSpPr>
          <a:xfrm>
            <a:off x="1293366" y="1647922"/>
            <a:ext cx="2280151" cy="2075293"/>
            <a:chOff x="1293366" y="1647922"/>
            <a:chExt cx="2280151" cy="2075293"/>
          </a:xfrm>
        </p:grpSpPr>
        <p:sp>
          <p:nvSpPr>
            <p:cNvPr id="11" name="矩形 10">
              <a:extLst>
                <a:ext uri="{FF2B5EF4-FFF2-40B4-BE49-F238E27FC236}">
                  <a16:creationId xmlns:a16="http://schemas.microsoft.com/office/drawing/2014/main" id="{E994262E-C404-4F4B-9382-77C6E9A76C27}"/>
                </a:ext>
              </a:extLst>
            </p:cNvPr>
            <p:cNvSpPr/>
            <p:nvPr/>
          </p:nvSpPr>
          <p:spPr>
            <a:xfrm>
              <a:off x="1293366" y="1647922"/>
              <a:ext cx="2280151" cy="2075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8F802EF-0C43-4F2B-B29E-3FADADEDCEAB}"/>
                </a:ext>
              </a:extLst>
            </p:cNvPr>
            <p:cNvSpPr/>
            <p:nvPr/>
          </p:nvSpPr>
          <p:spPr>
            <a:xfrm>
              <a:off x="1443120" y="2776572"/>
              <a:ext cx="2011680" cy="640080"/>
            </a:xfrm>
            <a:prstGeom prst="rect">
              <a:avLst/>
            </a:prstGeom>
          </p:spPr>
          <p:txBody>
            <a:bodyPr vert="horz" wrap="none">
              <a:spAutoFit/>
            </a:bodyPr>
            <a:lstStyle/>
            <a:p>
              <a:r>
                <a:rPr altLang="en-US" b="1" lang="zh-CN" sz="3600">
                  <a:solidFill>
                    <a:schemeClr val="bg1"/>
                  </a:solidFill>
                  <a:latin charset="-122" panose="02000000000000000000" pitchFamily="2" typeface="方正清刻本悦宋简体"/>
                  <a:ea charset="-122" panose="02000000000000000000" pitchFamily="2" typeface="方正清刻本悦宋简体"/>
                </a:rPr>
                <a:t>总体要求</a:t>
              </a:r>
            </a:p>
          </p:txBody>
        </p:sp>
        <p:sp>
          <p:nvSpPr>
            <p:cNvPr id="13" name="Freeform 205">
              <a:extLst>
                <a:ext uri="{FF2B5EF4-FFF2-40B4-BE49-F238E27FC236}">
                  <a16:creationId xmlns:a16="http://schemas.microsoft.com/office/drawing/2014/main" id="{F12ED4AD-8D00-42D3-A634-D9C9DB9BB8D7}"/>
                </a:ext>
              </a:extLst>
            </p:cNvPr>
            <p:cNvSpPr>
              <a:spLocks noEditPoints="1"/>
            </p:cNvSpPr>
            <p:nvPr/>
          </p:nvSpPr>
          <p:spPr bwMode="auto">
            <a:xfrm>
              <a:off x="1997908" y="1807651"/>
              <a:ext cx="871064" cy="669880"/>
            </a:xfrm>
            <a:custGeom>
              <a:gdLst>
                <a:gd fmla="*/ 157 w 164" name="T0"/>
                <a:gd fmla="*/ 12 h 126" name="T1"/>
                <a:gd fmla="*/ 153 w 164" name="T2"/>
                <a:gd fmla="*/ 7 h 126" name="T3"/>
                <a:gd fmla="*/ 104 w 164" name="T4"/>
                <a:gd fmla="*/ 0 h 126" name="T5"/>
                <a:gd fmla="*/ 82 w 164" name="T6"/>
                <a:gd fmla="*/ 10 h 126" name="T7"/>
                <a:gd fmla="*/ 68 w 164" name="T8"/>
                <a:gd fmla="*/ 1 h 126" name="T9"/>
                <a:gd fmla="*/ 17 w 164" name="T10"/>
                <a:gd fmla="*/ 6 h 126" name="T11"/>
                <a:gd fmla="*/ 8 w 164" name="T12"/>
                <a:gd fmla="*/ 10 h 126" name="T13"/>
                <a:gd fmla="*/ 5 w 164" name="T14"/>
                <a:gd fmla="*/ 12 h 126" name="T15"/>
                <a:gd fmla="*/ 0 w 164" name="T16"/>
                <a:gd fmla="*/ 83 h 126" name="T17"/>
                <a:gd fmla="*/ 4 w 164" name="T18"/>
                <a:gd fmla="*/ 120 h 126" name="T19"/>
                <a:gd fmla="*/ 56 w 164" name="T20"/>
                <a:gd fmla="*/ 120 h 126" name="T21"/>
                <a:gd fmla="*/ 63 w 164" name="T22"/>
                <a:gd fmla="*/ 120 h 126" name="T23"/>
                <a:gd fmla="*/ 71 w 164" name="T24"/>
                <a:gd fmla="*/ 126 h 126" name="T25"/>
                <a:gd fmla="*/ 91 w 164" name="T26"/>
                <a:gd fmla="*/ 126 h 126" name="T27"/>
                <a:gd fmla="*/ 98 w 164" name="T28"/>
                <a:gd fmla="*/ 123 h 126" name="T29"/>
                <a:gd fmla="*/ 100 w 164" name="T30"/>
                <a:gd fmla="*/ 120 h 126" name="T31"/>
                <a:gd fmla="*/ 145 w 164" name="T32"/>
                <a:gd fmla="*/ 120 h 126" name="T33"/>
                <a:gd fmla="*/ 164 w 164" name="T34"/>
                <a:gd fmla="*/ 114 h 126" name="T35"/>
                <a:gd fmla="*/ 164 w 164" name="T36"/>
                <a:gd fmla="*/ 21 h 126" name="T37"/>
                <a:gd fmla="*/ 68 w 164" name="T38"/>
                <a:gd fmla="*/ 113 h 126" name="T39"/>
                <a:gd fmla="*/ 12 w 164" name="T40"/>
                <a:gd fmla="*/ 107 h 126" name="T41"/>
                <a:gd fmla="*/ 40 w 164" name="T42"/>
                <a:gd fmla="*/ 101 h 126" name="T43"/>
                <a:gd fmla="*/ 77 w 164" name="T44"/>
                <a:gd fmla="*/ 109 h 126" name="T45"/>
                <a:gd fmla="*/ 79 w 164" name="T46"/>
                <a:gd fmla="*/ 17 h 126" name="T47"/>
                <a:gd fmla="*/ 79 w 164" name="T48"/>
                <a:gd fmla="*/ 98 h 126" name="T49"/>
                <a:gd fmla="*/ 65 w 164" name="T50"/>
                <a:gd fmla="*/ 94 h 126" name="T51"/>
                <a:gd fmla="*/ 12 w 164" name="T52"/>
                <a:gd fmla="*/ 100 h 126" name="T53"/>
                <a:gd fmla="*/ 12 w 164" name="T54"/>
                <a:gd fmla="*/ 13 h 126" name="T55"/>
                <a:gd fmla="*/ 15 w 164" name="T56"/>
                <a:gd fmla="*/ 11 h 126" name="T57"/>
                <a:gd fmla="*/ 43 w 164" name="T58"/>
                <a:gd fmla="*/ 6 h 126" name="T59"/>
                <a:gd fmla="*/ 76 w 164" name="T60"/>
                <a:gd fmla="*/ 10 h 126" name="T61"/>
                <a:gd fmla="*/ 79 w 164" name="T62"/>
                <a:gd fmla="*/ 17 h 126" name="T63"/>
                <a:gd fmla="*/ 85 w 164" name="T64"/>
                <a:gd fmla="*/ 40 h 126" name="T65"/>
                <a:gd fmla="*/ 85 w 164" name="T66"/>
                <a:gd fmla="*/ 14 h 126" name="T67"/>
                <a:gd fmla="*/ 90 w 164" name="T68"/>
                <a:gd fmla="*/ 8 h 126" name="T69"/>
                <a:gd fmla="*/ 94 w 164" name="T70"/>
                <a:gd fmla="*/ 43 h 126" name="T71"/>
                <a:gd fmla="*/ 102 w 164" name="T72"/>
                <a:gd fmla="*/ 43 h 126" name="T73"/>
                <a:gd fmla="*/ 107 w 164" name="T74"/>
                <a:gd fmla="*/ 5 h 126" name="T75"/>
                <a:gd fmla="*/ 152 w 164" name="T76"/>
                <a:gd fmla="*/ 11 h 126" name="T77"/>
                <a:gd fmla="*/ 152 w 164" name="T78"/>
                <a:gd fmla="*/ 15 h 126" name="T79"/>
                <a:gd fmla="*/ 152 w 164" name="T80"/>
                <a:gd fmla="*/ 100 h 126" name="T81"/>
                <a:gd fmla="*/ 100 w 164" name="T82"/>
                <a:gd fmla="*/ 94 h 126" name="T83"/>
                <a:gd fmla="*/ 96 w 164" name="T84"/>
                <a:gd fmla="*/ 113 h 126" name="T85"/>
                <a:gd fmla="*/ 97 w 164" name="T86"/>
                <a:gd fmla="*/ 101 h 126" name="T87"/>
                <a:gd fmla="*/ 147 w 164" name="T88"/>
                <a:gd fmla="*/ 106 h 126" name="T89"/>
                <a:gd fmla="*/ 153 w 164" name="T90"/>
                <a:gd fmla="*/ 113 h 12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5" w="164">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4" name="矩形 13">
            <a:extLst>
              <a:ext uri="{FF2B5EF4-FFF2-40B4-BE49-F238E27FC236}">
                <a16:creationId xmlns:a16="http://schemas.microsoft.com/office/drawing/2014/main" id="{74F41F03-F000-40E8-AC5B-1A1F587D7313}"/>
              </a:ext>
            </a:extLst>
          </p:cNvPr>
          <p:cNvSpPr/>
          <p:nvPr/>
        </p:nvSpPr>
        <p:spPr>
          <a:xfrm>
            <a:off x="3615557" y="1647922"/>
            <a:ext cx="7210097" cy="2075293"/>
          </a:xfrm>
          <a:prstGeom prst="rect">
            <a:avLst/>
          </a:prstGeom>
          <a:no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DECB5ECA-8796-47B7-8758-848DC422997C}"/>
              </a:ext>
            </a:extLst>
          </p:cNvPr>
          <p:cNvSpPr txBox="1"/>
          <p:nvPr/>
        </p:nvSpPr>
        <p:spPr>
          <a:xfrm>
            <a:off x="3615556" y="1723571"/>
            <a:ext cx="7283077" cy="1920240"/>
          </a:xfrm>
          <a:prstGeom prst="rect">
            <a:avLst/>
          </a:prstGeom>
          <a:noFill/>
        </p:spPr>
        <p:txBody>
          <a:bodyPr rtlCol="0" wrap="square">
            <a:spAutoFit/>
          </a:bodyPr>
          <a:lstStyle/>
          <a:p>
            <a:pPr>
              <a:lnSpc>
                <a:spcPct val="150000"/>
              </a:lnSpc>
            </a:pPr>
            <a:r>
              <a:rPr altLang="en-US" lang="zh-CN" sz="2000">
                <a:solidFill>
                  <a:schemeClr val="tx1">
                    <a:lumMod val="75000"/>
                    <a:lumOff val="25000"/>
                  </a:schemeClr>
                </a:solidFill>
                <a:latin charset="-122" typeface="Microsoft YaHei"/>
                <a:ea charset="-122" typeface="Microsoft YaHei"/>
                <a:cs charset="-122" typeface="Microsoft YaHei"/>
              </a:rPr>
              <a:t>要不断增强人民获得感、幸福感、安全感，维护社会和谐稳定，巩固党的执政基础，为决胜全面建成小康社会、夺取新时代中国特色社会主义伟大胜利、实现中华民族伟大复兴的中国梦创造安全稳定的社会环境。</a:t>
            </a:r>
          </a:p>
        </p:txBody>
      </p:sp>
      <p:sp>
        <p:nvSpPr>
          <p:cNvPr id="23" name="矩形 22">
            <a:extLst>
              <a:ext uri="{FF2B5EF4-FFF2-40B4-BE49-F238E27FC236}">
                <a16:creationId xmlns:a16="http://schemas.microsoft.com/office/drawing/2014/main" id="{FCAAAF4D-DF3F-416D-B93A-B8D96537BB82}"/>
              </a:ext>
            </a:extLst>
          </p:cNvPr>
          <p:cNvSpPr/>
          <p:nvPr/>
        </p:nvSpPr>
        <p:spPr>
          <a:xfrm>
            <a:off x="3615557" y="4052772"/>
            <a:ext cx="7210097" cy="2075293"/>
          </a:xfrm>
          <a:prstGeom prst="rect">
            <a:avLst/>
          </a:prstGeom>
          <a:no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a:extLst>
              <a:ext uri="{FF2B5EF4-FFF2-40B4-BE49-F238E27FC236}">
                <a16:creationId xmlns:a16="http://schemas.microsoft.com/office/drawing/2014/main" id="{645DAF17-1FF2-42A7-86B2-E8232D521200}"/>
              </a:ext>
            </a:extLst>
          </p:cNvPr>
          <p:cNvSpPr txBox="1"/>
          <p:nvPr/>
        </p:nvSpPr>
        <p:spPr>
          <a:xfrm>
            <a:off x="3624200" y="4375991"/>
            <a:ext cx="6971990" cy="1463040"/>
          </a:xfrm>
          <a:prstGeom prst="rect">
            <a:avLst/>
          </a:prstGeom>
          <a:noFill/>
        </p:spPr>
        <p:txBody>
          <a:bodyPr rtlCol="0" wrap="square">
            <a:spAutoFit/>
          </a:bodyPr>
          <a:lstStyle/>
          <a:p>
            <a:pPr>
              <a:lnSpc>
                <a:spcPct val="150000"/>
              </a:lnSpc>
            </a:pPr>
            <a:r>
              <a:rPr altLang="en-US" lang="zh-CN" sz="2000">
                <a:latin charset="-122" panose="020b0503020204020204" pitchFamily="34" typeface="微软雅黑"/>
                <a:ea charset="-122" panose="020b0503020204020204" pitchFamily="34" typeface="微软雅黑"/>
              </a:rPr>
              <a:t>要全面贯彻党的十九大精神，以习近平新时代中国特色社会主义思想为指导，牢固树立以人民为中心的发展思想，针对当前涉黑涉恶问题新动向</a:t>
            </a:r>
          </a:p>
        </p:txBody>
      </p:sp>
      <p:grpSp>
        <p:nvGrpSpPr>
          <p:cNvPr id="30" name="组合 29">
            <a:extLst>
              <a:ext uri="{FF2B5EF4-FFF2-40B4-BE49-F238E27FC236}">
                <a16:creationId xmlns:a16="http://schemas.microsoft.com/office/drawing/2014/main" id="{D3E96056-4A25-4245-A425-7DCCA0598028}"/>
              </a:ext>
            </a:extLst>
          </p:cNvPr>
          <p:cNvGrpSpPr/>
          <p:nvPr/>
        </p:nvGrpSpPr>
        <p:grpSpPr>
          <a:xfrm>
            <a:off x="1293366" y="4052772"/>
            <a:ext cx="2280151" cy="2075293"/>
            <a:chOff x="1293366" y="4052772"/>
            <a:chExt cx="2280151" cy="2075293"/>
          </a:xfrm>
        </p:grpSpPr>
        <p:sp>
          <p:nvSpPr>
            <p:cNvPr id="31" name="矩形 30">
              <a:extLst>
                <a:ext uri="{FF2B5EF4-FFF2-40B4-BE49-F238E27FC236}">
                  <a16:creationId xmlns:a16="http://schemas.microsoft.com/office/drawing/2014/main" id="{BF8DAAB1-7A0B-49D5-A256-5E020AA0FB73}"/>
                </a:ext>
              </a:extLst>
            </p:cNvPr>
            <p:cNvSpPr/>
            <p:nvPr/>
          </p:nvSpPr>
          <p:spPr>
            <a:xfrm>
              <a:off x="1293366" y="4052772"/>
              <a:ext cx="2280151" cy="2075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143411F2-247A-4B4D-A772-A0D9637F0ECF}"/>
                </a:ext>
              </a:extLst>
            </p:cNvPr>
            <p:cNvSpPr/>
            <p:nvPr/>
          </p:nvSpPr>
          <p:spPr>
            <a:xfrm>
              <a:off x="1482399" y="5177972"/>
              <a:ext cx="1808480" cy="579120"/>
            </a:xfrm>
            <a:prstGeom prst="rect">
              <a:avLst/>
            </a:prstGeom>
          </p:spPr>
          <p:txBody>
            <a:bodyPr vert="horz" wrap="none">
              <a:spAutoFit/>
            </a:bodyPr>
            <a:lstStyle/>
            <a:p>
              <a:r>
                <a:rPr altLang="en-US" b="1" lang="zh-CN" sz="3200">
                  <a:solidFill>
                    <a:schemeClr val="bg1"/>
                  </a:solidFill>
                  <a:latin charset="-122" panose="02000000000000000000" pitchFamily="2" typeface="方正清刻本悦宋简体"/>
                  <a:ea charset="-122" panose="02000000000000000000" pitchFamily="2" typeface="方正清刻本悦宋简体"/>
                </a:rPr>
                <a:t>目标任务</a:t>
              </a:r>
            </a:p>
          </p:txBody>
        </p:sp>
        <p:sp>
          <p:nvSpPr>
            <p:cNvPr id="33" name="Freeform 7">
              <a:extLst>
                <a:ext uri="{FF2B5EF4-FFF2-40B4-BE49-F238E27FC236}">
                  <a16:creationId xmlns:a16="http://schemas.microsoft.com/office/drawing/2014/main" id="{00CAA3EC-EFC7-4621-849D-E9570CF84548}"/>
                </a:ext>
              </a:extLst>
            </p:cNvPr>
            <p:cNvSpPr>
              <a:spLocks noEditPoints="1"/>
            </p:cNvSpPr>
            <p:nvPr/>
          </p:nvSpPr>
          <p:spPr bwMode="auto">
            <a:xfrm>
              <a:off x="1962368" y="4228842"/>
              <a:ext cx="992831" cy="737772"/>
            </a:xfrm>
            <a:custGeom>
              <a:gdLst>
                <a:gd fmla="*/ 271 w 336" name="T0"/>
                <a:gd fmla="*/ 48 h 249" name="T1"/>
                <a:gd fmla="*/ 184 w 336" name="T2"/>
                <a:gd fmla="*/ 60 h 249" name="T3"/>
                <a:gd fmla="*/ 129 w 336" name="T4"/>
                <a:gd fmla="*/ 22 h 249" name="T5"/>
                <a:gd fmla="*/ 44 w 336" name="T6"/>
                <a:gd fmla="*/ 22 h 249" name="T7"/>
                <a:gd fmla="*/ 64 w 336" name="T8"/>
                <a:gd fmla="*/ 18 h 249" name="T9"/>
                <a:gd fmla="*/ 147 w 336" name="T10"/>
                <a:gd fmla="*/ 21 h 249" name="T11"/>
                <a:gd fmla="*/ 175 w 336" name="T12"/>
                <a:gd fmla="*/ 39 h 249" name="T13"/>
                <a:gd fmla="*/ 184 w 336" name="T14"/>
                <a:gd fmla="*/ 50 h 249" name="T15"/>
                <a:gd fmla="*/ 205 w 336" name="T16"/>
                <a:gd fmla="*/ 56 h 249" name="T17"/>
                <a:gd fmla="*/ 224 w 336" name="T18"/>
                <a:gd fmla="*/ 52 h 249" name="T19"/>
                <a:gd fmla="*/ 222 w 336" name="T20"/>
                <a:gd fmla="*/ 50 h 249" name="T21"/>
                <a:gd fmla="*/ 186 w 336" name="T22"/>
                <a:gd fmla="*/ 48 h 249" name="T23"/>
                <a:gd fmla="*/ 177 w 336" name="T24"/>
                <a:gd fmla="*/ 38 h 249" name="T25"/>
                <a:gd fmla="*/ 148 w 336" name="T26"/>
                <a:gd fmla="*/ 19 h 249" name="T27"/>
                <a:gd fmla="*/ 64 w 336" name="T28"/>
                <a:gd fmla="*/ 16 h 249" name="T29"/>
                <a:gd fmla="*/ 18 w 336" name="T30"/>
                <a:gd fmla="*/ 27 h 249" name="T31"/>
                <a:gd fmla="*/ 16 w 336" name="T32"/>
                <a:gd fmla="*/ 12 h 249" name="T33"/>
                <a:gd fmla="*/ 0 w 336" name="T34"/>
                <a:gd fmla="*/ 0 h 249" name="T35"/>
                <a:gd fmla="*/ 0 w 336" name="T36"/>
                <a:gd fmla="*/ 19 h 249" name="T37"/>
                <a:gd fmla="*/ 10 w 336" name="T38"/>
                <a:gd fmla="*/ 30 h 249" name="T39"/>
                <a:gd fmla="*/ 115 w 336" name="T40"/>
                <a:gd fmla="*/ 249 h 249" name="T41"/>
                <a:gd fmla="*/ 124 w 336" name="T42"/>
                <a:gd fmla="*/ 249 h 249" name="T43"/>
                <a:gd fmla="*/ 39 w 336" name="T44"/>
                <a:gd fmla="*/ 70 h 249" name="T45"/>
                <a:gd fmla="*/ 103 w 336" name="T46"/>
                <a:gd fmla="*/ 182 h 249" name="T47"/>
                <a:gd fmla="*/ 208 w 336" name="T48"/>
                <a:gd fmla="*/ 193 h 249" name="T49"/>
                <a:gd fmla="*/ 336 w 336" name="T50"/>
                <a:gd fmla="*/ 195 h 249" name="T51"/>
                <a:gd fmla="*/ 271 w 336" name="T52"/>
                <a:gd fmla="*/ 48 h 249" name="T53"/>
                <a:gd fmla="*/ 118 w 336" name="T54"/>
                <a:gd fmla="*/ 85 h 249" name="T55"/>
                <a:gd fmla="*/ 104 w 336" name="T56"/>
                <a:gd fmla="*/ 82 h 249" name="T57"/>
                <a:gd fmla="*/ 94 w 336" name="T58"/>
                <a:gd fmla="*/ 92 h 249" name="T59"/>
                <a:gd fmla="*/ 92 w 336" name="T60"/>
                <a:gd fmla="*/ 78 h 249" name="T61"/>
                <a:gd fmla="*/ 79 w 336" name="T62"/>
                <a:gd fmla="*/ 71 h 249" name="T63"/>
                <a:gd fmla="*/ 92 w 336" name="T64"/>
                <a:gd fmla="*/ 65 h 249" name="T65"/>
                <a:gd fmla="*/ 94 w 336" name="T66"/>
                <a:gd fmla="*/ 51 h 249" name="T67"/>
                <a:gd fmla="*/ 104 w 336" name="T68"/>
                <a:gd fmla="*/ 62 h 249" name="T69"/>
                <a:gd fmla="*/ 118 w 336" name="T70"/>
                <a:gd fmla="*/ 59 h 249" name="T71"/>
                <a:gd fmla="*/ 111 w 336" name="T72"/>
                <a:gd fmla="*/ 72 h 249" name="T73"/>
                <a:gd fmla="*/ 118 w 336" name="T74"/>
                <a:gd fmla="*/ 85 h 2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9" w="336">
                  <a:moveTo>
                    <a:pt x="271" y="48"/>
                  </a:moveTo>
                  <a:cubicBezTo>
                    <a:pt x="241" y="72"/>
                    <a:pt x="203" y="71"/>
                    <a:pt x="184" y="60"/>
                  </a:cubicBezTo>
                  <a:cubicBezTo>
                    <a:pt x="164" y="49"/>
                    <a:pt x="173" y="30"/>
                    <a:pt x="129" y="22"/>
                  </a:cubicBezTo>
                  <a:cubicBezTo>
                    <a:pt x="93" y="16"/>
                    <a:pt x="64" y="19"/>
                    <a:pt x="44" y="22"/>
                  </a:cubicBezTo>
                  <a:cubicBezTo>
                    <a:pt x="50" y="21"/>
                    <a:pt x="58" y="19"/>
                    <a:pt x="64" y="18"/>
                  </a:cubicBezTo>
                  <a:cubicBezTo>
                    <a:pt x="79" y="16"/>
                    <a:pt x="116" y="12"/>
                    <a:pt x="147" y="21"/>
                  </a:cubicBezTo>
                  <a:cubicBezTo>
                    <a:pt x="166" y="27"/>
                    <a:pt x="170" y="33"/>
                    <a:pt x="175" y="39"/>
                  </a:cubicBezTo>
                  <a:cubicBezTo>
                    <a:pt x="177" y="43"/>
                    <a:pt x="180" y="46"/>
                    <a:pt x="184" y="50"/>
                  </a:cubicBezTo>
                  <a:cubicBezTo>
                    <a:pt x="191" y="54"/>
                    <a:pt x="198" y="56"/>
                    <a:pt x="205" y="56"/>
                  </a:cubicBezTo>
                  <a:cubicBezTo>
                    <a:pt x="212" y="56"/>
                    <a:pt x="218" y="54"/>
                    <a:pt x="224" y="52"/>
                  </a:cubicBezTo>
                  <a:cubicBezTo>
                    <a:pt x="222" y="50"/>
                    <a:pt x="222" y="50"/>
                    <a:pt x="222" y="50"/>
                  </a:cubicBezTo>
                  <a:cubicBezTo>
                    <a:pt x="212" y="55"/>
                    <a:pt x="197" y="56"/>
                    <a:pt x="186" y="48"/>
                  </a:cubicBezTo>
                  <a:cubicBezTo>
                    <a:pt x="181" y="45"/>
                    <a:pt x="179" y="41"/>
                    <a:pt x="177" y="38"/>
                  </a:cubicBezTo>
                  <a:cubicBezTo>
                    <a:pt x="172" y="31"/>
                    <a:pt x="168" y="24"/>
                    <a:pt x="148" y="19"/>
                  </a:cubicBezTo>
                  <a:cubicBezTo>
                    <a:pt x="116" y="10"/>
                    <a:pt x="78" y="14"/>
                    <a:pt x="64" y="16"/>
                  </a:cubicBezTo>
                  <a:cubicBezTo>
                    <a:pt x="47" y="18"/>
                    <a:pt x="25" y="25"/>
                    <a:pt x="18" y="27"/>
                  </a:cubicBezTo>
                  <a:cubicBezTo>
                    <a:pt x="16" y="12"/>
                    <a:pt x="16" y="12"/>
                    <a:pt x="16" y="12"/>
                  </a:cubicBezTo>
                  <a:cubicBezTo>
                    <a:pt x="0" y="0"/>
                    <a:pt x="0" y="0"/>
                    <a:pt x="0" y="0"/>
                  </a:cubicBezTo>
                  <a:cubicBezTo>
                    <a:pt x="0" y="19"/>
                    <a:pt x="0" y="19"/>
                    <a:pt x="0" y="19"/>
                  </a:cubicBezTo>
                  <a:cubicBezTo>
                    <a:pt x="10" y="30"/>
                    <a:pt x="10" y="30"/>
                    <a:pt x="10" y="30"/>
                  </a:cubicBezTo>
                  <a:cubicBezTo>
                    <a:pt x="115" y="249"/>
                    <a:pt x="115" y="249"/>
                    <a:pt x="115" y="249"/>
                  </a:cubicBezTo>
                  <a:cubicBezTo>
                    <a:pt x="124" y="249"/>
                    <a:pt x="124" y="249"/>
                    <a:pt x="124" y="249"/>
                  </a:cubicBezTo>
                  <a:cubicBezTo>
                    <a:pt x="39" y="70"/>
                    <a:pt x="39" y="70"/>
                    <a:pt x="39" y="70"/>
                  </a:cubicBezTo>
                  <a:cubicBezTo>
                    <a:pt x="103" y="182"/>
                    <a:pt x="103" y="182"/>
                    <a:pt x="103" y="182"/>
                  </a:cubicBezTo>
                  <a:cubicBezTo>
                    <a:pt x="158" y="168"/>
                    <a:pt x="180" y="177"/>
                    <a:pt x="208" y="193"/>
                  </a:cubicBezTo>
                  <a:cubicBezTo>
                    <a:pt x="252" y="220"/>
                    <a:pt x="336" y="195"/>
                    <a:pt x="336" y="195"/>
                  </a:cubicBezTo>
                  <a:lnTo>
                    <a:pt x="271" y="48"/>
                  </a:lnTo>
                  <a:close/>
                  <a:moveTo>
                    <a:pt x="118" y="85"/>
                  </a:moveTo>
                  <a:cubicBezTo>
                    <a:pt x="104" y="82"/>
                    <a:pt x="104" y="82"/>
                    <a:pt x="104" y="82"/>
                  </a:cubicBezTo>
                  <a:cubicBezTo>
                    <a:pt x="94" y="92"/>
                    <a:pt x="94" y="92"/>
                    <a:pt x="94" y="92"/>
                  </a:cubicBezTo>
                  <a:cubicBezTo>
                    <a:pt x="92" y="78"/>
                    <a:pt x="92" y="78"/>
                    <a:pt x="92" y="78"/>
                  </a:cubicBezTo>
                  <a:cubicBezTo>
                    <a:pt x="79" y="71"/>
                    <a:pt x="79" y="71"/>
                    <a:pt x="79" y="71"/>
                  </a:cubicBezTo>
                  <a:cubicBezTo>
                    <a:pt x="92" y="65"/>
                    <a:pt x="92" y="65"/>
                    <a:pt x="92" y="65"/>
                  </a:cubicBezTo>
                  <a:cubicBezTo>
                    <a:pt x="94" y="51"/>
                    <a:pt x="94" y="51"/>
                    <a:pt x="94" y="51"/>
                  </a:cubicBezTo>
                  <a:cubicBezTo>
                    <a:pt x="104" y="62"/>
                    <a:pt x="104" y="62"/>
                    <a:pt x="104" y="62"/>
                  </a:cubicBezTo>
                  <a:cubicBezTo>
                    <a:pt x="118" y="59"/>
                    <a:pt x="118" y="59"/>
                    <a:pt x="118" y="59"/>
                  </a:cubicBezTo>
                  <a:cubicBezTo>
                    <a:pt x="111" y="72"/>
                    <a:pt x="111" y="72"/>
                    <a:pt x="111" y="72"/>
                  </a:cubicBezTo>
                  <a:lnTo>
                    <a:pt x="118" y="85"/>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altLang="en-US" lang="zh-CN" sz="3200"/>
            </a:p>
          </p:txBody>
        </p:sp>
      </p:grpSp>
      <p:pic>
        <p:nvPicPr>
          <p:cNvPr id="34" name="图片 33">
            <a:extLst>
              <a:ext uri="{FF2B5EF4-FFF2-40B4-BE49-F238E27FC236}">
                <a16:creationId xmlns:a16="http://schemas.microsoft.com/office/drawing/2014/main" id="{279D83D1-07C5-4A97-AE41-EAFD6A9540B5}"/>
              </a:ext>
            </a:extLst>
          </p:cNvPr>
          <p:cNvPicPr>
            <a:picLocks noChangeAspect="1"/>
          </p:cNvPicPr>
          <p:nvPr/>
        </p:nvPicPr>
        <p:blipFill>
          <a:blip r:embed="rId2">
            <a:extLst>
              <a:ext uri="{28A0092B-C50C-407E-A947-70E740481C1C}">
                <a14:useLocalDpi val="0"/>
              </a:ext>
            </a:extLst>
          </a:blip>
          <a:stretch>
            <a:fillRect/>
          </a:stretch>
        </p:blipFill>
        <p:spPr>
          <a:xfrm>
            <a:off x="121468" y="65425"/>
            <a:ext cx="721812" cy="750119"/>
          </a:xfrm>
          <a:prstGeom prst="rect">
            <a:avLst/>
          </a:prstGeom>
        </p:spPr>
      </p:pic>
    </p:spTree>
    <p:extLst>
      <p:ext uri="{BB962C8B-B14F-4D97-AF65-F5344CB8AC3E}">
        <p14:creationId val="88899699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14"/>
                                        </p:tgtEl>
                                        <p:attrNameLst>
                                          <p:attrName>style.visibility</p:attrName>
                                        </p:attrNameLst>
                                      </p:cBhvr>
                                      <p:to>
                                        <p:strVal val="visible"/>
                                      </p:to>
                                    </p:set>
                                    <p:animEffect filter="barn(inVertical)"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14" presetSubtype="10">
                                  <p:stCondLst>
                                    <p:cond delay="0"/>
                                  </p:stCondLst>
                                  <p:childTnLst>
                                    <p:set>
                                      <p:cBhvr>
                                        <p:cTn dur="1" fill="hold" id="16">
                                          <p:stCondLst>
                                            <p:cond delay="0"/>
                                          </p:stCondLst>
                                        </p:cTn>
                                        <p:tgtEl>
                                          <p:spTgt spid="15"/>
                                        </p:tgtEl>
                                        <p:attrNameLst>
                                          <p:attrName>style.visibility</p:attrName>
                                        </p:attrNameLst>
                                      </p:cBhvr>
                                      <p:to>
                                        <p:strVal val="visible"/>
                                      </p:to>
                                    </p:set>
                                    <p:animEffect filter="randombar(horizontal)" transition="in">
                                      <p:cBhvr>
                                        <p:cTn dur="500" id="17"/>
                                        <p:tgtEl>
                                          <p:spTgt spid="1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p:cTn dur="500" fill="hold" id="21"/>
                                        <p:tgtEl>
                                          <p:spTgt spid="30"/>
                                        </p:tgtEl>
                                        <p:attrNameLst>
                                          <p:attrName>ppt_w</p:attrName>
                                        </p:attrNameLst>
                                      </p:cBhvr>
                                      <p:tavLst>
                                        <p:tav tm="0">
                                          <p:val>
                                            <p:fltVal val="0"/>
                                          </p:val>
                                        </p:tav>
                                        <p:tav tm="100000">
                                          <p:val>
                                            <p:strVal val="#ppt_w"/>
                                          </p:val>
                                        </p:tav>
                                      </p:tavLst>
                                    </p:anim>
                                    <p:anim calcmode="lin" valueType="num">
                                      <p:cBhvr>
                                        <p:cTn dur="500" fill="hold" id="22"/>
                                        <p:tgtEl>
                                          <p:spTgt spid="30"/>
                                        </p:tgtEl>
                                        <p:attrNameLst>
                                          <p:attrName>ppt_h</p:attrName>
                                        </p:attrNameLst>
                                      </p:cBhvr>
                                      <p:tavLst>
                                        <p:tav tm="0">
                                          <p:val>
                                            <p:fltVal val="0"/>
                                          </p:val>
                                        </p:tav>
                                        <p:tav tm="100000">
                                          <p:val>
                                            <p:strVal val="#ppt_h"/>
                                          </p:val>
                                        </p:tav>
                                      </p:tavLst>
                                    </p:anim>
                                    <p:animEffect filter="fade" transition="in">
                                      <p:cBhvr>
                                        <p:cTn dur="500" id="23"/>
                                        <p:tgtEl>
                                          <p:spTgt spid="30"/>
                                        </p:tgtEl>
                                      </p:cBhvr>
                                    </p:animEffect>
                                  </p:childTnLst>
                                </p:cTn>
                              </p:par>
                            </p:childTnLst>
                          </p:cTn>
                        </p:par>
                        <p:par>
                          <p:cTn fill="hold" id="24" nodeType="afterGroup">
                            <p:stCondLst>
                              <p:cond delay="2000"/>
                            </p:stCondLst>
                            <p:childTnLst>
                              <p:par>
                                <p:cTn fill="hold" grpId="0" id="25" nodeType="afterEffect" presetClass="entr" presetID="16" presetSubtype="21">
                                  <p:stCondLst>
                                    <p:cond delay="0"/>
                                  </p:stCondLst>
                                  <p:childTnLst>
                                    <p:set>
                                      <p:cBhvr>
                                        <p:cTn dur="1" fill="hold" id="26">
                                          <p:stCondLst>
                                            <p:cond delay="0"/>
                                          </p:stCondLst>
                                        </p:cTn>
                                        <p:tgtEl>
                                          <p:spTgt spid="23"/>
                                        </p:tgtEl>
                                        <p:attrNameLst>
                                          <p:attrName>style.visibility</p:attrName>
                                        </p:attrNameLst>
                                      </p:cBhvr>
                                      <p:to>
                                        <p:strVal val="visible"/>
                                      </p:to>
                                    </p:set>
                                    <p:animEffect filter="barn(inVertical)" transition="in">
                                      <p:cBhvr>
                                        <p:cTn dur="500" id="27"/>
                                        <p:tgtEl>
                                          <p:spTgt spid="23"/>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27"/>
                                        </p:tgtEl>
                                        <p:attrNameLst>
                                          <p:attrName>style.visibility</p:attrName>
                                        </p:attrNameLst>
                                      </p:cBhvr>
                                      <p:to>
                                        <p:strVal val="visible"/>
                                      </p:to>
                                    </p:set>
                                    <p:animEffect filter="randombar(horizontal)" transition="in">
                                      <p:cBhvr>
                                        <p:cTn dur="500" id="3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3"/>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7A40EEC1-A739-40A2-8B3A-51DD655008F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E6EAD82-598A-4863-86D5-D3D70076A5FF}"/>
              </a:ext>
            </a:extLst>
          </p:cNvPr>
          <p:cNvPicPr>
            <a:picLocks noChangeAspect="1"/>
          </p:cNvPicPr>
          <p:nvPr/>
        </p:nvPicPr>
        <p:blipFill>
          <a:blip r:embed="rId3">
            <a:extLst>
              <a:ext uri="{28A0092B-C50C-407E-A947-70E740481C1C}">
                <a14:useLocalDpi val="0"/>
              </a:ext>
            </a:extLst>
          </a:blip>
          <a:stretch>
            <a:fillRect/>
          </a:stretch>
        </p:blipFill>
        <p:spPr>
          <a:xfrm>
            <a:off x="7613928" y="0"/>
            <a:ext cx="4578072" cy="1506096"/>
          </a:xfrm>
          <a:prstGeom prst="rect">
            <a:avLst/>
          </a:prstGeom>
        </p:spPr>
      </p:pic>
      <p:pic>
        <p:nvPicPr>
          <p:cNvPr descr="图片包含 室内, 红色, 就坐, 橙色  描述已自动生成" id="9" name="图片 8">
            <a:extLst>
              <a:ext uri="{FF2B5EF4-FFF2-40B4-BE49-F238E27FC236}">
                <a16:creationId xmlns:a16="http://schemas.microsoft.com/office/drawing/2014/main" id="{0D14D426-0B41-4D7D-BF50-F4E99935B8B4}"/>
              </a:ext>
            </a:extLst>
          </p:cNvPr>
          <p:cNvPicPr>
            <a:picLocks noChangeAspect="1"/>
          </p:cNvPicPr>
          <p:nvPr/>
        </p:nvPicPr>
        <p:blipFill>
          <a:blip r:embed="rId4">
            <a:extLst>
              <a:ext uri="{28A0092B-C50C-407E-A947-70E740481C1C}">
                <a14:useLocalDpi val="0"/>
              </a:ext>
            </a:extLst>
          </a:blip>
          <a:stretch>
            <a:fillRect/>
          </a:stretch>
        </p:blipFill>
        <p:spPr>
          <a:xfrm>
            <a:off x="0" y="4891659"/>
            <a:ext cx="12192000" cy="1966341"/>
          </a:xfrm>
          <a:prstGeom prst="rect">
            <a:avLst/>
          </a:prstGeom>
        </p:spPr>
      </p:pic>
      <p:pic>
        <p:nvPicPr>
          <p:cNvPr descr="图片包含 喇嘛庙, 宗教场所, 建筑物, 室内  描述已自动生成" id="17" name="图片 16">
            <a:extLst>
              <a:ext uri="{FF2B5EF4-FFF2-40B4-BE49-F238E27FC236}">
                <a16:creationId xmlns:a16="http://schemas.microsoft.com/office/drawing/2014/main" id="{8CBF43FB-40B9-4057-B01A-5E4C0238AF45}"/>
              </a:ext>
            </a:extLst>
          </p:cNvPr>
          <p:cNvPicPr>
            <a:picLocks noChangeAspect="1"/>
          </p:cNvPicPr>
          <p:nvPr/>
        </p:nvPicPr>
        <p:blipFill>
          <a:blip r:embed="rId5">
            <a:extLst>
              <a:ext uri="{28A0092B-C50C-407E-A947-70E740481C1C}">
                <a14:useLocalDpi val="0"/>
              </a:ext>
            </a:extLst>
          </a:blip>
          <a:stretch>
            <a:fillRect/>
          </a:stretch>
        </p:blipFill>
        <p:spPr>
          <a:xfrm>
            <a:off x="2098474" y="5273127"/>
            <a:ext cx="5196011" cy="1203404"/>
          </a:xfrm>
          <a:prstGeom prst="rect">
            <a:avLst/>
          </a:prstGeom>
        </p:spPr>
      </p:pic>
      <p:pic>
        <p:nvPicPr>
          <p:cNvPr descr="图片包含 放飞, 日落, 风筝  描述已自动生成" id="15" name="图片 14">
            <a:extLst>
              <a:ext uri="{FF2B5EF4-FFF2-40B4-BE49-F238E27FC236}">
                <a16:creationId xmlns:a16="http://schemas.microsoft.com/office/drawing/2014/main" id="{731CCFB5-D70B-45FD-B853-3A90EA9FCBD4}"/>
              </a:ext>
            </a:extLst>
          </p:cNvPr>
          <p:cNvPicPr>
            <a:picLocks noChangeAspect="1"/>
          </p:cNvPicPr>
          <p:nvPr/>
        </p:nvPicPr>
        <p:blipFill>
          <a:blip r:embed="rId6">
            <a:extLst>
              <a:ext uri="{28A0092B-C50C-407E-A947-70E740481C1C}">
                <a14:useLocalDpi val="0"/>
              </a:ext>
            </a:extLst>
          </a:blip>
          <a:stretch>
            <a:fillRect/>
          </a:stretch>
        </p:blipFill>
        <p:spPr>
          <a:xfrm>
            <a:off x="93215" y="3557165"/>
            <a:ext cx="2760956" cy="3061138"/>
          </a:xfrm>
          <a:prstGeom prst="rect">
            <a:avLst/>
          </a:prstGeom>
        </p:spPr>
      </p:pic>
      <p:pic>
        <p:nvPicPr>
          <p:cNvPr id="13" name="图片 12">
            <a:extLst>
              <a:ext uri="{FF2B5EF4-FFF2-40B4-BE49-F238E27FC236}">
                <a16:creationId xmlns:a16="http://schemas.microsoft.com/office/drawing/2014/main" id="{AA75706E-A31F-4220-8A2B-96561162A8DC}"/>
              </a:ext>
            </a:extLst>
          </p:cNvPr>
          <p:cNvPicPr>
            <a:picLocks noChangeAspect="1"/>
          </p:cNvPicPr>
          <p:nvPr/>
        </p:nvPicPr>
        <p:blipFill>
          <a:blip r:embed="rId7">
            <a:extLst>
              <a:ext uri="{28A0092B-C50C-407E-A947-70E740481C1C}">
                <a14:useLocalDpi val="0"/>
              </a:ext>
            </a:extLst>
          </a:blip>
          <a:stretch>
            <a:fillRect/>
          </a:stretch>
        </p:blipFill>
        <p:spPr>
          <a:xfrm>
            <a:off x="0" y="4445364"/>
            <a:ext cx="12192000" cy="2451475"/>
          </a:xfrm>
          <a:prstGeom prst="rect">
            <a:avLst/>
          </a:prstGeom>
        </p:spPr>
      </p:pic>
      <p:pic>
        <p:nvPicPr>
          <p:cNvPr descr="图片包含 室内, 就坐  描述已自动生成" id="21" name="图片 20">
            <a:extLst>
              <a:ext uri="{FF2B5EF4-FFF2-40B4-BE49-F238E27FC236}">
                <a16:creationId xmlns:a16="http://schemas.microsoft.com/office/drawing/2014/main" id="{44D8F5B9-98A0-43B4-BBCD-7598D3181E8B}"/>
              </a:ext>
            </a:extLst>
          </p:cNvPr>
          <p:cNvPicPr>
            <a:picLocks noChangeAspect="1"/>
          </p:cNvPicPr>
          <p:nvPr/>
        </p:nvPicPr>
        <p:blipFill>
          <a:blip r:embed="rId8">
            <a:extLst>
              <a:ext uri="{28A0092B-C50C-407E-A947-70E740481C1C}">
                <a14:useLocalDpi val="0"/>
              </a:ext>
            </a:extLst>
          </a:blip>
          <a:stretch>
            <a:fillRect/>
          </a:stretch>
        </p:blipFill>
        <p:spPr>
          <a:xfrm>
            <a:off x="1722268" y="4704141"/>
            <a:ext cx="10469732" cy="2153859"/>
          </a:xfrm>
          <a:prstGeom prst="rect">
            <a:avLst/>
          </a:prstGeom>
        </p:spPr>
      </p:pic>
      <p:pic>
        <p:nvPicPr>
          <p:cNvPr descr="图片包含 建筑物, 餐桌, 就坐, 室内  描述已自动生成" id="19" name="图片 18">
            <a:extLst>
              <a:ext uri="{FF2B5EF4-FFF2-40B4-BE49-F238E27FC236}">
                <a16:creationId xmlns:a16="http://schemas.microsoft.com/office/drawing/2014/main" id="{40FC65DB-3DBC-495C-882C-99E0B60A6BAA}"/>
              </a:ext>
            </a:extLst>
          </p:cNvPr>
          <p:cNvPicPr>
            <a:picLocks noChangeAspect="1"/>
          </p:cNvPicPr>
          <p:nvPr/>
        </p:nvPicPr>
        <p:blipFill>
          <a:blip r:embed="rId9">
            <a:extLst>
              <a:ext uri="{28A0092B-C50C-407E-A947-70E740481C1C}">
                <a14:useLocalDpi val="0"/>
              </a:ext>
            </a:extLst>
          </a:blip>
          <a:stretch>
            <a:fillRect/>
          </a:stretch>
        </p:blipFill>
        <p:spPr>
          <a:xfrm flipH="1">
            <a:off x="9519822" y="3569714"/>
            <a:ext cx="2655151" cy="3300835"/>
          </a:xfrm>
          <a:prstGeom prst="rect">
            <a:avLst/>
          </a:prstGeom>
        </p:spPr>
      </p:pic>
      <p:pic>
        <p:nvPicPr>
          <p:cNvPr descr="图片包含 动物, 爬行动物  描述已自动生成" id="23" name="图片 22">
            <a:extLst>
              <a:ext uri="{FF2B5EF4-FFF2-40B4-BE49-F238E27FC236}">
                <a16:creationId xmlns:a16="http://schemas.microsoft.com/office/drawing/2014/main" id="{2D07164B-41F1-41CE-BD9E-A355838D2B40}"/>
              </a:ext>
            </a:extLst>
          </p:cNvPr>
          <p:cNvPicPr>
            <a:picLocks noChangeAspect="1"/>
          </p:cNvPicPr>
          <p:nvPr/>
        </p:nvPicPr>
        <p:blipFill>
          <a:blip r:embed="rId10">
            <a:extLst>
              <a:ext uri="{28A0092B-C50C-407E-A947-70E740481C1C}">
                <a14:useLocalDpi val="0"/>
              </a:ext>
            </a:extLst>
          </a:blip>
          <a:stretch>
            <a:fillRect/>
          </a:stretch>
        </p:blipFill>
        <p:spPr>
          <a:xfrm>
            <a:off x="359513" y="587848"/>
            <a:ext cx="1911890" cy="1045936"/>
          </a:xfrm>
          <a:prstGeom prst="rect">
            <a:avLst/>
          </a:prstGeom>
        </p:spPr>
      </p:pic>
      <p:sp>
        <p:nvSpPr>
          <p:cNvPr id="12" name="圆角矩形 30">
            <a:extLst>
              <a:ext uri="{FF2B5EF4-FFF2-40B4-BE49-F238E27FC236}">
                <a16:creationId xmlns:a16="http://schemas.microsoft.com/office/drawing/2014/main" id="{7B9241B6-69B5-4EFC-9D31-D109B3550A22}"/>
              </a:ext>
            </a:extLst>
          </p:cNvPr>
          <p:cNvSpPr/>
          <p:nvPr/>
        </p:nvSpPr>
        <p:spPr>
          <a:xfrm>
            <a:off x="3952101" y="3108128"/>
            <a:ext cx="4320480" cy="72000"/>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14" name="矩形 13">
            <a:extLst>
              <a:ext uri="{FF2B5EF4-FFF2-40B4-BE49-F238E27FC236}">
                <a16:creationId xmlns:a16="http://schemas.microsoft.com/office/drawing/2014/main" id="{E909AEEA-5DF7-40A9-9244-08E2CB38A6CE}"/>
              </a:ext>
            </a:extLst>
          </p:cNvPr>
          <p:cNvSpPr/>
          <p:nvPr/>
        </p:nvSpPr>
        <p:spPr>
          <a:xfrm>
            <a:off x="2652055" y="3291427"/>
            <a:ext cx="6887889" cy="914400"/>
          </a:xfrm>
          <a:prstGeom prst="rect">
            <a:avLst/>
          </a:prstGeom>
        </p:spPr>
        <p:txBody>
          <a:bodyPr wrap="square">
            <a:spAutoFit/>
          </a:bodyPr>
          <a:lstStyle/>
          <a:p>
            <a:pPr algn="ctr"/>
            <a:r>
              <a:rPr altLang="en-US" b="1" lang="zh-CN" sz="5400">
                <a:solidFill>
                  <a:srgbClr val="CE333B"/>
                </a:solidFill>
                <a:latin charset="-122" typeface="Microsoft YaHei"/>
                <a:ea charset="-122" typeface="Microsoft YaHei"/>
                <a:cs charset="-122" typeface="Microsoft YaHei"/>
              </a:rPr>
              <a:t>五要五坚持</a:t>
            </a:r>
          </a:p>
        </p:txBody>
      </p:sp>
      <p:pic>
        <p:nvPicPr>
          <p:cNvPr id="16" name="图片 15">
            <a:extLst>
              <a:ext uri="{FF2B5EF4-FFF2-40B4-BE49-F238E27FC236}">
                <a16:creationId xmlns:a16="http://schemas.microsoft.com/office/drawing/2014/main" id="{CFF34DFE-A75B-4D14-9F17-A31D07C8CFB7}"/>
              </a:ext>
            </a:extLst>
          </p:cNvPr>
          <p:cNvPicPr>
            <a:picLocks noChangeAspect="1"/>
          </p:cNvPicPr>
          <p:nvPr/>
        </p:nvPicPr>
        <p:blipFill>
          <a:blip r:embed="rId11">
            <a:extLst>
              <a:ext uri="{28A0092B-C50C-407E-A947-70E740481C1C}">
                <a14:useLocalDpi val="0"/>
              </a:ext>
            </a:extLst>
          </a:blip>
          <a:stretch>
            <a:fillRect/>
          </a:stretch>
        </p:blipFill>
        <p:spPr>
          <a:xfrm>
            <a:off x="5140055" y="905230"/>
            <a:ext cx="1911890" cy="1986866"/>
          </a:xfrm>
          <a:prstGeom prst="rect">
            <a:avLst/>
          </a:prstGeom>
        </p:spPr>
      </p:pic>
    </p:spTree>
    <p:extLst>
      <p:ext uri="{BB962C8B-B14F-4D97-AF65-F5344CB8AC3E}">
        <p14:creationId val="145019229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id="7"/>
                                        <p:tgtEl>
                                          <p:spTgt spid="7"/>
                                        </p:tgtEl>
                                        <p:attrNameLst>
                                          <p:attrName>ppt_x</p:attrName>
                                        </p:attrNameLst>
                                      </p:cBhvr>
                                      <p:tavLst>
                                        <p:tav tm="0">
                                          <p:val>
                                            <p:strVal val="#ppt_x+#ppt_w*1.125000"/>
                                          </p:val>
                                        </p:tav>
                                        <p:tav tm="100000">
                                          <p:val>
                                            <p:strVal val="#ppt_x"/>
                                          </p:val>
                                        </p:tav>
                                      </p:tavLst>
                                    </p:anim>
                                    <p:animEffect filter="wipe(left)" transition="in">
                                      <p:cBhvr>
                                        <p:cTn dur="500" id="8"/>
                                        <p:tgtEl>
                                          <p:spTgt spid="7"/>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13"/>
                                        </p:tgtEl>
                                        <p:attrNameLst>
                                          <p:attrName>style.visibility</p:attrName>
                                        </p:attrNameLst>
                                      </p:cBhvr>
                                      <p:to>
                                        <p:strVal val="visible"/>
                                      </p:to>
                                    </p:set>
                                    <p:animEffect filter="wipe(down)" transition="in">
                                      <p:cBhvr>
                                        <p:cTn dur="500" id="18"/>
                                        <p:tgtEl>
                                          <p:spTgt spid="13"/>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par>
                          <p:cTn fill="hold" id="39" nodeType="afterGroup">
                            <p:stCondLst>
                              <p:cond delay="5000"/>
                            </p:stCondLst>
                            <p:childTnLst>
                              <p:par>
                                <p:cTn fill="hold" id="40" nodeType="afterEffect" presetClass="entr" presetID="2" presetSubtype="8">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additive="base">
                                        <p:cTn dur="500" fill="hold" id="42"/>
                                        <p:tgtEl>
                                          <p:spTgt spid="23"/>
                                        </p:tgtEl>
                                        <p:attrNameLst>
                                          <p:attrName>ppt_x</p:attrName>
                                        </p:attrNameLst>
                                      </p:cBhvr>
                                      <p:tavLst>
                                        <p:tav tm="0">
                                          <p:val>
                                            <p:strVal val="0-#ppt_w/2"/>
                                          </p:val>
                                        </p:tav>
                                        <p:tav tm="100000">
                                          <p:val>
                                            <p:strVal val="#ppt_x"/>
                                          </p:val>
                                        </p:tav>
                                      </p:tavLst>
                                    </p:anim>
                                    <p:anim calcmode="lin" valueType="num">
                                      <p:cBhvr additive="base">
                                        <p:cTn dur="500" fill="hold" id="43"/>
                                        <p:tgtEl>
                                          <p:spTgt spid="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500"/>
                            </p:stCondLst>
                            <p:childTnLst>
                              <p:par>
                                <p:cTn fill="hold"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250" id="53"/>
                                        <p:tgtEl>
                                          <p:spTgt spid="12"/>
                                        </p:tgtEl>
                                      </p:cBhvr>
                                    </p:animEffect>
                                  </p:childTnLst>
                                </p:cTn>
                              </p:par>
                            </p:childTnLst>
                          </p:cTn>
                        </p:par>
                        <p:par>
                          <p:cTn fill="hold" id="54" nodeType="afterGroup">
                            <p:stCondLst>
                              <p:cond delay="6750"/>
                            </p:stCondLst>
                            <p:childTnLst>
                              <p:par>
                                <p:cTn fill="hold" grpId="0" id="55" nodeType="afterEffect" presetClass="entr" presetID="10" presetSubtype="0">
                                  <p:stCondLst>
                                    <p:cond delay="0"/>
                                  </p:stCondLst>
                                  <p:iterate type="lt">
                                    <p:tmPct val="10000"/>
                                  </p:iterate>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五要五坚持</a:t>
            </a:r>
          </a:p>
        </p:txBody>
      </p:sp>
      <p:sp>
        <p:nvSpPr>
          <p:cNvPr id="5" name="矩形 4">
            <a:extLst>
              <a:ext uri="{FF2B5EF4-FFF2-40B4-BE49-F238E27FC236}">
                <a16:creationId xmlns:a16="http://schemas.microsoft.com/office/drawing/2014/main" id="{ACE9F9FD-8958-4CA6-AC95-6DF1B1B410D3}"/>
              </a:ext>
            </a:extLst>
          </p:cNvPr>
          <p:cNvSpPr/>
          <p:nvPr/>
        </p:nvSpPr>
        <p:spPr>
          <a:xfrm>
            <a:off x="4627677" y="3943033"/>
            <a:ext cx="6096000" cy="1676400"/>
          </a:xfrm>
          <a:prstGeom prst="rect">
            <a:avLst/>
          </a:prstGeom>
        </p:spPr>
        <p:txBody>
          <a:bodyPr wrap="square">
            <a:spAutoFit/>
          </a:bodyPr>
          <a:lstStyle/>
          <a:p>
            <a:pPr>
              <a:lnSpc>
                <a:spcPct val="130000"/>
              </a:lnSpc>
            </a:pPr>
            <a:r>
              <a:rPr altLang="en-US" lang="zh-CN" sz="1600">
                <a:solidFill>
                  <a:schemeClr val="tx1">
                    <a:lumMod val="75000"/>
                    <a:lumOff val="25000"/>
                  </a:schemeClr>
                </a:solidFill>
                <a:latin charset="-122" typeface="Microsoft YaHei"/>
                <a:ea charset="-122" typeface="Microsoft YaHei"/>
                <a:cs charset="-122" typeface="Microsoft YaHei"/>
              </a:rPr>
              <a:t>要坚持依法严惩、打早打小、除恶务尽，始终保持对各类黑恶势力违法犯罪的严打高压态势。政法各机关要进一步明确政策法律界限，统一执法思想，加强协调配合，既坚持严厉打击各类黑恶势力违法犯罪，又坚持严格依法办案，确保办案质量和办案效率的统一，确保政治效果、法律效果和社会效果的统一。</a:t>
            </a:r>
          </a:p>
        </p:txBody>
      </p:sp>
      <p:grpSp>
        <p:nvGrpSpPr>
          <p:cNvPr id="6" name="组合 32">
            <a:extLst>
              <a:ext uri="{FF2B5EF4-FFF2-40B4-BE49-F238E27FC236}">
                <a16:creationId xmlns:a16="http://schemas.microsoft.com/office/drawing/2014/main" id="{EBDDAF33-58D3-43B7-95E5-EA8CD906E88B}"/>
              </a:ext>
            </a:extLst>
          </p:cNvPr>
          <p:cNvGrpSpPr/>
          <p:nvPr/>
        </p:nvGrpSpPr>
        <p:grpSpPr>
          <a:xfrm>
            <a:off x="3924602" y="2406725"/>
            <a:ext cx="772350" cy="594208"/>
            <a:chOff x="3473890" y="2416696"/>
            <a:chExt cx="772350" cy="594208"/>
          </a:xfrm>
        </p:grpSpPr>
        <p:sp>
          <p:nvSpPr>
            <p:cNvPr id="7" name="椭圆 6">
              <a:extLst>
                <a:ext uri="{FF2B5EF4-FFF2-40B4-BE49-F238E27FC236}">
                  <a16:creationId xmlns:a16="http://schemas.microsoft.com/office/drawing/2014/main" id="{7C74B0BE-BD2A-4EFE-8CAD-E195A38E9077}"/>
                </a:ext>
              </a:extLst>
            </p:cNvPr>
            <p:cNvSpPr/>
            <p:nvPr/>
          </p:nvSpPr>
          <p:spPr>
            <a:xfrm>
              <a:off x="3473890" y="2434840"/>
              <a:ext cx="576064" cy="576064"/>
            </a:xfrm>
            <a:prstGeom prst="ellipse">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8178E105-4941-401E-84C1-D817791897E1}"/>
                </a:ext>
              </a:extLst>
            </p:cNvPr>
            <p:cNvSpPr/>
            <p:nvPr/>
          </p:nvSpPr>
          <p:spPr>
            <a:xfrm>
              <a:off x="3526160" y="2416696"/>
              <a:ext cx="720080" cy="548640"/>
            </a:xfrm>
            <a:prstGeom prst="rect">
              <a:avLst/>
            </a:prstGeom>
          </p:spPr>
          <p:txBody>
            <a:bodyPr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rPr>
                <a:t>01</a:t>
              </a:r>
            </a:p>
          </p:txBody>
        </p:sp>
      </p:grpSp>
      <p:grpSp>
        <p:nvGrpSpPr>
          <p:cNvPr id="9" name="组合 35">
            <a:extLst>
              <a:ext uri="{FF2B5EF4-FFF2-40B4-BE49-F238E27FC236}">
                <a16:creationId xmlns:a16="http://schemas.microsoft.com/office/drawing/2014/main" id="{BB548250-4B64-4E1C-8025-E559123C370D}"/>
              </a:ext>
            </a:extLst>
          </p:cNvPr>
          <p:cNvGrpSpPr/>
          <p:nvPr/>
        </p:nvGrpSpPr>
        <p:grpSpPr>
          <a:xfrm>
            <a:off x="3924602" y="4074476"/>
            <a:ext cx="772350" cy="594208"/>
            <a:chOff x="3473890" y="2416696"/>
            <a:chExt cx="772350" cy="594208"/>
          </a:xfrm>
        </p:grpSpPr>
        <p:sp>
          <p:nvSpPr>
            <p:cNvPr id="10" name="椭圆 9">
              <a:extLst>
                <a:ext uri="{FF2B5EF4-FFF2-40B4-BE49-F238E27FC236}">
                  <a16:creationId xmlns:a16="http://schemas.microsoft.com/office/drawing/2014/main" id="{AFC1302B-5018-4113-8828-857C8AF01C50}"/>
                </a:ext>
              </a:extLst>
            </p:cNvPr>
            <p:cNvSpPr/>
            <p:nvPr/>
          </p:nvSpPr>
          <p:spPr>
            <a:xfrm>
              <a:off x="3473890" y="2434840"/>
              <a:ext cx="576064" cy="576064"/>
            </a:xfrm>
            <a:prstGeom prst="ellipse">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CB289556-7B3E-469B-BE61-21B4D55D425D}"/>
                </a:ext>
              </a:extLst>
            </p:cNvPr>
            <p:cNvSpPr/>
            <p:nvPr/>
          </p:nvSpPr>
          <p:spPr>
            <a:xfrm>
              <a:off x="3526160" y="2416696"/>
              <a:ext cx="720080" cy="548640"/>
            </a:xfrm>
            <a:prstGeom prst="rect">
              <a:avLst/>
            </a:prstGeom>
          </p:spPr>
          <p:txBody>
            <a:bodyPr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rPr>
                <a:t>02</a:t>
              </a:r>
            </a:p>
          </p:txBody>
        </p:sp>
      </p:grpSp>
      <p:sp>
        <p:nvSpPr>
          <p:cNvPr id="12" name="燕尾形 12">
            <a:extLst>
              <a:ext uri="{FF2B5EF4-FFF2-40B4-BE49-F238E27FC236}">
                <a16:creationId xmlns:a16="http://schemas.microsoft.com/office/drawing/2014/main" id="{E8FD810C-4CA9-4B7A-BE18-3FD5290BE845}"/>
              </a:ext>
            </a:extLst>
          </p:cNvPr>
          <p:cNvSpPr/>
          <p:nvPr/>
        </p:nvSpPr>
        <p:spPr>
          <a:xfrm>
            <a:off x="3348538" y="2593721"/>
            <a:ext cx="216024" cy="216024"/>
          </a:xfrm>
          <a:prstGeom prst="chevron">
            <a:avLst/>
          </a:prstGeom>
          <a:solidFill>
            <a:srgbClr val="C00000"/>
          </a:solid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燕尾形 40">
            <a:extLst>
              <a:ext uri="{FF2B5EF4-FFF2-40B4-BE49-F238E27FC236}">
                <a16:creationId xmlns:a16="http://schemas.microsoft.com/office/drawing/2014/main" id="{87CD8147-2AF3-4209-98BF-94AA2D3C44E5}"/>
              </a:ext>
            </a:extLst>
          </p:cNvPr>
          <p:cNvSpPr/>
          <p:nvPr/>
        </p:nvSpPr>
        <p:spPr>
          <a:xfrm>
            <a:off x="3348538" y="4297476"/>
            <a:ext cx="216024" cy="216024"/>
          </a:xfrm>
          <a:prstGeom prst="chevron">
            <a:avLst/>
          </a:prstGeom>
          <a:solidFill>
            <a:srgbClr val="C00000"/>
          </a:solid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3FB595DE-2506-4519-B5EB-9A969D96D43B}"/>
              </a:ext>
            </a:extLst>
          </p:cNvPr>
          <p:cNvSpPr/>
          <p:nvPr/>
        </p:nvSpPr>
        <p:spPr>
          <a:xfrm>
            <a:off x="4627677" y="2274308"/>
            <a:ext cx="6096000" cy="1042416"/>
          </a:xfrm>
          <a:prstGeom prst="rect">
            <a:avLst/>
          </a:prstGeom>
        </p:spPr>
        <p:txBody>
          <a:bodyPr wrap="square">
            <a:spAutoFit/>
          </a:bodyPr>
          <a:lstStyle/>
          <a:p>
            <a:pPr>
              <a:lnSpc>
                <a:spcPct val="130000"/>
              </a:lnSpc>
            </a:pPr>
            <a:r>
              <a:rPr altLang="en-US" lang="zh-CN" sz="1600">
                <a:solidFill>
                  <a:schemeClr val="tx1">
                    <a:lumMod val="75000"/>
                    <a:lumOff val="25000"/>
                  </a:schemeClr>
                </a:solidFill>
                <a:latin charset="-122" typeface="Microsoft YaHei"/>
                <a:ea charset="-122" typeface="Microsoft YaHei"/>
                <a:cs charset="-122" typeface="Microsoft YaHei"/>
              </a:rPr>
              <a:t>要聚焦涉黑涉恶问题突出的重点地区、重点行业、重点领域，把打击锋芒始终对准群众反映最强烈、最深恶痛绝的各类黑恶势力违法犯罪。</a:t>
            </a:r>
          </a:p>
        </p:txBody>
      </p:sp>
      <p:pic>
        <p:nvPicPr>
          <p:cNvPr descr="图片包含 建筑物, 餐桌, 就坐, 室内  描述已自动生成" id="4" name="图片 3">
            <a:extLst>
              <a:ext uri="{FF2B5EF4-FFF2-40B4-BE49-F238E27FC236}">
                <a16:creationId xmlns:a16="http://schemas.microsoft.com/office/drawing/2014/main" id="{A5956A7B-F0CA-4289-8C34-2C929AA0DC91}"/>
              </a:ext>
            </a:extLst>
          </p:cNvPr>
          <p:cNvPicPr>
            <a:picLocks noChangeAspect="1"/>
          </p:cNvPicPr>
          <p:nvPr/>
        </p:nvPicPr>
        <p:blipFill>
          <a:blip r:embed="rId2">
            <a:extLst>
              <a:ext uri="{28A0092B-C50C-407E-A947-70E740481C1C}">
                <a14:useLocalDpi val="0"/>
              </a:ext>
            </a:extLst>
          </a:blip>
          <a:stretch>
            <a:fillRect/>
          </a:stretch>
        </p:blipFill>
        <p:spPr>
          <a:xfrm>
            <a:off x="1" y="1940555"/>
            <a:ext cx="3946592" cy="4906331"/>
          </a:xfrm>
          <a:prstGeom prst="rect">
            <a:avLst/>
          </a:prstGeom>
        </p:spPr>
      </p:pic>
      <p:pic>
        <p:nvPicPr>
          <p:cNvPr id="17" name="图片 16">
            <a:extLst>
              <a:ext uri="{FF2B5EF4-FFF2-40B4-BE49-F238E27FC236}">
                <a16:creationId xmlns:a16="http://schemas.microsoft.com/office/drawing/2014/main" id="{1AE66B19-9A5F-43ED-8701-46DC99B43FDB}"/>
              </a:ext>
            </a:extLst>
          </p:cNvPr>
          <p:cNvPicPr>
            <a:picLocks noChangeAspect="1"/>
          </p:cNvPicPr>
          <p:nvPr/>
        </p:nvPicPr>
        <p:blipFill>
          <a:blip r:embed="rId3">
            <a:extLst>
              <a:ext uri="{28A0092B-C50C-407E-A947-70E740481C1C}">
                <a14:useLocalDpi val="0"/>
              </a:ext>
            </a:extLst>
          </a:blip>
          <a:stretch>
            <a:fillRect/>
          </a:stretch>
        </p:blipFill>
        <p:spPr>
          <a:xfrm>
            <a:off x="121468" y="65425"/>
            <a:ext cx="721812" cy="750119"/>
          </a:xfrm>
          <a:prstGeom prst="rect">
            <a:avLst/>
          </a:prstGeom>
        </p:spPr>
      </p:pic>
    </p:spTree>
    <p:extLst>
      <p:ext uri="{BB962C8B-B14F-4D97-AF65-F5344CB8AC3E}">
        <p14:creationId val="234016675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3" presetSubtype="16">
                                  <p:stCondLst>
                                    <p:cond delay="0"/>
                                  </p:stCondLst>
                                  <p:iterate type="lt">
                                    <p:tmPct val="10000"/>
                                  </p:iterate>
                                  <p:childTnLst>
                                    <p:set>
                                      <p:cBhvr>
                                        <p:cTn dur="1" fill="hold" id="19">
                                          <p:stCondLst>
                                            <p:cond delay="0"/>
                                          </p:stCondLst>
                                        </p:cTn>
                                        <p:tgtEl>
                                          <p:spTgt spid="14"/>
                                        </p:tgtEl>
                                        <p:attrNameLst>
                                          <p:attrName>style.visibility</p:attrName>
                                        </p:attrNameLst>
                                      </p:cBhvr>
                                      <p:to>
                                        <p:strVal val="visible"/>
                                      </p:to>
                                    </p:set>
                                    <p:anim calcmode="lin" valueType="num">
                                      <p:cBhvr>
                                        <p:cTn dur="500" fill="hold" id="20"/>
                                        <p:tgtEl>
                                          <p:spTgt spid="14"/>
                                        </p:tgtEl>
                                        <p:attrNameLst>
                                          <p:attrName>ppt_w</p:attrName>
                                        </p:attrNameLst>
                                      </p:cBhvr>
                                      <p:tavLst>
                                        <p:tav tm="0">
                                          <p:val>
                                            <p:fltVal val="0"/>
                                          </p:val>
                                        </p:tav>
                                        <p:tav tm="100000">
                                          <p:val>
                                            <p:strVal val="#ppt_w"/>
                                          </p:val>
                                        </p:tav>
                                      </p:tavLst>
                                    </p:anim>
                                    <p:anim calcmode="lin" valueType="num">
                                      <p:cBhvr>
                                        <p:cTn dur="500" fill="hold" id="21"/>
                                        <p:tgtEl>
                                          <p:spTgt spid="14"/>
                                        </p:tgtEl>
                                        <p:attrNameLst>
                                          <p:attrName>ppt_h</p:attrName>
                                        </p:attrNameLst>
                                      </p:cBhvr>
                                      <p:tavLst>
                                        <p:tav tm="0">
                                          <p:val>
                                            <p:fltVal val="0"/>
                                          </p:val>
                                        </p:tav>
                                        <p:tav tm="100000">
                                          <p:val>
                                            <p:strVal val="#ppt_h"/>
                                          </p:val>
                                        </p:tav>
                                      </p:tavLst>
                                    </p:anim>
                                  </p:childTnLst>
                                </p:cTn>
                              </p:par>
                            </p:childTnLst>
                          </p:cTn>
                        </p:par>
                        <p:par>
                          <p:cTn fill="hold" id="22" nodeType="afterGroup">
                            <p:stCondLst>
                              <p:cond delay="1500"/>
                            </p:stCondLst>
                            <p:childTnLst>
                              <p:par>
                                <p:cTn fill="hold"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500" fill="hold" id="25"/>
                                        <p:tgtEl>
                                          <p:spTgt spid="9"/>
                                        </p:tgtEl>
                                        <p:attrNameLst>
                                          <p:attrName>ppt_x</p:attrName>
                                        </p:attrNameLst>
                                      </p:cBhvr>
                                      <p:tavLst>
                                        <p:tav tm="0">
                                          <p:val>
                                            <p:strVal val="#ppt_x"/>
                                          </p:val>
                                        </p:tav>
                                        <p:tav tm="100000">
                                          <p:val>
                                            <p:strVal val="#ppt_x"/>
                                          </p:val>
                                        </p:tav>
                                      </p:tavLst>
                                    </p:anim>
                                    <p:anim calcmode="lin" valueType="num">
                                      <p:cBhvr additive="base">
                                        <p:cTn dur="500" fill="hold" id="26"/>
                                        <p:tgtEl>
                                          <p:spTgt spid="9"/>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ppt_x"/>
                                          </p:val>
                                        </p:tav>
                                        <p:tav tm="100000">
                                          <p:val>
                                            <p:strVal val="#ppt_x"/>
                                          </p:val>
                                        </p:tav>
                                      </p:tavLst>
                                    </p:anim>
                                    <p:anim calcmode="lin" valueType="num">
                                      <p:cBhvr additive="base">
                                        <p:cTn dur="500" fill="hold" id="30"/>
                                        <p:tgtEl>
                                          <p:spTgt spid="1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23" presetSubtype="16">
                                  <p:stCondLst>
                                    <p:cond delay="0"/>
                                  </p:stCondLst>
                                  <p:iterate type="lt">
                                    <p:tmPct val="10000"/>
                                  </p:iterate>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ppt_w</p:attrName>
                                        </p:attrNameLst>
                                      </p:cBhvr>
                                      <p:tavLst>
                                        <p:tav tm="0">
                                          <p:val>
                                            <p:fltVal val="0"/>
                                          </p:val>
                                        </p:tav>
                                        <p:tav tm="100000">
                                          <p:val>
                                            <p:strVal val="#ppt_w"/>
                                          </p:val>
                                        </p:tav>
                                      </p:tavLst>
                                    </p:anim>
                                    <p:anim calcmode="lin" valueType="num">
                                      <p:cBhvr>
                                        <p:cTn dur="500" fill="hold" id="35"/>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30">
            <a:extLst>
              <a:ext uri="{FF2B5EF4-FFF2-40B4-BE49-F238E27FC236}">
                <a16:creationId xmlns:a16="http://schemas.microsoft.com/office/drawing/2014/main" id="{5439D9E3-14D0-4079-A24B-A0D7FC578DAD}"/>
              </a:ext>
            </a:extLst>
          </p:cNvPr>
          <p:cNvSpPr/>
          <p:nvPr/>
        </p:nvSpPr>
        <p:spPr>
          <a:xfrm>
            <a:off x="1046340" y="636839"/>
            <a:ext cx="10759579" cy="45719"/>
          </a:xfrm>
          <a:prstGeom prst="roundRect">
            <a:avLst>
              <a:gd fmla="val 0" name="adj"/>
            </a:avLst>
          </a:prstGeom>
          <a:solidFill>
            <a:srgbClr val="C00000"/>
          </a:solidFill>
          <a:ln>
            <a:solidFill>
              <a:srgbClr val="A3030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black"/>
              </a:solidFill>
            </a:endParaRPr>
          </a:p>
        </p:txBody>
      </p:sp>
      <p:sp>
        <p:nvSpPr>
          <p:cNvPr id="2" name="矩形 1">
            <a:extLst>
              <a:ext uri="{FF2B5EF4-FFF2-40B4-BE49-F238E27FC236}">
                <a16:creationId xmlns:a16="http://schemas.microsoft.com/office/drawing/2014/main" id="{6D77EC03-2B53-4F80-8F2E-0C523E0C702B}"/>
              </a:ext>
            </a:extLst>
          </p:cNvPr>
          <p:cNvSpPr/>
          <p:nvPr/>
        </p:nvSpPr>
        <p:spPr>
          <a:xfrm>
            <a:off x="1054675" y="121920"/>
            <a:ext cx="1706880" cy="457200"/>
          </a:xfrm>
          <a:prstGeom prst="rect">
            <a:avLst/>
          </a:prstGeom>
        </p:spPr>
        <p:txBody>
          <a:bodyPr wrap="none">
            <a:spAutoFit/>
          </a:bodyPr>
          <a:lstStyle/>
          <a:p>
            <a:pPr algn="ctr"/>
            <a:r>
              <a:rPr altLang="en-US" b="1" lang="zh-CN" sz="2400">
                <a:solidFill>
                  <a:srgbClr val="CE333B"/>
                </a:solidFill>
                <a:latin charset="-122" typeface="Microsoft YaHei"/>
                <a:ea charset="-122" typeface="Microsoft YaHei"/>
                <a:cs charset="-122" typeface="Microsoft YaHei"/>
              </a:rPr>
              <a:t>五要五坚持</a:t>
            </a:r>
          </a:p>
        </p:txBody>
      </p:sp>
      <p:pic>
        <p:nvPicPr>
          <p:cNvPr id="4" name="图片 3">
            <a:extLst>
              <a:ext uri="{FF2B5EF4-FFF2-40B4-BE49-F238E27FC236}">
                <a16:creationId xmlns:a16="http://schemas.microsoft.com/office/drawing/2014/main" id="{A5956A7B-F0CA-4289-8C34-2C929AA0DC91}"/>
              </a:ext>
            </a:extLst>
          </p:cNvPr>
          <p:cNvPicPr>
            <a:picLocks noChangeAspect="1"/>
          </p:cNvPicPr>
          <p:nvPr/>
        </p:nvPicPr>
        <p:blipFill>
          <a:blip r:embed="rId2">
            <a:extLst>
              <a:ext uri="{28A0092B-C50C-407E-A947-70E740481C1C}">
                <a14:useLocalDpi val="0"/>
              </a:ext>
            </a:extLst>
          </a:blip>
          <a:stretch>
            <a:fillRect/>
          </a:stretch>
        </p:blipFill>
        <p:spPr>
          <a:xfrm>
            <a:off x="0" y="983813"/>
            <a:ext cx="1412240" cy="5874187"/>
          </a:xfrm>
          <a:prstGeom prst="rect">
            <a:avLst/>
          </a:prstGeom>
        </p:spPr>
      </p:pic>
      <p:pic>
        <p:nvPicPr>
          <p:cNvPr descr="图片包含 草, 户外, 建筑物, 树  描述已自动生成" id="15" name="图片 14">
            <a:extLst>
              <a:ext uri="{FF2B5EF4-FFF2-40B4-BE49-F238E27FC236}">
                <a16:creationId xmlns:a16="http://schemas.microsoft.com/office/drawing/2014/main" id="{69505F1C-90AF-4F5F-B263-9C22EE0A063F}"/>
              </a:ext>
            </a:extLst>
          </p:cNvPr>
          <p:cNvPicPr>
            <a:picLocks noChangeAspect="1"/>
          </p:cNvPicPr>
          <p:nvPr/>
        </p:nvPicPr>
        <p:blipFill>
          <a:blip r:embed="rId3">
            <a:extLst>
              <a:ext uri="{28A0092B-C50C-407E-A947-70E740481C1C}">
                <a14:useLocalDpi val="0"/>
              </a:ext>
            </a:extLst>
          </a:blip>
          <a:stretch>
            <a:fillRect/>
          </a:stretch>
        </p:blipFill>
        <p:spPr>
          <a:xfrm>
            <a:off x="0" y="3979934"/>
            <a:ext cx="5415280" cy="2878065"/>
          </a:xfrm>
          <a:prstGeom prst="rect">
            <a:avLst/>
          </a:prstGeom>
        </p:spPr>
      </p:pic>
      <p:sp>
        <p:nvSpPr>
          <p:cNvPr id="19" name="矩形 18">
            <a:extLst>
              <a:ext uri="{FF2B5EF4-FFF2-40B4-BE49-F238E27FC236}">
                <a16:creationId xmlns:a16="http://schemas.microsoft.com/office/drawing/2014/main" id="{06BBF4AB-326A-4FF2-AB62-652987BC0D68}"/>
              </a:ext>
            </a:extLst>
          </p:cNvPr>
          <p:cNvSpPr/>
          <p:nvPr/>
        </p:nvSpPr>
        <p:spPr>
          <a:xfrm>
            <a:off x="5709919" y="4831656"/>
            <a:ext cx="6096000" cy="1042416"/>
          </a:xfrm>
          <a:prstGeom prst="rect">
            <a:avLst/>
          </a:prstGeom>
        </p:spPr>
        <p:txBody>
          <a:bodyPr wrap="square">
            <a:spAutoFit/>
          </a:bodyPr>
          <a:lstStyle/>
          <a:p>
            <a:pPr>
              <a:lnSpc>
                <a:spcPct val="130000"/>
              </a:lnSpc>
            </a:pPr>
            <a:r>
              <a:rPr altLang="en-US" lang="zh-CN" sz="1600">
                <a:solidFill>
                  <a:schemeClr val="tx1">
                    <a:lumMod val="75000"/>
                    <a:lumOff val="25000"/>
                  </a:schemeClr>
                </a:solidFill>
                <a:latin charset="-122" typeface="Microsoft YaHei"/>
                <a:ea charset="-122" typeface="Microsoft YaHei"/>
                <a:cs charset="-122" typeface="Microsoft YaHei"/>
              </a:rPr>
              <a:t>要主动适应以审判为中心的刑事诉讼制度改革，切实把好案件事实关、证据关、程序关和法律适用关，严禁刑讯逼供，防止冤假错案，确保把每一起案件都办成铁案</a:t>
            </a:r>
          </a:p>
        </p:txBody>
      </p:sp>
      <p:grpSp>
        <p:nvGrpSpPr>
          <p:cNvPr id="20" name="组合 32">
            <a:extLst>
              <a:ext uri="{FF2B5EF4-FFF2-40B4-BE49-F238E27FC236}">
                <a16:creationId xmlns:a16="http://schemas.microsoft.com/office/drawing/2014/main" id="{5A98FE08-8C5A-4730-BBAF-2CE49F01F090}"/>
              </a:ext>
            </a:extLst>
          </p:cNvPr>
          <p:cNvGrpSpPr/>
          <p:nvPr/>
        </p:nvGrpSpPr>
        <p:grpSpPr>
          <a:xfrm>
            <a:off x="4970748" y="2040158"/>
            <a:ext cx="772350" cy="594208"/>
            <a:chOff x="3473890" y="2416696"/>
            <a:chExt cx="772350" cy="594208"/>
          </a:xfrm>
        </p:grpSpPr>
        <p:sp>
          <p:nvSpPr>
            <p:cNvPr id="21" name="椭圆 20">
              <a:extLst>
                <a:ext uri="{FF2B5EF4-FFF2-40B4-BE49-F238E27FC236}">
                  <a16:creationId xmlns:a16="http://schemas.microsoft.com/office/drawing/2014/main" id="{9C309324-BE24-460B-ACD7-939026532D9D}"/>
                </a:ext>
              </a:extLst>
            </p:cNvPr>
            <p:cNvSpPr/>
            <p:nvPr/>
          </p:nvSpPr>
          <p:spPr>
            <a:xfrm>
              <a:off x="3473890" y="2434840"/>
              <a:ext cx="576064" cy="576064"/>
            </a:xfrm>
            <a:prstGeom prst="ellipse">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D4100890-6AF3-4686-99CD-34B5DEEB3CE5}"/>
                </a:ext>
              </a:extLst>
            </p:cNvPr>
            <p:cNvSpPr/>
            <p:nvPr/>
          </p:nvSpPr>
          <p:spPr>
            <a:xfrm>
              <a:off x="3526160" y="2416697"/>
              <a:ext cx="720080" cy="548640"/>
            </a:xfrm>
            <a:prstGeom prst="rect">
              <a:avLst/>
            </a:prstGeom>
          </p:spPr>
          <p:txBody>
            <a:bodyPr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rPr>
                <a:t>03</a:t>
              </a:r>
            </a:p>
          </p:txBody>
        </p:sp>
      </p:grpSp>
      <p:grpSp>
        <p:nvGrpSpPr>
          <p:cNvPr id="23" name="组合 35">
            <a:extLst>
              <a:ext uri="{FF2B5EF4-FFF2-40B4-BE49-F238E27FC236}">
                <a16:creationId xmlns:a16="http://schemas.microsoft.com/office/drawing/2014/main" id="{E7DB2F0F-B8EA-4890-9EA3-E507C14FBAA7}"/>
              </a:ext>
            </a:extLst>
          </p:cNvPr>
          <p:cNvGrpSpPr/>
          <p:nvPr/>
        </p:nvGrpSpPr>
        <p:grpSpPr>
          <a:xfrm>
            <a:off x="4970748" y="3484172"/>
            <a:ext cx="772350" cy="594208"/>
            <a:chOff x="3473890" y="2416696"/>
            <a:chExt cx="772350" cy="594208"/>
          </a:xfrm>
        </p:grpSpPr>
        <p:sp>
          <p:nvSpPr>
            <p:cNvPr id="24" name="椭圆 23">
              <a:extLst>
                <a:ext uri="{FF2B5EF4-FFF2-40B4-BE49-F238E27FC236}">
                  <a16:creationId xmlns:a16="http://schemas.microsoft.com/office/drawing/2014/main" id="{280B33C0-64EC-481F-8D2F-953323F4B5C7}"/>
                </a:ext>
              </a:extLst>
            </p:cNvPr>
            <p:cNvSpPr/>
            <p:nvPr/>
          </p:nvSpPr>
          <p:spPr>
            <a:xfrm>
              <a:off x="3473890" y="2434840"/>
              <a:ext cx="576064" cy="576064"/>
            </a:xfrm>
            <a:prstGeom prst="ellipse">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7D74C0B6-84A6-4249-9E23-148CEB165DD4}"/>
                </a:ext>
              </a:extLst>
            </p:cNvPr>
            <p:cNvSpPr/>
            <p:nvPr/>
          </p:nvSpPr>
          <p:spPr>
            <a:xfrm>
              <a:off x="3526160" y="2416697"/>
              <a:ext cx="720080" cy="548640"/>
            </a:xfrm>
            <a:prstGeom prst="rect">
              <a:avLst/>
            </a:prstGeom>
          </p:spPr>
          <p:txBody>
            <a:bodyPr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rPr>
                <a:t>04</a:t>
              </a:r>
            </a:p>
          </p:txBody>
        </p:sp>
      </p:grpSp>
      <p:sp>
        <p:nvSpPr>
          <p:cNvPr id="26" name="燕尾形 12">
            <a:extLst>
              <a:ext uri="{FF2B5EF4-FFF2-40B4-BE49-F238E27FC236}">
                <a16:creationId xmlns:a16="http://schemas.microsoft.com/office/drawing/2014/main" id="{27E40CBD-A4FE-488F-9C8E-3E7560E13E29}"/>
              </a:ext>
            </a:extLst>
          </p:cNvPr>
          <p:cNvSpPr/>
          <p:nvPr/>
        </p:nvSpPr>
        <p:spPr>
          <a:xfrm>
            <a:off x="4401911" y="2227154"/>
            <a:ext cx="216024" cy="216024"/>
          </a:xfrm>
          <a:prstGeom prst="chevron">
            <a:avLst/>
          </a:prstGeom>
          <a:solidFill>
            <a:srgbClr val="C00000"/>
          </a:solid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燕尾形 40">
            <a:extLst>
              <a:ext uri="{FF2B5EF4-FFF2-40B4-BE49-F238E27FC236}">
                <a16:creationId xmlns:a16="http://schemas.microsoft.com/office/drawing/2014/main" id="{2DC4E6F8-739D-41AB-B5EC-5253EE99C734}"/>
              </a:ext>
            </a:extLst>
          </p:cNvPr>
          <p:cNvSpPr/>
          <p:nvPr/>
        </p:nvSpPr>
        <p:spPr>
          <a:xfrm>
            <a:off x="4401911" y="3676751"/>
            <a:ext cx="216024" cy="216024"/>
          </a:xfrm>
          <a:prstGeom prst="chevron">
            <a:avLst/>
          </a:prstGeom>
          <a:solidFill>
            <a:srgbClr val="C00000"/>
          </a:solid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35">
            <a:extLst>
              <a:ext uri="{FF2B5EF4-FFF2-40B4-BE49-F238E27FC236}">
                <a16:creationId xmlns:a16="http://schemas.microsoft.com/office/drawing/2014/main" id="{9AB76C78-0AA5-48C2-A535-EF761ED54F94}"/>
              </a:ext>
            </a:extLst>
          </p:cNvPr>
          <p:cNvGrpSpPr/>
          <p:nvPr/>
        </p:nvGrpSpPr>
        <p:grpSpPr>
          <a:xfrm>
            <a:off x="4970748" y="4928185"/>
            <a:ext cx="772350" cy="594208"/>
            <a:chOff x="3473890" y="2416696"/>
            <a:chExt cx="772350" cy="594208"/>
          </a:xfrm>
        </p:grpSpPr>
        <p:sp>
          <p:nvSpPr>
            <p:cNvPr id="29" name="椭圆 28">
              <a:extLst>
                <a:ext uri="{FF2B5EF4-FFF2-40B4-BE49-F238E27FC236}">
                  <a16:creationId xmlns:a16="http://schemas.microsoft.com/office/drawing/2014/main" id="{9895E623-E353-44D1-9508-ECCE47F15084}"/>
                </a:ext>
              </a:extLst>
            </p:cNvPr>
            <p:cNvSpPr/>
            <p:nvPr/>
          </p:nvSpPr>
          <p:spPr>
            <a:xfrm>
              <a:off x="3473890" y="2434840"/>
              <a:ext cx="576064" cy="576064"/>
            </a:xfrm>
            <a:prstGeom prst="ellipse">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BFBDCC40-A9FE-4260-94F2-735297ECBE92}"/>
                </a:ext>
              </a:extLst>
            </p:cNvPr>
            <p:cNvSpPr/>
            <p:nvPr/>
          </p:nvSpPr>
          <p:spPr>
            <a:xfrm>
              <a:off x="3526160" y="2416696"/>
              <a:ext cx="720080" cy="548640"/>
            </a:xfrm>
            <a:prstGeom prst="rect">
              <a:avLst/>
            </a:prstGeom>
          </p:spPr>
          <p:txBody>
            <a:bodyPr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rPr>
                <a:t>05</a:t>
              </a:r>
            </a:p>
          </p:txBody>
        </p:sp>
      </p:grpSp>
      <p:sp>
        <p:nvSpPr>
          <p:cNvPr id="31" name="燕尾形 40">
            <a:extLst>
              <a:ext uri="{FF2B5EF4-FFF2-40B4-BE49-F238E27FC236}">
                <a16:creationId xmlns:a16="http://schemas.microsoft.com/office/drawing/2014/main" id="{1F6F3500-4E98-43F0-AF63-E14025EBF582}"/>
              </a:ext>
            </a:extLst>
          </p:cNvPr>
          <p:cNvSpPr/>
          <p:nvPr/>
        </p:nvSpPr>
        <p:spPr>
          <a:xfrm>
            <a:off x="4401911" y="5126349"/>
            <a:ext cx="216024" cy="216024"/>
          </a:xfrm>
          <a:prstGeom prst="chevron">
            <a:avLst/>
          </a:prstGeom>
          <a:solidFill>
            <a:srgbClr val="C00000"/>
          </a:solid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AC94E32C-2C9E-4BC4-8F77-A057A80A9317}"/>
              </a:ext>
            </a:extLst>
          </p:cNvPr>
          <p:cNvSpPr/>
          <p:nvPr/>
        </p:nvSpPr>
        <p:spPr>
          <a:xfrm>
            <a:off x="5709919" y="3429000"/>
            <a:ext cx="6096000" cy="725424"/>
          </a:xfrm>
          <a:prstGeom prst="rect">
            <a:avLst/>
          </a:prstGeom>
        </p:spPr>
        <p:txBody>
          <a:bodyPr wrap="square">
            <a:spAutoFit/>
          </a:bodyPr>
          <a:lstStyle/>
          <a:p>
            <a:pPr>
              <a:lnSpc>
                <a:spcPct val="130000"/>
              </a:lnSpc>
            </a:pPr>
            <a:r>
              <a:rPr altLang="en-US" lang="zh-CN" sz="1600">
                <a:solidFill>
                  <a:schemeClr val="tx1">
                    <a:lumMod val="75000"/>
                    <a:lumOff val="25000"/>
                  </a:schemeClr>
                </a:solidFill>
                <a:latin charset="-122" typeface="Microsoft YaHei"/>
                <a:ea charset="-122" typeface="Microsoft YaHei"/>
                <a:cs charset="-122" typeface="Microsoft YaHei"/>
              </a:rPr>
              <a:t>要依法及时采取查封、扣押、冻结等措施，综合运用追缴、没收、判处财产刑以及行政罚款等多种手段，铲除黑恶势力经济基础。</a:t>
            </a:r>
          </a:p>
        </p:txBody>
      </p:sp>
      <p:sp>
        <p:nvSpPr>
          <p:cNvPr id="33" name="矩形 32">
            <a:extLst>
              <a:ext uri="{FF2B5EF4-FFF2-40B4-BE49-F238E27FC236}">
                <a16:creationId xmlns:a16="http://schemas.microsoft.com/office/drawing/2014/main" id="{6259D144-2892-4466-BB18-2313D970E803}"/>
              </a:ext>
            </a:extLst>
          </p:cNvPr>
          <p:cNvSpPr/>
          <p:nvPr/>
        </p:nvSpPr>
        <p:spPr>
          <a:xfrm>
            <a:off x="5709919" y="1835617"/>
            <a:ext cx="6096000" cy="1042416"/>
          </a:xfrm>
          <a:prstGeom prst="rect">
            <a:avLst/>
          </a:prstGeom>
        </p:spPr>
        <p:txBody>
          <a:bodyPr wrap="square">
            <a:spAutoFit/>
          </a:bodyPr>
          <a:lstStyle/>
          <a:p>
            <a:pPr>
              <a:lnSpc>
                <a:spcPct val="130000"/>
              </a:lnSpc>
            </a:pPr>
            <a:r>
              <a:rPr altLang="en-US" lang="zh-CN" sz="1600">
                <a:solidFill>
                  <a:schemeClr val="tx1">
                    <a:lumMod val="75000"/>
                    <a:lumOff val="25000"/>
                  </a:schemeClr>
                </a:solidFill>
                <a:latin charset="-122" typeface="Microsoft YaHei"/>
                <a:ea charset="-122" typeface="Microsoft YaHei"/>
                <a:cs charset="-122" typeface="Microsoft YaHei"/>
              </a:rPr>
              <a:t>要严格贯彻宽严相济的刑事政策，对黑社会性质组织犯罪组织者、领导者、骨干成员及其“保护伞”要依法从严惩处，对犯罪情节较轻的其他参加人员要依法从轻、减轻处罚。</a:t>
            </a:r>
          </a:p>
        </p:txBody>
      </p:sp>
      <p:pic>
        <p:nvPicPr>
          <p:cNvPr id="34" name="图片 33">
            <a:extLst>
              <a:ext uri="{FF2B5EF4-FFF2-40B4-BE49-F238E27FC236}">
                <a16:creationId xmlns:a16="http://schemas.microsoft.com/office/drawing/2014/main" id="{F68023F3-359A-406B-A5F7-A47DC73BB029}"/>
              </a:ext>
            </a:extLst>
          </p:cNvPr>
          <p:cNvPicPr>
            <a:picLocks noChangeAspect="1"/>
          </p:cNvPicPr>
          <p:nvPr/>
        </p:nvPicPr>
        <p:blipFill>
          <a:blip r:embed="rId4">
            <a:extLst>
              <a:ext uri="{28A0092B-C50C-407E-A947-70E740481C1C}">
                <a14:useLocalDpi val="0"/>
              </a:ext>
            </a:extLst>
          </a:blip>
          <a:stretch>
            <a:fillRect/>
          </a:stretch>
        </p:blipFill>
        <p:spPr>
          <a:xfrm>
            <a:off x="121468" y="65425"/>
            <a:ext cx="721812" cy="750119"/>
          </a:xfrm>
          <a:prstGeom prst="rect">
            <a:avLst/>
          </a:prstGeom>
        </p:spPr>
      </p:pic>
    </p:spTree>
    <p:extLst>
      <p:ext uri="{BB962C8B-B14F-4D97-AF65-F5344CB8AC3E}">
        <p14:creationId val="217028079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 presetSubtype="4">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500" fill="hold" id="17"/>
                                        <p:tgtEl>
                                          <p:spTgt spid="20"/>
                                        </p:tgtEl>
                                        <p:attrNameLst>
                                          <p:attrName>ppt_x</p:attrName>
                                        </p:attrNameLst>
                                      </p:cBhvr>
                                      <p:tavLst>
                                        <p:tav tm="0">
                                          <p:val>
                                            <p:strVal val="#ppt_x"/>
                                          </p:val>
                                        </p:tav>
                                        <p:tav tm="100000">
                                          <p:val>
                                            <p:strVal val="#ppt_x"/>
                                          </p:val>
                                        </p:tav>
                                      </p:tavLst>
                                    </p:anim>
                                    <p:anim calcmode="lin" valueType="num">
                                      <p:cBhvr additive="base">
                                        <p:cTn dur="500" fill="hold" id="18"/>
                                        <p:tgtEl>
                                          <p:spTgt spid="20"/>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23" presetSubtype="16">
                                  <p:stCondLst>
                                    <p:cond delay="0"/>
                                  </p:stCondLst>
                                  <p:iterate type="lt">
                                    <p:tmPct val="10000"/>
                                  </p:iterate>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ppt_x"/>
                                          </p:val>
                                        </p:tav>
                                        <p:tav tm="100000">
                                          <p:val>
                                            <p:strVal val="#ppt_x"/>
                                          </p:val>
                                        </p:tav>
                                      </p:tavLst>
                                    </p:anim>
                                    <p:anim calcmode="lin" valueType="num">
                                      <p:cBhvr additive="base">
                                        <p:cTn dur="500" fill="hold" id="27"/>
                                        <p:tgtEl>
                                          <p:spTgt spid="26"/>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4">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fill="hold" id="31"/>
                                        <p:tgtEl>
                                          <p:spTgt spid="23"/>
                                        </p:tgtEl>
                                        <p:attrNameLst>
                                          <p:attrName>ppt_x</p:attrName>
                                        </p:attrNameLst>
                                      </p:cBhvr>
                                      <p:tavLst>
                                        <p:tav tm="0">
                                          <p:val>
                                            <p:strVal val="#ppt_x"/>
                                          </p:val>
                                        </p:tav>
                                        <p:tav tm="100000">
                                          <p:val>
                                            <p:strVal val="#ppt_x"/>
                                          </p:val>
                                        </p:tav>
                                      </p:tavLst>
                                    </p:anim>
                                    <p:anim calcmode="lin" valueType="num">
                                      <p:cBhvr additive="base">
                                        <p:cTn dur="500" fill="hold" id="32"/>
                                        <p:tgtEl>
                                          <p:spTgt spid="23"/>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3" presetSubtype="16">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500" fill="hold" id="36"/>
                                        <p:tgtEl>
                                          <p:spTgt spid="32"/>
                                        </p:tgtEl>
                                        <p:attrNameLst>
                                          <p:attrName>ppt_w</p:attrName>
                                        </p:attrNameLst>
                                      </p:cBhvr>
                                      <p:tavLst>
                                        <p:tav tm="0">
                                          <p:val>
                                            <p:fltVal val="0"/>
                                          </p:val>
                                        </p:tav>
                                        <p:tav tm="100000">
                                          <p:val>
                                            <p:strVal val="#ppt_w"/>
                                          </p:val>
                                        </p:tav>
                                      </p:tavLst>
                                    </p:anim>
                                    <p:anim calcmode="lin" valueType="num">
                                      <p:cBhvr>
                                        <p:cTn dur="500" fill="hold" id="37"/>
                                        <p:tgtEl>
                                          <p:spTgt spid="32"/>
                                        </p:tgtEl>
                                        <p:attrNameLst>
                                          <p:attrName>ppt_h</p:attrName>
                                        </p:attrNameLst>
                                      </p:cBhvr>
                                      <p:tavLst>
                                        <p:tav tm="0">
                                          <p:val>
                                            <p:fltVal val="0"/>
                                          </p:val>
                                        </p:tav>
                                        <p:tav tm="100000">
                                          <p:val>
                                            <p:strVal val="#ppt_h"/>
                                          </p:val>
                                        </p:tav>
                                      </p:tavLst>
                                    </p:anim>
                                  </p:childTnLst>
                                </p:cTn>
                              </p:par>
                              <p:par>
                                <p:cTn fill="hold" grpId="0" id="38" nodeType="withEffect" presetClass="entr" presetID="2" presetSubtype="4">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500" fill="hold" id="40"/>
                                        <p:tgtEl>
                                          <p:spTgt spid="27"/>
                                        </p:tgtEl>
                                        <p:attrNameLst>
                                          <p:attrName>ppt_x</p:attrName>
                                        </p:attrNameLst>
                                      </p:cBhvr>
                                      <p:tavLst>
                                        <p:tav tm="0">
                                          <p:val>
                                            <p:strVal val="#ppt_x"/>
                                          </p:val>
                                        </p:tav>
                                        <p:tav tm="100000">
                                          <p:val>
                                            <p:strVal val="#ppt_x"/>
                                          </p:val>
                                        </p:tav>
                                      </p:tavLst>
                                    </p:anim>
                                    <p:anim calcmode="lin" valueType="num">
                                      <p:cBhvr additive="base">
                                        <p:cTn dur="500" fill="hold" id="41"/>
                                        <p:tgtEl>
                                          <p:spTgt spid="27"/>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500"/>
                            </p:stCondLst>
                            <p:childTnLst>
                              <p:par>
                                <p:cTn fill="hold" id="43" nodeType="afterEffect" presetClass="entr" presetID="2" presetSubtype="4">
                                  <p:stCondLst>
                                    <p:cond delay="0"/>
                                  </p:stCondLst>
                                  <p:childTnLst>
                                    <p:set>
                                      <p:cBhvr>
                                        <p:cTn dur="1" fill="hold" id="44">
                                          <p:stCondLst>
                                            <p:cond delay="0"/>
                                          </p:stCondLst>
                                        </p:cTn>
                                        <p:tgtEl>
                                          <p:spTgt spid="28"/>
                                        </p:tgtEl>
                                        <p:attrNameLst>
                                          <p:attrName>style.visibility</p:attrName>
                                        </p:attrNameLst>
                                      </p:cBhvr>
                                      <p:to>
                                        <p:strVal val="visible"/>
                                      </p:to>
                                    </p:set>
                                    <p:anim calcmode="lin" valueType="num">
                                      <p:cBhvr additive="base">
                                        <p:cTn dur="500" fill="hold" id="45"/>
                                        <p:tgtEl>
                                          <p:spTgt spid="28"/>
                                        </p:tgtEl>
                                        <p:attrNameLst>
                                          <p:attrName>ppt_x</p:attrName>
                                        </p:attrNameLst>
                                      </p:cBhvr>
                                      <p:tavLst>
                                        <p:tav tm="0">
                                          <p:val>
                                            <p:strVal val="#ppt_x"/>
                                          </p:val>
                                        </p:tav>
                                        <p:tav tm="100000">
                                          <p:val>
                                            <p:strVal val="#ppt_x"/>
                                          </p:val>
                                        </p:tav>
                                      </p:tavLst>
                                    </p:anim>
                                    <p:anim calcmode="lin" valueType="num">
                                      <p:cBhvr additive="base">
                                        <p:cTn dur="500" fill="hold" id="46"/>
                                        <p:tgtEl>
                                          <p:spTgt spid="28"/>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additive="base">
                                        <p:cTn dur="500" fill="hold" id="49"/>
                                        <p:tgtEl>
                                          <p:spTgt spid="31"/>
                                        </p:tgtEl>
                                        <p:attrNameLst>
                                          <p:attrName>ppt_x</p:attrName>
                                        </p:attrNameLst>
                                      </p:cBhvr>
                                      <p:tavLst>
                                        <p:tav tm="0">
                                          <p:val>
                                            <p:strVal val="#ppt_x"/>
                                          </p:val>
                                        </p:tav>
                                        <p:tav tm="100000">
                                          <p:val>
                                            <p:strVal val="#ppt_x"/>
                                          </p:val>
                                        </p:tav>
                                      </p:tavLst>
                                    </p:anim>
                                    <p:anim calcmode="lin" valueType="num">
                                      <p:cBhvr additive="base">
                                        <p:cTn dur="500" fill="hold" id="50"/>
                                        <p:tgtEl>
                                          <p:spTgt spid="31"/>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000"/>
                            </p:stCondLst>
                            <p:childTnLst>
                              <p:par>
                                <p:cTn fill="hold" grpId="0" id="52" nodeType="afterEffect" presetClass="entr" presetID="23" presetSubtype="16">
                                  <p:stCondLst>
                                    <p:cond delay="0"/>
                                  </p:stCondLst>
                                  <p:iterate type="lt">
                                    <p:tmPct val="10000"/>
                                  </p:iterate>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6"/>
      <p:bldP grpId="0" spid="27"/>
      <p:bldP grpId="0" spid="31"/>
      <p:bldP grpId="0" spid="32"/>
      <p:bldP grpId="0" spid="33"/>
    </p:bldLst>
  </p:timing>
</p:sld>
</file>

<file path=ppt/tags/tag1.xml><?xml version="1.0" encoding="utf-8"?>
<p:tagLst xmlns:p="http://schemas.openxmlformats.org/presentationml/2006/main">
  <p:tag name="MH" val="20151104112100"/>
  <p:tag name="MH_LIBRARY" val="GRAPHIC"/>
  <p:tag name="MH_ORDER" val="1"/>
  <p:tag name="MH_TYPE" val="Text"/>
</p:tagLst>
</file>

<file path=ppt/tags/tag10.xml><?xml version="1.0" encoding="utf-8"?>
<p:tagLst xmlns:p="http://schemas.openxmlformats.org/presentationml/2006/main">
  <p:tag name="MH" val="20151104112100"/>
  <p:tag name="MH_LIBRARY" val="GRAPHIC"/>
  <p:tag name="MH_ORDER" val="1"/>
  <p:tag name="MH_TYPE" val="Text"/>
</p:tagLst>
</file>

<file path=ppt/tags/tag11.xml><?xml version="1.0" encoding="utf-8"?>
<p:tagLst xmlns:p="http://schemas.openxmlformats.org/presentationml/2006/main">
  <p:tag name="MH" val="20151104112100"/>
  <p:tag name="MH_LIBRARY" val="GRAPHIC"/>
  <p:tag name="MH_ORDER" val="1"/>
  <p:tag name="MH_TYPE" val="Text"/>
</p:tagLst>
</file>

<file path=ppt/tags/tag12.xml><?xml version="1.0" encoding="utf-8"?>
<p:tagLst xmlns:p="http://schemas.openxmlformats.org/presentationml/2006/main">
  <p:tag name="MH" val="20151104112100"/>
  <p:tag name="MH_LIBRARY" val="GRAPHIC"/>
  <p:tag name="MH_ORDER" val="1"/>
  <p:tag name="MH_TYPE" val="Text"/>
</p:tagLst>
</file>

<file path=ppt/tags/tag13.xml><?xml version="1.0" encoding="utf-8"?>
<p:tagLst xmlns:p="http://schemas.openxmlformats.org/presentationml/2006/main">
  <p:tag name="MH" val="20151104112100"/>
  <p:tag name="MH_LIBRARY" val="GRAPHIC"/>
  <p:tag name="MH_ORDER" val="1"/>
  <p:tag name="MH_TYPE" val="Text"/>
</p:tagLst>
</file>

<file path=ppt/tags/tag14.xml><?xml version="1.0" encoding="utf-8"?>
<p:tagLst xmlns:p="http://schemas.openxmlformats.org/presentationml/2006/main">
  <p:tag name="MH" val="20151104112100"/>
  <p:tag name="MH_LIBRARY" val="GRAPHIC"/>
  <p:tag name="MH_ORDER" val="1"/>
  <p:tag name="MH_TYPE" val="Text"/>
</p:tagLst>
</file>

<file path=ppt/tags/tag15.xml><?xml version="1.0" encoding="utf-8"?>
<p:tagLst xmlns:p="http://schemas.openxmlformats.org/presentationml/2006/main">
  <p:tag name="MH" val="20151104112100"/>
  <p:tag name="MH_LIBRARY" val="GRAPHIC"/>
  <p:tag name="MH_ORDER" val="1"/>
  <p:tag name="MH_TYPE" val="Text"/>
</p:tagLst>
</file>

<file path=ppt/tags/tag16.xml><?xml version="1.0" encoding="utf-8"?>
<p:tagLst xmlns:p="http://schemas.openxmlformats.org/presentationml/2006/main">
  <p:tag name="MH" val="20151104112100"/>
  <p:tag name="MH_LIBRARY" val="GRAPHIC"/>
  <p:tag name="MH_ORDER" val="1"/>
  <p:tag name="MH_TYPE" val="Text"/>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1104112100"/>
  <p:tag name="MH_LIBRARY" val="GRAPHIC"/>
  <p:tag name="MH_ORDER" val="1"/>
  <p:tag name="MH_TYPE" val="Text"/>
</p:tagLst>
</file>

<file path=ppt/tags/tag3.xml><?xml version="1.0" encoding="utf-8"?>
<p:tagLst xmlns:p="http://schemas.openxmlformats.org/presentationml/2006/main">
  <p:tag name="MH" val="20151104112100"/>
  <p:tag name="MH_LIBRARY" val="GRAPHIC"/>
  <p:tag name="MH_ORDER" val="1"/>
  <p:tag name="MH_TYPE" val="Text"/>
</p:tagLst>
</file>

<file path=ppt/tags/tag4.xml><?xml version="1.0" encoding="utf-8"?>
<p:tagLst xmlns:p="http://schemas.openxmlformats.org/presentationml/2006/main">
  <p:tag name="MH" val="20151104112100"/>
  <p:tag name="MH_LIBRARY" val="GRAPHIC"/>
  <p:tag name="MH_ORDER" val="1"/>
  <p:tag name="MH_TYPE" val="Text"/>
</p:tagLst>
</file>

<file path=ppt/tags/tag5.xml><?xml version="1.0" encoding="utf-8"?>
<p:tagLst xmlns:p="http://schemas.openxmlformats.org/presentationml/2006/main">
  <p:tag name="MH" val="20151104112100"/>
  <p:tag name="MH_LIBRARY" val="GRAPHIC"/>
  <p:tag name="MH_ORDER" val="1"/>
  <p:tag name="MH_TYPE" val="Text"/>
</p:tagLst>
</file>

<file path=ppt/tags/tag6.xml><?xml version="1.0" encoding="utf-8"?>
<p:tagLst xmlns:p="http://schemas.openxmlformats.org/presentationml/2006/main">
  <p:tag name="MH" val="20151104112100"/>
  <p:tag name="MH_LIBRARY" val="GRAPHIC"/>
  <p:tag name="MH_ORDER" val="1"/>
  <p:tag name="MH_TYPE" val="Text"/>
</p:tagLst>
</file>

<file path=ppt/tags/tag7.xml><?xml version="1.0" encoding="utf-8"?>
<p:tagLst xmlns:p="http://schemas.openxmlformats.org/presentationml/2006/main">
  <p:tag name="MH" val="20151104112100"/>
  <p:tag name="MH_LIBRARY" val="GRAPHIC"/>
  <p:tag name="MH_ORDER" val="1"/>
  <p:tag name="MH_TYPE" val="Text"/>
</p:tagLst>
</file>

<file path=ppt/tags/tag8.xml><?xml version="1.0" encoding="utf-8"?>
<p:tagLst xmlns:p="http://schemas.openxmlformats.org/presentationml/2006/main">
  <p:tag name="MH" val="20151104112100"/>
  <p:tag name="MH_LIBRARY" val="GRAPHIC"/>
  <p:tag name="MH_ORDER" val="1"/>
  <p:tag name="MH_TYPE" val="Text"/>
</p:tagLst>
</file>

<file path=ppt/tags/tag9.xml><?xml version="1.0" encoding="utf-8"?>
<p:tagLst xmlns:p="http://schemas.openxmlformats.org/presentationml/2006/main">
  <p:tag name="MH" val="20151104112100"/>
  <p:tag name="MH_LIBRARY" val="GRAPHIC"/>
  <p:tag name="MH_ORDER" val="1"/>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119</Paragraphs>
  <Slides>19</Slides>
  <Notes>0</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19</vt:i4>
      </vt:variant>
    </vt:vector>
  </HeadingPairs>
  <TitlesOfParts>
    <vt:vector baseType="lpstr" size="35">
      <vt:lpstr>Arial</vt:lpstr>
      <vt:lpstr>等线 Light</vt:lpstr>
      <vt:lpstr>等线</vt:lpstr>
      <vt:lpstr>Calibri Light</vt:lpstr>
      <vt:lpstr>Calibri</vt:lpstr>
      <vt:lpstr>时尚中黑简体</vt:lpstr>
      <vt:lpstr>造字工房尚雅准宋 G0v1 常规体</vt:lpstr>
      <vt:lpstr>RTWS ShangYaZhunSung G0v1</vt:lpstr>
      <vt:lpstr>微软雅黑</vt:lpstr>
      <vt:lpstr>方正苏新诗柳楷简体-yolan</vt:lpstr>
      <vt:lpstr>Microsoft YaHei Light</vt:lpstr>
      <vt:lpstr>宋体</vt:lpstr>
      <vt:lpstr>Microsoft YaHei</vt:lpstr>
      <vt:lpstr>方正清刻本悦宋简体</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2021-08-22T12:03:13Z</dcterms:created>
  <cp:lastPrinted>2021-08-22T12:03:13Z</cp:lastPrinted>
  <dcterms:modified xsi:type="dcterms:W3CDTF">2021-08-22T05:54:02Z</dcterms:modified>
  <cp:revision>1</cp:revision>
</cp:coreProperties>
</file>