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 id="27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6314" autoAdjust="0"/>
  </p:normalViewPr>
  <p:slideViewPr>
    <p:cSldViewPr snapToGrid="0" showGuides="1">
      <p:cViewPr varScale="1">
        <p:scale>
          <a:sx n="108" d="100"/>
          <a:sy n="108" d="100"/>
        </p:scale>
        <p:origin x="714" y="114"/>
      </p:cViewPr>
      <p:guideLst>
        <p:guide orient="horz" pos="2160"/>
        <p:guide pos="3840"/>
      </p:guideLst>
    </p:cSldViewPr>
  </p:slideViewPr>
  <p:notesTextViewPr>
    <p:cViewPr>
      <p:scale>
        <a:sx n="1" d="1"/>
        <a:sy n="1" d="1"/>
      </p:scale>
      <p:origin x="0" y="0"/>
    </p:cViewPr>
  </p:notesTextViewPr>
  <p:sorterViewPr>
    <p:cViewPr>
      <p:scale>
        <a:sx n="100" d="100"/>
        <a:sy n="100" d="100"/>
      </p:scale>
      <p:origin x="0" y="-235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620FC-7C64-4671-9FF6-60F04A73664B}" type="datetimeFigureOut">
              <a:rPr lang="zh-CN" altLang="en-US" smtClean="0"/>
              <a:t>2021/5/19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A07E5-7472-4772-9868-78CA1BF1DE68}" type="slidenum">
              <a:rPr lang="zh-CN" altLang="en-US" smtClean="0"/>
              <a:t>‹#›</a:t>
            </a:fld>
            <a:endParaRPr lang="zh-CN" altLang="en-US"/>
          </a:p>
        </p:txBody>
      </p:sp>
    </p:spTree>
    <p:extLst>
      <p:ext uri="{BB962C8B-B14F-4D97-AF65-F5344CB8AC3E}">
        <p14:creationId val="95025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08188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29599689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275733133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24259731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8905788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329732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76508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55115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9972831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11427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849318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75086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2156270253"/>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161213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568272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159705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34638073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4458839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15912380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219519844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304281176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13190203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56FC04E-777E-4437-B930-A4554F0C8223}" type="datetimeFigureOut">
              <a:rPr lang="zh-CN" altLang="en-US" smtClean="0"/>
              <a:t>2021/5/19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CBD9C0-6660-49A9-8BE5-3386A680919D}" type="slidenum">
              <a:rPr lang="zh-CN" altLang="en-US" smtClean="0"/>
              <a:t>‹#›</a:t>
            </a:fld>
            <a:endParaRPr lang="zh-CN" altLang="en-US"/>
          </a:p>
        </p:txBody>
      </p:sp>
    </p:spTree>
    <p:extLst>
      <p:ext uri="{BB962C8B-B14F-4D97-AF65-F5344CB8AC3E}">
        <p14:creationId val="333071633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FC04E-777E-4437-B930-A4554F0C8223}" type="datetimeFigureOut">
              <a:rPr lang="zh-CN" altLang="en-US" smtClean="0"/>
              <a:t>2021/5/19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CBD9C0-6660-49A9-8BE5-3386A680919D}" type="slidenum">
              <a:rPr lang="zh-CN" altLang="en-US" smtClean="0"/>
              <a:t>‹#›</a:t>
            </a:fld>
            <a:endParaRPr lang="zh-CN" altLang="en-US"/>
          </a:p>
        </p:txBody>
      </p:sp>
    </p:spTree>
    <p:extLst>
      <p:ext uri="{BB962C8B-B14F-4D97-AF65-F5344CB8AC3E}">
        <p14:creationId val="3292166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2021/5/19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7496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15.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p:cNvSpPr/>
          <p:nvPr/>
        </p:nvSpPr>
        <p:spPr>
          <a:xfrm>
            <a:off x="4261579" y="1594579"/>
            <a:ext cx="3668855" cy="366885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5" name="椭圆 4"/>
          <p:cNvSpPr/>
          <p:nvPr/>
        </p:nvSpPr>
        <p:spPr>
          <a:xfrm>
            <a:off x="4480006" y="1840574"/>
            <a:ext cx="3231995" cy="323199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6" name="椭圆 5"/>
          <p:cNvSpPr/>
          <p:nvPr/>
        </p:nvSpPr>
        <p:spPr>
          <a:xfrm>
            <a:off x="4728196" y="2055268"/>
            <a:ext cx="2741550" cy="2741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7" name="椭圆 6"/>
          <p:cNvSpPr/>
          <p:nvPr/>
        </p:nvSpPr>
        <p:spPr>
          <a:xfrm>
            <a:off x="4972320" y="2316454"/>
            <a:ext cx="2239849" cy="223984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8" name="椭圆 7"/>
          <p:cNvSpPr/>
          <p:nvPr/>
        </p:nvSpPr>
        <p:spPr>
          <a:xfrm>
            <a:off x="5230702" y="2563702"/>
            <a:ext cx="1730599" cy="173059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9" name="椭圆 8"/>
          <p:cNvSpPr/>
          <p:nvPr/>
        </p:nvSpPr>
        <p:spPr>
          <a:xfrm>
            <a:off x="5967213" y="3300213"/>
            <a:ext cx="257579" cy="257579"/>
          </a:xfrm>
          <a:prstGeom prst="ellipse">
            <a:avLst/>
          </a:prstGeom>
          <a:solidFill>
            <a:srgbClr val="0264A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0" name="椭圆 9"/>
          <p:cNvSpPr/>
          <p:nvPr/>
        </p:nvSpPr>
        <p:spPr>
          <a:xfrm>
            <a:off x="3987291" y="1320291"/>
            <a:ext cx="4217431" cy="421743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1" name="椭圆 10"/>
          <p:cNvSpPr/>
          <p:nvPr/>
        </p:nvSpPr>
        <p:spPr>
          <a:xfrm>
            <a:off x="3737985" y="1070985"/>
            <a:ext cx="4716037" cy="471603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2" name="椭圆 11"/>
          <p:cNvSpPr/>
          <p:nvPr/>
        </p:nvSpPr>
        <p:spPr>
          <a:xfrm>
            <a:off x="3519480" y="852483"/>
            <a:ext cx="5153047" cy="515304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3" name="椭圆 12"/>
          <p:cNvSpPr/>
          <p:nvPr/>
        </p:nvSpPr>
        <p:spPr>
          <a:xfrm>
            <a:off x="3240391" y="573391"/>
            <a:ext cx="5711231" cy="5711231"/>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4" name="椭圆 13"/>
          <p:cNvSpPr/>
          <p:nvPr/>
        </p:nvSpPr>
        <p:spPr>
          <a:xfrm>
            <a:off x="2960064" y="293064"/>
            <a:ext cx="6271872" cy="62718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5" name="椭圆 14"/>
          <p:cNvSpPr/>
          <p:nvPr/>
        </p:nvSpPr>
        <p:spPr>
          <a:xfrm>
            <a:off x="2701380" y="34380"/>
            <a:ext cx="6789243" cy="678924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6" name="椭圆 15"/>
          <p:cNvSpPr/>
          <p:nvPr/>
        </p:nvSpPr>
        <p:spPr>
          <a:xfrm>
            <a:off x="2474894" y="-192109"/>
            <a:ext cx="7242220" cy="724222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7" name="椭圆 16"/>
          <p:cNvSpPr/>
          <p:nvPr/>
        </p:nvSpPr>
        <p:spPr>
          <a:xfrm>
            <a:off x="2202288" y="-464712"/>
            <a:ext cx="7787428" cy="7787428"/>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8" name="椭圆 17"/>
          <p:cNvSpPr/>
          <p:nvPr/>
        </p:nvSpPr>
        <p:spPr>
          <a:xfrm>
            <a:off x="1960812" y="-706190"/>
            <a:ext cx="8270384" cy="82703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9" name="椭圆 18"/>
          <p:cNvSpPr/>
          <p:nvPr/>
        </p:nvSpPr>
        <p:spPr>
          <a:xfrm>
            <a:off x="1726846" y="-940154"/>
            <a:ext cx="8738316" cy="873831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0" name="椭圆 19"/>
          <p:cNvSpPr/>
          <p:nvPr/>
        </p:nvSpPr>
        <p:spPr>
          <a:xfrm>
            <a:off x="1492879" y="-1188613"/>
            <a:ext cx="9235225" cy="923522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1" name="椭圆 20"/>
          <p:cNvSpPr/>
          <p:nvPr/>
        </p:nvSpPr>
        <p:spPr>
          <a:xfrm>
            <a:off x="1229937" y="-1429555"/>
            <a:ext cx="9717109" cy="971710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2" name="椭圆 21"/>
          <p:cNvSpPr/>
          <p:nvPr/>
        </p:nvSpPr>
        <p:spPr>
          <a:xfrm>
            <a:off x="983625" y="-1683377"/>
            <a:ext cx="10224753" cy="1022475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3" name="椭圆 22"/>
          <p:cNvSpPr/>
          <p:nvPr/>
        </p:nvSpPr>
        <p:spPr>
          <a:xfrm>
            <a:off x="746975" y="-1934515"/>
            <a:ext cx="10727029" cy="10727029"/>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4" name="椭圆 23"/>
          <p:cNvSpPr/>
          <p:nvPr/>
        </p:nvSpPr>
        <p:spPr>
          <a:xfrm>
            <a:off x="481418" y="-2185582"/>
            <a:ext cx="11229172" cy="1122917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5" name="椭圆 24"/>
          <p:cNvSpPr/>
          <p:nvPr/>
        </p:nvSpPr>
        <p:spPr>
          <a:xfrm>
            <a:off x="193319" y="-2463015"/>
            <a:ext cx="11796917" cy="1179691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26" name="任意多边形 25"/>
          <p:cNvSpPr/>
          <p:nvPr/>
        </p:nvSpPr>
        <p:spPr>
          <a:xfrm>
            <a:off x="0" y="4147001"/>
            <a:ext cx="12192000" cy="2711003"/>
          </a:xfrm>
          <a:custGeom>
            <a:gdLst>
              <a:gd fmla="*/ 0 w 12192000" name="connsiteX0"/>
              <a:gd fmla="*/ 0 h 2711003" name="connsiteY0"/>
              <a:gd fmla="*/ 12192000 w 12192000" name="connsiteX1"/>
              <a:gd fmla="*/ 0 h 2711003" name="connsiteY1"/>
              <a:gd fmla="*/ 12192000 w 12192000" name="connsiteX2"/>
              <a:gd fmla="*/ 2711003 h 2711003" name="connsiteY2"/>
              <a:gd fmla="*/ 0 w 12192000" name="connsiteX3"/>
              <a:gd fmla="*/ 2711003 h 2711003" name="connsiteY3"/>
            </a:gdLst>
            <a:cxnLst>
              <a:cxn ang="0">
                <a:pos x="connsiteX0" y="connsiteY0"/>
              </a:cxn>
              <a:cxn ang="0">
                <a:pos x="connsiteX1" y="connsiteY1"/>
              </a:cxn>
              <a:cxn ang="0">
                <a:pos x="connsiteX2" y="connsiteY2"/>
              </a:cxn>
              <a:cxn ang="0">
                <a:pos x="connsiteX3" y="connsiteY3"/>
              </a:cxn>
            </a:cxnLst>
            <a:rect b="b" l="l" r="r" t="t"/>
            <a:pathLst>
              <a:path h="2711003" w="12192000">
                <a:moveTo>
                  <a:pt x="0" y="0"/>
                </a:moveTo>
                <a:lnTo>
                  <a:pt x="12192000" y="0"/>
                </a:lnTo>
                <a:lnTo>
                  <a:pt x="12192000" y="2711003"/>
                </a:lnTo>
                <a:lnTo>
                  <a:pt x="0" y="2711003"/>
                </a:lnTo>
                <a:close/>
              </a:path>
            </a:pathLst>
          </a:custGeom>
          <a:solidFill>
            <a:srgbClr val="026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801"/>
          </a:p>
        </p:txBody>
      </p:sp>
      <p:sp>
        <p:nvSpPr>
          <p:cNvPr id="27" name="矩形 26"/>
          <p:cNvSpPr/>
          <p:nvPr/>
        </p:nvSpPr>
        <p:spPr>
          <a:xfrm>
            <a:off x="0" y="1"/>
            <a:ext cx="12192000" cy="2711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1" compatLnSpc="1" forceAA="0" fromWordArt="0" horzOverflow="overflow" lIns="91440" numCol="1" rIns="91440" rot="0" rtlCol="0" spcCol="0" spcFirstLastPara="0" tIns="45721" vert="horz" vertOverflow="overflow" wrap="square">
            <a:prstTxWarp prst="textNoShape">
              <a:avLst/>
            </a:prstTxWarp>
            <a:noAutofit/>
          </a:bodyPr>
          <a:lstStyle/>
          <a:p>
            <a:pPr algn="ctr"/>
            <a:endParaRPr altLang="en-US" lang="zh-CN" sz="1801"/>
          </a:p>
        </p:txBody>
      </p:sp>
      <p:sp>
        <p:nvSpPr>
          <p:cNvPr id="28" name="文本框 27"/>
          <p:cNvSpPr txBox="1"/>
          <p:nvPr/>
        </p:nvSpPr>
        <p:spPr>
          <a:xfrm>
            <a:off x="4370618" y="582603"/>
            <a:ext cx="3450768" cy="1005840"/>
          </a:xfrm>
          <a:prstGeom prst="rect">
            <a:avLst/>
          </a:prstGeom>
          <a:noFill/>
        </p:spPr>
        <p:txBody>
          <a:bodyPr rtlCol="0" wrap="square">
            <a:spAutoFit/>
          </a:bodyPr>
          <a:lstStyle/>
          <a:p>
            <a:pPr algn="dist"/>
            <a:r>
              <a:rPr altLang="en-US" lang="zh-CN" sz="6000">
                <a:solidFill>
                  <a:srgbClr val="0069B7"/>
                </a:solidFill>
                <a:latin charset="-122" panose="03000509000000000000" pitchFamily="65" typeface="方正粗宋简体"/>
                <a:ea charset="-122" panose="03000509000000000000" pitchFamily="65" typeface="方正粗宋简体"/>
              </a:rPr>
              <a:t>智慧政府</a:t>
            </a:r>
          </a:p>
        </p:txBody>
      </p:sp>
      <p:sp>
        <p:nvSpPr>
          <p:cNvPr id="29" name="文本框 28"/>
          <p:cNvSpPr txBox="1"/>
          <p:nvPr/>
        </p:nvSpPr>
        <p:spPr>
          <a:xfrm>
            <a:off x="3981256" y="1655023"/>
            <a:ext cx="4223463" cy="548792"/>
          </a:xfrm>
          <a:prstGeom prst="rect">
            <a:avLst/>
          </a:prstGeom>
          <a:noFill/>
        </p:spPr>
        <p:txBody>
          <a:bodyPr rtlCol="0" wrap="square">
            <a:spAutoFit/>
          </a:bodyPr>
          <a:lstStyle/>
          <a:p>
            <a:pPr algn="dist"/>
            <a:r>
              <a:rPr altLang="en-US" lang="zh-CN" sz="3001">
                <a:latin charset="-122" panose="03000509000000000000" pitchFamily="65" typeface="方正粗宋简体"/>
                <a:ea charset="-122" panose="03000509000000000000" pitchFamily="65" typeface="方正粗宋简体"/>
              </a:rPr>
              <a:t>大数据治国时代的来临</a:t>
            </a:r>
          </a:p>
        </p:txBody>
      </p:sp>
      <p:sp>
        <p:nvSpPr>
          <p:cNvPr id="30" name="文本框 29"/>
          <p:cNvSpPr txBox="1"/>
          <p:nvPr/>
        </p:nvSpPr>
        <p:spPr>
          <a:xfrm>
            <a:off x="3984005" y="2286365"/>
            <a:ext cx="4223463" cy="396240"/>
          </a:xfrm>
          <a:prstGeom prst="rect">
            <a:avLst/>
          </a:prstGeom>
          <a:noFill/>
        </p:spPr>
        <p:txBody>
          <a:bodyPr rtlCol="0" wrap="square">
            <a:spAutoFit/>
          </a:bodyPr>
          <a:lstStyle/>
          <a:p>
            <a:pPr algn="ctr"/>
            <a:r>
              <a:rPr altLang="en-US" lang="zh-CN" sz="2000">
                <a:solidFill>
                  <a:schemeClr val="bg2">
                    <a:lumMod val="10000"/>
                  </a:schemeClr>
                </a:solidFill>
                <a:latin charset="-122" panose="02010601030101010101" pitchFamily="2" typeface="方正书宋简体"/>
                <a:ea charset="-122" panose="02010601030101010101" pitchFamily="2" typeface="方正书宋简体"/>
              </a:rPr>
              <a:t>徐继华 冯启娜 陈贞汝◎著</a:t>
            </a:r>
          </a:p>
        </p:txBody>
      </p:sp>
      <p:pic>
        <p:nvPicPr>
          <p:cNvPr id="31" name="图片 30"/>
          <p:cNvPicPr>
            <a:picLocks noChangeAspect="1"/>
          </p:cNvPicPr>
          <p:nvPr/>
        </p:nvPicPr>
        <p:blipFill>
          <a:blip r:embed="rId2">
            <a:extLst>
              <a:ext uri="{BEBA8EAE-BF5A-486C-A8C5-ECC9F3942E4B}">
                <a14:imgProps>
                  <a14:imgLayer xmlns:d3p1="http://schemas.openxmlformats.org/officeDocument/2006/relationships" d3p1:embed="">
                    <a14:imgEffect>
                      <a14:backgroundRemoval b="90000" l="0" r="90000" t="10000"/>
                    </a14:imgEffect>
                  </a14:imgLayer>
                </a14:imgProps>
              </a:ext>
              <a:ext uri="{28A0092B-C50C-407E-A947-70E740481C1C}">
                <a14:useLocalDpi val="0"/>
              </a:ext>
            </a:extLst>
          </a:blip>
          <a:srcRect b="44454" l="36237" r="38959" t="32558"/>
          <a:stretch>
            <a:fillRect/>
          </a:stretch>
        </p:blipFill>
        <p:spPr>
          <a:xfrm>
            <a:off x="5834132" y="5872768"/>
            <a:ext cx="528036" cy="489397"/>
          </a:xfrm>
          <a:prstGeom prst="rect">
            <a:avLst/>
          </a:prstGeom>
        </p:spPr>
      </p:pic>
      <p:sp>
        <p:nvSpPr>
          <p:cNvPr id="32" name="文本框 31"/>
          <p:cNvSpPr txBox="1"/>
          <p:nvPr/>
        </p:nvSpPr>
        <p:spPr>
          <a:xfrm>
            <a:off x="4505612" y="6387270"/>
            <a:ext cx="3183993" cy="335280"/>
          </a:xfrm>
          <a:prstGeom prst="rect">
            <a:avLst/>
          </a:prstGeom>
          <a:noFill/>
        </p:spPr>
        <p:txBody>
          <a:bodyPr rtlCol="0" wrap="square">
            <a:spAutoFit/>
          </a:bodyPr>
          <a:lstStyle/>
          <a:p>
            <a:pPr algn="ctr"/>
            <a:r>
              <a:rPr altLang="en-US" b="1" lang="zh-CN" sz="1600">
                <a:latin charset="-122" panose="02010600040101010101" pitchFamily="2" typeface="华文细黑"/>
                <a:ea charset="-122" panose="02010600040101010101" pitchFamily="2" typeface="华文细黑"/>
              </a:rPr>
              <a:t>中信出版社·CHINACITICPRESS</a:t>
            </a:r>
          </a:p>
        </p:txBody>
      </p:sp>
      <p:grpSp>
        <p:nvGrpSpPr>
          <p:cNvPr id="33" name="组合 32"/>
          <p:cNvGrpSpPr/>
          <p:nvPr/>
        </p:nvGrpSpPr>
        <p:grpSpPr>
          <a:xfrm>
            <a:off x="2907871" y="4268852"/>
            <a:ext cx="6375583" cy="1845701"/>
            <a:chOff x="3240384" y="4204452"/>
            <a:chExt cx="6375583" cy="1845701"/>
          </a:xfrm>
        </p:grpSpPr>
        <p:sp>
          <p:nvSpPr>
            <p:cNvPr id="34" name="文本框 33"/>
            <p:cNvSpPr txBox="1"/>
            <p:nvPr/>
          </p:nvSpPr>
          <p:spPr>
            <a:xfrm>
              <a:off x="3771853" y="4204452"/>
              <a:ext cx="5313322" cy="701040"/>
            </a:xfrm>
            <a:prstGeom prst="rect">
              <a:avLst/>
            </a:prstGeom>
            <a:noFill/>
          </p:spPr>
          <p:txBody>
            <a:bodyPr rtlCol="0" wrap="square">
              <a:spAutoFit/>
            </a:bodyPr>
            <a:lstStyle/>
            <a:p>
              <a:pPr algn="ctr"/>
              <a:r>
                <a:rPr altLang="en-US" lang="zh-CN" sz="4000">
                  <a:solidFill>
                    <a:schemeClr val="bg1"/>
                  </a:solidFill>
                  <a:latin charset="-122" panose="03000509000000000000" pitchFamily="65" typeface="方正粗宋简体"/>
                  <a:ea charset="-122" panose="03000509000000000000" pitchFamily="65" typeface="方正粗宋简体"/>
                </a:rPr>
                <a:t>聚焦大数据与国家治理</a:t>
              </a:r>
            </a:p>
          </p:txBody>
        </p:sp>
        <p:sp>
          <p:nvSpPr>
            <p:cNvPr id="35" name="文本框 34"/>
            <p:cNvSpPr txBox="1"/>
            <p:nvPr/>
          </p:nvSpPr>
          <p:spPr>
            <a:xfrm>
              <a:off x="3240384" y="4860823"/>
              <a:ext cx="6375583" cy="1189330"/>
            </a:xfrm>
            <a:prstGeom prst="rect">
              <a:avLst/>
            </a:prstGeom>
            <a:noFill/>
          </p:spPr>
          <p:txBody>
            <a:bodyPr rtlCol="0" wrap="square">
              <a:spAutoFit/>
            </a:bodyPr>
            <a:lstStyle/>
            <a:p>
              <a:r>
                <a:rPr altLang="en-US" lang="zh-CN" sz="1801">
                  <a:solidFill>
                    <a:schemeClr val="accent4">
                      <a:lumMod val="60000"/>
                      <a:lumOff val="40000"/>
                    </a:schemeClr>
                  </a:solidFill>
                  <a:latin charset="-122" panose="020b0503020204020204" pitchFamily="34" typeface="微软雅黑"/>
                  <a:ea charset="-122" panose="020b0503020204020204" pitchFamily="34" typeface="微软雅黑"/>
                </a:rPr>
                <a:t>如何推动公共管理转型？如何实现治理能力现代化和自我变革？</a:t>
              </a:r>
            </a:p>
            <a:p>
              <a:endParaRPr altLang="en-US" lang="zh-CN" sz="1801">
                <a:solidFill>
                  <a:schemeClr val="accent4">
                    <a:lumMod val="60000"/>
                    <a:lumOff val="40000"/>
                  </a:schemeClr>
                </a:solidFill>
                <a:latin charset="-122" panose="020b0503020204020204" pitchFamily="34" typeface="微软雅黑"/>
                <a:ea charset="-122" panose="020b0503020204020204" pitchFamily="34" typeface="微软雅黑"/>
              </a:endParaRPr>
            </a:p>
            <a:p>
              <a:r>
                <a:rPr altLang="en-US" lang="zh-CN" sz="1801">
                  <a:solidFill>
                    <a:schemeClr val="accent4">
                      <a:lumMod val="60000"/>
                      <a:lumOff val="40000"/>
                    </a:schemeClr>
                  </a:solidFill>
                  <a:latin charset="-122" panose="020b0503020204020204" pitchFamily="34" typeface="微软雅黑"/>
                  <a:ea charset="-122" panose="020b0503020204020204" pitchFamily="34" typeface="微软雅黑"/>
                </a:rPr>
                <a:t>大数据带来的不仅是一场技术变革，更是一场社会变革</a:t>
              </a:r>
            </a:p>
          </p:txBody>
        </p:sp>
      </p:grpSp>
      <p:pic>
        <p:nvPicPr>
          <p:cNvPr id="36" name="图片 35"/>
          <p:cNvPicPr>
            <a:picLocks noChangeAspect="1"/>
          </p:cNvPicPr>
          <p:nvPr/>
        </p:nvPicPr>
        <p:blipFill>
          <a:blip r:embed="rId3"/>
          <a:stretch>
            <a:fillRect/>
          </a:stretch>
        </p:blipFill>
        <p:spPr>
          <a:xfrm>
            <a:off x="10791266" y="315471"/>
            <a:ext cx="1160800" cy="1074023"/>
          </a:xfrm>
          <a:prstGeom prst="rect">
            <a:avLst/>
          </a:prstGeom>
        </p:spPr>
      </p:pic>
      <p:pic>
        <p:nvPicPr>
          <p:cNvPr id="3" name="图片 2"/>
          <p:cNvPicPr>
            <a:picLocks noChangeAspect="1"/>
          </p:cNvPicPr>
          <p:nvPr/>
        </p:nvPicPr>
        <p:blipFill>
          <a:blip r:embed="rId4"/>
          <a:stretch>
            <a:fillRect/>
          </a:stretch>
        </p:blipFill>
        <p:spPr>
          <a:xfrm>
            <a:off x="4646197" y="3606147"/>
            <a:ext cx="2871199" cy="539286"/>
          </a:xfrm>
          <a:prstGeom prst="rect">
            <a:avLst/>
          </a:prstGeom>
        </p:spPr>
      </p:pic>
    </p:spTree>
    <p:extLst>
      <p:ext uri="{BB962C8B-B14F-4D97-AF65-F5344CB8AC3E}">
        <p14:creationId val="1212715160"/>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03</a:t>
            </a:r>
          </a:p>
        </p:txBody>
      </p:sp>
      <p:sp>
        <p:nvSpPr>
          <p:cNvPr id="36" name="文本框 35"/>
          <p:cNvSpPr txBox="1"/>
          <p:nvPr/>
        </p:nvSpPr>
        <p:spPr>
          <a:xfrm>
            <a:off x="2183264" y="261445"/>
            <a:ext cx="26212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庞杂赢得胜利</a:t>
            </a:r>
          </a:p>
        </p:txBody>
      </p:sp>
      <p:sp>
        <p:nvSpPr>
          <p:cNvPr id="18" name="文本框 17"/>
          <p:cNvSpPr txBox="1"/>
          <p:nvPr/>
        </p:nvSpPr>
        <p:spPr>
          <a:xfrm>
            <a:off x="1039867" y="1295517"/>
            <a:ext cx="3416224" cy="518160"/>
          </a:xfrm>
          <a:prstGeom prst="rect">
            <a:avLst/>
          </a:prstGeom>
          <a:solidFill>
            <a:srgbClr val="00B0F0"/>
          </a:solidFill>
          <a:ln>
            <a:solidFill>
              <a:srgbClr val="00B0F0"/>
            </a:solidFill>
          </a:ln>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数据搜集方法的转变</a:t>
            </a:r>
          </a:p>
        </p:txBody>
      </p:sp>
      <p:grpSp>
        <p:nvGrpSpPr>
          <p:cNvPr id="19" name="组合 18"/>
          <p:cNvGrpSpPr/>
          <p:nvPr/>
        </p:nvGrpSpPr>
        <p:grpSpPr>
          <a:xfrm>
            <a:off x="1184477" y="2027384"/>
            <a:ext cx="1492510" cy="658796"/>
            <a:chOff x="6400800" y="1287887"/>
            <a:chExt cx="1753003" cy="1753003"/>
          </a:xfrm>
        </p:grpSpPr>
        <p:sp>
          <p:nvSpPr>
            <p:cNvPr id="20" name="圆角矩形 19"/>
            <p:cNvSpPr/>
            <p:nvPr/>
          </p:nvSpPr>
          <p:spPr>
            <a:xfrm>
              <a:off x="6400800" y="1287887"/>
              <a:ext cx="1753003" cy="1753003"/>
            </a:xfrm>
            <a:prstGeom prst="roundRect">
              <a:avLst>
                <a:gd fmla="val 7840" name="adj"/>
              </a:avLst>
            </a:prstGeom>
            <a:solidFill>
              <a:schemeClr val="bg1"/>
            </a:solidFill>
            <a:ln w="28575">
              <a:solidFill>
                <a:schemeClr val="bg1">
                  <a:lumMod val="50000"/>
                </a:schemeClr>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6492007" y="1468191"/>
              <a:ext cx="1573173" cy="1398832"/>
            </a:xfrm>
            <a:prstGeom prst="roundRect">
              <a:avLst>
                <a:gd fmla="val 9627" name="adj"/>
              </a:avLst>
            </a:prstGeom>
            <a:solidFill>
              <a:schemeClr val="bg1">
                <a:lumMod val="50000"/>
              </a:schemeClr>
            </a:solidFill>
            <a:ln w="285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Before</a:t>
              </a:r>
            </a:p>
          </p:txBody>
        </p:sp>
      </p:grpSp>
      <p:sp>
        <p:nvSpPr>
          <p:cNvPr id="22" name="文本框 21"/>
          <p:cNvSpPr txBox="1"/>
          <p:nvPr/>
        </p:nvSpPr>
        <p:spPr>
          <a:xfrm>
            <a:off x="1055688" y="2893560"/>
            <a:ext cx="5040312" cy="396240"/>
          </a:xfrm>
          <a:prstGeom prst="rect">
            <a:avLst/>
          </a:prstGeom>
          <a:noFill/>
        </p:spPr>
        <p:txBody>
          <a:bodyPr rtlCol="0" wrap="square">
            <a:spAutoFit/>
          </a:bodyPr>
          <a:lstStyle/>
          <a:p>
            <a:r>
              <a:rPr altLang="en-US" lang="zh-CN" smtClean="0" sz="2000">
                <a:solidFill>
                  <a:schemeClr val="bg2">
                    <a:lumMod val="25000"/>
                  </a:schemeClr>
                </a:solidFill>
                <a:latin charset="-122" panose="020b0503020204020204" pitchFamily="34" typeface="微软雅黑"/>
                <a:ea charset="-122" panose="020b0503020204020204" pitchFamily="34" typeface="微软雅黑"/>
              </a:rPr>
              <a:t>用最少的数据得到最准确的信息。</a:t>
            </a:r>
          </a:p>
        </p:txBody>
      </p:sp>
      <p:grpSp>
        <p:nvGrpSpPr>
          <p:cNvPr id="23" name="组合 22"/>
          <p:cNvGrpSpPr/>
          <p:nvPr/>
        </p:nvGrpSpPr>
        <p:grpSpPr>
          <a:xfrm>
            <a:off x="6224790" y="2027384"/>
            <a:ext cx="1492510" cy="658796"/>
            <a:chOff x="6400800" y="1287887"/>
            <a:chExt cx="1753003" cy="1753003"/>
          </a:xfrm>
        </p:grpSpPr>
        <p:sp>
          <p:nvSpPr>
            <p:cNvPr id="24" name="圆角矩形 23"/>
            <p:cNvSpPr/>
            <p:nvPr/>
          </p:nvSpPr>
          <p:spPr>
            <a:xfrm>
              <a:off x="6400800" y="1287887"/>
              <a:ext cx="1753003" cy="1753003"/>
            </a:xfrm>
            <a:prstGeom prst="roundRect">
              <a:avLst>
                <a:gd fmla="val 7840" name="adj"/>
              </a:avLst>
            </a:prstGeom>
            <a:solidFill>
              <a:schemeClr val="bg1"/>
            </a:solidFill>
            <a:ln w="28575">
              <a:solidFill>
                <a:srgbClr val="0264AB"/>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圆角矩形 24"/>
            <p:cNvSpPr/>
            <p:nvPr/>
          </p:nvSpPr>
          <p:spPr>
            <a:xfrm>
              <a:off x="6492007" y="1468191"/>
              <a:ext cx="1573173" cy="1398832"/>
            </a:xfrm>
            <a:prstGeom prst="roundRect">
              <a:avLst>
                <a:gd fmla="val 9627" name="adj"/>
              </a:avLst>
            </a:prstGeom>
            <a:solidFill>
              <a:srgbClr val="0264AB"/>
            </a:solidFill>
            <a:ln w="28575">
              <a:solidFill>
                <a:srgbClr val="0264AB"/>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Now</a:t>
              </a:r>
            </a:p>
          </p:txBody>
        </p:sp>
      </p:grpSp>
      <p:sp>
        <p:nvSpPr>
          <p:cNvPr id="26" name="文本框 25"/>
          <p:cNvSpPr txBox="1"/>
          <p:nvPr/>
        </p:nvSpPr>
        <p:spPr>
          <a:xfrm>
            <a:off x="6096001" y="2893560"/>
            <a:ext cx="5040312" cy="396240"/>
          </a:xfrm>
          <a:prstGeom prst="rect">
            <a:avLst/>
          </a:prstGeom>
          <a:noFill/>
        </p:spPr>
        <p:txBody>
          <a:bodyPr rtlCol="0" wrap="square">
            <a:spAutoFit/>
          </a:bodyPr>
          <a:lstStyle/>
          <a:p>
            <a:r>
              <a:rPr altLang="en-US" lang="zh-CN" smtClean="0" sz="2000">
                <a:solidFill>
                  <a:schemeClr val="bg2">
                    <a:lumMod val="25000"/>
                  </a:schemeClr>
                </a:solidFill>
                <a:latin charset="-122" panose="020b0503020204020204" pitchFamily="34" typeface="微软雅黑"/>
                <a:ea charset="-122" panose="020b0503020204020204" pitchFamily="34" typeface="微软雅黑"/>
              </a:rPr>
              <a:t>分析更多的数据，不再依赖随机抽样。</a:t>
            </a:r>
          </a:p>
        </p:txBody>
      </p:sp>
      <p:sp>
        <p:nvSpPr>
          <p:cNvPr id="27" name="矩形 26"/>
          <p:cNvSpPr/>
          <p:nvPr/>
        </p:nvSpPr>
        <p:spPr>
          <a:xfrm>
            <a:off x="2852480" y="2125949"/>
            <a:ext cx="1402080" cy="457200"/>
          </a:xfrm>
          <a:prstGeom prst="rect">
            <a:avLst/>
          </a:prstGeom>
        </p:spPr>
        <p:txBody>
          <a:bodyPr wrap="none">
            <a:spAutoFit/>
          </a:bodyPr>
          <a:lstStyle/>
          <a:p>
            <a:r>
              <a:rPr altLang="en-US" lang="zh-CN" sz="2400">
                <a:solidFill>
                  <a:schemeClr val="bg1">
                    <a:lumMod val="50000"/>
                  </a:schemeClr>
                </a:solidFill>
                <a:latin charset="-122" panose="020b0503020204020204" pitchFamily="34" typeface="微软雅黑"/>
                <a:ea charset="-122" panose="020b0503020204020204" pitchFamily="34" typeface="微软雅黑"/>
              </a:rPr>
              <a:t>随机抽样</a:t>
            </a:r>
          </a:p>
        </p:txBody>
      </p:sp>
      <p:sp>
        <p:nvSpPr>
          <p:cNvPr id="28" name="矩形 27"/>
          <p:cNvSpPr/>
          <p:nvPr/>
        </p:nvSpPr>
        <p:spPr>
          <a:xfrm>
            <a:off x="7908270" y="2125949"/>
            <a:ext cx="1627505" cy="457200"/>
          </a:xfrm>
          <a:prstGeom prst="rect">
            <a:avLst/>
          </a:prstGeom>
        </p:spPr>
        <p:txBody>
          <a:bodyPr wrap="none">
            <a:spAutoFit/>
          </a:bodyPr>
          <a:lstStyle/>
          <a:p>
            <a:r>
              <a:rPr altLang="en-US" lang="zh-CN" sz="2400">
                <a:solidFill>
                  <a:srgbClr val="0264AB"/>
                </a:solidFill>
                <a:latin charset="-122" panose="020b0503020204020204" pitchFamily="34" typeface="微软雅黑"/>
                <a:ea charset="-122" panose="020b0503020204020204" pitchFamily="34" typeface="微软雅黑"/>
              </a:rPr>
              <a:t>样本=全体</a:t>
            </a:r>
          </a:p>
        </p:txBody>
      </p:sp>
      <p:sp>
        <p:nvSpPr>
          <p:cNvPr id="29" name="右箭头 28"/>
          <p:cNvSpPr/>
          <p:nvPr/>
        </p:nvSpPr>
        <p:spPr>
          <a:xfrm>
            <a:off x="4930654" y="2212954"/>
            <a:ext cx="888642" cy="26405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文本框 29"/>
          <p:cNvSpPr txBox="1"/>
          <p:nvPr/>
        </p:nvSpPr>
        <p:spPr>
          <a:xfrm>
            <a:off x="1039867" y="3501049"/>
            <a:ext cx="3416224" cy="518160"/>
          </a:xfrm>
          <a:prstGeom prst="rect">
            <a:avLst/>
          </a:prstGeom>
          <a:solidFill>
            <a:srgbClr val="00B0F0"/>
          </a:solidFill>
          <a:ln>
            <a:solidFill>
              <a:srgbClr val="00B0F0"/>
            </a:solidFill>
          </a:ln>
        </p:spPr>
        <p:txBody>
          <a:bodyPr rtlCol="0" wrap="squar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拥抱数据的杂乱</a:t>
            </a:r>
          </a:p>
        </p:txBody>
      </p:sp>
      <p:sp>
        <p:nvSpPr>
          <p:cNvPr id="31" name="文本框 30"/>
          <p:cNvSpPr txBox="1"/>
          <p:nvPr/>
        </p:nvSpPr>
        <p:spPr>
          <a:xfrm>
            <a:off x="1055687" y="4090358"/>
            <a:ext cx="10080625" cy="2225040"/>
          </a:xfrm>
          <a:prstGeom prst="rect">
            <a:avLst/>
          </a:prstGeom>
          <a:noFill/>
        </p:spPr>
        <p:txBody>
          <a:bodyPr rtlCol="0" wrap="square">
            <a:spAutoFit/>
          </a:bodyPr>
          <a:lstStyle/>
          <a:p>
            <a:pPr indent="-342900" marL="342900">
              <a:lnSpc>
                <a:spcPct val="140000"/>
              </a:lnSpc>
              <a:buFont charset="2" panose="05000000000000000000" pitchFamily="2" typeface="Wingdings"/>
              <a:buChar char="n"/>
            </a:pPr>
            <a:r>
              <a:rPr altLang="en-US" lang="zh-CN" smtClean="0" sz="2000">
                <a:solidFill>
                  <a:schemeClr val="bg2">
                    <a:lumMod val="50000"/>
                  </a:schemeClr>
                </a:solidFill>
                <a:latin charset="-122" panose="020b0503020204020204" pitchFamily="34" typeface="微软雅黑"/>
                <a:ea charset="-122" panose="020b0503020204020204" pitchFamily="34" typeface="微软雅黑"/>
              </a:rPr>
              <a:t>随着互联网的发展，特别是社交媒体、电子商务以及智慧终端的快速发展，数量巨大的数据碎片时刻都在产生。这些数据来自于不同渠道、不同领域，有着不同的格式与标准，数据的杂乱不可避免。</a:t>
            </a:r>
          </a:p>
          <a:p>
            <a:pPr indent="-342900" marL="342900">
              <a:lnSpc>
                <a:spcPct val="140000"/>
              </a:lnSpc>
              <a:buFont charset="2" panose="05000000000000000000" pitchFamily="2" typeface="Wingdings"/>
              <a:buChar char="n"/>
            </a:pPr>
            <a:r>
              <a:rPr altLang="en-US" lang="zh-CN" smtClean="0" sz="2000">
                <a:solidFill>
                  <a:schemeClr val="bg2">
                    <a:lumMod val="50000"/>
                  </a:schemeClr>
                </a:solidFill>
                <a:latin charset="-122" panose="020b0503020204020204" pitchFamily="34" typeface="微软雅黑"/>
                <a:ea charset="-122" panose="020b0503020204020204" pitchFamily="34" typeface="微软雅黑"/>
              </a:rPr>
              <a:t>大数据所依仗的就是数据量大。想要获得大数据带来的好处，就应该接受数据的不完美和不精确，承认他们的杂乱，我们才能更好地进行预测、认识和理解世界万物。</a:t>
            </a:r>
          </a:p>
        </p:txBody>
      </p:sp>
    </p:spTree>
    <p:extLst>
      <p:ext uri="{BB962C8B-B14F-4D97-AF65-F5344CB8AC3E}">
        <p14:creationId val="67264751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04</a:t>
            </a:r>
          </a:p>
        </p:txBody>
      </p:sp>
      <p:sp>
        <p:nvSpPr>
          <p:cNvPr id="36" name="文本框 35"/>
          <p:cNvSpPr txBox="1"/>
          <p:nvPr/>
        </p:nvSpPr>
        <p:spPr>
          <a:xfrm>
            <a:off x="2183264" y="261445"/>
            <a:ext cx="30276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数中自有黄金屋</a:t>
            </a:r>
          </a:p>
        </p:txBody>
      </p:sp>
      <p:grpSp>
        <p:nvGrpSpPr>
          <p:cNvPr id="3" name="组合 2"/>
          <p:cNvGrpSpPr/>
          <p:nvPr/>
        </p:nvGrpSpPr>
        <p:grpSpPr>
          <a:xfrm>
            <a:off x="1068567" y="1865004"/>
            <a:ext cx="10056631" cy="3143250"/>
            <a:chOff x="1055688" y="2436924"/>
            <a:chExt cx="10106446" cy="3143250"/>
          </a:xfrm>
        </p:grpSpPr>
        <p:sp>
          <p:nvSpPr>
            <p:cNvPr id="37" name="矩形 36"/>
            <p:cNvSpPr/>
            <p:nvPr/>
          </p:nvSpPr>
          <p:spPr>
            <a:xfrm>
              <a:off x="1055688" y="2436924"/>
              <a:ext cx="10080624" cy="3143250"/>
            </a:xfrm>
            <a:prstGeom prst="rect">
              <a:avLst/>
            </a:prstGeom>
            <a:noFill/>
            <a:ln>
              <a:solidFill>
                <a:srgbClr val="141A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4" name="图片 33"/>
            <p:cNvPicPr>
              <a:picLocks noChangeAspect="1"/>
            </p:cNvPicPr>
            <p:nvPr/>
          </p:nvPicPr>
          <p:blipFill>
            <a:blip r:embed="rId2">
              <a:extLst>
                <a:ext uri="{BEBA8EAE-BF5A-486C-A8C5-ECC9F3942E4B}">
                  <a14:imgProps>
                    <a14:imgLayer xmlns:d3p1="http://schemas.openxmlformats.org/officeDocument/2006/relationships" d3p1:embed="">
                      <a14:imgEffect>
                        <a14:backgroundRemoval b="100000" l="30505" r="86869" t="0"/>
                      </a14:imgEffect>
                    </a14:imgLayer>
                  </a14:imgProps>
                </a:ext>
                <a:ext uri="{28A0092B-C50C-407E-A947-70E740481C1C}">
                  <a14:useLocalDpi val="0"/>
                </a:ext>
              </a:extLst>
            </a:blip>
            <a:srcRect l="29232" r="12942"/>
            <a:stretch>
              <a:fillRect/>
            </a:stretch>
          </p:blipFill>
          <p:spPr>
            <a:xfrm>
              <a:off x="8435726" y="2436924"/>
              <a:ext cx="2726408" cy="3143250"/>
            </a:xfrm>
            <a:prstGeom prst="rect">
              <a:avLst/>
            </a:prstGeom>
          </p:spPr>
        </p:pic>
        <p:sp>
          <p:nvSpPr>
            <p:cNvPr id="38" name="文本框 37"/>
            <p:cNvSpPr txBox="1"/>
            <p:nvPr/>
          </p:nvSpPr>
          <p:spPr>
            <a:xfrm>
              <a:off x="1326144" y="3008275"/>
              <a:ext cx="7470126" cy="1554480"/>
            </a:xfrm>
            <a:prstGeom prst="rect">
              <a:avLst/>
            </a:prstGeom>
            <a:noFill/>
          </p:spPr>
          <p:txBody>
            <a:bodyPr rtlCol="0" wrap="square">
              <a:spAutoFit/>
            </a:bodyPr>
            <a:lstStyle/>
            <a:p>
              <a:r>
                <a:rPr altLang="en-US" lang="zh-CN" smtClean="0" sz="2400">
                  <a:solidFill>
                    <a:srgbClr val="0070C0"/>
                  </a:solidFill>
                  <a:latin charset="-122" panose="020b0503020204020204" pitchFamily="34" typeface="微软雅黑"/>
                  <a:ea charset="-122" panose="020b0503020204020204" pitchFamily="34" typeface="微软雅黑"/>
                </a:rPr>
                <a:t>“数据就像一个神奇的砖石矿，当它的首要价值被发掘后仍能不断给予。它的真实价值就像漂浮在海洋上的冰山，第一眼只能看到冰山的一角，而绝大部分都隐藏在海面之下。”</a:t>
              </a:r>
            </a:p>
          </p:txBody>
        </p:sp>
        <p:sp>
          <p:nvSpPr>
            <p:cNvPr id="39" name="矩形 38"/>
            <p:cNvSpPr/>
            <p:nvPr/>
          </p:nvSpPr>
          <p:spPr>
            <a:xfrm>
              <a:off x="4347725" y="4577936"/>
              <a:ext cx="4129120" cy="396240"/>
            </a:xfrm>
            <a:prstGeom prst="rect">
              <a:avLst/>
            </a:prstGeom>
          </p:spPr>
          <p:txBody>
            <a:bodyPr wrap="none">
              <a:spAutoFit/>
            </a:bodyPr>
            <a:lstStyle/>
            <a:p>
              <a:pPr algn="r"/>
              <a:r>
                <a:rPr altLang="zh-CN" lang="en-US" sz="2000">
                  <a:solidFill>
                    <a:schemeClr val="tx1">
                      <a:lumMod val="85000"/>
                      <a:lumOff val="15000"/>
                    </a:schemeClr>
                  </a:solidFill>
                  <a:latin charset="-122" panose="020b0503020204020204" pitchFamily="34" typeface="微软雅黑"/>
                  <a:ea charset="-122" panose="020b0503020204020204" pitchFamily="34" typeface="微软雅黑"/>
                </a:rPr>
                <a:t>——《大数据时代》作者 舍恩伯格</a:t>
              </a:r>
            </a:p>
          </p:txBody>
        </p:sp>
      </p:grpSp>
      <p:sp>
        <p:nvSpPr>
          <p:cNvPr id="40" name="文本框 39"/>
          <p:cNvSpPr txBox="1"/>
          <p:nvPr/>
        </p:nvSpPr>
        <p:spPr>
          <a:xfrm>
            <a:off x="1039866" y="1295517"/>
            <a:ext cx="4098803" cy="518160"/>
          </a:xfrm>
          <a:prstGeom prst="rect">
            <a:avLst/>
          </a:prstGeom>
          <a:solidFill>
            <a:srgbClr val="00B0F0"/>
          </a:solidFill>
          <a:ln>
            <a:solidFill>
              <a:srgbClr val="00B0F0"/>
            </a:solidFill>
          </a:ln>
        </p:spPr>
        <p:txBody>
          <a:bodyPr rtlCol="0" wrap="square">
            <a:spAutoFit/>
          </a:bodyPr>
          <a:lstStyle/>
          <a:p>
            <a:r>
              <a:rPr altLang="en-US" lang="zh-CN" smtClean="0" sz="2800">
                <a:solidFill>
                  <a:schemeClr val="bg1"/>
                </a:solidFill>
                <a:latin charset="-122" panose="020b0503020204020204" pitchFamily="34" typeface="微软雅黑"/>
                <a:ea charset="-122" panose="020b0503020204020204" pitchFamily="34" typeface="微软雅黑"/>
              </a:rPr>
              <a:t>把数据负担变成数据红利</a:t>
            </a:r>
          </a:p>
        </p:txBody>
      </p:sp>
      <p:sp>
        <p:nvSpPr>
          <p:cNvPr id="41" name="文本框 40"/>
          <p:cNvSpPr txBox="1"/>
          <p:nvPr/>
        </p:nvSpPr>
        <p:spPr>
          <a:xfrm>
            <a:off x="1040446" y="5189148"/>
            <a:ext cx="10045737" cy="1188720"/>
          </a:xfrm>
          <a:prstGeom prst="rect">
            <a:avLst/>
          </a:prstGeom>
          <a:solidFill>
            <a:srgbClr val="0070C0"/>
          </a:solidFill>
        </p:spPr>
        <p:txBody>
          <a:bodyPr rtlCol="0" wrap="square">
            <a:spAutoFit/>
          </a:bodyPr>
          <a:lstStyle/>
          <a:p>
            <a:pPr algn="just"/>
            <a:r>
              <a:rPr altLang="en-US" lang="zh-CN" smtClean="0" sz="2400">
                <a:solidFill>
                  <a:schemeClr val="bg1"/>
                </a:solidFill>
                <a:latin charset="-122" panose="020b0503020204020204" pitchFamily="34" typeface="微软雅黑"/>
                <a:ea charset="-122" panose="020b0503020204020204" pitchFamily="34" typeface="微软雅黑"/>
              </a:rPr>
              <a:t>数据的价值不会随着他的利用率提高而减少，数据可以不断被处理、不断产生新的价值。而今，数据不再是静止和陈旧的。对已有数据进行创新整合、多次挖掘，已成为抢占数据红利的强大武器。</a:t>
            </a:r>
          </a:p>
        </p:txBody>
      </p:sp>
    </p:spTree>
    <p:extLst>
      <p:ext uri="{BB962C8B-B14F-4D97-AF65-F5344CB8AC3E}">
        <p14:creationId val="1163238666"/>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0B0F0"/>
            </a:gs>
            <a:gs pos="80000">
              <a:srgbClr val="0070C0"/>
            </a:gs>
          </a:gsLst>
          <a:path path="circle">
            <a:fillToRect b="50000" l="50000" r="50000" t="50000"/>
          </a:path>
        </a:gradFill>
        <a:effectLst/>
      </p:bgPr>
    </p:bg>
    <p:spTree>
      <p:nvGrpSpPr>
        <p:cNvPr id="1" name=""/>
        <p:cNvGrpSpPr/>
        <p:nvPr/>
      </p:nvGrpSpPr>
      <p:grpSpPr>
        <a:xfrm>
          <a:off x="0" y="0"/>
          <a:ext cx="0" cy="0"/>
        </a:xfrm>
      </p:grpSpPr>
      <p:grpSp>
        <p:nvGrpSpPr>
          <p:cNvPr id="46" name="组合 45"/>
          <p:cNvGrpSpPr/>
          <p:nvPr/>
        </p:nvGrpSpPr>
        <p:grpSpPr>
          <a:xfrm>
            <a:off x="2251062" y="2246183"/>
            <a:ext cx="7689875" cy="868676"/>
            <a:chOff x="3179298" y="2231570"/>
            <a:chExt cx="6986491" cy="1027420"/>
          </a:xfrm>
        </p:grpSpPr>
        <p:sp>
          <p:nvSpPr>
            <p:cNvPr id="44" name="矩形 43"/>
            <p:cNvSpPr/>
            <p:nvPr/>
          </p:nvSpPr>
          <p:spPr>
            <a:xfrm>
              <a:off x="4656175" y="2231570"/>
              <a:ext cx="5509614" cy="10274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solidFill>
                    <a:schemeClr val="tx1">
                      <a:lumMod val="85000"/>
                      <a:lumOff val="15000"/>
                    </a:schemeClr>
                  </a:solidFill>
                  <a:latin charset="-122" panose="020b0800000000000000" pitchFamily="34" typeface="华康俪金黑W8(P)"/>
                  <a:ea charset="-122" panose="020b0800000000000000" pitchFamily="34" typeface="华康俪金黑W8(P)"/>
                </a:rPr>
                <a:t>智慧政府之大数据应用</a:t>
              </a:r>
            </a:p>
          </p:txBody>
        </p:sp>
        <p:sp>
          <p:nvSpPr>
            <p:cNvPr id="45" name="任意多边形 44"/>
            <p:cNvSpPr/>
            <p:nvPr/>
          </p:nvSpPr>
          <p:spPr>
            <a:xfrm>
              <a:off x="3179298" y="2231571"/>
              <a:ext cx="1962589" cy="1027419"/>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sz="4000">
                  <a:solidFill>
                    <a:srgbClr val="0070C0"/>
                  </a:solidFill>
                  <a:latin charset="-122" panose="020b0800000000000000" pitchFamily="34" typeface="华康俪金黑W8(P)"/>
                  <a:ea charset="-122" panose="020b0800000000000000" pitchFamily="34" typeface="华康俪金黑W8(P)"/>
                </a:rPr>
                <a:t>PART 3</a:t>
              </a:r>
            </a:p>
          </p:txBody>
        </p:sp>
      </p:grpSp>
      <p:sp>
        <p:nvSpPr>
          <p:cNvPr id="48" name="文本框 47"/>
          <p:cNvSpPr txBox="1"/>
          <p:nvPr/>
        </p:nvSpPr>
        <p:spPr>
          <a:xfrm>
            <a:off x="2602754" y="3915925"/>
            <a:ext cx="6986491" cy="10058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从未有一个时代像今天这样，出现如此大规模的数据爆炸。政府，甚至整个管理领域，已经变成漂浮在数据海洋上的巨轮。</a:t>
            </a:r>
          </a:p>
        </p:txBody>
      </p:sp>
      <p:sp>
        <p:nvSpPr>
          <p:cNvPr id="49" name="半闭框 48"/>
          <p:cNvSpPr/>
          <p:nvPr/>
        </p:nvSpPr>
        <p:spPr>
          <a:xfrm>
            <a:off x="2251062" y="3565047"/>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半闭框 49"/>
          <p:cNvSpPr/>
          <p:nvPr/>
        </p:nvSpPr>
        <p:spPr>
          <a:xfrm flipH="1" flipV="1">
            <a:off x="9589245" y="5063096"/>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792172566"/>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01</a:t>
            </a:r>
          </a:p>
        </p:txBody>
      </p:sp>
      <p:sp>
        <p:nvSpPr>
          <p:cNvPr id="36" name="文本框 35"/>
          <p:cNvSpPr txBox="1"/>
          <p:nvPr/>
        </p:nvSpPr>
        <p:spPr>
          <a:xfrm>
            <a:off x="2183264" y="261445"/>
            <a:ext cx="46532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快速反应的公共安全管理</a:t>
            </a:r>
          </a:p>
        </p:txBody>
      </p:sp>
      <p:sp>
        <p:nvSpPr>
          <p:cNvPr id="37" name="文本框 36"/>
          <p:cNvSpPr txBox="1"/>
          <p:nvPr/>
        </p:nvSpPr>
        <p:spPr>
          <a:xfrm>
            <a:off x="1039866" y="1314936"/>
            <a:ext cx="4807141" cy="518160"/>
          </a:xfrm>
          <a:prstGeom prst="rect">
            <a:avLst/>
          </a:prstGeom>
          <a:solidFill>
            <a:srgbClr val="00B0F0"/>
          </a:solidFill>
          <a:ln>
            <a:solidFill>
              <a:srgbClr val="00B0F0"/>
            </a:solidFill>
          </a:ln>
        </p:spPr>
        <p:txBody>
          <a:bodyPr rtlCol="0" wrap="square">
            <a:spAutoFit/>
          </a:bodyPr>
          <a:lstStyle/>
          <a:p>
            <a:pPr algn="ctr"/>
            <a:r>
              <a:rPr altLang="en-US" lang="zh-CN" smtClean="0" sz="2800">
                <a:solidFill>
                  <a:schemeClr val="bg1"/>
                </a:solidFill>
                <a:latin charset="-122" panose="020b0503020204020204" pitchFamily="34" typeface="微软雅黑"/>
                <a:ea charset="-122" panose="020b0503020204020204" pitchFamily="34" typeface="微软雅黑"/>
              </a:rPr>
              <a:t>三项备受社会关注的安全隐患</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sp>
        <p:nvSpPr>
          <p:cNvPr id="3" name="圆角矩形 2"/>
          <p:cNvSpPr/>
          <p:nvPr/>
        </p:nvSpPr>
        <p:spPr>
          <a:xfrm>
            <a:off x="1095208" y="2000770"/>
            <a:ext cx="2340187" cy="2340187"/>
          </a:xfrm>
          <a:prstGeom prst="roundRect">
            <a:avLst>
              <a:gd fmla="val 3282" name="adj"/>
            </a:avLst>
          </a:prstGeom>
          <a:blipFill>
            <a:blip r:embed="rId2"/>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文本框 125"/>
          <p:cNvSpPr txBox="1"/>
          <p:nvPr/>
        </p:nvSpPr>
        <p:spPr>
          <a:xfrm>
            <a:off x="1039866" y="4503572"/>
            <a:ext cx="4807141" cy="518160"/>
          </a:xfrm>
          <a:prstGeom prst="rect">
            <a:avLst/>
          </a:prstGeom>
          <a:solidFill>
            <a:srgbClr val="00B0F0"/>
          </a:solidFill>
          <a:ln>
            <a:solidFill>
              <a:srgbClr val="00B0F0"/>
            </a:solidFill>
          </a:ln>
        </p:spPr>
        <p:txBody>
          <a:bodyPr rtlCol="0" wrap="square">
            <a:spAutoFit/>
          </a:bodyPr>
          <a:lstStyle/>
          <a:p>
            <a:pPr algn="ctr"/>
            <a:r>
              <a:rPr altLang="en-US" lang="zh-CN" sz="2800">
                <a:solidFill>
                  <a:schemeClr val="bg1"/>
                </a:solidFill>
                <a:latin charset="-122" panose="020b0503020204020204" pitchFamily="34" typeface="微软雅黑"/>
                <a:ea charset="-122" panose="020b0503020204020204" pitchFamily="34" typeface="微软雅黑"/>
              </a:rPr>
              <a:t>公共安全管理应用上的改善</a:t>
            </a:r>
          </a:p>
        </p:txBody>
      </p:sp>
      <p:sp>
        <p:nvSpPr>
          <p:cNvPr id="129" name="文本框 128"/>
          <p:cNvSpPr txBox="1"/>
          <p:nvPr/>
        </p:nvSpPr>
        <p:spPr>
          <a:xfrm>
            <a:off x="956037" y="5094572"/>
            <a:ext cx="10095269" cy="1371600"/>
          </a:xfrm>
          <a:prstGeom prst="rect">
            <a:avLst/>
          </a:prstGeom>
          <a:noFill/>
        </p:spPr>
        <p:txBody>
          <a:bodyPr rtlCol="0" wrap="square">
            <a:spAutoFit/>
          </a:bodyPr>
          <a:lstStyle/>
          <a:p>
            <a:pPr indent="-342900" marL="342900">
              <a:lnSpc>
                <a:spcPct val="140000"/>
              </a:lnSpc>
              <a:buFont charset="2" panose="05000000000000000000" pitchFamily="2" typeface="Wingdings"/>
              <a:buChar char="n"/>
            </a:pPr>
            <a:r>
              <a:rPr altLang="en-US" lang="zh-CN" sz="2000">
                <a:solidFill>
                  <a:schemeClr val="bg2">
                    <a:lumMod val="25000"/>
                  </a:schemeClr>
                </a:solidFill>
                <a:latin charset="-122" panose="020b0503020204020204" pitchFamily="34" typeface="微软雅黑"/>
                <a:ea charset="-122" panose="020b0503020204020204" pitchFamily="34" typeface="微软雅黑"/>
              </a:rPr>
              <a:t>利用大数据有助于提前提前预测危机、精准打击犯罪。</a:t>
            </a:r>
          </a:p>
          <a:p>
            <a:pPr indent="-342900" marL="342900">
              <a:lnSpc>
                <a:spcPct val="140000"/>
              </a:lnSpc>
              <a:buFont charset="2" panose="05000000000000000000" pitchFamily="2" typeface="Wingdings"/>
              <a:buChar char="n"/>
            </a:pPr>
            <a:r>
              <a:rPr altLang="en-US" lang="zh-CN" sz="2000">
                <a:solidFill>
                  <a:schemeClr val="bg2">
                    <a:lumMod val="25000"/>
                  </a:schemeClr>
                </a:solidFill>
                <a:latin charset="-122" panose="020b0503020204020204" pitchFamily="34" typeface="微软雅黑"/>
                <a:ea charset="-122" panose="020b0503020204020204" pitchFamily="34" typeface="微软雅黑"/>
              </a:rPr>
              <a:t>利用大数据共享可以改善民众信息的不对称问题，让民众参与进来。</a:t>
            </a:r>
          </a:p>
          <a:p>
            <a:pPr indent="-342900" marL="342900">
              <a:lnSpc>
                <a:spcPct val="140000"/>
              </a:lnSpc>
              <a:buFont charset="2" panose="05000000000000000000" pitchFamily="2" typeface="Wingdings"/>
              <a:buChar char="n"/>
            </a:pPr>
            <a:r>
              <a:rPr altLang="en-US" lang="zh-CN" sz="2000">
                <a:solidFill>
                  <a:schemeClr val="bg2">
                    <a:lumMod val="25000"/>
                  </a:schemeClr>
                </a:solidFill>
                <a:latin charset="-122" panose="020b0503020204020204" pitchFamily="34" typeface="微软雅黑"/>
                <a:ea charset="-122" panose="020b0503020204020204" pitchFamily="34" typeface="微软雅黑"/>
              </a:rPr>
              <a:t>大数据的开发和应用有助于完善危机救灾系统，为救灾工作提供支持</a:t>
            </a:r>
          </a:p>
        </p:txBody>
      </p:sp>
      <p:sp>
        <p:nvSpPr>
          <p:cNvPr id="130" name="圆角矩形 129"/>
          <p:cNvSpPr/>
          <p:nvPr/>
        </p:nvSpPr>
        <p:spPr>
          <a:xfrm>
            <a:off x="4933228" y="2000770"/>
            <a:ext cx="2340187" cy="2340187"/>
          </a:xfrm>
          <a:prstGeom prst="roundRect">
            <a:avLst>
              <a:gd fmla="val 3282" name="adj"/>
            </a:avLst>
          </a:prstGeom>
          <a:blipFill>
            <a:blip r:embed="rId3"/>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圆角矩形 130"/>
          <p:cNvSpPr/>
          <p:nvPr/>
        </p:nvSpPr>
        <p:spPr>
          <a:xfrm>
            <a:off x="8771248" y="2000770"/>
            <a:ext cx="2340187" cy="2340187"/>
          </a:xfrm>
          <a:prstGeom prst="roundRect">
            <a:avLst>
              <a:gd fmla="val 3282" name="adj"/>
            </a:avLst>
          </a:prstGeom>
          <a:blipFill>
            <a:blip r:embed="rId4"/>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1120462" y="3869771"/>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solidFill>
                  <a:schemeClr val="bg1"/>
                </a:solidFill>
                <a:latin charset="-122" panose="020b0503020204020204" pitchFamily="34" typeface="微软雅黑"/>
                <a:ea charset="-122" panose="020b0503020204020204" pitchFamily="34" typeface="微软雅黑"/>
              </a:rPr>
              <a:t>恐怖袭击</a:t>
            </a:r>
          </a:p>
        </p:txBody>
      </p:sp>
      <p:sp>
        <p:nvSpPr>
          <p:cNvPr id="134" name="圆角矩形 133"/>
          <p:cNvSpPr/>
          <p:nvPr/>
        </p:nvSpPr>
        <p:spPr>
          <a:xfrm>
            <a:off x="4949780" y="3869771"/>
            <a:ext cx="233803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solidFill>
                  <a:schemeClr val="bg1"/>
                </a:solidFill>
                <a:latin charset="-122" panose="020b0503020204020204" pitchFamily="34" typeface="微软雅黑"/>
                <a:ea charset="-122" panose="020b0503020204020204" pitchFamily="34" typeface="微软雅黑"/>
              </a:rPr>
              <a:t>社会犯罪</a:t>
            </a:r>
          </a:p>
        </p:txBody>
      </p:sp>
      <p:sp>
        <p:nvSpPr>
          <p:cNvPr id="135" name="圆角矩形 134"/>
          <p:cNvSpPr/>
          <p:nvPr/>
        </p:nvSpPr>
        <p:spPr>
          <a:xfrm>
            <a:off x="8809189" y="3869771"/>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800">
                <a:solidFill>
                  <a:schemeClr val="bg1"/>
                </a:solidFill>
                <a:latin charset="-122" panose="020b0503020204020204" pitchFamily="34" typeface="微软雅黑"/>
                <a:ea charset="-122" panose="020b0503020204020204" pitchFamily="34" typeface="微软雅黑"/>
              </a:rPr>
              <a:t>食品安全</a:t>
            </a:r>
          </a:p>
        </p:txBody>
      </p:sp>
    </p:spTree>
    <p:extLst>
      <p:ext uri="{BB962C8B-B14F-4D97-AF65-F5344CB8AC3E}">
        <p14:creationId val="16971451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sp>
        <p:nvSpPr>
          <p:cNvPr id="36" name="文本框 35"/>
          <p:cNvSpPr txBox="1"/>
          <p:nvPr/>
        </p:nvSpPr>
        <p:spPr>
          <a:xfrm>
            <a:off x="2183264" y="261445"/>
            <a:ext cx="42468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数据化调控的公共交通</a:t>
            </a:r>
          </a:p>
        </p:txBody>
      </p:sp>
      <p:sp>
        <p:nvSpPr>
          <p:cNvPr id="18" name="文本框 17"/>
          <p:cNvSpPr txBox="1"/>
          <p:nvPr/>
        </p:nvSpPr>
        <p:spPr>
          <a:xfrm>
            <a:off x="1039866" y="2101941"/>
            <a:ext cx="4098803" cy="518160"/>
          </a:xfrm>
          <a:prstGeom prst="rect">
            <a:avLst/>
          </a:prstGeom>
          <a:solidFill>
            <a:srgbClr val="00B0F0"/>
          </a:solidFill>
          <a:ln>
            <a:solidFill>
              <a:srgbClr val="00B0F0"/>
            </a:solidFill>
          </a:ln>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交通拥堵治理方式的转变</a:t>
            </a:r>
          </a:p>
        </p:txBody>
      </p:sp>
      <p:grpSp>
        <p:nvGrpSpPr>
          <p:cNvPr id="19" name="组合 18"/>
          <p:cNvGrpSpPr/>
          <p:nvPr/>
        </p:nvGrpSpPr>
        <p:grpSpPr>
          <a:xfrm>
            <a:off x="1184477" y="2833808"/>
            <a:ext cx="1492510" cy="658796"/>
            <a:chOff x="6400800" y="1287887"/>
            <a:chExt cx="1753003" cy="1753003"/>
          </a:xfrm>
        </p:grpSpPr>
        <p:sp>
          <p:nvSpPr>
            <p:cNvPr id="20" name="圆角矩形 19"/>
            <p:cNvSpPr/>
            <p:nvPr/>
          </p:nvSpPr>
          <p:spPr>
            <a:xfrm>
              <a:off x="6400800" y="1287887"/>
              <a:ext cx="1753003" cy="1753003"/>
            </a:xfrm>
            <a:prstGeom prst="roundRect">
              <a:avLst>
                <a:gd fmla="val 7840" name="adj"/>
              </a:avLst>
            </a:prstGeom>
            <a:solidFill>
              <a:schemeClr val="bg1"/>
            </a:solidFill>
            <a:ln w="28575">
              <a:solidFill>
                <a:schemeClr val="bg1">
                  <a:lumMod val="50000"/>
                </a:schemeClr>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6492007" y="1468191"/>
              <a:ext cx="1573173" cy="1398832"/>
            </a:xfrm>
            <a:prstGeom prst="roundRect">
              <a:avLst>
                <a:gd fmla="val 9627" name="adj"/>
              </a:avLst>
            </a:prstGeom>
            <a:solidFill>
              <a:schemeClr val="bg1">
                <a:lumMod val="50000"/>
              </a:schemeClr>
            </a:solidFill>
            <a:ln w="285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Before</a:t>
              </a:r>
            </a:p>
          </p:txBody>
        </p:sp>
      </p:grpSp>
      <p:grpSp>
        <p:nvGrpSpPr>
          <p:cNvPr id="23" name="组合 22"/>
          <p:cNvGrpSpPr/>
          <p:nvPr/>
        </p:nvGrpSpPr>
        <p:grpSpPr>
          <a:xfrm>
            <a:off x="6224790" y="2833808"/>
            <a:ext cx="1492510" cy="658796"/>
            <a:chOff x="6400800" y="1287887"/>
            <a:chExt cx="1753003" cy="1753003"/>
          </a:xfrm>
        </p:grpSpPr>
        <p:sp>
          <p:nvSpPr>
            <p:cNvPr id="24" name="圆角矩形 23"/>
            <p:cNvSpPr/>
            <p:nvPr/>
          </p:nvSpPr>
          <p:spPr>
            <a:xfrm>
              <a:off x="6400800" y="1287887"/>
              <a:ext cx="1753003" cy="1753003"/>
            </a:xfrm>
            <a:prstGeom prst="roundRect">
              <a:avLst>
                <a:gd fmla="val 7840" name="adj"/>
              </a:avLst>
            </a:prstGeom>
            <a:solidFill>
              <a:schemeClr val="bg1"/>
            </a:solidFill>
            <a:ln w="28575">
              <a:solidFill>
                <a:srgbClr val="0264AB"/>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圆角矩形 24"/>
            <p:cNvSpPr/>
            <p:nvPr/>
          </p:nvSpPr>
          <p:spPr>
            <a:xfrm>
              <a:off x="6492007" y="1468191"/>
              <a:ext cx="1573173" cy="1398832"/>
            </a:xfrm>
            <a:prstGeom prst="roundRect">
              <a:avLst>
                <a:gd fmla="val 9627" name="adj"/>
              </a:avLst>
            </a:prstGeom>
            <a:solidFill>
              <a:srgbClr val="0264AB"/>
            </a:solidFill>
            <a:ln w="28575">
              <a:solidFill>
                <a:srgbClr val="0264AB"/>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Now</a:t>
              </a:r>
            </a:p>
          </p:txBody>
        </p:sp>
      </p:grpSp>
      <p:sp>
        <p:nvSpPr>
          <p:cNvPr id="27" name="矩形 26"/>
          <p:cNvSpPr/>
          <p:nvPr/>
        </p:nvSpPr>
        <p:spPr>
          <a:xfrm>
            <a:off x="2852480" y="2932373"/>
            <a:ext cx="1706880" cy="457200"/>
          </a:xfrm>
          <a:prstGeom prst="rect">
            <a:avLst/>
          </a:prstGeom>
        </p:spPr>
        <p:txBody>
          <a:bodyPr wrap="none">
            <a:spAutoFit/>
          </a:bodyPr>
          <a:lstStyle/>
          <a:p>
            <a:r>
              <a:rPr altLang="en-US" lang="zh-CN" smtClean="0" sz="2400">
                <a:solidFill>
                  <a:schemeClr val="bg1">
                    <a:lumMod val="50000"/>
                  </a:schemeClr>
                </a:solidFill>
                <a:latin charset="-122" panose="020b0503020204020204" pitchFamily="34" typeface="微软雅黑"/>
                <a:ea charset="-122" panose="020b0503020204020204" pitchFamily="34" typeface="微软雅黑"/>
              </a:rPr>
              <a:t>治标不治本</a:t>
            </a:r>
          </a:p>
        </p:txBody>
      </p:sp>
      <p:sp>
        <p:nvSpPr>
          <p:cNvPr id="28" name="矩形 27"/>
          <p:cNvSpPr/>
          <p:nvPr/>
        </p:nvSpPr>
        <p:spPr>
          <a:xfrm>
            <a:off x="7908270" y="2932373"/>
            <a:ext cx="1402080" cy="457200"/>
          </a:xfrm>
          <a:prstGeom prst="rect">
            <a:avLst/>
          </a:prstGeom>
        </p:spPr>
        <p:txBody>
          <a:bodyPr wrap="none">
            <a:spAutoFit/>
          </a:bodyPr>
          <a:lstStyle/>
          <a:p>
            <a:r>
              <a:rPr altLang="en-US" lang="zh-CN" smtClean="0" sz="2400">
                <a:solidFill>
                  <a:srgbClr val="0264AB"/>
                </a:solidFill>
                <a:latin charset="-122" panose="020b0503020204020204" pitchFamily="34" typeface="微软雅黑"/>
                <a:ea charset="-122" panose="020b0503020204020204" pitchFamily="34" typeface="微软雅黑"/>
              </a:rPr>
              <a:t>标本兼治</a:t>
            </a:r>
          </a:p>
        </p:txBody>
      </p:sp>
      <p:sp>
        <p:nvSpPr>
          <p:cNvPr id="29" name="右箭头 28"/>
          <p:cNvSpPr/>
          <p:nvPr/>
        </p:nvSpPr>
        <p:spPr>
          <a:xfrm>
            <a:off x="4930654" y="3019378"/>
            <a:ext cx="888642" cy="26405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1055688" y="1097533"/>
            <a:ext cx="10080625" cy="82296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随着经济发展和城镇化的加速，交通拥堵问题已经成为影响城市居民生活质量的主要原因之一。</a:t>
            </a:r>
          </a:p>
        </p:txBody>
      </p:sp>
      <p:sp>
        <p:nvSpPr>
          <p:cNvPr id="33" name="文本框 32"/>
          <p:cNvSpPr txBox="1"/>
          <p:nvPr/>
        </p:nvSpPr>
        <p:spPr>
          <a:xfrm>
            <a:off x="1055688" y="3560364"/>
            <a:ext cx="4763608" cy="701040"/>
          </a:xfrm>
          <a:prstGeom prst="rect">
            <a:avLst/>
          </a:prstGeom>
          <a:noFill/>
        </p:spPr>
        <p:txBody>
          <a:bodyPr rtlCol="0" wrap="square">
            <a:spAutoFit/>
          </a:bodyPr>
          <a:lstStyle/>
          <a:p>
            <a:r>
              <a:rPr altLang="en-US" lang="zh-CN" sz="2000">
                <a:solidFill>
                  <a:schemeClr val="bg2">
                    <a:lumMod val="25000"/>
                  </a:schemeClr>
                </a:solidFill>
                <a:latin charset="-122" panose="020b0503020204020204" pitchFamily="34" typeface="微软雅黑"/>
                <a:ea charset="-122" panose="020b0503020204020204" pitchFamily="34" typeface="微软雅黑"/>
              </a:rPr>
              <a:t>加大基础设施投入，通过不断拓宽道路、增加里程来增强交通能力。</a:t>
            </a:r>
          </a:p>
        </p:txBody>
      </p:sp>
      <p:sp>
        <p:nvSpPr>
          <p:cNvPr id="34" name="文本框 33"/>
          <p:cNvSpPr txBox="1"/>
          <p:nvPr/>
        </p:nvSpPr>
        <p:spPr>
          <a:xfrm>
            <a:off x="6096001" y="3560364"/>
            <a:ext cx="4786647" cy="701040"/>
          </a:xfrm>
          <a:prstGeom prst="rect">
            <a:avLst/>
          </a:prstGeom>
          <a:noFill/>
        </p:spPr>
        <p:txBody>
          <a:bodyPr rtlCol="0" wrap="square">
            <a:spAutoFit/>
          </a:bodyPr>
          <a:lstStyle/>
          <a:p>
            <a:r>
              <a:rPr altLang="en-US" lang="zh-CN" sz="2000">
                <a:solidFill>
                  <a:schemeClr val="bg2">
                    <a:lumMod val="25000"/>
                  </a:schemeClr>
                </a:solidFill>
                <a:latin charset="-122" panose="020b0503020204020204" pitchFamily="34" typeface="微软雅黑"/>
                <a:ea charset="-122" panose="020b0503020204020204" pitchFamily="34" typeface="微软雅黑"/>
              </a:rPr>
              <a:t>及时、全面、海量的数据基础上建立的科学分析交通管理系统。</a:t>
            </a:r>
          </a:p>
        </p:txBody>
      </p:sp>
      <p:sp>
        <p:nvSpPr>
          <p:cNvPr id="37" name="文本框 36"/>
          <p:cNvSpPr txBox="1"/>
          <p:nvPr/>
        </p:nvSpPr>
        <p:spPr>
          <a:xfrm>
            <a:off x="1105220" y="4583452"/>
            <a:ext cx="10045737" cy="1554480"/>
          </a:xfrm>
          <a:prstGeom prst="rect">
            <a:avLst/>
          </a:prstGeom>
          <a:solidFill>
            <a:srgbClr val="0070C0"/>
          </a:solidFill>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数据化调控成为高效改善城市交通的关键所在，将信息技术应用于公共交通，利用大数据从问题解决框架和制度层面提高信息资本利用率，减少对诸如土地等外部资源的依赖，合理分配资源，成为更加切实可行结局交通问题的方案。</a:t>
            </a:r>
          </a:p>
        </p:txBody>
      </p:sp>
    </p:spTree>
    <p:extLst>
      <p:ext uri="{BB962C8B-B14F-4D97-AF65-F5344CB8AC3E}">
        <p14:creationId val="768317047"/>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03</a:t>
            </a:r>
          </a:p>
        </p:txBody>
      </p:sp>
      <p:sp>
        <p:nvSpPr>
          <p:cNvPr id="36" name="文本框 35"/>
          <p:cNvSpPr txBox="1"/>
          <p:nvPr/>
        </p:nvSpPr>
        <p:spPr>
          <a:xfrm>
            <a:off x="2183264" y="261445"/>
            <a:ext cx="46532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以人为本的综合社会管理</a:t>
            </a:r>
          </a:p>
        </p:txBody>
      </p:sp>
      <p:sp>
        <p:nvSpPr>
          <p:cNvPr id="37" name="文本框 36"/>
          <p:cNvSpPr txBox="1"/>
          <p:nvPr/>
        </p:nvSpPr>
        <p:spPr>
          <a:xfrm>
            <a:off x="1039866" y="1314936"/>
            <a:ext cx="5167751" cy="518160"/>
          </a:xfrm>
          <a:prstGeom prst="rect">
            <a:avLst/>
          </a:prstGeom>
          <a:solidFill>
            <a:srgbClr val="00B0F0"/>
          </a:solidFill>
          <a:ln>
            <a:solidFill>
              <a:srgbClr val="00B0F0"/>
            </a:solidFill>
          </a:ln>
        </p:spPr>
        <p:txBody>
          <a:bodyPr rtlCol="0" wrap="square">
            <a:spAutoFit/>
          </a:bodyPr>
          <a:lstStyle/>
          <a:p>
            <a:pPr algn="ctr"/>
            <a:r>
              <a:rPr altLang="en-US" lang="zh-CN" smtClean="0" sz="2800">
                <a:solidFill>
                  <a:schemeClr val="bg1"/>
                </a:solidFill>
                <a:latin charset="-122" panose="020b0503020204020204" pitchFamily="34" typeface="微软雅黑"/>
                <a:ea charset="-122" panose="020b0503020204020204" pitchFamily="34" typeface="微软雅黑"/>
              </a:rPr>
              <a:t>快速城市化产生的三个社会矛盾</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sp>
        <p:nvSpPr>
          <p:cNvPr id="22" name="文本框 21"/>
          <p:cNvSpPr txBox="1"/>
          <p:nvPr/>
        </p:nvSpPr>
        <p:spPr>
          <a:xfrm>
            <a:off x="1105220" y="4974723"/>
            <a:ext cx="10045737" cy="1188720"/>
          </a:xfrm>
          <a:prstGeom prst="rect">
            <a:avLst/>
          </a:prstGeom>
          <a:solidFill>
            <a:srgbClr val="0070C0"/>
          </a:solidFill>
          <a:ln>
            <a:noFill/>
          </a:ln>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借用大数据这一显微镜，我们能对社会的所有问题和潜在矛盾进行分析和处理，在实现精细化管理、创新化服务与人性化关怀的基础上，走出一条中国特色的社会管理之路。</a:t>
            </a:r>
          </a:p>
        </p:txBody>
      </p:sp>
      <p:sp>
        <p:nvSpPr>
          <p:cNvPr id="21" name="圆角矩形 20"/>
          <p:cNvSpPr/>
          <p:nvPr/>
        </p:nvSpPr>
        <p:spPr>
          <a:xfrm>
            <a:off x="1095208" y="2191150"/>
            <a:ext cx="2340187" cy="2340187"/>
          </a:xfrm>
          <a:prstGeom prst="roundRect">
            <a:avLst>
              <a:gd fmla="val 3282" name="adj"/>
            </a:avLst>
          </a:prstGeom>
          <a:blipFill>
            <a:blip r:embed="rId2"/>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23"/>
          <p:cNvSpPr/>
          <p:nvPr/>
        </p:nvSpPr>
        <p:spPr>
          <a:xfrm>
            <a:off x="4933228" y="2191150"/>
            <a:ext cx="2340187" cy="2340187"/>
          </a:xfrm>
          <a:prstGeom prst="roundRect">
            <a:avLst>
              <a:gd fmla="val 3282" name="adj"/>
            </a:avLst>
          </a:prstGeom>
          <a:blipFill>
            <a:blip r:embed="rId3"/>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圆角矩形 24"/>
          <p:cNvSpPr/>
          <p:nvPr/>
        </p:nvSpPr>
        <p:spPr>
          <a:xfrm>
            <a:off x="8771248" y="2191150"/>
            <a:ext cx="2340187" cy="2340187"/>
          </a:xfrm>
          <a:prstGeom prst="roundRect">
            <a:avLst>
              <a:gd fmla="val 3282" name="adj"/>
            </a:avLst>
          </a:prstGeom>
          <a:blipFill>
            <a:blip r:embed="rId4"/>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a:off x="1120462" y="4060151"/>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b0503020204020204" pitchFamily="34" typeface="微软雅黑"/>
                <a:ea charset="-122" panose="020b0503020204020204" pitchFamily="34" typeface="微软雅黑"/>
              </a:rPr>
              <a:t>治安问题</a:t>
            </a:r>
          </a:p>
        </p:txBody>
      </p:sp>
      <p:sp>
        <p:nvSpPr>
          <p:cNvPr id="27" name="圆角矩形 26"/>
          <p:cNvSpPr/>
          <p:nvPr/>
        </p:nvSpPr>
        <p:spPr>
          <a:xfrm>
            <a:off x="4962659" y="4060151"/>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b0503020204020204" pitchFamily="34" typeface="微软雅黑"/>
                <a:ea charset="-122" panose="020b0503020204020204" pitchFamily="34" typeface="微软雅黑"/>
              </a:rPr>
              <a:t>住房问题</a:t>
            </a:r>
          </a:p>
        </p:txBody>
      </p:sp>
      <p:sp>
        <p:nvSpPr>
          <p:cNvPr id="28" name="圆角矩形 27"/>
          <p:cNvSpPr/>
          <p:nvPr/>
        </p:nvSpPr>
        <p:spPr>
          <a:xfrm>
            <a:off x="8809189" y="4060151"/>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solidFill>
                  <a:schemeClr val="bg1"/>
                </a:solidFill>
                <a:latin charset="-122" panose="020b0503020204020204" pitchFamily="34" typeface="微软雅黑"/>
                <a:ea charset="-122" panose="020b0503020204020204" pitchFamily="34" typeface="微软雅黑"/>
              </a:rPr>
              <a:t>政府供给不足</a:t>
            </a:r>
          </a:p>
        </p:txBody>
      </p:sp>
    </p:spTree>
    <p:extLst>
      <p:ext uri="{BB962C8B-B14F-4D97-AF65-F5344CB8AC3E}">
        <p14:creationId val="3532373038"/>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04</a:t>
            </a:r>
          </a:p>
        </p:txBody>
      </p:sp>
      <p:sp>
        <p:nvSpPr>
          <p:cNvPr id="36" name="文本框 35"/>
          <p:cNvSpPr txBox="1"/>
          <p:nvPr/>
        </p:nvSpPr>
        <p:spPr>
          <a:xfrm>
            <a:off x="2183264" y="261445"/>
            <a:ext cx="54660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智慧监测下的公共卫生与医疗</a:t>
            </a:r>
          </a:p>
        </p:txBody>
      </p:sp>
      <p:sp>
        <p:nvSpPr>
          <p:cNvPr id="18" name="文本框 17"/>
          <p:cNvSpPr txBox="1"/>
          <p:nvPr/>
        </p:nvSpPr>
        <p:spPr>
          <a:xfrm>
            <a:off x="1055688" y="2480469"/>
            <a:ext cx="4098803" cy="518160"/>
          </a:xfrm>
          <a:prstGeom prst="rect">
            <a:avLst/>
          </a:prstGeom>
          <a:solidFill>
            <a:srgbClr val="00B0F0"/>
          </a:solidFill>
          <a:ln>
            <a:solidFill>
              <a:srgbClr val="00B0F0"/>
            </a:solidFill>
          </a:ln>
        </p:spPr>
        <p:txBody>
          <a:bodyPr rtlCol="0" wrap="square">
            <a:spAutoFit/>
          </a:bodyPr>
          <a:lstStyle/>
          <a:p>
            <a:r>
              <a:rPr altLang="en-US" lang="zh-CN" sz="2800">
                <a:solidFill>
                  <a:schemeClr val="bg1"/>
                </a:solidFill>
                <a:latin charset="-122" panose="020b0503020204020204" pitchFamily="34" typeface="微软雅黑"/>
                <a:ea charset="-122" panose="020b0503020204020204" pitchFamily="34" typeface="微软雅黑"/>
              </a:rPr>
              <a:t>公共卫生管理状况的转变</a:t>
            </a:r>
          </a:p>
        </p:txBody>
      </p:sp>
      <p:grpSp>
        <p:nvGrpSpPr>
          <p:cNvPr id="19" name="组合 18"/>
          <p:cNvGrpSpPr/>
          <p:nvPr/>
        </p:nvGrpSpPr>
        <p:grpSpPr>
          <a:xfrm>
            <a:off x="1200299" y="3212336"/>
            <a:ext cx="1492510" cy="658796"/>
            <a:chOff x="6400800" y="1287887"/>
            <a:chExt cx="1753003" cy="1753003"/>
          </a:xfrm>
        </p:grpSpPr>
        <p:sp>
          <p:nvSpPr>
            <p:cNvPr id="20" name="圆角矩形 19"/>
            <p:cNvSpPr/>
            <p:nvPr/>
          </p:nvSpPr>
          <p:spPr>
            <a:xfrm>
              <a:off x="6400800" y="1287887"/>
              <a:ext cx="1753003" cy="1753003"/>
            </a:xfrm>
            <a:prstGeom prst="roundRect">
              <a:avLst>
                <a:gd fmla="val 7840" name="adj"/>
              </a:avLst>
            </a:prstGeom>
            <a:solidFill>
              <a:schemeClr val="bg1"/>
            </a:solidFill>
            <a:ln w="28575">
              <a:solidFill>
                <a:schemeClr val="bg1">
                  <a:lumMod val="50000"/>
                </a:schemeClr>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6492007" y="1468191"/>
              <a:ext cx="1573173" cy="1398832"/>
            </a:xfrm>
            <a:prstGeom prst="roundRect">
              <a:avLst>
                <a:gd fmla="val 9627" name="adj"/>
              </a:avLst>
            </a:prstGeom>
            <a:solidFill>
              <a:schemeClr val="bg1">
                <a:lumMod val="50000"/>
              </a:schemeClr>
            </a:solidFill>
            <a:ln w="28575">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Before</a:t>
              </a:r>
            </a:p>
          </p:txBody>
        </p:sp>
      </p:grpSp>
      <p:grpSp>
        <p:nvGrpSpPr>
          <p:cNvPr id="23" name="组合 22"/>
          <p:cNvGrpSpPr/>
          <p:nvPr/>
        </p:nvGrpSpPr>
        <p:grpSpPr>
          <a:xfrm>
            <a:off x="6240612" y="3212336"/>
            <a:ext cx="1492510" cy="658796"/>
            <a:chOff x="6400800" y="1287887"/>
            <a:chExt cx="1753003" cy="1753003"/>
          </a:xfrm>
        </p:grpSpPr>
        <p:sp>
          <p:nvSpPr>
            <p:cNvPr id="24" name="圆角矩形 23"/>
            <p:cNvSpPr/>
            <p:nvPr/>
          </p:nvSpPr>
          <p:spPr>
            <a:xfrm>
              <a:off x="6400800" y="1287887"/>
              <a:ext cx="1753003" cy="1753003"/>
            </a:xfrm>
            <a:prstGeom prst="roundRect">
              <a:avLst>
                <a:gd fmla="val 7840" name="adj"/>
              </a:avLst>
            </a:prstGeom>
            <a:solidFill>
              <a:schemeClr val="bg1"/>
            </a:solidFill>
            <a:ln w="28575">
              <a:solidFill>
                <a:srgbClr val="0264AB"/>
              </a:solidFill>
            </a:ln>
            <a:effectLst>
              <a:outerShdw algn="tl" blurRad="50800" dir="27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圆角矩形 24"/>
            <p:cNvSpPr/>
            <p:nvPr/>
          </p:nvSpPr>
          <p:spPr>
            <a:xfrm>
              <a:off x="6492007" y="1468191"/>
              <a:ext cx="1573173" cy="1398832"/>
            </a:xfrm>
            <a:prstGeom prst="roundRect">
              <a:avLst>
                <a:gd fmla="val 9627" name="adj"/>
              </a:avLst>
            </a:prstGeom>
            <a:solidFill>
              <a:srgbClr val="0264AB"/>
            </a:solidFill>
            <a:ln w="28575">
              <a:solidFill>
                <a:srgbClr val="0264AB"/>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t>Now</a:t>
              </a:r>
            </a:p>
          </p:txBody>
        </p:sp>
      </p:grpSp>
      <p:sp>
        <p:nvSpPr>
          <p:cNvPr id="27" name="矩形 26"/>
          <p:cNvSpPr/>
          <p:nvPr/>
        </p:nvSpPr>
        <p:spPr>
          <a:xfrm>
            <a:off x="2868302" y="3310901"/>
            <a:ext cx="1402080" cy="457200"/>
          </a:xfrm>
          <a:prstGeom prst="rect">
            <a:avLst/>
          </a:prstGeom>
        </p:spPr>
        <p:txBody>
          <a:bodyPr wrap="none">
            <a:spAutoFit/>
          </a:bodyPr>
          <a:lstStyle/>
          <a:p>
            <a:r>
              <a:rPr altLang="en-US" lang="zh-CN" smtClean="0" sz="2400">
                <a:solidFill>
                  <a:schemeClr val="bg1">
                    <a:lumMod val="50000"/>
                  </a:schemeClr>
                </a:solidFill>
                <a:latin charset="-122" panose="020b0503020204020204" pitchFamily="34" typeface="微软雅黑"/>
                <a:ea charset="-122" panose="020b0503020204020204" pitchFamily="34" typeface="微软雅黑"/>
              </a:rPr>
              <a:t>手段局限</a:t>
            </a:r>
          </a:p>
        </p:txBody>
      </p:sp>
      <p:sp>
        <p:nvSpPr>
          <p:cNvPr id="28" name="矩形 27"/>
          <p:cNvSpPr/>
          <p:nvPr/>
        </p:nvSpPr>
        <p:spPr>
          <a:xfrm>
            <a:off x="7924092" y="3310901"/>
            <a:ext cx="1402080" cy="457200"/>
          </a:xfrm>
          <a:prstGeom prst="rect">
            <a:avLst/>
          </a:prstGeom>
        </p:spPr>
        <p:txBody>
          <a:bodyPr wrap="none">
            <a:spAutoFit/>
          </a:bodyPr>
          <a:lstStyle/>
          <a:p>
            <a:r>
              <a:rPr altLang="en-US" lang="zh-CN" smtClean="0" sz="2400">
                <a:solidFill>
                  <a:srgbClr val="0264AB"/>
                </a:solidFill>
                <a:latin charset="-122" panose="020b0503020204020204" pitchFamily="34" typeface="微软雅黑"/>
                <a:ea charset="-122" panose="020b0503020204020204" pitchFamily="34" typeface="微软雅黑"/>
              </a:rPr>
              <a:t>局面改变</a:t>
            </a:r>
          </a:p>
        </p:txBody>
      </p:sp>
      <p:sp>
        <p:nvSpPr>
          <p:cNvPr id="29" name="右箭头 28"/>
          <p:cNvSpPr/>
          <p:nvPr/>
        </p:nvSpPr>
        <p:spPr>
          <a:xfrm>
            <a:off x="4946476" y="3397906"/>
            <a:ext cx="888642" cy="264058"/>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1055688" y="1097533"/>
            <a:ext cx="10080625" cy="822960"/>
          </a:xfrm>
          <a:prstGeom prst="rect">
            <a:avLst/>
          </a:prstGeom>
          <a:noFill/>
        </p:spPr>
        <p:txBody>
          <a:bodyPr rtlCol="0" wrap="square">
            <a:spAutoFit/>
          </a:bodyPr>
          <a:lstStyle/>
          <a:p>
            <a:r>
              <a:rPr altLang="en-US" lang="zh-CN" sz="2400">
                <a:latin charset="-122" panose="020b0503020204020204" pitchFamily="34" typeface="微软雅黑"/>
                <a:ea charset="-122" panose="020b0503020204020204" pitchFamily="34" typeface="微软雅黑"/>
              </a:rPr>
              <a:t>一个国家、民族的人民健康问题往往是决定该地区稳定发展和人民福祉的基石。</a:t>
            </a:r>
          </a:p>
        </p:txBody>
      </p:sp>
      <p:sp>
        <p:nvSpPr>
          <p:cNvPr id="33" name="文本框 32"/>
          <p:cNvSpPr txBox="1"/>
          <p:nvPr/>
        </p:nvSpPr>
        <p:spPr>
          <a:xfrm>
            <a:off x="1071510" y="4068523"/>
            <a:ext cx="4763608" cy="701040"/>
          </a:xfrm>
          <a:prstGeom prst="rect">
            <a:avLst/>
          </a:prstGeom>
          <a:noFill/>
        </p:spPr>
        <p:txBody>
          <a:bodyPr rtlCol="0" wrap="square">
            <a:spAutoFit/>
          </a:bodyPr>
          <a:lstStyle/>
          <a:p>
            <a:r>
              <a:rPr altLang="en-US" lang="zh-CN" sz="2000">
                <a:solidFill>
                  <a:schemeClr val="bg2">
                    <a:lumMod val="50000"/>
                  </a:schemeClr>
                </a:solidFill>
                <a:latin charset="-122" panose="020b0503020204020204" pitchFamily="34" typeface="微软雅黑"/>
                <a:ea charset="-122" panose="020b0503020204020204" pitchFamily="34" typeface="微软雅黑"/>
              </a:rPr>
              <a:t>很难及时监测到流行病爆发前的征兆，更难以进行全面分析而制定应对方案。</a:t>
            </a:r>
          </a:p>
        </p:txBody>
      </p:sp>
      <p:sp>
        <p:nvSpPr>
          <p:cNvPr id="34" name="文本框 33"/>
          <p:cNvSpPr txBox="1"/>
          <p:nvPr/>
        </p:nvSpPr>
        <p:spPr>
          <a:xfrm>
            <a:off x="6111823" y="4068523"/>
            <a:ext cx="4786647" cy="701040"/>
          </a:xfrm>
          <a:prstGeom prst="rect">
            <a:avLst/>
          </a:prstGeom>
          <a:noFill/>
        </p:spPr>
        <p:txBody>
          <a:bodyPr rtlCol="0" wrap="square">
            <a:spAutoFit/>
          </a:bodyPr>
          <a:lstStyle/>
          <a:p>
            <a:r>
              <a:rPr altLang="en-US" lang="zh-CN" sz="2000">
                <a:solidFill>
                  <a:schemeClr val="bg2">
                    <a:lumMod val="50000"/>
                  </a:schemeClr>
                </a:solidFill>
                <a:latin charset="-122" panose="020b0503020204020204" pitchFamily="34" typeface="微软雅黑"/>
                <a:ea charset="-122" panose="020b0503020204020204" pitchFamily="34" typeface="微软雅黑"/>
              </a:rPr>
              <a:t>无所不在的传感器、互联网和通信技术帮助我们监测病毒传播的危险信号。</a:t>
            </a:r>
          </a:p>
        </p:txBody>
      </p:sp>
      <p:sp>
        <p:nvSpPr>
          <p:cNvPr id="37" name="文本框 36"/>
          <p:cNvSpPr txBox="1"/>
          <p:nvPr/>
        </p:nvSpPr>
        <p:spPr>
          <a:xfrm>
            <a:off x="1078182" y="5328349"/>
            <a:ext cx="10045737" cy="822960"/>
          </a:xfrm>
          <a:prstGeom prst="rect">
            <a:avLst/>
          </a:prstGeom>
          <a:solidFill>
            <a:srgbClr val="0070C0"/>
          </a:solidFill>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越早得到这些数据，越能及时的应对。提前一步行动，挽救的将是无数条保贵的生命。</a:t>
            </a:r>
          </a:p>
        </p:txBody>
      </p:sp>
    </p:spTree>
    <p:extLst>
      <p:ext uri="{BB962C8B-B14F-4D97-AF65-F5344CB8AC3E}">
        <p14:creationId val="3809964046"/>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05</a:t>
            </a:r>
          </a:p>
        </p:txBody>
      </p:sp>
      <p:sp>
        <p:nvSpPr>
          <p:cNvPr id="36" name="文本框 35"/>
          <p:cNvSpPr txBox="1"/>
          <p:nvPr/>
        </p:nvSpPr>
        <p:spPr>
          <a:xfrm>
            <a:off x="2183264" y="261445"/>
            <a:ext cx="5059680" cy="579120"/>
          </a:xfrm>
          <a:prstGeom prst="rect">
            <a:avLst/>
          </a:prstGeom>
          <a:noFill/>
        </p:spPr>
        <p:txBody>
          <a:bodyPr rtlCol="0" wrap="none">
            <a:spAutoFit/>
          </a:bodyPr>
          <a:lstStyle/>
          <a:p>
            <a:r>
              <a:rPr altLang="en-US" lang="zh-CN" sz="3200">
                <a:solidFill>
                  <a:schemeClr val="tx1">
                    <a:lumMod val="85000"/>
                    <a:lumOff val="15000"/>
                  </a:schemeClr>
                </a:solidFill>
                <a:latin charset="-122" panose="020b0800000000000000" pitchFamily="34" typeface="华康俪金黑W8(P)"/>
                <a:ea charset="-122" panose="020b0800000000000000" pitchFamily="34" typeface="华康俪金黑W8(P)"/>
              </a:rPr>
              <a:t>创意与实用兼备的环境保护</a:t>
            </a:r>
          </a:p>
        </p:txBody>
      </p:sp>
      <p:sp>
        <p:nvSpPr>
          <p:cNvPr id="37" name="文本框 36"/>
          <p:cNvSpPr txBox="1"/>
          <p:nvPr/>
        </p:nvSpPr>
        <p:spPr>
          <a:xfrm>
            <a:off x="1039866" y="1314936"/>
            <a:ext cx="5528359" cy="518160"/>
          </a:xfrm>
          <a:prstGeom prst="rect">
            <a:avLst/>
          </a:prstGeom>
          <a:solidFill>
            <a:srgbClr val="00B0F0"/>
          </a:solidFill>
          <a:ln>
            <a:solidFill>
              <a:srgbClr val="00B0F0"/>
            </a:solidFill>
          </a:ln>
        </p:spPr>
        <p:txBody>
          <a:bodyPr rtlCol="0" wrap="square">
            <a:spAutoFit/>
          </a:bodyPr>
          <a:lstStyle/>
          <a:p>
            <a:pPr algn="ctr"/>
            <a:r>
              <a:rPr altLang="en-US" lang="zh-CN" smtClean="0" sz="2800">
                <a:solidFill>
                  <a:schemeClr val="bg1"/>
                </a:solidFill>
                <a:latin charset="-122" panose="020b0503020204020204" pitchFamily="34" typeface="微软雅黑"/>
                <a:ea charset="-122" panose="020b0503020204020204" pitchFamily="34" typeface="微软雅黑"/>
              </a:rPr>
              <a:t>经济快速发展带来的三个环境问题</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sp>
        <p:nvSpPr>
          <p:cNvPr id="3" name="圆角矩形 2"/>
          <p:cNvSpPr/>
          <p:nvPr/>
        </p:nvSpPr>
        <p:spPr>
          <a:xfrm>
            <a:off x="1095208" y="2227191"/>
            <a:ext cx="2340187" cy="2340187"/>
          </a:xfrm>
          <a:prstGeom prst="roundRect">
            <a:avLst>
              <a:gd fmla="val 3282" name="adj"/>
            </a:avLst>
          </a:prstGeom>
          <a:blipFill>
            <a:blip r:embed="rId2"/>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圆角矩形 129"/>
          <p:cNvSpPr/>
          <p:nvPr/>
        </p:nvSpPr>
        <p:spPr>
          <a:xfrm>
            <a:off x="4933228" y="2227191"/>
            <a:ext cx="2340187" cy="2340187"/>
          </a:xfrm>
          <a:prstGeom prst="roundRect">
            <a:avLst>
              <a:gd fmla="val 3282" name="adj"/>
            </a:avLst>
          </a:prstGeom>
          <a:blipFill>
            <a:blip r:embed="rId3"/>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1" name="圆角矩形 130"/>
          <p:cNvSpPr/>
          <p:nvPr/>
        </p:nvSpPr>
        <p:spPr>
          <a:xfrm>
            <a:off x="8771248" y="2227191"/>
            <a:ext cx="2340187" cy="2340187"/>
          </a:xfrm>
          <a:prstGeom prst="roundRect">
            <a:avLst>
              <a:gd fmla="val 3282" name="adj"/>
            </a:avLst>
          </a:prstGeom>
          <a:blipFill>
            <a:blip r:embed="rId4"/>
            <a:stretch>
              <a:fillRect/>
            </a:stretch>
          </a:blip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圆角矩形 5"/>
          <p:cNvSpPr/>
          <p:nvPr/>
        </p:nvSpPr>
        <p:spPr>
          <a:xfrm>
            <a:off x="1120462" y="4096192"/>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b0503020204020204" pitchFamily="34" typeface="微软雅黑"/>
                <a:ea charset="-122" panose="020b0503020204020204" pitchFamily="34" typeface="微软雅黑"/>
              </a:rPr>
              <a:t>大气污染</a:t>
            </a:r>
          </a:p>
        </p:txBody>
      </p:sp>
      <p:sp>
        <p:nvSpPr>
          <p:cNvPr id="134" name="圆角矩形 133"/>
          <p:cNvSpPr/>
          <p:nvPr/>
        </p:nvSpPr>
        <p:spPr>
          <a:xfrm>
            <a:off x="4962659" y="4096192"/>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b0503020204020204" pitchFamily="34" typeface="微软雅黑"/>
                <a:ea charset="-122" panose="020b0503020204020204" pitchFamily="34" typeface="微软雅黑"/>
              </a:rPr>
              <a:t>固体垃圾</a:t>
            </a:r>
          </a:p>
        </p:txBody>
      </p:sp>
      <p:sp>
        <p:nvSpPr>
          <p:cNvPr id="135" name="圆角矩形 134"/>
          <p:cNvSpPr/>
          <p:nvPr/>
        </p:nvSpPr>
        <p:spPr>
          <a:xfrm>
            <a:off x="8795121" y="4096192"/>
            <a:ext cx="2292440" cy="464416"/>
          </a:xfrm>
          <a:prstGeom prst="round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400">
                <a:solidFill>
                  <a:schemeClr val="bg1"/>
                </a:solidFill>
                <a:latin charset="-122" panose="020b0503020204020204" pitchFamily="34" typeface="微软雅黑"/>
                <a:ea charset="-122" panose="020b0503020204020204" pitchFamily="34" typeface="微软雅黑"/>
              </a:rPr>
              <a:t>水污染</a:t>
            </a:r>
          </a:p>
        </p:txBody>
      </p:sp>
      <p:sp>
        <p:nvSpPr>
          <p:cNvPr id="22" name="文本框 21"/>
          <p:cNvSpPr txBox="1"/>
          <p:nvPr/>
        </p:nvSpPr>
        <p:spPr>
          <a:xfrm>
            <a:off x="1105220" y="4974723"/>
            <a:ext cx="10045737" cy="1554480"/>
          </a:xfrm>
          <a:prstGeom prst="rect">
            <a:avLst/>
          </a:prstGeom>
          <a:solidFill>
            <a:srgbClr val="0070C0"/>
          </a:solidFill>
          <a:ln>
            <a:noFill/>
          </a:ln>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借用大数据采集技术，我们将搜集到大量关于各项环境质量指标的信息，通过数据中心库进行数据分析，直接指导下一步环境治理方案的制订，并实时监测环境治理结果动态更新方案。利用大数据的开放性，鼓励更多公众和社会力量参与环境保护。</a:t>
            </a:r>
          </a:p>
        </p:txBody>
      </p:sp>
    </p:spTree>
    <p:extLst>
      <p:ext uri="{BB962C8B-B14F-4D97-AF65-F5344CB8AC3E}">
        <p14:creationId val="163364063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0B0F0"/>
            </a:gs>
            <a:gs pos="80000">
              <a:srgbClr val="0070C0"/>
            </a:gs>
          </a:gsLst>
          <a:path path="circle">
            <a:fillToRect b="50000" l="50000" r="50000" t="50000"/>
          </a:path>
        </a:gradFill>
        <a:effectLst/>
      </p:bgPr>
    </p:bg>
    <p:spTree>
      <p:nvGrpSpPr>
        <p:cNvPr id="1" name=""/>
        <p:cNvGrpSpPr/>
        <p:nvPr/>
      </p:nvGrpSpPr>
      <p:grpSpPr>
        <a:xfrm>
          <a:off x="0" y="0"/>
          <a:ext cx="0" cy="0"/>
        </a:xfrm>
      </p:grpSpPr>
      <p:grpSp>
        <p:nvGrpSpPr>
          <p:cNvPr id="46" name="组合 45"/>
          <p:cNvGrpSpPr/>
          <p:nvPr/>
        </p:nvGrpSpPr>
        <p:grpSpPr>
          <a:xfrm>
            <a:off x="2251062" y="2246183"/>
            <a:ext cx="7689875" cy="868676"/>
            <a:chOff x="3179298" y="2231570"/>
            <a:chExt cx="6986491" cy="1027420"/>
          </a:xfrm>
        </p:grpSpPr>
        <p:sp>
          <p:nvSpPr>
            <p:cNvPr id="44" name="矩形 43"/>
            <p:cNvSpPr/>
            <p:nvPr/>
          </p:nvSpPr>
          <p:spPr>
            <a:xfrm>
              <a:off x="4656175" y="2231570"/>
              <a:ext cx="5509614" cy="10274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3600">
                  <a:solidFill>
                    <a:schemeClr val="tx1">
                      <a:lumMod val="85000"/>
                      <a:lumOff val="15000"/>
                    </a:schemeClr>
                  </a:solidFill>
                  <a:latin charset="-122" panose="020b0800000000000000" pitchFamily="34" typeface="华康俪金黑W8(P)"/>
                  <a:ea charset="-122" panose="020b0800000000000000" pitchFamily="34" typeface="华康俪金黑W8(P)"/>
                </a:rPr>
                <a:t>《智慧政府》读后感</a:t>
              </a:r>
            </a:p>
          </p:txBody>
        </p:sp>
        <p:sp>
          <p:nvSpPr>
            <p:cNvPr id="45" name="任意多边形 44"/>
            <p:cNvSpPr/>
            <p:nvPr/>
          </p:nvSpPr>
          <p:spPr>
            <a:xfrm>
              <a:off x="3179298" y="2231571"/>
              <a:ext cx="1962589" cy="1027419"/>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sz="4000">
                  <a:solidFill>
                    <a:srgbClr val="0070C0"/>
                  </a:solidFill>
                  <a:latin charset="-122" panose="020b0800000000000000" pitchFamily="34" typeface="华康俪金黑W8(P)"/>
                  <a:ea charset="-122" panose="020b0800000000000000" pitchFamily="34" typeface="华康俪金黑W8(P)"/>
                </a:rPr>
                <a:t>PART 4</a:t>
              </a:r>
            </a:p>
          </p:txBody>
        </p:sp>
      </p:grpSp>
      <p:sp>
        <p:nvSpPr>
          <p:cNvPr id="48" name="文本框 47"/>
          <p:cNvSpPr txBox="1"/>
          <p:nvPr/>
        </p:nvSpPr>
        <p:spPr>
          <a:xfrm>
            <a:off x="2602754" y="3915925"/>
            <a:ext cx="6986491"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在没有做一件事情之前，你永远不知道你到底能做成什么样。</a:t>
            </a:r>
          </a:p>
        </p:txBody>
      </p:sp>
      <p:sp>
        <p:nvSpPr>
          <p:cNvPr id="49" name="半闭框 48"/>
          <p:cNvSpPr/>
          <p:nvPr/>
        </p:nvSpPr>
        <p:spPr>
          <a:xfrm>
            <a:off x="2251062" y="3565047"/>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半闭框 49"/>
          <p:cNvSpPr/>
          <p:nvPr/>
        </p:nvSpPr>
        <p:spPr>
          <a:xfrm flipH="1" flipV="1">
            <a:off x="9589245" y="4329286"/>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671505739"/>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01</a:t>
            </a:r>
          </a:p>
        </p:txBody>
      </p:sp>
      <p:sp>
        <p:nvSpPr>
          <p:cNvPr id="36" name="文本框 35"/>
          <p:cNvSpPr txBox="1"/>
          <p:nvPr/>
        </p:nvSpPr>
        <p:spPr>
          <a:xfrm>
            <a:off x="2183264" y="261445"/>
            <a:ext cx="38404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这是一本怎样的书？</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sp>
        <p:nvSpPr>
          <p:cNvPr id="21" name="文本框 20"/>
          <p:cNvSpPr txBox="1"/>
          <p:nvPr/>
        </p:nvSpPr>
        <p:spPr>
          <a:xfrm>
            <a:off x="1039867" y="2703013"/>
            <a:ext cx="10100358" cy="822960"/>
          </a:xfrm>
          <a:prstGeom prst="rect">
            <a:avLst/>
          </a:prstGeom>
          <a:noFill/>
          <a:ln>
            <a:noFill/>
          </a:ln>
        </p:spPr>
        <p:txBody>
          <a:bodyPr rtlCol="0" wrap="square">
            <a:spAutoFit/>
          </a:bodyPr>
          <a:lstStyle/>
          <a:p>
            <a:r>
              <a:rPr altLang="en-US" lang="zh-CN" sz="2400">
                <a:solidFill>
                  <a:schemeClr val="tx1">
                    <a:lumMod val="85000"/>
                    <a:lumOff val="15000"/>
                  </a:schemeClr>
                </a:solidFill>
                <a:latin charset="-122" panose="020b0503020204020204" pitchFamily="34" typeface="微软雅黑"/>
                <a:ea charset="-122" panose="020b0503020204020204" pitchFamily="34" typeface="微软雅黑"/>
              </a:rPr>
              <a:t>这本书在讲一些专业知识的时候，都会辅以合适的案例，旁征博引，简洁易懂。</a:t>
            </a:r>
          </a:p>
        </p:txBody>
      </p:sp>
      <p:sp>
        <p:nvSpPr>
          <p:cNvPr id="24" name="文本框 23"/>
          <p:cNvSpPr txBox="1"/>
          <p:nvPr/>
        </p:nvSpPr>
        <p:spPr>
          <a:xfrm>
            <a:off x="1039867" y="2036153"/>
            <a:ext cx="2395528" cy="518160"/>
          </a:xfrm>
          <a:prstGeom prst="rect">
            <a:avLst/>
          </a:prstGeom>
          <a:solidFill>
            <a:srgbClr val="00B0F0"/>
          </a:solidFill>
          <a:ln>
            <a:solidFill>
              <a:srgbClr val="00B0F0"/>
            </a:solidFill>
          </a:ln>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Question1</a:t>
            </a:r>
          </a:p>
        </p:txBody>
      </p:sp>
      <p:sp>
        <p:nvSpPr>
          <p:cNvPr id="25" name="文本框 24"/>
          <p:cNvSpPr txBox="1"/>
          <p:nvPr/>
        </p:nvSpPr>
        <p:spPr>
          <a:xfrm>
            <a:off x="3435393" y="2036153"/>
            <a:ext cx="2660607" cy="944880"/>
          </a:xfrm>
          <a:prstGeom prst="rect">
            <a:avLst/>
          </a:prstGeom>
          <a:noFill/>
          <a:ln>
            <a:solidFill>
              <a:srgbClr val="00B0F0"/>
            </a:solidFill>
          </a:ln>
        </p:spPr>
        <p:txBody>
          <a:bodyPr rtlCol="0" wrap="square">
            <a:spAutoFit/>
          </a:bodyPr>
          <a:lstStyle/>
          <a:p>
            <a:pPr algn="ctr"/>
            <a:r>
              <a:rPr altLang="en-US" lang="zh-CN" smtClean="0" sz="2800">
                <a:solidFill>
                  <a:schemeClr val="bg2">
                    <a:lumMod val="10000"/>
                  </a:schemeClr>
                </a:solidFill>
                <a:latin charset="-122" panose="020b0503020204020204" pitchFamily="34" typeface="微软雅黑"/>
                <a:ea charset="-122" panose="020b0503020204020204" pitchFamily="34" typeface="微软雅黑"/>
              </a:rPr>
              <a:t>专业术语多吗？</a:t>
            </a:r>
          </a:p>
        </p:txBody>
      </p:sp>
      <p:sp>
        <p:nvSpPr>
          <p:cNvPr id="16" name="文本框 15"/>
          <p:cNvSpPr txBox="1"/>
          <p:nvPr/>
        </p:nvSpPr>
        <p:spPr>
          <a:xfrm>
            <a:off x="1039867" y="4280451"/>
            <a:ext cx="10100358" cy="1188720"/>
          </a:xfrm>
          <a:prstGeom prst="rect">
            <a:avLst/>
          </a:prstGeom>
          <a:noFill/>
          <a:ln>
            <a:noFill/>
          </a:ln>
        </p:spPr>
        <p:txBody>
          <a:bodyPr rtlCol="0" wrap="square">
            <a:spAutoFit/>
          </a:bodyPr>
          <a:lstStyle/>
          <a:p>
            <a:r>
              <a:rPr altLang="en-US" lang="zh-CN" sz="2400">
                <a:solidFill>
                  <a:schemeClr val="tx1">
                    <a:lumMod val="85000"/>
                    <a:lumOff val="15000"/>
                  </a:schemeClr>
                </a:solidFill>
                <a:latin charset="-122" panose="020b0503020204020204" pitchFamily="34" typeface="微软雅黑"/>
                <a:ea charset="-122" panose="020b0503020204020204" pitchFamily="34" typeface="微软雅黑"/>
              </a:rPr>
              <a:t>这本书名为《智慧政府》，讲述了大数据在未来国家公共安全、卫生医疗、交通拥堵治理等领域建设上的应用。不仅适和从事公共管理工作的政府公务人员来读，也同样适合想要对未来生活有全新认知的普通大众来读。</a:t>
            </a:r>
          </a:p>
        </p:txBody>
      </p:sp>
      <p:sp>
        <p:nvSpPr>
          <p:cNvPr id="17" name="文本框 16"/>
          <p:cNvSpPr txBox="1"/>
          <p:nvPr/>
        </p:nvSpPr>
        <p:spPr>
          <a:xfrm>
            <a:off x="1039867" y="3613591"/>
            <a:ext cx="2395528" cy="518160"/>
          </a:xfrm>
          <a:prstGeom prst="rect">
            <a:avLst/>
          </a:prstGeom>
          <a:solidFill>
            <a:srgbClr val="00B0F0"/>
          </a:solidFill>
          <a:ln>
            <a:solidFill>
              <a:srgbClr val="00B0F0"/>
            </a:solidFill>
          </a:ln>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Question2</a:t>
            </a:r>
          </a:p>
        </p:txBody>
      </p:sp>
      <p:sp>
        <p:nvSpPr>
          <p:cNvPr id="18" name="文本框 17"/>
          <p:cNvSpPr txBox="1"/>
          <p:nvPr/>
        </p:nvSpPr>
        <p:spPr>
          <a:xfrm>
            <a:off x="3435393" y="3613591"/>
            <a:ext cx="2660607" cy="944880"/>
          </a:xfrm>
          <a:prstGeom prst="rect">
            <a:avLst/>
          </a:prstGeom>
          <a:noFill/>
          <a:ln>
            <a:solidFill>
              <a:srgbClr val="00B0F0"/>
            </a:solidFill>
          </a:ln>
        </p:spPr>
        <p:txBody>
          <a:bodyPr rtlCol="0" wrap="square">
            <a:spAutoFit/>
          </a:bodyPr>
          <a:lstStyle/>
          <a:p>
            <a:pPr algn="ctr"/>
            <a:r>
              <a:rPr altLang="en-US" lang="zh-CN" smtClean="0" sz="2800">
                <a:solidFill>
                  <a:schemeClr val="bg2">
                    <a:lumMod val="10000"/>
                  </a:schemeClr>
                </a:solidFill>
                <a:latin charset="-122" panose="020b0503020204020204" pitchFamily="34" typeface="微软雅黑"/>
                <a:ea charset="-122" panose="020b0503020204020204" pitchFamily="34" typeface="微软雅黑"/>
              </a:rPr>
              <a:t>适合什么人读？</a:t>
            </a:r>
          </a:p>
        </p:txBody>
      </p:sp>
    </p:spTree>
    <p:extLst>
      <p:ext uri="{BB962C8B-B14F-4D97-AF65-F5344CB8AC3E}">
        <p14:creationId val="214823028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5795493" y="2012712"/>
            <a:ext cx="4623515" cy="7117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10821225" y="2463232"/>
            <a:ext cx="2741550" cy="274155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3" name="椭圆 12"/>
          <p:cNvSpPr/>
          <p:nvPr/>
        </p:nvSpPr>
        <p:spPr>
          <a:xfrm>
            <a:off x="11065349" y="2724418"/>
            <a:ext cx="2239849" cy="223984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4" name="椭圆 13"/>
          <p:cNvSpPr/>
          <p:nvPr/>
        </p:nvSpPr>
        <p:spPr>
          <a:xfrm>
            <a:off x="11323731" y="2971666"/>
            <a:ext cx="1730599" cy="1730599"/>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pic>
        <p:nvPicPr>
          <p:cNvPr id="15" name="图片 14"/>
          <p:cNvPicPr>
            <a:picLocks noChangeAspect="1"/>
          </p:cNvPicPr>
          <p:nvPr/>
        </p:nvPicPr>
        <p:blipFill>
          <a:blip r:embed="rId2">
            <a:extLst>
              <a:ext uri="{28A0092B-C50C-407E-A947-70E740481C1C}">
                <a14:useLocalDpi val="0"/>
              </a:ext>
            </a:extLst>
          </a:blip>
          <a:srcRect b="5281" l="14513" r="9055" t="6548"/>
          <a:stretch>
            <a:fillRect/>
          </a:stretch>
        </p:blipFill>
        <p:spPr>
          <a:xfrm>
            <a:off x="1210614" y="1751526"/>
            <a:ext cx="3039415" cy="4185635"/>
          </a:xfrm>
          <a:prstGeom prst="rect">
            <a:avLst/>
          </a:prstGeom>
        </p:spPr>
      </p:pic>
      <p:sp>
        <p:nvSpPr>
          <p:cNvPr id="16" name="椭圆 15"/>
          <p:cNvSpPr/>
          <p:nvPr/>
        </p:nvSpPr>
        <p:spPr>
          <a:xfrm>
            <a:off x="12056483" y="3708177"/>
            <a:ext cx="257579" cy="257579"/>
          </a:xfrm>
          <a:prstGeom prst="ellipse">
            <a:avLst/>
          </a:prstGeom>
          <a:solidFill>
            <a:srgbClr val="0264AB"/>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01"/>
          </a:p>
        </p:txBody>
      </p:sp>
      <p:sp>
        <p:nvSpPr>
          <p:cNvPr id="19" name="任意多边形 18"/>
          <p:cNvSpPr/>
          <p:nvPr/>
        </p:nvSpPr>
        <p:spPr>
          <a:xfrm>
            <a:off x="4952603" y="2012712"/>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latin charset="-122" panose="020b0503020204020204" pitchFamily="34" typeface="微软雅黑"/>
                <a:ea charset="-122" panose="020b0503020204020204" pitchFamily="34" typeface="微软雅黑"/>
              </a:rPr>
              <a:t>01</a:t>
            </a:r>
          </a:p>
        </p:txBody>
      </p:sp>
      <p:sp>
        <p:nvSpPr>
          <p:cNvPr id="24" name="文本框 23"/>
          <p:cNvSpPr txBox="1"/>
          <p:nvPr/>
        </p:nvSpPr>
        <p:spPr>
          <a:xfrm>
            <a:off x="6096000" y="2084924"/>
            <a:ext cx="30276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大数据时代来临</a:t>
            </a:r>
          </a:p>
        </p:txBody>
      </p:sp>
      <p:sp>
        <p:nvSpPr>
          <p:cNvPr id="25" name="文本框 24"/>
          <p:cNvSpPr txBox="1"/>
          <p:nvPr/>
        </p:nvSpPr>
        <p:spPr>
          <a:xfrm>
            <a:off x="6096000" y="3036964"/>
            <a:ext cx="3027680" cy="579120"/>
          </a:xfrm>
          <a:prstGeom prst="rect">
            <a:avLst/>
          </a:prstGeom>
          <a:noFill/>
        </p:spPr>
        <p:txBody>
          <a:bodyPr rtlCol="0" wrap="none">
            <a:spAutoFit/>
          </a:bodyPr>
          <a:lstStyle/>
          <a:p>
            <a:r>
              <a:rPr altLang="en-US" lang="zh-CN" sz="3200">
                <a:solidFill>
                  <a:schemeClr val="tx1">
                    <a:lumMod val="85000"/>
                    <a:lumOff val="15000"/>
                  </a:schemeClr>
                </a:solidFill>
                <a:latin charset="-122" panose="020b0800000000000000" pitchFamily="34" typeface="华康俪金黑W8(P)"/>
                <a:ea charset="-122" panose="020b0800000000000000" pitchFamily="34" typeface="华康俪金黑W8(P)"/>
              </a:rPr>
              <a:t>大数据主义来袭</a:t>
            </a:r>
          </a:p>
        </p:txBody>
      </p:sp>
      <p:sp>
        <p:nvSpPr>
          <p:cNvPr id="26" name="文本框 25"/>
          <p:cNvSpPr txBox="1"/>
          <p:nvPr/>
        </p:nvSpPr>
        <p:spPr>
          <a:xfrm>
            <a:off x="6095999" y="3989006"/>
            <a:ext cx="4246880" cy="579120"/>
          </a:xfrm>
          <a:prstGeom prst="rect">
            <a:avLst/>
          </a:prstGeom>
          <a:noFill/>
        </p:spPr>
        <p:txBody>
          <a:bodyPr rtlCol="0" wrap="none">
            <a:spAutoFit/>
          </a:bodyPr>
          <a:lstStyle/>
          <a:p>
            <a:r>
              <a:rPr altLang="en-US" lang="zh-CN" sz="3200">
                <a:solidFill>
                  <a:schemeClr val="tx1">
                    <a:lumMod val="85000"/>
                    <a:lumOff val="15000"/>
                  </a:schemeClr>
                </a:solidFill>
                <a:latin charset="-122" panose="020b0800000000000000" pitchFamily="34" typeface="华康俪金黑W8(P)"/>
                <a:ea charset="-122" panose="020b0800000000000000" pitchFamily="34" typeface="华康俪金黑W8(P)"/>
              </a:rPr>
              <a:t>智慧政府之大数据应用</a:t>
            </a:r>
          </a:p>
        </p:txBody>
      </p:sp>
      <p:sp>
        <p:nvSpPr>
          <p:cNvPr id="27" name="文本框 26"/>
          <p:cNvSpPr txBox="1"/>
          <p:nvPr/>
        </p:nvSpPr>
        <p:spPr>
          <a:xfrm>
            <a:off x="6096000" y="4953927"/>
            <a:ext cx="3840480" cy="579120"/>
          </a:xfrm>
          <a:prstGeom prst="rect">
            <a:avLst/>
          </a:prstGeom>
          <a:noFill/>
        </p:spPr>
        <p:txBody>
          <a:bodyPr rtlCol="0" wrap="none">
            <a:spAutoFit/>
          </a:bodyPr>
          <a:lstStyle/>
          <a:p>
            <a:r>
              <a:rPr altLang="zh-CN" lang="en-US" sz="3200">
                <a:solidFill>
                  <a:schemeClr val="tx1">
                    <a:lumMod val="85000"/>
                    <a:lumOff val="15000"/>
                  </a:schemeClr>
                </a:solidFill>
                <a:latin charset="-122" panose="020b0800000000000000" pitchFamily="34" typeface="华康俪金黑W8(P)"/>
                <a:ea charset="-122" panose="020b0800000000000000" pitchFamily="34" typeface="华康俪金黑W8(P)"/>
              </a:rPr>
              <a:t>《智慧政府》读后感</a:t>
            </a:r>
          </a:p>
        </p:txBody>
      </p:sp>
      <p:sp>
        <p:nvSpPr>
          <p:cNvPr id="28" name="矩形 27"/>
          <p:cNvSpPr/>
          <p:nvPr/>
        </p:nvSpPr>
        <p:spPr>
          <a:xfrm>
            <a:off x="5795493" y="2971666"/>
            <a:ext cx="4623515" cy="7117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任意多边形 28"/>
          <p:cNvSpPr/>
          <p:nvPr/>
        </p:nvSpPr>
        <p:spPr>
          <a:xfrm>
            <a:off x="4952603" y="2971666"/>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latin charset="-122" panose="020b0503020204020204" pitchFamily="34" typeface="微软雅黑"/>
                <a:ea charset="-122" panose="020b0503020204020204" pitchFamily="34" typeface="微软雅黑"/>
              </a:rPr>
              <a:t>02</a:t>
            </a:r>
          </a:p>
        </p:txBody>
      </p:sp>
      <p:sp>
        <p:nvSpPr>
          <p:cNvPr id="30" name="矩形 29"/>
          <p:cNvSpPr/>
          <p:nvPr/>
        </p:nvSpPr>
        <p:spPr>
          <a:xfrm>
            <a:off x="5795493" y="3930620"/>
            <a:ext cx="4623515" cy="7117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任意多边形 30"/>
          <p:cNvSpPr/>
          <p:nvPr/>
        </p:nvSpPr>
        <p:spPr>
          <a:xfrm>
            <a:off x="4952603" y="393062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latin charset="-122" panose="020b0503020204020204" pitchFamily="34" typeface="微软雅黑"/>
                <a:ea charset="-122" panose="020b0503020204020204" pitchFamily="34" typeface="微软雅黑"/>
              </a:rPr>
              <a:t>03</a:t>
            </a:r>
          </a:p>
        </p:txBody>
      </p:sp>
      <p:sp>
        <p:nvSpPr>
          <p:cNvPr id="32" name="矩形 31"/>
          <p:cNvSpPr/>
          <p:nvPr/>
        </p:nvSpPr>
        <p:spPr>
          <a:xfrm>
            <a:off x="5795493" y="4889574"/>
            <a:ext cx="4623515" cy="71170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任意多边形 32"/>
          <p:cNvSpPr/>
          <p:nvPr/>
        </p:nvSpPr>
        <p:spPr>
          <a:xfrm>
            <a:off x="4952603" y="4889574"/>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000">
                <a:solidFill>
                  <a:schemeClr val="bg1"/>
                </a:solidFill>
                <a:latin charset="-122" panose="020b0503020204020204" pitchFamily="34" typeface="微软雅黑"/>
                <a:ea charset="-122" panose="020b0503020204020204" pitchFamily="34" typeface="微软雅黑"/>
              </a:rPr>
              <a:t>04</a:t>
            </a:r>
          </a:p>
        </p:txBody>
      </p:sp>
      <p:grpSp>
        <p:nvGrpSpPr>
          <p:cNvPr id="45" name="组合 44"/>
          <p:cNvGrpSpPr/>
          <p:nvPr/>
        </p:nvGrpSpPr>
        <p:grpSpPr>
          <a:xfrm>
            <a:off x="1210614" y="577185"/>
            <a:ext cx="3039415" cy="785611"/>
            <a:chOff x="1303936" y="528034"/>
            <a:chExt cx="2946093" cy="785611"/>
          </a:xfrm>
        </p:grpSpPr>
        <p:sp>
          <p:nvSpPr>
            <p:cNvPr id="41" name="任意多边形 40"/>
            <p:cNvSpPr/>
            <p:nvPr/>
          </p:nvSpPr>
          <p:spPr>
            <a:xfrm>
              <a:off x="2011680" y="528034"/>
              <a:ext cx="2238349" cy="785611"/>
            </a:xfrm>
            <a:custGeom>
              <a:gdLst>
                <a:gd fmla="*/ 3219 w 3593205" name="connsiteX0"/>
                <a:gd fmla="*/ 0 h 785611" name="connsiteY0"/>
                <a:gd fmla="*/ 3280893 w 3593205" name="connsiteX1"/>
                <a:gd fmla="*/ 0 h 785611" name="connsiteY1"/>
                <a:gd fmla="*/ 3593205 w 3593205" name="connsiteX2"/>
                <a:gd fmla="*/ 785611 h 785611" name="connsiteY2"/>
                <a:gd fmla="*/ 0 w 3593205" name="connsiteX3"/>
                <a:gd fmla="*/ 785611 h 785611" name="connsiteY3"/>
                <a:gd fmla="*/ 0 w 3593205" name="connsiteX4"/>
                <a:gd fmla="*/ 8097 h 785611" name="connsiteY4"/>
                <a:gd fmla="*/ 3219 w 3593205" name="connsiteX5"/>
                <a:gd fmla="*/ 0 h 78561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611" w="3593205">
                  <a:moveTo>
                    <a:pt x="3219" y="0"/>
                  </a:moveTo>
                  <a:lnTo>
                    <a:pt x="3280893" y="0"/>
                  </a:lnTo>
                  <a:lnTo>
                    <a:pt x="3593205" y="785611"/>
                  </a:lnTo>
                  <a:lnTo>
                    <a:pt x="0" y="785611"/>
                  </a:lnTo>
                  <a:lnTo>
                    <a:pt x="0" y="8097"/>
                  </a:lnTo>
                  <a:lnTo>
                    <a:pt x="3219" y="0"/>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1303936" y="528034"/>
              <a:ext cx="1354857" cy="7856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tx1">
                    <a:lumMod val="85000"/>
                    <a:lumOff val="15000"/>
                  </a:schemeClr>
                </a:solidFill>
                <a:latin charset="-122" panose="020b0800000000000000" pitchFamily="34" typeface="华康俪金黑W8(P)"/>
                <a:ea charset="-122" panose="020b0800000000000000" pitchFamily="34" typeface="华康俪金黑W8(P)"/>
              </a:endParaRPr>
            </a:p>
          </p:txBody>
        </p:sp>
        <p:sp>
          <p:nvSpPr>
            <p:cNvPr id="43" name="文本框 42"/>
            <p:cNvSpPr txBox="1"/>
            <p:nvPr/>
          </p:nvSpPr>
          <p:spPr>
            <a:xfrm>
              <a:off x="2658793" y="549063"/>
              <a:ext cx="1420838" cy="1188720"/>
            </a:xfrm>
            <a:prstGeom prst="rect">
              <a:avLst/>
            </a:prstGeom>
            <a:noFill/>
          </p:spPr>
          <p:txBody>
            <a:bodyPr rtlCol="0" wrap="square">
              <a:spAutoFit/>
            </a:bodyPr>
            <a:lstStyle/>
            <a:p>
              <a:pPr algn="ctr"/>
              <a:r>
                <a:rPr altLang="en-US" lang="zh-CN" sz="2400">
                  <a:solidFill>
                    <a:schemeClr val="bg1"/>
                  </a:solidFill>
                  <a:latin charset="-122" panose="03000509000000000000" pitchFamily="65" typeface="方正粗宋简体"/>
                  <a:ea charset="-122" panose="03000509000000000000" pitchFamily="65" typeface="方正粗宋简体"/>
                </a:rPr>
                <a:t>智慧政府</a:t>
              </a:r>
            </a:p>
            <a:p>
              <a:pPr algn="ctr"/>
              <a:r>
                <a:rPr altLang="en-US" lang="zh-CN" sz="2400">
                  <a:solidFill>
                    <a:schemeClr val="bg1"/>
                  </a:solidFill>
                  <a:latin charset="-122" panose="03000509000000000000" pitchFamily="65" typeface="方正粗宋简体"/>
                  <a:ea charset="-122" panose="03000509000000000000" pitchFamily="65" typeface="方正粗宋简体"/>
                </a:rPr>
                <a:t>中信出版社</a:t>
              </a:r>
            </a:p>
          </p:txBody>
        </p:sp>
        <p:cxnSp>
          <p:nvCxnSpPr>
            <p:cNvPr id="44" name="直接连接符 43"/>
            <p:cNvCxnSpPr/>
            <p:nvPr/>
          </p:nvCxnSpPr>
          <p:spPr>
            <a:xfrm>
              <a:off x="2686929" y="960599"/>
              <a:ext cx="14208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6" name="文本框 45"/>
          <p:cNvSpPr txBox="1"/>
          <p:nvPr/>
        </p:nvSpPr>
        <p:spPr>
          <a:xfrm>
            <a:off x="1348482" y="539301"/>
            <a:ext cx="1300480" cy="762000"/>
          </a:xfrm>
          <a:prstGeom prst="rect">
            <a:avLst/>
          </a:prstGeom>
          <a:noFill/>
        </p:spPr>
        <p:txBody>
          <a:bodyPr rtlCol="0" wrap="none">
            <a:spAutoFit/>
          </a:bodyPr>
          <a:lstStyle/>
          <a:p>
            <a:r>
              <a:rPr altLang="en-US" lang="zh-CN" sz="4400">
                <a:solidFill>
                  <a:schemeClr val="tx1">
                    <a:lumMod val="85000"/>
                    <a:lumOff val="15000"/>
                  </a:schemeClr>
                </a:solidFill>
                <a:latin charset="-122" panose="020b0800000000000000" pitchFamily="34" typeface="华康俪金黑W8(P)"/>
                <a:ea charset="-122" panose="020b0800000000000000" pitchFamily="34" typeface="华康俪金黑W8(P)"/>
              </a:rPr>
              <a:t>目录</a:t>
            </a:r>
          </a:p>
        </p:txBody>
      </p:sp>
      <p:sp>
        <p:nvSpPr>
          <p:cNvPr id="47" name="等腰三角形 46"/>
          <p:cNvSpPr/>
          <p:nvPr/>
        </p:nvSpPr>
        <p:spPr>
          <a:xfrm>
            <a:off x="4065563" y="1033567"/>
            <a:ext cx="120768" cy="29168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6897951" y="539301"/>
            <a:ext cx="3266982" cy="365912"/>
          </a:xfrm>
          <a:prstGeom prst="rect">
            <a:avLst/>
          </a:prstGeom>
          <a:noFill/>
        </p:spPr>
        <p:txBody>
          <a:bodyPr rtlCol="0" wrap="square">
            <a:spAutoFit/>
          </a:bodyPr>
          <a:lstStyle/>
          <a:p>
            <a:r>
              <a:rPr altLang="zh-CN" lang="en-US">
                <a:solidFill>
                  <a:srgbClr val="FFFFFF"/>
                </a:solidFill>
              </a:rPr>
              <a:t>https://www.youyedoc.com/</a:t>
            </a:r>
          </a:p>
        </p:txBody>
      </p:sp>
    </p:spTree>
    <p:extLst>
      <p:ext uri="{BB962C8B-B14F-4D97-AF65-F5344CB8AC3E}">
        <p14:creationId val="68285796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sp>
        <p:nvSpPr>
          <p:cNvPr id="36" name="文本框 35"/>
          <p:cNvSpPr txBox="1"/>
          <p:nvPr/>
        </p:nvSpPr>
        <p:spPr>
          <a:xfrm>
            <a:off x="2183264" y="261445"/>
            <a:ext cx="3840480" cy="579120"/>
          </a:xfrm>
          <a:prstGeom prst="rect">
            <a:avLst/>
          </a:prstGeom>
          <a:noFill/>
        </p:spPr>
        <p:txBody>
          <a:bodyPr rtlCol="0" wrap="none">
            <a:spAutoFit/>
          </a:bodyPr>
          <a:lstStyle/>
          <a:p>
            <a:r>
              <a:rPr altLang="zh-CN" lang="en-US"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《智慧政府》读后感</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sp>
        <p:nvSpPr>
          <p:cNvPr id="21" name="文本框 20"/>
          <p:cNvSpPr txBox="1"/>
          <p:nvPr/>
        </p:nvSpPr>
        <p:spPr>
          <a:xfrm>
            <a:off x="1039867" y="2114055"/>
            <a:ext cx="10100358" cy="1188720"/>
          </a:xfrm>
          <a:prstGeom prst="rect">
            <a:avLst/>
          </a:prstGeom>
          <a:noFill/>
          <a:ln>
            <a:noFill/>
          </a:ln>
        </p:spPr>
        <p:txBody>
          <a:bodyPr rtlCol="0" wrap="square">
            <a:spAutoFit/>
          </a:bodyPr>
          <a:lstStyle/>
          <a:p>
            <a:r>
              <a:rPr altLang="en-US" lang="zh-CN" smtClean="0" sz="2400">
                <a:solidFill>
                  <a:schemeClr val="tx1">
                    <a:lumMod val="85000"/>
                    <a:lumOff val="15000"/>
                  </a:schemeClr>
                </a:solidFill>
                <a:latin charset="-122" panose="020b0503020204020204" pitchFamily="34" typeface="微软雅黑"/>
                <a:ea charset="-122" panose="020b0503020204020204" pitchFamily="34" typeface="微软雅黑"/>
              </a:rPr>
              <a:t>刚收到这本书时，我大致浏览了它的目录，总体感觉这本书必定晦涩难懂，虽然我的专业是行政管理，学习上也有对公共管理方面的涉及，但对于这类书籍还是有一种莫名的恐惧感。</a:t>
            </a:r>
          </a:p>
        </p:txBody>
      </p:sp>
      <p:sp>
        <p:nvSpPr>
          <p:cNvPr id="24" name="文本框 23"/>
          <p:cNvSpPr txBox="1"/>
          <p:nvPr/>
        </p:nvSpPr>
        <p:spPr>
          <a:xfrm>
            <a:off x="1039867" y="1447195"/>
            <a:ext cx="3679666" cy="518160"/>
          </a:xfrm>
          <a:prstGeom prst="rect">
            <a:avLst/>
          </a:prstGeom>
          <a:solidFill>
            <a:srgbClr val="00B0F0"/>
          </a:solidFill>
          <a:ln>
            <a:solidFill>
              <a:srgbClr val="00B0F0"/>
            </a:solidFill>
          </a:ln>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Before/读这本书之前</a:t>
            </a:r>
          </a:p>
        </p:txBody>
      </p:sp>
      <p:sp>
        <p:nvSpPr>
          <p:cNvPr id="16" name="文本框 15"/>
          <p:cNvSpPr txBox="1"/>
          <p:nvPr/>
        </p:nvSpPr>
        <p:spPr>
          <a:xfrm>
            <a:off x="1039867" y="4280451"/>
            <a:ext cx="10100358" cy="822960"/>
          </a:xfrm>
          <a:prstGeom prst="rect">
            <a:avLst/>
          </a:prstGeom>
          <a:noFill/>
          <a:ln>
            <a:noFill/>
          </a:ln>
        </p:spPr>
        <p:txBody>
          <a:bodyPr rtlCol="0" wrap="square">
            <a:spAutoFit/>
          </a:bodyPr>
          <a:lstStyle/>
          <a:p>
            <a:r>
              <a:rPr altLang="en-US" lang="zh-CN" smtClean="0" sz="2400">
                <a:solidFill>
                  <a:schemeClr val="tx1">
                    <a:lumMod val="85000"/>
                    <a:lumOff val="15000"/>
                  </a:schemeClr>
                </a:solidFill>
                <a:latin charset="-122" panose="020b0503020204020204" pitchFamily="34" typeface="微软雅黑"/>
                <a:ea charset="-122" panose="020b0503020204020204" pitchFamily="34" typeface="微软雅黑"/>
              </a:rPr>
              <a:t>当我完整的读完这本书之后，才发现，这本书的脉络清晰，观点明确，简洁易懂，让我对大数据和大数据思维也有了进一步的了解。</a:t>
            </a:r>
          </a:p>
        </p:txBody>
      </p:sp>
      <p:sp>
        <p:nvSpPr>
          <p:cNvPr id="17" name="文本框 16"/>
          <p:cNvSpPr txBox="1"/>
          <p:nvPr/>
        </p:nvSpPr>
        <p:spPr>
          <a:xfrm>
            <a:off x="1039867" y="3613591"/>
            <a:ext cx="3679666" cy="518160"/>
          </a:xfrm>
          <a:prstGeom prst="rect">
            <a:avLst/>
          </a:prstGeom>
          <a:solidFill>
            <a:srgbClr val="00B0F0"/>
          </a:solidFill>
          <a:ln>
            <a:solidFill>
              <a:srgbClr val="00B0F0"/>
            </a:solidFill>
          </a:ln>
        </p:spPr>
        <p:txBody>
          <a:bodyPr rtlCol="0" wrap="square">
            <a:spAutoFit/>
          </a:bodyPr>
          <a:lstStyle/>
          <a:p>
            <a:r>
              <a:rPr altLang="zh-CN" lang="en-US" smtClean="0" sz="2800">
                <a:solidFill>
                  <a:schemeClr val="bg1"/>
                </a:solidFill>
                <a:latin charset="-122" panose="020b0503020204020204" pitchFamily="34" typeface="微软雅黑"/>
                <a:ea charset="-122" panose="020b0503020204020204" pitchFamily="34" typeface="微软雅黑"/>
              </a:rPr>
              <a:t>After/读完这本书后</a:t>
            </a:r>
          </a:p>
        </p:txBody>
      </p:sp>
      <p:sp>
        <p:nvSpPr>
          <p:cNvPr id="19" name="文本框 18"/>
          <p:cNvSpPr txBox="1"/>
          <p:nvPr/>
        </p:nvSpPr>
        <p:spPr>
          <a:xfrm>
            <a:off x="1039867" y="5492740"/>
            <a:ext cx="10100358" cy="579120"/>
          </a:xfrm>
          <a:prstGeom prst="rect">
            <a:avLst/>
          </a:prstGeom>
          <a:solidFill>
            <a:srgbClr val="0070C0"/>
          </a:solidFill>
          <a:ln>
            <a:noFill/>
          </a:ln>
        </p:spPr>
        <p:txBody>
          <a:bodyPr rtlCol="0" wrap="square">
            <a:spAutoFit/>
          </a:bodyPr>
          <a:lstStyle/>
          <a:p>
            <a:r>
              <a:rPr altLang="en-US" b="1" lang="zh-CN" smtClean="0" sz="3200">
                <a:solidFill>
                  <a:schemeClr val="bg1"/>
                </a:solidFill>
                <a:latin charset="-122" panose="020b0503020204020204" pitchFamily="34" typeface="微软雅黑"/>
                <a:ea charset="-122" panose="020b0503020204020204" pitchFamily="34" typeface="微软雅黑"/>
              </a:rPr>
              <a:t>推荐大家也读一读这本引领思潮的书！</a:t>
            </a:r>
          </a:p>
        </p:txBody>
      </p:sp>
    </p:spTree>
    <p:extLst>
      <p:ext uri="{BB962C8B-B14F-4D97-AF65-F5344CB8AC3E}">
        <p14:creationId val="2655472194"/>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2"/>
          <a:stretch>
            <a:fillRect/>
          </a:stretch>
        </p:blipFill>
        <p:spPr>
          <a:xfrm>
            <a:off x="9945457" y="643575"/>
            <a:ext cx="1160800" cy="1074023"/>
          </a:xfrm>
          <a:prstGeom prst="rect">
            <a:avLst/>
          </a:prstGeom>
        </p:spPr>
      </p:pic>
      <p:grpSp>
        <p:nvGrpSpPr>
          <p:cNvPr id="5" name="组合 4"/>
          <p:cNvGrpSpPr/>
          <p:nvPr/>
        </p:nvGrpSpPr>
        <p:grpSpPr>
          <a:xfrm>
            <a:off x="1345339" y="1627446"/>
            <a:ext cx="9488442" cy="4185635"/>
            <a:chOff x="1210614" y="1751526"/>
            <a:chExt cx="9488442" cy="4185635"/>
          </a:xfrm>
        </p:grpSpPr>
        <p:pic>
          <p:nvPicPr>
            <p:cNvPr id="15" name="图片 14"/>
            <p:cNvPicPr>
              <a:picLocks noChangeAspect="1"/>
            </p:cNvPicPr>
            <p:nvPr/>
          </p:nvPicPr>
          <p:blipFill>
            <a:blip r:embed="rId3">
              <a:extLst>
                <a:ext uri="{28A0092B-C50C-407E-A947-70E740481C1C}">
                  <a14:useLocalDpi val="0"/>
                </a:ext>
              </a:extLst>
            </a:blip>
            <a:srcRect b="5281" l="14513" r="9055" t="6548"/>
            <a:stretch>
              <a:fillRect/>
            </a:stretch>
          </p:blipFill>
          <p:spPr>
            <a:xfrm>
              <a:off x="1210614" y="1751526"/>
              <a:ext cx="3039415" cy="4185635"/>
            </a:xfrm>
            <a:prstGeom prst="rect">
              <a:avLst/>
            </a:prstGeom>
          </p:spPr>
        </p:pic>
        <p:sp>
          <p:nvSpPr>
            <p:cNvPr id="2" name="矩形 1"/>
            <p:cNvSpPr/>
            <p:nvPr/>
          </p:nvSpPr>
          <p:spPr>
            <a:xfrm>
              <a:off x="4172755" y="4288664"/>
              <a:ext cx="6526301" cy="1378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4687910" y="2891360"/>
              <a:ext cx="5422005" cy="1310640"/>
            </a:xfrm>
            <a:prstGeom prst="rect">
              <a:avLst/>
            </a:prstGeom>
            <a:noFill/>
          </p:spPr>
          <p:txBody>
            <a:bodyPr rtlCol="0" wrap="square">
              <a:spAutoFit/>
            </a:bodyPr>
            <a:lstStyle/>
            <a:p>
              <a:pPr algn="ctr"/>
              <a:r>
                <a:rPr altLang="zh-CN" lang="en-US" smtClean="0" sz="8000">
                  <a:solidFill>
                    <a:srgbClr val="0070C0"/>
                  </a:solidFill>
                  <a:latin charset="-122" panose="020b0800000000000000" pitchFamily="34" typeface="华康俪金黑W8(P)"/>
                  <a:ea charset="-122" panose="020b0800000000000000" pitchFamily="34" typeface="华康俪金黑W8(P)"/>
                </a:rPr>
                <a:t>THANKS</a:t>
              </a:r>
            </a:p>
          </p:txBody>
        </p:sp>
        <p:sp>
          <p:nvSpPr>
            <p:cNvPr id="4" name="文本框 3"/>
            <p:cNvSpPr txBox="1"/>
            <p:nvPr/>
          </p:nvSpPr>
          <p:spPr>
            <a:xfrm>
              <a:off x="4987092" y="4508324"/>
              <a:ext cx="4823640" cy="1097280"/>
            </a:xfrm>
            <a:prstGeom prst="rect">
              <a:avLst/>
            </a:prstGeom>
            <a:noFill/>
          </p:spPr>
          <p:txBody>
            <a:bodyPr rtlCol="0" wrap="square">
              <a:spAutoFit/>
            </a:bodyPr>
            <a:lstStyle/>
            <a:p>
              <a:r>
                <a:rPr altLang="en-US" lang="zh-CN" smtClean="0" sz="2200">
                  <a:solidFill>
                    <a:schemeClr val="bg1"/>
                  </a:solidFill>
                  <a:latin charset="-122" panose="020b0503020204020204" pitchFamily="34" typeface="微软雅黑"/>
                  <a:ea charset="-122" panose="020b0503020204020204" pitchFamily="34" typeface="微软雅黑"/>
                </a:rPr>
                <a:t>感谢@小巴_1990 老师的耐心指导!</a:t>
              </a:r>
            </a:p>
            <a:p>
              <a:endParaRPr altLang="en-US" lang="zh-CN" smtClean="0" sz="2200">
                <a:solidFill>
                  <a:schemeClr val="bg1"/>
                </a:solidFill>
                <a:latin charset="-122" panose="020b0503020204020204" pitchFamily="34" typeface="微软雅黑"/>
                <a:ea charset="-122" panose="020b0503020204020204" pitchFamily="34" typeface="微软雅黑"/>
              </a:endParaRPr>
            </a:p>
            <a:p>
              <a:r>
                <a:rPr altLang="en-US" lang="zh-CN" smtClean="0" sz="2200">
                  <a:solidFill>
                    <a:schemeClr val="bg1"/>
                  </a:solidFill>
                  <a:latin charset="-122" panose="020b0503020204020204" pitchFamily="34" typeface="微软雅黑"/>
                  <a:ea charset="-122" panose="020b0503020204020204" pitchFamily="34" typeface="微软雅黑"/>
                </a:rPr>
                <a:t>更多读书笔记请关注@读书笔记PPT</a:t>
              </a:r>
            </a:p>
          </p:txBody>
        </p:sp>
      </p:grpSp>
    </p:spTree>
    <p:extLst>
      <p:ext uri="{BB962C8B-B14F-4D97-AF65-F5344CB8AC3E}">
        <p14:creationId val="1328870065"/>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0B0F0"/>
            </a:gs>
            <a:gs pos="80000">
              <a:srgbClr val="0070C0"/>
            </a:gs>
          </a:gsLst>
          <a:path path="circle">
            <a:fillToRect b="50000" l="50000" r="50000" t="50000"/>
          </a:path>
        </a:gradFill>
        <a:effectLst/>
      </p:bgPr>
    </p:bg>
    <p:spTree>
      <p:nvGrpSpPr>
        <p:cNvPr id="1" name=""/>
        <p:cNvGrpSpPr/>
        <p:nvPr/>
      </p:nvGrpSpPr>
      <p:grpSpPr>
        <a:xfrm>
          <a:off x="0" y="0"/>
          <a:ext cx="0" cy="0"/>
        </a:xfrm>
      </p:grpSpPr>
      <p:grpSp>
        <p:nvGrpSpPr>
          <p:cNvPr id="46" name="组合 45"/>
          <p:cNvGrpSpPr/>
          <p:nvPr/>
        </p:nvGrpSpPr>
        <p:grpSpPr>
          <a:xfrm>
            <a:off x="2251062" y="2246183"/>
            <a:ext cx="7689875" cy="868676"/>
            <a:chOff x="3179298" y="2231570"/>
            <a:chExt cx="6986491" cy="1027420"/>
          </a:xfrm>
        </p:grpSpPr>
        <p:sp>
          <p:nvSpPr>
            <p:cNvPr id="44" name="矩形 43"/>
            <p:cNvSpPr/>
            <p:nvPr/>
          </p:nvSpPr>
          <p:spPr>
            <a:xfrm>
              <a:off x="4656175" y="2231570"/>
              <a:ext cx="5509614" cy="10274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solidFill>
                    <a:schemeClr val="tx1">
                      <a:lumMod val="85000"/>
                      <a:lumOff val="15000"/>
                    </a:schemeClr>
                  </a:solidFill>
                  <a:latin charset="-122" panose="020b0800000000000000" pitchFamily="34" typeface="华康俪金黑W8(P)"/>
                  <a:ea charset="-122" panose="020b0800000000000000" pitchFamily="34" typeface="华康俪金黑W8(P)"/>
                </a:rPr>
                <a:t>大数据时代来临</a:t>
              </a:r>
            </a:p>
          </p:txBody>
        </p:sp>
        <p:sp>
          <p:nvSpPr>
            <p:cNvPr id="45" name="任意多边形 44"/>
            <p:cNvSpPr/>
            <p:nvPr/>
          </p:nvSpPr>
          <p:spPr>
            <a:xfrm>
              <a:off x="3179298" y="2231571"/>
              <a:ext cx="1962589" cy="1027419"/>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sz="4000">
                  <a:solidFill>
                    <a:srgbClr val="0070C0"/>
                  </a:solidFill>
                  <a:latin charset="-122" panose="020b0800000000000000" pitchFamily="34" typeface="华康俪金黑W8(P)"/>
                  <a:ea charset="-122" panose="020b0800000000000000" pitchFamily="34" typeface="华康俪金黑W8(P)"/>
                </a:rPr>
                <a:t>PART 1</a:t>
              </a:r>
            </a:p>
          </p:txBody>
        </p:sp>
      </p:grpSp>
      <p:sp>
        <p:nvSpPr>
          <p:cNvPr id="48" name="文本框 47"/>
          <p:cNvSpPr txBox="1"/>
          <p:nvPr/>
        </p:nvSpPr>
        <p:spPr>
          <a:xfrm>
            <a:off x="2602754" y="3601329"/>
            <a:ext cx="6986491" cy="1615440"/>
          </a:xfrm>
          <a:prstGeom prst="rect">
            <a:avLst/>
          </a:prstGeom>
          <a:noFill/>
        </p:spPr>
        <p:txBody>
          <a:bodyPr rtlCol="0" wrap="square">
            <a:spAutoFit/>
          </a:bodyPr>
          <a:lstStyle/>
          <a:p>
            <a:r>
              <a:rPr altLang="zh-CN" lang="en-US" smtClean="0" sz="2000">
                <a:solidFill>
                  <a:schemeClr val="bg1"/>
                </a:solidFill>
                <a:latin charset="-122" panose="020b0503020204020204" pitchFamily="34" typeface="微软雅黑"/>
                <a:ea charset="-122" panose="020b0503020204020204" pitchFamily="34" typeface="微软雅黑"/>
              </a:rPr>
              <a:t>“大数据开启了一次重大的时代转型。就像望远镜让我们感受宇宙、显微镜让我们能够观测微生物一样，大数据正在改变我们的生活以及理解世界的方式，成为新发明和新服务的源泉，而更多的改变正蓄势待发。”</a:t>
            </a:r>
          </a:p>
          <a:p>
            <a:r>
              <a:rPr altLang="zh-CN" lang="en-US" smtClean="0" sz="2000">
                <a:solidFill>
                  <a:schemeClr val="bg1"/>
                </a:solidFill>
                <a:latin charset="-122" panose="020b0503020204020204" pitchFamily="34" typeface="微软雅黑"/>
                <a:ea charset="-122" panose="020b0503020204020204" pitchFamily="34" typeface="微软雅黑"/>
              </a:rPr>
              <a:t>——《大数据时代》作者 舍恩伯格</a:t>
            </a:r>
          </a:p>
        </p:txBody>
      </p:sp>
      <p:sp>
        <p:nvSpPr>
          <p:cNvPr id="49" name="半闭框 48"/>
          <p:cNvSpPr/>
          <p:nvPr/>
        </p:nvSpPr>
        <p:spPr>
          <a:xfrm>
            <a:off x="2251062" y="3565047"/>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半闭框 49"/>
          <p:cNvSpPr/>
          <p:nvPr/>
        </p:nvSpPr>
        <p:spPr>
          <a:xfrm flipH="1" flipV="1">
            <a:off x="9589245" y="5063096"/>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729294754"/>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3" name="组合 122"/>
          <p:cNvGrpSpPr/>
          <p:nvPr/>
        </p:nvGrpSpPr>
        <p:grpSpPr>
          <a:xfrm flipV="1">
            <a:off x="2151257" y="843864"/>
            <a:ext cx="8988968" cy="80258"/>
            <a:chOff x="2151257" y="846847"/>
            <a:chExt cx="8654604" cy="77273"/>
          </a:xfrm>
        </p:grpSpPr>
        <p:sp>
          <p:nvSpPr>
            <p:cNvPr id="124" name="矩形 123"/>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矩形 124"/>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6" name="矩形 125"/>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矩形 126"/>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矩形 127"/>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矩形 128"/>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0" name="矩形 129"/>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01</a:t>
            </a:r>
          </a:p>
        </p:txBody>
      </p:sp>
      <p:sp>
        <p:nvSpPr>
          <p:cNvPr id="36" name="文本框 35"/>
          <p:cNvSpPr txBox="1"/>
          <p:nvPr/>
        </p:nvSpPr>
        <p:spPr>
          <a:xfrm>
            <a:off x="2183264" y="270192"/>
            <a:ext cx="30276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人类信息化进程</a:t>
            </a:r>
          </a:p>
        </p:txBody>
      </p:sp>
      <p:sp>
        <p:nvSpPr>
          <p:cNvPr id="37" name="文本框 36"/>
          <p:cNvSpPr txBox="1"/>
          <p:nvPr/>
        </p:nvSpPr>
        <p:spPr>
          <a:xfrm>
            <a:off x="1039867" y="1108875"/>
            <a:ext cx="10086536" cy="518160"/>
          </a:xfrm>
          <a:prstGeom prst="rect">
            <a:avLst/>
          </a:prstGeom>
          <a:noFill/>
        </p:spPr>
        <p:txBody>
          <a:bodyPr rtlCol="0" wrap="square">
            <a:spAutoFit/>
          </a:bodyPr>
          <a:lstStyle/>
          <a:p>
            <a:r>
              <a:rPr altLang="en-US" lang="zh-CN" smtClean="0" sz="2800">
                <a:solidFill>
                  <a:srgbClr val="414141"/>
                </a:solidFill>
                <a:latin charset="-122" panose="020b0503020204020204" pitchFamily="34" typeface="微软雅黑"/>
                <a:ea charset="-122" panose="020b0503020204020204" pitchFamily="34" typeface="微软雅黑"/>
              </a:rPr>
              <a:t>站在今天的角度观察，人类信息化进程可以划分为三个时代:</a:t>
            </a:r>
          </a:p>
        </p:txBody>
      </p:sp>
      <p:sp>
        <p:nvSpPr>
          <p:cNvPr id="89" name="文本框 88"/>
          <p:cNvSpPr txBox="1"/>
          <p:nvPr/>
        </p:nvSpPr>
        <p:spPr>
          <a:xfrm>
            <a:off x="1039867" y="5100891"/>
            <a:ext cx="10109915" cy="1188720"/>
          </a:xfrm>
          <a:prstGeom prst="rect">
            <a:avLst/>
          </a:prstGeom>
          <a:solidFill>
            <a:srgbClr val="0070C0"/>
          </a:solidFill>
          <a:ln>
            <a:solidFill>
              <a:srgbClr val="0070C0"/>
            </a:solidFill>
          </a:ln>
        </p:spPr>
        <p:txBody>
          <a:bodyPr rtlCol="0" wrap="square">
            <a:spAutoFit/>
          </a:bodyPr>
          <a:lstStyle/>
          <a:p>
            <a:pPr algn="just"/>
            <a:r>
              <a:rPr altLang="zh-CN" lang="en-US" sz="2400">
                <a:solidFill>
                  <a:schemeClr val="bg1"/>
                </a:solidFill>
                <a:latin charset="-122" panose="020b0503020204020204" pitchFamily="34" typeface="微软雅黑"/>
                <a:ea charset="-122" panose="020b0503020204020204" pitchFamily="34" typeface="微软雅黑"/>
              </a:rPr>
              <a:t>2013年被外国媒体称为“大数据元年”。</a:t>
            </a:r>
          </a:p>
          <a:p>
            <a:pPr algn="just"/>
            <a:r>
              <a:rPr altLang="zh-CN" lang="en-US" sz="2400">
                <a:solidFill>
                  <a:schemeClr val="bg1"/>
                </a:solidFill>
                <a:latin charset="-122" panose="020b0503020204020204" pitchFamily="34" typeface="微软雅黑"/>
                <a:ea charset="-122" panose="020b0503020204020204" pitchFamily="34" typeface="微软雅黑"/>
              </a:rPr>
              <a:t>大数据如浪潮一般席卷全世界，不仅在信息技术行业备受瞩目，更成为变革科研、商业、政府运作方式乃至人类思维的一个热点。</a:t>
            </a:r>
          </a:p>
        </p:txBody>
      </p:sp>
      <p:sp>
        <p:nvSpPr>
          <p:cNvPr id="90" name="矩形 89"/>
          <p:cNvSpPr/>
          <p:nvPr/>
        </p:nvSpPr>
        <p:spPr>
          <a:xfrm>
            <a:off x="1039867" y="1906071"/>
            <a:ext cx="10109915" cy="29887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1" name="组合 90"/>
          <p:cNvGrpSpPr/>
          <p:nvPr/>
        </p:nvGrpSpPr>
        <p:grpSpPr>
          <a:xfrm>
            <a:off x="1041042" y="3359932"/>
            <a:ext cx="10109915" cy="360608"/>
            <a:chOff x="1056068" y="3235817"/>
            <a:chExt cx="10109915" cy="360608"/>
          </a:xfrm>
        </p:grpSpPr>
        <p:cxnSp>
          <p:nvCxnSpPr>
            <p:cNvPr id="92" name="直接箭头连接符 91"/>
            <p:cNvCxnSpPr/>
            <p:nvPr/>
          </p:nvCxnSpPr>
          <p:spPr>
            <a:xfrm>
              <a:off x="1056068" y="3429000"/>
              <a:ext cx="10109915"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4145872" y="3235817"/>
              <a:ext cx="3976645" cy="360608"/>
              <a:chOff x="3298748" y="3284113"/>
              <a:chExt cx="3976645" cy="360608"/>
            </a:xfrm>
          </p:grpSpPr>
          <p:sp>
            <p:nvSpPr>
              <p:cNvPr id="94" name="椭圆 93"/>
              <p:cNvSpPr/>
              <p:nvPr/>
            </p:nvSpPr>
            <p:spPr>
              <a:xfrm>
                <a:off x="3298748" y="3284113"/>
                <a:ext cx="360608" cy="3606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椭圆 94"/>
              <p:cNvSpPr/>
              <p:nvPr/>
            </p:nvSpPr>
            <p:spPr>
              <a:xfrm>
                <a:off x="3363355" y="3348507"/>
                <a:ext cx="231819" cy="231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6914785" y="3284113"/>
                <a:ext cx="360608" cy="36060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6979392" y="3348507"/>
                <a:ext cx="231819" cy="2318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98" name="组合 97"/>
          <p:cNvGrpSpPr/>
          <p:nvPr/>
        </p:nvGrpSpPr>
        <p:grpSpPr>
          <a:xfrm>
            <a:off x="1607955" y="2211404"/>
            <a:ext cx="1549897" cy="1016153"/>
            <a:chOff x="5238057" y="3015079"/>
            <a:chExt cx="879207" cy="576431"/>
          </a:xfrm>
          <a:solidFill>
            <a:srgbClr val="0070C0"/>
          </a:solidFill>
        </p:grpSpPr>
        <p:sp>
          <p:nvSpPr>
            <p:cNvPr id="99" name="Freeform 102"/>
            <p:cNvSpPr>
              <a:spLocks noEditPoints="1"/>
            </p:cNvSpPr>
            <p:nvPr/>
          </p:nvSpPr>
          <p:spPr bwMode="black">
            <a:xfrm>
              <a:off x="5927404" y="3091864"/>
              <a:ext cx="189860" cy="382867"/>
            </a:xfrm>
            <a:custGeom>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b="b" l="0" r="r" t="0"/>
              <a:pathLst>
                <a:path h="538" w="267">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grpFill/>
            <a:ln>
              <a:noFill/>
              <a:headEnd len="med" type="none" w="med"/>
              <a:tailEnd len="med" type="none" w="med"/>
            </a:ln>
            <a:extLst/>
          </p:spPr>
          <p:style>
            <a:lnRef idx="2">
              <a:schemeClr val="accent3">
                <a:shade val="50000"/>
              </a:schemeClr>
            </a:lnRef>
            <a:fillRef idx="1">
              <a:schemeClr val="accent3"/>
            </a:fillRef>
            <a:effectRef idx="0">
              <a:schemeClr val="accent3"/>
            </a:effectRef>
            <a:fontRef idx="minor">
              <a:schemeClr val="lt1"/>
            </a:fontRef>
          </p:style>
          <p:txBody>
            <a:bodyPr anchor="ctr" anchorCtr="0" bIns="45711" compatLnSpc="1" lIns="91423" numCol="1" rIns="91423" rtlCol="0" tIns="45711" vert="horz" wrap="square">
              <a:prstTxWarp prst="textNoShape">
                <a:avLst/>
              </a:prstTxWarp>
            </a:bodyP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defTabSz="740318"/>
              <a:endParaRPr lang="en-US" spc="-122">
                <a:solidFill>
                  <a:srgbClr val="FFFFFF">
                    <a:lumMod val="50000"/>
                  </a:srgbClr>
                </a:solidFill>
                <a:latin typeface="Segoe UI Light"/>
                <a:sym typeface="Segoe UI Light"/>
              </a:endParaRPr>
            </a:p>
          </p:txBody>
        </p:sp>
        <p:sp>
          <p:nvSpPr>
            <p:cNvPr id="100" name="Freeform 106"/>
            <p:cNvSpPr>
              <a:spLocks noEditPoints="1"/>
            </p:cNvSpPr>
            <p:nvPr/>
          </p:nvSpPr>
          <p:spPr bwMode="black">
            <a:xfrm>
              <a:off x="5353972" y="3015079"/>
              <a:ext cx="542048" cy="459652"/>
            </a:xfrm>
            <a:custGeom>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b="b" l="0" r="r" t="0"/>
              <a:pathLst>
                <a:path h="435" w="510">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len="med" type="none" w="med"/>
              <a:tailEnd len="med" type="none" w="med"/>
            </a:ln>
            <a:extLst/>
          </p:spPr>
          <p:style>
            <a:lnRef idx="2">
              <a:schemeClr val="accent3">
                <a:shade val="50000"/>
              </a:schemeClr>
            </a:lnRef>
            <a:fillRef idx="1">
              <a:schemeClr val="accent3"/>
            </a:fillRef>
            <a:effectRef idx="0">
              <a:schemeClr val="accent3"/>
            </a:effectRef>
            <a:fontRef idx="minor">
              <a:schemeClr val="lt1"/>
            </a:fontRef>
          </p:style>
          <p:txBody>
            <a:bodyPr anchor="ctr" anchorCtr="0" bIns="45711" compatLnSpc="1" lIns="91423" numCol="1" rIns="91423" rtlCol="0" tIns="45711" vert="horz" wrap="square">
              <a:prstTxWarp prst="textNoShape">
                <a:avLst/>
              </a:prstTxWarp>
            </a:bodyPr>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defTabSz="740318"/>
              <a:endParaRPr lang="en-US" spc="-122">
                <a:solidFill>
                  <a:srgbClr val="FFFFFF">
                    <a:lumMod val="50000"/>
                  </a:srgbClr>
                </a:solidFill>
                <a:latin typeface="Segoe UI Light"/>
                <a:sym typeface="Segoe UI Light"/>
              </a:endParaRPr>
            </a:p>
          </p:txBody>
        </p:sp>
        <p:sp>
          <p:nvSpPr>
            <p:cNvPr id="101" name="Round Same Side Corner Rectangle 4"/>
            <p:cNvSpPr/>
            <p:nvPr/>
          </p:nvSpPr>
          <p:spPr>
            <a:xfrm flipV="1">
              <a:off x="5238057" y="3577210"/>
              <a:ext cx="762130" cy="14300"/>
            </a:xfrm>
            <a:custGeom>
              <a:rect b="b" l="l" r="r" t="t"/>
              <a:pathLst>
                <a:path h="148908" w="4890258">
                  <a:moveTo>
                    <a:pt x="0" y="148908"/>
                  </a:moveTo>
                  <a:lnTo>
                    <a:pt x="4890258" y="148908"/>
                  </a:lnTo>
                  <a:lnTo>
                    <a:pt x="4890258" y="24819"/>
                  </a:lnTo>
                  <a:cubicBezTo>
                    <a:pt x="4890258" y="11112"/>
                    <a:pt x="4872323" y="0"/>
                    <a:pt x="4850200" y="0"/>
                  </a:cubicBezTo>
                  <a:lnTo>
                    <a:pt x="40058" y="0"/>
                  </a:lnTo>
                  <a:cubicBezTo>
                    <a:pt x="17935" y="0"/>
                    <a:pt x="0" y="11112"/>
                    <a:pt x="0" y="248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solidFill>
                  <a:srgbClr val="FFFFFF"/>
                </a:solidFill>
              </a:endParaRPr>
            </a:p>
          </p:txBody>
        </p:sp>
      </p:grpSp>
      <p:grpSp>
        <p:nvGrpSpPr>
          <p:cNvPr id="102" name="Group 79"/>
          <p:cNvGrpSpPr/>
          <p:nvPr/>
        </p:nvGrpSpPr>
        <p:grpSpPr>
          <a:xfrm>
            <a:off x="5507412" y="2143367"/>
            <a:ext cx="1177174" cy="1045500"/>
            <a:chOff x="5213294" y="3979675"/>
            <a:chExt cx="828966" cy="736049"/>
          </a:xfrm>
          <a:solidFill>
            <a:srgbClr val="0070C0"/>
          </a:solidFill>
        </p:grpSpPr>
        <p:grpSp>
          <p:nvGrpSpPr>
            <p:cNvPr id="103" name="Group 80"/>
            <p:cNvGrpSpPr/>
            <p:nvPr/>
          </p:nvGrpSpPr>
          <p:grpSpPr>
            <a:xfrm>
              <a:off x="5213294" y="3979675"/>
              <a:ext cx="828966" cy="736049"/>
              <a:chOff x="5625794" y="1599766"/>
              <a:chExt cx="4594902" cy="4080930"/>
            </a:xfrm>
            <a:grpFill/>
          </p:grpSpPr>
          <p:grpSp>
            <p:nvGrpSpPr>
              <p:cNvPr id="105" name="Group 82"/>
              <p:cNvGrpSpPr/>
              <p:nvPr/>
            </p:nvGrpSpPr>
            <p:grpSpPr>
              <a:xfrm>
                <a:off x="6191250" y="1599766"/>
                <a:ext cx="3473485" cy="1069614"/>
                <a:chOff x="6191250" y="1599766"/>
                <a:chExt cx="3473485" cy="1069614"/>
              </a:xfrm>
              <a:grpFill/>
            </p:grpSpPr>
            <p:sp>
              <p:nvSpPr>
                <p:cNvPr id="111" name="Freeform 88"/>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sp>
              <p:nvSpPr>
                <p:cNvPr id="112" name="Freeform 89"/>
                <p:cNvSpPr/>
                <p:nvPr/>
              </p:nvSpPr>
              <p:spPr bwMode="auto">
                <a:xfrm flipH="1">
                  <a:off x="8043104"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grpSp>
          <p:grpSp>
            <p:nvGrpSpPr>
              <p:cNvPr id="106" name="Group 83"/>
              <p:cNvGrpSpPr/>
              <p:nvPr/>
            </p:nvGrpSpPr>
            <p:grpSpPr>
              <a:xfrm flipV="1">
                <a:off x="6191250" y="4611080"/>
                <a:ext cx="3473483" cy="1069616"/>
                <a:chOff x="6191250" y="1599764"/>
                <a:chExt cx="3473483" cy="1069616"/>
              </a:xfrm>
              <a:grpFill/>
            </p:grpSpPr>
            <p:sp>
              <p:nvSpPr>
                <p:cNvPr id="109" name="Freeform 86"/>
                <p:cNvSpPr/>
                <p:nvPr/>
              </p:nvSpPr>
              <p:spPr bwMode="auto">
                <a:xfrm>
                  <a:off x="6191250" y="1599766"/>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sp>
              <p:nvSpPr>
                <p:cNvPr id="110" name="Freeform 87"/>
                <p:cNvSpPr/>
                <p:nvPr/>
              </p:nvSpPr>
              <p:spPr bwMode="auto">
                <a:xfrm flipH="1">
                  <a:off x="8043102" y="1599764"/>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grpSp>
          <p:sp>
            <p:nvSpPr>
              <p:cNvPr id="107" name="Freeform 84"/>
              <p:cNvSpPr/>
              <p:nvPr/>
            </p:nvSpPr>
            <p:spPr bwMode="auto">
              <a:xfrm rot="17954294">
                <a:off x="5349785"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sp>
            <p:nvSpPr>
              <p:cNvPr id="108" name="Freeform 85"/>
              <p:cNvSpPr/>
              <p:nvPr/>
            </p:nvSpPr>
            <p:spPr bwMode="auto">
              <a:xfrm flipH="1" rot="3645706">
                <a:off x="8875073" y="3127550"/>
                <a:ext cx="1621631" cy="1069614"/>
              </a:xfrm>
              <a:custGeom>
                <a:gdLst>
                  <a:gd fmla="*/ 270720 w 1621631" name="connsiteX0"/>
                  <a:gd fmla="*/ 1067768 h 1069614" name="connsiteY0"/>
                  <a:gd fmla="*/ 273843 w 1621631" name="connsiteX1"/>
                  <a:gd fmla="*/ 1069614 h 1069614" name="connsiteY1"/>
                  <a:gd fmla="*/ 270720 w 1621631" name="connsiteX2"/>
                  <a:gd fmla="*/ 1067768 h 1069614" name="connsiteY2"/>
                  <a:gd fmla="*/ 0 w 1621631" name="connsiteX3"/>
                  <a:gd fmla="*/ 907689 h 1069614" name="connsiteY3"/>
                  <a:gd fmla="*/ 1629 w 1621631" name="connsiteX4"/>
                  <a:gd fmla="*/ 908652 h 1069614" name="connsiteY4"/>
                  <a:gd fmla="*/ 0 w 1621631" name="connsiteX5"/>
                  <a:gd fmla="*/ 907689 h 1069614" name="connsiteY5"/>
                  <a:gd fmla="*/ 1621631 w 1621631" name="connsiteX6"/>
                  <a:gd fmla="*/ 312073 h 1069614" name="connsiteY6"/>
                  <a:gd fmla="*/ 1621631 w 1621631" name="connsiteX7"/>
                  <a:gd fmla="*/ 312377 h 1069614" name="connsiteY7"/>
                  <a:gd fmla="*/ 1621631 w 1621631" name="connsiteX8"/>
                  <a:gd fmla="*/ 312073 h 1069614" name="connsiteY8"/>
                  <a:gd fmla="*/ 1621631 w 1621631" name="connsiteX9"/>
                  <a:gd fmla="*/ 0 h 1069614" name="connsiteY9"/>
                  <a:gd fmla="*/ 1621631 w 1621631" name="connsiteX10"/>
                  <a:gd fmla="*/ 312073 h 1069614" name="connsiteY10"/>
                  <a:gd fmla="*/ 270720 w 1621631" name="connsiteX11"/>
                  <a:gd fmla="*/ 1067768 h 1069614" name="connsiteY11"/>
                  <a:gd fmla="*/ 1629 w 1621631" name="connsiteX12"/>
                  <a:gd fmla="*/ 908652 h 1069614" name="connsiteY12"/>
                  <a:gd fmla="*/ 1621631 w 1621631" name="connsiteX13"/>
                  <a:gd fmla="*/ 0 h 1069614" name="connsiteY13"/>
                  <a:gd fmla="*/ 270720 w 3760643" name="connsiteX14"/>
                  <a:gd fmla="*/ 1067768 h 2047473" name="connsiteY14"/>
                  <a:gd fmla="*/ 1629 w 3760643" name="connsiteX15"/>
                  <a:gd fmla="*/ 908652 h 2047473" name="connsiteY15"/>
                  <a:gd fmla="*/ 1621631 w 3760643" name="connsiteX16"/>
                  <a:gd fmla="*/ 0 h 2047473" name="connsiteY16"/>
                  <a:gd fmla="*/ 1621631 w 3885086" name="connsiteX17"/>
                  <a:gd fmla="*/ 0 h 4099313" name="connsiteY17"/>
                  <a:gd fmla="*/ 1621631 w 3885086" name="connsiteX18"/>
                  <a:gd fmla="*/ 0 h 4224418" name="connsiteY18"/>
                  <a:gd fmla="*/ 1965331 w 4228786" name="connsiteX19"/>
                  <a:gd fmla="*/ 0 h 4099313" name="connsiteY19"/>
                  <a:gd fmla="*/ 2090436 w 4353891" name="connsiteX20"/>
                  <a:gd fmla="*/ 0 h 4099313" name="connsiteY20"/>
                  <a:gd fmla="*/ 2090436 w 4228925" name="connsiteX21"/>
                  <a:gd fmla="*/ 0 h 4099313" name="connsiteY21"/>
                  <a:gd fmla="*/ 2090436 w 4228925" name="connsiteX22"/>
                  <a:gd fmla="*/ 0 h 4108405" name="connsiteY22"/>
                  <a:gd fmla="*/ 2090436 w 4228925" name="connsiteX23"/>
                  <a:gd fmla="*/ 9092 h 4108405" name="connsiteY23"/>
                  <a:gd fmla="*/ 2090436 w 4228925" name="connsiteX24"/>
                  <a:gd fmla="*/ 0 h 4108405" name="connsiteY24"/>
                  <a:gd fmla="*/ 2090436 w 4228925" name="connsiteX25"/>
                  <a:gd fmla="*/ 0 h 4108405" name="connsiteY25"/>
                  <a:gd fmla="*/ 2090436 w 4228925" name="connsiteX26"/>
                  <a:gd fmla="*/ 0 h 4108405" name="connsiteY26"/>
                  <a:gd fmla="*/ 2090436 w 4228949" name="connsiteX27"/>
                  <a:gd fmla="*/ 0 h 4108405" name="connsiteY27"/>
                  <a:gd fmla="*/ 2090436 w 4228949" name="connsiteX28"/>
                  <a:gd fmla="*/ 0 h 4108405" name="connsiteY28"/>
                  <a:gd fmla="*/ 2295224 w 4228949" name="connsiteX29"/>
                  <a:gd fmla="*/ 0 h 4110786" name="connsiteY29"/>
                  <a:gd fmla="*/ 2295224 w 4228786" name="connsiteX30"/>
                  <a:gd fmla="*/ 0 h 4110786" name="connsiteY30"/>
                  <a:gd fmla="*/ 2295224 w 4228786" name="connsiteX31"/>
                  <a:gd fmla="*/ 0 h 4110786" name="connsiteY31"/>
                  <a:gd fmla="*/ 2295224 w 4228786" name="connsiteX32"/>
                  <a:gd fmla="*/ 0 h 4110786" name="connsiteY32"/>
                  <a:gd fmla="*/ 2295224 w 4228786" name="connsiteX33"/>
                  <a:gd fmla="*/ 0 h 4110786" name="connsiteY33"/>
                  <a:gd fmla="*/ 2224543 w 4158105" name="connsiteX34"/>
                  <a:gd fmla="*/ 0 h 4110786" name="connsiteY34"/>
                  <a:gd fmla="*/ 2224543 w 4158105" name="connsiteX35"/>
                  <a:gd fmla="*/ 0 h 4110786" name="connsiteY35"/>
                  <a:gd fmla="*/ 2224543 w 4158105" name="connsiteX36"/>
                  <a:gd fmla="*/ 0 h 4110786"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069614" w="1621631">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grpSp>
        <p:sp>
          <p:nvSpPr>
            <p:cNvPr id="104" name="Freeform 81"/>
            <p:cNvSpPr>
              <a:spLocks noEditPoints="1"/>
            </p:cNvSpPr>
            <p:nvPr/>
          </p:nvSpPr>
          <p:spPr bwMode="black">
            <a:xfrm>
              <a:off x="5369368" y="4184446"/>
              <a:ext cx="547323" cy="334102"/>
            </a:xfrm>
            <a:custGeom>
              <a:gdLst>
                <a:gd fmla="*/ 1588 w 3451" name="T0"/>
                <a:gd fmla="*/ 2110 h 2110" name="T1"/>
                <a:gd fmla="*/ 2100 w 3451" name="T2"/>
                <a:gd fmla="*/ 1951 h 2110" name="T3"/>
                <a:gd fmla="*/ 1141 w 3451" name="T4"/>
                <a:gd fmla="*/ 1911 h 2110" name="T5"/>
                <a:gd fmla="*/ 1215 w 3451" name="T6"/>
                <a:gd fmla="*/ 1929 h 2110" name="T7"/>
                <a:gd fmla="*/ 1799 w 3451" name="T8"/>
                <a:gd fmla="*/ 2021 h 2110" name="T9"/>
                <a:gd fmla="*/ 2036 w 3451" name="T10"/>
                <a:gd fmla="*/ 1911 h 2110" name="T11"/>
                <a:gd fmla="*/ 1121 w 3451" name="T12"/>
                <a:gd fmla="*/ 1193 h 2110" name="T13"/>
                <a:gd fmla="*/ 1992 w 3451" name="T14"/>
                <a:gd fmla="*/ 1211 h 2110" name="T15"/>
                <a:gd fmla="*/ 2497 w 3451" name="T16"/>
                <a:gd fmla="*/ 803 h 2110" name="T17"/>
                <a:gd fmla="*/ 975 w 3451" name="T18"/>
                <a:gd fmla="*/ 240 h 2110" name="T19"/>
                <a:gd fmla="*/ 1616 w 3451" name="T20"/>
                <a:gd fmla="*/ 736 h 2110" name="T21"/>
                <a:gd fmla="*/ 2006 w 3451" name="T22"/>
                <a:gd fmla="*/ 508 h 2110" name="T23"/>
                <a:gd fmla="*/ 1990 w 3451" name="T24"/>
                <a:gd fmla="*/ 320 h 2110" name="T25"/>
                <a:gd fmla="*/ 2004 w 3451" name="T26"/>
                <a:gd fmla="*/ 426 h 2110" name="T27"/>
                <a:gd fmla="*/ 2038 w 3451" name="T28"/>
                <a:gd fmla="*/ 1120 h 2110" name="T29"/>
                <a:gd fmla="*/ 2304 w 3451" name="T30"/>
                <a:gd fmla="*/ 985 h 2110" name="T31"/>
                <a:gd fmla="*/ 2225 w 3451" name="T32"/>
                <a:gd fmla="*/ 465 h 2110" name="T33"/>
                <a:gd fmla="*/ 2219 w 3451" name="T34"/>
                <a:gd fmla="*/ 477 h 2110" name="T35"/>
                <a:gd fmla="*/ 1844 w 3451" name="T36"/>
                <a:gd fmla="*/ 192 h 2110" name="T37"/>
                <a:gd fmla="*/ 1818 w 3451" name="T38"/>
                <a:gd fmla="*/ 109 h 2110" name="T39"/>
                <a:gd fmla="*/ 1133 w 3451" name="T40"/>
                <a:gd fmla="*/ 1121 h 2110" name="T41"/>
                <a:gd fmla="*/ 1171 w 3451" name="T42"/>
                <a:gd fmla="*/ 951 h 2110" name="T43"/>
                <a:gd fmla="*/ 1115 w 3451" name="T44"/>
                <a:gd fmla="*/ 350 h 2110" name="T45"/>
                <a:gd fmla="*/ 1155 w 3451" name="T46"/>
                <a:gd fmla="*/ 517 h 2110" name="T47"/>
                <a:gd fmla="*/ 1265 w 3451" name="T48"/>
                <a:gd fmla="*/ 843 h 2110" name="T49"/>
                <a:gd fmla="*/ 1555 w 3451" name="T50"/>
                <a:gd fmla="*/ 284 h 2110" name="T51"/>
                <a:gd fmla="*/ 1353 w 3451" name="T52"/>
                <a:gd fmla="*/ 109 h 2110" name="T53"/>
                <a:gd fmla="*/ 1221 w 3451" name="T54"/>
                <a:gd fmla="*/ 201 h 2110" name="T55"/>
                <a:gd fmla="*/ 923 w 3451" name="T56"/>
                <a:gd fmla="*/ 379 h 2110" name="T57"/>
                <a:gd fmla="*/ 945 w 3451" name="T58"/>
                <a:gd fmla="*/ 466 h 2110" name="T59"/>
                <a:gd fmla="*/ 447 w 3451" name="T60"/>
                <a:gd fmla="*/ 993 h 2110" name="T61"/>
                <a:gd fmla="*/ 2737 w 3451" name="T62"/>
                <a:gd fmla="*/ 1157 h 2110" name="T63"/>
                <a:gd fmla="*/ 1748 w 3451" name="T64"/>
                <a:gd fmla="*/ 1552 h 2110" name="T65"/>
                <a:gd fmla="*/ 2015 w 3451" name="T66"/>
                <a:gd fmla="*/ 1319 h 2110" name="T67"/>
                <a:gd fmla="*/ 581 w 3451" name="T68"/>
                <a:gd fmla="*/ 1265 h 2110" name="T69"/>
                <a:gd fmla="*/ 1557 w 3451" name="T70"/>
                <a:gd fmla="*/ 1799 h 2110" name="T71"/>
                <a:gd fmla="*/ 2476 w 3451" name="T72"/>
                <a:gd fmla="*/ 1476 h 2110" name="T73"/>
                <a:gd fmla="*/ 123 w 3451" name="T74"/>
                <a:gd fmla="*/ 1195 h 2110" name="T75"/>
                <a:gd fmla="*/ 231 w 3451" name="T76"/>
                <a:gd fmla="*/ 956 h 2110" name="T77"/>
                <a:gd fmla="*/ 530 w 3451" name="T78"/>
                <a:gd fmla="*/ 1074 h 2110" name="T79"/>
                <a:gd fmla="*/ 658 w 3451" name="T80"/>
                <a:gd fmla="*/ 1255 h 2110" name="T81"/>
                <a:gd fmla="*/ 628 w 3451" name="T82"/>
                <a:gd fmla="*/ 1016 h 2110" name="T83"/>
                <a:gd fmla="*/ 724 w 3451" name="T84"/>
                <a:gd fmla="*/ 1343 h 2110" name="T85"/>
                <a:gd fmla="*/ 824 w 3451" name="T86"/>
                <a:gd fmla="*/ 1434 h 2110" name="T87"/>
                <a:gd fmla="*/ 767 w 3451" name="T88"/>
                <a:gd fmla="*/ 1212 h 2110" name="T89"/>
                <a:gd fmla="*/ 927 w 3451" name="T90"/>
                <a:gd fmla="*/ 1501 h 2110" name="T91"/>
                <a:gd fmla="*/ 988 w 3451" name="T92"/>
                <a:gd fmla="*/ 1427 h 2110" name="T93"/>
                <a:gd fmla="*/ 1270 w 3451" name="T94"/>
                <a:gd fmla="*/ 1671 h 2110" name="T95"/>
                <a:gd fmla="*/ 1264 w 3451" name="T96"/>
                <a:gd fmla="*/ 1444 h 2110" name="T97"/>
                <a:gd fmla="*/ 1501 w 3451" name="T98"/>
                <a:gd fmla="*/ 1703 h 2110" name="T99"/>
                <a:gd fmla="*/ 1695 w 3451" name="T100"/>
                <a:gd fmla="*/ 1440 h 2110" name="T101"/>
                <a:gd fmla="*/ 2020 w 3451" name="T102"/>
                <a:gd fmla="*/ 1654 h 2110" name="T103"/>
                <a:gd fmla="*/ 1901 w 3451" name="T104"/>
                <a:gd fmla="*/ 1457 h 2110" name="T105"/>
                <a:gd fmla="*/ 2053 w 3451" name="T106"/>
                <a:gd fmla="*/ 1600 h 2110" name="T107"/>
                <a:gd fmla="*/ 2208 w 3451" name="T108"/>
                <a:gd fmla="*/ 1543 h 2110" name="T109"/>
                <a:gd fmla="*/ 2294 w 3451" name="T110"/>
                <a:gd fmla="*/ 1280 h 2110" name="T111"/>
                <a:gd fmla="*/ 2386 w 3451" name="T112"/>
                <a:gd fmla="*/ 1486 h 2110" name="T113"/>
                <a:gd fmla="*/ 2473 w 3451" name="T114"/>
                <a:gd fmla="*/ 1155 h 2110" name="T115"/>
                <a:gd fmla="*/ 2654 w 3451" name="T116"/>
                <a:gd fmla="*/ 1074 h 2110" name="T117"/>
                <a:gd fmla="*/ 2954 w 3451" name="T118"/>
                <a:gd fmla="*/ 1154 h 2110" name="T119"/>
                <a:gd fmla="*/ 3062 w 3451" name="T120"/>
                <a:gd fmla="*/ 1154 h 2110" name="T121"/>
                <a:gd fmla="*/ 1038 w 3451" name="T122"/>
                <a:gd fmla="*/ 1498 h 2110" name="T123"/>
                <a:gd fmla="*/ 2472 w 3451" name="T124"/>
                <a:gd fmla="*/ 1231 h 211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10" w="345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anchorCtr="0" bIns="93247" compatLnSpc="1" forceAA="0" fromWordArt="0" horzOverflow="overflow" lIns="93247" numCol="1" rIns="46623" rot="0" rtlCol="0" spcCol="0" spcFirstLastPara="0" tIns="46623" vert="horz" vertOverflow="overflow" wrap="square">
              <a:prstTxWarp prst="textNoShape">
                <a:avLst/>
              </a:prstTxWarp>
              <a:noAutofit/>
            </a:bodyPr>
            <a:lstStyle/>
            <a:p>
              <a:pPr algn="ctr" defTabSz="931858" fontAlgn="base">
                <a:spcBef>
                  <a:spcPct val="0"/>
                </a:spcBef>
                <a:spcAft>
                  <a:spcPct val="0"/>
                </a:spcAft>
              </a:pPr>
              <a:endParaRPr lang="en-US" spc="-51">
                <a:gradFill>
                  <a:gsLst>
                    <a:gs pos="0">
                      <a:srgbClr val="FFFFFF"/>
                    </a:gs>
                    <a:gs pos="100000">
                      <a:srgbClr val="FFFFFF"/>
                    </a:gs>
                  </a:gsLst>
                  <a:lin ang="5400000" scaled="0"/>
                </a:gradFill>
                <a:ea charset="0" pitchFamily="34" typeface="Segoe UI"/>
                <a:cs charset="0" panose="020b0502040204020203" pitchFamily="34" typeface="Segoe UI"/>
              </a:endParaRPr>
            </a:p>
          </p:txBody>
        </p:sp>
      </p:grpSp>
      <p:grpSp>
        <p:nvGrpSpPr>
          <p:cNvPr id="113" name="组合 112"/>
          <p:cNvGrpSpPr/>
          <p:nvPr/>
        </p:nvGrpSpPr>
        <p:grpSpPr>
          <a:xfrm>
            <a:off x="8765809" y="2417393"/>
            <a:ext cx="1469475" cy="750203"/>
            <a:chOff x="8765809" y="2302257"/>
            <a:chExt cx="1469475" cy="750203"/>
          </a:xfrm>
        </p:grpSpPr>
        <p:sp>
          <p:nvSpPr>
            <p:cNvPr id="114" name="Oval 15"/>
            <p:cNvSpPr/>
            <p:nvPr/>
          </p:nvSpPr>
          <p:spPr>
            <a:xfrm>
              <a:off x="8765809" y="2302257"/>
              <a:ext cx="1469475" cy="750203"/>
            </a:xfrm>
            <a:custGeom>
              <a:rect b="b" l="l" r="r" t="t"/>
              <a:pathLst>
                <a:path h="1478280" w="2895600">
                  <a:moveTo>
                    <a:pt x="1112520" y="0"/>
                  </a:moveTo>
                  <a:cubicBezTo>
                    <a:pt x="1435175" y="0"/>
                    <a:pt x="1705787" y="222820"/>
                    <a:pt x="1776897" y="523460"/>
                  </a:cubicBezTo>
                  <a:cubicBezTo>
                    <a:pt x="1830330" y="473455"/>
                    <a:pt x="1902261" y="443446"/>
                    <a:pt x="1981200" y="443446"/>
                  </a:cubicBezTo>
                  <a:cubicBezTo>
                    <a:pt x="2141537" y="443446"/>
                    <a:pt x="2272959" y="567249"/>
                    <a:pt x="2283615" y="724590"/>
                  </a:cubicBezTo>
                  <a:cubicBezTo>
                    <a:pt x="2337590" y="699394"/>
                    <a:pt x="2397838" y="685800"/>
                    <a:pt x="2461260" y="685800"/>
                  </a:cubicBezTo>
                  <a:cubicBezTo>
                    <a:pt x="2701139" y="685800"/>
                    <a:pt x="2895600" y="880261"/>
                    <a:pt x="2895600" y="1120140"/>
                  </a:cubicBezTo>
                  <a:cubicBezTo>
                    <a:pt x="2895600" y="1271517"/>
                    <a:pt x="2818161" y="1404807"/>
                    <a:pt x="2698117" y="1478280"/>
                  </a:cubicBezTo>
                  <a:lnTo>
                    <a:pt x="64333" y="1478280"/>
                  </a:lnTo>
                  <a:cubicBezTo>
                    <a:pt x="23189" y="1414624"/>
                    <a:pt x="0" y="1338670"/>
                    <a:pt x="0" y="1257300"/>
                  </a:cubicBezTo>
                  <a:cubicBezTo>
                    <a:pt x="0" y="1025837"/>
                    <a:pt x="187637" y="838200"/>
                    <a:pt x="419100" y="838200"/>
                  </a:cubicBezTo>
                  <a:lnTo>
                    <a:pt x="445895" y="840901"/>
                  </a:lnTo>
                  <a:cubicBezTo>
                    <a:pt x="432838" y="791300"/>
                    <a:pt x="426720" y="739265"/>
                    <a:pt x="426720" y="685800"/>
                  </a:cubicBezTo>
                  <a:cubicBezTo>
                    <a:pt x="426720" y="307043"/>
                    <a:pt x="733763" y="0"/>
                    <a:pt x="1112520" y="0"/>
                  </a:cubicBezTo>
                  <a:close/>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bIns="91427" rtlCol="0" tIns="548562"/>
            <a:lstStyle/>
            <a:p>
              <a:pPr algn="ctr"/>
              <a:endParaRPr lang="en-US" sz="1400">
                <a:solidFill>
                  <a:srgbClr val="FFFFFF"/>
                </a:solidFill>
              </a:endParaRPr>
            </a:p>
          </p:txBody>
        </p:sp>
        <p:sp>
          <p:nvSpPr>
            <p:cNvPr id="115" name="文本框 114"/>
            <p:cNvSpPr txBox="1"/>
            <p:nvPr/>
          </p:nvSpPr>
          <p:spPr>
            <a:xfrm>
              <a:off x="8866677" y="2600509"/>
              <a:ext cx="1368608" cy="396240"/>
            </a:xfrm>
            <a:prstGeom prst="rect">
              <a:avLst/>
            </a:prstGeom>
            <a:noFill/>
          </p:spPr>
          <p:txBody>
            <a:bodyPr rtlCol="0" wrap="square">
              <a:spAutoFit/>
            </a:bodyPr>
            <a:lstStyle/>
            <a:p>
              <a:pPr algn="ctr"/>
              <a:r>
                <a:rPr altLang="zh-CN" lang="en-US" smtClean="0" sz="2000">
                  <a:solidFill>
                    <a:srgbClr val="0070C0"/>
                  </a:solidFill>
                </a:rPr>
                <a:t>Big Data</a:t>
              </a:r>
            </a:p>
          </p:txBody>
        </p:sp>
      </p:grpSp>
      <p:sp>
        <p:nvSpPr>
          <p:cNvPr id="116" name="矩形 115"/>
          <p:cNvSpPr/>
          <p:nvPr/>
        </p:nvSpPr>
        <p:spPr>
          <a:xfrm>
            <a:off x="1527637" y="4036114"/>
            <a:ext cx="1710533" cy="365760"/>
          </a:xfrm>
          <a:prstGeom prst="rect">
            <a:avLst/>
          </a:prstGeom>
          <a:solidFill>
            <a:srgbClr val="0070C0"/>
          </a:solidFill>
          <a:ln>
            <a:solidFill>
              <a:schemeClr val="bg1"/>
            </a:solidFill>
          </a:ln>
        </p:spPr>
        <p:txBody>
          <a:bodyPr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计算机时代</a:t>
            </a:r>
          </a:p>
        </p:txBody>
      </p:sp>
      <p:sp>
        <p:nvSpPr>
          <p:cNvPr id="117" name="矩形 116"/>
          <p:cNvSpPr/>
          <p:nvPr/>
        </p:nvSpPr>
        <p:spPr>
          <a:xfrm>
            <a:off x="5245680" y="4036114"/>
            <a:ext cx="1710533" cy="365760"/>
          </a:xfrm>
          <a:prstGeom prst="rect">
            <a:avLst/>
          </a:prstGeom>
          <a:solidFill>
            <a:srgbClr val="0070C0"/>
          </a:solidFill>
          <a:ln>
            <a:solidFill>
              <a:schemeClr val="bg1"/>
            </a:solidFill>
          </a:ln>
        </p:spPr>
        <p:txBody>
          <a:bodyPr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互联网时代</a:t>
            </a:r>
          </a:p>
        </p:txBody>
      </p:sp>
      <p:sp>
        <p:nvSpPr>
          <p:cNvPr id="118" name="矩形 117"/>
          <p:cNvSpPr/>
          <p:nvPr/>
        </p:nvSpPr>
        <p:spPr>
          <a:xfrm>
            <a:off x="8695713" y="4029892"/>
            <a:ext cx="1710533" cy="365760"/>
          </a:xfrm>
          <a:prstGeom prst="rect">
            <a:avLst/>
          </a:prstGeom>
          <a:solidFill>
            <a:srgbClr val="0070C0"/>
          </a:solidFill>
          <a:ln>
            <a:solidFill>
              <a:schemeClr val="bg1"/>
            </a:solidFill>
          </a:ln>
        </p:spPr>
        <p:txBody>
          <a:bodyPr wrap="square">
            <a:spAutoFit/>
          </a:bodyPr>
          <a:lstStyle/>
          <a:p>
            <a:pPr algn="ctr"/>
            <a:r>
              <a:rPr altLang="en-US" b="1" lang="zh-CN">
                <a:solidFill>
                  <a:schemeClr val="bg1"/>
                </a:solidFill>
                <a:latin charset="-122" panose="020b0503020204020204" pitchFamily="34" typeface="微软雅黑"/>
                <a:ea charset="-122" panose="020b0503020204020204" pitchFamily="34" typeface="微软雅黑"/>
              </a:rPr>
              <a:t>大数据时代</a:t>
            </a:r>
          </a:p>
        </p:txBody>
      </p:sp>
      <p:sp>
        <p:nvSpPr>
          <p:cNvPr id="119" name="矩形 118"/>
          <p:cNvSpPr/>
          <p:nvPr/>
        </p:nvSpPr>
        <p:spPr>
          <a:xfrm>
            <a:off x="3611285" y="2556017"/>
            <a:ext cx="1453249" cy="640385"/>
          </a:xfrm>
          <a:prstGeom prst="rect">
            <a:avLst/>
          </a:prstGeom>
        </p:spPr>
        <p:txBody>
          <a:bodyPr wrap="square">
            <a:spAutoFit/>
          </a:bodyPr>
          <a:lstStyle/>
          <a:p>
            <a:pPr algn="ctr"/>
            <a:r>
              <a:rPr altLang="zh-CN" lang="en-US">
                <a:solidFill>
                  <a:schemeClr val="tx1">
                    <a:lumMod val="95000"/>
                    <a:lumOff val="5000"/>
                  </a:schemeClr>
                </a:solidFill>
                <a:latin charset="-122" panose="020b0503020204020204" pitchFamily="34" typeface="微软雅黑"/>
                <a:ea charset="-122" panose="020b0503020204020204" pitchFamily="34" typeface="微软雅黑"/>
              </a:rPr>
              <a:t>20世纪</a:t>
            </a:r>
          </a:p>
          <a:p>
            <a:pPr algn="ctr"/>
            <a:r>
              <a:rPr altLang="zh-CN" lang="en-US">
                <a:solidFill>
                  <a:schemeClr val="tx1">
                    <a:lumMod val="95000"/>
                    <a:lumOff val="5000"/>
                  </a:schemeClr>
                </a:solidFill>
                <a:latin charset="-122" panose="020b0503020204020204" pitchFamily="34" typeface="微软雅黑"/>
                <a:ea charset="-122" panose="020b0503020204020204" pitchFamily="34" typeface="微软雅黑"/>
              </a:rPr>
              <a:t>90年代</a:t>
            </a:r>
          </a:p>
        </p:txBody>
      </p:sp>
      <p:sp>
        <p:nvSpPr>
          <p:cNvPr id="120" name="矩形 119"/>
          <p:cNvSpPr/>
          <p:nvPr/>
        </p:nvSpPr>
        <p:spPr>
          <a:xfrm>
            <a:off x="7163727" y="2836314"/>
            <a:ext cx="1453249" cy="365912"/>
          </a:xfrm>
          <a:prstGeom prst="rect">
            <a:avLst/>
          </a:prstGeom>
        </p:spPr>
        <p:txBody>
          <a:bodyPr wrap="square">
            <a:spAutoFit/>
          </a:bodyPr>
          <a:lstStyle/>
          <a:p>
            <a:pPr algn="ctr"/>
            <a:r>
              <a:rPr altLang="zh-CN" lang="en-US" smtClean="0">
                <a:solidFill>
                  <a:schemeClr val="tx1">
                    <a:lumMod val="95000"/>
                    <a:lumOff val="5000"/>
                  </a:schemeClr>
                </a:solidFill>
                <a:latin charset="-122" panose="020b0503020204020204" pitchFamily="34" typeface="微软雅黑"/>
                <a:ea charset="-122" panose="020b0503020204020204" pitchFamily="34" typeface="微软雅黑"/>
              </a:rPr>
              <a:t>2013年</a:t>
            </a:r>
          </a:p>
        </p:txBody>
      </p:sp>
    </p:spTree>
    <p:extLst>
      <p:ext uri="{BB962C8B-B14F-4D97-AF65-F5344CB8AC3E}">
        <p14:creationId val="133004003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sp>
        <p:nvSpPr>
          <p:cNvPr id="36" name="文本框 35"/>
          <p:cNvSpPr txBox="1"/>
          <p:nvPr/>
        </p:nvSpPr>
        <p:spPr>
          <a:xfrm>
            <a:off x="2183264" y="261445"/>
            <a:ext cx="4007168"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感受数据之大 / Q&amp;A</a:t>
            </a:r>
          </a:p>
        </p:txBody>
      </p:sp>
      <p:sp>
        <p:nvSpPr>
          <p:cNvPr id="37" name="文本框 36"/>
          <p:cNvSpPr txBox="1"/>
          <p:nvPr/>
        </p:nvSpPr>
        <p:spPr>
          <a:xfrm>
            <a:off x="1039867" y="1314936"/>
            <a:ext cx="2395528" cy="518160"/>
          </a:xfrm>
          <a:prstGeom prst="rect">
            <a:avLst/>
          </a:prstGeom>
          <a:solidFill>
            <a:srgbClr val="00B0F0"/>
          </a:solidFill>
          <a:ln>
            <a:solidFill>
              <a:srgbClr val="00B0F0"/>
            </a:solidFill>
          </a:ln>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Question1</a:t>
            </a:r>
          </a:p>
        </p:txBody>
      </p:sp>
      <p:sp>
        <p:nvSpPr>
          <p:cNvPr id="50" name="文本框 49"/>
          <p:cNvSpPr txBox="1"/>
          <p:nvPr/>
        </p:nvSpPr>
        <p:spPr>
          <a:xfrm>
            <a:off x="3670479" y="2047740"/>
            <a:ext cx="7469746" cy="1554480"/>
          </a:xfrm>
          <a:prstGeom prst="rect">
            <a:avLst/>
          </a:prstGeom>
          <a:noFill/>
          <a:ln>
            <a:noFill/>
          </a:ln>
        </p:spPr>
        <p:txBody>
          <a:bodyPr rtlCol="0" wrap="square">
            <a:spAutoFit/>
          </a:bodyPr>
          <a:lstStyle/>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高德纳在一份报告中认为：</a:t>
            </a:r>
          </a:p>
          <a:p>
            <a:r>
              <a:rPr altLang="en-US" b="1" lang="zh-CN" smtClean="0" sz="2400">
                <a:solidFill>
                  <a:schemeClr val="tx1">
                    <a:lumMod val="85000"/>
                    <a:lumOff val="15000"/>
                  </a:schemeClr>
                </a:solidFill>
                <a:latin charset="-122" panose="020b0503020204020204" pitchFamily="34" typeface="微软雅黑"/>
                <a:ea charset="-122" panose="020b0503020204020204" pitchFamily="34" typeface="微软雅黑"/>
              </a:rPr>
              <a:t>大数据是需要新处理模式才能具有更强的决策力、洞察力和流程优化能力的海量、高增长率和多样化的信息资产。</a:t>
            </a:r>
          </a:p>
        </p:txBody>
      </p:sp>
      <p:pic>
        <p:nvPicPr>
          <p:cNvPr id="5" name="图片 4"/>
          <p:cNvPicPr>
            <a:picLocks noChangeAspect="1"/>
          </p:cNvPicPr>
          <p:nvPr/>
        </p:nvPicPr>
        <p:blipFill>
          <a:blip r:embed="rId2">
            <a:extLst>
              <a:ext uri="{BEBA8EAE-BF5A-486C-A8C5-ECC9F3942E4B}">
                <a14:imgProps>
                  <a14:imgLayer xmlns:d3p1="http://schemas.openxmlformats.org/officeDocument/2006/relationships" d3p1:embed="">
                    <a14:imgEffect>
                      <a14:backgroundRemoval b="99802" l="0" r="100000" t="1980"/>
                    </a14:imgEffect>
                  </a14:imgLayer>
                </a14:imgProps>
              </a:ext>
              <a:ext uri="{28A0092B-C50C-407E-A947-70E740481C1C}">
                <a14:useLocalDpi val="0"/>
              </a:ext>
            </a:extLst>
          </a:blip>
          <a:srcRect b="7957" l="6682" r="19762" t="3911"/>
          <a:stretch>
            <a:fillRect/>
          </a:stretch>
        </p:blipFill>
        <p:spPr>
          <a:xfrm>
            <a:off x="1056068" y="2047740"/>
            <a:ext cx="2379328" cy="3371604"/>
          </a:xfrm>
          <a:prstGeom prst="rect">
            <a:avLst/>
          </a:prstGeom>
          <a:ln>
            <a:solidFill>
              <a:srgbClr val="8F5938"/>
            </a:solidFill>
          </a:ln>
        </p:spPr>
      </p:pic>
      <p:sp>
        <p:nvSpPr>
          <p:cNvPr id="6" name="文本框 5"/>
          <p:cNvSpPr txBox="1"/>
          <p:nvPr/>
        </p:nvSpPr>
        <p:spPr>
          <a:xfrm>
            <a:off x="3670479" y="3831573"/>
            <a:ext cx="1442434" cy="457200"/>
          </a:xfrm>
          <a:prstGeom prst="rect">
            <a:avLst/>
          </a:prstGeom>
          <a:solidFill>
            <a:srgbClr val="46231C"/>
          </a:solidFill>
          <a:ln>
            <a:noFill/>
          </a:ln>
        </p:spPr>
        <p:txBody>
          <a:bodyPr rtlCol="0" wrap="squar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是什么？</a:t>
            </a:r>
          </a:p>
        </p:txBody>
      </p:sp>
      <p:sp>
        <p:nvSpPr>
          <p:cNvPr id="53" name="文本框 52"/>
          <p:cNvSpPr txBox="1"/>
          <p:nvPr/>
        </p:nvSpPr>
        <p:spPr>
          <a:xfrm>
            <a:off x="5117205" y="3831573"/>
            <a:ext cx="5765442" cy="457200"/>
          </a:xfrm>
          <a:prstGeom prst="rect">
            <a:avLst/>
          </a:prstGeom>
          <a:noFill/>
          <a:ln>
            <a:noFill/>
          </a:ln>
        </p:spPr>
        <p:txBody>
          <a:bodyPr rtlCol="0" wrap="square">
            <a:spAutoFit/>
          </a:bodyPr>
          <a:lstStyle/>
          <a:p>
            <a:r>
              <a:rPr altLang="en-US" lang="zh-CN" sz="2400">
                <a:solidFill>
                  <a:schemeClr val="tx1">
                    <a:lumMod val="75000"/>
                    <a:lumOff val="25000"/>
                  </a:schemeClr>
                </a:solidFill>
                <a:latin charset="-122" panose="020b0503020204020204" pitchFamily="34" typeface="微软雅黑"/>
                <a:ea charset="-122" panose="020b0503020204020204" pitchFamily="34" typeface="微软雅黑"/>
              </a:rPr>
              <a:t>大数据是一种信息资产</a:t>
            </a:r>
          </a:p>
        </p:txBody>
      </p:sp>
      <p:sp>
        <p:nvSpPr>
          <p:cNvPr id="54" name="文本框 53"/>
          <p:cNvSpPr txBox="1"/>
          <p:nvPr/>
        </p:nvSpPr>
        <p:spPr>
          <a:xfrm>
            <a:off x="3670479" y="4400779"/>
            <a:ext cx="1442434" cy="457200"/>
          </a:xfrm>
          <a:prstGeom prst="rect">
            <a:avLst/>
          </a:prstGeom>
          <a:solidFill>
            <a:srgbClr val="46231C"/>
          </a:solidFill>
          <a:ln>
            <a:noFill/>
          </a:ln>
        </p:spPr>
        <p:txBody>
          <a:bodyPr rtlCol="0" wrap="square">
            <a:spAutoFit/>
          </a:bodyPr>
          <a:lstStyle/>
          <a:p>
            <a:pPr algn="ctr"/>
            <a:r>
              <a:rPr altLang="en-US" lang="zh-CN" sz="2400">
                <a:solidFill>
                  <a:schemeClr val="bg1"/>
                </a:solidFill>
                <a:latin charset="-122" panose="020b0503020204020204" pitchFamily="34" typeface="微软雅黑"/>
                <a:ea charset="-122" panose="020b0503020204020204" pitchFamily="34" typeface="微软雅黑"/>
              </a:rPr>
              <a:t>有何属性</a:t>
            </a:r>
          </a:p>
        </p:txBody>
      </p:sp>
      <p:sp>
        <p:nvSpPr>
          <p:cNvPr id="55" name="文本框 54"/>
          <p:cNvSpPr txBox="1"/>
          <p:nvPr/>
        </p:nvSpPr>
        <p:spPr>
          <a:xfrm>
            <a:off x="5117205" y="4400779"/>
            <a:ext cx="5765442" cy="457200"/>
          </a:xfrm>
          <a:prstGeom prst="rect">
            <a:avLst/>
          </a:prstGeom>
          <a:noFill/>
          <a:ln>
            <a:noFill/>
          </a:ln>
        </p:spPr>
        <p:txBody>
          <a:bodyPr rtlCol="0" wrap="square">
            <a:spAutoFit/>
          </a:bodyPr>
          <a:lstStyle/>
          <a:p>
            <a:r>
              <a:rPr altLang="en-US" lang="zh-CN" smtClean="0" sz="2400">
                <a:solidFill>
                  <a:schemeClr val="tx1">
                    <a:lumMod val="75000"/>
                    <a:lumOff val="25000"/>
                  </a:schemeClr>
                </a:solidFill>
                <a:latin charset="-122" panose="020b0503020204020204" pitchFamily="34" typeface="微软雅黑"/>
                <a:ea charset="-122" panose="020b0503020204020204" pitchFamily="34" typeface="微软雅黑"/>
              </a:rPr>
              <a:t>海量、高增长率和多样化</a:t>
            </a:r>
          </a:p>
        </p:txBody>
      </p:sp>
      <p:sp>
        <p:nvSpPr>
          <p:cNvPr id="60" name="文本框 59"/>
          <p:cNvSpPr txBox="1"/>
          <p:nvPr/>
        </p:nvSpPr>
        <p:spPr>
          <a:xfrm>
            <a:off x="3670479" y="4972518"/>
            <a:ext cx="1442434" cy="457200"/>
          </a:xfrm>
          <a:prstGeom prst="rect">
            <a:avLst/>
          </a:prstGeom>
          <a:solidFill>
            <a:srgbClr val="46231C"/>
          </a:solidFill>
          <a:ln>
            <a:noFill/>
          </a:ln>
        </p:spPr>
        <p:txBody>
          <a:bodyPr rtlCol="0" wrap="square">
            <a:spAutoFit/>
          </a:bodyPr>
          <a:lstStyle/>
          <a:p>
            <a:pPr algn="ctr"/>
            <a:r>
              <a:rPr altLang="en-US" lang="zh-CN" smtClean="0" sz="2400">
                <a:solidFill>
                  <a:schemeClr val="bg1"/>
                </a:solidFill>
                <a:latin charset="-122" panose="020b0503020204020204" pitchFamily="34" typeface="微软雅黑"/>
                <a:ea charset="-122" panose="020b0503020204020204" pitchFamily="34" typeface="微软雅黑"/>
              </a:rPr>
              <a:t>应用价值</a:t>
            </a:r>
          </a:p>
        </p:txBody>
      </p:sp>
      <p:sp>
        <p:nvSpPr>
          <p:cNvPr id="61" name="文本框 60"/>
          <p:cNvSpPr txBox="1"/>
          <p:nvPr/>
        </p:nvSpPr>
        <p:spPr>
          <a:xfrm>
            <a:off x="5117205" y="4972518"/>
            <a:ext cx="6023020" cy="457200"/>
          </a:xfrm>
          <a:prstGeom prst="rect">
            <a:avLst/>
          </a:prstGeom>
          <a:noFill/>
          <a:ln>
            <a:noFill/>
          </a:ln>
        </p:spPr>
        <p:txBody>
          <a:bodyPr rtlCol="0" wrap="square">
            <a:spAutoFit/>
          </a:bodyPr>
          <a:lstStyle/>
          <a:p>
            <a:r>
              <a:rPr altLang="en-US" lang="zh-CN" smtClean="0" sz="2400">
                <a:solidFill>
                  <a:schemeClr val="tx1">
                    <a:lumMod val="75000"/>
                    <a:lumOff val="25000"/>
                  </a:schemeClr>
                </a:solidFill>
                <a:latin charset="-122" panose="020b0503020204020204" pitchFamily="34" typeface="微软雅黑"/>
                <a:ea charset="-122" panose="020b0503020204020204" pitchFamily="34" typeface="微软雅黑"/>
              </a:rPr>
              <a:t>具有更强的决策力、洞察力和流程优化能力</a:t>
            </a:r>
          </a:p>
        </p:txBody>
      </p:sp>
      <p:sp>
        <p:nvSpPr>
          <p:cNvPr id="7" name="矩形 6"/>
          <p:cNvSpPr/>
          <p:nvPr/>
        </p:nvSpPr>
        <p:spPr>
          <a:xfrm>
            <a:off x="1056067" y="5606919"/>
            <a:ext cx="10084157" cy="822960"/>
          </a:xfrm>
          <a:prstGeom prst="rect">
            <a:avLst/>
          </a:prstGeom>
          <a:solidFill>
            <a:srgbClr val="0070C0"/>
          </a:solidFill>
        </p:spPr>
        <p:txBody>
          <a:bodyPr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本书也赞成高德纳的定义，把大数据看做一种战略和习惯，一种新的世界观和方法论。</a:t>
            </a:r>
          </a:p>
        </p:txBody>
      </p:sp>
      <p:sp>
        <p:nvSpPr>
          <p:cNvPr id="63" name="文本框 62"/>
          <p:cNvSpPr txBox="1"/>
          <p:nvPr/>
        </p:nvSpPr>
        <p:spPr>
          <a:xfrm>
            <a:off x="3435394" y="1314936"/>
            <a:ext cx="2772223" cy="518160"/>
          </a:xfrm>
          <a:prstGeom prst="rect">
            <a:avLst/>
          </a:prstGeom>
          <a:noFill/>
          <a:ln>
            <a:solidFill>
              <a:srgbClr val="00B0F0"/>
            </a:solidFill>
          </a:ln>
        </p:spPr>
        <p:txBody>
          <a:bodyPr rtlCol="0" wrap="square">
            <a:spAutoFit/>
          </a:bodyPr>
          <a:lstStyle/>
          <a:p>
            <a:pPr algn="ctr"/>
            <a:r>
              <a:rPr altLang="en-US" lang="zh-CN" sz="2800">
                <a:solidFill>
                  <a:schemeClr val="bg2">
                    <a:lumMod val="10000"/>
                  </a:schemeClr>
                </a:solidFill>
                <a:latin charset="-122" panose="020b0503020204020204" pitchFamily="34" typeface="微软雅黑"/>
                <a:ea charset="-122" panose="020b0503020204020204" pitchFamily="34" typeface="微软雅黑"/>
              </a:rPr>
              <a:t>什么是大数据？</a:t>
            </a:r>
          </a:p>
        </p:txBody>
      </p:sp>
    </p:spTree>
    <p:extLst>
      <p:ext uri="{BB962C8B-B14F-4D97-AF65-F5344CB8AC3E}">
        <p14:creationId val="4263551456"/>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sp>
        <p:nvSpPr>
          <p:cNvPr id="36" name="文本框 35"/>
          <p:cNvSpPr txBox="1"/>
          <p:nvPr/>
        </p:nvSpPr>
        <p:spPr>
          <a:xfrm>
            <a:off x="2183264" y="261445"/>
            <a:ext cx="4007168"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感受数据之大 / Q&amp;A</a:t>
            </a:r>
          </a:p>
        </p:txBody>
      </p:sp>
      <p:sp>
        <p:nvSpPr>
          <p:cNvPr id="37" name="文本框 36"/>
          <p:cNvSpPr txBox="1"/>
          <p:nvPr/>
        </p:nvSpPr>
        <p:spPr>
          <a:xfrm>
            <a:off x="1039867" y="1417968"/>
            <a:ext cx="2395528" cy="518160"/>
          </a:xfrm>
          <a:prstGeom prst="rect">
            <a:avLst/>
          </a:prstGeom>
          <a:solidFill>
            <a:srgbClr val="00B0F0"/>
          </a:solidFill>
          <a:ln>
            <a:solidFill>
              <a:srgbClr val="00B0F0"/>
            </a:solidFill>
          </a:ln>
        </p:spPr>
        <p:txBody>
          <a:bodyPr rtlCol="0" wrap="square">
            <a:spAutoFit/>
          </a:bodyPr>
          <a:lstStyle/>
          <a:p>
            <a:pPr algn="ctr"/>
            <a:r>
              <a:rPr altLang="zh-CN" lang="en-US" smtClean="0" sz="2800">
                <a:solidFill>
                  <a:schemeClr val="bg1"/>
                </a:solidFill>
                <a:latin charset="-122" panose="020b0503020204020204" pitchFamily="34" typeface="微软雅黑"/>
                <a:ea charset="-122" panose="020b0503020204020204" pitchFamily="34" typeface="微软雅黑"/>
              </a:rPr>
              <a:t>Question2</a:t>
            </a:r>
          </a:p>
        </p:txBody>
      </p:sp>
      <p:sp>
        <p:nvSpPr>
          <p:cNvPr id="40" name="文本框 39"/>
          <p:cNvSpPr txBox="1"/>
          <p:nvPr/>
        </p:nvSpPr>
        <p:spPr>
          <a:xfrm>
            <a:off x="3435395" y="1417968"/>
            <a:ext cx="2785102" cy="944880"/>
          </a:xfrm>
          <a:prstGeom prst="rect">
            <a:avLst/>
          </a:prstGeom>
          <a:noFill/>
          <a:ln>
            <a:solidFill>
              <a:srgbClr val="00B0F0"/>
            </a:solidFill>
          </a:ln>
        </p:spPr>
        <p:txBody>
          <a:bodyPr rtlCol="0" wrap="square">
            <a:spAutoFit/>
          </a:bodyPr>
          <a:lstStyle/>
          <a:p>
            <a:pPr algn="ctr"/>
            <a:r>
              <a:rPr altLang="en-US" lang="zh-CN" smtClean="0" sz="2800">
                <a:solidFill>
                  <a:schemeClr val="bg2">
                    <a:lumMod val="10000"/>
                  </a:schemeClr>
                </a:solidFill>
                <a:latin charset="-122" panose="020b0503020204020204" pitchFamily="34" typeface="微软雅黑"/>
                <a:ea charset="-122" panose="020b0503020204020204" pitchFamily="34" typeface="微软雅黑"/>
              </a:rPr>
              <a:t>大数据有何特征?</a:t>
            </a:r>
          </a:p>
        </p:txBody>
      </p:sp>
      <p:sp>
        <p:nvSpPr>
          <p:cNvPr id="23" name="饼形 4"/>
          <p:cNvSpPr/>
          <p:nvPr/>
        </p:nvSpPr>
        <p:spPr>
          <a:xfrm>
            <a:off x="1095209" y="883993"/>
            <a:ext cx="1909185" cy="1539665"/>
          </a:xfrm>
          <a:prstGeom prst="rect">
            <a:avLst/>
          </a:prstGeom>
        </p:spPr>
        <p:style>
          <a:lnRef idx="0">
            <a:scrgbClr b="0" g="0" r="0"/>
          </a:lnRef>
          <a:fillRef idx="0">
            <a:scrgbClr b="0" g="0" r="0"/>
          </a:fillRef>
          <a:effectRef idx="0">
            <a:scrgbClr b="0" g="0" r="0"/>
          </a:effectRef>
          <a:fontRef idx="minor">
            <a:schemeClr val="lt1"/>
          </a:fontRef>
        </p:style>
        <p:txBody>
          <a:bodyPr anchor="ctr" anchorCtr="0" bIns="66040" lIns="66040" numCol="1" rIns="66040" spcCol="1270" spcFirstLastPara="0" tIns="66040" vert="horz" wrap="square">
            <a:noAutofit/>
          </a:bodyPr>
          <a:lstStyle/>
          <a:p>
            <a:pPr algn="ctr" defTabSz="2311400" lvl="0">
              <a:lnSpc>
                <a:spcPct val="90000"/>
              </a:lnSpc>
              <a:spcBef>
                <a:spcPct val="0"/>
              </a:spcBef>
              <a:spcAft>
                <a:spcPct val="35000"/>
              </a:spcAft>
            </a:pPr>
            <a:endParaRPr altLang="en-US" kern="1200" lang="zh-CN" sz="5200"/>
          </a:p>
        </p:txBody>
      </p:sp>
      <p:grpSp>
        <p:nvGrpSpPr>
          <p:cNvPr id="16" name="组合 15"/>
          <p:cNvGrpSpPr/>
          <p:nvPr/>
        </p:nvGrpSpPr>
        <p:grpSpPr>
          <a:xfrm>
            <a:off x="1396622" y="2693242"/>
            <a:ext cx="1720916" cy="1720916"/>
            <a:chOff x="1464424" y="2564452"/>
            <a:chExt cx="1720916" cy="1720916"/>
          </a:xfrm>
        </p:grpSpPr>
        <p:sp>
          <p:nvSpPr>
            <p:cNvPr id="14" name="椭圆 13"/>
            <p:cNvSpPr/>
            <p:nvPr/>
          </p:nvSpPr>
          <p:spPr>
            <a:xfrm>
              <a:off x="1464424" y="2564452"/>
              <a:ext cx="1720916" cy="1720916"/>
            </a:xfrm>
            <a:prstGeom prst="ellipse">
              <a:avLst/>
            </a:prstGeom>
            <a:solidFill>
              <a:schemeClr val="bg1">
                <a:lumMod val="9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0" name="组合 199"/>
            <p:cNvGrpSpPr/>
            <p:nvPr/>
          </p:nvGrpSpPr>
          <p:grpSpPr>
            <a:xfrm>
              <a:off x="1893788" y="2981321"/>
              <a:ext cx="862187" cy="887178"/>
              <a:chOff x="4290646" y="1167618"/>
              <a:chExt cx="1941342" cy="1997614"/>
            </a:xfrm>
            <a:solidFill>
              <a:srgbClr val="0070C0"/>
            </a:solidFill>
          </p:grpSpPr>
          <p:sp>
            <p:nvSpPr>
              <p:cNvPr id="201" name="椭圆 200"/>
              <p:cNvSpPr/>
              <p:nvPr/>
            </p:nvSpPr>
            <p:spPr>
              <a:xfrm>
                <a:off x="4290646" y="1167618"/>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2" name="椭圆 201"/>
              <p:cNvSpPr/>
              <p:nvPr/>
            </p:nvSpPr>
            <p:spPr>
              <a:xfrm>
                <a:off x="4698609" y="1167618"/>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3" name="椭圆 202"/>
              <p:cNvSpPr/>
              <p:nvPr/>
            </p:nvSpPr>
            <p:spPr>
              <a:xfrm>
                <a:off x="5106572" y="1167618"/>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4" name="椭圆 203"/>
              <p:cNvSpPr/>
              <p:nvPr/>
            </p:nvSpPr>
            <p:spPr>
              <a:xfrm>
                <a:off x="5514535" y="1167618"/>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5" name="椭圆 204"/>
              <p:cNvSpPr/>
              <p:nvPr/>
            </p:nvSpPr>
            <p:spPr>
              <a:xfrm>
                <a:off x="5922498" y="1167618"/>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6" name="椭圆 205"/>
              <p:cNvSpPr/>
              <p:nvPr/>
            </p:nvSpPr>
            <p:spPr>
              <a:xfrm>
                <a:off x="4290646" y="1589649"/>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7" name="椭圆 206"/>
              <p:cNvSpPr/>
              <p:nvPr/>
            </p:nvSpPr>
            <p:spPr>
              <a:xfrm>
                <a:off x="4698609" y="1589649"/>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8" name="椭圆 207"/>
              <p:cNvSpPr/>
              <p:nvPr/>
            </p:nvSpPr>
            <p:spPr>
              <a:xfrm>
                <a:off x="5106572" y="1589649"/>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9" name="椭圆 208"/>
              <p:cNvSpPr/>
              <p:nvPr/>
            </p:nvSpPr>
            <p:spPr>
              <a:xfrm>
                <a:off x="5514535" y="1589649"/>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椭圆 209"/>
              <p:cNvSpPr/>
              <p:nvPr/>
            </p:nvSpPr>
            <p:spPr>
              <a:xfrm>
                <a:off x="5922498" y="1589649"/>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1" name="椭圆 210"/>
              <p:cNvSpPr/>
              <p:nvPr/>
            </p:nvSpPr>
            <p:spPr>
              <a:xfrm>
                <a:off x="4290646" y="2011680"/>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2" name="椭圆 211"/>
              <p:cNvSpPr/>
              <p:nvPr/>
            </p:nvSpPr>
            <p:spPr>
              <a:xfrm>
                <a:off x="4698609" y="2011680"/>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3" name="椭圆 212"/>
              <p:cNvSpPr/>
              <p:nvPr/>
            </p:nvSpPr>
            <p:spPr>
              <a:xfrm>
                <a:off x="5106572" y="2011680"/>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椭圆 213"/>
              <p:cNvSpPr/>
              <p:nvPr/>
            </p:nvSpPr>
            <p:spPr>
              <a:xfrm>
                <a:off x="5514535" y="2011680"/>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5" name="椭圆 214"/>
              <p:cNvSpPr/>
              <p:nvPr/>
            </p:nvSpPr>
            <p:spPr>
              <a:xfrm>
                <a:off x="5922498" y="2011680"/>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椭圆 215"/>
              <p:cNvSpPr/>
              <p:nvPr/>
            </p:nvSpPr>
            <p:spPr>
              <a:xfrm>
                <a:off x="4290646" y="2433711"/>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7" name="椭圆 216"/>
              <p:cNvSpPr/>
              <p:nvPr/>
            </p:nvSpPr>
            <p:spPr>
              <a:xfrm>
                <a:off x="4698609" y="2433711"/>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8" name="椭圆 217"/>
              <p:cNvSpPr/>
              <p:nvPr/>
            </p:nvSpPr>
            <p:spPr>
              <a:xfrm>
                <a:off x="5106572" y="2433711"/>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9" name="椭圆 218"/>
              <p:cNvSpPr/>
              <p:nvPr/>
            </p:nvSpPr>
            <p:spPr>
              <a:xfrm>
                <a:off x="5514535" y="2433711"/>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0" name="椭圆 219"/>
              <p:cNvSpPr/>
              <p:nvPr/>
            </p:nvSpPr>
            <p:spPr>
              <a:xfrm>
                <a:off x="5922498" y="2433711"/>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1" name="椭圆 220"/>
              <p:cNvSpPr/>
              <p:nvPr/>
            </p:nvSpPr>
            <p:spPr>
              <a:xfrm>
                <a:off x="4290646" y="2855742"/>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2" name="椭圆 221"/>
              <p:cNvSpPr/>
              <p:nvPr/>
            </p:nvSpPr>
            <p:spPr>
              <a:xfrm>
                <a:off x="4698609" y="2855742"/>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3" name="椭圆 222"/>
              <p:cNvSpPr/>
              <p:nvPr/>
            </p:nvSpPr>
            <p:spPr>
              <a:xfrm>
                <a:off x="5106572" y="2855742"/>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4" name="椭圆 223"/>
              <p:cNvSpPr/>
              <p:nvPr/>
            </p:nvSpPr>
            <p:spPr>
              <a:xfrm>
                <a:off x="5514535" y="2855742"/>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5" name="椭圆 224"/>
              <p:cNvSpPr/>
              <p:nvPr/>
            </p:nvSpPr>
            <p:spPr>
              <a:xfrm>
                <a:off x="5922498" y="2855742"/>
                <a:ext cx="309490" cy="3094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7" name="组合 16"/>
          <p:cNvGrpSpPr/>
          <p:nvPr/>
        </p:nvGrpSpPr>
        <p:grpSpPr>
          <a:xfrm>
            <a:off x="3968735" y="2693242"/>
            <a:ext cx="1720916" cy="1720916"/>
            <a:chOff x="3877403" y="2564452"/>
            <a:chExt cx="1720916" cy="1720916"/>
          </a:xfrm>
        </p:grpSpPr>
        <p:sp>
          <p:nvSpPr>
            <p:cNvPr id="197" name="椭圆 196"/>
            <p:cNvSpPr/>
            <p:nvPr/>
          </p:nvSpPr>
          <p:spPr>
            <a:xfrm>
              <a:off x="3877403" y="2564452"/>
              <a:ext cx="1720916" cy="1720916"/>
            </a:xfrm>
            <a:prstGeom prst="ellipse">
              <a:avLst/>
            </a:prstGeom>
            <a:solidFill>
              <a:schemeClr val="bg1">
                <a:lumMod val="9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69" name="组合 268"/>
            <p:cNvGrpSpPr/>
            <p:nvPr/>
          </p:nvGrpSpPr>
          <p:grpSpPr>
            <a:xfrm>
              <a:off x="4272198" y="2952505"/>
              <a:ext cx="931326" cy="952990"/>
              <a:chOff x="6410177" y="914400"/>
              <a:chExt cx="1355189" cy="1386712"/>
            </a:xfrm>
          </p:grpSpPr>
          <p:grpSp>
            <p:nvGrpSpPr>
              <p:cNvPr id="270" name="组合 269"/>
              <p:cNvGrpSpPr/>
              <p:nvPr/>
            </p:nvGrpSpPr>
            <p:grpSpPr>
              <a:xfrm>
                <a:off x="6410177" y="914400"/>
                <a:ext cx="525195" cy="211015"/>
                <a:chOff x="6410177" y="914400"/>
                <a:chExt cx="525195" cy="211015"/>
              </a:xfrm>
            </p:grpSpPr>
            <p:sp>
              <p:nvSpPr>
                <p:cNvPr id="307" name="椭圆 306"/>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08" name="组合 307"/>
                <p:cNvGrpSpPr/>
                <p:nvPr/>
              </p:nvGrpSpPr>
              <p:grpSpPr>
                <a:xfrm flipV="1">
                  <a:off x="6410177" y="935746"/>
                  <a:ext cx="398586" cy="175601"/>
                  <a:chOff x="4557932" y="1378634"/>
                  <a:chExt cx="717453" cy="182880"/>
                </a:xfrm>
              </p:grpSpPr>
              <p:cxnSp>
                <p:nvCxnSpPr>
                  <p:cNvPr id="309" name="直接连接符 308"/>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 name="直接连接符 309"/>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1" name="直接连接符 310"/>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1" name="组合 270"/>
              <p:cNvGrpSpPr/>
              <p:nvPr/>
            </p:nvGrpSpPr>
            <p:grpSpPr>
              <a:xfrm>
                <a:off x="7240171" y="914400"/>
                <a:ext cx="525195" cy="211015"/>
                <a:chOff x="6410177" y="914400"/>
                <a:chExt cx="525195" cy="211015"/>
              </a:xfrm>
            </p:grpSpPr>
            <p:sp>
              <p:nvSpPr>
                <p:cNvPr id="302" name="椭圆 301"/>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03" name="组合 302"/>
                <p:cNvGrpSpPr/>
                <p:nvPr/>
              </p:nvGrpSpPr>
              <p:grpSpPr>
                <a:xfrm flipV="1">
                  <a:off x="6410177" y="935746"/>
                  <a:ext cx="398586" cy="175601"/>
                  <a:chOff x="4557932" y="1378634"/>
                  <a:chExt cx="717453" cy="182880"/>
                </a:xfrm>
              </p:grpSpPr>
              <p:cxnSp>
                <p:nvCxnSpPr>
                  <p:cNvPr id="304" name="直接连接符 303"/>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直接连接符 304"/>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6" name="直接连接符 305"/>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2" name="组合 271"/>
              <p:cNvGrpSpPr/>
              <p:nvPr/>
            </p:nvGrpSpPr>
            <p:grpSpPr>
              <a:xfrm>
                <a:off x="6808761" y="1237957"/>
                <a:ext cx="525195" cy="211015"/>
                <a:chOff x="6410177" y="914400"/>
                <a:chExt cx="525195" cy="211015"/>
              </a:xfrm>
            </p:grpSpPr>
            <p:sp>
              <p:nvSpPr>
                <p:cNvPr id="297" name="椭圆 296"/>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98" name="组合 297"/>
                <p:cNvGrpSpPr/>
                <p:nvPr/>
              </p:nvGrpSpPr>
              <p:grpSpPr>
                <a:xfrm flipV="1">
                  <a:off x="6410177" y="935746"/>
                  <a:ext cx="398586" cy="175601"/>
                  <a:chOff x="4557932" y="1378634"/>
                  <a:chExt cx="717453" cy="182880"/>
                </a:xfrm>
              </p:grpSpPr>
              <p:cxnSp>
                <p:nvCxnSpPr>
                  <p:cNvPr id="299" name="直接连接符 298"/>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0" name="直接连接符 299"/>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1" name="直接连接符 300"/>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3" name="组合 272"/>
              <p:cNvGrpSpPr/>
              <p:nvPr/>
            </p:nvGrpSpPr>
            <p:grpSpPr>
              <a:xfrm>
                <a:off x="6410177" y="1529459"/>
                <a:ext cx="525195" cy="211015"/>
                <a:chOff x="6410177" y="914400"/>
                <a:chExt cx="525195" cy="211015"/>
              </a:xfrm>
            </p:grpSpPr>
            <p:sp>
              <p:nvSpPr>
                <p:cNvPr id="292" name="椭圆 291"/>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93" name="组合 292"/>
                <p:cNvGrpSpPr/>
                <p:nvPr/>
              </p:nvGrpSpPr>
              <p:grpSpPr>
                <a:xfrm flipV="1">
                  <a:off x="6410177" y="935746"/>
                  <a:ext cx="398586" cy="175601"/>
                  <a:chOff x="4557932" y="1378634"/>
                  <a:chExt cx="717453" cy="182880"/>
                </a:xfrm>
              </p:grpSpPr>
              <p:cxnSp>
                <p:nvCxnSpPr>
                  <p:cNvPr id="294" name="直接连接符 293"/>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直接连接符 294"/>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直接连接符 295"/>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4" name="组合 273"/>
              <p:cNvGrpSpPr/>
              <p:nvPr/>
            </p:nvGrpSpPr>
            <p:grpSpPr>
              <a:xfrm>
                <a:off x="6609470" y="1863967"/>
                <a:ext cx="525195" cy="211015"/>
                <a:chOff x="6410177" y="914400"/>
                <a:chExt cx="525195" cy="211015"/>
              </a:xfrm>
            </p:grpSpPr>
            <p:sp>
              <p:nvSpPr>
                <p:cNvPr id="287" name="椭圆 286"/>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88" name="组合 287"/>
                <p:cNvGrpSpPr/>
                <p:nvPr/>
              </p:nvGrpSpPr>
              <p:grpSpPr>
                <a:xfrm flipV="1">
                  <a:off x="6410177" y="935746"/>
                  <a:ext cx="398586" cy="175601"/>
                  <a:chOff x="4557932" y="1378634"/>
                  <a:chExt cx="717453" cy="182880"/>
                </a:xfrm>
              </p:grpSpPr>
              <p:cxnSp>
                <p:nvCxnSpPr>
                  <p:cNvPr id="289" name="直接连接符 288"/>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0" name="直接连接符 289"/>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1" name="直接连接符 290"/>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5" name="组合 274"/>
              <p:cNvGrpSpPr/>
              <p:nvPr/>
            </p:nvGrpSpPr>
            <p:grpSpPr>
              <a:xfrm>
                <a:off x="7186245" y="1609715"/>
                <a:ext cx="525195" cy="211015"/>
                <a:chOff x="6410177" y="914400"/>
                <a:chExt cx="525195" cy="211015"/>
              </a:xfrm>
            </p:grpSpPr>
            <p:sp>
              <p:nvSpPr>
                <p:cNvPr id="282" name="椭圆 281"/>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83" name="组合 282"/>
                <p:cNvGrpSpPr/>
                <p:nvPr/>
              </p:nvGrpSpPr>
              <p:grpSpPr>
                <a:xfrm flipV="1">
                  <a:off x="6410177" y="935746"/>
                  <a:ext cx="398586" cy="175601"/>
                  <a:chOff x="4557932" y="1378634"/>
                  <a:chExt cx="717453" cy="182880"/>
                </a:xfrm>
              </p:grpSpPr>
              <p:cxnSp>
                <p:nvCxnSpPr>
                  <p:cNvPr id="284" name="直接连接符 283"/>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5" name="直接连接符 284"/>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直接连接符 285"/>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76" name="组合 275"/>
              <p:cNvGrpSpPr/>
              <p:nvPr/>
            </p:nvGrpSpPr>
            <p:grpSpPr>
              <a:xfrm>
                <a:off x="7113562" y="2090097"/>
                <a:ext cx="525195" cy="211015"/>
                <a:chOff x="6410177" y="914400"/>
                <a:chExt cx="525195" cy="211015"/>
              </a:xfrm>
            </p:grpSpPr>
            <p:sp>
              <p:nvSpPr>
                <p:cNvPr id="277" name="椭圆 276"/>
                <p:cNvSpPr/>
                <p:nvPr/>
              </p:nvSpPr>
              <p:spPr>
                <a:xfrm>
                  <a:off x="6724357" y="914400"/>
                  <a:ext cx="211015" cy="211015"/>
                </a:xfrm>
                <a:prstGeom prst="ellips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278" name="组合 277"/>
                <p:cNvGrpSpPr/>
                <p:nvPr/>
              </p:nvGrpSpPr>
              <p:grpSpPr>
                <a:xfrm flipV="1">
                  <a:off x="6410177" y="935746"/>
                  <a:ext cx="398586" cy="175601"/>
                  <a:chOff x="4557932" y="1378634"/>
                  <a:chExt cx="717453" cy="182880"/>
                </a:xfrm>
              </p:grpSpPr>
              <p:cxnSp>
                <p:nvCxnSpPr>
                  <p:cNvPr id="279" name="直接连接符 278"/>
                  <p:cNvCxnSpPr/>
                  <p:nvPr/>
                </p:nvCxnSpPr>
                <p:spPr>
                  <a:xfrm>
                    <a:off x="4557932" y="1477108"/>
                    <a:ext cx="717453"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4726745" y="137863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4726745" y="1561514"/>
                    <a:ext cx="54864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grpSp>
      </p:grpSp>
      <p:grpSp>
        <p:nvGrpSpPr>
          <p:cNvPr id="18" name="组合 17"/>
          <p:cNvGrpSpPr/>
          <p:nvPr/>
        </p:nvGrpSpPr>
        <p:grpSpPr>
          <a:xfrm>
            <a:off x="6538259" y="2693242"/>
            <a:ext cx="1720916" cy="1720916"/>
            <a:chOff x="6625322" y="2564452"/>
            <a:chExt cx="1720916" cy="1720916"/>
          </a:xfrm>
        </p:grpSpPr>
        <p:sp>
          <p:nvSpPr>
            <p:cNvPr id="198" name="椭圆 197"/>
            <p:cNvSpPr/>
            <p:nvPr/>
          </p:nvSpPr>
          <p:spPr>
            <a:xfrm>
              <a:off x="6625322" y="2564452"/>
              <a:ext cx="1720916" cy="1720916"/>
            </a:xfrm>
            <a:prstGeom prst="ellipse">
              <a:avLst/>
            </a:prstGeom>
            <a:solidFill>
              <a:schemeClr val="bg1">
                <a:lumMod val="9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2" name="组合 311"/>
            <p:cNvGrpSpPr/>
            <p:nvPr/>
          </p:nvGrpSpPr>
          <p:grpSpPr>
            <a:xfrm>
              <a:off x="6843371" y="2912545"/>
              <a:ext cx="1284818" cy="1039183"/>
              <a:chOff x="3793882" y="2176980"/>
              <a:chExt cx="2216537" cy="1792773"/>
            </a:xfrm>
            <a:solidFill>
              <a:srgbClr val="0070C0"/>
            </a:solidFill>
          </p:grpSpPr>
          <p:sp>
            <p:nvSpPr>
              <p:cNvPr id="313" name="椭圆 312"/>
              <p:cNvSpPr/>
              <p:nvPr/>
            </p:nvSpPr>
            <p:spPr>
              <a:xfrm>
                <a:off x="5155810" y="2572636"/>
                <a:ext cx="703385" cy="70338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4" name="椭圆 313"/>
              <p:cNvSpPr/>
              <p:nvPr/>
            </p:nvSpPr>
            <p:spPr>
              <a:xfrm>
                <a:off x="4907865" y="2176980"/>
                <a:ext cx="450165" cy="45016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5" name="椭圆 314"/>
              <p:cNvSpPr/>
              <p:nvPr/>
            </p:nvSpPr>
            <p:spPr>
              <a:xfrm>
                <a:off x="4681023" y="2899276"/>
                <a:ext cx="488849" cy="48884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6" name="椭圆 315"/>
              <p:cNvSpPr/>
              <p:nvPr/>
            </p:nvSpPr>
            <p:spPr>
              <a:xfrm>
                <a:off x="4754880" y="2602525"/>
                <a:ext cx="267286" cy="267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7" name="椭圆 316"/>
              <p:cNvSpPr/>
              <p:nvPr/>
            </p:nvSpPr>
            <p:spPr>
              <a:xfrm>
                <a:off x="4213272" y="2735518"/>
                <a:ext cx="316524" cy="3165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8" name="椭圆 317"/>
              <p:cNvSpPr/>
              <p:nvPr/>
            </p:nvSpPr>
            <p:spPr>
              <a:xfrm>
                <a:off x="3899386" y="3008735"/>
                <a:ext cx="267286" cy="267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9" name="椭圆 318"/>
              <p:cNvSpPr/>
              <p:nvPr/>
            </p:nvSpPr>
            <p:spPr>
              <a:xfrm>
                <a:off x="4228220" y="3120405"/>
                <a:ext cx="407962" cy="40796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0" name="椭圆 319"/>
              <p:cNvSpPr/>
              <p:nvPr/>
            </p:nvSpPr>
            <p:spPr>
              <a:xfrm>
                <a:off x="5521570" y="3416723"/>
                <a:ext cx="488849" cy="48884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1" name="椭圆 320"/>
              <p:cNvSpPr/>
              <p:nvPr/>
            </p:nvSpPr>
            <p:spPr>
              <a:xfrm>
                <a:off x="4464733" y="3531006"/>
                <a:ext cx="379828" cy="379828"/>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2" name="椭圆 321"/>
              <p:cNvSpPr/>
              <p:nvPr/>
            </p:nvSpPr>
            <p:spPr>
              <a:xfrm>
                <a:off x="3793882" y="3480904"/>
                <a:ext cx="488849" cy="48884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3" name="椭圆 322"/>
              <p:cNvSpPr/>
              <p:nvPr/>
            </p:nvSpPr>
            <p:spPr>
              <a:xfrm>
                <a:off x="4373967" y="2367794"/>
                <a:ext cx="359136" cy="35913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4" name="椭圆 323"/>
              <p:cNvSpPr/>
              <p:nvPr/>
            </p:nvSpPr>
            <p:spPr>
              <a:xfrm>
                <a:off x="4844561" y="3396482"/>
                <a:ext cx="550389" cy="550389"/>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19" name="组合 18"/>
          <p:cNvGrpSpPr/>
          <p:nvPr/>
        </p:nvGrpSpPr>
        <p:grpSpPr>
          <a:xfrm>
            <a:off x="9094070" y="2693242"/>
            <a:ext cx="1720916" cy="1720916"/>
            <a:chOff x="9373242" y="2564452"/>
            <a:chExt cx="1720916" cy="1720916"/>
          </a:xfrm>
        </p:grpSpPr>
        <p:sp>
          <p:nvSpPr>
            <p:cNvPr id="199" name="椭圆 198"/>
            <p:cNvSpPr/>
            <p:nvPr/>
          </p:nvSpPr>
          <p:spPr>
            <a:xfrm>
              <a:off x="9373242" y="2564452"/>
              <a:ext cx="1720916" cy="1720916"/>
            </a:xfrm>
            <a:prstGeom prst="ellipse">
              <a:avLst/>
            </a:prstGeom>
            <a:solidFill>
              <a:schemeClr val="bg1">
                <a:lumMod val="95000"/>
              </a:schemeClr>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5" name="组合 324"/>
            <p:cNvGrpSpPr/>
            <p:nvPr/>
          </p:nvGrpSpPr>
          <p:grpSpPr>
            <a:xfrm>
              <a:off x="9548992" y="2858090"/>
              <a:ext cx="1369416" cy="1144512"/>
              <a:chOff x="5938257" y="980704"/>
              <a:chExt cx="2428638" cy="2029776"/>
            </a:xfrm>
            <a:solidFill>
              <a:srgbClr val="0070C0"/>
            </a:solidFill>
          </p:grpSpPr>
          <p:sp>
            <p:nvSpPr>
              <p:cNvPr id="326" name="等腰三角形 325"/>
              <p:cNvSpPr/>
              <p:nvPr/>
            </p:nvSpPr>
            <p:spPr>
              <a:xfrm>
                <a:off x="6390113" y="980704"/>
                <a:ext cx="554829" cy="478301"/>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7" name="矩形 326"/>
              <p:cNvSpPr/>
              <p:nvPr/>
            </p:nvSpPr>
            <p:spPr>
              <a:xfrm>
                <a:off x="7832323" y="1941340"/>
                <a:ext cx="534572" cy="534572"/>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8" name="椭圆 327"/>
              <p:cNvSpPr/>
              <p:nvPr/>
            </p:nvSpPr>
            <p:spPr>
              <a:xfrm>
                <a:off x="6684689" y="1654691"/>
                <a:ext cx="520505" cy="520505"/>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9" name="椭圆 328"/>
              <p:cNvSpPr/>
              <p:nvPr/>
            </p:nvSpPr>
            <p:spPr>
              <a:xfrm>
                <a:off x="7298325" y="2755523"/>
                <a:ext cx="329746" cy="254957"/>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0" name="平行四边形 329"/>
              <p:cNvSpPr/>
              <p:nvPr/>
            </p:nvSpPr>
            <p:spPr>
              <a:xfrm>
                <a:off x="5938257" y="1603716"/>
                <a:ext cx="731520" cy="604910"/>
              </a:xfrm>
              <a:prstGeom prst="parallelogram">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1" name="椭圆 330"/>
              <p:cNvSpPr/>
              <p:nvPr/>
            </p:nvSpPr>
            <p:spPr>
              <a:xfrm>
                <a:off x="7336031" y="1584563"/>
                <a:ext cx="281354" cy="28135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2" name="椭圆 331"/>
              <p:cNvSpPr/>
              <p:nvPr/>
            </p:nvSpPr>
            <p:spPr>
              <a:xfrm>
                <a:off x="7158494" y="1052352"/>
                <a:ext cx="355074" cy="35507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3" name="正五边形 332"/>
              <p:cNvSpPr/>
              <p:nvPr/>
            </p:nvSpPr>
            <p:spPr>
              <a:xfrm>
                <a:off x="7054102" y="2020385"/>
                <a:ext cx="661182" cy="629697"/>
              </a:xfrm>
              <a:prstGeom prst="pentag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4" name="椭圆 333"/>
              <p:cNvSpPr/>
              <p:nvPr/>
            </p:nvSpPr>
            <p:spPr>
              <a:xfrm>
                <a:off x="7628071" y="1199017"/>
                <a:ext cx="662749" cy="5124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5" name="椭圆 334"/>
              <p:cNvSpPr/>
              <p:nvPr/>
            </p:nvSpPr>
            <p:spPr>
              <a:xfrm>
                <a:off x="6353314" y="2338710"/>
                <a:ext cx="662749" cy="5124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336" name="矩形 335"/>
          <p:cNvSpPr/>
          <p:nvPr/>
        </p:nvSpPr>
        <p:spPr>
          <a:xfrm>
            <a:off x="1078765" y="4884059"/>
            <a:ext cx="2356630" cy="1463040"/>
          </a:xfrm>
          <a:prstGeom prst="rect">
            <a:avLst/>
          </a:prstGeom>
          <a:solidFill>
            <a:srgbClr val="0070C0"/>
          </a:solidFill>
        </p:spPr>
        <p:txBody>
          <a:bodyPr wrap="squar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大容量（Volume）</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数据巨大</a:t>
            </a:r>
          </a:p>
        </p:txBody>
      </p:sp>
      <p:sp>
        <p:nvSpPr>
          <p:cNvPr id="340" name="矩形 339"/>
          <p:cNvSpPr/>
          <p:nvPr/>
        </p:nvSpPr>
        <p:spPr>
          <a:xfrm>
            <a:off x="3629783" y="4884059"/>
            <a:ext cx="2398820" cy="1463040"/>
          </a:xfrm>
          <a:prstGeom prst="rect">
            <a:avLst/>
          </a:prstGeom>
          <a:solidFill>
            <a:srgbClr val="0070C0"/>
          </a:solidFill>
        </p:spPr>
        <p:txBody>
          <a:bodyPr wrap="squar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高速度（Velocity）</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处理速度快</a:t>
            </a:r>
          </a:p>
        </p:txBody>
      </p:sp>
      <p:sp>
        <p:nvSpPr>
          <p:cNvPr id="341" name="矩形 340"/>
          <p:cNvSpPr/>
          <p:nvPr/>
        </p:nvSpPr>
        <p:spPr>
          <a:xfrm>
            <a:off x="6222991" y="4884059"/>
            <a:ext cx="2351452" cy="1463040"/>
          </a:xfrm>
          <a:prstGeom prst="rect">
            <a:avLst/>
          </a:prstGeom>
          <a:solidFill>
            <a:srgbClr val="0070C0"/>
          </a:solidFill>
        </p:spPr>
        <p:txBody>
          <a:bodyPr wrap="squar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多样性（Variety）</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数据类型繁多</a:t>
            </a:r>
          </a:p>
        </p:txBody>
      </p:sp>
      <p:sp>
        <p:nvSpPr>
          <p:cNvPr id="342" name="矩形 341"/>
          <p:cNvSpPr/>
          <p:nvPr/>
        </p:nvSpPr>
        <p:spPr>
          <a:xfrm>
            <a:off x="8768833" y="4884059"/>
            <a:ext cx="2371393" cy="1463040"/>
          </a:xfrm>
          <a:prstGeom prst="rect">
            <a:avLst/>
          </a:prstGeom>
          <a:solidFill>
            <a:srgbClr val="0070C0"/>
          </a:solidFill>
        </p:spPr>
        <p:txBody>
          <a:bodyPr wrap="square">
            <a:spAutoFit/>
          </a:bodyPr>
          <a:lstStyle/>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真实性（Veracity）</a:t>
            </a:r>
          </a:p>
          <a:p>
            <a:pPr algn="ctr">
              <a:lnSpc>
                <a:spcPct val="150000"/>
              </a:lnSpc>
            </a:pPr>
            <a:r>
              <a:rPr altLang="en-US" b="1" lang="zh-CN" sz="2000">
                <a:solidFill>
                  <a:schemeClr val="bg1"/>
                </a:solidFill>
                <a:latin charset="-122" panose="020b0503020204020204" pitchFamily="34" typeface="微软雅黑"/>
                <a:ea charset="-122" panose="020b0503020204020204" pitchFamily="34" typeface="微软雅黑"/>
              </a:rPr>
              <a:t>追求高质量的数据</a:t>
            </a:r>
          </a:p>
        </p:txBody>
      </p:sp>
    </p:spTree>
    <p:extLst>
      <p:ext uri="{BB962C8B-B14F-4D97-AF65-F5344CB8AC3E}">
        <p14:creationId val="3772501916"/>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0">
              <a:srgbClr val="00B0F0"/>
            </a:gs>
            <a:gs pos="80000">
              <a:srgbClr val="0070C0"/>
            </a:gs>
          </a:gsLst>
          <a:path path="circle">
            <a:fillToRect b="50000" l="50000" r="50000" t="50000"/>
          </a:path>
        </a:gradFill>
        <a:effectLst/>
      </p:bgPr>
    </p:bg>
    <p:spTree>
      <p:nvGrpSpPr>
        <p:cNvPr id="1" name=""/>
        <p:cNvGrpSpPr/>
        <p:nvPr/>
      </p:nvGrpSpPr>
      <p:grpSpPr>
        <a:xfrm>
          <a:off x="0" y="0"/>
          <a:ext cx="0" cy="0"/>
        </a:xfrm>
      </p:grpSpPr>
      <p:grpSp>
        <p:nvGrpSpPr>
          <p:cNvPr id="46" name="组合 45"/>
          <p:cNvGrpSpPr/>
          <p:nvPr/>
        </p:nvGrpSpPr>
        <p:grpSpPr>
          <a:xfrm>
            <a:off x="2251062" y="2246183"/>
            <a:ext cx="7689875" cy="868676"/>
            <a:chOff x="3179298" y="2231570"/>
            <a:chExt cx="6986491" cy="1027420"/>
          </a:xfrm>
        </p:grpSpPr>
        <p:sp>
          <p:nvSpPr>
            <p:cNvPr id="44" name="矩形 43"/>
            <p:cNvSpPr/>
            <p:nvPr/>
          </p:nvSpPr>
          <p:spPr>
            <a:xfrm>
              <a:off x="4656175" y="2231570"/>
              <a:ext cx="5509614" cy="10274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3600">
                  <a:solidFill>
                    <a:schemeClr val="tx1">
                      <a:lumMod val="85000"/>
                      <a:lumOff val="15000"/>
                    </a:schemeClr>
                  </a:solidFill>
                  <a:latin charset="-122" panose="020b0800000000000000" pitchFamily="34" typeface="华康俪金黑W8(P)"/>
                  <a:ea charset="-122" panose="020b0800000000000000" pitchFamily="34" typeface="华康俪金黑W8(P)"/>
                </a:rPr>
                <a:t>大数据主义来袭</a:t>
              </a:r>
            </a:p>
          </p:txBody>
        </p:sp>
        <p:sp>
          <p:nvSpPr>
            <p:cNvPr id="45" name="任意多边形 44"/>
            <p:cNvSpPr/>
            <p:nvPr/>
          </p:nvSpPr>
          <p:spPr>
            <a:xfrm>
              <a:off x="3179298" y="2231571"/>
              <a:ext cx="1962589" cy="1027419"/>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zh-CN" lang="en-US" smtClean="0" sz="4000">
                  <a:solidFill>
                    <a:srgbClr val="0070C0"/>
                  </a:solidFill>
                  <a:latin charset="-122" panose="020b0800000000000000" pitchFamily="34" typeface="华康俪金黑W8(P)"/>
                  <a:ea charset="-122" panose="020b0800000000000000" pitchFamily="34" typeface="华康俪金黑W8(P)"/>
                </a:rPr>
                <a:t>PART 2</a:t>
              </a:r>
            </a:p>
          </p:txBody>
        </p:sp>
      </p:grpSp>
      <p:sp>
        <p:nvSpPr>
          <p:cNvPr id="48" name="文本框 47"/>
          <p:cNvSpPr txBox="1"/>
          <p:nvPr/>
        </p:nvSpPr>
        <p:spPr>
          <a:xfrm>
            <a:off x="2602754" y="3915925"/>
            <a:ext cx="6986491" cy="1005840"/>
          </a:xfrm>
          <a:prstGeom prst="rect">
            <a:avLst/>
          </a:prstGeom>
          <a:noFill/>
        </p:spPr>
        <p:txBody>
          <a:bodyPr rtlCol="0" wrap="square">
            <a:spAutoFit/>
          </a:bodyPr>
          <a:lstStyle/>
          <a:p>
            <a:r>
              <a:rPr altLang="en-US" lang="zh-CN" sz="2000">
                <a:solidFill>
                  <a:schemeClr val="bg1"/>
                </a:solidFill>
                <a:latin charset="-122" panose="020b0503020204020204" pitchFamily="34" typeface="微软雅黑"/>
                <a:ea charset="-122" panose="020b0503020204020204" pitchFamily="34" typeface="微软雅黑"/>
              </a:rPr>
              <a:t>随着数据量越来越大，数据格式越来越多元化，数据产生的速度越来越快，数据的处理也变得越来越困难。如何应对大数据是摆在我们面前的大考验。</a:t>
            </a:r>
          </a:p>
        </p:txBody>
      </p:sp>
      <p:sp>
        <p:nvSpPr>
          <p:cNvPr id="49" name="半闭框 48"/>
          <p:cNvSpPr/>
          <p:nvPr/>
        </p:nvSpPr>
        <p:spPr>
          <a:xfrm>
            <a:off x="2251062" y="3565047"/>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半闭框 49"/>
          <p:cNvSpPr/>
          <p:nvPr/>
        </p:nvSpPr>
        <p:spPr>
          <a:xfrm flipH="1" flipV="1">
            <a:off x="9589245" y="5063096"/>
            <a:ext cx="351692" cy="337625"/>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282327889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36" name="直接连接符 135"/>
          <p:cNvCxnSpPr>
            <a:stCxn id="197" idx="6"/>
            <a:endCxn id="198" idx="2"/>
          </p:cNvCxnSpPr>
          <p:nvPr/>
        </p:nvCxnSpPr>
        <p:spPr>
          <a:xfrm flipV="1">
            <a:off x="5689651" y="2775488"/>
            <a:ext cx="848608" cy="6494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a:stCxn id="198" idx="6"/>
            <a:endCxn id="199" idx="2"/>
          </p:cNvCxnSpPr>
          <p:nvPr/>
        </p:nvCxnSpPr>
        <p:spPr>
          <a:xfrm>
            <a:off x="8259175" y="2775488"/>
            <a:ext cx="834895" cy="6494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14" idx="6"/>
            <a:endCxn id="197" idx="2"/>
          </p:cNvCxnSpPr>
          <p:nvPr/>
        </p:nvCxnSpPr>
        <p:spPr>
          <a:xfrm>
            <a:off x="3117538" y="2775488"/>
            <a:ext cx="851197" cy="649422"/>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01</a:t>
            </a:r>
          </a:p>
        </p:txBody>
      </p:sp>
      <p:sp>
        <p:nvSpPr>
          <p:cNvPr id="36" name="文本框 35"/>
          <p:cNvSpPr txBox="1"/>
          <p:nvPr/>
        </p:nvSpPr>
        <p:spPr>
          <a:xfrm>
            <a:off x="2183264" y="261445"/>
            <a:ext cx="2621280" cy="579120"/>
          </a:xfrm>
          <a:prstGeom prst="rect">
            <a:avLst/>
          </a:prstGeom>
          <a:noFill/>
        </p:spPr>
        <p:txBody>
          <a:bodyPr rtlCol="0" wrap="none">
            <a:spAutoFit/>
          </a:bodyPr>
          <a:lstStyle/>
          <a:p>
            <a:r>
              <a:rPr altLang="en-US" lang="zh-CN" sz="3200">
                <a:solidFill>
                  <a:schemeClr val="tx1">
                    <a:lumMod val="85000"/>
                    <a:lumOff val="15000"/>
                  </a:schemeClr>
                </a:solidFill>
                <a:latin charset="-122" panose="020b0800000000000000" pitchFamily="34" typeface="华康俪金黑W8(P)"/>
                <a:ea charset="-122" panose="020b0800000000000000" pitchFamily="34" typeface="华康俪金黑W8(P)"/>
              </a:rPr>
              <a:t>一切皆可量化</a:t>
            </a:r>
          </a:p>
        </p:txBody>
      </p:sp>
      <p:sp>
        <p:nvSpPr>
          <p:cNvPr id="14" name="椭圆 13"/>
          <p:cNvSpPr/>
          <p:nvPr/>
        </p:nvSpPr>
        <p:spPr>
          <a:xfrm>
            <a:off x="1396622" y="1915030"/>
            <a:ext cx="1720916" cy="1720916"/>
          </a:xfrm>
          <a:prstGeom prst="ellipse">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7" name="椭圆 196"/>
          <p:cNvSpPr/>
          <p:nvPr/>
        </p:nvSpPr>
        <p:spPr>
          <a:xfrm>
            <a:off x="3968735" y="2564452"/>
            <a:ext cx="1720916" cy="1720916"/>
          </a:xfrm>
          <a:prstGeom prst="ellipse">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8" name="椭圆 197"/>
          <p:cNvSpPr/>
          <p:nvPr/>
        </p:nvSpPr>
        <p:spPr>
          <a:xfrm>
            <a:off x="6538259" y="1915030"/>
            <a:ext cx="1720916" cy="1720916"/>
          </a:xfrm>
          <a:prstGeom prst="ellipse">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9" name="椭圆 198"/>
          <p:cNvSpPr/>
          <p:nvPr/>
        </p:nvSpPr>
        <p:spPr>
          <a:xfrm>
            <a:off x="9094070" y="2564452"/>
            <a:ext cx="1720916" cy="1720916"/>
          </a:xfrm>
          <a:prstGeom prst="ellipse">
            <a:avLst/>
          </a:pr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文本框 119"/>
          <p:cNvSpPr txBox="1"/>
          <p:nvPr/>
        </p:nvSpPr>
        <p:spPr>
          <a:xfrm>
            <a:off x="1055687" y="1011529"/>
            <a:ext cx="10080625" cy="944880"/>
          </a:xfrm>
          <a:prstGeom prst="rect">
            <a:avLst/>
          </a:prstGeom>
          <a:noFill/>
        </p:spPr>
        <p:txBody>
          <a:bodyPr rtlCol="0" wrap="square">
            <a:spAutoFit/>
          </a:bodyPr>
          <a:lstStyle/>
          <a:p>
            <a:r>
              <a:rPr altLang="en-US" lang="zh-CN" sz="2800">
                <a:solidFill>
                  <a:schemeClr val="tx1">
                    <a:lumMod val="95000"/>
                    <a:lumOff val="5000"/>
                  </a:schemeClr>
                </a:solidFill>
                <a:latin charset="-122" panose="020b0503020204020204" pitchFamily="34" typeface="微软雅黑"/>
                <a:ea charset="-122" panose="020b0503020204020204" pitchFamily="34" typeface="微软雅黑"/>
              </a:rPr>
              <a:t>每一天，我们身后都拖着一条由个人信息组成的长长的“尾巴”</a:t>
            </a:r>
          </a:p>
        </p:txBody>
      </p:sp>
      <p:sp>
        <p:nvSpPr>
          <p:cNvPr id="121" name="Freeform 27"/>
          <p:cNvSpPr>
            <a:spLocks noChangeAspect="1" noEditPoints="1"/>
          </p:cNvSpPr>
          <p:nvPr/>
        </p:nvSpPr>
        <p:spPr bwMode="black">
          <a:xfrm>
            <a:off x="1554352" y="2284551"/>
            <a:ext cx="1399756" cy="901795"/>
          </a:xfrm>
          <a:custGeom>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b="b" l="0" r="r" t="0"/>
            <a:pathLst>
              <a:path h="240" w="371">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rgbClr val="FFFFFF"/>
          </a:solidFill>
          <a:extLst/>
        </p:spPr>
        <p:txBody>
          <a:bodyPr anchor="t" anchorCtr="0" bIns="60960" compatLnSpc="1" lIns="121920" numCol="1" rIns="121920" tIns="60960" vert="horz" wrap="square">
            <a:prstTxWarp prst="textNoShape">
              <a:avLst/>
            </a:prstTxWarp>
          </a:bodyPr>
          <a:lstStyle/>
          <a:p>
            <a:pPr defTabSz="1657157">
              <a:defRPr/>
            </a:pPr>
            <a:endParaRPr kern="0" lang="en-US" sz="3300"/>
          </a:p>
        </p:txBody>
      </p:sp>
      <p:grpSp>
        <p:nvGrpSpPr>
          <p:cNvPr id="123" name="组合 122"/>
          <p:cNvGrpSpPr/>
          <p:nvPr/>
        </p:nvGrpSpPr>
        <p:grpSpPr>
          <a:xfrm>
            <a:off x="4557839" y="2934110"/>
            <a:ext cx="540118" cy="981600"/>
            <a:chOff x="3798277" y="1107061"/>
            <a:chExt cx="1899138" cy="3188971"/>
          </a:xfrm>
        </p:grpSpPr>
        <p:sp>
          <p:nvSpPr>
            <p:cNvPr id="124" name="圆角矩形 123"/>
            <p:cNvSpPr/>
            <p:nvPr/>
          </p:nvSpPr>
          <p:spPr>
            <a:xfrm>
              <a:off x="3798277" y="1107061"/>
              <a:ext cx="1899138" cy="3188971"/>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5" name="直接连接符 124"/>
            <p:cNvCxnSpPr/>
            <p:nvPr/>
          </p:nvCxnSpPr>
          <p:spPr>
            <a:xfrm>
              <a:off x="3798277" y="1457875"/>
              <a:ext cx="1899138" cy="2"/>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直接连接符 125"/>
            <p:cNvCxnSpPr/>
            <p:nvPr/>
          </p:nvCxnSpPr>
          <p:spPr>
            <a:xfrm>
              <a:off x="3798277" y="3933789"/>
              <a:ext cx="1899138" cy="2"/>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7" name="直接连接符 126"/>
            <p:cNvCxnSpPr/>
            <p:nvPr/>
          </p:nvCxnSpPr>
          <p:spPr>
            <a:xfrm>
              <a:off x="4605411" y="1282465"/>
              <a:ext cx="284870" cy="2"/>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8" name="椭圆 127"/>
            <p:cNvSpPr/>
            <p:nvPr/>
          </p:nvSpPr>
          <p:spPr>
            <a:xfrm flipV="1">
              <a:off x="4644000" y="4026795"/>
              <a:ext cx="142933" cy="155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29" name="图片 128"/>
          <p:cNvPicPr>
            <a:picLocks noChangeAspect="1"/>
          </p:cNvPicPr>
          <p:nvPr/>
        </p:nvPicPr>
        <p:blipFill>
          <a:blip r:embed="rId2"/>
          <a:stretch>
            <a:fillRect/>
          </a:stretch>
        </p:blipFill>
        <p:spPr>
          <a:xfrm>
            <a:off x="6882818" y="2314140"/>
            <a:ext cx="1098208" cy="922695"/>
          </a:xfrm>
          <a:prstGeom prst="rect">
            <a:avLst/>
          </a:prstGeom>
        </p:spPr>
      </p:pic>
      <p:pic>
        <p:nvPicPr>
          <p:cNvPr id="130" name="Picture 154"/>
          <p:cNvPicPr>
            <a:picLocks noChangeAspect="1"/>
          </p:cNvPicPr>
          <p:nvPr/>
        </p:nvPicPr>
        <p:blipFill>
          <a:blip r:embed="rId3">
            <a:extLst>
              <a:ext uri="{28A0092B-C50C-407E-A947-70E740481C1C}">
                <a14:useLocalDpi val="0"/>
              </a:ext>
            </a:extLst>
          </a:blip>
          <a:stretch>
            <a:fillRect/>
          </a:stretch>
        </p:blipFill>
        <p:spPr>
          <a:xfrm>
            <a:off x="9324524" y="2794906"/>
            <a:ext cx="1260007" cy="1260007"/>
          </a:xfrm>
          <a:prstGeom prst="rect">
            <a:avLst/>
          </a:prstGeom>
        </p:spPr>
      </p:pic>
      <p:sp>
        <p:nvSpPr>
          <p:cNvPr id="131" name="文本框 130"/>
          <p:cNvSpPr txBox="1"/>
          <p:nvPr/>
        </p:nvSpPr>
        <p:spPr>
          <a:xfrm>
            <a:off x="1502902" y="3882638"/>
            <a:ext cx="1502656" cy="396240"/>
          </a:xfrm>
          <a:prstGeom prst="rect">
            <a:avLst/>
          </a:prstGeom>
          <a:noFill/>
          <a:ln>
            <a:solidFill>
              <a:srgbClr val="0070C0"/>
            </a:solidFill>
          </a:ln>
        </p:spPr>
        <p:txBody>
          <a:bodyPr rtlCol="0" wrap="square">
            <a:spAutoFit/>
          </a:bodyPr>
          <a:lstStyle/>
          <a:p>
            <a:pPr algn="ctr"/>
            <a:r>
              <a:rPr altLang="en-US" lang="zh-CN" sz="2000">
                <a:latin charset="-122" panose="020b0503020204020204" pitchFamily="34" typeface="微软雅黑"/>
                <a:ea charset="-122" panose="020b0503020204020204" pitchFamily="34" typeface="微软雅黑"/>
              </a:rPr>
              <a:t>浏览网页</a:t>
            </a:r>
          </a:p>
        </p:txBody>
      </p:sp>
      <p:sp>
        <p:nvSpPr>
          <p:cNvPr id="132" name="文本框 131"/>
          <p:cNvSpPr txBox="1"/>
          <p:nvPr/>
        </p:nvSpPr>
        <p:spPr>
          <a:xfrm>
            <a:off x="4067361" y="1849545"/>
            <a:ext cx="1502656" cy="396240"/>
          </a:xfrm>
          <a:prstGeom prst="rect">
            <a:avLst/>
          </a:prstGeom>
          <a:noFill/>
          <a:ln>
            <a:solidFill>
              <a:srgbClr val="0070C0"/>
            </a:solidFill>
          </a:ln>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使用手机</a:t>
            </a:r>
          </a:p>
        </p:txBody>
      </p:sp>
      <p:sp>
        <p:nvSpPr>
          <p:cNvPr id="133" name="文本框 132"/>
          <p:cNvSpPr txBox="1"/>
          <p:nvPr/>
        </p:nvSpPr>
        <p:spPr>
          <a:xfrm>
            <a:off x="6652827" y="3882638"/>
            <a:ext cx="1502656" cy="396240"/>
          </a:xfrm>
          <a:prstGeom prst="rect">
            <a:avLst/>
          </a:prstGeom>
          <a:noFill/>
          <a:ln>
            <a:solidFill>
              <a:srgbClr val="0070C0"/>
            </a:solidFill>
          </a:ln>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观看电视</a:t>
            </a:r>
          </a:p>
        </p:txBody>
      </p:sp>
      <p:sp>
        <p:nvSpPr>
          <p:cNvPr id="134" name="文本框 133"/>
          <p:cNvSpPr txBox="1"/>
          <p:nvPr/>
        </p:nvSpPr>
        <p:spPr>
          <a:xfrm>
            <a:off x="9203199" y="1849545"/>
            <a:ext cx="1502656" cy="396240"/>
          </a:xfrm>
          <a:prstGeom prst="rect">
            <a:avLst/>
          </a:prstGeom>
          <a:noFill/>
          <a:ln>
            <a:solidFill>
              <a:srgbClr val="0070C0"/>
            </a:solidFill>
          </a:ln>
        </p:spPr>
        <p:txBody>
          <a:bodyPr rtlCol="0" wrap="square">
            <a:spAutoFit/>
          </a:bodyPr>
          <a:lstStyle/>
          <a:p>
            <a:pPr algn="ctr"/>
            <a:r>
              <a:rPr altLang="en-US" lang="zh-CN" smtClean="0" sz="2000">
                <a:latin charset="-122" panose="020b0503020204020204" pitchFamily="34" typeface="微软雅黑"/>
                <a:ea charset="-122" panose="020b0503020204020204" pitchFamily="34" typeface="微软雅黑"/>
              </a:rPr>
              <a:t>过收费站</a:t>
            </a:r>
          </a:p>
        </p:txBody>
      </p:sp>
      <p:sp>
        <p:nvSpPr>
          <p:cNvPr id="144" name="文本框 143"/>
          <p:cNvSpPr txBox="1"/>
          <p:nvPr/>
        </p:nvSpPr>
        <p:spPr>
          <a:xfrm>
            <a:off x="1079462" y="5047481"/>
            <a:ext cx="10045737" cy="1188720"/>
          </a:xfrm>
          <a:prstGeom prst="rect">
            <a:avLst/>
          </a:prstGeom>
          <a:solidFill>
            <a:srgbClr val="0070C0"/>
          </a:solidFill>
        </p:spPr>
        <p:txBody>
          <a:bodyPr rtlCol="0" wrap="square">
            <a:spAutoFit/>
          </a:bodyPr>
          <a:lstStyle/>
          <a:p>
            <a:pPr algn="dist"/>
            <a:r>
              <a:rPr altLang="en-US" lang="zh-CN" sz="2400">
                <a:solidFill>
                  <a:schemeClr val="bg1"/>
                </a:solidFill>
                <a:latin charset="-122" panose="020b0503020204020204" pitchFamily="34" typeface="微软雅黑"/>
                <a:ea charset="-122" panose="020b0503020204020204" pitchFamily="34" typeface="微软雅黑"/>
              </a:rPr>
              <a:t>这些过去完全被忽略掉的信息，现在都通过各种方式被数据化记录下来，数学精英正千方百计地以惊人的准确性测量和剖析我们的每个举动，将我们标注为工薪族、购物者、恋人、选民、博主、甚至抑郁症患者。</a:t>
            </a:r>
          </a:p>
        </p:txBody>
      </p:sp>
    </p:spTree>
    <p:extLst>
      <p:ext uri="{BB962C8B-B14F-4D97-AF65-F5344CB8AC3E}">
        <p14:creationId val="232636383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flipV="1">
            <a:off x="2151257" y="843864"/>
            <a:ext cx="8988968" cy="80258"/>
            <a:chOff x="2151257" y="846847"/>
            <a:chExt cx="8654604" cy="77273"/>
          </a:xfrm>
        </p:grpSpPr>
        <p:sp>
          <p:nvSpPr>
            <p:cNvPr id="2" name="矩形 1"/>
            <p:cNvSpPr/>
            <p:nvPr/>
          </p:nvSpPr>
          <p:spPr>
            <a:xfrm>
              <a:off x="2151257"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矩形 41"/>
            <p:cNvSpPr/>
            <p:nvPr/>
          </p:nvSpPr>
          <p:spPr>
            <a:xfrm>
              <a:off x="3387629"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4624001"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5860373"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7096745" y="846847"/>
              <a:ext cx="1236372" cy="772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333117" y="846847"/>
              <a:ext cx="1236372" cy="772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9569489" y="846847"/>
              <a:ext cx="1236372" cy="7727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任意多边形 34"/>
          <p:cNvSpPr/>
          <p:nvPr/>
        </p:nvSpPr>
        <p:spPr>
          <a:xfrm>
            <a:off x="1039867" y="197980"/>
            <a:ext cx="1143397" cy="711706"/>
          </a:xfrm>
          <a:custGeom>
            <a:gdLst>
              <a:gd fmla="*/ 0 w 1262130" name="connsiteX0"/>
              <a:gd fmla="*/ 0 h 785611" name="connsiteY0"/>
              <a:gd fmla="*/ 949818 w 1262130" name="connsiteX1"/>
              <a:gd fmla="*/ 0 h 785611" name="connsiteY1"/>
              <a:gd fmla="*/ 1262130 w 1262130" name="connsiteX2"/>
              <a:gd fmla="*/ 785611 h 785611" name="connsiteY2"/>
              <a:gd fmla="*/ 0 w 1262130" name="connsiteX3"/>
              <a:gd fmla="*/ 785611 h 785611" name="connsiteY3"/>
            </a:gdLst>
            <a:cxnLst>
              <a:cxn ang="0">
                <a:pos x="connsiteX0" y="connsiteY0"/>
              </a:cxn>
              <a:cxn ang="0">
                <a:pos x="connsiteX1" y="connsiteY1"/>
              </a:cxn>
              <a:cxn ang="0">
                <a:pos x="connsiteX2" y="connsiteY2"/>
              </a:cxn>
              <a:cxn ang="0">
                <a:pos x="connsiteX3" y="connsiteY3"/>
              </a:cxn>
            </a:cxnLst>
            <a:rect b="b" l="l" r="r" t="t"/>
            <a:pathLst>
              <a:path h="785611" w="1262130">
                <a:moveTo>
                  <a:pt x="0" y="0"/>
                </a:moveTo>
                <a:lnTo>
                  <a:pt x="949818" y="0"/>
                </a:lnTo>
                <a:lnTo>
                  <a:pt x="1262130" y="785611"/>
                </a:lnTo>
                <a:lnTo>
                  <a:pt x="0" y="785611"/>
                </a:ln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4400">
                <a:solidFill>
                  <a:schemeClr val="bg1"/>
                </a:solidFill>
                <a:latin charset="-122" panose="020b0503020204020204" pitchFamily="34" typeface="微软雅黑"/>
                <a:ea charset="-122" panose="020b0503020204020204" pitchFamily="34" typeface="微软雅黑"/>
              </a:rPr>
              <a:t>02</a:t>
            </a:r>
          </a:p>
        </p:txBody>
      </p:sp>
      <p:sp>
        <p:nvSpPr>
          <p:cNvPr id="36" name="文本框 35"/>
          <p:cNvSpPr txBox="1"/>
          <p:nvPr/>
        </p:nvSpPr>
        <p:spPr>
          <a:xfrm>
            <a:off x="2183264" y="261445"/>
            <a:ext cx="2621280" cy="579120"/>
          </a:xfrm>
          <a:prstGeom prst="rect">
            <a:avLst/>
          </a:prstGeom>
          <a:noFill/>
        </p:spPr>
        <p:txBody>
          <a:bodyPr rtlCol="0" wrap="none">
            <a:spAutoFit/>
          </a:bodyPr>
          <a:lstStyle/>
          <a:p>
            <a:r>
              <a:rPr altLang="en-US" lang="zh-CN" smtClean="0" sz="3200">
                <a:solidFill>
                  <a:schemeClr val="tx1">
                    <a:lumMod val="85000"/>
                    <a:lumOff val="15000"/>
                  </a:schemeClr>
                </a:solidFill>
                <a:latin charset="-122" panose="020b0800000000000000" pitchFamily="34" typeface="华康俪金黑W8(P)"/>
                <a:ea charset="-122" panose="020b0800000000000000" pitchFamily="34" typeface="华康俪金黑W8(P)"/>
              </a:rPr>
              <a:t>万物皆有关联</a:t>
            </a:r>
          </a:p>
        </p:txBody>
      </p:sp>
      <p:sp>
        <p:nvSpPr>
          <p:cNvPr id="34" name="矩形 33"/>
          <p:cNvSpPr/>
          <p:nvPr/>
        </p:nvSpPr>
        <p:spPr>
          <a:xfrm>
            <a:off x="1039867" y="2298614"/>
            <a:ext cx="6678120" cy="2781270"/>
          </a:xfrm>
          <a:prstGeom prst="rect">
            <a:avLst/>
          </a:prstGeom>
        </p:spPr>
        <p:txBody>
          <a:bodyPr wrap="square">
            <a:spAutoFit/>
          </a:bodyPr>
          <a:lstStyle/>
          <a:p>
            <a:pPr algn="just">
              <a:lnSpc>
                <a:spcPct val="140000"/>
              </a:lnSpc>
            </a:pPr>
            <a:r>
              <a:rPr altLang="en-US" lang="zh-CN" smtClean="0">
                <a:solidFill>
                  <a:schemeClr val="bg1">
                    <a:lumMod val="50000"/>
                  </a:schemeClr>
                </a:solidFill>
                <a:latin charset="-122" panose="020b0503020204020204" pitchFamily="34" typeface="微软雅黑"/>
                <a:ea charset="-122" panose="020b0503020204020204" pitchFamily="34" typeface="微软雅黑"/>
              </a:rPr>
              <a:t>在沃尔玛超市，有一个十分有趣的现象：啤酒和尿布这两种风牛马不相及的商品尽然被摆到了一起。之所以这么安排货架是因为超市主管在分析数以万计的消费者购物篮后发现，啤酒和尿布是两种关联物品，他们经常被同时购买。</a:t>
            </a:r>
          </a:p>
          <a:p>
            <a:pPr algn="just">
              <a:lnSpc>
                <a:spcPct val="140000"/>
              </a:lnSpc>
            </a:pPr>
            <a:r>
              <a:rPr altLang="en-US" lang="zh-CN" smtClean="0">
                <a:solidFill>
                  <a:schemeClr val="bg1">
                    <a:lumMod val="50000"/>
                  </a:schemeClr>
                </a:solidFill>
                <a:latin charset="-122" panose="020b0503020204020204" pitchFamily="34" typeface="微软雅黑"/>
                <a:ea charset="-122" panose="020b0503020204020204" pitchFamily="34" typeface="微软雅黑"/>
              </a:rPr>
              <a:t>原来，美国妇女通常会在家照顾孩子，他们经常会嘱咐丈夫在下班回家的路上为孩子买尿布，而丈夫在买尿布的时候同时会顺手拎一打自己爱喝的啤酒。</a:t>
            </a:r>
          </a:p>
        </p:txBody>
      </p:sp>
      <p:sp>
        <p:nvSpPr>
          <p:cNvPr id="37" name="文本框 36"/>
          <p:cNvSpPr txBox="1"/>
          <p:nvPr/>
        </p:nvSpPr>
        <p:spPr>
          <a:xfrm>
            <a:off x="1039867" y="1302057"/>
            <a:ext cx="2395528" cy="518160"/>
          </a:xfrm>
          <a:prstGeom prst="rect">
            <a:avLst/>
          </a:prstGeom>
          <a:solidFill>
            <a:srgbClr val="00B0F0"/>
          </a:solidFill>
          <a:ln>
            <a:solidFill>
              <a:srgbClr val="00B0F0"/>
            </a:solidFill>
          </a:ln>
        </p:spPr>
        <p:txBody>
          <a:bodyPr rtlCol="0" wrap="square">
            <a:spAutoFit/>
          </a:bodyPr>
          <a:lstStyle/>
          <a:p>
            <a:pPr algn="ctr"/>
            <a:r>
              <a:rPr altLang="en-US" lang="zh-CN" smtClean="0" sz="2800">
                <a:solidFill>
                  <a:schemeClr val="bg1"/>
                </a:solidFill>
                <a:latin charset="-122" panose="020b0503020204020204" pitchFamily="34" typeface="微软雅黑"/>
                <a:ea charset="-122" panose="020b0503020204020204" pitchFamily="34" typeface="微软雅黑"/>
              </a:rPr>
              <a:t>举个例子</a:t>
            </a:r>
          </a:p>
        </p:txBody>
      </p:sp>
      <p:sp>
        <p:nvSpPr>
          <p:cNvPr id="38" name="文本框 37"/>
          <p:cNvSpPr txBox="1"/>
          <p:nvPr/>
        </p:nvSpPr>
        <p:spPr>
          <a:xfrm>
            <a:off x="3435395" y="1302057"/>
            <a:ext cx="2785102" cy="518160"/>
          </a:xfrm>
          <a:prstGeom prst="rect">
            <a:avLst/>
          </a:prstGeom>
          <a:noFill/>
          <a:ln>
            <a:solidFill>
              <a:srgbClr val="00B0F0"/>
            </a:solidFill>
          </a:ln>
        </p:spPr>
        <p:txBody>
          <a:bodyPr rtlCol="0" wrap="square">
            <a:spAutoFit/>
          </a:bodyPr>
          <a:lstStyle/>
          <a:p>
            <a:pPr algn="ctr"/>
            <a:r>
              <a:rPr altLang="en-US" lang="zh-CN" smtClean="0" sz="2800">
                <a:solidFill>
                  <a:schemeClr val="bg2">
                    <a:lumMod val="10000"/>
                  </a:schemeClr>
                </a:solidFill>
                <a:latin charset="-122" panose="020b0503020204020204" pitchFamily="34" typeface="微软雅黑"/>
                <a:ea charset="-122" panose="020b0503020204020204" pitchFamily="34" typeface="微软雅黑"/>
              </a:rPr>
              <a:t>“啤酒和尿布”</a:t>
            </a:r>
          </a:p>
        </p:txBody>
      </p:sp>
      <p:pic>
        <p:nvPicPr>
          <p:cNvPr id="3" name="图片 2"/>
          <p:cNvPicPr>
            <a:picLocks noChangeAspect="1"/>
          </p:cNvPicPr>
          <p:nvPr/>
        </p:nvPicPr>
        <p:blipFill>
          <a:blip r:embed="rId2"/>
          <a:srcRect l="5868" r="7456"/>
          <a:stretch>
            <a:fillRect/>
          </a:stretch>
        </p:blipFill>
        <p:spPr>
          <a:xfrm>
            <a:off x="7717987" y="2265467"/>
            <a:ext cx="3422238" cy="3046988"/>
          </a:xfrm>
          <a:prstGeom prst="rect">
            <a:avLst/>
          </a:prstGeom>
        </p:spPr>
      </p:pic>
      <p:sp>
        <p:nvSpPr>
          <p:cNvPr id="49" name="文本框 48"/>
          <p:cNvSpPr txBox="1"/>
          <p:nvPr/>
        </p:nvSpPr>
        <p:spPr>
          <a:xfrm>
            <a:off x="1039867" y="5561371"/>
            <a:ext cx="10100358" cy="822960"/>
          </a:xfrm>
          <a:prstGeom prst="rect">
            <a:avLst/>
          </a:prstGeom>
          <a:solidFill>
            <a:srgbClr val="0070C0"/>
          </a:solidFill>
        </p:spPr>
        <p:txBody>
          <a:bodyPr rtlCol="0" wrap="square">
            <a:spAutoFit/>
          </a:bodyPr>
          <a:lstStyle/>
          <a:p>
            <a:r>
              <a:rPr altLang="en-US" lang="zh-CN" sz="2400">
                <a:solidFill>
                  <a:schemeClr val="bg1"/>
                </a:solidFill>
                <a:latin charset="-122" panose="020b0503020204020204" pitchFamily="34" typeface="微软雅黑"/>
                <a:ea charset="-122" panose="020b0503020204020204" pitchFamily="34" typeface="微软雅黑"/>
              </a:rPr>
              <a:t>从数据中需找相关关系，通过这种关系对未来作出预测，这是大数据方法论的核心思想。</a:t>
            </a:r>
          </a:p>
        </p:txBody>
      </p:sp>
    </p:spTree>
    <p:extLst>
      <p:ext uri="{BB962C8B-B14F-4D97-AF65-F5344CB8AC3E}">
        <p14:creationId val="163078076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166</Paragraphs>
  <Slides>21</Slides>
  <Notes>1</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21</vt:i4>
      </vt:variant>
    </vt:vector>
  </HeadingPairs>
  <TitlesOfParts>
    <vt:vector baseType="lpstr" size="33">
      <vt:lpstr>Arial</vt:lpstr>
      <vt:lpstr>Calibri Light</vt:lpstr>
      <vt:lpstr>Calibri</vt:lpstr>
      <vt:lpstr>方正粗宋简体</vt:lpstr>
      <vt:lpstr>方正书宋简体</vt:lpstr>
      <vt:lpstr>华文细黑</vt:lpstr>
      <vt:lpstr>微软雅黑</vt:lpstr>
      <vt:lpstr>华康俪金黑W8(P)</vt:lpstr>
      <vt:lpstr>Segoe UI Light</vt:lpstr>
      <vt:lpstr>Segoe UI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2021-08-22T11:58:12Z</dcterms:created>
  <cp:lastPrinted>2021-08-22T11:58:12Z</cp:lastPrinted>
  <dcterms:modified xsi:type="dcterms:W3CDTF">2021-08-22T05:43:25Z</dcterms:modified>
  <cp:revision>1</cp:revision>
</cp:coreProperties>
</file>