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Lst>
  <p:notesMasterIdLst>
    <p:notesMasterId r:id="rId3"/>
  </p:notesMasterIdLst>
  <p:sldIdLst>
    <p:sldId id="256" r:id="rId4"/>
    <p:sldId id="266" r:id="rId5"/>
    <p:sldId id="268" r:id="rId6"/>
    <p:sldId id="267" r:id="rId7"/>
    <p:sldId id="274" r:id="rId8"/>
    <p:sldId id="273" r:id="rId9"/>
    <p:sldId id="271" r:id="rId10"/>
    <p:sldId id="275" r:id="rId11"/>
    <p:sldId id="276" r:id="rId12"/>
    <p:sldId id="277" r:id="rId13"/>
    <p:sldId id="272" r:id="rId14"/>
    <p:sldId id="278" r:id="rId15"/>
    <p:sldId id="279" r:id="rId16"/>
    <p:sldId id="280" r:id="rId17"/>
    <p:sldId id="269" r:id="rId18"/>
    <p:sldId id="27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298"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259" r:id="rId53"/>
    <p:sldId id="260" r:id="rId54"/>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222" y="6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tags/tag1.xml" Type="http://schemas.openxmlformats.org/officeDocument/2006/relationships/tags"/><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C44DC-17B1-4BD0-9959-2723B1C0D4AF}"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55252-4D7C-4974-8F53-485A71EFFCE1}" type="slidenum">
              <a:rPr lang="zh-CN" altLang="en-US" smtClean="0"/>
              <a:t>‹#›</a:t>
            </a:fld>
            <a:endParaRPr lang="zh-CN" altLang="en-US"/>
          </a:p>
        </p:txBody>
      </p:sp>
    </p:spTree>
    <p:extLst>
      <p:ext uri="{BB962C8B-B14F-4D97-AF65-F5344CB8AC3E}">
        <p14:creationId val="164814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0432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 Id="rId8" Target="../media/image8.jpeg" Type="http://schemas.openxmlformats.org/officeDocument/2006/relationships/image"/><Relationship Id="rId9"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9.jpeg" Type="http://schemas.openxmlformats.org/officeDocument/2006/relationships/image"/><Relationship Id="rId10" Target="../media/image16.png" Type="http://schemas.openxmlformats.org/officeDocument/2006/relationships/image"/><Relationship Id="rId11" Target="../slideMasters/slideMaster1.xml" Type="http://schemas.openxmlformats.org/officeDocument/2006/relationships/slideMaster"/><Relationship Id="rId2" Target="../media/image10.jpeg" Type="http://schemas.openxmlformats.org/officeDocument/2006/relationships/image"/><Relationship Id="rId3" Target="../media/image11.jpeg" Type="http://schemas.openxmlformats.org/officeDocument/2006/relationships/image"/><Relationship Id="rId4" Target="mailto:info@eyefulpresentations.co.uk" TargetMode="External" Type="http://schemas.openxmlformats.org/officeDocument/2006/relationships/hyperlink"/><Relationship Id="rId5" Target="http://www.eyefulpresentations.co.uk/" TargetMode="External" Type="http://schemas.openxmlformats.org/officeDocument/2006/relationships/hyperlink"/><Relationship Id="rId6" Target="../media/image12.png" Type="http://schemas.openxmlformats.org/officeDocument/2006/relationships/image"/><Relationship Id="rId7" Target="../media/image13.png" Type="http://schemas.openxmlformats.org/officeDocument/2006/relationships/image"/><Relationship Id="rId8" Target="../media/image14.jpeg" Type="http://schemas.openxmlformats.org/officeDocument/2006/relationships/image"/><Relationship Id="rId9" Target="../media/image15.png" Type="http://schemas.openxmlformats.org/officeDocument/2006/relationships/image"/></Relationships>
</file>

<file path=ppt/slideLayouts/_rels/slideLayout7.xml.rels><?xml version="1.0" encoding="UTF-8" standalone="yes"?><Relationships xmlns="http://schemas.openxmlformats.org/package/2006/relationships"><Relationship Id="rId1" Target="../media/image17.jpeg" Type="http://schemas.openxmlformats.org/officeDocument/2006/relationships/image"/><Relationship Id="rId2" Target="../media/image18.png" Type="http://schemas.openxmlformats.org/officeDocument/2006/relationships/image"/><Relationship Id="rId3" Target="http://www.tianya.cn/publicforum/content/no20/1/317960.shtml" TargetMode="External" Type="http://schemas.openxmlformats.org/officeDocument/2006/relationships/hyperlink"/><Relationship Id="rId4" Target="../media/image19.png" Type="http://schemas.openxmlformats.org/officeDocument/2006/relationships/image"/><Relationship Id="rId5" Target="../media/image20.jpeg" Type="http://schemas.openxmlformats.org/officeDocument/2006/relationships/image"/><Relationship Id="rId6"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cxnSp>
        <p:nvCxnSpPr>
          <p:cNvPr id="7" name="直接连接符 6"/>
          <p:cNvCxnSpPr/>
          <p:nvPr userDrawn="1"/>
        </p:nvCxnSpPr>
        <p:spPr>
          <a:xfrm flipH="1">
            <a:off x="1717230" y="908722"/>
            <a:ext cx="7020" cy="5544000"/>
          </a:xfrm>
          <a:prstGeom prst="line">
            <a:avLst/>
          </a:prstGeom>
          <a:ln>
            <a:solidFill>
              <a:srgbClr val="00B0F0"/>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8" name="TextBox 7"/>
          <p:cNvSpPr txBox="1"/>
          <p:nvPr userDrawn="1"/>
        </p:nvSpPr>
        <p:spPr>
          <a:xfrm>
            <a:off x="695400" y="323364"/>
            <a:ext cx="1028849"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91" rtl="0" eaLnBrk="1" latinLnBrk="0" hangingPunct="1"/>
            <a:r>
              <a:rPr lang="en-US" altLang="zh-CN" sz="1800" kern="1200" smtClean="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827691" y="908722"/>
            <a:ext cx="889539" cy="0"/>
          </a:xfrm>
          <a:prstGeom prst="line">
            <a:avLst/>
          </a:prstGeom>
          <a:ln>
            <a:solidFill>
              <a:srgbClr val="00B0F0"/>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18" name="椭圆 17"/>
          <p:cNvSpPr/>
          <p:nvPr userDrawn="1"/>
        </p:nvSpPr>
        <p:spPr bwMode="auto">
          <a:xfrm>
            <a:off x="1414870" y="5517232"/>
            <a:ext cx="612080" cy="6120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anose="020b0604030504040204" pitchFamily="34" charset="0"/>
              <a:ea typeface="Arial Unicode MS" pitchFamily="34" charset="-122"/>
              <a:cs typeface="Tahoma" pitchFamily="34" charset="0"/>
            </a:endParaRPr>
          </a:p>
        </p:txBody>
      </p:sp>
      <p:sp>
        <p:nvSpPr>
          <p:cNvPr id="19" name="标题 1"/>
          <p:cNvSpPr>
            <a:spLocks noGrp="1"/>
          </p:cNvSpPr>
          <p:nvPr>
            <p:ph type="title"/>
          </p:nvPr>
        </p:nvSpPr>
        <p:spPr>
          <a:xfrm>
            <a:off x="1753572" y="399936"/>
            <a:ext cx="6635944" cy="288032"/>
          </a:xfrm>
          <a:prstGeom prst="rect">
            <a:avLst/>
          </a:prstGeom>
        </p:spPr>
        <p:txBody>
          <a:bodyPr>
            <a:normAutofit/>
          </a:bodyPr>
          <a:lstStyle>
            <a:lvl1pPr algn="l">
              <a:defRPr sz="1600">
                <a:latin typeface="微软雅黑" pitchFamily="34" charset="-122"/>
                <a:ea typeface="微软雅黑" pitchFamily="34" charset="-122"/>
              </a:defRPr>
            </a:lvl1pPr>
          </a:lstStyle>
          <a:p>
            <a:r>
              <a:rPr lang="zh-CN" altLang="en-US" smtClean="0"/>
              <a:t>单击此处编辑母版标题样式</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835305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020132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071780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299971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00051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28905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7490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6615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6604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cxnSp>
        <p:nvCxnSpPr>
          <p:cNvPr id="7" name="直接连接符 6"/>
          <p:cNvCxnSpPr/>
          <p:nvPr userDrawn="1"/>
        </p:nvCxnSpPr>
        <p:spPr>
          <a:xfrm flipH="1">
            <a:off x="1717230" y="908722"/>
            <a:ext cx="7020" cy="5544000"/>
          </a:xfrm>
          <a:prstGeom prst="line">
            <a:avLst/>
          </a:prstGeom>
          <a:ln>
            <a:solidFill>
              <a:srgbClr val="00B0F0"/>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8" name="TextBox 7"/>
          <p:cNvSpPr txBox="1"/>
          <p:nvPr userDrawn="1"/>
        </p:nvSpPr>
        <p:spPr>
          <a:xfrm>
            <a:off x="695400" y="323364"/>
            <a:ext cx="1028849"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91" rtl="0" eaLnBrk="1" latinLnBrk="0" hangingPunct="1"/>
            <a:r>
              <a:rPr lang="en-US" altLang="zh-CN" sz="1800" kern="1200" smtClean="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椭圆 8"/>
          <p:cNvSpPr/>
          <p:nvPr userDrawn="1"/>
        </p:nvSpPr>
        <p:spPr bwMode="auto">
          <a:xfrm>
            <a:off x="1414870" y="5517232"/>
            <a:ext cx="612080" cy="6120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cxnSp>
        <p:nvCxnSpPr>
          <p:cNvPr id="10" name="直接连接符 9"/>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1"/>
          <p:cNvSpPr txBox="1"/>
          <p:nvPr userDrawn="1"/>
        </p:nvSpPr>
        <p:spPr>
          <a:xfrm>
            <a:off x="1753572" y="399936"/>
            <a:ext cx="6635944"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600" kern="1200" smtClean="0">
                <a:solidFill>
                  <a:srgbClr val="00B0F0"/>
                </a:solidFill>
                <a:latin typeface="微软雅黑" pitchFamily="34" charset="-122"/>
                <a:ea typeface="微软雅黑" pitchFamily="34" charset="-122"/>
                <a:cs typeface="+mj-cs"/>
              </a:rPr>
              <a:t>正文 </a:t>
            </a:r>
            <a:r>
              <a:rPr lang="en-US" altLang="zh-CN" sz="1600" kern="1200" smtClean="0">
                <a:solidFill>
                  <a:srgbClr val="00B0F0"/>
                </a:solidFill>
                <a:latin typeface="微软雅黑" pitchFamily="34" charset="-122"/>
                <a:ea typeface="微软雅黑" pitchFamily="34" charset="-122"/>
                <a:cs typeface="+mj-cs"/>
              </a:rPr>
              <a:t>. </a:t>
            </a:r>
            <a:r>
              <a:rPr lang="zh-CN" altLang="en-US" sz="1600" kern="1200" smtClean="0">
                <a:solidFill>
                  <a:srgbClr val="00B0F0"/>
                </a:solidFill>
                <a:latin typeface="微软雅黑" pitchFamily="34" charset="-122"/>
                <a:ea typeface="微软雅黑" pitchFamily="34" charset="-122"/>
                <a:cs typeface="+mj-cs"/>
              </a:rPr>
              <a:t>第一章</a:t>
            </a:r>
            <a:endParaRPr lang="zh-CN" altLang="en-US" sz="1600" kern="1200">
              <a:solidFill>
                <a:srgbClr val="00B0F0"/>
              </a:solidFill>
              <a:latin typeface="微软雅黑" panose="020b0503020204020204" pitchFamily="34" charset="-122"/>
              <a:ea typeface="微软雅黑" panose="020b0503020204020204" pitchFamily="34" charset="-122"/>
              <a:cs typeface="+mj-cs"/>
            </a:endParaRPr>
          </a:p>
        </p:txBody>
      </p:sp>
      <p:grpSp>
        <p:nvGrpSpPr>
          <p:cNvPr id="12" name="组合 11"/>
          <p:cNvGrpSpPr/>
          <p:nvPr userDrawn="1"/>
        </p:nvGrpSpPr>
        <p:grpSpPr>
          <a:xfrm>
            <a:off x="10416328" y="187200"/>
            <a:ext cx="1563406" cy="1053130"/>
            <a:chOff x="10414972" y="187200"/>
            <a:chExt cx="1563202" cy="1053130"/>
          </a:xfrm>
        </p:grpSpPr>
        <p:sp>
          <p:nvSpPr>
            <p:cNvPr id="13" name="矩形 12"/>
            <p:cNvSpPr/>
            <p:nvPr/>
          </p:nvSpPr>
          <p:spPr>
            <a:xfrm>
              <a:off x="10414972" y="187200"/>
              <a:ext cx="770400" cy="64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n>
                  <a:solidFill>
                    <a:srgbClr val="00B0F0"/>
                  </a:solidFill>
                </a:ln>
                <a:solidFill>
                  <a:srgbClr val="00B0F0"/>
                </a:solidFill>
              </a:endParaRPr>
            </a:p>
          </p:txBody>
        </p:sp>
        <p:sp>
          <p:nvSpPr>
            <p:cNvPr id="14" name="矩形 13"/>
            <p:cNvSpPr/>
            <p:nvPr/>
          </p:nvSpPr>
          <p:spPr>
            <a:xfrm>
              <a:off x="10414972" y="901776"/>
              <a:ext cx="1563202" cy="338554"/>
            </a:xfrm>
            <a:prstGeom prst="rect">
              <a:avLst/>
            </a:prstGeom>
            <a:solidFill>
              <a:srgbClr val="00B0F0"/>
            </a:solidFill>
            <a:ln w="28575">
              <a:solidFill>
                <a:srgbClr val="00B0F0"/>
              </a:solidFill>
            </a:ln>
          </p:spPr>
          <p:txBody>
            <a:bodyPr vert="horz" wrap="square">
              <a:spAutoFit/>
            </a:bodyPr>
            <a:lstStyle/>
            <a:p>
              <a:pPr indent="0" algn="r"/>
              <a:r>
                <a:rPr lang="zh-CN" altLang="en-US" sz="1600" smtClean="0">
                  <a:solidFill>
                    <a:schemeClr val="bg1"/>
                  </a:solidFill>
                  <a:latin typeface="微软雅黑" pitchFamily="34" charset="-122"/>
                  <a:ea typeface="微软雅黑" pitchFamily="34" charset="-122"/>
                </a:rPr>
                <a:t>意志概述</a:t>
              </a:r>
            </a:p>
          </p:txBody>
        </p:sp>
        <p:sp>
          <p:nvSpPr>
            <p:cNvPr id="15" name="矩形 14"/>
            <p:cNvSpPr/>
            <p:nvPr/>
          </p:nvSpPr>
          <p:spPr>
            <a:xfrm>
              <a:off x="10437374" y="188640"/>
              <a:ext cx="770400" cy="646331"/>
            </a:xfrm>
            <a:prstGeom prst="rect">
              <a:avLst/>
            </a:prstGeom>
          </p:spPr>
          <p:txBody>
            <a:bodyPr wrap="square">
              <a:spAutoFit/>
            </a:bodyPr>
            <a:lstStyle/>
            <a:p>
              <a:pPr algn="ctr"/>
              <a:r>
                <a:rPr lang="zh-CN" altLang="en-US" sz="3600" b="1" smtClean="0">
                  <a:solidFill>
                    <a:schemeClr val="bg1"/>
                  </a:solidFill>
                  <a:latin typeface="微软雅黑" pitchFamily="34" charset="-122"/>
                  <a:ea typeface="微软雅黑" pitchFamily="34" charset="-122"/>
                </a:rPr>
                <a:t>意</a:t>
              </a:r>
            </a:p>
          </p:txBody>
        </p:sp>
        <p:sp>
          <p:nvSpPr>
            <p:cNvPr id="16" name="矩形 15"/>
            <p:cNvSpPr/>
            <p:nvPr/>
          </p:nvSpPr>
          <p:spPr>
            <a:xfrm>
              <a:off x="11207774" y="189546"/>
              <a:ext cx="770400" cy="646331"/>
            </a:xfrm>
            <a:prstGeom prst="rect">
              <a:avLst/>
            </a:prstGeom>
            <a:ln w="28575">
              <a:solidFill>
                <a:srgbClr val="00B0F0"/>
              </a:solidFill>
            </a:ln>
          </p:spPr>
          <p:txBody>
            <a:bodyPr wrap="square" anchor="ctr">
              <a:spAutoFit/>
            </a:bodyPr>
            <a:lstStyle/>
            <a:p>
              <a:pPr algn="ctr"/>
              <a:r>
                <a:rPr lang="zh-CN" altLang="en-US" sz="3600" b="1" smtClean="0">
                  <a:solidFill>
                    <a:srgbClr val="00B0F0"/>
                  </a:solidFill>
                  <a:latin typeface="微软雅黑" pitchFamily="34" charset="-122"/>
                  <a:ea typeface="微软雅黑" pitchFamily="34" charset="-122"/>
                </a:rPr>
                <a:t>志</a:t>
              </a:r>
              <a:endParaRPr lang="zh-CN" altLang="en-US" sz="3600" b="1">
                <a:solidFill>
                  <a:srgbClr val="00B0F0"/>
                </a:solidFill>
                <a:latin typeface="微软雅黑" panose="020b0503020204020204" pitchFamily="34" charset="-122"/>
                <a:ea typeface="微软雅黑" panose="020b0503020204020204" pitchFamily="34" charset="-122"/>
              </a:endParaRPr>
            </a:p>
          </p:txBody>
        </p:sp>
      </p:grpSp>
      <p:cxnSp>
        <p:nvCxnSpPr>
          <p:cNvPr id="17" name="直接连接符 16"/>
          <p:cNvCxnSpPr/>
          <p:nvPr userDrawn="1"/>
        </p:nvCxnSpPr>
        <p:spPr>
          <a:xfrm flipH="1">
            <a:off x="827691" y="908722"/>
            <a:ext cx="889539" cy="0"/>
          </a:xfrm>
          <a:prstGeom prst="line">
            <a:avLst/>
          </a:prstGeom>
          <a:ln>
            <a:solidFill>
              <a:srgbClr val="00B0F0"/>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cxnSp>
        <p:nvCxnSpPr>
          <p:cNvPr id="8" name="直接连接符 7"/>
          <p:cNvCxnSpPr/>
          <p:nvPr userDrawn="1"/>
        </p:nvCxnSpPr>
        <p:spPr>
          <a:xfrm flipH="1">
            <a:off x="1717230" y="908722"/>
            <a:ext cx="7020" cy="5544000"/>
          </a:xfrm>
          <a:prstGeom prst="line">
            <a:avLst/>
          </a:prstGeom>
          <a:ln>
            <a:solidFill>
              <a:schemeClr val="accent6"/>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9" name="TextBox 8"/>
          <p:cNvSpPr txBox="1"/>
          <p:nvPr userDrawn="1"/>
        </p:nvSpPr>
        <p:spPr>
          <a:xfrm>
            <a:off x="695400" y="323364"/>
            <a:ext cx="1028849"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91" rtl="0" eaLnBrk="1" latinLnBrk="0" hangingPunct="1"/>
            <a:r>
              <a:rPr lang="en-US" altLang="zh-CN" sz="1800" kern="1200" smtClean="0">
                <a:solidFill>
                  <a:schemeClr val="accent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chemeClr val="accent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0" name="椭圆 9"/>
          <p:cNvSpPr/>
          <p:nvPr userDrawn="1"/>
        </p:nvSpPr>
        <p:spPr bwMode="auto">
          <a:xfrm>
            <a:off x="1414870" y="5517232"/>
            <a:ext cx="612080" cy="6120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cxnSp>
        <p:nvCxnSpPr>
          <p:cNvPr id="11" name="直接连接符 10"/>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827691" y="908722"/>
            <a:ext cx="889539" cy="0"/>
          </a:xfrm>
          <a:prstGeom prst="line">
            <a:avLst/>
          </a:prstGeom>
          <a:ln>
            <a:solidFill>
              <a:schemeClr val="accent6"/>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19" name="标题 1"/>
          <p:cNvSpPr>
            <a:spLocks noGrp="1"/>
          </p:cNvSpPr>
          <p:nvPr>
            <p:ph type="title"/>
          </p:nvPr>
        </p:nvSpPr>
        <p:spPr>
          <a:xfrm>
            <a:off x="1753572" y="399936"/>
            <a:ext cx="6635944" cy="288032"/>
          </a:xfrm>
          <a:prstGeom prst="rect">
            <a:avLst/>
          </a:prstGeom>
        </p:spPr>
        <p:txBody>
          <a:bodyPr>
            <a:normAutofit/>
          </a:bodyPr>
          <a:lstStyle>
            <a:lvl1pPr algn="l">
              <a:defRPr sz="1600">
                <a:latin typeface="微软雅黑" pitchFamily="34" charset="-122"/>
                <a:ea typeface="微软雅黑" pitchFamily="34" charset="-122"/>
              </a:defRPr>
            </a:lvl1pPr>
          </a:lstStyle>
          <a:p>
            <a:r>
              <a:rPr lang="zh-CN" altLang="en-US" smtClean="0"/>
              <a:t>单击此处编辑母版标题样式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cxnSp>
        <p:nvCxnSpPr>
          <p:cNvPr id="7" name="直接连接符 6"/>
          <p:cNvCxnSpPr/>
          <p:nvPr userDrawn="1"/>
        </p:nvCxnSpPr>
        <p:spPr>
          <a:xfrm flipH="1">
            <a:off x="1717230" y="908722"/>
            <a:ext cx="7020" cy="5544000"/>
          </a:xfrm>
          <a:prstGeom prst="line">
            <a:avLst/>
          </a:prstGeom>
          <a:ln>
            <a:solidFill>
              <a:schemeClr val="accent6"/>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8" name="TextBox 7"/>
          <p:cNvSpPr txBox="1"/>
          <p:nvPr userDrawn="1"/>
        </p:nvSpPr>
        <p:spPr>
          <a:xfrm>
            <a:off x="695400" y="323364"/>
            <a:ext cx="1028849"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91" rtl="0" eaLnBrk="1" latinLnBrk="0" hangingPunct="1"/>
            <a:r>
              <a:rPr lang="en-US" altLang="zh-CN" sz="1800" kern="1200" smtClean="0">
                <a:solidFill>
                  <a:schemeClr val="accent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chemeClr val="accent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椭圆 8"/>
          <p:cNvSpPr/>
          <p:nvPr userDrawn="1"/>
        </p:nvSpPr>
        <p:spPr bwMode="auto">
          <a:xfrm>
            <a:off x="1414870" y="5517232"/>
            <a:ext cx="612080" cy="6120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cxnSp>
        <p:nvCxnSpPr>
          <p:cNvPr id="10" name="直接连接符 9"/>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1"/>
          <p:cNvSpPr txBox="1"/>
          <p:nvPr userDrawn="1"/>
        </p:nvSpPr>
        <p:spPr>
          <a:xfrm>
            <a:off x="1753572" y="399936"/>
            <a:ext cx="6635944" cy="288032"/>
          </a:xfrm>
          <a:prstGeom prst="rect">
            <a:avLst/>
          </a:prstGeom>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600" kern="1200" smtClean="0">
                <a:solidFill>
                  <a:schemeClr val="accent6"/>
                </a:solidFill>
                <a:latin typeface="微软雅黑" pitchFamily="34" charset="-122"/>
                <a:ea typeface="微软雅黑" pitchFamily="34" charset="-122"/>
                <a:cs typeface="+mj-cs"/>
              </a:rPr>
              <a:t>正文 </a:t>
            </a:r>
            <a:r>
              <a:rPr lang="en-US" altLang="zh-CN" sz="1600" kern="1200" smtClean="0">
                <a:solidFill>
                  <a:schemeClr val="accent6"/>
                </a:solidFill>
                <a:latin typeface="微软雅黑" pitchFamily="34" charset="-122"/>
                <a:ea typeface="微软雅黑" pitchFamily="34" charset="-122"/>
                <a:cs typeface="+mj-cs"/>
              </a:rPr>
              <a:t>. </a:t>
            </a:r>
            <a:r>
              <a:rPr lang="zh-CN" altLang="en-US" sz="1600" kern="1200" smtClean="0">
                <a:solidFill>
                  <a:schemeClr val="accent6"/>
                </a:solidFill>
                <a:latin typeface="微软雅黑" pitchFamily="34" charset="-122"/>
                <a:ea typeface="微软雅黑" pitchFamily="34" charset="-122"/>
                <a:cs typeface="+mj-cs"/>
              </a:rPr>
              <a:t>第二章</a:t>
            </a:r>
            <a:endParaRPr lang="zh-CN" altLang="en-US" sz="1600" kern="1200">
              <a:solidFill>
                <a:schemeClr val="accent6"/>
              </a:solidFill>
              <a:latin typeface="微软雅黑" panose="020b0503020204020204" pitchFamily="34" charset="-122"/>
              <a:ea typeface="微软雅黑" panose="020b0503020204020204" pitchFamily="34" charset="-122"/>
              <a:cs typeface="+mj-cs"/>
            </a:endParaRPr>
          </a:p>
        </p:txBody>
      </p:sp>
      <p:grpSp>
        <p:nvGrpSpPr>
          <p:cNvPr id="12" name="组合 11"/>
          <p:cNvGrpSpPr/>
          <p:nvPr userDrawn="1"/>
        </p:nvGrpSpPr>
        <p:grpSpPr>
          <a:xfrm>
            <a:off x="10416328" y="187200"/>
            <a:ext cx="1563406" cy="1053130"/>
            <a:chOff x="10414972" y="187200"/>
            <a:chExt cx="1563202" cy="1053130"/>
          </a:xfrm>
        </p:grpSpPr>
        <p:sp>
          <p:nvSpPr>
            <p:cNvPr id="13" name="矩形 12"/>
            <p:cNvSpPr/>
            <p:nvPr/>
          </p:nvSpPr>
          <p:spPr>
            <a:xfrm>
              <a:off x="10414972" y="187200"/>
              <a:ext cx="7704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a:off x="10414972" y="901776"/>
              <a:ext cx="1563202" cy="338554"/>
            </a:xfrm>
            <a:prstGeom prst="rect">
              <a:avLst/>
            </a:prstGeom>
            <a:solidFill>
              <a:srgbClr val="FFC000"/>
            </a:solidFill>
            <a:ln w="28575">
              <a:solidFill>
                <a:srgbClr val="FFC000"/>
              </a:solidFill>
            </a:ln>
          </p:spPr>
          <p:txBody>
            <a:bodyPr vert="horz" wrap="square">
              <a:spAutoFit/>
            </a:bodyPr>
            <a:lstStyle/>
            <a:p>
              <a:pPr algn="r"/>
              <a:r>
                <a:rPr lang="zh-CN" altLang="en-US" sz="1600" smtClean="0">
                  <a:solidFill>
                    <a:schemeClr val="bg1"/>
                  </a:solidFill>
                  <a:latin typeface="微软雅黑" pitchFamily="34" charset="-122"/>
                  <a:ea typeface="微软雅黑" pitchFamily="34" charset="-122"/>
                </a:rPr>
                <a:t>对坚持的分析</a:t>
              </a:r>
            </a:p>
          </p:txBody>
        </p:sp>
        <p:sp>
          <p:nvSpPr>
            <p:cNvPr id="15" name="矩形 14"/>
            <p:cNvSpPr/>
            <p:nvPr/>
          </p:nvSpPr>
          <p:spPr>
            <a:xfrm>
              <a:off x="10437374" y="187200"/>
              <a:ext cx="770400" cy="646331"/>
            </a:xfrm>
            <a:prstGeom prst="rect">
              <a:avLst/>
            </a:prstGeom>
          </p:spPr>
          <p:txBody>
            <a:bodyPr wrap="square">
              <a:spAutoFit/>
            </a:bodyPr>
            <a:lstStyle/>
            <a:p>
              <a:pPr algn="ctr"/>
              <a:r>
                <a:rPr lang="zh-CN" altLang="en-US" sz="3600" b="1" smtClean="0">
                  <a:solidFill>
                    <a:schemeClr val="bg1"/>
                  </a:solidFill>
                  <a:latin typeface="微软雅黑" pitchFamily="34" charset="-122"/>
                  <a:ea typeface="微软雅黑" pitchFamily="34" charset="-122"/>
                </a:rPr>
                <a:t>坚</a:t>
              </a:r>
            </a:p>
          </p:txBody>
        </p:sp>
        <p:sp>
          <p:nvSpPr>
            <p:cNvPr id="16" name="矩形 15"/>
            <p:cNvSpPr/>
            <p:nvPr/>
          </p:nvSpPr>
          <p:spPr>
            <a:xfrm>
              <a:off x="11207774" y="189547"/>
              <a:ext cx="770400" cy="646331"/>
            </a:xfrm>
            <a:prstGeom prst="rect">
              <a:avLst/>
            </a:prstGeom>
            <a:ln w="28575">
              <a:solidFill>
                <a:srgbClr val="FFC000"/>
              </a:solidFill>
            </a:ln>
          </p:spPr>
          <p:txBody>
            <a:bodyPr wrap="square" anchor="ctr">
              <a:spAutoFit/>
            </a:bodyPr>
            <a:lstStyle/>
            <a:p>
              <a:pPr algn="ctr"/>
              <a:r>
                <a:rPr lang="zh-CN" altLang="en-US" sz="3600" b="1" smtClean="0">
                  <a:solidFill>
                    <a:srgbClr val="FFC000"/>
                  </a:solidFill>
                  <a:latin typeface="微软雅黑" pitchFamily="34" charset="-122"/>
                  <a:ea typeface="微软雅黑" pitchFamily="34" charset="-122"/>
                </a:rPr>
                <a:t>持</a:t>
              </a:r>
              <a:endParaRPr lang="zh-CN" altLang="en-US" sz="3600" b="1">
                <a:solidFill>
                  <a:srgbClr val="FFC000"/>
                </a:solidFill>
                <a:latin typeface="微软雅黑" panose="020b0503020204020204" pitchFamily="34" charset="-122"/>
                <a:ea typeface="微软雅黑" panose="020b0503020204020204" pitchFamily="34" charset="-122"/>
              </a:endParaRPr>
            </a:p>
          </p:txBody>
        </p:sp>
      </p:grpSp>
      <p:cxnSp>
        <p:nvCxnSpPr>
          <p:cNvPr id="17" name="直接连接符 16"/>
          <p:cNvCxnSpPr/>
          <p:nvPr userDrawn="1"/>
        </p:nvCxnSpPr>
        <p:spPr>
          <a:xfrm flipH="1">
            <a:off x="827691" y="908722"/>
            <a:ext cx="889539" cy="0"/>
          </a:xfrm>
          <a:prstGeom prst="line">
            <a:avLst/>
          </a:prstGeom>
          <a:ln>
            <a:solidFill>
              <a:schemeClr val="accent6"/>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22" name="Picture 2"/>
          <p:cNvPicPr>
            <a:picLocks noChangeAspect="1" noChangeArrowheads="1"/>
          </p:cNvPicPr>
          <p:nvPr userDrawn="1"/>
        </p:nvPicPr>
        <p:blipFill>
          <a:blip r:embed="rId1">
            <a:extLst>
              <a:ext uri="{28A0092B-C50C-407E-A947-70E740481C1C}">
                <a14:useLocalDpi/>
              </a:ext>
            </a:extLst>
          </a:blip>
          <a:stretch>
            <a:fillRect/>
          </a:stretch>
        </p:blipFill>
        <p:spPr bwMode="auto">
          <a:xfrm>
            <a:off x="1890114" y="2226715"/>
            <a:ext cx="2016000" cy="91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 name="Picture 2"/>
          <p:cNvPicPr>
            <a:picLocks noChangeAspect="1" noChangeArrowheads="1"/>
          </p:cNvPicPr>
          <p:nvPr userDrawn="1"/>
        </p:nvPicPr>
        <p:blipFill>
          <a:blip r:embed="rId2">
            <a:extLst>
              <a:ext uri="{28A0092B-C50C-407E-A947-70E740481C1C}">
                <a14:useLocalDpi/>
              </a:ext>
            </a:extLst>
          </a:blip>
          <a:stretch>
            <a:fillRect/>
          </a:stretch>
        </p:blipFill>
        <p:spPr bwMode="auto">
          <a:xfrm>
            <a:off x="3145330" y="1052736"/>
            <a:ext cx="7199313"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 name="TextBox 11"/>
          <p:cNvSpPr txBox="1"/>
          <p:nvPr userDrawn="1"/>
        </p:nvSpPr>
        <p:spPr>
          <a:xfrm>
            <a:off x="4430795" y="2122792"/>
            <a:ext cx="5262979" cy="1107996"/>
          </a:xfrm>
          <a:prstGeom prst="rect">
            <a:avLst/>
          </a:prstGeom>
          <a:noFill/>
        </p:spPr>
        <p:txBody>
          <a:bodyPr wrap="none">
            <a:spAutoFit/>
          </a:bodyPr>
          <a:lstStyle/>
          <a:p>
            <a:pPr fontAlgn="auto">
              <a:spcBef>
                <a:spcPct val="0"/>
              </a:spcBef>
              <a:spcAft>
                <a:spcPct val="0"/>
              </a:spcAft>
              <a:defRPr/>
            </a:pPr>
            <a:r>
              <a:rPr lang="zh-CN" altLang="en-US" sz="6600" b="1">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磨练</a:t>
            </a:r>
            <a:r>
              <a:rPr lang="zh-CN" altLang="en-US" sz="6600" b="1" smtClean="0">
                <a:solidFill>
                  <a:srgbClr val="00B0F0"/>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坚强意志</a:t>
            </a:r>
            <a:endParaRPr lang="zh-CN" altLang="en-US" sz="6600" b="1">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endParaRPr>
          </a:p>
        </p:txBody>
      </p:sp>
      <p:sp>
        <p:nvSpPr>
          <p:cNvPr id="25" name="矩形 24"/>
          <p:cNvSpPr>
            <a:spLocks noChangeArrowheads="1"/>
          </p:cNvSpPr>
          <p:nvPr userDrawn="1"/>
        </p:nvSpPr>
        <p:spPr bwMode="auto">
          <a:xfrm>
            <a:off x="4439022" y="1772816"/>
            <a:ext cx="395922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zh-CN" altLang="en-US" sz="1600" i="1" smtClean="0">
                <a:solidFill>
                  <a:schemeClr val="tx1">
                    <a:lumMod val="65000"/>
                    <a:lumOff val="35000"/>
                  </a:schemeClr>
                </a:solidFill>
                <a:latin typeface="微软雅黑" pitchFamily="34" charset="-122"/>
                <a:ea typeface="微软雅黑" pitchFamily="34" charset="-122"/>
              </a:rPr>
              <a:t>员工在职培训之</a:t>
            </a:r>
            <a:r>
              <a:rPr lang="en-US" altLang="zh-CN" sz="1600" i="1" smtClean="0">
                <a:solidFill>
                  <a:schemeClr val="tx1">
                    <a:lumMod val="65000"/>
                    <a:lumOff val="35000"/>
                  </a:schemeClr>
                </a:solidFill>
                <a:latin typeface="微软雅黑" pitchFamily="34" charset="-122"/>
                <a:ea typeface="微软雅黑" pitchFamily="34" charset="-122"/>
              </a:rPr>
              <a:t>——</a:t>
            </a:r>
            <a:endParaRPr lang="zh-CN" altLang="en-US" sz="1600" i="1">
              <a:solidFill>
                <a:schemeClr val="tx1">
                  <a:lumMod val="65000"/>
                  <a:lumOff val="35000"/>
                </a:schemeClr>
              </a:solidFill>
            </a:endParaRPr>
          </a:p>
        </p:txBody>
      </p:sp>
      <p:sp>
        <p:nvSpPr>
          <p:cNvPr id="26" name="TextBox 13"/>
          <p:cNvSpPr txBox="1">
            <a:spLocks noChangeArrowheads="1"/>
          </p:cNvSpPr>
          <p:nvPr userDrawn="1"/>
        </p:nvSpPr>
        <p:spPr bwMode="auto">
          <a:xfrm>
            <a:off x="4439022" y="3503444"/>
            <a:ext cx="4241354"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smtClean="0">
                <a:solidFill>
                  <a:schemeClr val="accent6"/>
                </a:solidFill>
                <a:latin typeface="微软雅黑" pitchFamily="34" charset="-122"/>
                <a:ea typeface="微软雅黑" pitchFamily="34" charset="-122"/>
                <a:cs typeface="Tahoma" pitchFamily="34" charset="0"/>
              </a:rPr>
              <a:t>点击此处，写上您公司的名称</a:t>
            </a:r>
            <a:endParaRPr lang="en-US" altLang="zh-CN" sz="1600">
              <a:solidFill>
                <a:schemeClr val="accent6"/>
              </a:solidFill>
              <a:latin typeface="微软雅黑" panose="020b0503020204020204" pitchFamily="34" charset="-122"/>
              <a:ea typeface="微软雅黑" panose="020b0503020204020204" pitchFamily="34" charset="-122"/>
              <a:cs typeface="Tahoma" pitchFamily="34" charset="0"/>
            </a:endParaRPr>
          </a:p>
        </p:txBody>
      </p:sp>
      <p:cxnSp>
        <p:nvCxnSpPr>
          <p:cNvPr id="27" name="直接连接符 26"/>
          <p:cNvCxnSpPr/>
          <p:nvPr userDrawn="1"/>
        </p:nvCxnSpPr>
        <p:spPr>
          <a:xfrm>
            <a:off x="4470755" y="3426487"/>
            <a:ext cx="51130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9328070" y="2060848"/>
            <a:ext cx="511552" cy="355744"/>
            <a:chOff x="6410291" y="4700483"/>
            <a:chExt cx="511552" cy="355744"/>
          </a:xfrm>
        </p:grpSpPr>
        <p:sp>
          <p:nvSpPr>
            <p:cNvPr id="29" name="二十四角星 28"/>
            <p:cNvSpPr/>
            <p:nvPr/>
          </p:nvSpPr>
          <p:spPr>
            <a:xfrm>
              <a:off x="6411097" y="4700483"/>
              <a:ext cx="355744" cy="355744"/>
            </a:xfrm>
            <a:prstGeom prst="star24">
              <a:avLst/>
            </a:prstGeom>
            <a:solidFill>
              <a:srgbClr val="0070C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30" name="TextBox 17"/>
            <p:cNvSpPr txBox="1"/>
            <p:nvPr/>
          </p:nvSpPr>
          <p:spPr>
            <a:xfrm rot="20430396">
              <a:off x="6410291" y="4731432"/>
              <a:ext cx="511552" cy="246221"/>
            </a:xfrm>
            <a:prstGeom prst="rect">
              <a:avLst/>
            </a:prstGeom>
            <a:noFill/>
          </p:spPr>
          <p:txBody>
            <a:bodyPr wrap="square" rtlCol="0">
              <a:spAutoFit/>
            </a:bodyPr>
            <a:lstStyle/>
            <a:p>
              <a:r>
                <a:rPr lang="en-US" altLang="zh-CN" sz="1000">
                  <a:solidFill>
                    <a:prstClr val="white"/>
                  </a:solidFill>
                </a:rPr>
                <a:t>V1</a:t>
              </a:r>
              <a:endParaRPr lang="zh-CN" altLang="en-US" sz="1000">
                <a:solidFill>
                  <a:prstClr val="white"/>
                </a:solidFill>
              </a:endParaRPr>
            </a:p>
          </p:txBody>
        </p:sp>
      </p:grpSp>
      <p:grpSp>
        <p:nvGrpSpPr>
          <p:cNvPr id="31" name="组合 30"/>
          <p:cNvGrpSpPr/>
          <p:nvPr userDrawn="1"/>
        </p:nvGrpSpPr>
        <p:grpSpPr>
          <a:xfrm>
            <a:off x="7679382" y="6245854"/>
            <a:ext cx="1936145" cy="495514"/>
            <a:chOff x="403607" y="6173846"/>
            <a:chExt cx="1936145" cy="495514"/>
          </a:xfrm>
        </p:grpSpPr>
        <p:sp>
          <p:nvSpPr>
            <p:cNvPr id="32"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布衣公子</a:t>
              </a:r>
              <a:r>
                <a:rPr lang="zh-CN" altLang="en-US" sz="160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3" name="Picture 9" descr="E:\仝德志文件，勿删！\03-参考文档\！PPT图片及版面资源\06-PPT精选插图\05-头像\嘿嘿.png"/>
            <p:cNvPicPr>
              <a:picLocks noChangeAspect="1" noChangeArrowheads="1"/>
            </p:cNvPicPr>
            <p:nvPr/>
          </p:nvPicPr>
          <p:blipFill>
            <a:blip r:embed="rId3">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pic>
        <p:nvPicPr>
          <p:cNvPr id="34" name="Picture 7" descr="C:\Documents and Settings\huxiya\桌面\240D852713494258AD45B1C0E3FA071D.jpg"/>
          <p:cNvPicPr>
            <a:picLocks noChangeAspect="1" noChangeArrowheads="1"/>
          </p:cNvPicPr>
          <p:nvPr userDrawn="1"/>
        </p:nvPicPr>
        <p:blipFill>
          <a:blip r:embed="rId5">
            <a:extLst>
              <a:ext uri="{28A0092B-C50C-407E-A947-70E740481C1C}">
                <a14:useLocalDpi/>
              </a:ext>
            </a:extLst>
          </a:blip>
          <a:stretch>
            <a:fillRect/>
          </a:stretch>
        </p:blipFill>
        <p:spPr bwMode="auto">
          <a:xfrm>
            <a:off x="6182943" y="4228815"/>
            <a:ext cx="2916000" cy="1911600"/>
          </a:xfrm>
          <a:prstGeom prst="rect">
            <a:avLst/>
          </a:prstGeom>
          <a:blipFill dpi="0" rotWithShape="1">
            <a:blip r:embed="rId4">
              <a:extLst>
                <a:ext uri="{28A0092B-C50C-407E-A947-70E740481C1C}">
                  <a14:useLocalDpi/>
                </a:ext>
              </a:extLst>
            </a:blip>
            <a:stretch>
              <a:fillRect/>
            </a:stretch>
          </a:blipFill>
          <a:ln w="12700" cap="flat" cmpd="sng">
            <a:solidFill>
              <a:schemeClr val="accent6"/>
            </a:solidFill>
            <a:miter lim="800000"/>
          </a:ln>
          <a:extLst/>
        </p:spPr>
      </p:pic>
      <p:pic>
        <p:nvPicPr>
          <p:cNvPr id="35" name="Picture 6" descr="C:\Documents and Settings\huxiya\桌面\F4D779C4635D68E92434990D569DE614.jpg"/>
          <p:cNvPicPr>
            <a:picLocks noChangeAspect="1" noChangeArrowheads="1"/>
          </p:cNvPicPr>
          <p:nvPr userDrawn="1"/>
        </p:nvPicPr>
        <p:blipFill>
          <a:blip r:embed="rId6">
            <a:extLst>
              <a:ext uri="{28A0092B-C50C-407E-A947-70E740481C1C}">
                <a14:useLocalDpi/>
              </a:ext>
            </a:extLst>
          </a:blip>
          <a:stretch>
            <a:fillRect/>
          </a:stretch>
        </p:blipFill>
        <p:spPr bwMode="auto">
          <a:xfrm>
            <a:off x="0" y="4228815"/>
            <a:ext cx="2916000" cy="1911600"/>
          </a:xfrm>
          <a:prstGeom prst="rect">
            <a:avLst/>
          </a:prstGeom>
          <a:blipFill dpi="0" rotWithShape="1">
            <a:blip r:embed="rId4">
              <a:extLst>
                <a:ext uri="{28A0092B-C50C-407E-A947-70E740481C1C}">
                  <a14:useLocalDpi/>
                </a:ext>
              </a:extLst>
            </a:blip>
            <a:stretch>
              <a:fillRect/>
            </a:stretch>
          </a:blipFill>
          <a:ln w="12700" cap="flat" cmpd="sng">
            <a:solidFill>
              <a:schemeClr val="accent6"/>
            </a:solidFill>
            <a:miter lim="800000"/>
          </a:ln>
          <a:extLst/>
        </p:spPr>
      </p:pic>
      <p:pic>
        <p:nvPicPr>
          <p:cNvPr id="36" name="Picture 8" descr="C:\Documents and Settings\huxiya\桌面\A0FC935221531CA6D4AEF29798B2CD58.jpg"/>
          <p:cNvPicPr>
            <a:picLocks noChangeAspect="1" noChangeArrowheads="1"/>
          </p:cNvPicPr>
          <p:nvPr userDrawn="1"/>
        </p:nvPicPr>
        <p:blipFill>
          <a:blip r:embed="rId7">
            <a:extLst>
              <a:ext uri="{28A0092B-C50C-407E-A947-70E740481C1C}">
                <a14:useLocalDpi/>
              </a:ext>
            </a:extLst>
          </a:blip>
          <a:stretch>
            <a:fillRect/>
          </a:stretch>
        </p:blipFill>
        <p:spPr bwMode="auto">
          <a:xfrm>
            <a:off x="3091471" y="4228815"/>
            <a:ext cx="2916001" cy="1911600"/>
          </a:xfrm>
          <a:prstGeom prst="rect">
            <a:avLst/>
          </a:prstGeom>
          <a:blipFill dpi="0" rotWithShape="1">
            <a:blip r:embed="rId4">
              <a:extLst>
                <a:ext uri="{28A0092B-C50C-407E-A947-70E740481C1C}">
                  <a14:useLocalDpi/>
                </a:ext>
              </a:extLst>
            </a:blip>
            <a:stretch>
              <a:fillRect/>
            </a:stretch>
          </a:blipFill>
          <a:ln w="12700" cap="flat" cmpd="sng">
            <a:solidFill>
              <a:schemeClr val="accent6"/>
            </a:solidFill>
            <a:miter lim="800000"/>
          </a:ln>
          <a:extLst/>
        </p:spPr>
      </p:pic>
      <p:pic>
        <p:nvPicPr>
          <p:cNvPr id="37" name="Picture 9" descr="C:\Documents and Settings\huxiya\桌面\AF0E3C28DBE8F2C1B0D1BD9A2A6A1D86.jpg"/>
          <p:cNvPicPr>
            <a:picLocks noChangeAspect="1" noChangeArrowheads="1"/>
          </p:cNvPicPr>
          <p:nvPr userDrawn="1"/>
        </p:nvPicPr>
        <p:blipFill>
          <a:blip r:embed="rId8">
            <a:extLst>
              <a:ext uri="{28A0092B-C50C-407E-A947-70E740481C1C}">
                <a14:useLocalDpi/>
              </a:ext>
            </a:extLst>
          </a:blip>
          <a:stretch>
            <a:fillRect/>
          </a:stretch>
        </p:blipFill>
        <p:spPr bwMode="auto">
          <a:xfrm>
            <a:off x="9273600" y="4228815"/>
            <a:ext cx="2916000" cy="1911600"/>
          </a:xfrm>
          <a:prstGeom prst="rect">
            <a:avLst/>
          </a:prstGeom>
          <a:blipFill dpi="0" rotWithShape="1">
            <a:blip r:embed="rId4">
              <a:extLst>
                <a:ext uri="{28A0092B-C50C-407E-A947-70E740481C1C}">
                  <a14:useLocalDpi/>
                </a:ext>
              </a:extLst>
            </a:blip>
            <a:stretch>
              <a:fillRect/>
            </a:stretch>
          </a:blipFill>
          <a:ln w="12700" cap="flat" cmpd="sng">
            <a:solidFill>
              <a:schemeClr val="accent6"/>
            </a:solidFill>
            <a:miter lim="800000"/>
          </a:ln>
          <a:extLst/>
        </p:spPr>
      </p:pic>
      <p:sp>
        <p:nvSpPr>
          <p:cNvPr id="38" name="TextBox 25"/>
          <p:cNvSpPr txBox="1"/>
          <p:nvPr userDrawn="1"/>
        </p:nvSpPr>
        <p:spPr>
          <a:xfrm>
            <a:off x="10848528" y="393692"/>
            <a:ext cx="1039663"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 fill="hold"/>
                                        <p:tgtEl>
                                          <p:spTgt spid="23"/>
                                        </p:tgtEl>
                                        <p:attrNameLst>
                                          <p:attrName>ppt_w</p:attrName>
                                        </p:attrNameLst>
                                      </p:cBhvr>
                                      <p:tavLst>
                                        <p:tav tm="0">
                                          <p:val>
                                            <p:fltVal val="0"/>
                                          </p:val>
                                        </p:tav>
                                        <p:tav tm="100000">
                                          <p:val>
                                            <p:strVal val="#ppt_w"/>
                                          </p:val>
                                        </p:tav>
                                      </p:tavLst>
                                    </p:anim>
                                    <p:anim calcmode="lin" valueType="num">
                                      <p:cBhvr>
                                        <p:cTn id="8" dur="200" fill="hold"/>
                                        <p:tgtEl>
                                          <p:spTgt spid="23"/>
                                        </p:tgtEl>
                                        <p:attrNameLst>
                                          <p:attrName>ppt_h</p:attrName>
                                        </p:attrNameLst>
                                      </p:cBhvr>
                                      <p:tavLst>
                                        <p:tav tm="0">
                                          <p:val>
                                            <p:fltVal val="0"/>
                                          </p:val>
                                        </p:tav>
                                        <p:tav tm="100000">
                                          <p:val>
                                            <p:strVal val="#ppt_h"/>
                                          </p:val>
                                        </p:tav>
                                      </p:tavLst>
                                    </p:anim>
                                    <p:animEffect transition="in" filter="fade">
                                      <p:cBhvr>
                                        <p:cTn id="9" dur="200"/>
                                        <p:tgtEl>
                                          <p:spTgt spid="23"/>
                                        </p:tgtEl>
                                      </p:cBhvr>
                                    </p:animEffect>
                                  </p:childTnLst>
                                </p:cTn>
                              </p:par>
                              <p:par>
                                <p:cTn id="10" presetID="6" presetClass="emph" presetSubtype="0" fill="hold" nodeType="withEffect">
                                  <p:stCondLst>
                                    <p:cond delay="100"/>
                                  </p:stCondLst>
                                  <p:childTnLst>
                                    <p:animScale>
                                      <p:cBhvr>
                                        <p:cTn id="11" dur="200" fill="hold"/>
                                        <p:tgtEl>
                                          <p:spTgt spid="23"/>
                                        </p:tgtEl>
                                      </p:cBhvr>
                                      <p:by x="120000" y="120000"/>
                                    </p:animScale>
                                  </p:childTnLst>
                                </p:cTn>
                              </p:par>
                              <p:par>
                                <p:cTn id="12" presetID="6" presetClass="emph" presetSubtype="0" fill="hold" nodeType="withEffect">
                                  <p:stCondLst>
                                    <p:cond delay="200"/>
                                  </p:stCondLst>
                                  <p:childTnLst>
                                    <p:animScale>
                                      <p:cBhvr>
                                        <p:cTn id="13" dur="1300" fill="hold"/>
                                        <p:tgtEl>
                                          <p:spTgt spid="23"/>
                                        </p:tgtEl>
                                      </p:cBhvr>
                                      <p:by x="90000" y="90000"/>
                                    </p:animScale>
                                  </p:childTnLst>
                                </p:cTn>
                              </p:par>
                            </p:childTnLst>
                          </p:cTn>
                        </p:par>
                        <p:par>
                          <p:cTn id="14" fill="hold" nodeType="afterGroup">
                            <p:stCondLst>
                              <p:cond delay="1500"/>
                            </p:stCondLst>
                            <p:childTnLst>
                              <p:par>
                                <p:cTn id="15" presetID="35" presetClass="path" presetSubtype="0" accel="50000" decel="50000" fill="hold" nodeType="afterEffect">
                                  <p:stCondLst>
                                    <p:cond delay="0"/>
                                  </p:stCondLst>
                                  <p:childTnLst>
                                    <p:animMotion origin="layout" path="M -1.14889E-06 -3.7037E-06 L -0.33685 -3.7037E-06" pathEditMode="relative" rAng="0" ptsTypes="AA">
                                      <p:cBhvr>
                                        <p:cTn id="16" dur="500" fill="hold"/>
                                        <p:tgtEl>
                                          <p:spTgt spid="23"/>
                                        </p:tgtEl>
                                        <p:attrNameLst>
                                          <p:attrName>ppt_x</p:attrName>
                                          <p:attrName>ppt_y</p:attrName>
                                        </p:attrNameLst>
                                      </p:cBhvr>
                                      <p:rCtr x="-16843" y="0"/>
                                    </p:animMotion>
                                  </p:childTnLst>
                                </p:cTn>
                              </p:par>
                              <p:par>
                                <p:cTn id="17" presetID="53" presetClass="exit" presetSubtype="0" fill="hold" nodeType="with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53" presetClass="entr" presetSubtype="0" fill="hold" nodeType="withEffect">
                                  <p:stCondLst>
                                    <p:cond delay="20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nodeType="afterGroup">
                            <p:stCondLst>
                              <p:cond delay="2200"/>
                            </p:stCondLst>
                            <p:childTnLst>
                              <p:par>
                                <p:cTn id="28" presetID="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200" fill="hold"/>
                                        <p:tgtEl>
                                          <p:spTgt spid="25"/>
                                        </p:tgtEl>
                                        <p:attrNameLst>
                                          <p:attrName>ppt_x</p:attrName>
                                        </p:attrNameLst>
                                      </p:cBhvr>
                                      <p:tavLst>
                                        <p:tav tm="0">
                                          <p:val>
                                            <p:strVal val="1+#ppt_w/2"/>
                                          </p:val>
                                        </p:tav>
                                        <p:tav tm="100000">
                                          <p:val>
                                            <p:strVal val="#ppt_x"/>
                                          </p:val>
                                        </p:tav>
                                      </p:tavLst>
                                    </p:anim>
                                    <p:anim calcmode="lin" valueType="num">
                                      <p:cBhvr additive="base">
                                        <p:cTn id="31" dur="200" fill="hold"/>
                                        <p:tgtEl>
                                          <p:spTgt spid="2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400"/>
                            </p:stCondLst>
                            <p:childTnLst>
                              <p:par>
                                <p:cTn id="33" presetID="14" presetClass="entr" presetSubtype="1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par>
                          <p:cTn id="36" fill="hold" nodeType="afterGroup">
                            <p:stCondLst>
                              <p:cond delay="29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300"/>
                                        <p:tgtEl>
                                          <p:spTgt spid="27"/>
                                        </p:tgtEl>
                                      </p:cBhvr>
                                    </p:animEffect>
                                  </p:childTnLst>
                                </p:cTn>
                              </p:par>
                            </p:childTnLst>
                          </p:cTn>
                        </p:par>
                        <p:par>
                          <p:cTn id="40" fill="hold" nodeType="afterGroup">
                            <p:stCondLst>
                              <p:cond delay="3200"/>
                            </p:stCondLst>
                            <p:childTnLst>
                              <p:par>
                                <p:cTn id="41" presetID="1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lide(fromBottom)">
                                      <p:cBhvr>
                                        <p:cTn id="43" dur="500"/>
                                        <p:tgtEl>
                                          <p:spTgt spid="26"/>
                                        </p:tgtEl>
                                      </p:cBhvr>
                                    </p:animEffect>
                                  </p:childTnLst>
                                </p:cTn>
                              </p:par>
                              <p:par>
                                <p:cTn id="44" presetID="23" presetClass="entr" presetSubtype="32"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strVal val="4*#ppt_w"/>
                                          </p:val>
                                        </p:tav>
                                        <p:tav tm="100000">
                                          <p:val>
                                            <p:strVal val="#ppt_w"/>
                                          </p:val>
                                        </p:tav>
                                      </p:tavLst>
                                    </p:anim>
                                    <p:anim calcmode="lin" valueType="num">
                                      <p:cBhvr>
                                        <p:cTn id="47" dur="500" fill="hold"/>
                                        <p:tgtEl>
                                          <p:spTgt spid="31"/>
                                        </p:tgtEl>
                                        <p:attrNameLst>
                                          <p:attrName>ppt_h</p:attrName>
                                        </p:attrNameLst>
                                      </p:cBhvr>
                                      <p:tavLst>
                                        <p:tav tm="0">
                                          <p:val>
                                            <p:strVal val="4*#ppt_h"/>
                                          </p:val>
                                        </p:tav>
                                        <p:tav tm="100000">
                                          <p:val>
                                            <p:strVal val="#ppt_h"/>
                                          </p:val>
                                        </p:tav>
                                      </p:tavLst>
                                    </p:anim>
                                  </p:childTnLst>
                                </p:cTn>
                              </p:par>
                            </p:childTnLst>
                          </p:cTn>
                        </p:par>
                        <p:par>
                          <p:cTn id="48" fill="hold" nodeType="afterGroup">
                            <p:stCondLst>
                              <p:cond delay="3700"/>
                            </p:stCondLst>
                            <p:childTnLst>
                              <p:par>
                                <p:cTn id="49" presetID="25"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25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28"/>
                                        </p:tgtEl>
                                        <p:attrNameLst>
                                          <p:attrName>ppt_w</p:attrName>
                                        </p:attrNameLst>
                                      </p:cBhvr>
                                      <p:tavLst>
                                        <p:tav tm="0">
                                          <p:val>
                                            <p:strVal val="#ppt_w*.05"/>
                                          </p:val>
                                        </p:tav>
                                        <p:tav tm="100000">
                                          <p:val>
                                            <p:strVal val="#ppt_w"/>
                                          </p:val>
                                        </p:tav>
                                      </p:tavLst>
                                    </p:anim>
                                    <p:anim calcmode="lin" valueType="num">
                                      <p:cBhvr>
                                        <p:cTn id="54" dur="500" fill="hold"/>
                                        <p:tgtEl>
                                          <p:spTgt spid="28"/>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28"/>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28"/>
                                        </p:tgtEl>
                                      </p:cBhvr>
                                    </p:animEffect>
                                  </p:childTnLst>
                                </p:cTn>
                              </p:par>
                              <p:par>
                                <p:cTn id="59" presetID="53" presetClass="entr" presetSubtype="0" fill="hold" nodeType="withEffect">
                                  <p:stCondLst>
                                    <p:cond delay="50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 fill="hold"/>
                                        <p:tgtEl>
                                          <p:spTgt spid="37"/>
                                        </p:tgtEl>
                                        <p:attrNameLst>
                                          <p:attrName>ppt_w</p:attrName>
                                        </p:attrNameLst>
                                      </p:cBhvr>
                                      <p:tavLst>
                                        <p:tav tm="0">
                                          <p:val>
                                            <p:fltVal val="0"/>
                                          </p:val>
                                        </p:tav>
                                        <p:tav tm="100000">
                                          <p:val>
                                            <p:strVal val="#ppt_w"/>
                                          </p:val>
                                        </p:tav>
                                      </p:tavLst>
                                    </p:anim>
                                    <p:anim calcmode="lin" valueType="num">
                                      <p:cBhvr>
                                        <p:cTn id="62" dur="100" fill="hold"/>
                                        <p:tgtEl>
                                          <p:spTgt spid="37"/>
                                        </p:tgtEl>
                                        <p:attrNameLst>
                                          <p:attrName>ppt_h</p:attrName>
                                        </p:attrNameLst>
                                      </p:cBhvr>
                                      <p:tavLst>
                                        <p:tav tm="0">
                                          <p:val>
                                            <p:fltVal val="0"/>
                                          </p:val>
                                        </p:tav>
                                        <p:tav tm="100000">
                                          <p:val>
                                            <p:strVal val="#ppt_h"/>
                                          </p:val>
                                        </p:tav>
                                      </p:tavLst>
                                    </p:anim>
                                    <p:animEffect transition="in" filter="fade">
                                      <p:cBhvr>
                                        <p:cTn id="63" dur="100"/>
                                        <p:tgtEl>
                                          <p:spTgt spid="37"/>
                                        </p:tgtEl>
                                      </p:cBhvr>
                                    </p:animEffect>
                                  </p:childTnLst>
                                </p:cTn>
                              </p:par>
                              <p:par>
                                <p:cTn id="64" presetID="6" presetClass="emph" presetSubtype="0" fill="hold" nodeType="withEffect">
                                  <p:stCondLst>
                                    <p:cond delay="600"/>
                                  </p:stCondLst>
                                  <p:childTnLst>
                                    <p:animScale>
                                      <p:cBhvr>
                                        <p:cTn id="65" dur="100" fill="hold"/>
                                        <p:tgtEl>
                                          <p:spTgt spid="37"/>
                                        </p:tgtEl>
                                      </p:cBhvr>
                                      <p:by x="110000" y="110000"/>
                                    </p:animScale>
                                  </p:childTnLst>
                                </p:cTn>
                              </p:par>
                              <p:par>
                                <p:cTn id="66" presetID="6" presetClass="emph" presetSubtype="0" fill="hold" nodeType="withEffect">
                                  <p:stCondLst>
                                    <p:cond delay="700"/>
                                  </p:stCondLst>
                                  <p:childTnLst>
                                    <p:animScale>
                                      <p:cBhvr>
                                        <p:cTn id="67" dur="200" fill="hold"/>
                                        <p:tgtEl>
                                          <p:spTgt spid="37"/>
                                        </p:tgtEl>
                                      </p:cBhvr>
                                      <p:by x="90000" y="90000"/>
                                    </p:animScale>
                                  </p:childTnLst>
                                </p:cTn>
                              </p:par>
                              <p:par>
                                <p:cTn id="68" presetID="6" presetClass="emph" presetSubtype="0" fill="hold" nodeType="withEffect">
                                  <p:stCondLst>
                                    <p:cond delay="900"/>
                                  </p:stCondLst>
                                  <p:childTnLst>
                                    <p:animScale>
                                      <p:cBhvr>
                                        <p:cTn id="69" dur="100" fill="hold"/>
                                        <p:tgtEl>
                                          <p:spTgt spid="37"/>
                                        </p:tgtEl>
                                      </p:cBhvr>
                                      <p:by x="105000" y="105000"/>
                                    </p:animScale>
                                  </p:childTnLst>
                                </p:cTn>
                              </p:par>
                              <p:par>
                                <p:cTn id="70" presetID="6" presetClass="emph" presetSubtype="0" fill="hold" nodeType="withEffect">
                                  <p:stCondLst>
                                    <p:cond delay="1000"/>
                                  </p:stCondLst>
                                  <p:childTnLst>
                                    <p:animScale>
                                      <p:cBhvr>
                                        <p:cTn id="71" dur="200" fill="hold"/>
                                        <p:tgtEl>
                                          <p:spTgt spid="37"/>
                                        </p:tgtEl>
                                      </p:cBhvr>
                                      <p:by x="95000" y="95000"/>
                                    </p:animScale>
                                  </p:childTnLst>
                                </p:cTn>
                              </p:par>
                              <p:par>
                                <p:cTn id="72" presetID="53" presetClass="entr" presetSubtype="0" fill="hold" nodeType="withEffect">
                                  <p:stCondLst>
                                    <p:cond delay="5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100" fill="hold"/>
                                        <p:tgtEl>
                                          <p:spTgt spid="36"/>
                                        </p:tgtEl>
                                        <p:attrNameLst>
                                          <p:attrName>ppt_w</p:attrName>
                                        </p:attrNameLst>
                                      </p:cBhvr>
                                      <p:tavLst>
                                        <p:tav tm="0">
                                          <p:val>
                                            <p:fltVal val="0"/>
                                          </p:val>
                                        </p:tav>
                                        <p:tav tm="100000">
                                          <p:val>
                                            <p:strVal val="#ppt_w"/>
                                          </p:val>
                                        </p:tav>
                                      </p:tavLst>
                                    </p:anim>
                                    <p:anim calcmode="lin" valueType="num">
                                      <p:cBhvr>
                                        <p:cTn id="75" dur="100" fill="hold"/>
                                        <p:tgtEl>
                                          <p:spTgt spid="36"/>
                                        </p:tgtEl>
                                        <p:attrNameLst>
                                          <p:attrName>ppt_h</p:attrName>
                                        </p:attrNameLst>
                                      </p:cBhvr>
                                      <p:tavLst>
                                        <p:tav tm="0">
                                          <p:val>
                                            <p:fltVal val="0"/>
                                          </p:val>
                                        </p:tav>
                                        <p:tav tm="100000">
                                          <p:val>
                                            <p:strVal val="#ppt_h"/>
                                          </p:val>
                                        </p:tav>
                                      </p:tavLst>
                                    </p:anim>
                                    <p:animEffect transition="in" filter="fade">
                                      <p:cBhvr>
                                        <p:cTn id="76" dur="100"/>
                                        <p:tgtEl>
                                          <p:spTgt spid="36"/>
                                        </p:tgtEl>
                                      </p:cBhvr>
                                    </p:animEffect>
                                  </p:childTnLst>
                                </p:cTn>
                              </p:par>
                              <p:par>
                                <p:cTn id="77" presetID="6" presetClass="emph" presetSubtype="0" fill="hold" nodeType="withEffect">
                                  <p:stCondLst>
                                    <p:cond delay="600"/>
                                  </p:stCondLst>
                                  <p:childTnLst>
                                    <p:animScale>
                                      <p:cBhvr>
                                        <p:cTn id="78" dur="100" fill="hold"/>
                                        <p:tgtEl>
                                          <p:spTgt spid="36"/>
                                        </p:tgtEl>
                                      </p:cBhvr>
                                      <p:by x="110000" y="110000"/>
                                    </p:animScale>
                                  </p:childTnLst>
                                </p:cTn>
                              </p:par>
                              <p:par>
                                <p:cTn id="79" presetID="6" presetClass="emph" presetSubtype="0" fill="hold" nodeType="withEffect">
                                  <p:stCondLst>
                                    <p:cond delay="700"/>
                                  </p:stCondLst>
                                  <p:childTnLst>
                                    <p:animScale>
                                      <p:cBhvr>
                                        <p:cTn id="80" dur="200" fill="hold"/>
                                        <p:tgtEl>
                                          <p:spTgt spid="36"/>
                                        </p:tgtEl>
                                      </p:cBhvr>
                                      <p:by x="90000" y="90000"/>
                                    </p:animScale>
                                  </p:childTnLst>
                                </p:cTn>
                              </p:par>
                              <p:par>
                                <p:cTn id="81" presetID="6" presetClass="emph" presetSubtype="0" fill="hold" nodeType="withEffect">
                                  <p:stCondLst>
                                    <p:cond delay="900"/>
                                  </p:stCondLst>
                                  <p:childTnLst>
                                    <p:animScale>
                                      <p:cBhvr>
                                        <p:cTn id="82" dur="100" fill="hold"/>
                                        <p:tgtEl>
                                          <p:spTgt spid="36"/>
                                        </p:tgtEl>
                                      </p:cBhvr>
                                      <p:by x="105000" y="105000"/>
                                    </p:animScale>
                                  </p:childTnLst>
                                </p:cTn>
                              </p:par>
                              <p:par>
                                <p:cTn id="83" presetID="6" presetClass="emph" presetSubtype="0" fill="hold" nodeType="withEffect">
                                  <p:stCondLst>
                                    <p:cond delay="1000"/>
                                  </p:stCondLst>
                                  <p:childTnLst>
                                    <p:animScale>
                                      <p:cBhvr>
                                        <p:cTn id="84" dur="200" fill="hold"/>
                                        <p:tgtEl>
                                          <p:spTgt spid="36"/>
                                        </p:tgtEl>
                                      </p:cBhvr>
                                      <p:by x="95000" y="95000"/>
                                    </p:animScale>
                                  </p:childTnLst>
                                </p:cTn>
                              </p:par>
                              <p:par>
                                <p:cTn id="85" presetID="53" presetClass="entr" presetSubtype="0" fill="hold" nodeType="withEffect">
                                  <p:stCondLst>
                                    <p:cond delay="500"/>
                                  </p:stCondLst>
                                  <p:childTnLst>
                                    <p:set>
                                      <p:cBhvr>
                                        <p:cTn id="86" dur="1" fill="hold">
                                          <p:stCondLst>
                                            <p:cond delay="0"/>
                                          </p:stCondLst>
                                        </p:cTn>
                                        <p:tgtEl>
                                          <p:spTgt spid="34"/>
                                        </p:tgtEl>
                                        <p:attrNameLst>
                                          <p:attrName>style.visibility</p:attrName>
                                        </p:attrNameLst>
                                      </p:cBhvr>
                                      <p:to>
                                        <p:strVal val="visible"/>
                                      </p:to>
                                    </p:set>
                                    <p:anim calcmode="lin" valueType="num">
                                      <p:cBhvr>
                                        <p:cTn id="87" dur="100" fill="hold"/>
                                        <p:tgtEl>
                                          <p:spTgt spid="34"/>
                                        </p:tgtEl>
                                        <p:attrNameLst>
                                          <p:attrName>ppt_w</p:attrName>
                                        </p:attrNameLst>
                                      </p:cBhvr>
                                      <p:tavLst>
                                        <p:tav tm="0">
                                          <p:val>
                                            <p:fltVal val="0"/>
                                          </p:val>
                                        </p:tav>
                                        <p:tav tm="100000">
                                          <p:val>
                                            <p:strVal val="#ppt_w"/>
                                          </p:val>
                                        </p:tav>
                                      </p:tavLst>
                                    </p:anim>
                                    <p:anim calcmode="lin" valueType="num">
                                      <p:cBhvr>
                                        <p:cTn id="88" dur="100" fill="hold"/>
                                        <p:tgtEl>
                                          <p:spTgt spid="34"/>
                                        </p:tgtEl>
                                        <p:attrNameLst>
                                          <p:attrName>ppt_h</p:attrName>
                                        </p:attrNameLst>
                                      </p:cBhvr>
                                      <p:tavLst>
                                        <p:tav tm="0">
                                          <p:val>
                                            <p:fltVal val="0"/>
                                          </p:val>
                                        </p:tav>
                                        <p:tav tm="100000">
                                          <p:val>
                                            <p:strVal val="#ppt_h"/>
                                          </p:val>
                                        </p:tav>
                                      </p:tavLst>
                                    </p:anim>
                                    <p:animEffect transition="in" filter="fade">
                                      <p:cBhvr>
                                        <p:cTn id="89" dur="100"/>
                                        <p:tgtEl>
                                          <p:spTgt spid="34"/>
                                        </p:tgtEl>
                                      </p:cBhvr>
                                    </p:animEffect>
                                  </p:childTnLst>
                                </p:cTn>
                              </p:par>
                              <p:par>
                                <p:cTn id="90" presetID="6" presetClass="emph" presetSubtype="0" fill="hold" nodeType="withEffect">
                                  <p:stCondLst>
                                    <p:cond delay="600"/>
                                  </p:stCondLst>
                                  <p:childTnLst>
                                    <p:animScale>
                                      <p:cBhvr>
                                        <p:cTn id="91" dur="100" fill="hold"/>
                                        <p:tgtEl>
                                          <p:spTgt spid="34"/>
                                        </p:tgtEl>
                                      </p:cBhvr>
                                      <p:by x="110000" y="110000"/>
                                    </p:animScale>
                                  </p:childTnLst>
                                </p:cTn>
                              </p:par>
                              <p:par>
                                <p:cTn id="92" presetID="6" presetClass="emph" presetSubtype="0" fill="hold" nodeType="withEffect">
                                  <p:stCondLst>
                                    <p:cond delay="700"/>
                                  </p:stCondLst>
                                  <p:childTnLst>
                                    <p:animScale>
                                      <p:cBhvr>
                                        <p:cTn id="93" dur="200" fill="hold"/>
                                        <p:tgtEl>
                                          <p:spTgt spid="34"/>
                                        </p:tgtEl>
                                      </p:cBhvr>
                                      <p:by x="90000" y="90000"/>
                                    </p:animScale>
                                  </p:childTnLst>
                                </p:cTn>
                              </p:par>
                              <p:par>
                                <p:cTn id="94" presetID="6" presetClass="emph" presetSubtype="0" fill="hold" nodeType="withEffect">
                                  <p:stCondLst>
                                    <p:cond delay="900"/>
                                  </p:stCondLst>
                                  <p:childTnLst>
                                    <p:animScale>
                                      <p:cBhvr>
                                        <p:cTn id="95" dur="100" fill="hold"/>
                                        <p:tgtEl>
                                          <p:spTgt spid="34"/>
                                        </p:tgtEl>
                                      </p:cBhvr>
                                      <p:by x="105000" y="105000"/>
                                    </p:animScale>
                                  </p:childTnLst>
                                </p:cTn>
                              </p:par>
                              <p:par>
                                <p:cTn id="96" presetID="6" presetClass="emph" presetSubtype="0" fill="hold" nodeType="withEffect">
                                  <p:stCondLst>
                                    <p:cond delay="1000"/>
                                  </p:stCondLst>
                                  <p:childTnLst>
                                    <p:animScale>
                                      <p:cBhvr>
                                        <p:cTn id="97" dur="200" fill="hold"/>
                                        <p:tgtEl>
                                          <p:spTgt spid="34"/>
                                        </p:tgtEl>
                                      </p:cBhvr>
                                      <p:by x="95000" y="95000"/>
                                    </p:animScale>
                                  </p:childTnLst>
                                </p:cTn>
                              </p:par>
                              <p:par>
                                <p:cTn id="98" presetID="53" presetClass="entr" presetSubtype="0" fill="hold" nodeType="withEffect">
                                  <p:stCondLst>
                                    <p:cond delay="50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100" fill="hold"/>
                                        <p:tgtEl>
                                          <p:spTgt spid="35"/>
                                        </p:tgtEl>
                                        <p:attrNameLst>
                                          <p:attrName>ppt_w</p:attrName>
                                        </p:attrNameLst>
                                      </p:cBhvr>
                                      <p:tavLst>
                                        <p:tav tm="0">
                                          <p:val>
                                            <p:fltVal val="0"/>
                                          </p:val>
                                        </p:tav>
                                        <p:tav tm="100000">
                                          <p:val>
                                            <p:strVal val="#ppt_w"/>
                                          </p:val>
                                        </p:tav>
                                      </p:tavLst>
                                    </p:anim>
                                    <p:anim calcmode="lin" valueType="num">
                                      <p:cBhvr>
                                        <p:cTn id="101" dur="100" fill="hold"/>
                                        <p:tgtEl>
                                          <p:spTgt spid="35"/>
                                        </p:tgtEl>
                                        <p:attrNameLst>
                                          <p:attrName>ppt_h</p:attrName>
                                        </p:attrNameLst>
                                      </p:cBhvr>
                                      <p:tavLst>
                                        <p:tav tm="0">
                                          <p:val>
                                            <p:fltVal val="0"/>
                                          </p:val>
                                        </p:tav>
                                        <p:tav tm="100000">
                                          <p:val>
                                            <p:strVal val="#ppt_h"/>
                                          </p:val>
                                        </p:tav>
                                      </p:tavLst>
                                    </p:anim>
                                    <p:animEffect transition="in" filter="fade">
                                      <p:cBhvr>
                                        <p:cTn id="102" dur="100"/>
                                        <p:tgtEl>
                                          <p:spTgt spid="35"/>
                                        </p:tgtEl>
                                      </p:cBhvr>
                                    </p:animEffect>
                                  </p:childTnLst>
                                </p:cTn>
                              </p:par>
                              <p:par>
                                <p:cTn id="103" presetID="6" presetClass="emph" presetSubtype="0" fill="hold" nodeType="withEffect">
                                  <p:stCondLst>
                                    <p:cond delay="600"/>
                                  </p:stCondLst>
                                  <p:childTnLst>
                                    <p:animScale>
                                      <p:cBhvr>
                                        <p:cTn id="104" dur="100" fill="hold"/>
                                        <p:tgtEl>
                                          <p:spTgt spid="35"/>
                                        </p:tgtEl>
                                      </p:cBhvr>
                                      <p:by x="110000" y="110000"/>
                                    </p:animScale>
                                  </p:childTnLst>
                                </p:cTn>
                              </p:par>
                              <p:par>
                                <p:cTn id="105" presetID="6" presetClass="emph" presetSubtype="0" fill="hold" nodeType="withEffect">
                                  <p:stCondLst>
                                    <p:cond delay="700"/>
                                  </p:stCondLst>
                                  <p:childTnLst>
                                    <p:animScale>
                                      <p:cBhvr>
                                        <p:cTn id="106" dur="200" fill="hold"/>
                                        <p:tgtEl>
                                          <p:spTgt spid="35"/>
                                        </p:tgtEl>
                                      </p:cBhvr>
                                      <p:by x="90000" y="90000"/>
                                    </p:animScale>
                                  </p:childTnLst>
                                </p:cTn>
                              </p:par>
                              <p:par>
                                <p:cTn id="107" presetID="6" presetClass="emph" presetSubtype="0" fill="hold" nodeType="withEffect">
                                  <p:stCondLst>
                                    <p:cond delay="900"/>
                                  </p:stCondLst>
                                  <p:childTnLst>
                                    <p:animScale>
                                      <p:cBhvr>
                                        <p:cTn id="108" dur="100" fill="hold"/>
                                        <p:tgtEl>
                                          <p:spTgt spid="35"/>
                                        </p:tgtEl>
                                      </p:cBhvr>
                                      <p:by x="105000" y="105000"/>
                                    </p:animScale>
                                  </p:childTnLst>
                                </p:cTn>
                              </p:par>
                              <p:par>
                                <p:cTn id="109" presetID="6" presetClass="emph" presetSubtype="0" fill="hold" nodeType="withEffect">
                                  <p:stCondLst>
                                    <p:cond delay="1000"/>
                                  </p:stCondLst>
                                  <p:childTnLst>
                                    <p:animScale>
                                      <p:cBhvr>
                                        <p:cTn id="110" dur="200" fill="hold"/>
                                        <p:tgtEl>
                                          <p:spTgt spid="3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2" name="Picture 2" descr="C:\Documents and Settings\tdz\桌面\新建文件夹\为高手鼓掌.jpg"/>
          <p:cNvPicPr>
            <a:picLocks noChangeAspect="1" noChangeArrowheads="1"/>
          </p:cNvPicPr>
          <p:nvPr userDrawn="1"/>
        </p:nvPicPr>
        <p:blipFill>
          <a:blip r:embed="rId1">
            <a:extLst>
              <a:ext uri="{28A0092B-C50C-407E-A947-70E740481C1C}">
                <a14:useLocalDpi/>
              </a:ext>
            </a:extLst>
          </a:blip>
          <a:stretch>
            <a:fillRect/>
          </a:stretch>
        </p:blipFill>
        <p:spPr bwMode="auto">
          <a:xfrm>
            <a:off x="79034" y="4635336"/>
            <a:ext cx="2909179" cy="1818000"/>
          </a:xfrm>
          <a:prstGeom prst="rect">
            <a:avLst/>
          </a:prstGeom>
          <a:noFill/>
          <a:ln w="28575">
            <a:solidFill>
              <a:schemeClr val="accent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2">
            <a:extLst>
              <a:ext uri="{28A0092B-C50C-407E-A947-70E740481C1C}">
                <a14:useLocalDpi/>
              </a:ext>
            </a:extLst>
          </a:blip>
          <a:stretch>
            <a:fillRect/>
          </a:stretch>
        </p:blipFill>
        <p:spPr bwMode="auto">
          <a:xfrm>
            <a:off x="3126614" y="4635336"/>
            <a:ext cx="2909179" cy="1818000"/>
          </a:xfrm>
          <a:prstGeom prst="rect">
            <a:avLst/>
          </a:prstGeom>
          <a:noFill/>
          <a:ln w="28575">
            <a:solidFill>
              <a:schemeClr val="accent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3">
            <a:extLst>
              <a:ext uri="{28A0092B-C50C-407E-A947-70E740481C1C}">
                <a14:useLocalDpi/>
              </a:ext>
            </a:extLst>
          </a:blip>
          <a:stretch>
            <a:fillRect/>
          </a:stretch>
        </p:blipFill>
        <p:spPr bwMode="auto">
          <a:xfrm>
            <a:off x="6156978" y="4635336"/>
            <a:ext cx="2909179" cy="1818000"/>
          </a:xfrm>
          <a:prstGeom prst="rect">
            <a:avLst/>
          </a:prstGeom>
          <a:noFill/>
          <a:ln w="28575">
            <a:solidFill>
              <a:schemeClr val="accent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5" name="Oval 60">
            <a:hlinkClick r:id="rId4"/>
          </p:cNvPr>
          <p:cNvSpPr>
            <a:spLocks noChangeArrowheads="1"/>
          </p:cNvSpPr>
          <p:nvPr userDrawn="1"/>
        </p:nvSpPr>
        <p:spPr bwMode="auto">
          <a:xfrm>
            <a:off x="5968254" y="2757244"/>
            <a:ext cx="444068" cy="523875"/>
          </a:xfrm>
          <a:prstGeom prst="ellipse">
            <a:avLst/>
          </a:prstGeom>
          <a:solidFill>
            <a:srgbClr val="0079C5">
              <a:alpha val="0"/>
            </a:srgbClr>
          </a:solidFill>
          <a:ln w="33338">
            <a:noFill/>
            <a:miter lim="800000"/>
          </a:ln>
        </p:spPr>
        <p:txBody>
          <a:bodyPr lIns="91429" tIns="45714" rIns="91429" bIns="45714"/>
          <a:lstStyle/>
          <a:p>
            <a:pPr fontAlgn="base">
              <a:spcBef>
                <a:spcPct val="0"/>
              </a:spcBef>
              <a:spcAft>
                <a:spcPct val="0"/>
              </a:spcAft>
            </a:pPr>
            <a:endParaRPr lang="zh-CN" altLang="en-US" sz="1800" smtClean="0">
              <a:solidFill>
                <a:srgbClr val="000000"/>
              </a:solidFill>
              <a:latin typeface="Arial" panose="020b0604020202020204" pitchFamily="34" charset="0"/>
            </a:endParaRPr>
          </a:p>
        </p:txBody>
      </p:sp>
      <p:sp>
        <p:nvSpPr>
          <p:cNvPr id="6" name="Oval 61">
            <a:hlinkClick r:id="rId5"/>
          </p:cNvPr>
          <p:cNvSpPr>
            <a:spLocks noChangeArrowheads="1"/>
          </p:cNvSpPr>
          <p:nvPr userDrawn="1"/>
        </p:nvSpPr>
        <p:spPr bwMode="auto">
          <a:xfrm>
            <a:off x="5980217" y="3565675"/>
            <a:ext cx="420141" cy="521494"/>
          </a:xfrm>
          <a:prstGeom prst="ellipse">
            <a:avLst/>
          </a:prstGeom>
          <a:solidFill>
            <a:srgbClr val="0079C5">
              <a:alpha val="0"/>
            </a:srgbClr>
          </a:solidFill>
          <a:ln w="33338">
            <a:noFill/>
            <a:miter lim="800000"/>
          </a:ln>
        </p:spPr>
        <p:txBody>
          <a:bodyPr lIns="91429" tIns="45714" rIns="91429" bIns="45714"/>
          <a:lstStyle/>
          <a:p>
            <a:pPr fontAlgn="base">
              <a:spcBef>
                <a:spcPct val="0"/>
              </a:spcBef>
              <a:spcAft>
                <a:spcPct val="0"/>
              </a:spcAft>
            </a:pPr>
            <a:endParaRPr lang="zh-CN" altLang="en-US" sz="1800" smtClean="0">
              <a:solidFill>
                <a:srgbClr val="000000"/>
              </a:solidFill>
              <a:latin typeface="Arial" pitchFamily="34" charset="0"/>
            </a:endParaRPr>
          </a:p>
        </p:txBody>
      </p:sp>
      <p:sp>
        <p:nvSpPr>
          <p:cNvPr id="7" name="矩形​​ 5"/>
          <p:cNvSpPr>
            <a:spLocks noChangeArrowheads="1"/>
          </p:cNvSpPr>
          <p:nvPr userDrawn="1"/>
        </p:nvSpPr>
        <p:spPr bwMode="auto">
          <a:xfrm>
            <a:off x="1" y="405461"/>
            <a:ext cx="12191999" cy="4079229"/>
          </a:xfrm>
          <a:prstGeom prst="rect">
            <a:avLst/>
          </a:prstGeom>
          <a:solidFill>
            <a:schemeClr val="accent6"/>
          </a:solidFill>
          <a:ln w="9525" cmpd="sng">
            <a:noFill/>
            <a:miter lim="800000"/>
          </a:ln>
        </p:spPr>
        <p:txBody>
          <a:bodyPr lIns="287963" tIns="45714" rIns="91429" bIns="45714" anchor="b"/>
          <a:lstStyle/>
          <a:p>
            <a:pPr fontAlgn="base">
              <a:spcBef>
                <a:spcPct val="0"/>
              </a:spcBef>
              <a:spcAft>
                <a:spcPct val="0"/>
              </a:spcAft>
            </a:pPr>
            <a:endParaRPr lang="zh-CN" altLang="zh-CN" sz="28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Line 33"/>
          <p:cNvSpPr>
            <a:spLocks noChangeShapeType="1"/>
          </p:cNvSpPr>
          <p:nvPr userDrawn="1"/>
        </p:nvSpPr>
        <p:spPr bwMode="auto">
          <a:xfrm flipV="1">
            <a:off x="6188699" y="1671390"/>
            <a:ext cx="1587" cy="2700338"/>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9" name="Line 5"/>
          <p:cNvSpPr>
            <a:spLocks noChangeShapeType="1"/>
          </p:cNvSpPr>
          <p:nvPr userDrawn="1"/>
        </p:nvSpPr>
        <p:spPr bwMode="auto">
          <a:xfrm>
            <a:off x="0" y="3913341"/>
            <a:ext cx="1923230" cy="15477"/>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10" name="Line 19"/>
          <p:cNvSpPr>
            <a:spLocks noChangeShapeType="1"/>
          </p:cNvSpPr>
          <p:nvPr userDrawn="1"/>
        </p:nvSpPr>
        <p:spPr bwMode="auto">
          <a:xfrm flipH="1">
            <a:off x="1923230" y="2740573"/>
            <a:ext cx="200051" cy="1188244"/>
          </a:xfrm>
          <a:prstGeom prst="line">
            <a:avLst/>
          </a:prstGeom>
          <a:noFill/>
          <a:ln w="33338">
            <a:solidFill>
              <a:schemeClr val="bg1"/>
            </a:solidFill>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11" name="Line 21"/>
          <p:cNvSpPr>
            <a:spLocks noChangeShapeType="1"/>
          </p:cNvSpPr>
          <p:nvPr userDrawn="1"/>
        </p:nvSpPr>
        <p:spPr bwMode="auto">
          <a:xfrm>
            <a:off x="3136235" y="2561978"/>
            <a:ext cx="7939" cy="1806178"/>
          </a:xfrm>
          <a:prstGeom prst="line">
            <a:avLst/>
          </a:prstGeom>
          <a:noFill/>
          <a:ln w="33338">
            <a:solidFill>
              <a:schemeClr val="bg1"/>
            </a:solidFill>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12" name="Oval 22"/>
          <p:cNvSpPr>
            <a:spLocks noChangeArrowheads="1"/>
          </p:cNvSpPr>
          <p:nvPr userDrawn="1"/>
        </p:nvSpPr>
        <p:spPr bwMode="auto">
          <a:xfrm>
            <a:off x="5680185" y="692696"/>
            <a:ext cx="1008240" cy="978694"/>
          </a:xfrm>
          <a:prstGeom prst="ellipse">
            <a:avLst/>
          </a:prstGeom>
          <a:noFill/>
          <a:ln w="33338">
            <a:solidFill>
              <a:srgbClr val="FFFFFF"/>
            </a:solidFill>
            <a:miter lim="800000"/>
          </a:ln>
        </p:spPr>
        <p:txBody>
          <a:bodyPr lIns="91429" tIns="45714" rIns="91429" bIns="45714"/>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13" name="Group 63"/>
          <p:cNvGrpSpPr/>
          <p:nvPr userDrawn="1"/>
        </p:nvGrpSpPr>
        <p:grpSpPr>
          <a:xfrm>
            <a:off x="5908199" y="2757244"/>
            <a:ext cx="564173"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sz="1800" smtClean="0">
                <a:solidFill>
                  <a:srgbClr val="000000"/>
                </a:solidFill>
                <a:latin typeface="Arial" pitchFamily="34" charset="0"/>
              </a:endParaRPr>
            </a:p>
          </p:txBody>
        </p:sp>
        <p:sp>
          <p:nvSpPr>
            <p:cNvPr id="15"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sz="1800" smtClean="0">
                <a:solidFill>
                  <a:srgbClr val="FFFFFF"/>
                </a:solidFill>
                <a:latin typeface="Arial"/>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z="1800" smtClean="0">
                <a:solidFill>
                  <a:srgbClr val="000000"/>
                </a:solidFill>
                <a:latin typeface="Arial" pitchFamily="34" charset="0"/>
              </a:endParaRPr>
            </a:p>
          </p:txBody>
        </p:sp>
      </p:grpSp>
      <p:grpSp>
        <p:nvGrpSpPr>
          <p:cNvPr id="17" name="Group 64"/>
          <p:cNvGrpSpPr/>
          <p:nvPr userDrawn="1"/>
        </p:nvGrpSpPr>
        <p:grpSpPr>
          <a:xfrm>
            <a:off x="5908199" y="3565675"/>
            <a:ext cx="564173" cy="521494"/>
            <a:chOff x="3073" y="3289"/>
            <a:chExt cx="438" cy="438"/>
          </a:xfrm>
        </p:grpSpPr>
        <p:sp>
          <p:nvSpPr>
            <p:cNvPr id="18"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sz="1800" smtClean="0">
                <a:solidFill>
                  <a:srgbClr val="FFFFFF"/>
                </a:solidFill>
                <a:latin typeface="Arial"/>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z="1800" smtClean="0">
                <a:solidFill>
                  <a:srgbClr val="000000"/>
                </a:solidFill>
                <a:latin typeface="Arial" pitchFamily="34" charset="0"/>
              </a:endParaRPr>
            </a:p>
          </p:txBody>
        </p:sp>
      </p:grpSp>
      <p:sp>
        <p:nvSpPr>
          <p:cNvPr id="20" name="Freeform 11"/>
          <p:cNvSpPr/>
          <p:nvPr userDrawn="1"/>
        </p:nvSpPr>
        <p:spPr bwMode="auto">
          <a:xfrm>
            <a:off x="1154783" y="2738190"/>
            <a:ext cx="981203"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1" name="Freeform 13"/>
          <p:cNvSpPr/>
          <p:nvPr userDrawn="1"/>
        </p:nvSpPr>
        <p:spPr bwMode="auto">
          <a:xfrm>
            <a:off x="2104226" y="2459587"/>
            <a:ext cx="1567067"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2" name="Freeform 15"/>
          <p:cNvSpPr/>
          <p:nvPr userDrawn="1"/>
        </p:nvSpPr>
        <p:spPr bwMode="auto">
          <a:xfrm>
            <a:off x="1261160" y="946300"/>
            <a:ext cx="2541918"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3" name="Freeform 16"/>
          <p:cNvSpPr/>
          <p:nvPr userDrawn="1"/>
        </p:nvSpPr>
        <p:spPr bwMode="auto">
          <a:xfrm>
            <a:off x="938849" y="1778550"/>
            <a:ext cx="325480"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4" name="Freeform 17"/>
          <p:cNvSpPr/>
          <p:nvPr userDrawn="1"/>
        </p:nvSpPr>
        <p:spPr bwMode="auto">
          <a:xfrm>
            <a:off x="3674468" y="952254"/>
            <a:ext cx="1308270"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5" name="Line 51"/>
          <p:cNvSpPr>
            <a:spLocks noChangeShapeType="1"/>
          </p:cNvSpPr>
          <p:nvPr userDrawn="1"/>
        </p:nvSpPr>
        <p:spPr bwMode="auto">
          <a:xfrm>
            <a:off x="3129887" y="4365776"/>
            <a:ext cx="3071603" cy="2380"/>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sz="1800" smtClean="0">
              <a:solidFill>
                <a:srgbClr val="FFFFFF"/>
              </a:solidFill>
              <a:latin typeface="Arial"/>
            </a:endParaRPr>
          </a:p>
        </p:txBody>
      </p:sp>
      <p:sp>
        <p:nvSpPr>
          <p:cNvPr id="26" name="Text Box 52"/>
          <p:cNvSpPr txBox="1">
            <a:spLocks noChangeArrowheads="1"/>
          </p:cNvSpPr>
          <p:nvPr userDrawn="1"/>
        </p:nvSpPr>
        <p:spPr bwMode="auto">
          <a:xfrm>
            <a:off x="6788308" y="2060710"/>
            <a:ext cx="4620151" cy="351235"/>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27" name="Text Box 54"/>
          <p:cNvSpPr txBox="1">
            <a:spLocks noChangeArrowheads="1"/>
          </p:cNvSpPr>
          <p:nvPr userDrawn="1"/>
        </p:nvSpPr>
        <p:spPr bwMode="auto">
          <a:xfrm>
            <a:off x="6786883" y="2845942"/>
            <a:ext cx="4476117" cy="351234"/>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28" name="Text Box 59"/>
          <p:cNvSpPr txBox="1">
            <a:spLocks noChangeArrowheads="1"/>
          </p:cNvSpPr>
          <p:nvPr userDrawn="1"/>
        </p:nvSpPr>
        <p:spPr bwMode="auto">
          <a:xfrm>
            <a:off x="6788308" y="3662449"/>
            <a:ext cx="4997064" cy="351235"/>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a:t>
            </a:r>
            <a:r>
              <a:rPr lang="en-US" altLang="zh-CN" sz="2200" smtClean="0">
                <a:solidFill>
                  <a:srgbClr val="FFFFFF"/>
                </a:solidFill>
                <a:latin typeface="Arial" pitchFamily="34" charset="0"/>
              </a:rPr>
              <a:t>://weibo.com/teliss</a:t>
            </a:r>
            <a:endParaRPr lang="en-GB" altLang="zh-CN" sz="2200">
              <a:solidFill>
                <a:srgbClr val="FFFFFF"/>
              </a:solidFill>
              <a:latin typeface="Arial" pitchFamily="34" charset="0"/>
            </a:endParaRPr>
          </a:p>
        </p:txBody>
      </p:sp>
      <p:sp>
        <p:nvSpPr>
          <p:cNvPr id="29" name="Text Box 62"/>
          <p:cNvSpPr txBox="1">
            <a:spLocks noChangeArrowheads="1"/>
          </p:cNvSpPr>
          <p:nvPr userDrawn="1"/>
        </p:nvSpPr>
        <p:spPr bwMode="auto">
          <a:xfrm>
            <a:off x="6788308" y="882558"/>
            <a:ext cx="4764186" cy="598975"/>
          </a:xfrm>
          <a:prstGeom prst="rect">
            <a:avLst/>
          </a:prstGeom>
          <a:noFill/>
          <a:ln w="9525">
            <a:noFill/>
            <a:miter lim="800000"/>
          </a:ln>
        </p:spPr>
        <p:txBody>
          <a:bodyPr lIns="91429" tIns="45714" rIns="91429" bIns="45714"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userDrawn="1"/>
        </p:nvSpPr>
        <p:spPr>
          <a:xfrm rot="20445248">
            <a:off x="1391213" y="1491919"/>
            <a:ext cx="2954994" cy="923305"/>
          </a:xfrm>
          <a:prstGeom prst="rect">
            <a:avLst/>
          </a:prstGeom>
          <a:noFill/>
        </p:spPr>
        <p:txBody>
          <a:bodyPr wrap="none" lIns="91429" tIns="45714" rIns="91429" bIns="45714">
            <a:spAutoFit/>
          </a:bodyPr>
          <a:lstStyle/>
          <a:p>
            <a:pPr fontAlgn="base">
              <a:spcBef>
                <a:spcPct val="0"/>
              </a:spcBef>
              <a:spcAft>
                <a:spcPct val="0"/>
              </a:spcAft>
              <a:defRPr/>
            </a:pPr>
            <a:r>
              <a:rPr lang="zh-CN" altLang="en-US" sz="5401" b="1">
                <a:solidFill>
                  <a:srgbClr val="FFFFFF"/>
                </a:solidFill>
                <a:latin typeface="微软雅黑" pitchFamily="34" charset="-122"/>
                <a:ea typeface="微软雅黑" pitchFamily="34" charset="-122"/>
              </a:rPr>
              <a:t>谢谢观看</a:t>
            </a:r>
          </a:p>
        </p:txBody>
      </p:sp>
      <p:pic>
        <p:nvPicPr>
          <p:cNvPr id="31" name="Picture 3" descr="C:\Documents and Settings\tdz\桌面\未标题-2.png"/>
          <p:cNvPicPr>
            <a:picLocks noChangeAspect="1" noChangeArrowheads="1"/>
          </p:cNvPicPr>
          <p:nvPr userDrawn="1"/>
        </p:nvPicPr>
        <p:blipFill>
          <a:blip r:embed="rId6">
            <a:extLst>
              <a:ext uri="{28A0092B-C50C-407E-A947-70E740481C1C}">
                <a14:useLocalDpi/>
              </a:ext>
            </a:extLst>
          </a:blip>
          <a:stretch>
            <a:fillRect/>
          </a:stretch>
        </p:blipFill>
        <p:spPr bwMode="auto">
          <a:xfrm>
            <a:off x="5972888" y="3632352"/>
            <a:ext cx="457203" cy="411428"/>
          </a:xfrm>
          <a:prstGeom prst="rect">
            <a:avLst/>
          </a:prstGeom>
          <a:noFill/>
          <a:extLst>
            <a:ext uri="{909E8E84-426E-40DD-AFC4-6F175D3DCCD1}">
              <a14:hiddenFill>
                <a:solidFill>
                  <a:srgbClr val="FFFFFF"/>
                </a:solidFill>
              </a14:hiddenFill>
            </a:ext>
          </a:extLst>
        </p:spPr>
      </p:pic>
      <p:pic>
        <p:nvPicPr>
          <p:cNvPr id="32" name="Picture 9" descr="E:\仝德志文件，勿删！\03-参考文档\！PPT图片及版面资源\06-PPT精选插图\05-头像\嘿嘿.png"/>
          <p:cNvPicPr>
            <a:picLocks noChangeAspect="1" noChangeArrowheads="1"/>
          </p:cNvPicPr>
          <p:nvPr userDrawn="1"/>
        </p:nvPicPr>
        <p:blipFill>
          <a:blip r:embed="rId7">
            <a:extLst>
              <a:ext uri="{28A0092B-C50C-407E-A947-70E740481C1C}">
                <a14:useLocalDpi/>
              </a:ext>
            </a:extLst>
          </a:blip>
          <a:stretch>
            <a:fillRect/>
          </a:stretch>
        </p:blipFill>
        <p:spPr bwMode="auto">
          <a:xfrm>
            <a:off x="5754935" y="728321"/>
            <a:ext cx="853445" cy="853334"/>
          </a:xfrm>
          <a:prstGeom prst="rect">
            <a:avLst/>
          </a:prstGeom>
          <a:noFill/>
          <a:extLst>
            <a:ext uri="{909E8E84-426E-40DD-AFC4-6F175D3DCCD1}">
              <a14:hiddenFill>
                <a:solidFill>
                  <a:srgbClr val="FFFFFF"/>
                </a:solidFill>
              </a14:hiddenFill>
            </a:ext>
          </a:extLst>
        </p:spPr>
      </p:pic>
      <p:pic>
        <p:nvPicPr>
          <p:cNvPr id="33" name="Picture 4" descr="C:\Documents and Settings\tdz\桌面\新建文件夹\欢迎02.jpg"/>
          <p:cNvPicPr>
            <a:picLocks noChangeAspect="1" noChangeArrowheads="1"/>
          </p:cNvPicPr>
          <p:nvPr userDrawn="1"/>
        </p:nvPicPr>
        <p:blipFill>
          <a:blip r:embed="rId8">
            <a:extLst>
              <a:ext uri="{28A0092B-C50C-407E-A947-70E740481C1C}">
                <a14:useLocalDpi/>
              </a:ext>
            </a:extLst>
          </a:blip>
          <a:stretch>
            <a:fillRect/>
          </a:stretch>
        </p:blipFill>
        <p:spPr bwMode="auto">
          <a:xfrm>
            <a:off x="9195332" y="4635336"/>
            <a:ext cx="2909179" cy="1818000"/>
          </a:xfrm>
          <a:prstGeom prst="rect">
            <a:avLst/>
          </a:prstGeom>
          <a:noFill/>
          <a:ln w="28575">
            <a:solidFill>
              <a:schemeClr val="accent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4" name="Picture 3" descr="C:\Users\user\Desktop\未标题-4 拷贝.png"/>
          <p:cNvPicPr>
            <a:picLocks noChangeAspect="1" noChangeArrowheads="1"/>
          </p:cNvPicPr>
          <p:nvPr userDrawn="1"/>
        </p:nvPicPr>
        <p:blipFill>
          <a:blip r:embed="rId9">
            <a:extLst>
              <a:ext uri="{28A0092B-C50C-407E-A947-70E740481C1C}">
                <a14:useLocalDpi/>
              </a:ext>
            </a:extLst>
          </a:blip>
          <a:stretch>
            <a:fillRect/>
          </a:stretch>
        </p:blipFill>
        <p:spPr bwMode="auto">
          <a:xfrm>
            <a:off x="6013351" y="2794759"/>
            <a:ext cx="356446" cy="453600"/>
          </a:xfrm>
          <a:prstGeom prst="rect">
            <a:avLst/>
          </a:prstGeom>
          <a:noFill/>
          <a:extLst>
            <a:ext uri="{909E8E84-426E-40DD-AFC4-6F175D3DCCD1}">
              <a14:hiddenFill>
                <a:solidFill>
                  <a:srgbClr val="FFFFFF"/>
                </a:solidFill>
              </a14:hiddenFill>
            </a:ext>
          </a:extLst>
        </p:spPr>
      </p:pic>
      <p:grpSp>
        <p:nvGrpSpPr>
          <p:cNvPr id="35" name="组合 34"/>
          <p:cNvGrpSpPr/>
          <p:nvPr userDrawn="1"/>
        </p:nvGrpSpPr>
        <p:grpSpPr>
          <a:xfrm>
            <a:off x="5908198" y="1965479"/>
            <a:ext cx="564175" cy="523876"/>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z="1800" smtClean="0">
                <a:solidFill>
                  <a:srgbClr val="000000"/>
                </a:solidFill>
                <a:latin typeface="Arial" pitchFamily="34" charset="0"/>
              </a:endParaRPr>
            </a:p>
          </p:txBody>
        </p:sp>
        <p:pic>
          <p:nvPicPr>
            <p:cNvPr id="37" name="Picture 4" descr="C:\Users\user\Desktop\未标题-5 拷贝.png"/>
            <p:cNvPicPr>
              <a:picLocks noChangeAspect="1" noChangeArrowheads="1"/>
            </p:cNvPicPr>
            <p:nvPr/>
          </p:nvPicPr>
          <p:blipFill>
            <a:blip r:embed="rId10">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extLst>
      <p:ext uri="{BB962C8B-B14F-4D97-AF65-F5344CB8AC3E}">
        <p14:creationId val="942671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500"/>
                                        <p:tgtEl>
                                          <p:spTgt spid="29"/>
                                        </p:tgtEl>
                                      </p:cBhvr>
                                    </p:animEffect>
                                  </p:childTnLst>
                                </p:cTn>
                              </p:par>
                              <p:par>
                                <p:cTn id="105" presetID="17" presetClass="entr" presetSubtype="1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fill="hold"/>
                                        <p:tgtEl>
                                          <p:spTgt spid="13"/>
                                        </p:tgtEl>
                                        <p:attrNameLst>
                                          <p:attrName>ppt_w</p:attrName>
                                        </p:attrNameLst>
                                      </p:cBhvr>
                                      <p:tavLst>
                                        <p:tav tm="0">
                                          <p:val>
                                            <p:fltVal val="0"/>
                                          </p:val>
                                        </p:tav>
                                        <p:tav tm="100000">
                                          <p:val>
                                            <p:strVal val="#ppt_w"/>
                                          </p:val>
                                        </p:tav>
                                      </p:tavLst>
                                    </p:anim>
                                    <p:anim calcmode="lin" valueType="num">
                                      <p:cBhvr>
                                        <p:cTn id="117" dur="500" fill="hold"/>
                                        <p:tgtEl>
                                          <p:spTgt spid="13"/>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left)">
                                      <p:cBhvr>
                                        <p:cTn id="125" dur="500"/>
                                        <p:tgtEl>
                                          <p:spTgt spid="27"/>
                                        </p:tgtEl>
                                      </p:cBhvr>
                                    </p:animEffect>
                                  </p:childTnLst>
                                </p:cTn>
                              </p:par>
                              <p:par>
                                <p:cTn id="126" presetID="17" presetClass="entr" presetSubtype="10" fill="hold"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wipe(left)">
                                      <p:cBhvr>
                                        <p:cTn id="1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P spid="26" grpId="0"/>
      <p:bldP spid="27" grpId="0"/>
      <p:bldP spid="28" grpId="0"/>
      <p:bldP spid="29"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6286574" cy="6859588"/>
          </a:xfrm>
          <a:prstGeom prst="rect">
            <a:avLst/>
          </a:prstGeom>
          <a:noFill/>
          <a:extLst>
            <a:ext uri="{909E8E84-426E-40DD-AFC4-6F175D3DCCD1}">
              <a14:hiddenFill>
                <a:solidFill>
                  <a:srgbClr val="FFFFFF"/>
                </a:solidFill>
              </a14:hiddenFill>
            </a:ext>
          </a:extLst>
        </p:spPr>
      </p:pic>
      <p:sp>
        <p:nvSpPr>
          <p:cNvPr id="4" name="矩形 3"/>
          <p:cNvSpPr/>
          <p:nvPr userDrawn="1"/>
        </p:nvSpPr>
        <p:spPr bwMode="auto">
          <a:xfrm>
            <a:off x="1490694" y="5188659"/>
            <a:ext cx="3265713"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91"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 name="标题 1"/>
          <p:cNvSpPr txBox="1"/>
          <p:nvPr userDrawn="1"/>
        </p:nvSpPr>
        <p:spPr>
          <a:xfrm>
            <a:off x="6817266" y="457161"/>
            <a:ext cx="4896089" cy="1214995"/>
          </a:xfrm>
          <a:prstGeom prst="rect">
            <a:avLst/>
          </a:prstGeom>
        </p:spPr>
        <p:txBody>
          <a:bodyPr vert="horz" lIns="91429" tIns="45714" rIns="91429" bIns="45714"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1"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6" name="组合 5"/>
          <p:cNvGrpSpPr/>
          <p:nvPr userDrawn="1"/>
        </p:nvGrpSpPr>
        <p:grpSpPr>
          <a:xfrm>
            <a:off x="4337" y="272494"/>
            <a:ext cx="2034001" cy="461665"/>
            <a:chOff x="8525122" y="157879"/>
            <a:chExt cx="651124" cy="461664"/>
          </a:xfrm>
        </p:grpSpPr>
        <p:sp>
          <p:nvSpPr>
            <p:cNvPr id="7" name="矩形 6"/>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014"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8"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014"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9" name="矩形 8"/>
          <p:cNvSpPr/>
          <p:nvPr userDrawn="1"/>
        </p:nvSpPr>
        <p:spPr>
          <a:xfrm>
            <a:off x="7343383" y="1647203"/>
            <a:ext cx="4164594" cy="430863"/>
          </a:xfrm>
          <a:prstGeom prst="rect">
            <a:avLst/>
          </a:prstGeom>
          <a:noFill/>
        </p:spPr>
        <p:txBody>
          <a:bodyPr wrap="square" lIns="91429" tIns="45714" rIns="91429" bIns="45714">
            <a:spAutoFit/>
          </a:bodyPr>
          <a:lstStyle/>
          <a:p>
            <a:pPr defTabSz="1219014"/>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10"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a:ext>
            </a:extLst>
          </a:blip>
          <a:stretch>
            <a:fillRect/>
          </a:stretch>
        </p:blipFill>
        <p:spPr bwMode="auto">
          <a:xfrm>
            <a:off x="107518" y="155104"/>
            <a:ext cx="609679" cy="609600"/>
          </a:xfrm>
          <a:prstGeom prst="rect">
            <a:avLst/>
          </a:prstGeom>
          <a:noFill/>
          <a:extLst>
            <a:ext uri="{909E8E84-426E-40DD-AFC4-6F175D3DCCD1}">
              <a14:hiddenFill>
                <a:solidFill>
                  <a:srgbClr val="FFFFFF"/>
                </a:solidFill>
              </a14:hiddenFill>
            </a:ext>
          </a:extLst>
        </p:spPr>
      </p:pic>
      <p:sp>
        <p:nvSpPr>
          <p:cNvPr id="11" name="TextBox 19"/>
          <p:cNvSpPr txBox="1"/>
          <p:nvPr userDrawn="1"/>
        </p:nvSpPr>
        <p:spPr>
          <a:xfrm>
            <a:off x="6817266" y="2492897"/>
            <a:ext cx="4896089" cy="2166723"/>
          </a:xfrm>
          <a:prstGeom prst="rect">
            <a:avLst/>
          </a:prstGeom>
          <a:noFill/>
        </p:spPr>
        <p:txBody>
          <a:bodyPr wrap="square" lIns="91429" tIns="45714" rIns="91429" bIns="45714" rtlCol="0">
            <a:spAutoFit/>
          </a:bodyPr>
          <a:lstStyle/>
          <a:p>
            <a:pPr indent="-457210" defTabSz="1219014">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prstClr val="black">
                  <a:lumMod val="65000"/>
                  <a:lumOff val="35000"/>
                </a:prstClr>
              </a:solidFill>
              <a:latin typeface="微软雅黑" panose="020b0503020204020204" pitchFamily="34" charset="-122"/>
              <a:ea typeface="微软雅黑" panose="020b0503020204020204" pitchFamily="34" charset="-122"/>
            </a:endParaRPr>
          </a:p>
          <a:p>
            <a:pPr indent="-457210" defTabSz="1219014">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“我的黄金十年”写的就是毕业后，第一个十年所发生的职场与情感的那些事儿</a:t>
            </a:r>
            <a:r>
              <a:rPr lang="en-US" altLang="zh-CN" sz="1600">
                <a:solidFill>
                  <a:prstClr val="black">
                    <a:lumMod val="65000"/>
                    <a:lumOff val="35000"/>
                  </a:prstClr>
                </a:solidFill>
                <a:latin typeface="微软雅黑" pitchFamily="34" charset="-122"/>
                <a:ea typeface="微软雅黑" pitchFamily="34" charset="-122"/>
              </a:rPr>
              <a:t>……</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7104243" y="5469419"/>
            <a:ext cx="4369974" cy="369308"/>
          </a:xfrm>
          <a:prstGeom prst="rect">
            <a:avLst/>
          </a:prstGeom>
        </p:spPr>
        <p:txBody>
          <a:bodyPr wrap="square" lIns="91429" tIns="45714" rIns="91429" bIns="45714">
            <a:spAutoFit/>
          </a:bodyPr>
          <a:lstStyle/>
          <a:p>
            <a:pPr defTabSz="1219014">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3" name="矩形 12"/>
          <p:cNvSpPr/>
          <p:nvPr userDrawn="1"/>
        </p:nvSpPr>
        <p:spPr>
          <a:xfrm>
            <a:off x="7487416" y="5849452"/>
            <a:ext cx="3125105" cy="459871"/>
          </a:xfrm>
          <a:prstGeom prst="rect">
            <a:avLst/>
          </a:prstGeom>
          <a:noFill/>
          <a:ln w="25400" cap="flat" cmpd="sng" algn="ctr">
            <a:noFill/>
            <a:prstDash val="solid"/>
          </a:ln>
          <a:effectLst/>
        </p:spPr>
        <p:txBody>
          <a:bodyPr lIns="91429" tIns="45714" rIns="91429" bIns="45714" anchor="ctr"/>
          <a:lstStyle/>
          <a:p>
            <a:pPr algn="ctr" defTabSz="1219014">
              <a:defRPr/>
            </a:pP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kern="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4"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a:ext>
            </a:extLst>
          </a:blip>
          <a:stretch>
            <a:fillRect/>
          </a:stretch>
        </p:blipFill>
        <p:spPr bwMode="auto">
          <a:xfrm>
            <a:off x="10692190" y="5841270"/>
            <a:ext cx="396097" cy="396045"/>
          </a:xfrm>
          <a:prstGeom prst="rect">
            <a:avLst/>
          </a:prstGeom>
          <a:noFill/>
          <a:extLst>
            <a:ext uri="{909E8E84-426E-40DD-AFC4-6F175D3DCCD1}">
              <a14:hiddenFill>
                <a:solidFill>
                  <a:srgbClr val="FFFFFF"/>
                </a:solidFill>
              </a14:hiddenFill>
            </a:ext>
          </a:extLst>
        </p:spPr>
      </p:pic>
      <p:pic>
        <p:nvPicPr>
          <p:cNvPr id="15" name="图片 14"/>
          <p:cNvPicPr>
            <a:picLocks noChangeAspect="1"/>
          </p:cNvPicPr>
          <p:nvPr userDrawn="1"/>
        </p:nvPicPr>
        <p:blipFill>
          <a:blip r:embed="rId5">
            <a:extLst>
              <a:ext uri="{28A0092B-C50C-407E-A947-70E740481C1C}">
                <a14:useLocalDpi/>
              </a:ext>
            </a:extLst>
          </a:blip>
          <a:stretch>
            <a:fillRect/>
          </a:stretch>
        </p:blipFill>
        <p:spPr>
          <a:xfrm>
            <a:off x="1490694" y="1673152"/>
            <a:ext cx="3265713" cy="3265288"/>
          </a:xfrm>
          <a:prstGeom prst="rect">
            <a:avLst/>
          </a:prstGeom>
          <a:effectLst>
            <a:outerShdw blurRad="63500" sx="102000" sy="102000" algn="ctr" rotWithShape="0">
              <a:prstClr val="black">
                <a:alpha val="40000"/>
              </a:prstClr>
            </a:outerShdw>
          </a:effectLst>
        </p:spPr>
      </p:pic>
      <p:sp>
        <p:nvSpPr>
          <p:cNvPr id="16" name="文本框 19"/>
          <p:cNvSpPr txBox="1"/>
          <p:nvPr userDrawn="1"/>
        </p:nvSpPr>
        <p:spPr>
          <a:xfrm>
            <a:off x="1490694" y="5219377"/>
            <a:ext cx="3265713" cy="523220"/>
          </a:xfrm>
          <a:prstGeom prst="rect">
            <a:avLst/>
          </a:prstGeom>
          <a:noFill/>
        </p:spPr>
        <p:txBody>
          <a:bodyPr wrap="square" rtlCol="0">
            <a:spAutoFit/>
          </a:bodyPr>
          <a:lstStyle/>
          <a:p>
            <a:pPr defTabSz="1219014"/>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itchFamily="34" charset="-122"/>
                <a:cs typeface="Arial Unicode MS" panose="020b0604020202020204"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2951067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 fill="hold"/>
                                        <p:tgtEl>
                                          <p:spTgt spid="6"/>
                                        </p:tgtEl>
                                        <p:attrNameLst>
                                          <p:attrName>ppt_x</p:attrName>
                                        </p:attrNameLst>
                                      </p:cBhvr>
                                      <p:tavLst>
                                        <p:tav tm="0">
                                          <p:val>
                                            <p:strVal val="1+#ppt_w/2"/>
                                          </p:val>
                                        </p:tav>
                                        <p:tav tm="100000">
                                          <p:val>
                                            <p:strVal val="#ppt_x"/>
                                          </p:val>
                                        </p:tav>
                                      </p:tavLst>
                                    </p:anim>
                                    <p:anim calcmode="lin" valueType="num">
                                      <p:cBhvr additive="base">
                                        <p:cTn id="11" dur="200" fill="hold"/>
                                        <p:tgtEl>
                                          <p:spTgt spid="6"/>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1"/>
                                        </p:tgtEl>
                                        <p:attrNameLst>
                                          <p:attrName>style.visibility</p:attrName>
                                        </p:attrNameLst>
                                      </p:cBhvr>
                                      <p:to>
                                        <p:strVal val="visible"/>
                                      </p:to>
                                    </p:set>
                                    <p:anim calcmode="discrete" valueType="clr">
                                      <p:cBhvr override="childStyle">
                                        <p:cTn id="31" dur="17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1"/>
                                        </p:tgtEl>
                                        <p:attrNameLst>
                                          <p:attrName>fillcolor</p:attrName>
                                        </p:attrNameLst>
                                      </p:cBhvr>
                                      <p:tavLst>
                                        <p:tav tm="0">
                                          <p:val>
                                            <p:clrVal>
                                              <a:schemeClr val="accent2"/>
                                            </p:clrVal>
                                          </p:val>
                                        </p:tav>
                                        <p:tav tm="50000">
                                          <p:val>
                                            <p:clrVal>
                                              <a:schemeClr val="hlink"/>
                                            </p:clrVal>
                                          </p:val>
                                        </p:tav>
                                      </p:tavLst>
                                    </p:anim>
                                    <p:set>
                                      <p:cBhvr>
                                        <p:cTn id="33" dur="170"/>
                                        <p:tgtEl>
                                          <p:spTgt spid="11"/>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4"/>
                                        </p:tgtEl>
                                      </p:cBhvr>
                                    </p:animEffect>
                                    <p:animScale>
                                      <p:cBhvr>
                                        <p:cTn id="46" dur="500" autoRev="1" fill="hold"/>
                                        <p:tgtEl>
                                          <p:spTgt spid="14"/>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74029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18554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 id="2147483655" r:id="rId5"/>
    <p:sldLayoutId id="2147483657" r:id="rId6"/>
    <p:sldLayoutId id="2147483656" r:id="rId7"/>
  </p:sldLayoutIdLst>
  <p:transition/>
  <p:timing/>
  <p:txStyles>
    <p:titleStyle>
      <a:lvl1pPr algn="ctr" defTabSz="914491" rtl="0" eaLnBrk="1" latinLnBrk="0" hangingPunct="1">
        <a:spcBef>
          <a:spcPct val="0"/>
        </a:spcBef>
        <a:buNone/>
        <a:defRPr sz="4400" kern="1200">
          <a:solidFill>
            <a:schemeClr val="tx1"/>
          </a:solidFill>
          <a:latin typeface="+mj-lt"/>
          <a:ea typeface="+mj-ea"/>
          <a:cs typeface="+mj-cs"/>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002394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8.jpeg" Type="http://schemas.openxmlformats.org/officeDocument/2006/relationships/image"/><Relationship Id="rId3" Target="../media/image39.png" Type="http://schemas.openxmlformats.org/officeDocument/2006/relationships/image"/><Relationship Id="rId4" Target="../media/image40.jpeg" Type="http://schemas.openxmlformats.org/officeDocument/2006/relationships/image"/><Relationship Id="rId5" Target="../media/image4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2.png" Type="http://schemas.openxmlformats.org/officeDocument/2006/relationships/image"/><Relationship Id="rId3" Target="../media/image4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4.jpeg" Type="http://schemas.openxmlformats.org/officeDocument/2006/relationships/image"/><Relationship Id="rId3" Target="../media/image4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6.png" Type="http://schemas.openxmlformats.org/officeDocument/2006/relationships/image"/><Relationship Id="rId3" Target="../media/image4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8.png" Type="http://schemas.openxmlformats.org/officeDocument/2006/relationships/image"/><Relationship Id="rId3" Target="../media/image4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5.png" Type="http://schemas.openxmlformats.org/officeDocument/2006/relationships/image"/><Relationship Id="rId3" Target="../media/image4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0.png" Type="http://schemas.openxmlformats.org/officeDocument/2006/relationships/image"/><Relationship Id="rId3" Target="../media/image5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0.png" Type="http://schemas.openxmlformats.org/officeDocument/2006/relationships/image"/><Relationship Id="rId3" Target="../media/image5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3.jpeg" Type="http://schemas.openxmlformats.org/officeDocument/2006/relationships/image"/><Relationship Id="rId3" Target="../media/image4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xml" Type="http://schemas.openxmlformats.org/officeDocument/2006/relationships/themeOverride"/><Relationship Id="rId3" Target="../media/image57.jpe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5.png" Type="http://schemas.openxmlformats.org/officeDocument/2006/relationships/image"/><Relationship Id="rId3" Target="../media/image6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 Id="rId3" Target="../media/image23.png" Type="http://schemas.openxmlformats.org/officeDocument/2006/relationships/image"/><Relationship Id="rId4" Target="../media/image25.jpeg" Type="http://schemas.openxmlformats.org/officeDocument/2006/relationships/image"/><Relationship Id="rId5" Target="../media/image2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8.png" Type="http://schemas.openxmlformats.org/officeDocument/2006/relationships/image"/><Relationship Id="rId3" Target="../media/image63.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0.png" Type="http://schemas.openxmlformats.org/officeDocument/2006/relationships/image"/><Relationship Id="rId3" Target="../media/image64.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6.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7.jpeg" Type="http://schemas.openxmlformats.org/officeDocument/2006/relationships/image"/><Relationship Id="rId3" Target="../media/image5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8.jpeg" Type="http://schemas.openxmlformats.org/officeDocument/2006/relationships/image"/><Relationship Id="rId3" Target="../media/image4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9.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2.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3.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4.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8.png" Type="http://schemas.openxmlformats.org/officeDocument/2006/relationships/image"/><Relationship Id="rId3" Target="../media/image75.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5.png" Type="http://schemas.openxmlformats.org/officeDocument/2006/relationships/image"/><Relationship Id="rId3" Target="../media/image76.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8.png" Type="http://schemas.openxmlformats.org/officeDocument/2006/relationships/image"/><Relationship Id="rId3" Target="../media/image77.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8.jpeg" Type="http://schemas.openxmlformats.org/officeDocument/2006/relationships/image"/><Relationship Id="rId3" Target="../media/image45.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8.png" Type="http://schemas.openxmlformats.org/officeDocument/2006/relationships/image"/><Relationship Id="rId3" Target="../media/image79.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80.jpeg" Type="http://schemas.openxmlformats.org/officeDocument/2006/relationships/image"/><Relationship Id="rId3" Target="../media/image4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http://www.51pptmoban.co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629945439"/>
      </p:ext>
    </p:extLst>
  </p:cSld>
  <p:clrMapOvr>
    <a:masterClrMapping/>
  </p:clrMapOvr>
  <p:transition>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意志品质的构成要素</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14" name="Rectangle 2"/>
          <p:cNvSpPr>
            <a:spLocks noChangeArrowheads="1"/>
          </p:cNvSpPr>
          <p:nvPr/>
        </p:nvSpPr>
        <p:spPr bwMode="auto">
          <a:xfrm flipV="1" rot="10800000">
            <a:off x="8104176" y="1340497"/>
            <a:ext cx="1595646" cy="1582943"/>
          </a:xfrm>
          <a:prstGeom prst="rect">
            <a:avLst/>
          </a:prstGeom>
          <a:gradFill>
            <a:gsLst>
              <a:gs pos="33000">
                <a:srgbClr val="2676FF">
                  <a:lumMod val="60000"/>
                  <a:lumOff val="40000"/>
                </a:srgbClr>
              </a:gs>
              <a:gs pos="100000">
                <a:srgbClr val="2676FF"/>
              </a:gs>
            </a:gsLst>
            <a:lin ang="5400000" scaled="0"/>
          </a:gradFill>
          <a:ln algn="ctr" cap="flat" cmpd="sng" w="3175">
            <a:solidFill>
              <a:srgbClr val="2676FF">
                <a:lumMod val="60000"/>
                <a:lumOff val="40000"/>
              </a:srgbClr>
            </a:solidFill>
            <a:prstDash val="solid"/>
          </a:ln>
          <a:effectLst/>
        </p:spPr>
        <p:txBody>
          <a:bodyPr anchor="ctr"/>
          <a:lstStyle/>
          <a:p>
            <a:pPr algn="r" lvl="0">
              <a:defRPr/>
            </a:pPr>
            <a:r>
              <a:rPr altLang="en-US" kern="10" lang="zh-CN" sz="1600">
                <a:solidFill>
                  <a:sysClr lastClr="FFFFFF" val="window"/>
                </a:solidFill>
                <a:latin charset="-122" pitchFamily="34" typeface="微软雅黑"/>
                <a:ea charset="-122" pitchFamily="34" typeface="微软雅黑"/>
              </a:rPr>
              <a:t>意志的坚持性</a:t>
            </a:r>
          </a:p>
        </p:txBody>
      </p:sp>
      <p:sp>
        <p:nvSpPr>
          <p:cNvPr id="18" name="AutoShape 3"/>
          <p:cNvSpPr>
            <a:spLocks noChangeArrowheads="1"/>
          </p:cNvSpPr>
          <p:nvPr/>
        </p:nvSpPr>
        <p:spPr bwMode="auto">
          <a:xfrm rot="10800000">
            <a:off x="7924766" y="2963133"/>
            <a:ext cx="1956055" cy="238156"/>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lnTo>
                  <a:pt x="0" y="0"/>
                </a:lnTo>
                <a:close/>
              </a:path>
            </a:pathLst>
          </a:custGeom>
          <a:gradFill rotWithShape="1">
            <a:gsLst>
              <a:gs pos="99000">
                <a:srgbClr val="2676FF">
                  <a:lumMod val="40000"/>
                  <a:lumOff val="60000"/>
                </a:srgbClr>
              </a:gs>
              <a:gs pos="2000">
                <a:srgbClr val="5F5F5F">
                  <a:alpha val="0"/>
                </a:srgbClr>
              </a:gs>
            </a:gsLst>
            <a:lin ang="5400000" scaled="0"/>
          </a:gradFill>
          <a:ln>
            <a:noFill/>
          </a:ln>
          <a:effectLst/>
          <a:extLst/>
        </p:spPr>
        <p:txBody>
          <a:bodyPr anchor="ctr" wrap="none"/>
          <a:lstStyle/>
          <a:p>
            <a:pPr defTabSz="914491">
              <a:defRPr/>
            </a:pPr>
            <a:endParaRPr altLang="en-US" kern="0" lang="zh-CN">
              <a:solidFill>
                <a:sysClr lastClr="FFFFFF" val="window"/>
              </a:solidFill>
              <a:latin charset="0" pitchFamily="34" typeface="Impact"/>
              <a:ea charset="-122" pitchFamily="34" typeface="微软雅黑"/>
            </a:endParaRPr>
          </a:p>
        </p:txBody>
      </p:sp>
      <p:sp>
        <p:nvSpPr>
          <p:cNvPr id="19" name="Rectangle 4"/>
          <p:cNvSpPr>
            <a:spLocks noChangeArrowheads="1"/>
          </p:cNvSpPr>
          <p:nvPr/>
        </p:nvSpPr>
        <p:spPr bwMode="auto">
          <a:xfrm flipV="1" rot="10800000">
            <a:off x="6484715" y="1997807"/>
            <a:ext cx="1771881" cy="1756004"/>
          </a:xfrm>
          <a:prstGeom prst="rect">
            <a:avLst/>
          </a:prstGeom>
          <a:gradFill>
            <a:gsLst>
              <a:gs pos="33000">
                <a:srgbClr val="2676FF">
                  <a:lumMod val="60000"/>
                  <a:lumOff val="40000"/>
                </a:srgbClr>
              </a:gs>
              <a:gs pos="100000">
                <a:srgbClr val="2676FF"/>
              </a:gs>
            </a:gsLst>
            <a:lin ang="5400000" scaled="0"/>
          </a:gradFill>
          <a:ln algn="ctr" cap="flat" cmpd="sng" w="3175">
            <a:solidFill>
              <a:srgbClr val="2676FF">
                <a:lumMod val="60000"/>
                <a:lumOff val="40000"/>
              </a:srgbClr>
            </a:solidFill>
            <a:prstDash val="solid"/>
          </a:ln>
          <a:effectLst/>
        </p:spPr>
        <p:txBody>
          <a:bodyPr anchor="ctr"/>
          <a:lstStyle/>
          <a:p>
            <a:pPr algn="r" lvl="0">
              <a:defRPr/>
            </a:pPr>
            <a:r>
              <a:rPr altLang="en-US" kern="10" lang="zh-CN" sz="1600">
                <a:solidFill>
                  <a:sysClr lastClr="FFFFFF" val="window"/>
                </a:solidFill>
                <a:latin charset="-122" pitchFamily="34" typeface="微软雅黑"/>
                <a:ea charset="-122" pitchFamily="34" typeface="微软雅黑"/>
              </a:rPr>
              <a:t>意志的自制性</a:t>
            </a:r>
          </a:p>
        </p:txBody>
      </p:sp>
      <p:sp>
        <p:nvSpPr>
          <p:cNvPr id="20" name="AutoShape 5"/>
          <p:cNvSpPr>
            <a:spLocks noChangeArrowheads="1"/>
          </p:cNvSpPr>
          <p:nvPr/>
        </p:nvSpPr>
        <p:spPr bwMode="auto">
          <a:xfrm rot="10800000">
            <a:off x="6286253" y="3798267"/>
            <a:ext cx="2170395" cy="263559"/>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lnTo>
                  <a:pt x="0" y="0"/>
                </a:lnTo>
                <a:close/>
              </a:path>
            </a:pathLst>
          </a:custGeom>
          <a:gradFill rotWithShape="1">
            <a:gsLst>
              <a:gs pos="99000">
                <a:srgbClr val="2676FF">
                  <a:lumMod val="40000"/>
                  <a:lumOff val="60000"/>
                </a:srgbClr>
              </a:gs>
              <a:gs pos="2000">
                <a:srgbClr val="5F5F5F">
                  <a:alpha val="0"/>
                </a:srgbClr>
              </a:gs>
            </a:gsLst>
            <a:lin ang="5400000" scaled="0"/>
          </a:gradFill>
          <a:ln>
            <a:noFill/>
          </a:ln>
          <a:effectLst/>
          <a:extLst/>
        </p:spPr>
        <p:txBody>
          <a:bodyPr anchor="ctr" wrap="none"/>
          <a:lstStyle/>
          <a:p>
            <a:pPr defTabSz="914491">
              <a:defRPr/>
            </a:pPr>
            <a:endParaRPr altLang="en-US" kern="0" lang="zh-CN">
              <a:solidFill>
                <a:sysClr lastClr="FFFFFF" val="window"/>
              </a:solidFill>
              <a:latin charset="0" pitchFamily="34" typeface="Impact"/>
              <a:ea charset="-122" pitchFamily="34" typeface="微软雅黑"/>
            </a:endParaRPr>
          </a:p>
        </p:txBody>
      </p:sp>
      <p:sp>
        <p:nvSpPr>
          <p:cNvPr id="21" name="Rectangle 8"/>
          <p:cNvSpPr>
            <a:spLocks noChangeArrowheads="1"/>
          </p:cNvSpPr>
          <p:nvPr/>
        </p:nvSpPr>
        <p:spPr bwMode="auto">
          <a:xfrm flipV="1" rot="10800000">
            <a:off x="3044156" y="1788230"/>
            <a:ext cx="1681381" cy="1670267"/>
          </a:xfrm>
          <a:prstGeom prst="rect">
            <a:avLst/>
          </a:prstGeom>
          <a:gradFill>
            <a:gsLst>
              <a:gs pos="33000">
                <a:srgbClr val="2676FF">
                  <a:lumMod val="60000"/>
                  <a:lumOff val="40000"/>
                </a:srgbClr>
              </a:gs>
              <a:gs pos="100000">
                <a:srgbClr val="2676FF"/>
              </a:gs>
            </a:gsLst>
            <a:lin ang="5400000" scaled="0"/>
          </a:gradFill>
          <a:ln algn="ctr" cap="flat" cmpd="sng" w="3175">
            <a:solidFill>
              <a:srgbClr val="2676FF">
                <a:lumMod val="60000"/>
                <a:lumOff val="40000"/>
              </a:srgbClr>
            </a:solidFill>
            <a:prstDash val="solid"/>
          </a:ln>
          <a:effectLst/>
        </p:spPr>
        <p:txBody>
          <a:bodyPr anchor="ctr"/>
          <a:lstStyle/>
          <a:p>
            <a:pPr lvl="0">
              <a:defRPr/>
            </a:pPr>
            <a:r>
              <a:rPr altLang="en-US" kern="10" lang="zh-CN" sz="1600">
                <a:solidFill>
                  <a:sysClr lastClr="FFFFFF" val="window"/>
                </a:solidFill>
                <a:latin charset="-122" pitchFamily="34" typeface="微软雅黑"/>
                <a:ea charset="-122" pitchFamily="34" typeface="微软雅黑"/>
              </a:rPr>
              <a:t>意志的自觉性</a:t>
            </a:r>
          </a:p>
        </p:txBody>
      </p:sp>
      <p:sp>
        <p:nvSpPr>
          <p:cNvPr id="22" name="AutoShape 9"/>
          <p:cNvSpPr>
            <a:spLocks noChangeArrowheads="1"/>
          </p:cNvSpPr>
          <p:nvPr/>
        </p:nvSpPr>
        <p:spPr bwMode="auto">
          <a:xfrm rot="10800000">
            <a:off x="2855219" y="3501365"/>
            <a:ext cx="2060843" cy="249270"/>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lnTo>
                  <a:pt x="0" y="0"/>
                </a:lnTo>
                <a:close/>
              </a:path>
            </a:pathLst>
          </a:custGeom>
          <a:gradFill rotWithShape="1">
            <a:gsLst>
              <a:gs pos="99000">
                <a:srgbClr val="2676FF">
                  <a:lumMod val="40000"/>
                  <a:lumOff val="60000"/>
                </a:srgbClr>
              </a:gs>
              <a:gs pos="2000">
                <a:srgbClr val="5F5F5F">
                  <a:alpha val="0"/>
                </a:srgbClr>
              </a:gs>
            </a:gsLst>
            <a:lin ang="5400000" scaled="0"/>
          </a:gradFill>
          <a:ln>
            <a:noFill/>
          </a:ln>
          <a:effectLst/>
          <a:extLst/>
        </p:spPr>
        <p:txBody>
          <a:bodyPr anchor="ctr" wrap="none"/>
          <a:lstStyle/>
          <a:p>
            <a:pPr defTabSz="914491">
              <a:defRPr/>
            </a:pPr>
            <a:endParaRPr altLang="en-US" kern="0" lang="zh-CN">
              <a:solidFill>
                <a:sysClr lastClr="FFFFFF" val="window"/>
              </a:solidFill>
              <a:latin charset="0" pitchFamily="34" typeface="Impact"/>
              <a:ea charset="-122" pitchFamily="34" typeface="微软雅黑"/>
            </a:endParaRPr>
          </a:p>
        </p:txBody>
      </p:sp>
      <p:sp>
        <p:nvSpPr>
          <p:cNvPr id="23" name="Rectangle 10"/>
          <p:cNvSpPr>
            <a:spLocks noChangeArrowheads="1"/>
          </p:cNvSpPr>
          <p:nvPr/>
        </p:nvSpPr>
        <p:spPr bwMode="auto">
          <a:xfrm flipV="1" rot="10800000">
            <a:off x="4527074" y="2223261"/>
            <a:ext cx="2218026" cy="2197386"/>
          </a:xfrm>
          <a:prstGeom prst="rect">
            <a:avLst/>
          </a:prstGeom>
          <a:gradFill>
            <a:gsLst>
              <a:gs pos="33000">
                <a:srgbClr val="2676FF">
                  <a:lumMod val="60000"/>
                  <a:lumOff val="40000"/>
                </a:srgbClr>
              </a:gs>
              <a:gs pos="100000">
                <a:srgbClr val="2676FF"/>
              </a:gs>
            </a:gsLst>
            <a:lin ang="5400000" scaled="0"/>
          </a:gradFill>
          <a:ln algn="ctr" cap="flat" cmpd="sng" w="3175">
            <a:solidFill>
              <a:srgbClr val="2676FF">
                <a:lumMod val="60000"/>
                <a:lumOff val="40000"/>
              </a:srgbClr>
            </a:solidFill>
            <a:prstDash val="solid"/>
          </a:ln>
          <a:effectLst/>
        </p:spPr>
        <p:txBody>
          <a:bodyPr anchor="ctr"/>
          <a:lstStyle/>
          <a:p>
            <a:pPr algn="ctr" lvl="0">
              <a:defRPr/>
            </a:pPr>
            <a:r>
              <a:rPr altLang="en-US" b="1" kern="10" lang="zh-CN" sz="2000">
                <a:solidFill>
                  <a:sysClr lastClr="FFFFFF" val="window"/>
                </a:solidFill>
                <a:latin charset="-122" pitchFamily="34" typeface="微软雅黑"/>
                <a:ea charset="-122" pitchFamily="34" typeface="微软雅黑"/>
              </a:rPr>
              <a:t>意志的果断性</a:t>
            </a:r>
          </a:p>
        </p:txBody>
      </p:sp>
      <p:sp>
        <p:nvSpPr>
          <p:cNvPr id="24" name="AutoShape 11"/>
          <p:cNvSpPr>
            <a:spLocks noChangeArrowheads="1"/>
          </p:cNvSpPr>
          <p:nvPr/>
        </p:nvSpPr>
        <p:spPr bwMode="auto">
          <a:xfrm rot="10800000">
            <a:off x="4277803" y="4474629"/>
            <a:ext cx="2718154" cy="330243"/>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2665 w 21600" name="T12"/>
              <a:gd fmla="*/ 2665 h 21600" name="T13"/>
              <a:gd fmla="*/ 18935 w 21600" name="T14"/>
              <a:gd fmla="*/ 18935 h 21600" name="T15"/>
            </a:gdLst>
            <a:cxnLst>
              <a:cxn ang="T8">
                <a:pos x="T0" y="T1"/>
              </a:cxn>
              <a:cxn ang="T9">
                <a:pos x="T2" y="T3"/>
              </a:cxn>
              <a:cxn ang="T10">
                <a:pos x="T4" y="T5"/>
              </a:cxn>
              <a:cxn ang="T11">
                <a:pos x="T6" y="T7"/>
              </a:cxn>
            </a:cxnLst>
            <a:rect b="T15" l="T12" r="T14" t="T13"/>
            <a:pathLst>
              <a:path h="21600" w="21600">
                <a:moveTo>
                  <a:pt x="0" y="0"/>
                </a:moveTo>
                <a:lnTo>
                  <a:pt x="1730" y="21600"/>
                </a:lnTo>
                <a:lnTo>
                  <a:pt x="19870" y="21600"/>
                </a:lnTo>
                <a:lnTo>
                  <a:pt x="21600" y="0"/>
                </a:lnTo>
                <a:lnTo>
                  <a:pt x="0" y="0"/>
                </a:lnTo>
                <a:close/>
              </a:path>
            </a:pathLst>
          </a:custGeom>
          <a:gradFill rotWithShape="1">
            <a:gsLst>
              <a:gs pos="99000">
                <a:srgbClr val="2676FF">
                  <a:lumMod val="40000"/>
                  <a:lumOff val="60000"/>
                </a:srgbClr>
              </a:gs>
              <a:gs pos="2000">
                <a:srgbClr val="5F5F5F">
                  <a:alpha val="0"/>
                </a:srgbClr>
              </a:gs>
            </a:gsLst>
            <a:lin ang="5400000" scaled="0"/>
          </a:gradFill>
          <a:ln>
            <a:noFill/>
          </a:ln>
          <a:effectLst/>
        </p:spPr>
        <p:txBody>
          <a:bodyPr anchor="ctr" wrap="none"/>
          <a:lstStyle/>
          <a:p>
            <a:pPr defTabSz="914491">
              <a:defRPr/>
            </a:pPr>
            <a:endParaRPr altLang="en-US" kern="0" lang="zh-CN">
              <a:solidFill>
                <a:sysClr lastClr="FFFFFF" val="window"/>
              </a:solidFill>
              <a:latin charset="0" pitchFamily="34" typeface="Impact"/>
              <a:ea charset="-122" pitchFamily="34" typeface="微软雅黑"/>
            </a:endParaRPr>
          </a:p>
        </p:txBody>
      </p:sp>
      <p:sp>
        <p:nvSpPr>
          <p:cNvPr id="25" name="Text Box 44"/>
          <p:cNvSpPr txBox="1">
            <a:spLocks noChangeArrowheads="1"/>
          </p:cNvSpPr>
          <p:nvPr/>
        </p:nvSpPr>
        <p:spPr bwMode="auto">
          <a:xfrm>
            <a:off x="2958772" y="5624483"/>
            <a:ext cx="6836664"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意志品质是指构成人意志的诸因素的总和。主要包括自觉性、果断性、自制性和坚持性等几方面，它是衡量一个人意志坚强与否的尺度。</a:t>
            </a:r>
          </a:p>
        </p:txBody>
      </p:sp>
      <p:sp>
        <p:nvSpPr>
          <p:cNvPr id="26" name="矩形 25"/>
          <p:cNvSpPr/>
          <p:nvPr/>
        </p:nvSpPr>
        <p:spPr>
          <a:xfrm>
            <a:off x="2855218" y="5508093"/>
            <a:ext cx="7025602" cy="945637"/>
          </a:xfrm>
          <a:prstGeom prst="rect">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3748122396"/>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意志品质的构成要素</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11" name="空心弧 10"/>
          <p:cNvSpPr/>
          <p:nvPr/>
        </p:nvSpPr>
        <p:spPr>
          <a:xfrm>
            <a:off x="10417042" y="5013382"/>
            <a:ext cx="1386525" cy="1386525"/>
          </a:xfrm>
          <a:prstGeom prst="blockArc">
            <a:avLst>
              <a:gd fmla="val 15977542" name="adj1"/>
              <a:gd fmla="val 11091646" name="adj2"/>
              <a:gd fmla="val 7996"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5401">
                <a:solidFill>
                  <a:srgbClr val="00B0F0"/>
                </a:solidFill>
                <a:latin charset="-122" pitchFamily="34" typeface="微软雅黑"/>
                <a:ea charset="-122" pitchFamily="34" typeface="微软雅黑"/>
              </a:rPr>
              <a:t>1</a:t>
            </a:r>
          </a:p>
        </p:txBody>
      </p:sp>
      <p:sp>
        <p:nvSpPr>
          <p:cNvPr id="12" name="矩形 4"/>
          <p:cNvSpPr>
            <a:spLocks noChangeArrowheads="1"/>
          </p:cNvSpPr>
          <p:nvPr/>
        </p:nvSpPr>
        <p:spPr bwMode="auto">
          <a:xfrm>
            <a:off x="8328540" y="5801799"/>
            <a:ext cx="1946016" cy="548640"/>
          </a:xfrm>
          <a:prstGeom prst="rect">
            <a:avLst/>
          </a:prstGeom>
          <a:noFill/>
          <a:ln w="9525">
            <a:noFill/>
            <a:miter lim="800000"/>
          </a:ln>
          <a:effectLst/>
        </p:spPr>
        <p:txBody>
          <a:bodyPr wrap="square">
            <a:spAutoFit/>
          </a:bodyPr>
          <a:lstStyle/>
          <a:p>
            <a:pPr>
              <a:lnSpc>
                <a:spcPct val="150000"/>
              </a:lnSpc>
            </a:pPr>
            <a:r>
              <a:rPr altLang="en-US" b="1" lang="zh-CN" sz="2000">
                <a:solidFill>
                  <a:srgbClr val="00B0F0"/>
                </a:solidFill>
                <a:effectLst>
                  <a:reflection algn="bl" blurRad="6350" dir="5400000" dist="60007" endA="900" endPos="60000" rotWithShape="0" stA="60000" sy="-100000"/>
                </a:effectLst>
                <a:latin charset="-122" pitchFamily="34" typeface="微软雅黑"/>
                <a:ea charset="-122" pitchFamily="34" typeface="微软雅黑"/>
              </a:rPr>
              <a:t>意志的自觉性</a:t>
            </a:r>
          </a:p>
        </p:txBody>
      </p:sp>
      <p:cxnSp>
        <p:nvCxnSpPr>
          <p:cNvPr id="13" name="直接连接符 12"/>
          <p:cNvCxnSpPr/>
          <p:nvPr/>
        </p:nvCxnSpPr>
        <p:spPr>
          <a:xfrm>
            <a:off x="8004888" y="6469498"/>
            <a:ext cx="3744352"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Text Box 44"/>
          <p:cNvSpPr txBox="1">
            <a:spLocks noChangeArrowheads="1"/>
          </p:cNvSpPr>
          <p:nvPr/>
        </p:nvSpPr>
        <p:spPr bwMode="auto">
          <a:xfrm>
            <a:off x="3427999" y="4959598"/>
            <a:ext cx="425238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t>是指动机或目的明确，并能够自觉行动。具有意志自觉性的人，能够主动地、独立地调控自己的行动，为实现预定的目的而倾注全部的热情和力量。</a:t>
            </a:r>
          </a:p>
        </p:txBody>
      </p:sp>
      <p:sp>
        <p:nvSpPr>
          <p:cNvPr id="18" name="矩形 17"/>
          <p:cNvSpPr/>
          <p:nvPr/>
        </p:nvSpPr>
        <p:spPr>
          <a:xfrm>
            <a:off x="3287322" y="4869348"/>
            <a:ext cx="4537095" cy="1598900"/>
          </a:xfrm>
          <a:prstGeom prst="rect">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new\so easy\5D86E325F5B96B134AA5461DC16922FC.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2032919" y="1429438"/>
            <a:ext cx="9770649" cy="2863060"/>
          </a:xfrm>
          <a:prstGeom prst="rect">
            <a:avLst/>
          </a:prstGeom>
          <a:noFill/>
          <a:extLst>
            <a:ext uri="{909E8E84-426E-40DD-AFC4-6F175D3DCCD1}">
              <a14:hiddenFill>
                <a:solidFill>
                  <a:srgbClr val="FFFFFF"/>
                </a:solidFill>
              </a14:hiddenFill>
            </a:ext>
          </a:extLst>
        </p:spPr>
      </p:pic>
      <p:cxnSp>
        <p:nvCxnSpPr>
          <p:cNvPr id="21" name="直接连接符 20"/>
          <p:cNvCxnSpPr/>
          <p:nvPr/>
        </p:nvCxnSpPr>
        <p:spPr>
          <a:xfrm>
            <a:off x="1846975" y="6468248"/>
            <a:ext cx="1260164" cy="125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val="151547801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00" fill="hold" id="7"/>
                                        <p:tgtEl>
                                          <p:spTgt spid="11"/>
                                        </p:tgtEl>
                                        <p:attrNameLst>
                                          <p:attrName>ppt_w</p:attrName>
                                        </p:attrNameLst>
                                      </p:cBhvr>
                                      <p:tavLst>
                                        <p:tav tm="0">
                                          <p:val>
                                            <p:fltVal val="0"/>
                                          </p:val>
                                        </p:tav>
                                        <p:tav tm="100000">
                                          <p:val>
                                            <p:strVal val="#ppt_w"/>
                                          </p:val>
                                        </p:tav>
                                      </p:tavLst>
                                    </p:anim>
                                    <p:anim calcmode="lin" valueType="num">
                                      <p:cBhvr>
                                        <p:cTn dur="200" fill="hold" id="8"/>
                                        <p:tgtEl>
                                          <p:spTgt spid="11"/>
                                        </p:tgtEl>
                                        <p:attrNameLst>
                                          <p:attrName>ppt_h</p:attrName>
                                        </p:attrNameLst>
                                      </p:cBhvr>
                                      <p:tavLst>
                                        <p:tav tm="0">
                                          <p:val>
                                            <p:fltVal val="0"/>
                                          </p:val>
                                        </p:tav>
                                        <p:tav tm="100000">
                                          <p:val>
                                            <p:strVal val="#ppt_h"/>
                                          </p:val>
                                        </p:tav>
                                      </p:tavLst>
                                    </p:anim>
                                    <p:animEffect filter="fade" transition="in">
                                      <p:cBhvr>
                                        <p:cTn dur="200" id="9"/>
                                        <p:tgtEl>
                                          <p:spTgt spid="11"/>
                                        </p:tgtEl>
                                      </p:cBhvr>
                                    </p:animEffect>
                                  </p:childTnLst>
                                </p:cTn>
                              </p:par>
                              <p:par>
                                <p:cTn fill="hold" grpId="1" id="10" nodeType="withEffect" presetClass="emph" presetID="6" presetSubtype="0">
                                  <p:stCondLst>
                                    <p:cond delay="100"/>
                                  </p:stCondLst>
                                  <p:childTnLst>
                                    <p:animScale>
                                      <p:cBhvr>
                                        <p:cTn dur="200" fill="hold" id="11"/>
                                        <p:tgtEl>
                                          <p:spTgt spid="11"/>
                                        </p:tgtEl>
                                      </p:cBhvr>
                                      <p:by x="120000" y="120000"/>
                                    </p:animScale>
                                  </p:childTnLst>
                                </p:cTn>
                              </p:par>
                              <p:par>
                                <p:cTn fill="hold" grpId="2" id="12" nodeType="withEffect" presetClass="emph" presetID="6" presetSubtype="0">
                                  <p:stCondLst>
                                    <p:cond delay="200"/>
                                  </p:stCondLst>
                                  <p:childTnLst>
                                    <p:animScale>
                                      <p:cBhvr>
                                        <p:cTn dur="1300" fill="hold" id="13"/>
                                        <p:tgtEl>
                                          <p:spTgt spid="11"/>
                                        </p:tgtEl>
                                      </p:cBhvr>
                                      <p:by x="90000" y="90000"/>
                                    </p:animScale>
                                  </p:childTnLst>
                                </p:cTn>
                              </p:par>
                              <p:par>
                                <p:cTn decel="100000" fill="hold" grpId="0" id="14" nodeType="withEffect" presetClass="entr" presetID="50" presetSubtype="0">
                                  <p:stCondLst>
                                    <p:cond delay="200"/>
                                  </p:stCondLst>
                                  <p:childTnLst>
                                    <p:set>
                                      <p:cBhvr>
                                        <p:cTn dur="1" fill="hold" id="15">
                                          <p:stCondLst>
                                            <p:cond delay="0"/>
                                          </p:stCondLst>
                                        </p:cTn>
                                        <p:tgtEl>
                                          <p:spTgt spid="12"/>
                                        </p:tgtEl>
                                        <p:attrNameLst>
                                          <p:attrName>style.visibility</p:attrName>
                                        </p:attrNameLst>
                                      </p:cBhvr>
                                      <p:to>
                                        <p:strVal val="visible"/>
                                      </p:to>
                                    </p:set>
                                    <p:anim calcmode="lin" valueType="num">
                                      <p:cBhvr>
                                        <p:cTn dur="1000" fill="hold" id="16"/>
                                        <p:tgtEl>
                                          <p:spTgt spid="12"/>
                                        </p:tgtEl>
                                        <p:attrNameLst>
                                          <p:attrName>ppt_w</p:attrName>
                                        </p:attrNameLst>
                                      </p:cBhvr>
                                      <p:tavLst>
                                        <p:tav tm="0">
                                          <p:val>
                                            <p:strVal val="#ppt_w+.3"/>
                                          </p:val>
                                        </p:tav>
                                        <p:tav tm="100000">
                                          <p:val>
                                            <p:strVal val="#ppt_w"/>
                                          </p:val>
                                        </p:tav>
                                      </p:tavLst>
                                    </p:anim>
                                    <p:anim calcmode="lin" valueType="num">
                                      <p:cBhvr>
                                        <p:cTn dur="1000" fill="hold" id="17"/>
                                        <p:tgtEl>
                                          <p:spTgt spid="12"/>
                                        </p:tgtEl>
                                        <p:attrNameLst>
                                          <p:attrName>ppt_h</p:attrName>
                                        </p:attrNameLst>
                                      </p:cBhvr>
                                      <p:tavLst>
                                        <p:tav tm="0">
                                          <p:val>
                                            <p:strVal val="#ppt_h"/>
                                          </p:val>
                                        </p:tav>
                                        <p:tav tm="100000">
                                          <p:val>
                                            <p:strVal val="#ppt_h"/>
                                          </p:val>
                                        </p:tav>
                                      </p:tavLst>
                                    </p:anim>
                                    <p:animEffect filter="fade" transition="in">
                                      <p:cBhvr>
                                        <p:cTn dur="1000" id="18"/>
                                        <p:tgtEl>
                                          <p:spTgt spid="12"/>
                                        </p:tgtEl>
                                      </p:cBhvr>
                                    </p:animEffect>
                                  </p:childTnLst>
                                </p:cTn>
                              </p:par>
                              <p:par>
                                <p:cTn fill="hold" grpId="1" id="19" nodeType="withEffect" presetClass="entr" presetID="10" presetSubtype="0">
                                  <p:stCondLst>
                                    <p:cond delay="20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2" spid="11"/>
      <p:bldP grpId="0" spid="12"/>
      <p:bldP grpId="1" spid="12"/>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意志品质的构成要素</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11" name="空心弧 10"/>
          <p:cNvSpPr/>
          <p:nvPr/>
        </p:nvSpPr>
        <p:spPr>
          <a:xfrm>
            <a:off x="10417042" y="5013382"/>
            <a:ext cx="1386525" cy="1386525"/>
          </a:xfrm>
          <a:prstGeom prst="blockArc">
            <a:avLst>
              <a:gd fmla="val 15977542" name="adj1"/>
              <a:gd fmla="val 11091646" name="adj2"/>
              <a:gd fmla="val 7996"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5401">
                <a:solidFill>
                  <a:srgbClr val="00B0F0"/>
                </a:solidFill>
                <a:latin charset="-122" pitchFamily="34" typeface="微软雅黑"/>
                <a:ea charset="-122" pitchFamily="34" typeface="微软雅黑"/>
              </a:rPr>
              <a:t>2</a:t>
            </a:r>
          </a:p>
        </p:txBody>
      </p:sp>
      <p:sp>
        <p:nvSpPr>
          <p:cNvPr id="12" name="矩形 4"/>
          <p:cNvSpPr>
            <a:spLocks noChangeArrowheads="1"/>
          </p:cNvSpPr>
          <p:nvPr/>
        </p:nvSpPr>
        <p:spPr bwMode="auto">
          <a:xfrm>
            <a:off x="8328540" y="5801799"/>
            <a:ext cx="1946016" cy="548640"/>
          </a:xfrm>
          <a:prstGeom prst="rect">
            <a:avLst/>
          </a:prstGeom>
          <a:noFill/>
          <a:ln w="9525">
            <a:noFill/>
            <a:miter lim="800000"/>
          </a:ln>
          <a:effectLst/>
        </p:spPr>
        <p:txBody>
          <a:bodyPr wrap="square">
            <a:spAutoFit/>
          </a:bodyPr>
          <a:lstStyle/>
          <a:p>
            <a:pPr>
              <a:lnSpc>
                <a:spcPct val="150000"/>
              </a:lnSpc>
            </a:pPr>
            <a:r>
              <a:rPr altLang="en-US" b="1" lang="zh-CN" sz="2000">
                <a:solidFill>
                  <a:srgbClr val="00B0F0"/>
                </a:solidFill>
                <a:effectLst>
                  <a:reflection algn="bl" blurRad="6350" dir="5400000" dist="60007" endA="900" endPos="60000" rotWithShape="0" stA="60000" sy="-100000"/>
                </a:effectLst>
                <a:latin charset="-122" pitchFamily="34" typeface="微软雅黑"/>
                <a:ea charset="-122" pitchFamily="34" typeface="微软雅黑"/>
              </a:rPr>
              <a:t>意志的果断性</a:t>
            </a:r>
          </a:p>
        </p:txBody>
      </p:sp>
      <p:cxnSp>
        <p:nvCxnSpPr>
          <p:cNvPr id="13" name="直接连接符 12"/>
          <p:cNvCxnSpPr/>
          <p:nvPr/>
        </p:nvCxnSpPr>
        <p:spPr>
          <a:xfrm>
            <a:off x="8004888" y="6469498"/>
            <a:ext cx="3744352"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1" name="直接连接符 20"/>
          <p:cNvCxnSpPr/>
          <p:nvPr/>
        </p:nvCxnSpPr>
        <p:spPr>
          <a:xfrm>
            <a:off x="1846975" y="6458795"/>
            <a:ext cx="1224159" cy="125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PPT图片及版面资源\06-PPT精选插图\03-人物\shangwusx273.JPG" id="14" name="Picture 2"/>
          <p:cNvPicPr>
            <a:picLocks noChangeArrowheads="1" noChangeAspect="1"/>
          </p:cNvPicPr>
          <p:nvPr/>
        </p:nvPicPr>
        <p:blipFill>
          <a:blip r:embed="rId2">
            <a:extLst>
              <a:ext uri="{28A0092B-C50C-407E-A947-70E740481C1C}">
                <a14:useLocalDpi/>
              </a:ext>
            </a:extLst>
          </a:blip>
          <a:stretch>
            <a:fillRect/>
          </a:stretch>
        </p:blipFill>
        <p:spPr bwMode="auto">
          <a:xfrm>
            <a:off x="3178565" y="-446"/>
            <a:ext cx="4573835" cy="6858890"/>
          </a:xfrm>
          <a:prstGeom prst="rect">
            <a:avLst/>
          </a:prstGeom>
          <a:noFill/>
          <a:extLst>
            <a:ext uri="{909E8E84-426E-40DD-AFC4-6F175D3DCCD1}">
              <a14:hiddenFill>
                <a:solidFill>
                  <a:srgbClr val="FFFFFF"/>
                </a:solidFill>
              </a14:hiddenFill>
            </a:ext>
          </a:extLst>
        </p:spPr>
      </p:pic>
      <p:sp>
        <p:nvSpPr>
          <p:cNvPr id="23" name="Text Box 44"/>
          <p:cNvSpPr txBox="1">
            <a:spLocks noChangeArrowheads="1"/>
          </p:cNvSpPr>
          <p:nvPr/>
        </p:nvSpPr>
        <p:spPr bwMode="auto">
          <a:xfrm>
            <a:off x="7896434" y="2636809"/>
            <a:ext cx="4104991"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是指善于抓住时机，迅速决定，及时行动。果断性强的人，当需要立即行动时，能迅速决断，使意志行动顺利进行；而当情况发生新的变化，需要改变行动时，又能够随机应变，毫不犹豫地做出新的决定，以便更加有效地执行决定，完成行动。</a:t>
            </a:r>
          </a:p>
        </p:txBody>
      </p:sp>
    </p:spTree>
    <p:extLst>
      <p:ext uri="{BB962C8B-B14F-4D97-AF65-F5344CB8AC3E}">
        <p14:creationId val="158670665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00" fill="hold" id="7"/>
                                        <p:tgtEl>
                                          <p:spTgt spid="11"/>
                                        </p:tgtEl>
                                        <p:attrNameLst>
                                          <p:attrName>ppt_w</p:attrName>
                                        </p:attrNameLst>
                                      </p:cBhvr>
                                      <p:tavLst>
                                        <p:tav tm="0">
                                          <p:val>
                                            <p:fltVal val="0"/>
                                          </p:val>
                                        </p:tav>
                                        <p:tav tm="100000">
                                          <p:val>
                                            <p:strVal val="#ppt_w"/>
                                          </p:val>
                                        </p:tav>
                                      </p:tavLst>
                                    </p:anim>
                                    <p:anim calcmode="lin" valueType="num">
                                      <p:cBhvr>
                                        <p:cTn dur="200" fill="hold" id="8"/>
                                        <p:tgtEl>
                                          <p:spTgt spid="11"/>
                                        </p:tgtEl>
                                        <p:attrNameLst>
                                          <p:attrName>ppt_h</p:attrName>
                                        </p:attrNameLst>
                                      </p:cBhvr>
                                      <p:tavLst>
                                        <p:tav tm="0">
                                          <p:val>
                                            <p:fltVal val="0"/>
                                          </p:val>
                                        </p:tav>
                                        <p:tav tm="100000">
                                          <p:val>
                                            <p:strVal val="#ppt_h"/>
                                          </p:val>
                                        </p:tav>
                                      </p:tavLst>
                                    </p:anim>
                                    <p:animEffect filter="fade" transition="in">
                                      <p:cBhvr>
                                        <p:cTn dur="200" id="9"/>
                                        <p:tgtEl>
                                          <p:spTgt spid="11"/>
                                        </p:tgtEl>
                                      </p:cBhvr>
                                    </p:animEffect>
                                  </p:childTnLst>
                                </p:cTn>
                              </p:par>
                              <p:par>
                                <p:cTn fill="hold" grpId="1" id="10" nodeType="withEffect" presetClass="emph" presetID="6" presetSubtype="0">
                                  <p:stCondLst>
                                    <p:cond delay="100"/>
                                  </p:stCondLst>
                                  <p:childTnLst>
                                    <p:animScale>
                                      <p:cBhvr>
                                        <p:cTn dur="200" fill="hold" id="11"/>
                                        <p:tgtEl>
                                          <p:spTgt spid="11"/>
                                        </p:tgtEl>
                                      </p:cBhvr>
                                      <p:by x="120000" y="120000"/>
                                    </p:animScale>
                                  </p:childTnLst>
                                </p:cTn>
                              </p:par>
                              <p:par>
                                <p:cTn fill="hold" grpId="2" id="12" nodeType="withEffect" presetClass="emph" presetID="6" presetSubtype="0">
                                  <p:stCondLst>
                                    <p:cond delay="200"/>
                                  </p:stCondLst>
                                  <p:childTnLst>
                                    <p:animScale>
                                      <p:cBhvr>
                                        <p:cTn dur="1300" fill="hold" id="13"/>
                                        <p:tgtEl>
                                          <p:spTgt spid="11"/>
                                        </p:tgtEl>
                                      </p:cBhvr>
                                      <p:by x="90000" y="90000"/>
                                    </p:animScale>
                                  </p:childTnLst>
                                </p:cTn>
                              </p:par>
                              <p:par>
                                <p:cTn decel="100000" fill="hold" grpId="0" id="14" nodeType="withEffect" presetClass="entr" presetID="50" presetSubtype="0">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p:cTn dur="1000" fill="hold" id="16"/>
                                        <p:tgtEl>
                                          <p:spTgt spid="12"/>
                                        </p:tgtEl>
                                        <p:attrNameLst>
                                          <p:attrName>ppt_w</p:attrName>
                                        </p:attrNameLst>
                                      </p:cBhvr>
                                      <p:tavLst>
                                        <p:tav tm="0">
                                          <p:val>
                                            <p:strVal val="#ppt_w+.3"/>
                                          </p:val>
                                        </p:tav>
                                        <p:tav tm="100000">
                                          <p:val>
                                            <p:strVal val="#ppt_w"/>
                                          </p:val>
                                        </p:tav>
                                      </p:tavLst>
                                    </p:anim>
                                    <p:anim calcmode="lin" valueType="num">
                                      <p:cBhvr>
                                        <p:cTn dur="1000" fill="hold" id="17"/>
                                        <p:tgtEl>
                                          <p:spTgt spid="12"/>
                                        </p:tgtEl>
                                        <p:attrNameLst>
                                          <p:attrName>ppt_h</p:attrName>
                                        </p:attrNameLst>
                                      </p:cBhvr>
                                      <p:tavLst>
                                        <p:tav tm="0">
                                          <p:val>
                                            <p:strVal val="#ppt_h"/>
                                          </p:val>
                                        </p:tav>
                                        <p:tav tm="100000">
                                          <p:val>
                                            <p:strVal val="#ppt_h"/>
                                          </p:val>
                                        </p:tav>
                                      </p:tavLst>
                                    </p:anim>
                                    <p:animEffect filter="fade" transition="in">
                                      <p:cBhvr>
                                        <p:cTn dur="1000" id="18"/>
                                        <p:tgtEl>
                                          <p:spTgt spid="12"/>
                                        </p:tgtEl>
                                      </p:cBhvr>
                                    </p:animEffect>
                                  </p:childTnLst>
                                </p:cTn>
                              </p:par>
                              <p:par>
                                <p:cTn fill="hold" grpId="1" id="19" nodeType="with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2" spid="11"/>
      <p:bldP grpId="0" spid="12"/>
      <p:bldP grpId="1" spid="1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意志品质的构成要素</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11" name="空心弧 10"/>
          <p:cNvSpPr/>
          <p:nvPr/>
        </p:nvSpPr>
        <p:spPr>
          <a:xfrm>
            <a:off x="10417042" y="5013382"/>
            <a:ext cx="1386525" cy="1386525"/>
          </a:xfrm>
          <a:prstGeom prst="blockArc">
            <a:avLst>
              <a:gd fmla="val 15977542" name="adj1"/>
              <a:gd fmla="val 11091646" name="adj2"/>
              <a:gd fmla="val 7996"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5401">
                <a:solidFill>
                  <a:srgbClr val="00B0F0"/>
                </a:solidFill>
                <a:latin charset="-122" pitchFamily="34" typeface="微软雅黑"/>
                <a:ea charset="-122" pitchFamily="34" typeface="微软雅黑"/>
              </a:rPr>
              <a:t>3</a:t>
            </a:r>
          </a:p>
        </p:txBody>
      </p:sp>
      <p:sp>
        <p:nvSpPr>
          <p:cNvPr id="12" name="矩形 4"/>
          <p:cNvSpPr>
            <a:spLocks noChangeArrowheads="1"/>
          </p:cNvSpPr>
          <p:nvPr/>
        </p:nvSpPr>
        <p:spPr bwMode="auto">
          <a:xfrm>
            <a:off x="8328540" y="5801799"/>
            <a:ext cx="1946016" cy="548640"/>
          </a:xfrm>
          <a:prstGeom prst="rect">
            <a:avLst/>
          </a:prstGeom>
          <a:noFill/>
          <a:ln w="9525">
            <a:noFill/>
            <a:miter lim="800000"/>
          </a:ln>
          <a:effectLst/>
        </p:spPr>
        <p:txBody>
          <a:bodyPr wrap="square">
            <a:spAutoFit/>
          </a:bodyPr>
          <a:lstStyle/>
          <a:p>
            <a:pPr>
              <a:lnSpc>
                <a:spcPct val="150000"/>
              </a:lnSpc>
            </a:pPr>
            <a:r>
              <a:rPr altLang="en-US" b="1" lang="zh-CN" sz="2000">
                <a:solidFill>
                  <a:srgbClr val="00B0F0"/>
                </a:solidFill>
                <a:effectLst>
                  <a:reflection algn="bl" blurRad="6350" dir="5400000" dist="60007" endA="900" endPos="60000" rotWithShape="0" stA="60000" sy="-100000"/>
                </a:effectLst>
                <a:latin charset="-122" pitchFamily="34" typeface="微软雅黑"/>
                <a:ea charset="-122" pitchFamily="34" typeface="微软雅黑"/>
              </a:rPr>
              <a:t>意志的自制性</a:t>
            </a:r>
          </a:p>
        </p:txBody>
      </p:sp>
      <p:cxnSp>
        <p:nvCxnSpPr>
          <p:cNvPr id="13" name="直接连接符 12"/>
          <p:cNvCxnSpPr/>
          <p:nvPr/>
        </p:nvCxnSpPr>
        <p:spPr>
          <a:xfrm>
            <a:off x="8004888" y="6469498"/>
            <a:ext cx="3744352"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PPT图片及版面资源\06-PPT精选插图\03-人物\623676_1308365654cUc9.jpg"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2098263" y="942488"/>
            <a:ext cx="7197860" cy="4764157"/>
          </a:xfrm>
          <a:prstGeom prst="snip2DiagRect">
            <a:avLst>
              <a:gd fmla="val 0" name="adj1"/>
              <a:gd fmla="val 7452" name="adj2"/>
            </a:avLst>
          </a:prstGeom>
          <a:noFill/>
          <a:ln w="28575">
            <a:solidFill>
              <a:srgbClr val="00B0F0"/>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3" name="Text Box 44"/>
          <p:cNvSpPr txBox="1">
            <a:spLocks noChangeArrowheads="1"/>
          </p:cNvSpPr>
          <p:nvPr/>
        </p:nvSpPr>
        <p:spPr bwMode="auto">
          <a:xfrm>
            <a:off x="9552833" y="1857042"/>
            <a:ext cx="2448591"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是指一个人善于控制和支配自己的行动，自己管住自己的言行。自制性强的人，在意志行动中，不受无关诱因的干扰，能控制自己，坚持完成原定计划，同时能制止自身不利于达到目的的行为。</a:t>
            </a:r>
          </a:p>
        </p:txBody>
      </p:sp>
    </p:spTree>
    <p:extLst>
      <p:ext uri="{BB962C8B-B14F-4D97-AF65-F5344CB8AC3E}">
        <p14:creationId val="169429008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00" fill="hold" id="7"/>
                                        <p:tgtEl>
                                          <p:spTgt spid="11"/>
                                        </p:tgtEl>
                                        <p:attrNameLst>
                                          <p:attrName>ppt_w</p:attrName>
                                        </p:attrNameLst>
                                      </p:cBhvr>
                                      <p:tavLst>
                                        <p:tav tm="0">
                                          <p:val>
                                            <p:fltVal val="0"/>
                                          </p:val>
                                        </p:tav>
                                        <p:tav tm="100000">
                                          <p:val>
                                            <p:strVal val="#ppt_w"/>
                                          </p:val>
                                        </p:tav>
                                      </p:tavLst>
                                    </p:anim>
                                    <p:anim calcmode="lin" valueType="num">
                                      <p:cBhvr>
                                        <p:cTn dur="200" fill="hold" id="8"/>
                                        <p:tgtEl>
                                          <p:spTgt spid="11"/>
                                        </p:tgtEl>
                                        <p:attrNameLst>
                                          <p:attrName>ppt_h</p:attrName>
                                        </p:attrNameLst>
                                      </p:cBhvr>
                                      <p:tavLst>
                                        <p:tav tm="0">
                                          <p:val>
                                            <p:fltVal val="0"/>
                                          </p:val>
                                        </p:tav>
                                        <p:tav tm="100000">
                                          <p:val>
                                            <p:strVal val="#ppt_h"/>
                                          </p:val>
                                        </p:tav>
                                      </p:tavLst>
                                    </p:anim>
                                    <p:animEffect filter="fade" transition="in">
                                      <p:cBhvr>
                                        <p:cTn dur="200" id="9"/>
                                        <p:tgtEl>
                                          <p:spTgt spid="11"/>
                                        </p:tgtEl>
                                      </p:cBhvr>
                                    </p:animEffect>
                                  </p:childTnLst>
                                </p:cTn>
                              </p:par>
                              <p:par>
                                <p:cTn fill="hold" grpId="1" id="10" nodeType="withEffect" presetClass="emph" presetID="6" presetSubtype="0">
                                  <p:stCondLst>
                                    <p:cond delay="100"/>
                                  </p:stCondLst>
                                  <p:childTnLst>
                                    <p:animScale>
                                      <p:cBhvr>
                                        <p:cTn dur="200" fill="hold" id="11"/>
                                        <p:tgtEl>
                                          <p:spTgt spid="11"/>
                                        </p:tgtEl>
                                      </p:cBhvr>
                                      <p:by x="120000" y="120000"/>
                                    </p:animScale>
                                  </p:childTnLst>
                                </p:cTn>
                              </p:par>
                              <p:par>
                                <p:cTn fill="hold" grpId="2" id="12" nodeType="withEffect" presetClass="emph" presetID="6" presetSubtype="0">
                                  <p:stCondLst>
                                    <p:cond delay="200"/>
                                  </p:stCondLst>
                                  <p:childTnLst>
                                    <p:animScale>
                                      <p:cBhvr>
                                        <p:cTn dur="1300" fill="hold" id="13"/>
                                        <p:tgtEl>
                                          <p:spTgt spid="11"/>
                                        </p:tgtEl>
                                      </p:cBhvr>
                                      <p:by x="90000" y="90000"/>
                                    </p:animScale>
                                  </p:childTnLst>
                                </p:cTn>
                              </p:par>
                              <p:par>
                                <p:cTn decel="100000" fill="hold" grpId="0" id="14" nodeType="withEffect" presetClass="entr" presetID="50" presetSubtype="0">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p:cTn dur="1000" fill="hold" id="16"/>
                                        <p:tgtEl>
                                          <p:spTgt spid="12"/>
                                        </p:tgtEl>
                                        <p:attrNameLst>
                                          <p:attrName>ppt_w</p:attrName>
                                        </p:attrNameLst>
                                      </p:cBhvr>
                                      <p:tavLst>
                                        <p:tav tm="0">
                                          <p:val>
                                            <p:strVal val="#ppt_w+.3"/>
                                          </p:val>
                                        </p:tav>
                                        <p:tav tm="100000">
                                          <p:val>
                                            <p:strVal val="#ppt_w"/>
                                          </p:val>
                                        </p:tav>
                                      </p:tavLst>
                                    </p:anim>
                                    <p:anim calcmode="lin" valueType="num">
                                      <p:cBhvr>
                                        <p:cTn dur="1000" fill="hold" id="17"/>
                                        <p:tgtEl>
                                          <p:spTgt spid="12"/>
                                        </p:tgtEl>
                                        <p:attrNameLst>
                                          <p:attrName>ppt_h</p:attrName>
                                        </p:attrNameLst>
                                      </p:cBhvr>
                                      <p:tavLst>
                                        <p:tav tm="0">
                                          <p:val>
                                            <p:strVal val="#ppt_h"/>
                                          </p:val>
                                        </p:tav>
                                        <p:tav tm="100000">
                                          <p:val>
                                            <p:strVal val="#ppt_h"/>
                                          </p:val>
                                        </p:tav>
                                      </p:tavLst>
                                    </p:anim>
                                    <p:animEffect filter="fade" transition="in">
                                      <p:cBhvr>
                                        <p:cTn dur="1000" id="18"/>
                                        <p:tgtEl>
                                          <p:spTgt spid="12"/>
                                        </p:tgtEl>
                                      </p:cBhvr>
                                    </p:animEffect>
                                  </p:childTnLst>
                                </p:cTn>
                              </p:par>
                              <p:par>
                                <p:cTn fill="hold" grpId="1" id="19" nodeType="with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2" spid="11"/>
      <p:bldP grpId="0" spid="12"/>
      <p:bldP grpId="1" spid="1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意志品质的构成要素</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11" name="空心弧 10"/>
          <p:cNvSpPr/>
          <p:nvPr/>
        </p:nvSpPr>
        <p:spPr>
          <a:xfrm>
            <a:off x="10417042" y="5013382"/>
            <a:ext cx="1386525" cy="1386525"/>
          </a:xfrm>
          <a:prstGeom prst="blockArc">
            <a:avLst>
              <a:gd fmla="val 15977542" name="adj1"/>
              <a:gd fmla="val 11091646" name="adj2"/>
              <a:gd fmla="val 7996"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5401">
                <a:solidFill>
                  <a:srgbClr val="00B0F0"/>
                </a:solidFill>
                <a:latin charset="-122" pitchFamily="34" typeface="微软雅黑"/>
                <a:ea charset="-122" pitchFamily="34" typeface="微软雅黑"/>
              </a:rPr>
              <a:t>4</a:t>
            </a:r>
          </a:p>
        </p:txBody>
      </p:sp>
      <p:sp>
        <p:nvSpPr>
          <p:cNvPr id="12" name="矩形 4"/>
          <p:cNvSpPr>
            <a:spLocks noChangeArrowheads="1"/>
          </p:cNvSpPr>
          <p:nvPr/>
        </p:nvSpPr>
        <p:spPr bwMode="auto">
          <a:xfrm>
            <a:off x="8328540" y="5801799"/>
            <a:ext cx="1946016" cy="548640"/>
          </a:xfrm>
          <a:prstGeom prst="rect">
            <a:avLst/>
          </a:prstGeom>
          <a:noFill/>
          <a:ln w="9525">
            <a:noFill/>
            <a:miter lim="800000"/>
          </a:ln>
          <a:effectLst/>
        </p:spPr>
        <p:txBody>
          <a:bodyPr wrap="square">
            <a:spAutoFit/>
          </a:bodyPr>
          <a:lstStyle/>
          <a:p>
            <a:pPr>
              <a:lnSpc>
                <a:spcPct val="150000"/>
              </a:lnSpc>
            </a:pPr>
            <a:r>
              <a:rPr altLang="en-US" b="1" lang="zh-CN" sz="2000">
                <a:solidFill>
                  <a:srgbClr val="00B0F0"/>
                </a:solidFill>
                <a:effectLst>
                  <a:reflection algn="bl" blurRad="6350" dir="5400000" dist="60007" endA="900" endPos="60000" rotWithShape="0" stA="60000" sy="-100000"/>
                </a:effectLst>
                <a:latin charset="-122" pitchFamily="34" typeface="微软雅黑"/>
                <a:ea charset="-122" pitchFamily="34" typeface="微软雅黑"/>
              </a:rPr>
              <a:t>意志的坚持性</a:t>
            </a:r>
          </a:p>
        </p:txBody>
      </p:sp>
      <p:cxnSp>
        <p:nvCxnSpPr>
          <p:cNvPr id="13" name="直接连接符 12"/>
          <p:cNvCxnSpPr/>
          <p:nvPr/>
        </p:nvCxnSpPr>
        <p:spPr>
          <a:xfrm flipV="1">
            <a:off x="8112487" y="6468248"/>
            <a:ext cx="3841904" cy="125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Text Box 44"/>
          <p:cNvSpPr txBox="1">
            <a:spLocks noChangeArrowheads="1"/>
          </p:cNvSpPr>
          <p:nvPr/>
        </p:nvSpPr>
        <p:spPr bwMode="auto">
          <a:xfrm>
            <a:off x="2351096" y="4959598"/>
            <a:ext cx="554533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t>以上四个方面并不是孤立的，而是有着内在联系的有机整体；但尤以第四点最能反映一个人意志品质。水只有烧到100摄氏度才能开，差一度都不行！因此，必须克服一切困难，坚持到底。</a:t>
            </a:r>
          </a:p>
        </p:txBody>
      </p:sp>
      <p:sp>
        <p:nvSpPr>
          <p:cNvPr id="18" name="矩形 17"/>
          <p:cNvSpPr/>
          <p:nvPr/>
        </p:nvSpPr>
        <p:spPr>
          <a:xfrm>
            <a:off x="2246800" y="4869348"/>
            <a:ext cx="5726261" cy="1598900"/>
          </a:xfrm>
          <a:prstGeom prst="rect">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cxnSp>
        <p:nvCxnSpPr>
          <p:cNvPr id="21" name="直接连接符 20"/>
          <p:cNvCxnSpPr/>
          <p:nvPr/>
        </p:nvCxnSpPr>
        <p:spPr>
          <a:xfrm>
            <a:off x="1846975" y="6458795"/>
            <a:ext cx="216028" cy="125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new\so easy\BB257BF8E6EC23ECA43F59311D19CF60.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2246801" y="952177"/>
            <a:ext cx="6581413" cy="3485066"/>
          </a:xfrm>
          <a:prstGeom prst="cube">
            <a:avLst/>
          </a:prstGeom>
          <a:noFill/>
          <a:ln w="12700">
            <a:solidFill>
              <a:srgbClr val="00B0F0"/>
            </a:solidFill>
          </a:ln>
          <a:extLst>
            <a:ext uri="{909E8E84-426E-40DD-AFC4-6F175D3DCCD1}">
              <a14:hiddenFill>
                <a:solidFill>
                  <a:srgbClr val="FFFFFF"/>
                </a:solidFill>
              </a14:hiddenFill>
            </a:ext>
          </a:extLst>
        </p:spPr>
      </p:pic>
      <p:grpSp>
        <p:nvGrpSpPr>
          <p:cNvPr id="14" name="组合 13"/>
          <p:cNvGrpSpPr/>
          <p:nvPr/>
        </p:nvGrpSpPr>
        <p:grpSpPr>
          <a:xfrm>
            <a:off x="9022216" y="1844618"/>
            <a:ext cx="2932175" cy="1656400"/>
            <a:chOff x="8003846" y="2924944"/>
            <a:chExt cx="3852000" cy="1728192"/>
          </a:xfrm>
        </p:grpSpPr>
        <p:sp>
          <p:nvSpPr>
            <p:cNvPr id="15" name="Text Box 44"/>
            <p:cNvSpPr txBox="1">
              <a:spLocks noChangeArrowheads="1"/>
            </p:cNvSpPr>
            <p:nvPr/>
          </p:nvSpPr>
          <p:spPr bwMode="auto">
            <a:xfrm>
              <a:off x="8127197" y="3054701"/>
              <a:ext cx="3600400" cy="146921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a:solidFill>
                    <a:srgbClr val="00B0F0"/>
                  </a:solidFill>
                </a:rPr>
                <a:t>指坚持不懈、百折不挠，不达目的不罢休。所谓“锲而不舍，金石可镂”，就是是意志坚持性的表现。</a:t>
              </a:r>
            </a:p>
          </p:txBody>
        </p:sp>
        <p:sp>
          <p:nvSpPr>
            <p:cNvPr id="19" name="矩形 18"/>
            <p:cNvSpPr/>
            <p:nvPr/>
          </p:nvSpPr>
          <p:spPr>
            <a:xfrm>
              <a:off x="8003846" y="2924944"/>
              <a:ext cx="3852000" cy="1728192"/>
            </a:xfrm>
            <a:prstGeom prst="rect">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spTree>
    <p:extLst>
      <p:ext uri="{BB962C8B-B14F-4D97-AF65-F5344CB8AC3E}">
        <p14:creationId val="126861671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00" fill="hold" id="7"/>
                                        <p:tgtEl>
                                          <p:spTgt spid="11"/>
                                        </p:tgtEl>
                                        <p:attrNameLst>
                                          <p:attrName>ppt_w</p:attrName>
                                        </p:attrNameLst>
                                      </p:cBhvr>
                                      <p:tavLst>
                                        <p:tav tm="0">
                                          <p:val>
                                            <p:fltVal val="0"/>
                                          </p:val>
                                        </p:tav>
                                        <p:tav tm="100000">
                                          <p:val>
                                            <p:strVal val="#ppt_w"/>
                                          </p:val>
                                        </p:tav>
                                      </p:tavLst>
                                    </p:anim>
                                    <p:anim calcmode="lin" valueType="num">
                                      <p:cBhvr>
                                        <p:cTn dur="200" fill="hold" id="8"/>
                                        <p:tgtEl>
                                          <p:spTgt spid="11"/>
                                        </p:tgtEl>
                                        <p:attrNameLst>
                                          <p:attrName>ppt_h</p:attrName>
                                        </p:attrNameLst>
                                      </p:cBhvr>
                                      <p:tavLst>
                                        <p:tav tm="0">
                                          <p:val>
                                            <p:fltVal val="0"/>
                                          </p:val>
                                        </p:tav>
                                        <p:tav tm="100000">
                                          <p:val>
                                            <p:strVal val="#ppt_h"/>
                                          </p:val>
                                        </p:tav>
                                      </p:tavLst>
                                    </p:anim>
                                    <p:animEffect filter="fade" transition="in">
                                      <p:cBhvr>
                                        <p:cTn dur="200" id="9"/>
                                        <p:tgtEl>
                                          <p:spTgt spid="11"/>
                                        </p:tgtEl>
                                      </p:cBhvr>
                                    </p:animEffect>
                                  </p:childTnLst>
                                </p:cTn>
                              </p:par>
                              <p:par>
                                <p:cTn fill="hold" grpId="1" id="10" nodeType="withEffect" presetClass="emph" presetID="6" presetSubtype="0">
                                  <p:stCondLst>
                                    <p:cond delay="100"/>
                                  </p:stCondLst>
                                  <p:childTnLst>
                                    <p:animScale>
                                      <p:cBhvr>
                                        <p:cTn dur="200" fill="hold" id="11"/>
                                        <p:tgtEl>
                                          <p:spTgt spid="11"/>
                                        </p:tgtEl>
                                      </p:cBhvr>
                                      <p:by x="120000" y="120000"/>
                                    </p:animScale>
                                  </p:childTnLst>
                                </p:cTn>
                              </p:par>
                              <p:par>
                                <p:cTn fill="hold" grpId="2" id="12" nodeType="withEffect" presetClass="emph" presetID="6" presetSubtype="0">
                                  <p:stCondLst>
                                    <p:cond delay="200"/>
                                  </p:stCondLst>
                                  <p:childTnLst>
                                    <p:animScale>
                                      <p:cBhvr>
                                        <p:cTn dur="1300" fill="hold" id="13"/>
                                        <p:tgtEl>
                                          <p:spTgt spid="11"/>
                                        </p:tgtEl>
                                      </p:cBhvr>
                                      <p:by x="90000" y="90000"/>
                                    </p:animScale>
                                  </p:childTnLst>
                                </p:cTn>
                              </p:par>
                              <p:par>
                                <p:cTn decel="100000" fill="hold" grpId="0" id="14" nodeType="withEffect" presetClass="entr" presetID="50" presetSubtype="0">
                                  <p:stCondLst>
                                    <p:cond delay="200"/>
                                  </p:stCondLst>
                                  <p:childTnLst>
                                    <p:set>
                                      <p:cBhvr>
                                        <p:cTn dur="1" fill="hold" id="15">
                                          <p:stCondLst>
                                            <p:cond delay="0"/>
                                          </p:stCondLst>
                                        </p:cTn>
                                        <p:tgtEl>
                                          <p:spTgt spid="12"/>
                                        </p:tgtEl>
                                        <p:attrNameLst>
                                          <p:attrName>style.visibility</p:attrName>
                                        </p:attrNameLst>
                                      </p:cBhvr>
                                      <p:to>
                                        <p:strVal val="visible"/>
                                      </p:to>
                                    </p:set>
                                    <p:anim calcmode="lin" valueType="num">
                                      <p:cBhvr>
                                        <p:cTn dur="1000" fill="hold" id="16"/>
                                        <p:tgtEl>
                                          <p:spTgt spid="12"/>
                                        </p:tgtEl>
                                        <p:attrNameLst>
                                          <p:attrName>ppt_w</p:attrName>
                                        </p:attrNameLst>
                                      </p:cBhvr>
                                      <p:tavLst>
                                        <p:tav tm="0">
                                          <p:val>
                                            <p:strVal val="#ppt_w+.3"/>
                                          </p:val>
                                        </p:tav>
                                        <p:tav tm="100000">
                                          <p:val>
                                            <p:strVal val="#ppt_w"/>
                                          </p:val>
                                        </p:tav>
                                      </p:tavLst>
                                    </p:anim>
                                    <p:anim calcmode="lin" valueType="num">
                                      <p:cBhvr>
                                        <p:cTn dur="1000" fill="hold" id="17"/>
                                        <p:tgtEl>
                                          <p:spTgt spid="12"/>
                                        </p:tgtEl>
                                        <p:attrNameLst>
                                          <p:attrName>ppt_h</p:attrName>
                                        </p:attrNameLst>
                                      </p:cBhvr>
                                      <p:tavLst>
                                        <p:tav tm="0">
                                          <p:val>
                                            <p:strVal val="#ppt_h"/>
                                          </p:val>
                                        </p:tav>
                                        <p:tav tm="100000">
                                          <p:val>
                                            <p:strVal val="#ppt_h"/>
                                          </p:val>
                                        </p:tav>
                                      </p:tavLst>
                                    </p:anim>
                                    <p:animEffect filter="fade" transition="in">
                                      <p:cBhvr>
                                        <p:cTn dur="1000" id="18"/>
                                        <p:tgtEl>
                                          <p:spTgt spid="12"/>
                                        </p:tgtEl>
                                      </p:cBhvr>
                                    </p:animEffect>
                                  </p:childTnLst>
                                </p:cTn>
                              </p:par>
                              <p:par>
                                <p:cTn fill="hold" grpId="1" id="19" nodeType="withEffect" presetClass="entr" presetID="10" presetSubtype="0">
                                  <p:stCondLst>
                                    <p:cond delay="20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Effect filter="fade" transition="in">
                                      <p:cBhvr>
                                        <p:cTn dur="500" id="27"/>
                                        <p:tgtEl>
                                          <p:spTgt spid="14"/>
                                        </p:tgtEl>
                                      </p:cBhvr>
                                    </p:animEffect>
                                  </p:childTnLst>
                                </p:cTn>
                              </p:par>
                              <p:par>
                                <p:cTn fill="hold" id="28" nodeType="withEffect" presetClass="emph" presetID="8" presetSubtype="0">
                                  <p:stCondLst>
                                    <p:cond delay="0"/>
                                  </p:stCondLst>
                                  <p:childTnLst>
                                    <p:animRot by="21600000">
                                      <p:cBhvr>
                                        <p:cTn dur="500" fill="hold" id="29"/>
                                        <p:tgtEl>
                                          <p:spTgt spid="14"/>
                                        </p:tgtEl>
                                        <p:attrNameLst>
                                          <p:attrName>r</p:attrName>
                                        </p:attrNameLst>
                                      </p:cBhvr>
                                    </p:animRot>
                                  </p:childTnLst>
                                </p:cTn>
                              </p:par>
                            </p:childTnLst>
                          </p:cTn>
                        </p:par>
                        <p:par>
                          <p:cTn fill="hold" id="30" nodeType="afterGroup">
                            <p:stCondLst>
                              <p:cond delay="2000"/>
                            </p:stCondLst>
                            <p:childTnLst>
                              <p:par>
                                <p:cTn fill="hold" grpId="0" id="31" nodeType="afterEffect" presetClass="entr" presetID="42"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1000" id="33"/>
                                        <p:tgtEl>
                                          <p:spTgt spid="16"/>
                                        </p:tgtEl>
                                      </p:cBhvr>
                                    </p:animEffect>
                                    <p:anim calcmode="lin" valueType="num">
                                      <p:cBhvr>
                                        <p:cTn dur="1000" fill="hold" id="34"/>
                                        <p:tgtEl>
                                          <p:spTgt spid="16"/>
                                        </p:tgtEl>
                                        <p:attrNameLst>
                                          <p:attrName>ppt_x</p:attrName>
                                        </p:attrNameLst>
                                      </p:cBhvr>
                                      <p:tavLst>
                                        <p:tav tm="0">
                                          <p:val>
                                            <p:strVal val="#ppt_x"/>
                                          </p:val>
                                        </p:tav>
                                        <p:tav tm="100000">
                                          <p:val>
                                            <p:strVal val="#ppt_x"/>
                                          </p:val>
                                        </p:tav>
                                      </p:tavLst>
                                    </p:anim>
                                    <p:anim calcmode="lin" valueType="num">
                                      <p:cBhvr>
                                        <p:cTn dur="1000" fill="hold" id="35"/>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2" spid="11"/>
      <p:bldP grpId="0" spid="12"/>
      <p:bldP grpId="1" spid="12"/>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斜纹 1"/>
          <p:cNvSpPr/>
          <p:nvPr/>
        </p:nvSpPr>
        <p:spPr>
          <a:xfrm rot="10800000">
            <a:off x="11183870" y="5850251"/>
            <a:ext cx="1008131" cy="1008195"/>
          </a:xfrm>
          <a:prstGeom prst="diagStripe">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91">
              <a:defRPr/>
            </a:pPr>
            <a:endParaRPr altLang="en-US" kern="0" lang="zh-CN">
              <a:solidFill>
                <a:sysClr lastClr="000000" val="windowText"/>
              </a:solidFill>
              <a:ea typeface="微软雅黑"/>
            </a:endParaRPr>
          </a:p>
        </p:txBody>
      </p:sp>
      <p:sp>
        <p:nvSpPr>
          <p:cNvPr id="3" name="TextBox 2"/>
          <p:cNvSpPr txBox="1"/>
          <p:nvPr/>
        </p:nvSpPr>
        <p:spPr>
          <a:xfrm rot="18928564">
            <a:off x="11442748" y="632210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grpSp>
        <p:nvGrpSpPr>
          <p:cNvPr id="34" name="组合 33"/>
          <p:cNvGrpSpPr/>
          <p:nvPr/>
        </p:nvGrpSpPr>
        <p:grpSpPr>
          <a:xfrm>
            <a:off x="2502882" y="802458"/>
            <a:ext cx="4240092" cy="5541231"/>
            <a:chOff x="2502556" y="802800"/>
            <a:chExt cx="4239540" cy="5540509"/>
          </a:xfrm>
        </p:grpSpPr>
        <p:pic>
          <p:nvPicPr>
            <p:cNvPr descr="F:\TDZ临时\其他备用\！个人PPT作品@teliss\磨练坚强意志-图\8AE5D05FAA28303166B8BC708A4D89DD.jpg" id="4" name="Picture 11"/>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2502556" y="933147"/>
              <a:ext cx="4075286" cy="5410162"/>
            </a:xfrm>
            <a:prstGeom prst="rect">
              <a:avLst/>
            </a:prstGeom>
            <a:noFill/>
            <a:ln w="19050">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F:\TDZ临时\其他备用\！PPT图片及版面资源\06-PPT精选插图\04-图标\右边角-蓝1.png" id="6"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5256000" y="802800"/>
              <a:ext cx="1440000" cy="1433425"/>
            </a:xfrm>
            <a:prstGeom prst="rect">
              <a:avLst/>
            </a:prstGeom>
            <a:noFill/>
            <a:extLst>
              <a:ext uri="{909E8E84-426E-40DD-AFC4-6F175D3DCCD1}">
                <a14:hiddenFill>
                  <a:solidFill>
                    <a:srgbClr val="FFFFFF"/>
                  </a:solidFill>
                </a14:hiddenFill>
              </a:ext>
            </a:extLst>
          </p:spPr>
        </p:pic>
        <p:sp>
          <p:nvSpPr>
            <p:cNvPr id="8" name="TextBox 7"/>
            <p:cNvSpPr txBox="1"/>
            <p:nvPr/>
          </p:nvSpPr>
          <p:spPr>
            <a:xfrm rot="2678999">
              <a:off x="5552001" y="1163758"/>
              <a:ext cx="1191260" cy="335236"/>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意志概述</a:t>
              </a:r>
            </a:p>
          </p:txBody>
        </p:sp>
      </p:grpSp>
      <p:grpSp>
        <p:nvGrpSpPr>
          <p:cNvPr id="35" name="组合 34"/>
          <p:cNvGrpSpPr/>
          <p:nvPr/>
        </p:nvGrpSpPr>
        <p:grpSpPr>
          <a:xfrm>
            <a:off x="7396228" y="802458"/>
            <a:ext cx="4432748" cy="5541231"/>
            <a:chOff x="7395264" y="802800"/>
            <a:chExt cx="4432171" cy="5540509"/>
          </a:xfrm>
        </p:grpSpPr>
        <p:pic>
          <p:nvPicPr>
            <p:cNvPr descr="F:\TDZ临时\其他备用\！个人PPT作品@teliss\磨练坚强意志-图\733829156098FCCCF7822E714D466C72.jpg" id="5" name="Picture 10"/>
            <p:cNvPicPr>
              <a:picLocks noChangeArrowheads="1" noChangeAspect="1"/>
            </p:cNvPicPr>
            <p:nvPr/>
          </p:nvPicPr>
          <p:blipFill>
            <a:blip r:embed="rId4">
              <a:extLst>
                <a:ext uri="{28A0092B-C50C-407E-A947-70E740481C1C}">
                  <a14:useLocalDpi/>
                </a:ext>
              </a:extLst>
            </a:blip>
            <a:stretch>
              <a:fillRect/>
            </a:stretch>
          </p:blipFill>
          <p:spPr bwMode="auto">
            <a:xfrm>
              <a:off x="7395264" y="933147"/>
              <a:ext cx="4075287" cy="5410162"/>
            </a:xfrm>
            <a:prstGeom prst="rect">
              <a:avLst/>
            </a:prstGeom>
            <a:noFill/>
            <a:ln w="19050">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F:\TDZ临时\其他备用\！PPT图片及版面资源\06-PPT精选插图\04-图标\右边角-黄1.png" id="7" name="Picture 2"/>
            <p:cNvPicPr>
              <a:picLocks noChangeArrowheads="1" noChangeAspect="1"/>
            </p:cNvPicPr>
            <p:nvPr/>
          </p:nvPicPr>
          <p:blipFill>
            <a:blip r:embed="rId5">
              <a:extLst>
                <a:ext uri="{28A0092B-C50C-407E-A947-70E740481C1C}">
                  <a14:useLocalDpi/>
                </a:ext>
              </a:extLst>
            </a:blip>
            <a:stretch>
              <a:fillRect/>
            </a:stretch>
          </p:blipFill>
          <p:spPr bwMode="auto">
            <a:xfrm>
              <a:off x="10152000" y="802800"/>
              <a:ext cx="1440000" cy="1433425"/>
            </a:xfrm>
            <a:prstGeom prst="rect">
              <a:avLst/>
            </a:prstGeom>
            <a:noFill/>
            <a:extLst>
              <a:ext uri="{909E8E84-426E-40DD-AFC4-6F175D3DCCD1}">
                <a14:hiddenFill>
                  <a:solidFill>
                    <a:srgbClr val="FFFFFF"/>
                  </a:solidFill>
                </a14:hiddenFill>
              </a:ext>
            </a:extLst>
          </p:spPr>
        </p:pic>
        <p:sp>
          <p:nvSpPr>
            <p:cNvPr id="9" name="TextBox 8"/>
            <p:cNvSpPr txBox="1"/>
            <p:nvPr/>
          </p:nvSpPr>
          <p:spPr>
            <a:xfrm rot="2678999">
              <a:off x="10247547" y="1203428"/>
              <a:ext cx="1581054" cy="335236"/>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对坚持的分析</a:t>
              </a:r>
            </a:p>
          </p:txBody>
        </p:sp>
      </p:grpSp>
      <p:sp>
        <p:nvSpPr>
          <p:cNvPr id="17" name="标题 16"/>
          <p:cNvSpPr>
            <a:spLocks noGrp="1"/>
          </p:cNvSpPr>
          <p:nvPr>
            <p:ph type="title"/>
          </p:nvPr>
        </p:nvSpPr>
        <p:spPr/>
        <p:txBody>
          <a:bodyPr>
            <a:noAutofit/>
          </a:bodyPr>
          <a:lstStyle/>
          <a:p>
            <a:r>
              <a:rPr altLang="en-US" lang="zh-CN" sz="1500">
                <a:solidFill>
                  <a:schemeClr val="accent6"/>
                </a:solidFill>
              </a:rPr>
              <a:t>过渡页</a:t>
            </a:r>
          </a:p>
        </p:txBody>
      </p:sp>
      <p:grpSp>
        <p:nvGrpSpPr>
          <p:cNvPr id="29" name="组合 28"/>
          <p:cNvGrpSpPr/>
          <p:nvPr/>
        </p:nvGrpSpPr>
        <p:grpSpPr>
          <a:xfrm>
            <a:off x="10416328" y="186778"/>
            <a:ext cx="1563406" cy="1053267"/>
            <a:chOff x="10414972" y="187200"/>
            <a:chExt cx="1563202" cy="1053130"/>
          </a:xfrm>
        </p:grpSpPr>
        <p:sp>
          <p:nvSpPr>
            <p:cNvPr id="30" name="矩形 29"/>
            <p:cNvSpPr/>
            <p:nvPr/>
          </p:nvSpPr>
          <p:spPr>
            <a:xfrm>
              <a:off x="10414972" y="187200"/>
              <a:ext cx="7704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0414972" y="901776"/>
              <a:ext cx="1563202" cy="335236"/>
            </a:xfrm>
            <a:prstGeom prst="rect">
              <a:avLst/>
            </a:prstGeom>
            <a:solidFill>
              <a:srgbClr val="FFC000"/>
            </a:solidFill>
            <a:ln w="28575">
              <a:solidFill>
                <a:srgbClr val="FFC000"/>
              </a:solidFill>
            </a:ln>
          </p:spPr>
          <p:txBody>
            <a:bodyPr vert="horz" wrap="square">
              <a:spAutoFit/>
            </a:bodyPr>
            <a:lstStyle/>
            <a:p>
              <a:pPr algn="r"/>
              <a:r>
                <a:rPr altLang="en-US" lang="zh-CN" sz="1600">
                  <a:solidFill>
                    <a:schemeClr val="bg1"/>
                  </a:solidFill>
                  <a:latin charset="-122" pitchFamily="34" typeface="微软雅黑"/>
                  <a:ea charset="-122" pitchFamily="34" typeface="微软雅黑"/>
                </a:rPr>
                <a:t>对坚持的分析</a:t>
              </a:r>
            </a:p>
          </p:txBody>
        </p:sp>
        <p:sp>
          <p:nvSpPr>
            <p:cNvPr id="32" name="矩形 31"/>
            <p:cNvSpPr/>
            <p:nvPr/>
          </p:nvSpPr>
          <p:spPr>
            <a:xfrm>
              <a:off x="10437374" y="187200"/>
              <a:ext cx="770400" cy="639997"/>
            </a:xfrm>
            <a:prstGeom prst="rect">
              <a:avLst/>
            </a:prstGeom>
          </p:spPr>
          <p:txBody>
            <a:bodyPr wrap="square">
              <a:spAutoFit/>
            </a:bodyPr>
            <a:lstStyle/>
            <a:p>
              <a:pPr algn="ctr"/>
              <a:r>
                <a:rPr altLang="en-US" b="1" lang="zh-CN" sz="3600">
                  <a:solidFill>
                    <a:schemeClr val="bg1"/>
                  </a:solidFill>
                  <a:latin charset="-122" pitchFamily="34" typeface="微软雅黑"/>
                  <a:ea charset="-122" pitchFamily="34" typeface="微软雅黑"/>
                </a:rPr>
                <a:t>坚</a:t>
              </a:r>
            </a:p>
          </p:txBody>
        </p:sp>
        <p:sp>
          <p:nvSpPr>
            <p:cNvPr id="33" name="矩形 32"/>
            <p:cNvSpPr/>
            <p:nvPr/>
          </p:nvSpPr>
          <p:spPr>
            <a:xfrm>
              <a:off x="11207774" y="192714"/>
              <a:ext cx="770400" cy="639997"/>
            </a:xfrm>
            <a:prstGeom prst="rect">
              <a:avLst/>
            </a:prstGeom>
            <a:ln w="28575">
              <a:solidFill>
                <a:srgbClr val="FFC000"/>
              </a:solidFill>
            </a:ln>
          </p:spPr>
          <p:txBody>
            <a:bodyPr anchor="ctr" wrap="square">
              <a:spAutoFit/>
            </a:bodyPr>
            <a:lstStyle/>
            <a:p>
              <a:pPr algn="ctr"/>
              <a:r>
                <a:rPr altLang="en-US" b="1" lang="zh-CN" sz="3600">
                  <a:solidFill>
                    <a:srgbClr val="FFC000"/>
                  </a:solidFill>
                  <a:latin charset="-122" pitchFamily="34" typeface="微软雅黑"/>
                  <a:ea charset="-122" pitchFamily="34" typeface="微软雅黑"/>
                </a:rPr>
                <a:t>持</a:t>
              </a:r>
            </a:p>
          </p:txBody>
        </p:sp>
      </p:grpSp>
    </p:spTree>
    <p:extLst>
      <p:ext uri="{BB962C8B-B14F-4D97-AF65-F5344CB8AC3E}">
        <p14:creationId val="234629945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xit" presetID="53" presetSubtype="0">
                                  <p:stCondLst>
                                    <p:cond delay="0"/>
                                  </p:stCondLst>
                                  <p:childTnLst>
                                    <p:anim calcmode="lin" valueType="num">
                                      <p:cBhvr>
                                        <p:cTn dur="500" id="6"/>
                                        <p:tgtEl>
                                          <p:spTgt spid="34"/>
                                        </p:tgtEl>
                                        <p:attrNameLst>
                                          <p:attrName>ppt_w</p:attrName>
                                        </p:attrNameLst>
                                      </p:cBhvr>
                                      <p:tavLst>
                                        <p:tav tm="0">
                                          <p:val>
                                            <p:strVal val="ppt_w"/>
                                          </p:val>
                                        </p:tav>
                                        <p:tav tm="100000">
                                          <p:val>
                                            <p:fltVal val="0"/>
                                          </p:val>
                                        </p:tav>
                                      </p:tavLst>
                                    </p:anim>
                                    <p:anim calcmode="lin" valueType="num">
                                      <p:cBhvr>
                                        <p:cTn dur="500" id="7"/>
                                        <p:tgtEl>
                                          <p:spTgt spid="34"/>
                                        </p:tgtEl>
                                        <p:attrNameLst>
                                          <p:attrName>ppt_h</p:attrName>
                                        </p:attrNameLst>
                                      </p:cBhvr>
                                      <p:tavLst>
                                        <p:tav tm="0">
                                          <p:val>
                                            <p:strVal val="ppt_h"/>
                                          </p:val>
                                        </p:tav>
                                        <p:tav tm="100000">
                                          <p:val>
                                            <p:fltVal val="0"/>
                                          </p:val>
                                        </p:tav>
                                      </p:tavLst>
                                    </p:anim>
                                    <p:animEffect filter="fade" transition="out">
                                      <p:cBhvr>
                                        <p:cTn dur="500" id="8"/>
                                        <p:tgtEl>
                                          <p:spTgt spid="34"/>
                                        </p:tgtEl>
                                      </p:cBhvr>
                                    </p:animEffect>
                                    <p:set>
                                      <p:cBhvr>
                                        <p:cTn dur="1" fill="hold" id="9">
                                          <p:stCondLst>
                                            <p:cond delay="499"/>
                                          </p:stCondLst>
                                        </p:cTn>
                                        <p:tgtEl>
                                          <p:spTgt spid="34"/>
                                        </p:tgtEl>
                                        <p:attrNameLst>
                                          <p:attrName>style.visibility</p:attrName>
                                        </p:attrNameLst>
                                      </p:cBhvr>
                                      <p:to>
                                        <p:strVal val="hidden"/>
                                      </p:to>
                                    </p:set>
                                  </p:childTnLst>
                                </p:cTn>
                              </p:par>
                              <p:par>
                                <p:cTn fill="hold" id="10" nodeType="withEffect" presetClass="exit" presetID="19" presetSubtype="10">
                                  <p:stCondLst>
                                    <p:cond delay="0"/>
                                  </p:stCondLst>
                                  <p:childTnLst>
                                    <p:anim calcmode="lin" valueType="num">
                                      <p:cBhvr>
                                        <p:cTn dur="500" id="11"/>
                                        <p:tgtEl>
                                          <p:spTgt spid="34"/>
                                        </p:tgtEl>
                                        <p:attrNameLst>
                                          <p:attrName>ppt_h</p:attrName>
                                        </p:attrNameLst>
                                      </p:cBhvr>
                                      <p:tavLst>
                                        <p:tav tm="0">
                                          <p:val>
                                            <p:strVal val="ppt_h"/>
                                          </p:val>
                                        </p:tav>
                                        <p:tav tm="100000">
                                          <p:val>
                                            <p:strVal val="ppt_h"/>
                                          </p:val>
                                        </p:tav>
                                      </p:tavLst>
                                    </p:anim>
                                    <p:anim calcmode="lin" valueType="num">
                                      <p:cBhvr>
                                        <p:cTn dur="500" id="12"/>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dur="1" fill="hold" id="13">
                                          <p:stCondLst>
                                            <p:cond delay="499"/>
                                          </p:stCondLst>
                                        </p:cTn>
                                        <p:tgtEl>
                                          <p:spTgt spid="34"/>
                                        </p:tgtEl>
                                        <p:attrNameLst>
                                          <p:attrName>style.visibility</p:attrName>
                                        </p:attrNameLst>
                                      </p:cBhvr>
                                      <p:to>
                                        <p:strVal val="hidden"/>
                                      </p:to>
                                    </p:set>
                                  </p:childTnLst>
                                </p:cTn>
                              </p:par>
                              <p:par>
                                <p:cTn fill="hold" id="14" nodeType="withEffect" presetClass="exit" presetID="43" presetSubtype="0">
                                  <p:stCondLst>
                                    <p:cond delay="0"/>
                                  </p:stCondLst>
                                  <p:childTnLst>
                                    <p:anim calcmode="lin" valueType="num">
                                      <p:cBhvr>
                                        <p:cTn decel="50000" dur="300" id="15">
                                          <p:stCondLst>
                                            <p:cond delay="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ur="200" id="16">
                                          <p:stCondLst>
                                            <p:cond delay="300"/>
                                          </p:stCondLst>
                                        </p:cTn>
                                        <p:tgtEl>
                                          <p:spTgt spid="34"/>
                                        </p:tgtEl>
                                        <p:attrNameLst>
                                          <p:attrName>ppt_x</p:attrName>
                                        </p:attrNameLst>
                                      </p:cBhvr>
                                      <p:tavLst>
                                        <p:tav tm="0">
                                          <p:val>
                                            <p:strVal val="ppt_x"/>
                                          </p:val>
                                        </p:tav>
                                        <p:tav tm="100000">
                                          <p:val>
                                            <p:strVal val="ppt_x"/>
                                          </p:val>
                                        </p:tav>
                                      </p:tavLst>
                                    </p:anim>
                                    <p:anim calcmode="lin" valueType="num">
                                      <p:cBhvr>
                                        <p:cTn decel="50000" dur="300" id="17">
                                          <p:stCondLst>
                                            <p:cond delay="0"/>
                                          </p:stCondLst>
                                        </p:cTn>
                                        <p:tgtEl>
                                          <p:spTgt spid="3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dur="200" id="18">
                                          <p:stCondLst>
                                            <p:cond delay="300"/>
                                          </p:stCondLst>
                                        </p:cTn>
                                        <p:tgtEl>
                                          <p:spTgt spid="34"/>
                                        </p:tgtEl>
                                        <p:attrNameLst>
                                          <p:attrName>ppt_y</p:attrName>
                                        </p:attrNameLst>
                                      </p:cBhvr>
                                      <p:tavLst>
                                        <p:tav tm="0">
                                          <p:val>
                                            <p:strVal val="ppt_y"/>
                                          </p:val>
                                        </p:tav>
                                        <p:tav tm="100000">
                                          <p:val>
                                            <p:strVal val="ppt_y"/>
                                          </p:val>
                                        </p:tav>
                                      </p:tavLst>
                                    </p:anim>
                                    <p:animEffect filter="fade" transition="out">
                                      <p:cBhvr>
                                        <p:cTn dur="50" id="19">
                                          <p:stCondLst>
                                            <p:cond delay="450"/>
                                          </p:stCondLst>
                                        </p:cTn>
                                        <p:tgtEl>
                                          <p:spTgt spid="34"/>
                                        </p:tgtEl>
                                      </p:cBhvr>
                                    </p:animEffect>
                                    <p:set>
                                      <p:cBhvr>
                                        <p:cTn dur="1" fill="hold" id="20">
                                          <p:stCondLst>
                                            <p:cond delay="499"/>
                                          </p:stCondLst>
                                        </p:cTn>
                                        <p:tgtEl>
                                          <p:spTgt spid="34"/>
                                        </p:tgtEl>
                                        <p:attrNameLst>
                                          <p:attrName>style.visibility</p:attrName>
                                        </p:attrNameLst>
                                      </p:cBhvr>
                                      <p:to>
                                        <p:strVal val="hidden"/>
                                      </p:to>
                                    </p:set>
                                  </p:childTnLst>
                                </p:cTn>
                              </p:par>
                            </p:childTnLst>
                          </p:cTn>
                        </p:par>
                        <p:par>
                          <p:cTn fill="hold" id="21" nodeType="afterGroup">
                            <p:stCondLst>
                              <p:cond delay="500"/>
                            </p:stCondLst>
                            <p:childTnLst>
                              <p:par>
                                <p:cTn accel="50000" decel="50000" fill="hold" id="22" nodeType="afterEffect" presetClass="path" presetID="56" presetSubtype="0">
                                  <p:stCondLst>
                                    <p:cond delay="0"/>
                                  </p:stCondLst>
                                  <p:childTnLst>
                                    <p:animMotion origin="layout" path="M 7.07308E-07 -4.81481E-06 L 0.13104 -0.43055" pathEditMode="relative" ptsTypes="AA" rAng="0">
                                      <p:cBhvr>
                                        <p:cTn dur="500" fill="hold" id="23"/>
                                        <p:tgtEl>
                                          <p:spTgt spid="35"/>
                                        </p:tgtEl>
                                        <p:attrNameLst>
                                          <p:attrName>ppt_x</p:attrName>
                                          <p:attrName>ppt_y</p:attrName>
                                        </p:attrNameLst>
                                      </p:cBhvr>
                                      <p:rCtr x="6552" y="-21528"/>
                                    </p:animMotion>
                                  </p:childTnLst>
                                </p:cTn>
                              </p:par>
                              <p:par>
                                <p:cTn fill="hold" id="24" nodeType="withEffect" presetClass="exit" presetID="53" presetSubtype="0">
                                  <p:stCondLst>
                                    <p:cond delay="0"/>
                                  </p:stCondLst>
                                  <p:childTnLst>
                                    <p:anim calcmode="lin" valueType="num">
                                      <p:cBhvr>
                                        <p:cTn dur="500" id="25"/>
                                        <p:tgtEl>
                                          <p:spTgt spid="35"/>
                                        </p:tgtEl>
                                        <p:attrNameLst>
                                          <p:attrName>ppt_w</p:attrName>
                                        </p:attrNameLst>
                                      </p:cBhvr>
                                      <p:tavLst>
                                        <p:tav tm="0">
                                          <p:val>
                                            <p:strVal val="ppt_w"/>
                                          </p:val>
                                        </p:tav>
                                        <p:tav tm="100000">
                                          <p:val>
                                            <p:fltVal val="0"/>
                                          </p:val>
                                        </p:tav>
                                      </p:tavLst>
                                    </p:anim>
                                    <p:anim calcmode="lin" valueType="num">
                                      <p:cBhvr>
                                        <p:cTn dur="500" id="26"/>
                                        <p:tgtEl>
                                          <p:spTgt spid="35"/>
                                        </p:tgtEl>
                                        <p:attrNameLst>
                                          <p:attrName>ppt_h</p:attrName>
                                        </p:attrNameLst>
                                      </p:cBhvr>
                                      <p:tavLst>
                                        <p:tav tm="0">
                                          <p:val>
                                            <p:strVal val="ppt_h"/>
                                          </p:val>
                                        </p:tav>
                                        <p:tav tm="100000">
                                          <p:val>
                                            <p:fltVal val="0"/>
                                          </p:val>
                                        </p:tav>
                                      </p:tavLst>
                                    </p:anim>
                                    <p:animEffect filter="fade" transition="out">
                                      <p:cBhvr>
                                        <p:cTn dur="500" id="27"/>
                                        <p:tgtEl>
                                          <p:spTgt spid="35"/>
                                        </p:tgtEl>
                                      </p:cBhvr>
                                    </p:animEffect>
                                    <p:set>
                                      <p:cBhvr>
                                        <p:cTn dur="1" fill="hold" id="28">
                                          <p:stCondLst>
                                            <p:cond delay="499"/>
                                          </p:stCondLst>
                                        </p:cTn>
                                        <p:tgtEl>
                                          <p:spTgt spid="35"/>
                                        </p:tgtEl>
                                        <p:attrNameLst>
                                          <p:attrName>style.visibility</p:attrName>
                                        </p:attrNameLst>
                                      </p:cBhvr>
                                      <p:to>
                                        <p:strVal val="hidden"/>
                                      </p:to>
                                    </p:set>
                                  </p:childTnLst>
                                </p:cTn>
                              </p:par>
                              <p:par>
                                <p:cTn fill="hold" id="29" nodeType="withEffect" presetClass="entr" presetID="53" presetSubtype="0">
                                  <p:stCondLst>
                                    <p:cond delay="300"/>
                                  </p:stCondLst>
                                  <p:childTnLst>
                                    <p:set>
                                      <p:cBhvr>
                                        <p:cTn dur="1" fill="hold" id="30">
                                          <p:stCondLst>
                                            <p:cond delay="0"/>
                                          </p:stCondLst>
                                        </p:cTn>
                                        <p:tgtEl>
                                          <p:spTgt spid="29"/>
                                        </p:tgtEl>
                                        <p:attrNameLst>
                                          <p:attrName>style.visibility</p:attrName>
                                        </p:attrNameLst>
                                      </p:cBhvr>
                                      <p:to>
                                        <p:strVal val="visible"/>
                                      </p:to>
                                    </p:set>
                                    <p:anim calcmode="lin" valueType="num">
                                      <p:cBhvr>
                                        <p:cTn dur="500" fill="hold" id="31"/>
                                        <p:tgtEl>
                                          <p:spTgt spid="29"/>
                                        </p:tgtEl>
                                        <p:attrNameLst>
                                          <p:attrName>ppt_w</p:attrName>
                                        </p:attrNameLst>
                                      </p:cBhvr>
                                      <p:tavLst>
                                        <p:tav tm="0">
                                          <p:val>
                                            <p:fltVal val="0"/>
                                          </p:val>
                                        </p:tav>
                                        <p:tav tm="100000">
                                          <p:val>
                                            <p:strVal val="#ppt_w"/>
                                          </p:val>
                                        </p:tav>
                                      </p:tavLst>
                                    </p:anim>
                                    <p:anim calcmode="lin" valueType="num">
                                      <p:cBhvr>
                                        <p:cTn dur="500" fill="hold" id="32"/>
                                        <p:tgtEl>
                                          <p:spTgt spid="29"/>
                                        </p:tgtEl>
                                        <p:attrNameLst>
                                          <p:attrName>ppt_h</p:attrName>
                                        </p:attrNameLst>
                                      </p:cBhvr>
                                      <p:tavLst>
                                        <p:tav tm="0">
                                          <p:val>
                                            <p:fltVal val="0"/>
                                          </p:val>
                                        </p:tav>
                                        <p:tav tm="100000">
                                          <p:val>
                                            <p:strVal val="#ppt_h"/>
                                          </p:val>
                                        </p:tav>
                                      </p:tavLst>
                                    </p:anim>
                                    <p:animEffect filter="fade" transition="in">
                                      <p:cBhvr>
                                        <p:cTn dur="500" id="3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icture 2"/>
          <p:cNvPicPr>
            <a:picLocks noChangeArrowheads="1" noChangeAspect="1"/>
          </p:cNvPicPr>
          <p:nvPr/>
        </p:nvPicPr>
        <p:blipFill>
          <a:blip r:embed="rId2">
            <a:extLst>
              <a:ext uri="{28A0092B-C50C-407E-A947-70E740481C1C}">
                <a14:useLocalDpi/>
              </a:ext>
            </a:extLst>
          </a:blip>
          <a:stretch>
            <a:fillRect/>
          </a:stretch>
        </p:blipFill>
        <p:spPr bwMode="auto">
          <a:xfrm>
            <a:off x="2423114" y="4597601"/>
            <a:ext cx="9578312" cy="1896760"/>
          </a:xfrm>
          <a:prstGeom prst="rect">
            <a:avLst/>
          </a:prstGeom>
          <a:noFill/>
          <a:ln w="19050">
            <a:solidFill>
              <a:schemeClr val="accent6"/>
            </a:solidFill>
            <a:miter lim="800000"/>
          </a:ln>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cxnSp>
        <p:nvCxnSpPr>
          <p:cNvPr id="8" name="直接连接符 7"/>
          <p:cNvCxnSpPr/>
          <p:nvPr/>
        </p:nvCxnSpPr>
        <p:spPr>
          <a:xfrm>
            <a:off x="1846975" y="6458795"/>
            <a:ext cx="432056" cy="125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Text Box 44"/>
          <p:cNvSpPr txBox="1">
            <a:spLocks noChangeArrowheads="1"/>
          </p:cNvSpPr>
          <p:nvPr/>
        </p:nvSpPr>
        <p:spPr bwMode="auto">
          <a:xfrm>
            <a:off x="2423114" y="926626"/>
            <a:ext cx="511323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有一个人经常出差，却买不到车票。可是无论长途短途，无论车上多挤，他总能找到座位。他的办法其实很简单，就是耐心地一节车厢一节车厢找过去。这个办法听上去似乎并不高明，但却很管用。</a:t>
            </a:r>
          </a:p>
        </p:txBody>
      </p:sp>
      <p:sp>
        <p:nvSpPr>
          <p:cNvPr id="19" name="Text Box 44"/>
          <p:cNvSpPr txBox="1">
            <a:spLocks noChangeArrowheads="1"/>
          </p:cNvSpPr>
          <p:nvPr/>
        </p:nvSpPr>
        <p:spPr bwMode="auto">
          <a:xfrm>
            <a:off x="2423114" y="2636809"/>
            <a:ext cx="511323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每次，他都做好了从第一节车厢走到最后一节车厢的准备，可是每次他都用不着走到最后就会发现空位。他说，这是因为像他这样锲而不舍找座位的乘客实在不多。经常是在他落座的车厢里尚余若干座位，而在其他车厢的过道和车厢接头处，居然人满为患。</a:t>
            </a:r>
          </a:p>
        </p:txBody>
      </p:sp>
      <p:sp>
        <p:nvSpPr>
          <p:cNvPr id="20" name="Text Box 44"/>
          <p:cNvSpPr txBox="1">
            <a:spLocks noChangeArrowheads="1"/>
          </p:cNvSpPr>
          <p:nvPr/>
        </p:nvSpPr>
        <p:spPr bwMode="auto">
          <a:xfrm>
            <a:off x="7752400" y="2642208"/>
            <a:ext cx="424902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他说，多数乘客被拥挤的表象迷惑。其实在火车多次上下客之后，蕴藏不少提供座位的机遇；即使想到了，他们也没有那一份寻找的耐心。这些不愿主动找座位的乘客大多只能在上车时最初的落脚之处一直站到下车。</a:t>
            </a:r>
          </a:p>
        </p:txBody>
      </p:sp>
      <p:sp>
        <p:nvSpPr>
          <p:cNvPr id="21" name="矩形 4"/>
          <p:cNvSpPr>
            <a:spLocks noChangeArrowheads="1"/>
          </p:cNvSpPr>
          <p:nvPr/>
        </p:nvSpPr>
        <p:spPr bwMode="auto">
          <a:xfrm>
            <a:off x="7896434" y="1560981"/>
            <a:ext cx="1152278" cy="548640"/>
          </a:xfrm>
          <a:prstGeom prst="rect">
            <a:avLst/>
          </a:prstGeom>
          <a:noFill/>
          <a:ln w="9525">
            <a:noFill/>
            <a:miter lim="800000"/>
          </a:ln>
          <a:effectLst/>
        </p:spPr>
        <p:txBody>
          <a:bodyPr wrap="square">
            <a:spAutoFit/>
          </a:bodyPr>
          <a:lstStyle/>
          <a:p>
            <a:pPr>
              <a:lnSpc>
                <a:spcPct val="150000"/>
              </a:lnSpc>
            </a:pPr>
            <a:r>
              <a:rPr altLang="en-US" b="1" lang="zh-CN" sz="2000">
                <a:solidFill>
                  <a:schemeClr val="accent6"/>
                </a:solidFill>
                <a:effectLst>
                  <a:reflection algn="bl" blurRad="6350" dir="5400000" dist="60007" endA="900" endPos="60000" rotWithShape="0" stA="60000" sy="-100000"/>
                </a:effectLst>
                <a:latin charset="-122" pitchFamily="34" typeface="微软雅黑"/>
                <a:ea charset="-122" pitchFamily="34" typeface="微软雅黑"/>
              </a:rPr>
              <a:t>故事</a:t>
            </a:r>
          </a:p>
        </p:txBody>
      </p:sp>
      <p:cxnSp>
        <p:nvCxnSpPr>
          <p:cNvPr id="22" name="直接连接符 21"/>
          <p:cNvCxnSpPr/>
          <p:nvPr/>
        </p:nvCxnSpPr>
        <p:spPr>
          <a:xfrm>
            <a:off x="7968452" y="2132687"/>
            <a:ext cx="205237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PPT图片及版面资源\06-PPT精选插图\04-图标\subwaytrain_green.png" id="6146" name="Picture 2"/>
          <p:cNvPicPr>
            <a:picLocks noChangeArrowheads="1" noChangeAspect="1"/>
          </p:cNvPicPr>
          <p:nvPr/>
        </p:nvPicPr>
        <p:blipFill>
          <a:blip r:embed="rId3">
            <a:extLst>
              <a:ext uri="{28A0092B-C50C-407E-A947-70E740481C1C}">
                <a14:useLocalDpi/>
              </a:ext>
            </a:extLst>
          </a:blip>
          <a:stretch>
            <a:fillRect/>
          </a:stretch>
        </p:blipFill>
        <p:spPr bwMode="auto">
          <a:xfrm>
            <a:off x="8818832" y="1223093"/>
            <a:ext cx="1201991" cy="887395"/>
          </a:xfrm>
          <a:prstGeom prst="rect">
            <a:avLst/>
          </a:prstGeom>
          <a:noFill/>
          <a:extLst>
            <a:ext uri="{909E8E84-426E-40DD-AFC4-6F175D3DCCD1}">
              <a14:hiddenFill>
                <a:solidFill>
                  <a:srgbClr val="FFFFFF"/>
                </a:solidFill>
              </a14:hiddenFill>
            </a:ext>
          </a:extLst>
        </p:spPr>
      </p:pic>
    </p:spTree>
    <p:extLst>
      <p:ext uri="{BB962C8B-B14F-4D97-AF65-F5344CB8AC3E}">
        <p14:creationId val="287631029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0"/>
                                        </p:tgtEl>
                                        <p:attrNameLst>
                                          <p:attrName>style.visibility</p:attrName>
                                        </p:attrNameLst>
                                      </p:cBhvr>
                                      <p:to>
                                        <p:strVal val="visible"/>
                                      </p:to>
                                    </p:set>
                                    <p:animEffect filter="fade" transition="in">
                                      <p:cBhvr>
                                        <p:cTn dur="1000" id="18"/>
                                        <p:tgtEl>
                                          <p:spTgt spid="20"/>
                                        </p:tgtEl>
                                      </p:cBhvr>
                                    </p:animEffect>
                                    <p:anim calcmode="lin" valueType="num">
                                      <p:cBhvr>
                                        <p:cTn dur="1000" fill="hold" id="19"/>
                                        <p:tgtEl>
                                          <p:spTgt spid="20"/>
                                        </p:tgtEl>
                                        <p:attrNameLst>
                                          <p:attrName>ppt_x</p:attrName>
                                        </p:attrNameLst>
                                      </p:cBhvr>
                                      <p:tavLst>
                                        <p:tav tm="0">
                                          <p:val>
                                            <p:strVal val="#ppt_x"/>
                                          </p:val>
                                        </p:tav>
                                        <p:tav tm="100000">
                                          <p:val>
                                            <p:strVal val="#ppt_x"/>
                                          </p:val>
                                        </p:tav>
                                      </p:tavLst>
                                    </p:anim>
                                    <p:anim calcmode="lin" valueType="num">
                                      <p:cBhvr>
                                        <p:cTn dur="1000" fill="hold" id="2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new\so easy\971AB6C7EF59C326B19447662EF4E1AE.jp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2495134" y="2492774"/>
            <a:ext cx="9465633" cy="4004963"/>
          </a:xfrm>
          <a:prstGeom prst="rect">
            <a:avLst/>
          </a:prstGeom>
          <a:noFill/>
          <a:ln>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9" name="直接连接符 8"/>
          <p:cNvCxnSpPr/>
          <p:nvPr/>
        </p:nvCxnSpPr>
        <p:spPr>
          <a:xfrm>
            <a:off x="1846975" y="6458795"/>
            <a:ext cx="486587" cy="1"/>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Text Box 44"/>
          <p:cNvSpPr txBox="1">
            <a:spLocks noChangeArrowheads="1"/>
          </p:cNvSpPr>
          <p:nvPr/>
        </p:nvSpPr>
        <p:spPr bwMode="auto">
          <a:xfrm>
            <a:off x="3287323" y="970999"/>
            <a:ext cx="676963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很多人失败了，不是因为他们缺少才华，而是他们放弃了。有时，成功和失败只在一念之间，这一念就是放弃还是坚持！自信、执着、富有远见并不懈坚持，会让你握有一张人生之旅永远的坐票。</a:t>
            </a:r>
          </a:p>
        </p:txBody>
      </p:sp>
      <p:sp>
        <p:nvSpPr>
          <p:cNvPr id="20" name="矩形 19"/>
          <p:cNvSpPr/>
          <p:nvPr/>
        </p:nvSpPr>
        <p:spPr>
          <a:xfrm>
            <a:off x="2495131" y="908392"/>
            <a:ext cx="7666120" cy="120025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7172" name="Picture 4"/>
          <p:cNvPicPr>
            <a:picLocks noChangeArrowheads="1" noChangeAspect="1"/>
          </p:cNvPicPr>
          <p:nvPr/>
        </p:nvPicPr>
        <p:blipFill>
          <a:blip r:embed="rId3">
            <a:extLst>
              <a:ext uri="{28A0092B-C50C-407E-A947-70E740481C1C}">
                <a14:useLocalDpi/>
              </a:ext>
            </a:extLst>
          </a:blip>
          <a:stretch>
            <a:fillRect/>
          </a:stretch>
        </p:blipFill>
        <p:spPr bwMode="auto">
          <a:xfrm flipH="1">
            <a:off x="2382633" y="823517"/>
            <a:ext cx="1154640" cy="1149368"/>
          </a:xfrm>
          <a:prstGeom prst="rect">
            <a:avLst/>
          </a:prstGeom>
          <a:noFill/>
          <a:extLst>
            <a:ext uri="{909E8E84-426E-40DD-AFC4-6F175D3DCCD1}">
              <a14:hiddenFill>
                <a:solidFill>
                  <a:srgbClr val="FFFFFF"/>
                </a:solidFill>
              </a14:hiddenFill>
            </a:ext>
          </a:extLst>
        </p:spPr>
      </p:pic>
      <p:sp>
        <p:nvSpPr>
          <p:cNvPr id="23" name="TextBox 22"/>
          <p:cNvSpPr txBox="1"/>
          <p:nvPr/>
        </p:nvSpPr>
        <p:spPr>
          <a:xfrm rot="18928564">
            <a:off x="2471958" y="1111974"/>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Tree>
    <p:extLst>
      <p:ext uri="{BB962C8B-B14F-4D97-AF65-F5344CB8AC3E}">
        <p14:creationId val="3393101662"/>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1918992" y="1772945"/>
            <a:ext cx="10082433" cy="1269268"/>
            <a:chOff x="2514600" y="1917176"/>
            <a:chExt cx="10081120" cy="1269102"/>
          </a:xfrm>
        </p:grpSpPr>
        <p:sp>
          <p:nvSpPr>
            <p:cNvPr id="11" name="圆角矩形 10"/>
            <p:cNvSpPr/>
            <p:nvPr/>
          </p:nvSpPr>
          <p:spPr>
            <a:xfrm>
              <a:off x="2518720" y="2315449"/>
              <a:ext cx="10052815" cy="335236"/>
            </a:xfrm>
            <a:prstGeom prst="roundRect">
              <a:avLst>
                <a:gd fmla="val 4195" name="adj"/>
              </a:avLst>
            </a:prstGeom>
            <a:ln w="9525">
              <a:prstDash val="dash"/>
            </a:ln>
          </p:spPr>
          <p:style>
            <a:lnRef idx="2">
              <a:schemeClr val="accent6"/>
            </a:lnRef>
            <a:fillRef idx="1">
              <a:schemeClr val="lt1"/>
            </a:fillRef>
            <a:effectRef idx="0">
              <a:schemeClr val="accent6"/>
            </a:effectRef>
            <a:fontRef idx="minor">
              <a:schemeClr val="dk1"/>
            </a:fontRef>
          </p:style>
          <p:txBody>
            <a:bodyPr anchor="ctr" rtlCol="0" wrap="square">
              <a:spAutoFit/>
            </a:bodyPr>
            <a:lstStyle/>
            <a:p>
              <a:pPr algn="ctr"/>
              <a:endParaRPr altLang="en-US" b="1" lang="zh-CN" sz="1600">
                <a:solidFill>
                  <a:prstClr val="white"/>
                </a:solidFill>
                <a:latin charset="-122" pitchFamily="34" typeface="微软雅黑"/>
                <a:cs charset="0" pitchFamily="34" typeface="Lao UI"/>
              </a:endParaRPr>
            </a:p>
          </p:txBody>
        </p:sp>
        <p:sp>
          <p:nvSpPr>
            <p:cNvPr id="12" name="TextBox 11"/>
            <p:cNvSpPr txBox="1"/>
            <p:nvPr/>
          </p:nvSpPr>
          <p:spPr>
            <a:xfrm>
              <a:off x="8667576" y="2060848"/>
              <a:ext cx="3784127" cy="878725"/>
            </a:xfrm>
            <a:prstGeom prst="rect">
              <a:avLst/>
            </a:prstGeom>
            <a:noFill/>
          </p:spPr>
          <p:txBody>
            <a:bodyPr wrap="square">
              <a:spAutoFit/>
            </a:bodyPr>
            <a:lstStyle/>
            <a:p>
              <a:pPr algn="r">
                <a:lnSpc>
                  <a:spcPts val="2800"/>
                </a:lnSpc>
                <a:spcBef>
                  <a:spcPts val="600"/>
                </a:spcBef>
                <a:defRPr/>
              </a:pPr>
              <a:r>
                <a:rPr altLang="en-US" b="1" lang="zh-CN" sz="2800">
                  <a:solidFill>
                    <a:schemeClr val="accent6"/>
                  </a:solidFill>
                  <a:latin charset="-122" pitchFamily="34" typeface="微软雅黑"/>
                  <a:ea charset="-122" pitchFamily="34" typeface="微软雅黑"/>
                </a:rPr>
                <a:t>坚持使平凡变得非凡。</a:t>
              </a:r>
            </a:p>
            <a:p>
              <a:pPr algn="r">
                <a:lnSpc>
                  <a:spcPts val="2800"/>
                </a:lnSpc>
                <a:spcBef>
                  <a:spcPts val="600"/>
                </a:spcBef>
                <a:defRPr/>
              </a:pPr>
              <a:r>
                <a:rPr altLang="en-US" b="1" lang="zh-CN" sz="2800">
                  <a:solidFill>
                    <a:schemeClr val="accent6"/>
                  </a:solidFill>
                  <a:latin charset="-122" pitchFamily="34" typeface="微软雅黑"/>
                  <a:ea charset="-122" pitchFamily="34" typeface="微软雅黑"/>
                </a:rPr>
                <a:t>——稻盛和夫</a:t>
              </a:r>
            </a:p>
          </p:txBody>
        </p:sp>
        <p:pic>
          <p:nvPicPr>
            <p:cNvPr descr="D:\Teliss_Tong\Copy\定期备份\工作备份\！PPT图片及版面资源\06-PPT精选插图\04-图标\signature.png" id="13" name="Picture 4"/>
            <p:cNvPicPr>
              <a:picLocks noChangeArrowheads="1" noChangeAspect="1"/>
            </p:cNvPicPr>
            <p:nvPr/>
          </p:nvPicPr>
          <p:blipFill>
            <a:blip r:embed="rId2">
              <a:extLst>
                <a:ext uri="{28A0092B-C50C-407E-A947-70E740481C1C}">
                  <a14:useLocalDpi/>
                </a:ext>
              </a:extLst>
            </a:blip>
            <a:stretch>
              <a:fillRect/>
            </a:stretch>
          </p:blipFill>
          <p:spPr bwMode="auto">
            <a:xfrm>
              <a:off x="2663552" y="1967078"/>
              <a:ext cx="1219200" cy="1219200"/>
            </a:xfrm>
            <a:prstGeom prst="rect">
              <a:avLst/>
            </a:prstGeom>
            <a:noFill/>
            <a:extLst>
              <a:ext uri="{909E8E84-426E-40DD-AFC4-6F175D3DCCD1}">
                <a14:hiddenFill>
                  <a:solidFill>
                    <a:srgbClr val="FFFFFF"/>
                  </a:solidFill>
                </a14:hiddenFill>
              </a:ext>
            </a:extLst>
          </p:spPr>
        </p:pic>
      </p:grpSp>
      <p:cxnSp>
        <p:nvCxnSpPr>
          <p:cNvPr id="9" name="直接连接符 8"/>
          <p:cNvCxnSpPr/>
          <p:nvPr/>
        </p:nvCxnSpPr>
        <p:spPr>
          <a:xfrm>
            <a:off x="1846975" y="6458795"/>
            <a:ext cx="1404183" cy="1"/>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rot="18928564">
            <a:off x="2471958" y="1111974"/>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C:\Users\user\Desktop\1QI15c119.jpg" id="8" name="Picture 3"/>
          <p:cNvPicPr>
            <a:picLocks noChangeArrowheads="1" noChangeAspect="1"/>
          </p:cNvPicPr>
          <p:nvPr/>
        </p:nvPicPr>
        <p:blipFill>
          <a:blip r:embed="rId3">
            <a:extLst>
              <a:ext uri="{28A0092B-C50C-407E-A947-70E740481C1C}">
                <a14:useLocalDpi/>
              </a:ext>
            </a:extLst>
          </a:blip>
          <a:stretch>
            <a:fillRect/>
          </a:stretch>
        </p:blipFill>
        <p:spPr bwMode="auto">
          <a:xfrm>
            <a:off x="3395840" y="911155"/>
            <a:ext cx="4428577" cy="5570165"/>
          </a:xfrm>
          <a:prstGeom prst="rect">
            <a:avLst/>
          </a:prstGeom>
          <a:noFill/>
          <a:ln w="1905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7" name="Text Box 44"/>
          <p:cNvSpPr txBox="1">
            <a:spLocks noChangeArrowheads="1"/>
          </p:cNvSpPr>
          <p:nvPr/>
        </p:nvSpPr>
        <p:spPr bwMode="auto">
          <a:xfrm>
            <a:off x="8072771" y="4178326"/>
            <a:ext cx="3928655"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坚持不懈，再平凡的人也能变得卓越。能忍天下人所不能忍者，才能为天下人所不能为。有时候死扛下去总是会有转机的，伟大是熬出来的，有时候要培养一种“傻走”的坚持行为。你仔细观察那些突如其来的成功，你经常会发现，十年磨一剑确实言之不谬。</a:t>
            </a:r>
          </a:p>
        </p:txBody>
      </p:sp>
    </p:spTree>
    <p:extLst>
      <p:ext uri="{BB962C8B-B14F-4D97-AF65-F5344CB8AC3E}">
        <p14:creationId val="70625964"/>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200" fill="hold" id="7"/>
                                        <p:tgtEl>
                                          <p:spTgt spid="10"/>
                                        </p:tgtEl>
                                        <p:attrNameLst>
                                          <p:attrName>ppt_x</p:attrName>
                                        </p:attrNameLst>
                                      </p:cBhvr>
                                      <p:tavLst>
                                        <p:tav tm="0">
                                          <p:val>
                                            <p:strVal val="0-#ppt_w/2"/>
                                          </p:val>
                                        </p:tav>
                                        <p:tav tm="100000">
                                          <p:val>
                                            <p:strVal val="#ppt_x"/>
                                          </p:val>
                                        </p:tav>
                                      </p:tavLst>
                                    </p:anim>
                                    <p:anim calcmode="lin" valueType="num">
                                      <p:cBhvr additive="base">
                                        <p:cTn dur="2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1846975" y="6458795"/>
            <a:ext cx="2979971" cy="1"/>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1" name="Text Box 44"/>
          <p:cNvSpPr txBox="1">
            <a:spLocks noChangeArrowheads="1"/>
          </p:cNvSpPr>
          <p:nvPr/>
        </p:nvSpPr>
        <p:spPr bwMode="auto">
          <a:xfrm>
            <a:off x="2207062" y="970999"/>
            <a:ext cx="784989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史泰龙说，“我不是这个世界上最聪明或者最有才华的人，可是我成功了，因为我能够坚持，坚持，再坚持！”那么，是什么让我们不能够努力坚持而选择放弃？我们经审慎思考，大体认为是如下四个方面：</a:t>
            </a:r>
          </a:p>
        </p:txBody>
      </p:sp>
      <p:sp>
        <p:nvSpPr>
          <p:cNvPr id="22" name="矩形 21"/>
          <p:cNvSpPr/>
          <p:nvPr/>
        </p:nvSpPr>
        <p:spPr>
          <a:xfrm>
            <a:off x="2063027" y="908392"/>
            <a:ext cx="8098224" cy="120025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nvGrpSpPr>
          <p:cNvPr id="24" name="组合 8"/>
          <p:cNvGrpSpPr/>
          <p:nvPr/>
        </p:nvGrpSpPr>
        <p:grpSpPr>
          <a:xfrm>
            <a:off x="3718806" y="2427306"/>
            <a:ext cx="7984765" cy="4026424"/>
            <a:chOff x="576510" y="1196752"/>
            <a:chExt cx="7983482" cy="4026109"/>
          </a:xfrm>
        </p:grpSpPr>
        <p:grpSp>
          <p:nvGrpSpPr>
            <p:cNvPr id="25" name="组合 24"/>
            <p:cNvGrpSpPr/>
            <p:nvPr/>
          </p:nvGrpSpPr>
          <p:grpSpPr>
            <a:xfrm>
              <a:off x="1838537" y="1700808"/>
              <a:ext cx="5503632" cy="3522053"/>
              <a:chOff x="2835572" y="-387424"/>
              <a:chExt cx="5449930" cy="3522053"/>
            </a:xfrm>
            <a:effectLst>
              <a:outerShdw algn="tl" blurRad="50800" dir="2700000" dist="38100" rotWithShape="0">
                <a:prstClr val="black">
                  <a:alpha val="40000"/>
                </a:prstClr>
              </a:outerShdw>
            </a:effectLst>
          </p:grpSpPr>
          <p:sp>
            <p:nvSpPr>
              <p:cNvPr id="31" name="Freeform 19"/>
              <p:cNvSpPr/>
              <p:nvPr/>
            </p:nvSpPr>
            <p:spPr bwMode="auto">
              <a:xfrm>
                <a:off x="4640864" y="-387424"/>
                <a:ext cx="1838052" cy="2721586"/>
              </a:xfrm>
              <a:custGeom>
                <a:gdLst>
                  <a:gd fmla="*/ 407 w 2647" name="T0"/>
                  <a:gd fmla="*/ 3681 h 5214" name="T1"/>
                  <a:gd fmla="*/ 715 w 2647" name="T2"/>
                  <a:gd fmla="*/ 5204 h 5214" name="T3"/>
                  <a:gd fmla="*/ 1323 w 2647" name="T4"/>
                  <a:gd fmla="*/ 3681 h 5214" name="T5"/>
                  <a:gd fmla="*/ 1943 w 2647" name="T6"/>
                  <a:gd fmla="*/ 5214 h 5214" name="T7"/>
                  <a:gd fmla="*/ 2248 w 2647" name="T8"/>
                  <a:gd fmla="*/ 3750 h 5214" name="T9"/>
                  <a:gd fmla="*/ 2244 w 2647" name="T10"/>
                  <a:gd fmla="*/ 3681 h 5214" name="T11"/>
                  <a:gd fmla="*/ 2244 w 2647" name="T12"/>
                  <a:gd fmla="*/ 3670 h 5214" name="T13"/>
                  <a:gd fmla="*/ 2245 w 2647" name="T14"/>
                  <a:gd fmla="*/ 3627 h 5214" name="T15"/>
                  <a:gd fmla="*/ 2245 w 2647" name="T16"/>
                  <a:gd fmla="*/ 3498 h 5214" name="T17"/>
                  <a:gd fmla="*/ 2243 w 2647" name="T18"/>
                  <a:gd fmla="*/ 3456 h 5214" name="T19"/>
                  <a:gd fmla="*/ 2243 w 2647" name="T20"/>
                  <a:gd fmla="*/ 1491 h 5214" name="T21"/>
                  <a:gd fmla="*/ 2647 w 2647" name="T22"/>
                  <a:gd fmla="*/ 1491 h 5214" name="T23"/>
                  <a:gd fmla="*/ 1323 w 2647" name="T24"/>
                  <a:gd fmla="*/ 0 h 5214" name="T25"/>
                  <a:gd fmla="*/ 0 w 2647" name="T26"/>
                  <a:gd fmla="*/ 1491 h 5214" name="T27"/>
                  <a:gd fmla="*/ 404 w 2647" name="T28"/>
                  <a:gd fmla="*/ 1491 h 5214" name="T29"/>
                  <a:gd fmla="*/ 404 w 2647" name="T30"/>
                  <a:gd fmla="*/ 3681 h 5214" name="T31"/>
                  <a:gd fmla="*/ 407 w 2647" name="T32"/>
                  <a:gd fmla="*/ 3681 h 5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14" w="2647">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p:spPr>
            <p:txBody>
              <a:bodyPr anchor="ctr" lIns="0" rIns="0"/>
              <a:lstStyle/>
              <a:p>
                <a:pPr algn="ctr" defTabSz="914491">
                  <a:lnSpc>
                    <a:spcPct val="120000"/>
                  </a:lnSpc>
                  <a:spcBef>
                    <a:spcPts val="600"/>
                  </a:spcBef>
                  <a:spcAft>
                    <a:spcPts val="600"/>
                  </a:spcAft>
                  <a:defRPr/>
                </a:pPr>
                <a:endParaRPr altLang="en-US" kern="0" lang="zh-CN" sz="2800">
                  <a:solidFill>
                    <a:sysClr lastClr="FFFFFF" val="window"/>
                  </a:solidFill>
                  <a:latin charset="0" pitchFamily="34" typeface="Impact"/>
                  <a:ea charset="-122" pitchFamily="34" typeface="微软雅黑"/>
                </a:endParaRPr>
              </a:p>
            </p:txBody>
          </p:sp>
          <p:sp>
            <p:nvSpPr>
              <p:cNvPr id="32" name="Freeform 31"/>
              <p:cNvSpPr/>
              <p:nvPr/>
            </p:nvSpPr>
            <p:spPr bwMode="auto">
              <a:xfrm>
                <a:off x="5987106" y="1569891"/>
                <a:ext cx="2295252" cy="928541"/>
              </a:xfrm>
              <a:custGeom>
                <a:gdLst>
                  <a:gd fmla="*/ 792 w 3308" name="T0"/>
                  <a:gd fmla="*/ 557 h 1777" name="T1"/>
                  <a:gd fmla="*/ 792 w 3308" name="T2"/>
                  <a:gd fmla="*/ 551 h 1777" name="T3"/>
                  <a:gd fmla="*/ 774 w 3308" name="T4"/>
                  <a:gd fmla="*/ 551 h 1777" name="T5"/>
                  <a:gd fmla="*/ 305 w 3308" name="T6"/>
                  <a:gd fmla="*/ 0 h 1777" name="T7"/>
                  <a:gd fmla="*/ 0 w 3308" name="T8"/>
                  <a:gd fmla="*/ 1464 h 1777" name="T9"/>
                  <a:gd fmla="*/ 774 w 3308" name="T10"/>
                  <a:gd fmla="*/ 1777 h 1777" name="T11"/>
                  <a:gd fmla="*/ 3308 w 3308" name="T12"/>
                  <a:gd fmla="*/ 1777 h 1777" name="T13"/>
                  <a:gd fmla="*/ 3308 w 3308" name="T14"/>
                  <a:gd fmla="*/ 557 h 1777" name="T15"/>
                  <a:gd fmla="*/ 792 w 3308" name="T16"/>
                  <a:gd fmla="*/ 557 h 17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77" w="3307">
                    <a:moveTo>
                      <a:pt x="792" y="557"/>
                    </a:moveTo>
                    <a:lnTo>
                      <a:pt x="792" y="551"/>
                    </a:lnTo>
                    <a:cubicBezTo>
                      <a:pt x="786" y="551"/>
                      <a:pt x="780" y="551"/>
                      <a:pt x="774" y="551"/>
                    </a:cubicBezTo>
                    <a:cubicBezTo>
                      <a:pt x="533" y="551"/>
                      <a:pt x="335" y="311"/>
                      <a:pt x="305" y="0"/>
                    </a:cubicBezTo>
                    <a:cubicBezTo>
                      <a:pt x="295" y="532"/>
                      <a:pt x="185" y="1030"/>
                      <a:pt x="0" y="1464"/>
                    </a:cubicBezTo>
                    <a:cubicBezTo>
                      <a:pt x="221" y="1662"/>
                      <a:pt x="488" y="1777"/>
                      <a:pt x="774" y="1777"/>
                    </a:cubicBezTo>
                    <a:lnTo>
                      <a:pt x="3308" y="1777"/>
                    </a:lnTo>
                    <a:lnTo>
                      <a:pt x="3308" y="557"/>
                    </a:lnTo>
                    <a:lnTo>
                      <a:pt x="792" y="557"/>
                    </a:lnTo>
                    <a:close/>
                  </a:path>
                </a:pathLst>
              </a:custGeom>
              <a:gradFill>
                <a:gsLst>
                  <a:gs pos="33000">
                    <a:srgbClr val="F68426">
                      <a:lumMod val="20000"/>
                      <a:lumOff val="80000"/>
                    </a:srgbClr>
                  </a:gs>
                  <a:gs pos="100000">
                    <a:srgbClr val="F68426">
                      <a:lumMod val="60000"/>
                      <a:lumOff val="40000"/>
                    </a:srgbClr>
                  </a:gs>
                </a:gsLst>
                <a:lin ang="5400000" scaled="0"/>
              </a:gradFill>
              <a:ln algn="ctr" cap="flat" cmpd="sng" w="25400">
                <a:noFill/>
                <a:prstDash val="solid"/>
              </a:ln>
              <a:effectLst/>
            </p:spPr>
            <p:txBody>
              <a:bodyPr anchor="ctr" lIns="0" rIns="0"/>
              <a:lstStyle/>
              <a:p>
                <a:pPr defTabSz="914491" indent="-182581" marL="182581">
                  <a:lnSpc>
                    <a:spcPct val="120000"/>
                  </a:lnSpc>
                  <a:spcBef>
                    <a:spcPts val="600"/>
                  </a:spcBef>
                  <a:spcAft>
                    <a:spcPts val="600"/>
                  </a:spcAft>
                  <a:buFont charset="0" pitchFamily="34" typeface="Arial"/>
                  <a:buChar char="•"/>
                  <a:defRPr/>
                </a:pPr>
                <a:endParaRPr altLang="en-US" kern="0" lang="zh-CN" sz="1400">
                  <a:solidFill>
                    <a:prstClr val="white"/>
                  </a:solidFill>
                  <a:latin charset="-122" pitchFamily="34" typeface="微软雅黑"/>
                  <a:ea typeface="+mn-lt"/>
                </a:endParaRPr>
              </a:p>
            </p:txBody>
          </p:sp>
          <p:sp>
            <p:nvSpPr>
              <p:cNvPr id="33" name="Freeform 34"/>
              <p:cNvSpPr/>
              <p:nvPr/>
            </p:nvSpPr>
            <p:spPr bwMode="auto">
              <a:xfrm>
                <a:off x="5560816" y="2319069"/>
                <a:ext cx="2724686" cy="806035"/>
              </a:xfrm>
              <a:custGeom>
                <a:gdLst>
                  <a:gd fmla="*/ 609 w 3927" name="T0"/>
                  <a:gd fmla="*/ 0 h 1544" name="T1"/>
                  <a:gd fmla="*/ 0 w 3927" name="T2"/>
                  <a:gd fmla="*/ 921 h 1544" name="T3"/>
                  <a:gd fmla="*/ 1393 w 3927" name="T4"/>
                  <a:gd fmla="*/ 1544 h 1544" name="T5"/>
                  <a:gd fmla="*/ 3927 w 3927" name="T6"/>
                  <a:gd fmla="*/ 1544 h 1544" name="T7"/>
                  <a:gd fmla="*/ 3927 w 3927" name="T8"/>
                  <a:gd fmla="*/ 324 h 1544" name="T9"/>
                  <a:gd fmla="*/ 1393 w 3927" name="T10"/>
                  <a:gd fmla="*/ 324 h 1544" name="T11"/>
                  <a:gd fmla="*/ 609 w 3927" name="T12"/>
                  <a:gd fmla="*/ 0 h 1544" name="T13"/>
                </a:gdLst>
                <a:cxnLst>
                  <a:cxn ang="0">
                    <a:pos x="T0" y="T1"/>
                  </a:cxn>
                  <a:cxn ang="0">
                    <a:pos x="T2" y="T3"/>
                  </a:cxn>
                  <a:cxn ang="0">
                    <a:pos x="T4" y="T5"/>
                  </a:cxn>
                  <a:cxn ang="0">
                    <a:pos x="T6" y="T7"/>
                  </a:cxn>
                  <a:cxn ang="0">
                    <a:pos x="T8" y="T9"/>
                  </a:cxn>
                  <a:cxn ang="0">
                    <a:pos x="T10" y="T11"/>
                  </a:cxn>
                  <a:cxn ang="0">
                    <a:pos x="T12" y="T13"/>
                  </a:cxn>
                </a:cxnLst>
                <a:rect b="b" l="0" r="r" t="0"/>
                <a:pathLst>
                  <a:path h="1544" w="3926">
                    <a:moveTo>
                      <a:pt x="609" y="0"/>
                    </a:moveTo>
                    <a:cubicBezTo>
                      <a:pt x="454" y="359"/>
                      <a:pt x="246" y="672"/>
                      <a:pt x="0" y="921"/>
                    </a:cubicBezTo>
                    <a:cubicBezTo>
                      <a:pt x="387" y="1312"/>
                      <a:pt x="870" y="1544"/>
                      <a:pt x="1393" y="1544"/>
                    </a:cubicBezTo>
                    <a:lnTo>
                      <a:pt x="3927" y="1544"/>
                    </a:lnTo>
                    <a:lnTo>
                      <a:pt x="3927" y="324"/>
                    </a:lnTo>
                    <a:lnTo>
                      <a:pt x="1393" y="324"/>
                    </a:lnTo>
                    <a:cubicBezTo>
                      <a:pt x="1102" y="323"/>
                      <a:pt x="832" y="204"/>
                      <a:pt x="609" y="0"/>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defTabSz="914491">
                  <a:lnSpc>
                    <a:spcPct val="120000"/>
                  </a:lnSpc>
                  <a:defRPr/>
                </a:pPr>
                <a:endParaRPr altLang="en-US" kern="0" lang="zh-CN" sz="1200">
                  <a:solidFill>
                    <a:srgbClr val="4D4D4D"/>
                  </a:solidFill>
                  <a:latin charset="-122" pitchFamily="34" typeface="微软雅黑"/>
                  <a:ea charset="-122" pitchFamily="34" typeface="微软雅黑"/>
                </a:endParaRPr>
              </a:p>
            </p:txBody>
          </p:sp>
          <p:sp>
            <p:nvSpPr>
              <p:cNvPr id="34" name="Freeform 37"/>
              <p:cNvSpPr/>
              <p:nvPr/>
            </p:nvSpPr>
            <p:spPr bwMode="auto">
              <a:xfrm>
                <a:off x="2835572" y="1533696"/>
                <a:ext cx="2304507" cy="964736"/>
              </a:xfrm>
              <a:custGeom>
                <a:gdLst>
                  <a:gd fmla="*/ 3321 w 3321" name="T0"/>
                  <a:gd fmla="*/ 1523 h 1846" name="T1"/>
                  <a:gd fmla="*/ 3014 w 3321" name="T2"/>
                  <a:gd fmla="*/ 0 h 1846" name="T3"/>
                  <a:gd fmla="*/ 3010 w 3321" name="T4"/>
                  <a:gd fmla="*/ 0 h 1846" name="T5"/>
                  <a:gd fmla="*/ 2536 w 3321" name="T6"/>
                  <a:gd fmla="*/ 620 h 1846" name="T7"/>
                  <a:gd fmla="*/ 2529 w 3321" name="T8"/>
                  <a:gd fmla="*/ 620 h 1846" name="T9"/>
                  <a:gd fmla="*/ 2529 w 3321" name="T10"/>
                  <a:gd fmla="*/ 626 h 1846" name="T11"/>
                  <a:gd fmla="*/ 0 w 3321" name="T12"/>
                  <a:gd fmla="*/ 626 h 1846" name="T13"/>
                  <a:gd fmla="*/ 0 w 3321" name="T14"/>
                  <a:gd fmla="*/ 1846 h 1846" name="T15"/>
                  <a:gd fmla="*/ 2531 w 3321" name="T16"/>
                  <a:gd fmla="*/ 1846 h 1846" name="T17"/>
                  <a:gd fmla="*/ 2536 w 3321" name="T18"/>
                  <a:gd fmla="*/ 1846 h 1846" name="T19"/>
                  <a:gd fmla="*/ 3321 w 3321" name="T20"/>
                  <a:gd fmla="*/ 1523 h 1846" name="T21"/>
                  <a:gd fmla="*/ 3321 w 3321" name="T22"/>
                  <a:gd fmla="*/ 1523 h 18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46" w="3320">
                    <a:moveTo>
                      <a:pt x="3321" y="1523"/>
                    </a:moveTo>
                    <a:cubicBezTo>
                      <a:pt x="3127" y="1074"/>
                      <a:pt x="3015" y="554"/>
                      <a:pt x="3014" y="0"/>
                    </a:cubicBezTo>
                    <a:lnTo>
                      <a:pt x="3010" y="0"/>
                    </a:lnTo>
                    <a:cubicBezTo>
                      <a:pt x="3005" y="344"/>
                      <a:pt x="2795" y="620"/>
                      <a:pt x="2536" y="620"/>
                    </a:cubicBezTo>
                    <a:cubicBezTo>
                      <a:pt x="2533" y="620"/>
                      <a:pt x="2531" y="620"/>
                      <a:pt x="2529" y="620"/>
                    </a:cubicBezTo>
                    <a:lnTo>
                      <a:pt x="2529" y="626"/>
                    </a:lnTo>
                    <a:lnTo>
                      <a:pt x="0" y="626"/>
                    </a:lnTo>
                    <a:lnTo>
                      <a:pt x="0" y="1846"/>
                    </a:lnTo>
                    <a:lnTo>
                      <a:pt x="2531" y="1846"/>
                    </a:lnTo>
                    <a:cubicBezTo>
                      <a:pt x="2533" y="1846"/>
                      <a:pt x="2534" y="1846"/>
                      <a:pt x="2536" y="1846"/>
                    </a:cubicBezTo>
                    <a:cubicBezTo>
                      <a:pt x="2827" y="1846"/>
                      <a:pt x="3098" y="1727"/>
                      <a:pt x="3321" y="1523"/>
                    </a:cubicBezTo>
                    <a:lnTo>
                      <a:pt x="3321" y="1523"/>
                    </a:lnTo>
                    <a:close/>
                  </a:path>
                </a:pathLst>
              </a:custGeom>
              <a:gradFill>
                <a:gsLst>
                  <a:gs pos="33000">
                    <a:srgbClr val="F68426">
                      <a:lumMod val="20000"/>
                      <a:lumOff val="80000"/>
                    </a:srgbClr>
                  </a:gs>
                  <a:gs pos="100000">
                    <a:srgbClr val="F68426">
                      <a:lumMod val="60000"/>
                      <a:lumOff val="40000"/>
                    </a:srgbClr>
                  </a:gs>
                </a:gsLst>
                <a:lin ang="5400000" scaled="0"/>
              </a:gradFill>
              <a:ln algn="ctr" cap="flat" cmpd="sng" w="25400">
                <a:noFill/>
                <a:prstDash val="solid"/>
              </a:ln>
              <a:effectLst/>
            </p:spPr>
            <p:txBody>
              <a:bodyPr anchor="ctr" lIns="0" rIns="0"/>
              <a:lstStyle/>
              <a:p>
                <a:pPr defTabSz="914491" indent="-182581" marL="182581">
                  <a:lnSpc>
                    <a:spcPct val="120000"/>
                  </a:lnSpc>
                  <a:spcBef>
                    <a:spcPts val="600"/>
                  </a:spcBef>
                  <a:spcAft>
                    <a:spcPts val="600"/>
                  </a:spcAft>
                  <a:buFont charset="0" pitchFamily="34" typeface="Arial"/>
                  <a:buChar char="•"/>
                  <a:defRPr/>
                </a:pPr>
                <a:endParaRPr altLang="en-US" kern="0" lang="zh-CN" sz="1400">
                  <a:solidFill>
                    <a:prstClr val="white"/>
                  </a:solidFill>
                  <a:latin charset="-122" pitchFamily="34" typeface="微软雅黑"/>
                  <a:ea charset="-122" pitchFamily="34" typeface="微软雅黑"/>
                </a:endParaRPr>
              </a:p>
            </p:txBody>
          </p:sp>
          <p:sp>
            <p:nvSpPr>
              <p:cNvPr id="35" name="Freeform 40"/>
              <p:cNvSpPr/>
              <p:nvPr/>
            </p:nvSpPr>
            <p:spPr bwMode="auto">
              <a:xfrm>
                <a:off x="2835572" y="2328594"/>
                <a:ext cx="2728388" cy="806035"/>
              </a:xfrm>
              <a:custGeom>
                <a:gdLst>
                  <a:gd fmla="*/ 3930 w 3930" name="T0"/>
                  <a:gd fmla="*/ 920 h 1543" name="T1"/>
                  <a:gd fmla="*/ 3321 w 3930" name="T2"/>
                  <a:gd fmla="*/ 0 h 1543" name="T3"/>
                  <a:gd fmla="*/ 2536 w 3930" name="T4"/>
                  <a:gd fmla="*/ 322 h 1543" name="T5"/>
                  <a:gd fmla="*/ 2531 w 3930" name="T6"/>
                  <a:gd fmla="*/ 322 h 1543" name="T7"/>
                  <a:gd fmla="*/ 694 w 3930" name="T8"/>
                  <a:gd fmla="*/ 323 h 1543" name="T9"/>
                  <a:gd fmla="*/ 0 w 3930" name="T10"/>
                  <a:gd fmla="*/ 323 h 1543" name="T11"/>
                  <a:gd fmla="*/ 0 w 3930" name="T12"/>
                  <a:gd fmla="*/ 1543 h 1543" name="T13"/>
                  <a:gd fmla="*/ 2531 w 3930" name="T14"/>
                  <a:gd fmla="*/ 1543 h 1543" name="T15"/>
                  <a:gd fmla="*/ 2536 w 3930" name="T16"/>
                  <a:gd fmla="*/ 1543 h 1543" name="T17"/>
                  <a:gd fmla="*/ 3930 w 3930" name="T18"/>
                  <a:gd fmla="*/ 920 h 15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43" w="3930">
                    <a:moveTo>
                      <a:pt x="3930" y="920"/>
                    </a:moveTo>
                    <a:cubicBezTo>
                      <a:pt x="3683" y="671"/>
                      <a:pt x="3476" y="358"/>
                      <a:pt x="3321" y="0"/>
                    </a:cubicBezTo>
                    <a:cubicBezTo>
                      <a:pt x="3097" y="203"/>
                      <a:pt x="2827" y="322"/>
                      <a:pt x="2536" y="322"/>
                    </a:cubicBezTo>
                    <a:cubicBezTo>
                      <a:pt x="2534" y="322"/>
                      <a:pt x="2533" y="322"/>
                      <a:pt x="2531" y="322"/>
                    </a:cubicBezTo>
                    <a:lnTo>
                      <a:pt x="694" y="323"/>
                    </a:lnTo>
                    <a:lnTo>
                      <a:pt x="0" y="323"/>
                    </a:lnTo>
                    <a:lnTo>
                      <a:pt x="0" y="1543"/>
                    </a:lnTo>
                    <a:lnTo>
                      <a:pt x="2531" y="1543"/>
                    </a:lnTo>
                    <a:cubicBezTo>
                      <a:pt x="2533" y="1543"/>
                      <a:pt x="2534" y="1543"/>
                      <a:pt x="2536" y="1543"/>
                    </a:cubicBezTo>
                    <a:cubicBezTo>
                      <a:pt x="3059" y="1543"/>
                      <a:pt x="3542" y="1311"/>
                      <a:pt x="3930" y="920"/>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defTabSz="914491">
                  <a:lnSpc>
                    <a:spcPct val="120000"/>
                  </a:lnSpc>
                  <a:defRPr/>
                </a:pPr>
                <a:endParaRPr altLang="en-US" kern="0" lang="zh-CN" sz="1200">
                  <a:solidFill>
                    <a:srgbClr val="4D4D4D"/>
                  </a:solidFill>
                  <a:latin charset="-122" pitchFamily="34" typeface="微软雅黑"/>
                  <a:ea charset="-122" pitchFamily="34" typeface="微软雅黑"/>
                </a:endParaRPr>
              </a:p>
            </p:txBody>
          </p:sp>
          <p:sp>
            <p:nvSpPr>
              <p:cNvPr id="36" name="Freeform 43"/>
              <p:cNvSpPr/>
              <p:nvPr/>
            </p:nvSpPr>
            <p:spPr bwMode="auto">
              <a:xfrm>
                <a:off x="5140079" y="1533696"/>
                <a:ext cx="845911" cy="1275178"/>
              </a:xfrm>
              <a:custGeom>
                <a:gdLst>
                  <a:gd fmla="*/ 608 w 1218" name="T0"/>
                  <a:gd fmla="*/ 0 h 2443" name="T1"/>
                  <a:gd fmla="*/ 183 w 1218" name="T2"/>
                  <a:gd fmla="*/ 1324 h 2443" name="T3"/>
                  <a:gd fmla="*/ 0 w 1218" name="T4"/>
                  <a:gd fmla="*/ 1523 h 2443" name="T5"/>
                  <a:gd fmla="*/ 609 w 1218" name="T6"/>
                  <a:gd fmla="*/ 2443 h 2443" name="T7"/>
                  <a:gd fmla="*/ 1218 w 1218" name="T8"/>
                  <a:gd fmla="*/ 1522 h 2443" name="T9"/>
                  <a:gd fmla="*/ 1035 w 1218" name="T10"/>
                  <a:gd fmla="*/ 1324 h 2443" name="T11"/>
                  <a:gd fmla="*/ 610 w 1218" name="T12"/>
                  <a:gd fmla="*/ 0 h 2443" name="T13"/>
                  <a:gd fmla="*/ 608 w 1218" name="T14"/>
                  <a:gd fmla="*/ 0 h 24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43" w="1218">
                    <a:moveTo>
                      <a:pt x="608" y="0"/>
                    </a:moveTo>
                    <a:cubicBezTo>
                      <a:pt x="605" y="520"/>
                      <a:pt x="443" y="989"/>
                      <a:pt x="183" y="1324"/>
                    </a:cubicBezTo>
                    <a:cubicBezTo>
                      <a:pt x="126" y="1397"/>
                      <a:pt x="65" y="1463"/>
                      <a:pt x="0" y="1523"/>
                    </a:cubicBezTo>
                    <a:cubicBezTo>
                      <a:pt x="155" y="1881"/>
                      <a:pt x="362" y="2194"/>
                      <a:pt x="609" y="2443"/>
                    </a:cubicBezTo>
                    <a:cubicBezTo>
                      <a:pt x="855" y="2194"/>
                      <a:pt x="1063" y="1881"/>
                      <a:pt x="1218" y="1522"/>
                    </a:cubicBezTo>
                    <a:cubicBezTo>
                      <a:pt x="1153" y="1463"/>
                      <a:pt x="1092" y="1397"/>
                      <a:pt x="1035" y="1324"/>
                    </a:cubicBezTo>
                    <a:cubicBezTo>
                      <a:pt x="775" y="989"/>
                      <a:pt x="612" y="520"/>
                      <a:pt x="610" y="0"/>
                    </a:cubicBezTo>
                    <a:lnTo>
                      <a:pt x="608" y="0"/>
                    </a:lnTo>
                    <a:close/>
                  </a:path>
                </a:pathLst>
              </a:custGeom>
              <a:gradFill>
                <a:gsLst>
                  <a:gs pos="33000">
                    <a:srgbClr val="F68426">
                      <a:lumMod val="20000"/>
                      <a:lumOff val="80000"/>
                    </a:srgbClr>
                  </a:gs>
                  <a:gs pos="100000">
                    <a:srgbClr val="F68426">
                      <a:lumMod val="60000"/>
                      <a:lumOff val="40000"/>
                    </a:srgbClr>
                  </a:gs>
                </a:gsLst>
                <a:lin ang="5400000" scaled="0"/>
              </a:gradFill>
              <a:ln algn="ctr" cap="flat" cmpd="sng" w="25400">
                <a:noFill/>
                <a:prstDash val="solid"/>
              </a:ln>
              <a:effectLst/>
            </p:spPr>
            <p:txBody>
              <a:bodyPr anchor="ctr" lIns="0" rIns="0"/>
              <a:lstStyle/>
              <a:p>
                <a:pPr defTabSz="914491" indent="-182581" marL="182581">
                  <a:lnSpc>
                    <a:spcPct val="120000"/>
                  </a:lnSpc>
                  <a:spcBef>
                    <a:spcPts val="600"/>
                  </a:spcBef>
                  <a:spcAft>
                    <a:spcPts val="600"/>
                  </a:spcAft>
                  <a:buFont charset="0" pitchFamily="34" typeface="Arial"/>
                  <a:buChar char="•"/>
                  <a:defRPr/>
                </a:pPr>
                <a:endParaRPr altLang="en-US" kern="0" lang="zh-CN" sz="1400">
                  <a:solidFill>
                    <a:prstClr val="white"/>
                  </a:solidFill>
                  <a:latin charset="-122" pitchFamily="34" typeface="微软雅黑"/>
                  <a:ea charset="-122" pitchFamily="34" typeface="微软雅黑"/>
                </a:endParaRPr>
              </a:p>
            </p:txBody>
          </p:sp>
        </p:grpSp>
        <p:sp>
          <p:nvSpPr>
            <p:cNvPr id="26" name="TextBox 61"/>
            <p:cNvSpPr txBox="1">
              <a:spLocks noChangeArrowheads="1"/>
            </p:cNvSpPr>
            <p:nvPr/>
          </p:nvSpPr>
          <p:spPr bwMode="auto">
            <a:xfrm>
              <a:off x="7452030" y="4104296"/>
              <a:ext cx="1097104" cy="365731"/>
            </a:xfrm>
            <a:prstGeom prst="rect">
              <a:avLst/>
            </a:prstGeom>
            <a:noFill/>
            <a:ln w="9525">
              <a:noFill/>
              <a:miter lim="800000"/>
            </a:ln>
          </p:spPr>
          <p:txBody>
            <a:bodyPr wrap="none">
              <a:spAutoFit/>
            </a:bodyPr>
            <a:lstStyle/>
            <a:p>
              <a:pPr lvl="0">
                <a:defRPr/>
              </a:pPr>
              <a:r>
                <a:rPr altLang="en-US" b="1" kern="0" lang="zh-CN">
                  <a:solidFill>
                    <a:srgbClr val="FF0000"/>
                  </a:solidFill>
                  <a:latin charset="-122" pitchFamily="34" typeface="微软雅黑"/>
                  <a:ea charset="-122" pitchFamily="34" typeface="微软雅黑"/>
                </a:rPr>
                <a:t>挫折阻挡</a:t>
              </a:r>
            </a:p>
          </p:txBody>
        </p:sp>
        <p:sp>
          <p:nvSpPr>
            <p:cNvPr id="27" name="TextBox 61"/>
            <p:cNvSpPr txBox="1">
              <a:spLocks noChangeArrowheads="1"/>
            </p:cNvSpPr>
            <p:nvPr/>
          </p:nvSpPr>
          <p:spPr bwMode="auto">
            <a:xfrm>
              <a:off x="7452030" y="4743263"/>
              <a:ext cx="1097104" cy="365731"/>
            </a:xfrm>
            <a:prstGeom prst="rect">
              <a:avLst/>
            </a:prstGeom>
            <a:noFill/>
            <a:ln w="9525">
              <a:noFill/>
              <a:miter lim="800000"/>
            </a:ln>
          </p:spPr>
          <p:txBody>
            <a:bodyPr wrap="none">
              <a:spAutoFit/>
            </a:bodyPr>
            <a:lstStyle/>
            <a:p>
              <a:pPr lvl="0">
                <a:defRPr/>
              </a:pPr>
              <a:r>
                <a:rPr altLang="en-US" b="1" kern="0" lang="zh-CN">
                  <a:solidFill>
                    <a:srgbClr val="FF0000"/>
                  </a:solidFill>
                  <a:latin charset="-122" pitchFamily="34" typeface="微软雅黑"/>
                  <a:ea charset="-122" pitchFamily="34" typeface="微软雅黑"/>
                </a:rPr>
                <a:t>失败打击</a:t>
              </a:r>
            </a:p>
          </p:txBody>
        </p:sp>
        <p:sp>
          <p:nvSpPr>
            <p:cNvPr id="28" name="TextBox 61"/>
            <p:cNvSpPr txBox="1">
              <a:spLocks noChangeArrowheads="1"/>
            </p:cNvSpPr>
            <p:nvPr/>
          </p:nvSpPr>
          <p:spPr bwMode="auto">
            <a:xfrm>
              <a:off x="576509" y="4104296"/>
              <a:ext cx="1097104" cy="365731"/>
            </a:xfrm>
            <a:prstGeom prst="rect">
              <a:avLst/>
            </a:prstGeom>
            <a:noFill/>
            <a:ln w="9525">
              <a:noFill/>
              <a:miter lim="800000"/>
            </a:ln>
          </p:spPr>
          <p:txBody>
            <a:bodyPr wrap="none">
              <a:spAutoFit/>
            </a:bodyPr>
            <a:lstStyle/>
            <a:p>
              <a:pPr lvl="0">
                <a:defRPr/>
              </a:pPr>
              <a:r>
                <a:rPr altLang="en-US" b="1" kern="0" lang="zh-CN">
                  <a:solidFill>
                    <a:srgbClr val="FF0000"/>
                  </a:solidFill>
                  <a:latin charset="-122" pitchFamily="34" typeface="微软雅黑"/>
                  <a:ea charset="-122" pitchFamily="34" typeface="微软雅黑"/>
                </a:rPr>
                <a:t>失去希望</a:t>
              </a:r>
            </a:p>
          </p:txBody>
        </p:sp>
        <p:sp>
          <p:nvSpPr>
            <p:cNvPr id="29" name="TextBox 61"/>
            <p:cNvSpPr txBox="1">
              <a:spLocks noChangeArrowheads="1"/>
            </p:cNvSpPr>
            <p:nvPr/>
          </p:nvSpPr>
          <p:spPr bwMode="auto">
            <a:xfrm>
              <a:off x="576509" y="4743263"/>
              <a:ext cx="1097104" cy="365731"/>
            </a:xfrm>
            <a:prstGeom prst="rect">
              <a:avLst/>
            </a:prstGeom>
            <a:noFill/>
            <a:ln w="9525">
              <a:noFill/>
              <a:miter lim="800000"/>
            </a:ln>
          </p:spPr>
          <p:txBody>
            <a:bodyPr wrap="none">
              <a:spAutoFit/>
            </a:bodyPr>
            <a:lstStyle/>
            <a:p>
              <a:pPr lvl="0">
                <a:defRPr/>
              </a:pPr>
              <a:r>
                <a:rPr altLang="en-US" b="1" kern="0" lang="zh-CN">
                  <a:solidFill>
                    <a:srgbClr val="FF0000"/>
                  </a:solidFill>
                  <a:latin charset="-122" pitchFamily="34" typeface="微软雅黑"/>
                  <a:ea charset="-122" pitchFamily="34" typeface="微软雅黑"/>
                </a:rPr>
                <a:t>缺乏自信</a:t>
              </a:r>
            </a:p>
          </p:txBody>
        </p:sp>
        <p:sp>
          <p:nvSpPr>
            <p:cNvPr id="30" name="TextBox 61"/>
            <p:cNvSpPr txBox="1">
              <a:spLocks noChangeArrowheads="1"/>
            </p:cNvSpPr>
            <p:nvPr/>
          </p:nvSpPr>
          <p:spPr bwMode="auto">
            <a:xfrm>
              <a:off x="3097336" y="1196752"/>
              <a:ext cx="2976401" cy="396209"/>
            </a:xfrm>
            <a:prstGeom prst="rect">
              <a:avLst/>
            </a:prstGeom>
            <a:noFill/>
            <a:ln w="9525">
              <a:noFill/>
              <a:miter lim="800000"/>
            </a:ln>
          </p:spPr>
          <p:txBody>
            <a:bodyPr wrap="none">
              <a:spAutoFit/>
            </a:bodyPr>
            <a:lstStyle/>
            <a:p>
              <a:pPr defTabSz="914491">
                <a:defRPr/>
              </a:pPr>
              <a:r>
                <a:rPr altLang="en-US" b="1" kern="0" lang="zh-CN" sz="2000">
                  <a:solidFill>
                    <a:srgbClr val="FF0000"/>
                  </a:solidFill>
                  <a:latin charset="-122" pitchFamily="34" typeface="微软雅黑"/>
                  <a:ea charset="-122" pitchFamily="34" typeface="微软雅黑"/>
                </a:rPr>
                <a:t>我们为什么会选择放弃？</a:t>
              </a:r>
            </a:p>
          </p:txBody>
        </p:sp>
      </p:grpSp>
    </p:spTree>
    <p:extLst>
      <p:ext uri="{BB962C8B-B14F-4D97-AF65-F5344CB8AC3E}">
        <p14:creationId val="995788928"/>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斜纹 46"/>
          <p:cNvSpPr/>
          <p:nvPr/>
        </p:nvSpPr>
        <p:spPr>
          <a:xfrm rot="10800000">
            <a:off x="11183870" y="5850251"/>
            <a:ext cx="1008131" cy="1008195"/>
          </a:xfrm>
          <a:prstGeom prst="diagStripe">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4491">
              <a:defRPr/>
            </a:pPr>
            <a:endParaRPr altLang="en-US" kern="0" lang="zh-CN">
              <a:solidFill>
                <a:sysClr lastClr="000000" val="windowText"/>
              </a:solidFill>
              <a:ea typeface="微软雅黑"/>
            </a:endParaRPr>
          </a:p>
        </p:txBody>
      </p:sp>
      <p:sp>
        <p:nvSpPr>
          <p:cNvPr id="48" name="TextBox 47"/>
          <p:cNvSpPr txBox="1"/>
          <p:nvPr/>
        </p:nvSpPr>
        <p:spPr>
          <a:xfrm rot="18928564">
            <a:off x="11442748" y="632210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目录页</a:t>
            </a:r>
          </a:p>
        </p:txBody>
      </p:sp>
      <p:pic>
        <p:nvPicPr>
          <p:cNvPr descr="F:\TDZ临时\其他备用\！个人PPT作品@teliss\磨练坚强意志-图\8AE5D05FAA28303166B8BC708A4D89DD.jpg" id="55" name="Picture 11"/>
          <p:cNvPicPr>
            <a:picLocks noChangeArrowheads="1" noChangeAspect="1"/>
          </p:cNvPicPr>
          <p:nvPr/>
        </p:nvPicPr>
        <p:blipFill>
          <a:blip r:embed="rId2">
            <a:extLst>
              <a:ext uri="{28A0092B-C50C-407E-A947-70E740481C1C}">
                <a14:useLocalDpi/>
              </a:ext>
            </a:extLst>
          </a:blip>
          <a:stretch>
            <a:fillRect/>
          </a:stretch>
        </p:blipFill>
        <p:spPr bwMode="auto">
          <a:xfrm>
            <a:off x="2502882" y="932822"/>
            <a:ext cx="4075817" cy="5410867"/>
          </a:xfrm>
          <a:prstGeom prst="rect">
            <a:avLst/>
          </a:prstGeom>
          <a:noFill/>
          <a:ln w="19050">
            <a:solidFill>
              <a:srgbClr val="00B0F0"/>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F:\TDZ临时\其他备用\！个人PPT作品@teliss\磨练坚强意志-图\733829156098FCCCF7822E714D466C72.jpg" id="54" name="Picture 10"/>
          <p:cNvPicPr>
            <a:picLocks noChangeArrowheads="1" noChangeAspect="1"/>
          </p:cNvPicPr>
          <p:nvPr/>
        </p:nvPicPr>
        <p:blipFill>
          <a:blip r:embed="rId3">
            <a:extLst>
              <a:ext uri="{28A0092B-C50C-407E-A947-70E740481C1C}">
                <a14:useLocalDpi/>
              </a:ext>
            </a:extLst>
          </a:blip>
          <a:stretch>
            <a:fillRect/>
          </a:stretch>
        </p:blipFill>
        <p:spPr bwMode="auto">
          <a:xfrm>
            <a:off x="7396228" y="932822"/>
            <a:ext cx="4075818" cy="5410867"/>
          </a:xfrm>
          <a:prstGeom prst="rect">
            <a:avLst/>
          </a:prstGeom>
          <a:noFill/>
          <a:ln w="1905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F:\TDZ临时\其他备用\！PPT图片及版面资源\06-PPT精选插图\04-图标\右边角-蓝1.png" id="58" name="Picture 3"/>
          <p:cNvPicPr>
            <a:picLocks noChangeArrowheads="1" noChangeAspect="1"/>
          </p:cNvPicPr>
          <p:nvPr/>
        </p:nvPicPr>
        <p:blipFill>
          <a:blip r:embed="rId4">
            <a:extLst>
              <a:ext uri="{28A0092B-C50C-407E-A947-70E740481C1C}">
                <a14:useLocalDpi/>
              </a:ext>
            </a:extLst>
          </a:blip>
          <a:stretch>
            <a:fillRect/>
          </a:stretch>
        </p:blipFill>
        <p:spPr bwMode="auto">
          <a:xfrm>
            <a:off x="5256684" y="802458"/>
            <a:ext cx="1440188" cy="1433612"/>
          </a:xfrm>
          <a:prstGeom prst="rect">
            <a:avLst/>
          </a:prstGeom>
          <a:noFill/>
          <a:extLst>
            <a:ext uri="{909E8E84-426E-40DD-AFC4-6F175D3DCCD1}">
              <a14:hiddenFill>
                <a:solidFill>
                  <a:srgbClr val="FFFFFF"/>
                </a:solidFill>
              </a14:hiddenFill>
            </a:ext>
          </a:extLst>
        </p:spPr>
      </p:pic>
      <p:pic>
        <p:nvPicPr>
          <p:cNvPr descr="F:\TDZ临时\其他备用\！PPT图片及版面资源\06-PPT精选插图\04-图标\右边角-黄1.png" id="59" name="Picture 2"/>
          <p:cNvPicPr>
            <a:picLocks noChangeArrowheads="1" noChangeAspect="1"/>
          </p:cNvPicPr>
          <p:nvPr/>
        </p:nvPicPr>
        <p:blipFill>
          <a:blip r:embed="rId5">
            <a:extLst>
              <a:ext uri="{28A0092B-C50C-407E-A947-70E740481C1C}">
                <a14:useLocalDpi/>
              </a:ext>
            </a:extLst>
          </a:blip>
          <a:stretch>
            <a:fillRect/>
          </a:stretch>
        </p:blipFill>
        <p:spPr bwMode="auto">
          <a:xfrm>
            <a:off x="10153322" y="802458"/>
            <a:ext cx="1440188" cy="1433612"/>
          </a:xfrm>
          <a:prstGeom prst="rect">
            <a:avLst/>
          </a:prstGeom>
          <a:noFill/>
          <a:extLst>
            <a:ext uri="{909E8E84-426E-40DD-AFC4-6F175D3DCCD1}">
              <a14:hiddenFill>
                <a:solidFill>
                  <a:srgbClr val="FFFFFF"/>
                </a:solidFill>
              </a14:hiddenFill>
            </a:ext>
          </a:extLst>
        </p:spPr>
      </p:pic>
      <p:sp>
        <p:nvSpPr>
          <p:cNvPr id="60" name="TextBox 59"/>
          <p:cNvSpPr txBox="1"/>
          <p:nvPr/>
        </p:nvSpPr>
        <p:spPr>
          <a:xfrm rot="2678999">
            <a:off x="5552725" y="1163464"/>
            <a:ext cx="1191415" cy="335280"/>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意志概述</a:t>
            </a:r>
          </a:p>
        </p:txBody>
      </p:sp>
      <p:sp>
        <p:nvSpPr>
          <p:cNvPr id="61" name="TextBox 60"/>
          <p:cNvSpPr txBox="1"/>
          <p:nvPr/>
        </p:nvSpPr>
        <p:spPr>
          <a:xfrm rot="2678999">
            <a:off x="10248883" y="1203139"/>
            <a:ext cx="1581260" cy="335280"/>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对坚持的分析</a:t>
            </a:r>
          </a:p>
        </p:txBody>
      </p:sp>
      <p:sp>
        <p:nvSpPr>
          <p:cNvPr id="62" name="标题 1"/>
          <p:cNvSpPr>
            <a:spLocks noGrp="1"/>
          </p:cNvSpPr>
          <p:nvPr>
            <p:ph type="title"/>
          </p:nvPr>
        </p:nvSpPr>
        <p:spPr>
          <a:xfrm>
            <a:off x="1753573" y="399541"/>
            <a:ext cx="6635944" cy="288070"/>
          </a:xfrm>
        </p:spPr>
        <p:txBody>
          <a:bodyPr>
            <a:noAutofit/>
          </a:bodyPr>
          <a:lstStyle>
            <a:lvl1pPr algn="l">
              <a:defRPr sz="1600">
                <a:latin charset="-122" pitchFamily="34" typeface="微软雅黑"/>
                <a:ea charset="-122" pitchFamily="34" typeface="微软雅黑"/>
              </a:defRPr>
            </a:lvl1pPr>
          </a:lstStyle>
          <a:p>
            <a:r>
              <a:rPr altLang="en-US" lang="zh-CN" sz="1500">
                <a:solidFill>
                  <a:srgbClr val="00B0F0"/>
                </a:solidFill>
              </a:rPr>
              <a:t>目录</a:t>
            </a:r>
          </a:p>
        </p:txBody>
      </p:sp>
    </p:spTree>
    <p:extLst>
      <p:ext uri="{BB962C8B-B14F-4D97-AF65-F5344CB8AC3E}">
        <p14:creationId val="114511685"/>
      </p:ext>
    </p:extLst>
  </p:cSld>
  <p:clrMapOvr>
    <a:masterClrMapping/>
  </p:clrMapOvr>
  <mc:AlternateContent>
    <mc:Choice Requires="p14">
      <p:transition>
        <p14:flythrough hasBounce="1"/>
      </p:transition>
    </mc:Choice>
    <mc:Fallback>
      <p:transition>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1</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关于希望</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PPT图片及版面资源\06-PPT精选插图\04-图标\A93FCBA3D0397F9FECFC3AA4E53410C4.png" id="8196" name="Picture 4"/>
          <p:cNvPicPr>
            <a:picLocks noChangeArrowheads="1" noChangeAspect="1"/>
          </p:cNvPicPr>
          <p:nvPr/>
        </p:nvPicPr>
        <p:blipFill>
          <a:blip r:embed="rId2">
            <a:extLst>
              <a:ext uri="{28A0092B-C50C-407E-A947-70E740481C1C}">
                <a14:useLocalDpi/>
              </a:ext>
            </a:extLst>
          </a:blip>
          <a:stretch>
            <a:fillRect/>
          </a:stretch>
        </p:blipFill>
        <p:spPr bwMode="auto">
          <a:xfrm>
            <a:off x="7581455" y="1339727"/>
            <a:ext cx="4877435" cy="4877435"/>
          </a:xfrm>
          <a:prstGeom prst="rect">
            <a:avLst/>
          </a:prstGeom>
          <a:noFill/>
          <a:extLst>
            <a:ext uri="{909E8E84-426E-40DD-AFC4-6F175D3DCCD1}">
              <a14:hiddenFill>
                <a:solidFill>
                  <a:srgbClr val="FFFFFF"/>
                </a:solidFill>
              </a14:hiddenFill>
            </a:ext>
          </a:extLst>
        </p:spPr>
      </p:pic>
      <p:sp>
        <p:nvSpPr>
          <p:cNvPr id="42" name="Text Box 44"/>
          <p:cNvSpPr txBox="1">
            <a:spLocks noChangeArrowheads="1"/>
          </p:cNvSpPr>
          <p:nvPr/>
        </p:nvSpPr>
        <p:spPr bwMode="auto">
          <a:xfrm>
            <a:off x="2751664" y="1015372"/>
            <a:ext cx="4759970"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美国作家欧.亨利在他的小说《最后一片叶子》里讲了个故事：</a:t>
            </a:r>
          </a:p>
        </p:txBody>
      </p:sp>
      <p:sp>
        <p:nvSpPr>
          <p:cNvPr id="43" name="矩形 42"/>
          <p:cNvSpPr/>
          <p:nvPr/>
        </p:nvSpPr>
        <p:spPr>
          <a:xfrm>
            <a:off x="1959473" y="908392"/>
            <a:ext cx="5621982" cy="342768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44" name="Picture 4"/>
          <p:cNvPicPr>
            <a:picLocks noChangeArrowheads="1" noChangeAspect="1"/>
          </p:cNvPicPr>
          <p:nvPr/>
        </p:nvPicPr>
        <p:blipFill>
          <a:blip r:embed="rId3">
            <a:extLst>
              <a:ext uri="{28A0092B-C50C-407E-A947-70E740481C1C}">
                <a14:useLocalDpi/>
              </a:ext>
            </a:extLst>
          </a:blip>
          <a:stretch>
            <a:fillRect/>
          </a:stretch>
        </p:blipFill>
        <p:spPr bwMode="auto">
          <a:xfrm flipH="1">
            <a:off x="1846975" y="823517"/>
            <a:ext cx="1154640" cy="1149368"/>
          </a:xfrm>
          <a:prstGeom prst="rect">
            <a:avLst/>
          </a:prstGeom>
          <a:noFill/>
          <a:extLst>
            <a:ext uri="{909E8E84-426E-40DD-AFC4-6F175D3DCCD1}">
              <a14:hiddenFill>
                <a:solidFill>
                  <a:srgbClr val="FFFFFF"/>
                </a:solidFill>
              </a14:hiddenFill>
            </a:ext>
          </a:extLst>
        </p:spPr>
      </p:pic>
      <p:sp>
        <p:nvSpPr>
          <p:cNvPr id="45" name="TextBox 44"/>
          <p:cNvSpPr txBox="1"/>
          <p:nvPr/>
        </p:nvSpPr>
        <p:spPr>
          <a:xfrm rot="18928564">
            <a:off x="1936299" y="1111974"/>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故事</a:t>
            </a:r>
          </a:p>
        </p:txBody>
      </p:sp>
      <p:sp>
        <p:nvSpPr>
          <p:cNvPr id="46" name="Text Box 44"/>
          <p:cNvSpPr txBox="1">
            <a:spLocks noChangeArrowheads="1"/>
          </p:cNvSpPr>
          <p:nvPr/>
        </p:nvSpPr>
        <p:spPr bwMode="auto">
          <a:xfrm>
            <a:off x="2110331" y="1916635"/>
            <a:ext cx="5401303"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病房里，一个生命垂危的病人从房间里看见窗外的一棵树，在秋风中一片片地掉落下来。病人望着眼前的萧萧落叶，身体也随之每况愈下，一天不如一天。她说：“当树叶全部掉光时，我也就要死了。”一位老画家得知后，用彩笔画了一片叶脉清脆的树叶挂在树枝上。于是，这最后的一片叶子始终没有掉下来。而只因为生命中的这片绿，病人竟奇迹般地活了下来。</a:t>
            </a:r>
          </a:p>
        </p:txBody>
      </p:sp>
    </p:spTree>
    <p:extLst>
      <p:ext uri="{BB962C8B-B14F-4D97-AF65-F5344CB8AC3E}">
        <p14:creationId val="3741443398"/>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6"/>
                                        </p:tgtEl>
                                        <p:attrNameLst>
                                          <p:attrName>style.visibility</p:attrName>
                                        </p:attrNameLst>
                                      </p:cBhvr>
                                      <p:to>
                                        <p:strVal val="visible"/>
                                      </p:to>
                                    </p:set>
                                    <p:animEffect filter="fade" transition="in">
                                      <p:cBhvr>
                                        <p:cTn dur="1000" id="12"/>
                                        <p:tgtEl>
                                          <p:spTgt spid="46"/>
                                        </p:tgtEl>
                                      </p:cBhvr>
                                    </p:animEffect>
                                    <p:anim calcmode="lin" valueType="num">
                                      <p:cBhvr>
                                        <p:cTn dur="1000" fill="hold" id="13"/>
                                        <p:tgtEl>
                                          <p:spTgt spid="46"/>
                                        </p:tgtEl>
                                        <p:attrNameLst>
                                          <p:attrName>ppt_x</p:attrName>
                                        </p:attrNameLst>
                                      </p:cBhvr>
                                      <p:tavLst>
                                        <p:tav tm="0">
                                          <p:val>
                                            <p:strVal val="#ppt_x"/>
                                          </p:val>
                                        </p:tav>
                                        <p:tav tm="100000">
                                          <p:val>
                                            <p:strVal val="#ppt_x"/>
                                          </p:val>
                                        </p:tav>
                                      </p:tavLst>
                                    </p:anim>
                                    <p:anim calcmode="lin" valueType="num">
                                      <p:cBhvr>
                                        <p:cTn dur="1000" fill="hold" id="14"/>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1846975" y="6458795"/>
            <a:ext cx="54007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1</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关于希望</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Text Box 44"/>
          <p:cNvSpPr txBox="1">
            <a:spLocks noChangeArrowheads="1"/>
          </p:cNvSpPr>
          <p:nvPr/>
        </p:nvSpPr>
        <p:spPr bwMode="auto">
          <a:xfrm>
            <a:off x="2567149" y="970999"/>
            <a:ext cx="676963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可见，人生可以没有很多东西，却惟独不能没有希望。希望是人类生活的一项重要的价值。世上只有绝望的人，但没有绝望的处境。有希望之处，生命就生生不息。</a:t>
            </a:r>
          </a:p>
        </p:txBody>
      </p:sp>
      <p:sp>
        <p:nvSpPr>
          <p:cNvPr id="19" name="矩形 18"/>
          <p:cNvSpPr/>
          <p:nvPr/>
        </p:nvSpPr>
        <p:spPr>
          <a:xfrm>
            <a:off x="2495131" y="908392"/>
            <a:ext cx="7666120" cy="120025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9218" name="Picture 2"/>
          <p:cNvPicPr>
            <a:picLocks noChangeArrowheads="1"/>
          </p:cNvPicPr>
          <p:nvPr/>
        </p:nvPicPr>
        <p:blipFill>
          <a:blip r:embed="rId2">
            <a:extLst>
              <a:ext uri="{28A0092B-C50C-407E-A947-70E740481C1C}">
                <a14:useLocalDpi/>
              </a:ext>
            </a:extLst>
          </a:blip>
          <a:stretch>
            <a:fillRect/>
          </a:stretch>
        </p:blipFill>
        <p:spPr bwMode="auto">
          <a:xfrm flipV="1">
            <a:off x="9101490" y="1052427"/>
            <a:ext cx="1155750" cy="1152150"/>
          </a:xfrm>
          <a:prstGeom prst="rect">
            <a:avLst/>
          </a:prstGeom>
          <a:noFill/>
          <a:extLst>
            <a:ext uri="{909E8E84-426E-40DD-AFC4-6F175D3DCCD1}">
              <a14:hiddenFill>
                <a:solidFill>
                  <a:srgbClr val="FFFFFF"/>
                </a:solidFill>
              </a14:hiddenFill>
            </a:ext>
          </a:extLst>
        </p:spPr>
      </p:pic>
      <p:sp>
        <p:nvSpPr>
          <p:cNvPr id="22" name="TextBox 21"/>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F:\TDZ临时\其他备用\！PPT图片及版面资源\06-PPT精选插图\11-风景\pic334.jpg" id="9219" name="Picture 3"/>
          <p:cNvPicPr>
            <a:picLocks noChangeArrowheads="1" noChangeAspect="1"/>
          </p:cNvPicPr>
          <p:nvPr/>
        </p:nvPicPr>
        <p:blipFill>
          <a:blip r:embed="rId3">
            <a:extLst>
              <a:ext uri="{28A0092B-C50C-407E-A947-70E740481C1C}">
                <a14:useLocalDpi/>
              </a:ext>
            </a:extLst>
          </a:blip>
          <a:stretch>
            <a:fillRect/>
          </a:stretch>
        </p:blipFill>
        <p:spPr bwMode="auto">
          <a:xfrm>
            <a:off x="2524991" y="2420756"/>
            <a:ext cx="6091618" cy="4074507"/>
          </a:xfrm>
          <a:prstGeom prst="rect">
            <a:avLst/>
          </a:prstGeom>
          <a:noFill/>
          <a:ln w="1905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4" name="Text Box 44"/>
          <p:cNvSpPr txBox="1">
            <a:spLocks noChangeArrowheads="1"/>
          </p:cNvSpPr>
          <p:nvPr/>
        </p:nvSpPr>
        <p:spPr bwMode="auto">
          <a:xfrm>
            <a:off x="8832659" y="3797195"/>
            <a:ext cx="316876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耶稣在星期五被钉上十字架时，是全世界最糟糕的一天，可三天后就是复活节。所以，当我们遇到不幸时，要学会再等待三天，一切就可能恢复正常了。</a:t>
            </a:r>
          </a:p>
        </p:txBody>
      </p:sp>
    </p:spTree>
    <p:extLst>
      <p:ext uri="{BB962C8B-B14F-4D97-AF65-F5344CB8AC3E}">
        <p14:creationId val="421246872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24"/>
                                        </p:tgtEl>
                                        <p:attrNameLst>
                                          <p:attrName>style.visibility</p:attrName>
                                        </p:attrNameLst>
                                      </p:cBhvr>
                                      <p:to>
                                        <p:strVal val="visible"/>
                                      </p:to>
                                    </p:set>
                                    <p:animEffect filter="fade" transition="in">
                                      <p:cBhvr>
                                        <p:cTn dur="1000" id="13"/>
                                        <p:tgtEl>
                                          <p:spTgt spid="24"/>
                                        </p:tgtEl>
                                      </p:cBhvr>
                                    </p:animEffect>
                                    <p:anim calcmode="lin" valueType="num">
                                      <p:cBhvr>
                                        <p:cTn dur="1000" fill="hold" id="14"/>
                                        <p:tgtEl>
                                          <p:spTgt spid="24"/>
                                        </p:tgtEl>
                                        <p:attrNameLst>
                                          <p:attrName>ppt_x</p:attrName>
                                        </p:attrNameLst>
                                      </p:cBhvr>
                                      <p:tavLst>
                                        <p:tav tm="0">
                                          <p:val>
                                            <p:strVal val="#ppt_x"/>
                                          </p:val>
                                        </p:tav>
                                        <p:tav tm="100000">
                                          <p:val>
                                            <p:strVal val="#ppt_x"/>
                                          </p:val>
                                        </p:tav>
                                      </p:tavLst>
                                    </p:anim>
                                    <p:anim calcmode="lin" valueType="num">
                                      <p:cBhvr>
                                        <p:cTn dur="1000" fill="hold" id="15"/>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huxiya\桌面\未标题-13.png" id="10244" name="Picture 4"/>
          <p:cNvPicPr>
            <a:picLocks noChangeArrowheads="1" noChangeAspect="1"/>
          </p:cNvPicPr>
          <p:nvPr/>
        </p:nvPicPr>
        <p:blipFill>
          <a:blip r:embed="rId2">
            <a:extLst>
              <a:ext uri="{28A0092B-C50C-407E-A947-70E740481C1C}">
                <a14:useLocalDpi/>
              </a:ext>
            </a:extLst>
          </a:blip>
          <a:stretch>
            <a:fillRect/>
          </a:stretch>
        </p:blipFill>
        <p:spPr bwMode="auto">
          <a:xfrm>
            <a:off x="1620211" y="992830"/>
            <a:ext cx="1764230" cy="563718"/>
          </a:xfrm>
          <a:prstGeom prst="rect">
            <a:avLst/>
          </a:prstGeom>
          <a:noFill/>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2</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关于自信</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 name="矩形 2"/>
          <p:cNvSpPr>
            <a:spLocks noChangeAspect="1"/>
          </p:cNvSpPr>
          <p:nvPr/>
        </p:nvSpPr>
        <p:spPr>
          <a:xfrm>
            <a:off x="2135045" y="1629038"/>
            <a:ext cx="7165964" cy="4248553"/>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4" name="椭圆 3"/>
          <p:cNvSpPr>
            <a:spLocks noChangeAspect="1"/>
          </p:cNvSpPr>
          <p:nvPr/>
        </p:nvSpPr>
        <p:spPr>
          <a:xfrm>
            <a:off x="7176733" y="1629038"/>
            <a:ext cx="4248553" cy="4248553"/>
          </a:xfrm>
          <a:prstGeom prst="ellipse">
            <a:avLst/>
          </a:prstGeom>
          <a:blipFill>
            <a:blip r:embed="rId3"/>
            <a:stretch>
              <a:fillRect/>
            </a:stretch>
          </a:blipFill>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2" name="TextBox 21"/>
          <p:cNvSpPr txBox="1"/>
          <p:nvPr/>
        </p:nvSpPr>
        <p:spPr>
          <a:xfrm>
            <a:off x="1774958" y="1130165"/>
            <a:ext cx="14020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听故事并思考</a:t>
            </a:r>
          </a:p>
        </p:txBody>
      </p:sp>
      <p:sp>
        <p:nvSpPr>
          <p:cNvPr id="25" name="Text Box 44"/>
          <p:cNvSpPr txBox="1">
            <a:spLocks noChangeArrowheads="1"/>
          </p:cNvSpPr>
          <p:nvPr/>
        </p:nvSpPr>
        <p:spPr bwMode="auto">
          <a:xfrm>
            <a:off x="2329028" y="1818481"/>
            <a:ext cx="484770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有一位曾赢得世界冠军的大陆羽球选手熊国宝到台访问时，记者问他：“你能赢得世界冠军，最感谢哪个教练的栽培？”木讷的他想了想，坦诚的说：“如果真要感谢的话，我最该感谢的是自己的栽培。就是因为没有人看好我，我才有今天。”</a:t>
            </a:r>
          </a:p>
        </p:txBody>
      </p:sp>
      <p:sp>
        <p:nvSpPr>
          <p:cNvPr id="26" name="Text Box 44"/>
          <p:cNvSpPr txBox="1">
            <a:spLocks noChangeArrowheads="1"/>
          </p:cNvSpPr>
          <p:nvPr/>
        </p:nvSpPr>
        <p:spPr bwMode="auto">
          <a:xfrm>
            <a:off x="2329028" y="3979002"/>
            <a:ext cx="484770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原来，他当初入选国家代表队时，只是个绿叶的角色，虽然球已打得不错，但从没被视为是能为国争光的人选。他沉默寡言，年纪又比最出色的选手大，没有一点运动明星的样子，教练选他，并不是要栽培他，只是要他陪着明星选手练球。</a:t>
            </a:r>
          </a:p>
        </p:txBody>
      </p:sp>
    </p:spTree>
    <p:extLst>
      <p:ext uri="{BB962C8B-B14F-4D97-AF65-F5344CB8AC3E}">
        <p14:creationId val="2239521325"/>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huxiya\桌面\未标题-13.png" id="10244" name="Picture 4"/>
          <p:cNvPicPr>
            <a:picLocks noChangeArrowheads="1" noChangeAspect="1"/>
          </p:cNvPicPr>
          <p:nvPr/>
        </p:nvPicPr>
        <p:blipFill>
          <a:blip r:embed="rId2">
            <a:extLst>
              <a:ext uri="{28A0092B-C50C-407E-A947-70E740481C1C}">
                <a14:useLocalDpi/>
              </a:ext>
            </a:extLst>
          </a:blip>
          <a:stretch>
            <a:fillRect/>
          </a:stretch>
        </p:blipFill>
        <p:spPr bwMode="auto">
          <a:xfrm>
            <a:off x="1620211" y="992830"/>
            <a:ext cx="1764230" cy="563718"/>
          </a:xfrm>
          <a:prstGeom prst="rect">
            <a:avLst/>
          </a:prstGeom>
          <a:noFill/>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2</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关于自信</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F:\TDZ临时\其他备用\new\so easy\E3520FEA7ADA38C775737288C082F91D.png" id="11266" name="Picture 2"/>
          <p:cNvPicPr>
            <a:picLocks noChangeArrowheads="1" noChangeAspect="1"/>
          </p:cNvPicPr>
          <p:nvPr/>
        </p:nvPicPr>
        <p:blipFill>
          <a:blip r:embed="rId3">
            <a:extLst>
              <a:ext uri="{28A0092B-C50C-407E-A947-70E740481C1C}">
                <a14:useLocalDpi/>
              </a:ext>
            </a:extLst>
          </a:blip>
          <a:stretch>
            <a:fillRect/>
          </a:stretch>
        </p:blipFill>
        <p:spPr bwMode="auto">
          <a:xfrm>
            <a:off x="7032226" y="-446"/>
            <a:ext cx="3720090" cy="5782007"/>
          </a:xfrm>
          <a:prstGeom prst="rect">
            <a:avLst/>
          </a:prstGeom>
          <a:noFill/>
          <a:extLst>
            <a:ext uri="{909E8E84-426E-40DD-AFC4-6F175D3DCCD1}">
              <a14:hiddenFill>
                <a:solidFill>
                  <a:srgbClr val="FFFFFF"/>
                </a:solidFill>
              </a14:hiddenFill>
            </a:ext>
          </a:extLst>
        </p:spPr>
      </p:pic>
      <p:grpSp>
        <p:nvGrpSpPr>
          <p:cNvPr id="5" name="组合 4"/>
          <p:cNvGrpSpPr/>
          <p:nvPr/>
        </p:nvGrpSpPr>
        <p:grpSpPr>
          <a:xfrm>
            <a:off x="2604571" y="1844618"/>
            <a:ext cx="4104534" cy="4104534"/>
            <a:chOff x="2424231" y="1617569"/>
            <a:chExt cx="4104000" cy="4104000"/>
          </a:xfrm>
        </p:grpSpPr>
        <p:grpSp>
          <p:nvGrpSpPr>
            <p:cNvPr id="17" name="组合 16"/>
            <p:cNvGrpSpPr/>
            <p:nvPr/>
          </p:nvGrpSpPr>
          <p:grpSpPr>
            <a:xfrm>
              <a:off x="2424231" y="1617569"/>
              <a:ext cx="4104000" cy="4104000"/>
              <a:chOff x="3744276" y="791994"/>
              <a:chExt cx="4477092" cy="4477092"/>
            </a:xfrm>
          </p:grpSpPr>
          <p:sp>
            <p:nvSpPr>
              <p:cNvPr id="19" name="椭圆 18"/>
              <p:cNvSpPr/>
              <p:nvPr/>
            </p:nvSpPr>
            <p:spPr>
              <a:xfrm>
                <a:off x="3744276" y="791994"/>
                <a:ext cx="4477092" cy="4477092"/>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3940640" y="988358"/>
                <a:ext cx="4084365" cy="40843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TextBox 17">
              <a:hlinkClick action="ppaction://noaction"/>
            </p:cNvPr>
            <p:cNvSpPr txBox="1"/>
            <p:nvPr/>
          </p:nvSpPr>
          <p:spPr>
            <a:xfrm>
              <a:off x="2998061" y="2377000"/>
              <a:ext cx="3097146" cy="2857129"/>
            </a:xfrm>
            <a:prstGeom prst="rect">
              <a:avLst/>
            </a:prstGeom>
            <a:noFill/>
          </p:spPr>
          <p:txBody>
            <a:bodyPr rtlCol="0" wrap="square">
              <a:spAutoFit/>
            </a:bodyPr>
            <a:lstStyle/>
            <a:p>
              <a:pPr algn="ctr">
                <a:lnSpc>
                  <a:spcPct val="110000"/>
                </a:lnSpc>
              </a:pPr>
              <a:r>
                <a:rPr altLang="en-US" lang="zh-CN" sz="1500">
                  <a:solidFill>
                    <a:schemeClr val="bg1"/>
                  </a:solidFill>
                  <a:latin charset="-122" pitchFamily="34" typeface="微软雅黑"/>
                  <a:ea charset="-122" pitchFamily="34" typeface="微软雅黑"/>
                </a:rPr>
                <a:t>这样，他每天打球的时间都比别人长很多，因为他是好些队友的最佳练球对象。有一年他垫档入选参加世界大赛时，第一场就遇到最强劲的队手，大家都当他是去当“牺牲”打的，没有人在意他会不会打赢。没想到他竟然势如破竹一路赢了下去，甚至赢了教练心中最有希望夺冠的队友，得到了世界冠军，一战成名。没有伯乐，他一样证明自己是千里马。</a:t>
              </a:r>
            </a:p>
          </p:txBody>
        </p:sp>
      </p:grpSp>
      <p:sp>
        <p:nvSpPr>
          <p:cNvPr id="24" name="TextBox 23"/>
          <p:cNvSpPr txBox="1"/>
          <p:nvPr/>
        </p:nvSpPr>
        <p:spPr>
          <a:xfrm>
            <a:off x="1774958" y="1130165"/>
            <a:ext cx="14020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听故事并思考</a:t>
            </a:r>
          </a:p>
        </p:txBody>
      </p:sp>
    </p:spTree>
    <p:extLst>
      <p:ext uri="{BB962C8B-B14F-4D97-AF65-F5344CB8AC3E}">
        <p14:creationId val="335315194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5"/>
                                        </p:tgtEl>
                                        <p:attrNameLst>
                                          <p:attrName>style.visibility</p:attrName>
                                        </p:attrNameLst>
                                      </p:cBhvr>
                                      <p:to>
                                        <p:strVal val="visible"/>
                                      </p:to>
                                    </p:set>
                                    <p:anim calcmode="lin" valueType="num">
                                      <p:cBhvr>
                                        <p:cTn dur="100" fill="hold" id="7"/>
                                        <p:tgtEl>
                                          <p:spTgt spid="5"/>
                                        </p:tgtEl>
                                        <p:attrNameLst>
                                          <p:attrName>ppt_w</p:attrName>
                                        </p:attrNameLst>
                                      </p:cBhvr>
                                      <p:tavLst>
                                        <p:tav tm="0">
                                          <p:val>
                                            <p:fltVal val="0"/>
                                          </p:val>
                                        </p:tav>
                                        <p:tav tm="100000">
                                          <p:val>
                                            <p:strVal val="#ppt_w"/>
                                          </p:val>
                                        </p:tav>
                                      </p:tavLst>
                                    </p:anim>
                                    <p:anim calcmode="lin" valueType="num">
                                      <p:cBhvr>
                                        <p:cTn dur="100" fill="hold" id="8"/>
                                        <p:tgtEl>
                                          <p:spTgt spid="5"/>
                                        </p:tgtEl>
                                        <p:attrNameLst>
                                          <p:attrName>ppt_h</p:attrName>
                                        </p:attrNameLst>
                                      </p:cBhvr>
                                      <p:tavLst>
                                        <p:tav tm="0">
                                          <p:val>
                                            <p:fltVal val="0"/>
                                          </p:val>
                                        </p:tav>
                                        <p:tav tm="100000">
                                          <p:val>
                                            <p:strVal val="#ppt_h"/>
                                          </p:val>
                                        </p:tav>
                                      </p:tavLst>
                                    </p:anim>
                                    <p:animEffect filter="fade" transition="in">
                                      <p:cBhvr>
                                        <p:cTn dur="100" id="9"/>
                                        <p:tgtEl>
                                          <p:spTgt spid="5"/>
                                        </p:tgtEl>
                                      </p:cBhvr>
                                    </p:animEffect>
                                  </p:childTnLst>
                                </p:cTn>
                              </p:par>
                              <p:par>
                                <p:cTn fill="hold" id="10" nodeType="withEffect" presetClass="emph" presetID="6" presetSubtype="0">
                                  <p:stCondLst>
                                    <p:cond delay="600"/>
                                  </p:stCondLst>
                                  <p:childTnLst>
                                    <p:animScale>
                                      <p:cBhvr>
                                        <p:cTn dur="100" fill="hold" id="11"/>
                                        <p:tgtEl>
                                          <p:spTgt spid="5"/>
                                        </p:tgtEl>
                                      </p:cBhvr>
                                      <p:by x="110000" y="110000"/>
                                    </p:animScale>
                                  </p:childTnLst>
                                </p:cTn>
                              </p:par>
                              <p:par>
                                <p:cTn fill="hold" id="12" nodeType="withEffect" presetClass="emph" presetID="6" presetSubtype="0">
                                  <p:stCondLst>
                                    <p:cond delay="700"/>
                                  </p:stCondLst>
                                  <p:childTnLst>
                                    <p:animScale>
                                      <p:cBhvr>
                                        <p:cTn dur="200" fill="hold" id="13"/>
                                        <p:tgtEl>
                                          <p:spTgt spid="5"/>
                                        </p:tgtEl>
                                      </p:cBhvr>
                                      <p:by x="90000" y="90000"/>
                                    </p:animScale>
                                  </p:childTnLst>
                                </p:cTn>
                              </p:par>
                              <p:par>
                                <p:cTn fill="hold" id="14" nodeType="withEffect" presetClass="emph" presetID="6" presetSubtype="0">
                                  <p:stCondLst>
                                    <p:cond delay="900"/>
                                  </p:stCondLst>
                                  <p:childTnLst>
                                    <p:animScale>
                                      <p:cBhvr>
                                        <p:cTn dur="100" fill="hold" id="15"/>
                                        <p:tgtEl>
                                          <p:spTgt spid="5"/>
                                        </p:tgtEl>
                                      </p:cBhvr>
                                      <p:by x="105000" y="105000"/>
                                    </p:animScale>
                                  </p:childTnLst>
                                </p:cTn>
                              </p:par>
                              <p:par>
                                <p:cTn fill="hold" id="16" nodeType="withEffect" presetClass="emph" presetID="6" presetSubtype="0">
                                  <p:stCondLst>
                                    <p:cond delay="1000"/>
                                  </p:stCondLst>
                                  <p:childTnLst>
                                    <p:animScale>
                                      <p:cBhvr>
                                        <p:cTn dur="200" fill="hold" id="17"/>
                                        <p:tgtEl>
                                          <p:spTgt spid="5"/>
                                        </p:tgtEl>
                                      </p:cBhvr>
                                      <p:by x="95000" y="9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2</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关于自信</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C:\Documents and Settings\tdz\桌面\pic5848.jpg" id="22" name="Picture 5"/>
          <p:cNvPicPr>
            <a:picLocks noChangeArrowheads="1" noChangeAspect="1"/>
          </p:cNvPicPr>
          <p:nvPr/>
        </p:nvPicPr>
        <p:blipFill>
          <a:blip r:embed="rId2">
            <a:extLst>
              <a:ext uri="{28A0092B-C50C-407E-A947-70E740481C1C}">
                <a14:useLocalDpi/>
              </a:ext>
            </a:extLst>
          </a:blip>
          <a:stretch>
            <a:fillRect/>
          </a:stretch>
        </p:blipFill>
        <p:spPr bwMode="auto">
          <a:xfrm>
            <a:off x="2524991" y="2646998"/>
            <a:ext cx="6069819" cy="3848265"/>
          </a:xfrm>
          <a:prstGeom prst="rect">
            <a:avLst/>
          </a:prstGeom>
          <a:noFill/>
          <a:ln w="19050">
            <a:solidFill>
              <a:schemeClr val="accent6"/>
            </a:solidFill>
          </a:ln>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
        <p:nvSpPr>
          <p:cNvPr id="26" name="Text Box 44"/>
          <p:cNvSpPr txBox="1">
            <a:spLocks noChangeArrowheads="1"/>
          </p:cNvSpPr>
          <p:nvPr/>
        </p:nvSpPr>
        <p:spPr bwMode="auto">
          <a:xfrm>
            <a:off x="2567148" y="970999"/>
            <a:ext cx="691307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没有遇到伯乐的时候，自己就是自己的伯乐，关键是要相信自己是一匹千里马。这就是自信。自信与顺境逆境无关，它只与一个人内心对自己的价值肯定与否密切相关，比如100元无论怎么踩、怎么揉，还是100元。只要你有足够的自信心，没有人可以说话刺伤你，或让你有屈辱感。</a:t>
            </a:r>
          </a:p>
        </p:txBody>
      </p:sp>
      <p:sp>
        <p:nvSpPr>
          <p:cNvPr id="27" name="矩形 26"/>
          <p:cNvSpPr/>
          <p:nvPr/>
        </p:nvSpPr>
        <p:spPr>
          <a:xfrm>
            <a:off x="2495131" y="908392"/>
            <a:ext cx="7666120" cy="1512365"/>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28" name="Picture 2"/>
          <p:cNvPicPr>
            <a:picLocks noChangeArrowheads="1"/>
          </p:cNvPicPr>
          <p:nvPr/>
        </p:nvPicPr>
        <p:blipFill>
          <a:blip r:embed="rId3">
            <a:extLst>
              <a:ext uri="{28A0092B-C50C-407E-A947-70E740481C1C}">
                <a14:useLocalDpi/>
              </a:ext>
            </a:extLst>
          </a:blip>
          <a:stretch>
            <a:fillRect/>
          </a:stretch>
        </p:blipFill>
        <p:spPr bwMode="auto">
          <a:xfrm flipV="1">
            <a:off x="9101490" y="1381105"/>
            <a:ext cx="1155750" cy="1152150"/>
          </a:xfrm>
          <a:prstGeom prst="rect">
            <a:avLst/>
          </a:prstGeom>
          <a:noFill/>
          <a:extLst>
            <a:ext uri="{909E8E84-426E-40DD-AFC4-6F175D3DCCD1}">
              <a14:hiddenFill>
                <a:solidFill>
                  <a:srgbClr val="FFFFFF"/>
                </a:solidFill>
              </a14:hiddenFill>
            </a:ext>
          </a:extLst>
        </p:spPr>
      </p:pic>
      <p:sp>
        <p:nvSpPr>
          <p:cNvPr id="29" name="TextBox 28"/>
          <p:cNvSpPr txBox="1"/>
          <p:nvPr/>
        </p:nvSpPr>
        <p:spPr>
          <a:xfrm rot="18944844">
            <a:off x="9517034" y="191705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
        <p:nvSpPr>
          <p:cNvPr id="31" name="Text Box 44"/>
          <p:cNvSpPr txBox="1">
            <a:spLocks noChangeArrowheads="1"/>
          </p:cNvSpPr>
          <p:nvPr/>
        </p:nvSpPr>
        <p:spPr bwMode="auto">
          <a:xfrm>
            <a:off x="8832659" y="3797195"/>
            <a:ext cx="316876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“人在自信的情况下，可把自己的能力发挥到500%以上；而没有自信且自卑的人，只能发挥自己能力的30%。”——英国的心理学者哈德菲尔德</a:t>
            </a:r>
          </a:p>
        </p:txBody>
      </p:sp>
      <p:cxnSp>
        <p:nvCxnSpPr>
          <p:cNvPr id="32" name="直接连接符 31"/>
          <p:cNvCxnSpPr/>
          <p:nvPr/>
        </p:nvCxnSpPr>
        <p:spPr>
          <a:xfrm>
            <a:off x="1846975" y="6458795"/>
            <a:ext cx="54007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val="123014456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506" y="36002"/>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a:solidFill>
                    <a:schemeClr val="bg1"/>
                  </a:solidFill>
                  <a:latin charset="-122" pitchFamily="34" typeface="微软雅黑"/>
                  <a:ea charset="-122" pitchFamily="34" typeface="微软雅黑"/>
                  <a:sym charset="-122" pitchFamily="34" typeface="微软雅黑"/>
                </a:rPr>
                <a:t>2</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关于自信</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C:\Documents and Settings\huxiya\桌面\2D9B318987C59CC284A5C979EB5B79F0.png" id="12291" name="Picture 3"/>
          <p:cNvPicPr>
            <a:picLocks noChangeArrowheads="1" noChangeAspect="1"/>
          </p:cNvPicPr>
          <p:nvPr/>
        </p:nvPicPr>
        <p:blipFill>
          <a:blip r:embed="rId2">
            <a:extLst>
              <a:ext uri="{28A0092B-C50C-407E-A947-70E740481C1C}">
                <a14:useLocalDpi/>
              </a:ext>
            </a:extLst>
          </a:blip>
          <a:stretch>
            <a:fillRect/>
          </a:stretch>
        </p:blipFill>
        <p:spPr bwMode="auto">
          <a:xfrm>
            <a:off x="3071270" y="-447"/>
            <a:ext cx="4856334" cy="6858893"/>
          </a:xfrm>
          <a:prstGeom prst="rect">
            <a:avLst/>
          </a:prstGeom>
          <a:noFill/>
          <a:extLst>
            <a:ext uri="{909E8E84-426E-40DD-AFC4-6F175D3DCCD1}">
              <a14:hiddenFill>
                <a:solidFill>
                  <a:srgbClr val="FFFFFF"/>
                </a:solidFill>
              </a14:hiddenFill>
            </a:ext>
          </a:extLst>
        </p:spPr>
      </p:pic>
      <p:grpSp>
        <p:nvGrpSpPr>
          <p:cNvPr id="18" name="组合 17"/>
          <p:cNvGrpSpPr/>
          <p:nvPr/>
        </p:nvGrpSpPr>
        <p:grpSpPr>
          <a:xfrm>
            <a:off x="8004888" y="1556548"/>
            <a:ext cx="3852502" cy="3960956"/>
            <a:chOff x="8003846" y="1484784"/>
            <a:chExt cx="3852000" cy="3960440"/>
          </a:xfrm>
        </p:grpSpPr>
        <p:sp>
          <p:nvSpPr>
            <p:cNvPr id="19" name="Text Box 44"/>
            <p:cNvSpPr txBox="1">
              <a:spLocks noChangeArrowheads="1"/>
            </p:cNvSpPr>
            <p:nvPr/>
          </p:nvSpPr>
          <p:spPr bwMode="auto">
            <a:xfrm>
              <a:off x="8142308" y="1658738"/>
              <a:ext cx="3600400" cy="371198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职位不能界定我们的身份，我们必须牢记，我们是什么人，并不取决于我们在职场上做些什么。我们的身份，不会随着我们的职衔、办公室大小的改变而改变。不管是做律师、面包师、管理员、电工、领班、职业妇女、飞行员或经理等等，不过只是我们真实自我的一小部分而已。自信是成功的一半，如果你在做任何事情之前都给予自己充分的自信，那你的事业就肯定是另一番模样。</a:t>
              </a:r>
            </a:p>
          </p:txBody>
        </p:sp>
        <p:sp>
          <p:nvSpPr>
            <p:cNvPr id="21" name="矩形 20"/>
            <p:cNvSpPr/>
            <p:nvPr/>
          </p:nvSpPr>
          <p:spPr>
            <a:xfrm>
              <a:off x="8003846" y="1484784"/>
              <a:ext cx="3852000" cy="396044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spTree>
    <p:extLst>
      <p:ext uri="{BB962C8B-B14F-4D97-AF65-F5344CB8AC3E}">
        <p14:creationId val="223212852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什么是挫折</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21" name="Text Box 44"/>
          <p:cNvSpPr txBox="1">
            <a:spLocks noChangeArrowheads="1"/>
          </p:cNvSpPr>
          <p:nvPr/>
        </p:nvSpPr>
        <p:spPr bwMode="auto">
          <a:xfrm>
            <a:off x="9552833" y="1857042"/>
            <a:ext cx="2448591" cy="3383281"/>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挫折指人们在追求目标的活动中，遇到干扰、障碍，遭受损失或失败时产生的一种心理状态。挫折是普遍存在的，是任何人都无法避免的。一个人想要有所作为，随时都有可能遇到各种意想不到的困难和挫折。可以说，挫折是人生的一部分。</a:t>
            </a:r>
          </a:p>
        </p:txBody>
      </p:sp>
      <p:pic>
        <p:nvPicPr>
          <p:cNvPr descr="C:\Documents and Settings\huxiya\桌面\xpic4445.jpg" id="22" name="Picture 4"/>
          <p:cNvPicPr>
            <a:picLocks noChangeArrowheads="1" noChangeAspect="1"/>
          </p:cNvPicPr>
          <p:nvPr/>
        </p:nvPicPr>
        <p:blipFill>
          <a:blip r:embed="rId2">
            <a:extLst>
              <a:ext uri="{28A0092B-C50C-407E-A947-70E740481C1C}">
                <a14:useLocalDpi/>
              </a:ext>
            </a:extLst>
          </a:blip>
          <a:stretch>
            <a:fillRect/>
          </a:stretch>
        </p:blipFill>
        <p:spPr bwMode="auto">
          <a:xfrm>
            <a:off x="2079266" y="942488"/>
            <a:ext cx="7203284" cy="4764157"/>
          </a:xfrm>
          <a:prstGeom prst="snip2DiagRect">
            <a:avLst>
              <a:gd fmla="val 0" name="adj1"/>
              <a:gd fmla="val 10379" name="adj2"/>
            </a:avLst>
          </a:prstGeom>
          <a:noFill/>
          <a:ln w="28575">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24" name="直接连接符 23"/>
          <p:cNvCxnSpPr/>
          <p:nvPr/>
        </p:nvCxnSpPr>
        <p:spPr>
          <a:xfrm flipH="1" flipV="1">
            <a:off x="9267607" y="5853916"/>
            <a:ext cx="0" cy="61208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val="2661926664"/>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grpSp>
        <p:nvGrpSpPr>
          <p:cNvPr id="7" name="组合 6"/>
          <p:cNvGrpSpPr/>
          <p:nvPr/>
        </p:nvGrpSpPr>
        <p:grpSpPr>
          <a:xfrm>
            <a:off x="1846975" y="5661539"/>
            <a:ext cx="4584871" cy="923450"/>
            <a:chOff x="1846734" y="5661248"/>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2980" y="5661248"/>
              <a:ext cx="4488028" cy="923330"/>
              <a:chOff x="1942980" y="5661248"/>
              <a:chExt cx="4488028" cy="923330"/>
            </a:xfrm>
          </p:grpSpPr>
          <p:sp>
            <p:nvSpPr>
              <p:cNvPr id="19" name="TextBox 18"/>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A</a:t>
                </a:r>
              </a:p>
            </p:txBody>
          </p:sp>
          <p:sp>
            <p:nvSpPr>
              <p:cNvPr id="25" name="矩形 24"/>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认识到挫折的普遍性</a:t>
                </a:r>
              </a:p>
            </p:txBody>
          </p:sp>
        </p:grpSp>
      </p:grpSp>
      <p:pic>
        <p:nvPicPr>
          <p:cNvPr descr="C:\Documents and Settings\huxiya\桌面\未标题-2.png" id="14340" name="Picture 4"/>
          <p:cNvPicPr>
            <a:picLocks noChangeArrowheads="1" noChangeAspect="1"/>
          </p:cNvPicPr>
          <p:nvPr/>
        </p:nvPicPr>
        <p:blipFill>
          <a:blip r:embed="rId2">
            <a:extLst>
              <a:ext uri="{28A0092B-C50C-407E-A947-70E740481C1C}">
                <a14:useLocalDpi/>
              </a:ext>
            </a:extLst>
          </a:blip>
          <a:srcRect t="-1"/>
          <a:stretch>
            <a:fillRect/>
          </a:stretch>
        </p:blipFill>
        <p:spPr bwMode="auto">
          <a:xfrm>
            <a:off x="7201456" y="1361581"/>
            <a:ext cx="4799969" cy="4155923"/>
          </a:xfrm>
          <a:prstGeom prst="rect">
            <a:avLst/>
          </a:prstGeom>
          <a:noFill/>
          <a:extLst>
            <a:ext uri="{909E8E84-426E-40DD-AFC4-6F175D3DCCD1}">
              <a14:hiddenFill>
                <a:solidFill>
                  <a:srgbClr val="FFFFFF"/>
                </a:solidFill>
              </a14:hiddenFill>
            </a:ext>
          </a:extLst>
        </p:spPr>
      </p:pic>
      <p:sp>
        <p:nvSpPr>
          <p:cNvPr id="27" name="Text Box 44"/>
          <p:cNvSpPr txBox="1">
            <a:spLocks noChangeArrowheads="1"/>
          </p:cNvSpPr>
          <p:nvPr/>
        </p:nvSpPr>
        <p:spPr bwMode="auto">
          <a:xfrm>
            <a:off x="2207062" y="926626"/>
            <a:ext cx="511323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虽然人人都希望事事顺利，但是，“万事如意”、“心想事成”毕竟只是人们的一种良好愿望。所谓“人生不如意事，十有八九。” 没有哪个人不经历挫折和失败。从来没有遇到过任何挫折的人，是不存在的。</a:t>
            </a:r>
          </a:p>
        </p:txBody>
      </p:sp>
      <p:sp>
        <p:nvSpPr>
          <p:cNvPr id="28" name="Text Box 44"/>
          <p:cNvSpPr txBox="1">
            <a:spLocks noChangeArrowheads="1"/>
          </p:cNvSpPr>
          <p:nvPr/>
        </p:nvSpPr>
        <p:spPr bwMode="auto">
          <a:xfrm>
            <a:off x="2207062" y="2636809"/>
            <a:ext cx="5113234"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因此，对于挫折，首先要认识到其必然性，不要有侥幸心理，不要逃避，更不能因此而放弃。无论何时，侥幸心理都绝对不可以存在，人应该勇敢面对现实，勇于承担一切。上帝不会要求我们成功，他只要我们全力以赴。而且，任何困难和挫折都有可能蕴藏着新的机会，希望就在转角，奇迹往往在绝望之前发生。</a:t>
            </a:r>
          </a:p>
        </p:txBody>
      </p:sp>
    </p:spTree>
    <p:extLst>
      <p:ext uri="{BB962C8B-B14F-4D97-AF65-F5344CB8AC3E}">
        <p14:creationId val="345080571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id="14" nodeType="afterEffect" presetClass="entr" presetID="2" presetSubtype="2">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100" fill="hold" id="16"/>
                                        <p:tgtEl>
                                          <p:spTgt spid="7"/>
                                        </p:tgtEl>
                                        <p:attrNameLst>
                                          <p:attrName>ppt_x</p:attrName>
                                        </p:attrNameLst>
                                      </p:cBhvr>
                                      <p:tavLst>
                                        <p:tav tm="0">
                                          <p:val>
                                            <p:strVal val="1+#ppt_w/2"/>
                                          </p:val>
                                        </p:tav>
                                        <p:tav tm="100000">
                                          <p:val>
                                            <p:strVal val="#ppt_x"/>
                                          </p:val>
                                        </p:tav>
                                      </p:tavLst>
                                    </p:anim>
                                    <p:anim calcmode="lin" valueType="num">
                                      <p:cBhvr additive="base">
                                        <p:cTn dur="100" fill="hold" id="17"/>
                                        <p:tgtEl>
                                          <p:spTgt spid="7"/>
                                        </p:tgtEl>
                                        <p:attrNameLst>
                                          <p:attrName>ppt_y</p:attrName>
                                        </p:attrNameLst>
                                      </p:cBhvr>
                                      <p:tavLst>
                                        <p:tav tm="0">
                                          <p:val>
                                            <p:strVal val="#ppt_y"/>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1000" id="20"/>
                                        <p:tgtEl>
                                          <p:spTgt spid="27"/>
                                        </p:tgtEl>
                                      </p:cBhvr>
                                    </p:animEffect>
                                    <p:anim calcmode="lin" valueType="num">
                                      <p:cBhvr>
                                        <p:cTn dur="1000" fill="hold" id="21"/>
                                        <p:tgtEl>
                                          <p:spTgt spid="27"/>
                                        </p:tgtEl>
                                        <p:attrNameLst>
                                          <p:attrName>ppt_x</p:attrName>
                                        </p:attrNameLst>
                                      </p:cBhvr>
                                      <p:tavLst>
                                        <p:tav tm="0">
                                          <p:val>
                                            <p:strVal val="#ppt_x"/>
                                          </p:val>
                                        </p:tav>
                                        <p:tav tm="100000">
                                          <p:val>
                                            <p:strVal val="#ppt_x"/>
                                          </p:val>
                                        </p:tav>
                                      </p:tavLst>
                                    </p:anim>
                                    <p:anim calcmode="lin" valueType="num">
                                      <p:cBhvr>
                                        <p:cTn dur="1000" fill="hold" id="22"/>
                                        <p:tgtEl>
                                          <p:spTgt spid="27"/>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7"/>
      <p:bldP grpId="0" spid="2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Ref idx="1001">
        <a:schemeClr val="bg1"/>
      </p:bgRef>
    </p:bg>
    <p:spTree>
      <p:nvGrpSpPr>
        <p:cNvPr id="1" name=""/>
        <p:cNvGrpSpPr/>
        <p:nvPr/>
      </p:nvGrpSpPr>
      <p:grpSpPr>
        <a:xfrm>
          <a:off x="0" y="0"/>
          <a:ext cx="0" cy="0"/>
        </a:xfrm>
      </p:grpSpPr>
      <p:pic>
        <p:nvPicPr>
          <p:cNvPr descr="C:\Documents and Settings\huxiya\桌面\蝴蝶.jp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8745052" y="2539984"/>
            <a:ext cx="3248448" cy="2905503"/>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B</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认识到挫折的正面作用</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2" name="矩形 21"/>
          <p:cNvSpPr>
            <a:spLocks noChangeAspect="1"/>
          </p:cNvSpPr>
          <p:nvPr/>
        </p:nvSpPr>
        <p:spPr>
          <a:xfrm>
            <a:off x="2135045" y="924160"/>
            <a:ext cx="5617355" cy="437729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4" name="Text Box 44"/>
          <p:cNvSpPr txBox="1">
            <a:spLocks noChangeArrowheads="1"/>
          </p:cNvSpPr>
          <p:nvPr/>
        </p:nvSpPr>
        <p:spPr bwMode="auto">
          <a:xfrm>
            <a:off x="2927235" y="1026290"/>
            <a:ext cx="4681130"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一天，一只茧上裂开了一个小口，有个人正好看到这一幕。蝴蝶艰难地将身体从那个小口中一点点地挣扎出来，几个小时过去了……接下来，蝴蝶似乎没有任何进展。看样子它似乎已经竭尽全力，不能再前进一步了。这个人实在看得心疼，决定帮助一下蝴蝶。</a:t>
            </a:r>
          </a:p>
        </p:txBody>
      </p:sp>
      <p:sp>
        <p:nvSpPr>
          <p:cNvPr id="26" name="Text Box 44"/>
          <p:cNvSpPr txBox="1">
            <a:spLocks noChangeArrowheads="1"/>
          </p:cNvSpPr>
          <p:nvPr/>
        </p:nvSpPr>
        <p:spPr bwMode="auto">
          <a:xfrm>
            <a:off x="2329028" y="3474880"/>
            <a:ext cx="527933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他拿来剪刀，小心翼翼地将茧破开。蝴蝶很容易地挣脱出来了。但是它的身体很萎缩、很小，翅膀紧紧地贴着身体。这人并不知道，蝴蝶从茧上的小口挣扎而出，是上天的安排，它要通过这一挤压过程将体液从身体挤压到翅膀，这样它才能在脱茧而出后展翅飞翔……</a:t>
            </a:r>
          </a:p>
        </p:txBody>
      </p:sp>
      <p:pic>
        <p:nvPicPr>
          <p:cNvPr descr="C:\Documents and Settings\huxiya\桌面\未标题-13.png" id="15362" name="Picture 2"/>
          <p:cNvPicPr>
            <a:picLocks noChangeArrowheads="1" noChangeAspect="1"/>
          </p:cNvPicPr>
          <p:nvPr/>
        </p:nvPicPr>
        <p:blipFill>
          <a:blip r:embed="rId4">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pic>
        <p:nvPicPr>
          <p:cNvPr descr="F:\TDZ临时\其他备用\！PPT图片及版面资源\06-PPT精选插图\04-图标\png-0047.png" id="15363" name="Picture 3"/>
          <p:cNvPicPr>
            <a:picLocks noChangeArrowheads="1" noChangeAspect="1"/>
          </p:cNvPicPr>
          <p:nvPr/>
        </p:nvPicPr>
        <p:blipFill>
          <a:blip r:embed="rId5">
            <a:extLst>
              <a:ext uri="{28A0092B-C50C-407E-A947-70E740481C1C}">
                <a14:useLocalDpi/>
              </a:ext>
            </a:extLst>
          </a:blip>
          <a:stretch>
            <a:fillRect/>
          </a:stretch>
        </p:blipFill>
        <p:spPr bwMode="auto">
          <a:xfrm>
            <a:off x="7959558" y="4653295"/>
            <a:ext cx="1296313" cy="1296313"/>
          </a:xfrm>
          <a:prstGeom prst="rect">
            <a:avLst/>
          </a:prstGeom>
          <a:noFill/>
          <a:extLst>
            <a:ext uri="{909E8E84-426E-40DD-AFC4-6F175D3DCCD1}">
              <a14:hiddenFill>
                <a:solidFill>
                  <a:srgbClr val="FFFFFF"/>
                </a:solidFill>
              </a14:hiddenFill>
            </a:ext>
          </a:extLst>
        </p:spPr>
      </p:pic>
      <p:pic>
        <p:nvPicPr>
          <p:cNvPr descr="F:\TDZ临时\其他备用\！PPT图片及版面资源\06-PPT精选插图\04-图标\png-0047.png" id="33" name="Picture 3"/>
          <p:cNvPicPr>
            <a:picLocks noChangeArrowheads="1" noChangeAspect="1"/>
          </p:cNvPicPr>
          <p:nvPr/>
        </p:nvPicPr>
        <p:blipFill>
          <a:blip r:embed="rId6">
            <a:extLst>
              <a:ext uri="{28A0092B-C50C-407E-A947-70E740481C1C}">
                <a14:useLocalDpi/>
              </a:ext>
            </a:extLst>
          </a:blip>
          <a:stretch>
            <a:fillRect/>
          </a:stretch>
        </p:blipFill>
        <p:spPr bwMode="auto">
          <a:xfrm flipH="1">
            <a:off x="11312651" y="2204705"/>
            <a:ext cx="668999" cy="668999"/>
          </a:xfrm>
          <a:prstGeom prst="rect">
            <a:avLst/>
          </a:prstGeom>
          <a:noFill/>
          <a:extLst>
            <a:ext uri="{909E8E84-426E-40DD-AFC4-6F175D3DCCD1}">
              <a14:hiddenFill>
                <a:solidFill>
                  <a:srgbClr val="FFFFFF"/>
                </a:solidFill>
              </a14:hiddenFill>
            </a:ext>
          </a:extLst>
        </p:spPr>
      </p:pic>
    </p:spTree>
    <p:extLst>
      <p:ext uri="{BB962C8B-B14F-4D97-AF65-F5344CB8AC3E}">
        <p14:creationId val="2679887213"/>
      </p:ext>
    </p:extLst>
  </p:cSld>
  <p:clrMapOvr>
    <a:overrideClrMapping accent1="accent1" accent2="accent2" accent3="accent3" accent4="accent4" accent5="accent5" accent6="accent6" bg1="lt1" bg2="lt2" folHlink="folHlink" hlink="hlink" tx1="dk1" tx2="dk2"/>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 fill="hold" id="7"/>
                                        <p:tgtEl>
                                          <p:spTgt spid="7"/>
                                        </p:tgtEl>
                                        <p:attrNameLst>
                                          <p:attrName>ppt_x</p:attrName>
                                        </p:attrNameLst>
                                      </p:cBhvr>
                                      <p:tavLst>
                                        <p:tav tm="0">
                                          <p:val>
                                            <p:strVal val="1+#ppt_w/2"/>
                                          </p:val>
                                        </p:tav>
                                        <p:tav tm="100000">
                                          <p:val>
                                            <p:strVal val="#ppt_x"/>
                                          </p:val>
                                        </p:tav>
                                      </p:tavLst>
                                    </p:anim>
                                    <p:anim calcmode="lin" valueType="num">
                                      <p:cBhvr additive="base">
                                        <p:cTn dur="1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10" presetSubtype="0">
                                  <p:stCondLst>
                                    <p:cond delay="0"/>
                                  </p:stCondLst>
                                  <p:childTnLst>
                                    <p:set>
                                      <p:cBhvr>
                                        <p:cTn dur="1" fill="hold" id="11">
                                          <p:stCondLst>
                                            <p:cond delay="0"/>
                                          </p:stCondLst>
                                        </p:cTn>
                                        <p:tgtEl>
                                          <p:spTgt spid="31"/>
                                        </p:tgtEl>
                                        <p:attrNameLst>
                                          <p:attrName>style.visibility</p:attrName>
                                        </p:attrNameLst>
                                      </p:cBhvr>
                                      <p:to>
                                        <p:strVal val="visible"/>
                                      </p:to>
                                    </p:set>
                                    <p:animEffect filter="fade" transition="in">
                                      <p:cBhvr>
                                        <p:cTn dur="500" id="12"/>
                                        <p:tgtEl>
                                          <p:spTgt spid="31"/>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1000" id="15"/>
                                        <p:tgtEl>
                                          <p:spTgt spid="24"/>
                                        </p:tgtEl>
                                      </p:cBhvr>
                                    </p:animEffect>
                                    <p:anim calcmode="lin" valueType="num">
                                      <p:cBhvr>
                                        <p:cTn dur="1000" fill="hold" id="16"/>
                                        <p:tgtEl>
                                          <p:spTgt spid="24"/>
                                        </p:tgtEl>
                                        <p:attrNameLst>
                                          <p:attrName>ppt_x</p:attrName>
                                        </p:attrNameLst>
                                      </p:cBhvr>
                                      <p:tavLst>
                                        <p:tav tm="0">
                                          <p:val>
                                            <p:strVal val="#ppt_x"/>
                                          </p:val>
                                        </p:tav>
                                        <p:tav tm="100000">
                                          <p:val>
                                            <p:strVal val="#ppt_x"/>
                                          </p:val>
                                        </p:tav>
                                      </p:tavLst>
                                    </p:anim>
                                    <p:anim calcmode="lin" valueType="num">
                                      <p:cBhvr>
                                        <p:cTn dur="1000" fill="hold" id="17"/>
                                        <p:tgtEl>
                                          <p:spTgt spid="2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fade" transition="in">
                                      <p:cBhvr>
                                        <p:cTn dur="1000" id="20"/>
                                        <p:tgtEl>
                                          <p:spTgt spid="26"/>
                                        </p:tgtEl>
                                      </p:cBhvr>
                                    </p:animEffect>
                                    <p:anim calcmode="lin" valueType="num">
                                      <p:cBhvr>
                                        <p:cTn dur="1000" fill="hold" id="21"/>
                                        <p:tgtEl>
                                          <p:spTgt spid="26"/>
                                        </p:tgtEl>
                                        <p:attrNameLst>
                                          <p:attrName>ppt_x</p:attrName>
                                        </p:attrNameLst>
                                      </p:cBhvr>
                                      <p:tavLst>
                                        <p:tav tm="0">
                                          <p:val>
                                            <p:strVal val="#ppt_x"/>
                                          </p:val>
                                        </p:tav>
                                        <p:tav tm="100000">
                                          <p:val>
                                            <p:strVal val="#ppt_x"/>
                                          </p:val>
                                        </p:tav>
                                      </p:tavLst>
                                    </p:anim>
                                    <p:anim calcmode="lin" valueType="num">
                                      <p:cBhvr>
                                        <p:cTn dur="1000" fill="hold" id="22"/>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3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B</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认识到挫折的正面作用</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7" name="Text Box 44"/>
          <p:cNvSpPr txBox="1">
            <a:spLocks noChangeArrowheads="1"/>
          </p:cNvSpPr>
          <p:nvPr/>
        </p:nvSpPr>
        <p:spPr bwMode="auto">
          <a:xfrm>
            <a:off x="2567148" y="970999"/>
            <a:ext cx="6913071"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故事的启示：经历挫折是成功旅程的必有过程，挫折帮助我们成长。故而孟子讲，“故天将降大任于斯人也，必先苦其心志，劳其筋骨，饿其体腹，空拂其身，行拂乱其所为，所以动心忍性，增益其所不能！”</a:t>
            </a:r>
          </a:p>
        </p:txBody>
      </p:sp>
      <p:sp>
        <p:nvSpPr>
          <p:cNvPr id="28" name="矩形 27"/>
          <p:cNvSpPr/>
          <p:nvPr/>
        </p:nvSpPr>
        <p:spPr>
          <a:xfrm>
            <a:off x="2495131" y="908392"/>
            <a:ext cx="7666120" cy="1190631"/>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29" name="Picture 2"/>
          <p:cNvPicPr>
            <a:picLocks noChangeArrowheads="1"/>
          </p:cNvPicPr>
          <p:nvPr/>
        </p:nvPicPr>
        <p:blipFill>
          <a:blip r:embed="rId2">
            <a:extLst>
              <a:ext uri="{28A0092B-C50C-407E-A947-70E740481C1C}">
                <a14:useLocalDpi/>
              </a:ext>
            </a:extLst>
          </a:blip>
          <a:stretch>
            <a:fillRect/>
          </a:stretch>
        </p:blipFill>
        <p:spPr bwMode="auto">
          <a:xfrm flipV="1">
            <a:off x="9101490" y="1052427"/>
            <a:ext cx="1155750" cy="1152150"/>
          </a:xfrm>
          <a:prstGeom prst="rect">
            <a:avLst/>
          </a:prstGeom>
          <a:noFill/>
          <a:extLst>
            <a:ext uri="{909E8E84-426E-40DD-AFC4-6F175D3DCCD1}">
              <a14:hiddenFill>
                <a:solidFill>
                  <a:srgbClr val="FFFFFF"/>
                </a:solidFill>
              </a14:hiddenFill>
            </a:ext>
          </a:extLst>
        </p:spPr>
      </p:pic>
      <p:sp>
        <p:nvSpPr>
          <p:cNvPr id="30" name="TextBox 29"/>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F:\TDZ临时\其他备用\！PPT图片及版面资源\06-PPT精选插图\11-风景\pic5093.jpg" id="16387" name="Picture 3"/>
          <p:cNvPicPr>
            <a:picLocks noChangeArrowheads="1" noChangeAspect="1"/>
          </p:cNvPicPr>
          <p:nvPr/>
        </p:nvPicPr>
        <p:blipFill>
          <a:blip r:embed="rId3">
            <a:extLst>
              <a:ext uri="{28A0092B-C50C-407E-A947-70E740481C1C}">
                <a14:useLocalDpi/>
              </a:ext>
            </a:extLst>
          </a:blip>
          <a:stretch>
            <a:fillRect/>
          </a:stretch>
        </p:blipFill>
        <p:spPr bwMode="auto">
          <a:xfrm>
            <a:off x="2495131" y="2463110"/>
            <a:ext cx="7705859" cy="2694308"/>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20894971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斜纹 1"/>
          <p:cNvSpPr/>
          <p:nvPr/>
        </p:nvSpPr>
        <p:spPr>
          <a:xfrm rot="10800000">
            <a:off x="11183870" y="5850251"/>
            <a:ext cx="1008131" cy="1008195"/>
          </a:xfrm>
          <a:prstGeom prst="diagStripe">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4491">
              <a:defRPr/>
            </a:pPr>
            <a:endParaRPr altLang="en-US" kern="0" lang="zh-CN">
              <a:solidFill>
                <a:sysClr lastClr="000000" val="windowText"/>
              </a:solidFill>
              <a:ea typeface="微软雅黑"/>
            </a:endParaRPr>
          </a:p>
        </p:txBody>
      </p:sp>
      <p:sp>
        <p:nvSpPr>
          <p:cNvPr id="3" name="TextBox 2"/>
          <p:cNvSpPr txBox="1"/>
          <p:nvPr/>
        </p:nvSpPr>
        <p:spPr>
          <a:xfrm rot="18928564">
            <a:off x="11442748" y="632210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grpSp>
        <p:nvGrpSpPr>
          <p:cNvPr id="16" name="组合 15"/>
          <p:cNvGrpSpPr/>
          <p:nvPr/>
        </p:nvGrpSpPr>
        <p:grpSpPr>
          <a:xfrm>
            <a:off x="2502882" y="802458"/>
            <a:ext cx="4240092" cy="5541231"/>
            <a:chOff x="2502556" y="802800"/>
            <a:chExt cx="4239540" cy="5540509"/>
          </a:xfrm>
        </p:grpSpPr>
        <p:pic>
          <p:nvPicPr>
            <p:cNvPr descr="F:\TDZ临时\其他备用\！个人PPT作品@teliss\磨练坚强意志-图\8AE5D05FAA28303166B8BC708A4D89DD.jpg" id="4" name="Picture 11"/>
            <p:cNvPicPr>
              <a:picLocks noChangeArrowheads="1" noChangeAspect="1"/>
            </p:cNvPicPr>
            <p:nvPr/>
          </p:nvPicPr>
          <p:blipFill>
            <a:blip r:embed="rId2">
              <a:extLst>
                <a:ext uri="{28A0092B-C50C-407E-A947-70E740481C1C}">
                  <a14:useLocalDpi/>
                </a:ext>
              </a:extLst>
            </a:blip>
            <a:stretch>
              <a:fillRect/>
            </a:stretch>
          </p:blipFill>
          <p:spPr bwMode="auto">
            <a:xfrm>
              <a:off x="2502556" y="933147"/>
              <a:ext cx="4075286" cy="5410162"/>
            </a:xfrm>
            <a:prstGeom prst="rect">
              <a:avLst/>
            </a:prstGeom>
            <a:noFill/>
            <a:ln w="19050">
              <a:solidFill>
                <a:srgbClr val="00B0F0"/>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F:\TDZ临时\其他备用\！PPT图片及版面资源\06-PPT精选插图\04-图标\右边角-蓝1.png" id="6" name="Picture 3"/>
            <p:cNvPicPr>
              <a:picLocks noChangeArrowheads="1" noChangeAspect="1"/>
            </p:cNvPicPr>
            <p:nvPr/>
          </p:nvPicPr>
          <p:blipFill>
            <a:blip r:embed="rId3">
              <a:extLst>
                <a:ext uri="{28A0092B-C50C-407E-A947-70E740481C1C}">
                  <a14:useLocalDpi/>
                </a:ext>
              </a:extLst>
            </a:blip>
            <a:stretch>
              <a:fillRect/>
            </a:stretch>
          </p:blipFill>
          <p:spPr bwMode="auto">
            <a:xfrm>
              <a:off x="5256000" y="802800"/>
              <a:ext cx="1440000" cy="1433425"/>
            </a:xfrm>
            <a:prstGeom prst="rect">
              <a:avLst/>
            </a:prstGeom>
            <a:noFill/>
            <a:extLst>
              <a:ext uri="{909E8E84-426E-40DD-AFC4-6F175D3DCCD1}">
                <a14:hiddenFill>
                  <a:solidFill>
                    <a:srgbClr val="FFFFFF"/>
                  </a:solidFill>
                </a14:hiddenFill>
              </a:ext>
            </a:extLst>
          </p:spPr>
        </p:pic>
        <p:sp>
          <p:nvSpPr>
            <p:cNvPr id="8" name="TextBox 7"/>
            <p:cNvSpPr txBox="1"/>
            <p:nvPr/>
          </p:nvSpPr>
          <p:spPr>
            <a:xfrm rot="2678999">
              <a:off x="5552001" y="1163758"/>
              <a:ext cx="1191260" cy="335236"/>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意志概述</a:t>
              </a:r>
            </a:p>
          </p:txBody>
        </p:sp>
      </p:grpSp>
      <p:grpSp>
        <p:nvGrpSpPr>
          <p:cNvPr id="11" name="组合 10"/>
          <p:cNvGrpSpPr/>
          <p:nvPr/>
        </p:nvGrpSpPr>
        <p:grpSpPr>
          <a:xfrm>
            <a:off x="10416328" y="186778"/>
            <a:ext cx="1563406" cy="1053267"/>
            <a:chOff x="10414972" y="187200"/>
            <a:chExt cx="1563202" cy="1053130"/>
          </a:xfrm>
        </p:grpSpPr>
        <p:sp>
          <p:nvSpPr>
            <p:cNvPr id="12" name="矩形 11"/>
            <p:cNvSpPr/>
            <p:nvPr/>
          </p:nvSpPr>
          <p:spPr>
            <a:xfrm>
              <a:off x="10414972" y="187200"/>
              <a:ext cx="770400" cy="64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n>
                  <a:solidFill>
                    <a:srgbClr val="00B0F0"/>
                  </a:solidFill>
                </a:ln>
                <a:solidFill>
                  <a:srgbClr val="00B0F0"/>
                </a:solidFill>
              </a:endParaRPr>
            </a:p>
          </p:txBody>
        </p:sp>
        <p:sp>
          <p:nvSpPr>
            <p:cNvPr id="13" name="矩形 12"/>
            <p:cNvSpPr/>
            <p:nvPr/>
          </p:nvSpPr>
          <p:spPr>
            <a:xfrm>
              <a:off x="10414972" y="901776"/>
              <a:ext cx="1563202" cy="335236"/>
            </a:xfrm>
            <a:prstGeom prst="rect">
              <a:avLst/>
            </a:prstGeom>
            <a:solidFill>
              <a:srgbClr val="00B0F0"/>
            </a:solidFill>
            <a:ln w="28575">
              <a:solidFill>
                <a:srgbClr val="00B0F0"/>
              </a:solidFill>
            </a:ln>
          </p:spPr>
          <p:txBody>
            <a:bodyPr vert="horz" wrap="square">
              <a:spAutoFit/>
            </a:bodyPr>
            <a:lstStyle/>
            <a:p>
              <a:pPr algn="r"/>
              <a:r>
                <a:rPr altLang="en-US" lang="zh-CN" sz="1600">
                  <a:solidFill>
                    <a:schemeClr val="bg1"/>
                  </a:solidFill>
                  <a:latin charset="-122" pitchFamily="34" typeface="微软雅黑"/>
                  <a:ea charset="-122" pitchFamily="34" typeface="微软雅黑"/>
                </a:rPr>
                <a:t>意志概述</a:t>
              </a:r>
            </a:p>
          </p:txBody>
        </p:sp>
        <p:sp>
          <p:nvSpPr>
            <p:cNvPr id="14" name="矩形 13"/>
            <p:cNvSpPr/>
            <p:nvPr/>
          </p:nvSpPr>
          <p:spPr>
            <a:xfrm>
              <a:off x="10437374" y="188640"/>
              <a:ext cx="770400" cy="639997"/>
            </a:xfrm>
            <a:prstGeom prst="rect">
              <a:avLst/>
            </a:prstGeom>
          </p:spPr>
          <p:txBody>
            <a:bodyPr wrap="square">
              <a:spAutoFit/>
            </a:bodyPr>
            <a:lstStyle/>
            <a:p>
              <a:pPr algn="ctr"/>
              <a:r>
                <a:rPr altLang="en-US" b="1" lang="zh-CN" sz="3600">
                  <a:solidFill>
                    <a:schemeClr val="bg1"/>
                  </a:solidFill>
                  <a:latin charset="-122" pitchFamily="34" typeface="微软雅黑"/>
                  <a:ea charset="-122" pitchFamily="34" typeface="微软雅黑"/>
                </a:rPr>
                <a:t>意</a:t>
              </a:r>
            </a:p>
          </p:txBody>
        </p:sp>
        <p:sp>
          <p:nvSpPr>
            <p:cNvPr id="15" name="矩形 14"/>
            <p:cNvSpPr/>
            <p:nvPr/>
          </p:nvSpPr>
          <p:spPr>
            <a:xfrm>
              <a:off x="11207774" y="192713"/>
              <a:ext cx="770400" cy="639997"/>
            </a:xfrm>
            <a:prstGeom prst="rect">
              <a:avLst/>
            </a:prstGeom>
            <a:ln w="28575">
              <a:solidFill>
                <a:srgbClr val="00B0F0"/>
              </a:solidFill>
            </a:ln>
          </p:spPr>
          <p:txBody>
            <a:bodyPr anchor="ctr" wrap="square">
              <a:spAutoFit/>
            </a:bodyPr>
            <a:lstStyle/>
            <a:p>
              <a:pPr algn="ctr"/>
              <a:r>
                <a:rPr altLang="en-US" b="1" lang="zh-CN" sz="3600">
                  <a:solidFill>
                    <a:srgbClr val="00B0F0"/>
                  </a:solidFill>
                  <a:latin charset="-122" pitchFamily="34" typeface="微软雅黑"/>
                  <a:ea charset="-122" pitchFamily="34" typeface="微软雅黑"/>
                </a:rPr>
                <a:t>志</a:t>
              </a:r>
            </a:p>
          </p:txBody>
        </p:sp>
      </p:grpSp>
      <p:grpSp>
        <p:nvGrpSpPr>
          <p:cNvPr id="10" name="组合 9"/>
          <p:cNvGrpSpPr/>
          <p:nvPr/>
        </p:nvGrpSpPr>
        <p:grpSpPr>
          <a:xfrm>
            <a:off x="7396228" y="802458"/>
            <a:ext cx="4432748" cy="5541231"/>
            <a:chOff x="7395264" y="802800"/>
            <a:chExt cx="4432171" cy="5540509"/>
          </a:xfrm>
        </p:grpSpPr>
        <p:pic>
          <p:nvPicPr>
            <p:cNvPr descr="F:\TDZ临时\其他备用\！个人PPT作品@teliss\磨练坚强意志-图\733829156098FCCCF7822E714D466C72.jpg" id="5" name="Picture 10"/>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7395264" y="933147"/>
              <a:ext cx="4075287" cy="5410162"/>
            </a:xfrm>
            <a:prstGeom prst="rect">
              <a:avLst/>
            </a:prstGeom>
            <a:noFill/>
            <a:ln w="19050">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F:\TDZ临时\其他备用\！PPT图片及版面资源\06-PPT精选插图\04-图标\右边角-黄1.png" id="7" name="Picture 2"/>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10152000" y="802800"/>
              <a:ext cx="1440000" cy="1433425"/>
            </a:xfrm>
            <a:prstGeom prst="rect">
              <a:avLst/>
            </a:prstGeom>
            <a:noFill/>
            <a:extLst>
              <a:ext uri="{909E8E84-426E-40DD-AFC4-6F175D3DCCD1}">
                <a14:hiddenFill>
                  <a:solidFill>
                    <a:srgbClr val="FFFFFF"/>
                  </a:solidFill>
                </a14:hiddenFill>
              </a:ext>
            </a:extLst>
          </p:spPr>
        </p:pic>
        <p:sp>
          <p:nvSpPr>
            <p:cNvPr id="9" name="TextBox 8"/>
            <p:cNvSpPr txBox="1"/>
            <p:nvPr/>
          </p:nvSpPr>
          <p:spPr>
            <a:xfrm rot="2678999">
              <a:off x="10247547" y="1203428"/>
              <a:ext cx="1581054" cy="335236"/>
            </a:xfrm>
            <a:prstGeom prst="rect">
              <a:avLst/>
            </a:prstGeom>
            <a:noFill/>
          </p:spPr>
          <p:txBody>
            <a:bodyPr rtlCol="0" wrap="square">
              <a:spAutoFit/>
            </a:bodyPr>
            <a:lstStyle/>
            <a:p>
              <a:pPr algn="ctr"/>
              <a:r>
                <a:rPr altLang="en-US" lang="zh-CN" sz="1600">
                  <a:solidFill>
                    <a:prstClr val="white"/>
                  </a:solidFill>
                  <a:latin charset="-122" pitchFamily="34" typeface="微软雅黑"/>
                  <a:ea charset="-122" pitchFamily="34" typeface="微软雅黑"/>
                </a:rPr>
                <a:t>对坚持的分析</a:t>
              </a:r>
            </a:p>
          </p:txBody>
        </p:sp>
      </p:grpSp>
      <p:sp>
        <p:nvSpPr>
          <p:cNvPr id="17" name="标题 1"/>
          <p:cNvSpPr>
            <a:spLocks noGrp="1"/>
          </p:cNvSpPr>
          <p:nvPr>
            <p:ph type="title"/>
          </p:nvPr>
        </p:nvSpPr>
        <p:spPr>
          <a:xfrm>
            <a:off x="1753573" y="399541"/>
            <a:ext cx="6635944" cy="288070"/>
          </a:xfrm>
        </p:spPr>
        <p:txBody>
          <a:bodyPr>
            <a:noAutofit/>
          </a:bodyPr>
          <a:lstStyle>
            <a:lvl1pPr algn="l">
              <a:defRPr sz="1600">
                <a:latin charset="-122" pitchFamily="34" typeface="微软雅黑"/>
                <a:ea charset="-122" pitchFamily="34" typeface="微软雅黑"/>
              </a:defRPr>
            </a:lvl1pPr>
          </a:lstStyle>
          <a:p>
            <a:r>
              <a:rPr altLang="en-US" lang="zh-CN" sz="1500">
                <a:solidFill>
                  <a:srgbClr val="00B0F0"/>
                </a:solidFill>
              </a:rPr>
              <a:t>过渡页</a:t>
            </a:r>
          </a:p>
        </p:txBody>
      </p:sp>
    </p:spTree>
    <p:extLst>
      <p:ext uri="{BB962C8B-B14F-4D97-AF65-F5344CB8AC3E}">
        <p14:creationId val="395807311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xit" presetID="53" presetSubtype="0">
                                  <p:stCondLst>
                                    <p:cond delay="0"/>
                                  </p:stCondLst>
                                  <p:childTnLst>
                                    <p:anim calcmode="lin" valueType="num">
                                      <p:cBhvr>
                                        <p:cTn dur="500" id="6"/>
                                        <p:tgtEl>
                                          <p:spTgt spid="10"/>
                                        </p:tgtEl>
                                        <p:attrNameLst>
                                          <p:attrName>ppt_w</p:attrName>
                                        </p:attrNameLst>
                                      </p:cBhvr>
                                      <p:tavLst>
                                        <p:tav tm="0">
                                          <p:val>
                                            <p:strVal val="ppt_w"/>
                                          </p:val>
                                        </p:tav>
                                        <p:tav tm="100000">
                                          <p:val>
                                            <p:fltVal val="0"/>
                                          </p:val>
                                        </p:tav>
                                      </p:tavLst>
                                    </p:anim>
                                    <p:anim calcmode="lin" valueType="num">
                                      <p:cBhvr>
                                        <p:cTn dur="500" id="7"/>
                                        <p:tgtEl>
                                          <p:spTgt spid="10"/>
                                        </p:tgtEl>
                                        <p:attrNameLst>
                                          <p:attrName>ppt_h</p:attrName>
                                        </p:attrNameLst>
                                      </p:cBhvr>
                                      <p:tavLst>
                                        <p:tav tm="0">
                                          <p:val>
                                            <p:strVal val="ppt_h"/>
                                          </p:val>
                                        </p:tav>
                                        <p:tav tm="100000">
                                          <p:val>
                                            <p:fltVal val="0"/>
                                          </p:val>
                                        </p:tav>
                                      </p:tavLst>
                                    </p:anim>
                                    <p:animEffect filter="fade" transition="out">
                                      <p:cBhvr>
                                        <p:cTn dur="500" id="8"/>
                                        <p:tgtEl>
                                          <p:spTgt spid="10"/>
                                        </p:tgtEl>
                                      </p:cBhvr>
                                    </p:animEffect>
                                    <p:set>
                                      <p:cBhvr>
                                        <p:cTn dur="1" fill="hold" id="9">
                                          <p:stCondLst>
                                            <p:cond delay="499"/>
                                          </p:stCondLst>
                                        </p:cTn>
                                        <p:tgtEl>
                                          <p:spTgt spid="10"/>
                                        </p:tgtEl>
                                        <p:attrNameLst>
                                          <p:attrName>style.visibility</p:attrName>
                                        </p:attrNameLst>
                                      </p:cBhvr>
                                      <p:to>
                                        <p:strVal val="hidden"/>
                                      </p:to>
                                    </p:set>
                                  </p:childTnLst>
                                </p:cTn>
                              </p:par>
                              <p:par>
                                <p:cTn fill="hold" id="10" nodeType="withEffect" presetClass="exit" presetID="19" presetSubtype="10">
                                  <p:stCondLst>
                                    <p:cond delay="0"/>
                                  </p:stCondLst>
                                  <p:childTnLst>
                                    <p:anim calcmode="lin" valueType="num">
                                      <p:cBhvr>
                                        <p:cTn dur="500" id="11"/>
                                        <p:tgtEl>
                                          <p:spTgt spid="10"/>
                                        </p:tgtEl>
                                        <p:attrNameLst>
                                          <p:attrName>ppt_h</p:attrName>
                                        </p:attrNameLst>
                                      </p:cBhvr>
                                      <p:tavLst>
                                        <p:tav tm="0">
                                          <p:val>
                                            <p:strVal val="ppt_h"/>
                                          </p:val>
                                        </p:tav>
                                        <p:tav tm="100000">
                                          <p:val>
                                            <p:strVal val="ppt_h"/>
                                          </p:val>
                                        </p:tav>
                                      </p:tavLst>
                                    </p:anim>
                                    <p:anim calcmode="lin" valueType="num">
                                      <p:cBhvr>
                                        <p:cTn dur="500" id="12"/>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dur="1" fill="hold" id="13">
                                          <p:stCondLst>
                                            <p:cond delay="499"/>
                                          </p:stCondLst>
                                        </p:cTn>
                                        <p:tgtEl>
                                          <p:spTgt spid="10"/>
                                        </p:tgtEl>
                                        <p:attrNameLst>
                                          <p:attrName>style.visibility</p:attrName>
                                        </p:attrNameLst>
                                      </p:cBhvr>
                                      <p:to>
                                        <p:strVal val="hidden"/>
                                      </p:to>
                                    </p:set>
                                  </p:childTnLst>
                                </p:cTn>
                              </p:par>
                              <p:par>
                                <p:cTn fill="hold" id="14" nodeType="withEffect" presetClass="exit" presetID="43" presetSubtype="0">
                                  <p:stCondLst>
                                    <p:cond delay="0"/>
                                  </p:stCondLst>
                                  <p:childTnLst>
                                    <p:anim calcmode="lin" valueType="num">
                                      <p:cBhvr>
                                        <p:cTn decel="50000" dur="300" id="15">
                                          <p:stCondLst>
                                            <p:cond delay="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ur="200" id="16">
                                          <p:stCondLst>
                                            <p:cond delay="300"/>
                                          </p:stCondLst>
                                        </p:cTn>
                                        <p:tgtEl>
                                          <p:spTgt spid="10"/>
                                        </p:tgtEl>
                                        <p:attrNameLst>
                                          <p:attrName>ppt_x</p:attrName>
                                        </p:attrNameLst>
                                      </p:cBhvr>
                                      <p:tavLst>
                                        <p:tav tm="0">
                                          <p:val>
                                            <p:strVal val="ppt_x"/>
                                          </p:val>
                                        </p:tav>
                                        <p:tav tm="100000">
                                          <p:val>
                                            <p:strVal val="ppt_x"/>
                                          </p:val>
                                        </p:tav>
                                      </p:tavLst>
                                    </p:anim>
                                    <p:anim calcmode="lin" valueType="num">
                                      <p:cBhvr>
                                        <p:cTn decel="50000" dur="300" id="17">
                                          <p:stCondLst>
                                            <p:cond delay="0"/>
                                          </p:stCondLst>
                                        </p:cTn>
                                        <p:tgtEl>
                                          <p:spTgt spid="10"/>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dur="200" id="18">
                                          <p:stCondLst>
                                            <p:cond delay="300"/>
                                          </p:stCondLst>
                                        </p:cTn>
                                        <p:tgtEl>
                                          <p:spTgt spid="10"/>
                                        </p:tgtEl>
                                        <p:attrNameLst>
                                          <p:attrName>ppt_y</p:attrName>
                                        </p:attrNameLst>
                                      </p:cBhvr>
                                      <p:tavLst>
                                        <p:tav tm="0">
                                          <p:val>
                                            <p:strVal val="ppt_y"/>
                                          </p:val>
                                        </p:tav>
                                        <p:tav tm="100000">
                                          <p:val>
                                            <p:strVal val="ppt_y"/>
                                          </p:val>
                                        </p:tav>
                                      </p:tavLst>
                                    </p:anim>
                                    <p:animEffect filter="fade" transition="out">
                                      <p:cBhvr>
                                        <p:cTn dur="50" id="19">
                                          <p:stCondLst>
                                            <p:cond delay="450"/>
                                          </p:stCondLst>
                                        </p:cTn>
                                        <p:tgtEl>
                                          <p:spTgt spid="10"/>
                                        </p:tgtEl>
                                      </p:cBhvr>
                                    </p:animEffect>
                                    <p:set>
                                      <p:cBhvr>
                                        <p:cTn dur="1" fill="hold" id="20">
                                          <p:stCondLst>
                                            <p:cond delay="499"/>
                                          </p:stCondLst>
                                        </p:cTn>
                                        <p:tgtEl>
                                          <p:spTgt spid="10"/>
                                        </p:tgtEl>
                                        <p:attrNameLst>
                                          <p:attrName>style.visibility</p:attrName>
                                        </p:attrNameLst>
                                      </p:cBhvr>
                                      <p:to>
                                        <p:strVal val="hidden"/>
                                      </p:to>
                                    </p:set>
                                  </p:childTnLst>
                                </p:cTn>
                              </p:par>
                            </p:childTnLst>
                          </p:cTn>
                        </p:par>
                        <p:par>
                          <p:cTn fill="hold" id="21" nodeType="afterGroup">
                            <p:stCondLst>
                              <p:cond delay="500"/>
                            </p:stCondLst>
                            <p:childTnLst>
                              <p:par>
                                <p:cTn accel="50000" decel="50000" fill="hold" id="22" nodeType="afterEffect" presetClass="path" presetID="56" presetSubtype="0">
                                  <p:stCondLst>
                                    <p:cond delay="0"/>
                                  </p:stCondLst>
                                  <p:childTnLst>
                                    <p:animMotion origin="layout" path="M -4.57731E-06 -4.81481E-06 L 0.54045 -0.42013" pathEditMode="relative" ptsTypes="AA" rAng="0">
                                      <p:cBhvr>
                                        <p:cTn dur="500" fill="hold" id="23"/>
                                        <p:tgtEl>
                                          <p:spTgt spid="16"/>
                                        </p:tgtEl>
                                        <p:attrNameLst>
                                          <p:attrName>ppt_x</p:attrName>
                                          <p:attrName>ppt_y</p:attrName>
                                        </p:attrNameLst>
                                      </p:cBhvr>
                                      <p:rCtr x="27016" y="-21019"/>
                                    </p:animMotion>
                                  </p:childTnLst>
                                </p:cTn>
                              </p:par>
                              <p:par>
                                <p:cTn fill="hold" id="24" nodeType="withEffect" presetClass="exit" presetID="53" presetSubtype="0">
                                  <p:stCondLst>
                                    <p:cond delay="0"/>
                                  </p:stCondLst>
                                  <p:childTnLst>
                                    <p:anim calcmode="lin" valueType="num">
                                      <p:cBhvr>
                                        <p:cTn dur="500" id="25"/>
                                        <p:tgtEl>
                                          <p:spTgt spid="16"/>
                                        </p:tgtEl>
                                        <p:attrNameLst>
                                          <p:attrName>ppt_w</p:attrName>
                                        </p:attrNameLst>
                                      </p:cBhvr>
                                      <p:tavLst>
                                        <p:tav tm="0">
                                          <p:val>
                                            <p:strVal val="ppt_w"/>
                                          </p:val>
                                        </p:tav>
                                        <p:tav tm="100000">
                                          <p:val>
                                            <p:fltVal val="0"/>
                                          </p:val>
                                        </p:tav>
                                      </p:tavLst>
                                    </p:anim>
                                    <p:anim calcmode="lin" valueType="num">
                                      <p:cBhvr>
                                        <p:cTn dur="500" id="26"/>
                                        <p:tgtEl>
                                          <p:spTgt spid="16"/>
                                        </p:tgtEl>
                                        <p:attrNameLst>
                                          <p:attrName>ppt_h</p:attrName>
                                        </p:attrNameLst>
                                      </p:cBhvr>
                                      <p:tavLst>
                                        <p:tav tm="0">
                                          <p:val>
                                            <p:strVal val="ppt_h"/>
                                          </p:val>
                                        </p:tav>
                                        <p:tav tm="100000">
                                          <p:val>
                                            <p:fltVal val="0"/>
                                          </p:val>
                                        </p:tav>
                                      </p:tavLst>
                                    </p:anim>
                                    <p:animEffect filter="fade" transition="out">
                                      <p:cBhvr>
                                        <p:cTn dur="500" id="27"/>
                                        <p:tgtEl>
                                          <p:spTgt spid="16"/>
                                        </p:tgtEl>
                                      </p:cBhvr>
                                    </p:animEffect>
                                    <p:set>
                                      <p:cBhvr>
                                        <p:cTn dur="1" fill="hold" id="28">
                                          <p:stCondLst>
                                            <p:cond delay="499"/>
                                          </p:stCondLst>
                                        </p:cTn>
                                        <p:tgtEl>
                                          <p:spTgt spid="16"/>
                                        </p:tgtEl>
                                        <p:attrNameLst>
                                          <p:attrName>style.visibility</p:attrName>
                                        </p:attrNameLst>
                                      </p:cBhvr>
                                      <p:to>
                                        <p:strVal val="hidden"/>
                                      </p:to>
                                    </p:set>
                                  </p:childTnLst>
                                </p:cTn>
                              </p:par>
                              <p:par>
                                <p:cTn fill="hold" id="29" nodeType="withEffect" presetClass="entr" presetID="53" presetSubtype="0">
                                  <p:stCondLst>
                                    <p:cond delay="30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B</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认识到挫折的正面作用</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30" name="TextBox 29"/>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
        <p:nvSpPr>
          <p:cNvPr id="33" name="矩形 32"/>
          <p:cNvSpPr>
            <a:spLocks noChangeAspect="1"/>
          </p:cNvSpPr>
          <p:nvPr/>
        </p:nvSpPr>
        <p:spPr>
          <a:xfrm>
            <a:off x="2495131" y="1412946"/>
            <a:ext cx="6985942" cy="3888506"/>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4" name="椭圆 33"/>
          <p:cNvSpPr>
            <a:spLocks noChangeAspect="1"/>
          </p:cNvSpPr>
          <p:nvPr/>
        </p:nvSpPr>
        <p:spPr>
          <a:xfrm>
            <a:off x="7536820" y="1412946"/>
            <a:ext cx="3888506" cy="3888506"/>
          </a:xfrm>
          <a:prstGeom prst="ellipse">
            <a:avLst/>
          </a:prstGeom>
          <a:blipFill dpi="0" rotWithShape="1">
            <a:blip r:embed="rId2">
              <a:extLst>
                <a:ext uri="{28A0092B-C50C-407E-A947-70E740481C1C}">
                  <a14:useLocalDpi/>
                </a:ext>
              </a:extLst>
            </a:blip>
            <a:stretch>
              <a:fillRect/>
            </a:stretch>
          </a:blipFill>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5" name="Text Box 44"/>
          <p:cNvSpPr txBox="1">
            <a:spLocks noChangeArrowheads="1"/>
          </p:cNvSpPr>
          <p:nvPr/>
        </p:nvSpPr>
        <p:spPr bwMode="auto">
          <a:xfrm>
            <a:off x="2689115" y="1602389"/>
            <a:ext cx="4847705"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心理学家把挫折比作“精神补品”，因为每战胜一次挫折，都强化了自身的力量，为下一次应付挫折提供了“精神力量”。挫折促使人去认真总结教训，探究发生困难、导致失败的原因，寻求摆脱困境、走向成功的途径。经历挫折，让我们能够充分体验成功的喜悦。</a:t>
            </a:r>
          </a:p>
        </p:txBody>
      </p:sp>
      <p:sp>
        <p:nvSpPr>
          <p:cNvPr id="36" name="Text Box 44"/>
          <p:cNvSpPr txBox="1">
            <a:spLocks noChangeArrowheads="1"/>
          </p:cNvSpPr>
          <p:nvPr/>
        </p:nvSpPr>
        <p:spPr bwMode="auto">
          <a:xfrm>
            <a:off x="2689115" y="3861536"/>
            <a:ext cx="484770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因此，曾仕强说，“早成功不如晚成功，晚失败不能早失败。让人多受一些折磨，未尝不是好事情。人生是长途竞赛，一时的挫折和落后，其实不必介意。”</a:t>
            </a:r>
          </a:p>
        </p:txBody>
      </p:sp>
    </p:spTree>
    <p:extLst>
      <p:ext uri="{BB962C8B-B14F-4D97-AF65-F5344CB8AC3E}">
        <p14:creationId val="360734638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1000" id="7"/>
                                        <p:tgtEl>
                                          <p:spTgt spid="35"/>
                                        </p:tgtEl>
                                      </p:cBhvr>
                                    </p:animEffect>
                                    <p:anim calcmode="lin" valueType="num">
                                      <p:cBhvr>
                                        <p:cTn dur="1000" fill="hold" id="8"/>
                                        <p:tgtEl>
                                          <p:spTgt spid="35"/>
                                        </p:tgtEl>
                                        <p:attrNameLst>
                                          <p:attrName>ppt_x</p:attrName>
                                        </p:attrNameLst>
                                      </p:cBhvr>
                                      <p:tavLst>
                                        <p:tav tm="0">
                                          <p:val>
                                            <p:strVal val="#ppt_x"/>
                                          </p:val>
                                        </p:tav>
                                        <p:tav tm="100000">
                                          <p:val>
                                            <p:strVal val="#ppt_x"/>
                                          </p:val>
                                        </p:tav>
                                      </p:tavLst>
                                    </p:anim>
                                    <p:anim calcmode="lin" valueType="num">
                                      <p:cBhvr>
                                        <p:cTn dur="1000" fill="hold" id="9"/>
                                        <p:tgtEl>
                                          <p:spTgt spid="3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1000" id="12"/>
                                        <p:tgtEl>
                                          <p:spTgt spid="36"/>
                                        </p:tgtEl>
                                      </p:cBhvr>
                                    </p:animEffect>
                                    <p:anim calcmode="lin" valueType="num">
                                      <p:cBhvr>
                                        <p:cTn dur="1000" fill="hold" id="13"/>
                                        <p:tgtEl>
                                          <p:spTgt spid="36"/>
                                        </p:tgtEl>
                                        <p:attrNameLst>
                                          <p:attrName>ppt_x</p:attrName>
                                        </p:attrNameLst>
                                      </p:cBhvr>
                                      <p:tavLst>
                                        <p:tav tm="0">
                                          <p:val>
                                            <p:strVal val="#ppt_x"/>
                                          </p:val>
                                        </p:tav>
                                        <p:tav tm="100000">
                                          <p:val>
                                            <p:strVal val="#ppt_x"/>
                                          </p:val>
                                        </p:tav>
                                      </p:tavLst>
                                    </p:anim>
                                    <p:anim calcmode="lin" valueType="num">
                                      <p:cBhvr>
                                        <p:cTn dur="1000" fill="hold" id="14"/>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认识到挫折并不可怕</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2" name="矩形 21"/>
          <p:cNvSpPr>
            <a:spLocks noChangeAspect="1"/>
          </p:cNvSpPr>
          <p:nvPr/>
        </p:nvSpPr>
        <p:spPr>
          <a:xfrm>
            <a:off x="2135045" y="924160"/>
            <a:ext cx="5617355" cy="437729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4" name="Text Box 44"/>
          <p:cNvSpPr txBox="1">
            <a:spLocks noChangeArrowheads="1"/>
          </p:cNvSpPr>
          <p:nvPr/>
        </p:nvSpPr>
        <p:spPr bwMode="auto">
          <a:xfrm>
            <a:off x="2927235" y="1026290"/>
            <a:ext cx="4681130"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en-US">
                <a:solidFill>
                  <a:schemeClr val="tx1">
                    <a:lumMod val="65000"/>
                    <a:lumOff val="35000"/>
                  </a:schemeClr>
                </a:solidFill>
              </a:rPr>
              <a:t>1965年，一位韩国学生到剑桥大学主修心理学。在喝下午茶的时候，他常到学校的咖啡厅或茶座听一些成功人士聊天。这些成功人士包括诺贝尔奖获得者，某一些领域的学术权威和一些创造了经济神话的人，这些人幽默风趣，举重若轻，把自己的成功都看得非常自然和顺理成章。</a:t>
            </a:r>
          </a:p>
        </p:txBody>
      </p:sp>
      <p:sp>
        <p:nvSpPr>
          <p:cNvPr id="26" name="Text Box 44"/>
          <p:cNvSpPr txBox="1">
            <a:spLocks noChangeArrowheads="1"/>
          </p:cNvSpPr>
          <p:nvPr/>
        </p:nvSpPr>
        <p:spPr bwMode="auto">
          <a:xfrm>
            <a:off x="2329028" y="3474880"/>
            <a:ext cx="527933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时间长了，他发现，在国内时，他被一些成功人士欺骗了。那些人为了让正在创业的人知难而退，普遍把自己的创业艰辛夸大了，也就是说，他们在用自己的成功经历吓唬那些还没有取得成功的人。作为心理系的学生，他认为很有必要对韩国成功人士的心态加以研究。</a:t>
            </a:r>
          </a:p>
        </p:txBody>
      </p:sp>
      <p:pic>
        <p:nvPicPr>
          <p:cNvPr descr="C:\Documents and Settings\huxiya\桌面\未标题-13.png" id="15362" name="Picture 2"/>
          <p:cNvPicPr>
            <a:picLocks noChangeArrowheads="1" noChangeAspect="1"/>
          </p:cNvPicPr>
          <p:nvPr/>
        </p:nvPicPr>
        <p:blipFill>
          <a:blip r:embed="rId2">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pic>
        <p:nvPicPr>
          <p:cNvPr descr="C:\Documents and Settings\tdz\桌面\交谈.jpg" id="27" name="Picture 3"/>
          <p:cNvPicPr>
            <a:picLocks noChangeArrowheads="1" noChangeAspect="1"/>
          </p:cNvPicPr>
          <p:nvPr/>
        </p:nvPicPr>
        <p:blipFill>
          <a:blip r:embed="rId3">
            <a:extLst>
              <a:ext uri="{28A0092B-C50C-407E-A947-70E740481C1C}">
                <a14:useLocalDpi/>
              </a:ext>
            </a:extLst>
          </a:blip>
          <a:stretch>
            <a:fillRect/>
          </a:stretch>
        </p:blipFill>
        <p:spPr bwMode="auto">
          <a:xfrm>
            <a:off x="8040470" y="2427567"/>
            <a:ext cx="3892932" cy="2873885"/>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19092582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 fill="hold" id="7"/>
                                        <p:tgtEl>
                                          <p:spTgt spid="7"/>
                                        </p:tgtEl>
                                        <p:attrNameLst>
                                          <p:attrName>ppt_x</p:attrName>
                                        </p:attrNameLst>
                                      </p:cBhvr>
                                      <p:tavLst>
                                        <p:tav tm="0">
                                          <p:val>
                                            <p:strVal val="1+#ppt_w/2"/>
                                          </p:val>
                                        </p:tav>
                                        <p:tav tm="100000">
                                          <p:val>
                                            <p:strVal val="#ppt_x"/>
                                          </p:val>
                                        </p:tav>
                                      </p:tavLst>
                                    </p:anim>
                                    <p:anim calcmode="lin" valueType="num">
                                      <p:cBhvr additive="base">
                                        <p:cTn dur="1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10" presetSubtype="0">
                                  <p:stCondLst>
                                    <p:cond delay="0"/>
                                  </p:stCondLst>
                                  <p:childTnLst>
                                    <p:set>
                                      <p:cBhvr>
                                        <p:cTn dur="1" fill="hold" id="11">
                                          <p:stCondLst>
                                            <p:cond delay="0"/>
                                          </p:stCondLst>
                                        </p:cTn>
                                        <p:tgtEl>
                                          <p:spTgt spid="31"/>
                                        </p:tgtEl>
                                        <p:attrNameLst>
                                          <p:attrName>style.visibility</p:attrName>
                                        </p:attrNameLst>
                                      </p:cBhvr>
                                      <p:to>
                                        <p:strVal val="visible"/>
                                      </p:to>
                                    </p:set>
                                    <p:animEffect filter="fade" transition="in">
                                      <p:cBhvr>
                                        <p:cTn dur="500" id="12"/>
                                        <p:tgtEl>
                                          <p:spTgt spid="31"/>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1000" id="15"/>
                                        <p:tgtEl>
                                          <p:spTgt spid="24"/>
                                        </p:tgtEl>
                                      </p:cBhvr>
                                    </p:animEffect>
                                    <p:anim calcmode="lin" valueType="num">
                                      <p:cBhvr>
                                        <p:cTn dur="1000" fill="hold" id="16"/>
                                        <p:tgtEl>
                                          <p:spTgt spid="24"/>
                                        </p:tgtEl>
                                        <p:attrNameLst>
                                          <p:attrName>ppt_x</p:attrName>
                                        </p:attrNameLst>
                                      </p:cBhvr>
                                      <p:tavLst>
                                        <p:tav tm="0">
                                          <p:val>
                                            <p:strVal val="#ppt_x"/>
                                          </p:val>
                                        </p:tav>
                                        <p:tav tm="100000">
                                          <p:val>
                                            <p:strVal val="#ppt_x"/>
                                          </p:val>
                                        </p:tav>
                                      </p:tavLst>
                                    </p:anim>
                                    <p:anim calcmode="lin" valueType="num">
                                      <p:cBhvr>
                                        <p:cTn dur="1000" fill="hold" id="17"/>
                                        <p:tgtEl>
                                          <p:spTgt spid="2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fade" transition="in">
                                      <p:cBhvr>
                                        <p:cTn dur="1000" id="20"/>
                                        <p:tgtEl>
                                          <p:spTgt spid="26"/>
                                        </p:tgtEl>
                                      </p:cBhvr>
                                    </p:animEffect>
                                    <p:anim calcmode="lin" valueType="num">
                                      <p:cBhvr>
                                        <p:cTn dur="1000" fill="hold" id="21"/>
                                        <p:tgtEl>
                                          <p:spTgt spid="26"/>
                                        </p:tgtEl>
                                        <p:attrNameLst>
                                          <p:attrName>ppt_x</p:attrName>
                                        </p:attrNameLst>
                                      </p:cBhvr>
                                      <p:tavLst>
                                        <p:tav tm="0">
                                          <p:val>
                                            <p:strVal val="#ppt_x"/>
                                          </p:val>
                                        </p:tav>
                                        <p:tav tm="100000">
                                          <p:val>
                                            <p:strVal val="#ppt_x"/>
                                          </p:val>
                                        </p:tav>
                                      </p:tavLst>
                                    </p:anim>
                                    <p:anim calcmode="lin" valueType="num">
                                      <p:cBhvr>
                                        <p:cTn dur="1000" fill="hold" id="22"/>
                                        <p:tgtEl>
                                          <p:spTgt spid="2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100"/>
                            </p:stCondLst>
                            <p:childTnLst>
                              <p:par>
                                <p:cTn fill="hold" id="24" nodeType="afterEffect" presetClass="entr" presetID="42" presetSubtype="0">
                                  <p:stCondLst>
                                    <p:cond delay="0"/>
                                  </p:stCondLst>
                                  <p:childTnLst>
                                    <p:set>
                                      <p:cBhvr>
                                        <p:cTn dur="1" fill="hold" id="25">
                                          <p:stCondLst>
                                            <p:cond delay="0"/>
                                          </p:stCondLst>
                                        </p:cTn>
                                        <p:tgtEl>
                                          <p:spTgt spid="27"/>
                                        </p:tgtEl>
                                        <p:attrNameLst>
                                          <p:attrName>style.visibility</p:attrName>
                                        </p:attrNameLst>
                                      </p:cBhvr>
                                      <p:to>
                                        <p:strVal val="visible"/>
                                      </p:to>
                                    </p:set>
                                    <p:animEffect filter="fade" transition="in">
                                      <p:cBhvr>
                                        <p:cTn dur="1000" id="26"/>
                                        <p:tgtEl>
                                          <p:spTgt spid="27"/>
                                        </p:tgtEl>
                                      </p:cBhvr>
                                    </p:animEffect>
                                    <p:anim calcmode="lin" valueType="num">
                                      <p:cBhvr>
                                        <p:cTn dur="1000" fill="hold" id="27"/>
                                        <p:tgtEl>
                                          <p:spTgt spid="27"/>
                                        </p:tgtEl>
                                        <p:attrNameLst>
                                          <p:attrName>ppt_x</p:attrName>
                                        </p:attrNameLst>
                                      </p:cBhvr>
                                      <p:tavLst>
                                        <p:tav tm="0">
                                          <p:val>
                                            <p:strVal val="#ppt_x"/>
                                          </p:val>
                                        </p:tav>
                                        <p:tav tm="100000">
                                          <p:val>
                                            <p:strVal val="#ppt_x"/>
                                          </p:val>
                                        </p:tav>
                                      </p:tavLst>
                                    </p:anim>
                                    <p:anim calcmode="lin" valueType="num">
                                      <p:cBhvr>
                                        <p:cTn dur="1000" fill="hold" id="28"/>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3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认识到挫折并不可怕</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C:\Documents and Settings\huxiya\桌面\未标题-13.png" id="28" name="Picture 4"/>
          <p:cNvPicPr>
            <a:picLocks noChangeArrowheads="1" noChangeAspect="1"/>
          </p:cNvPicPr>
          <p:nvPr/>
        </p:nvPicPr>
        <p:blipFill>
          <a:blip r:embed="rId2">
            <a:extLst>
              <a:ext uri="{28A0092B-C50C-407E-A947-70E740481C1C}">
                <a14:useLocalDpi/>
              </a:ext>
            </a:extLst>
          </a:blip>
          <a:stretch>
            <a:fillRect/>
          </a:stretch>
        </p:blipFill>
        <p:spPr bwMode="auto">
          <a:xfrm>
            <a:off x="1620211" y="4869348"/>
            <a:ext cx="1764230" cy="563718"/>
          </a:xfrm>
          <a:prstGeom prst="rect">
            <a:avLst/>
          </a:prstGeom>
          <a:noFill/>
          <a:extLst>
            <a:ext uri="{909E8E84-426E-40DD-AFC4-6F175D3DCCD1}">
              <a14:hiddenFill>
                <a:solidFill>
                  <a:srgbClr val="FFFFFF"/>
                </a:solidFill>
              </a14:hiddenFill>
            </a:ext>
          </a:extLst>
        </p:spPr>
      </p:pic>
      <p:sp>
        <p:nvSpPr>
          <p:cNvPr id="32" name="TextBox 31"/>
          <p:cNvSpPr txBox="1"/>
          <p:nvPr/>
        </p:nvSpPr>
        <p:spPr>
          <a:xfrm>
            <a:off x="1774958" y="5006682"/>
            <a:ext cx="14020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听故事并思考</a:t>
            </a:r>
          </a:p>
        </p:txBody>
      </p:sp>
      <p:sp>
        <p:nvSpPr>
          <p:cNvPr id="33" name="Text Box 44"/>
          <p:cNvSpPr txBox="1">
            <a:spLocks noChangeArrowheads="1"/>
          </p:cNvSpPr>
          <p:nvPr/>
        </p:nvSpPr>
        <p:spPr bwMode="auto">
          <a:xfrm>
            <a:off x="2329028" y="1052427"/>
            <a:ext cx="527933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en-US">
                <a:solidFill>
                  <a:schemeClr val="tx1">
                    <a:lumMod val="65000"/>
                    <a:lumOff val="35000"/>
                  </a:schemeClr>
                </a:solidFill>
              </a:rPr>
              <a:t>1970年，他把《成功并不像你想像的那么难》作为毕业论文，提交给现代经济心理学的创始人威尔.布雷登教授。布雷登教授读后，大为惊喜，他认为这是个新发现，这种现象虽然在东方甚至在世界各地普遍存在，但此前还没有一个人大胆地提出来并加以研究。</a:t>
            </a:r>
          </a:p>
        </p:txBody>
      </p:sp>
      <p:sp>
        <p:nvSpPr>
          <p:cNvPr id="34" name="Text Box 44"/>
          <p:cNvSpPr txBox="1">
            <a:spLocks noChangeArrowheads="1"/>
          </p:cNvSpPr>
          <p:nvPr/>
        </p:nvSpPr>
        <p:spPr bwMode="auto">
          <a:xfrm>
            <a:off x="2329028" y="2924879"/>
            <a:ext cx="527933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惊喜之余，他写信给他的剑桥校友——当时正坐在韩国政坛第一把交椅上的人——朴正熙。他在信中说，“我不敢说这部著作对你有多大的帮助，但我敢肯定它比你的任何一个政令都能产生震动。”后来这本书果然伴随着韩国的经济起飞了。</a:t>
            </a:r>
          </a:p>
        </p:txBody>
      </p:sp>
      <p:pic>
        <p:nvPicPr>
          <p:cNvPr descr="C:\Documents and Settings\huxiya\桌面\未标题-2 拷贝.jpg" id="17412" name="Picture 4"/>
          <p:cNvPicPr>
            <a:picLocks noChangeArrowheads="1" noChangeAspect="1"/>
          </p:cNvPicPr>
          <p:nvPr/>
        </p:nvPicPr>
        <p:blipFill>
          <a:blip r:embed="rId3">
            <a:extLst>
              <a:ext uri="{28A0092B-C50C-407E-A947-70E740481C1C}">
                <a14:useLocalDpi/>
              </a:ext>
            </a:extLst>
          </a:blip>
          <a:stretch>
            <a:fillRect/>
          </a:stretch>
        </p:blipFill>
        <p:spPr bwMode="auto">
          <a:xfrm>
            <a:off x="8400556" y="1484531"/>
            <a:ext cx="3620961" cy="4032957"/>
          </a:xfrm>
          <a:prstGeom prst="rect">
            <a:avLst/>
          </a:prstGeom>
          <a:noFill/>
          <a:extLst>
            <a:ext uri="{909E8E84-426E-40DD-AFC4-6F175D3DCCD1}">
              <a14:hiddenFill>
                <a:solidFill>
                  <a:srgbClr val="FFFFFF"/>
                </a:solidFill>
              </a14:hiddenFill>
            </a:ext>
          </a:extLst>
        </p:spPr>
      </p:pic>
      <p:sp>
        <p:nvSpPr>
          <p:cNvPr id="35" name="TextBox 34"/>
          <p:cNvSpPr txBox="1"/>
          <p:nvPr/>
        </p:nvSpPr>
        <p:spPr>
          <a:xfrm>
            <a:off x="8832661" y="3627628"/>
            <a:ext cx="2704890" cy="1158240"/>
          </a:xfrm>
          <a:prstGeom prst="rect">
            <a:avLst/>
          </a:prstGeom>
          <a:noFill/>
        </p:spPr>
        <p:txBody>
          <a:bodyPr wrap="square">
            <a:spAutoFit/>
          </a:bodyPr>
          <a:lstStyle/>
          <a:p>
            <a:pPr indent="457246">
              <a:lnSpc>
                <a:spcPct val="125000"/>
              </a:lnSpc>
              <a:spcBef>
                <a:spcPts val="1200"/>
              </a:spcBef>
              <a:spcAft>
                <a:spcPts val="1200"/>
              </a:spcAft>
              <a:defRPr/>
            </a:pPr>
            <a:r>
              <a:rPr altLang="en-US" lang="zh-CN" sz="2800">
                <a:solidFill>
                  <a:schemeClr val="accent6"/>
                </a:solidFill>
                <a:latin charset="-122" pitchFamily="34" typeface="微软雅黑"/>
                <a:ea charset="-122" pitchFamily="34" typeface="微软雅黑"/>
              </a:rPr>
              <a:t>成功并不像你想象的那么难！</a:t>
            </a:r>
          </a:p>
        </p:txBody>
      </p:sp>
      <p:sp>
        <p:nvSpPr>
          <p:cNvPr id="36" name="矩形 35"/>
          <p:cNvSpPr>
            <a:spLocks noChangeAspect="1"/>
          </p:cNvSpPr>
          <p:nvPr/>
        </p:nvSpPr>
        <p:spPr>
          <a:xfrm>
            <a:off x="2135045" y="924160"/>
            <a:ext cx="5617355" cy="387317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190350155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认识到挫折并不可怕</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F:\TDZ临时\其他备用\new\so easy\5DF6A0D7CA00DF85E83F07DE56684A2D.jpg" id="18434" name="Picture 2"/>
          <p:cNvPicPr>
            <a:picLocks noChangeArrowheads="1" noChangeAspect="1"/>
          </p:cNvPicPr>
          <p:nvPr/>
        </p:nvPicPr>
        <p:blipFill>
          <a:blip r:embed="rId2">
            <a:extLst>
              <a:ext uri="{28A0092B-C50C-407E-A947-70E740481C1C}">
                <a14:useLocalDpi/>
              </a:ext>
            </a:extLst>
          </a:blip>
          <a:stretch>
            <a:fillRect/>
          </a:stretch>
        </p:blipFill>
        <p:spPr bwMode="auto">
          <a:xfrm>
            <a:off x="1729509" y="1556548"/>
            <a:ext cx="3888938" cy="3888938"/>
          </a:xfrm>
          <a:prstGeom prst="rect">
            <a:avLst/>
          </a:prstGeom>
          <a:noFill/>
          <a:extLst>
            <a:ext uri="{909E8E84-426E-40DD-AFC4-6F175D3DCCD1}">
              <a14:hiddenFill>
                <a:solidFill>
                  <a:srgbClr val="FFFFFF"/>
                </a:solidFill>
              </a14:hiddenFill>
            </a:ext>
          </a:extLst>
        </p:spPr>
      </p:pic>
      <p:grpSp>
        <p:nvGrpSpPr>
          <p:cNvPr id="26" name="组合 25"/>
          <p:cNvGrpSpPr/>
          <p:nvPr/>
        </p:nvGrpSpPr>
        <p:grpSpPr>
          <a:xfrm>
            <a:off x="8004888" y="1700583"/>
            <a:ext cx="3852502" cy="3744904"/>
            <a:chOff x="8003846" y="1484784"/>
            <a:chExt cx="3852000" cy="3744416"/>
          </a:xfrm>
        </p:grpSpPr>
        <p:sp>
          <p:nvSpPr>
            <p:cNvPr id="27" name="Text Box 44"/>
            <p:cNvSpPr txBox="1">
              <a:spLocks noChangeArrowheads="1"/>
            </p:cNvSpPr>
            <p:nvPr/>
          </p:nvSpPr>
          <p:spPr bwMode="auto">
            <a:xfrm>
              <a:off x="8142308" y="1703104"/>
              <a:ext cx="3600400" cy="305369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这本书鼓舞了许多人，因为他们从一个新的角度告诉人们，成功与“劳其筋骨，饿其体肤”、“三更灯火五更鸡”、“头悬梁，锥刺股”没有必然的联系。只要你对某一事业感兴趣，长久地坚持下去就会成功，因为上帝赋予你的时间和智慧够你圆满做完一件事情。后来，这位青年也获得了成功，他成了韩国泛亚汽车公司的总裁。</a:t>
              </a:r>
            </a:p>
          </p:txBody>
        </p:sp>
        <p:sp>
          <p:nvSpPr>
            <p:cNvPr id="29" name="矩形 28"/>
            <p:cNvSpPr/>
            <p:nvPr/>
          </p:nvSpPr>
          <p:spPr>
            <a:xfrm>
              <a:off x="8003846" y="1484784"/>
              <a:ext cx="3852000" cy="3744416"/>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spTree>
    <p:extLst>
      <p:ext uri="{BB962C8B-B14F-4D97-AF65-F5344CB8AC3E}">
        <p14:creationId val="373486929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fill="hold" id="10" nodeType="withEffect" presetClass="emph" presetID="8" presetSubtype="0">
                                  <p:stCondLst>
                                    <p:cond delay="0"/>
                                  </p:stCondLst>
                                  <p:childTnLst>
                                    <p:animRot by="21600000">
                                      <p:cBhvr>
                                        <p:cTn dur="500" fill="hold" id="11"/>
                                        <p:tgtEl>
                                          <p:spTgt spid="2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个人PPT作品@teliss\磨练坚强意志-图\733829156098FCCCF7822E714D466C72.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3090444" y="-447"/>
            <a:ext cx="4856412" cy="6858893"/>
          </a:xfrm>
          <a:prstGeom prst="rect">
            <a:avLst/>
          </a:prstGeom>
          <a:noFill/>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认识到挫折并不可怕</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2" name="Text Box 44"/>
          <p:cNvSpPr txBox="1">
            <a:spLocks noChangeArrowheads="1"/>
          </p:cNvSpPr>
          <p:nvPr/>
        </p:nvSpPr>
        <p:spPr bwMode="auto">
          <a:xfrm>
            <a:off x="8184505" y="1702090"/>
            <a:ext cx="3816921"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挫折并不是如同我们想象的那般不可战胜。许多时候，并非是困难使我们放弃，而是因为我们放弃，才显得如此困难。成功并不像你想像的那么难，而是我们自己夸大了苦难。</a:t>
            </a:r>
          </a:p>
        </p:txBody>
      </p:sp>
      <p:sp>
        <p:nvSpPr>
          <p:cNvPr id="24" name="Text Box 44"/>
          <p:cNvSpPr txBox="1">
            <a:spLocks noChangeArrowheads="1"/>
          </p:cNvSpPr>
          <p:nvPr/>
        </p:nvSpPr>
        <p:spPr bwMode="auto">
          <a:xfrm>
            <a:off x="8184505" y="3861103"/>
            <a:ext cx="381692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不管出现什么问题，与目标相比，它们总是相对比较小的。不要用想象给自己制造困难，困难在想象中会变得越来越大，足以让你止步不前。</a:t>
            </a:r>
          </a:p>
        </p:txBody>
      </p:sp>
    </p:spTree>
    <p:extLst>
      <p:ext uri="{BB962C8B-B14F-4D97-AF65-F5344CB8AC3E}">
        <p14:creationId val="323104504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20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20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D</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勇敢面对，化挫折为成长的阶梯</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F:\TDZ临时\其他备用\！PPT图片及版面资源\06-PPT精选插图\02-商务\井里的驴子.jp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7769226" y="2199370"/>
            <a:ext cx="4422775" cy="3096527"/>
          </a:xfrm>
          <a:prstGeom prst="rect">
            <a:avLst/>
          </a:prstGeom>
          <a:noFill/>
          <a:ln>
            <a:solidFill>
              <a:schemeClr val="accent6"/>
            </a:solidFill>
          </a:ln>
          <a:extLst>
            <a:ext uri="{909E8E84-426E-40DD-AFC4-6F175D3DCCD1}">
              <a14:hiddenFill>
                <a:solidFill>
                  <a:srgbClr val="FFFFFF"/>
                </a:solidFill>
              </a14:hiddenFill>
            </a:ext>
          </a:extLst>
        </p:spPr>
      </p:pic>
      <p:sp>
        <p:nvSpPr>
          <p:cNvPr id="22" name="矩形 21"/>
          <p:cNvSpPr>
            <a:spLocks noChangeAspect="1"/>
          </p:cNvSpPr>
          <p:nvPr/>
        </p:nvSpPr>
        <p:spPr>
          <a:xfrm>
            <a:off x="2135045" y="924160"/>
            <a:ext cx="5617355" cy="437729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4" name="Text Box 44"/>
          <p:cNvSpPr txBox="1">
            <a:spLocks noChangeArrowheads="1"/>
          </p:cNvSpPr>
          <p:nvPr/>
        </p:nvSpPr>
        <p:spPr bwMode="auto">
          <a:xfrm>
            <a:off x="2927235" y="1026290"/>
            <a:ext cx="4681130"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某天，农夫的驴子不小心掉入枯井，农夫绞尽脑汁也无法救出驴子，决定放弃并填埋枯井以免除驴子的痛苦。农夫便请来邻居帮忙。邻居们人手一把铲子，开始将泥土铲进枯井中。当驴子了解到自己的处境时，刚开始哭得很凄惨。但出人意料的是，一会儿之后驴子安静了下来。</a:t>
            </a:r>
          </a:p>
        </p:txBody>
      </p:sp>
      <p:sp>
        <p:nvSpPr>
          <p:cNvPr id="28" name="Text Box 44"/>
          <p:cNvSpPr txBox="1">
            <a:spLocks noChangeArrowheads="1"/>
          </p:cNvSpPr>
          <p:nvPr/>
        </p:nvSpPr>
        <p:spPr bwMode="auto">
          <a:xfrm>
            <a:off x="2329028" y="3474880"/>
            <a:ext cx="527933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农夫好奇地探头一看，出现在眼前的景象令他大吃一惊：当铲进井里的泥土落在驴子身上时，驴子的反应令人称奇——它将泥土抖落一旁，然后站到铲进的泥土堆上面！就这样，反复多次。很快地，这只驴子便得意地上升到井口，然后在众人惊讶的表情中快步跑开了！</a:t>
            </a:r>
          </a:p>
        </p:txBody>
      </p:sp>
      <p:pic>
        <p:nvPicPr>
          <p:cNvPr descr="C:\Documents and Settings\huxiya\桌面\未标题-13.png" id="30" name="Picture 2"/>
          <p:cNvPicPr>
            <a:picLocks noChangeArrowheads="1" noChangeAspect="1"/>
          </p:cNvPicPr>
          <p:nvPr/>
        </p:nvPicPr>
        <p:blipFill>
          <a:blip r:embed="rId3">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spTree>
    <p:extLst>
      <p:ext uri="{BB962C8B-B14F-4D97-AF65-F5344CB8AC3E}">
        <p14:creationId val="324952559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24"/>
                                        </p:tgtEl>
                                        <p:attrNameLst>
                                          <p:attrName>style.visibility</p:attrName>
                                        </p:attrNameLst>
                                      </p:cBhvr>
                                      <p:to>
                                        <p:strVal val="visible"/>
                                      </p:to>
                                    </p:set>
                                    <p:animEffect filter="fade" transition="in">
                                      <p:cBhvr>
                                        <p:cTn dur="1000" id="10"/>
                                        <p:tgtEl>
                                          <p:spTgt spid="24"/>
                                        </p:tgtEl>
                                      </p:cBhvr>
                                    </p:animEffect>
                                    <p:anim calcmode="lin" valueType="num">
                                      <p:cBhvr>
                                        <p:cTn dur="1000" fill="hold" id="11"/>
                                        <p:tgtEl>
                                          <p:spTgt spid="24"/>
                                        </p:tgtEl>
                                        <p:attrNameLst>
                                          <p:attrName>ppt_x</p:attrName>
                                        </p:attrNameLst>
                                      </p:cBhvr>
                                      <p:tavLst>
                                        <p:tav tm="0">
                                          <p:val>
                                            <p:strVal val="#ppt_x"/>
                                          </p:val>
                                        </p:tav>
                                        <p:tav tm="100000">
                                          <p:val>
                                            <p:strVal val="#ppt_x"/>
                                          </p:val>
                                        </p:tav>
                                      </p:tavLst>
                                    </p:anim>
                                    <p:anim calcmode="lin" valueType="num">
                                      <p:cBhvr>
                                        <p:cTn dur="1000" fill="hold" id="12"/>
                                        <p:tgtEl>
                                          <p:spTgt spid="24"/>
                                        </p:tgtEl>
                                        <p:attrNameLst>
                                          <p:attrName>ppt_y</p:attrName>
                                        </p:attrNameLst>
                                      </p:cBhvr>
                                      <p:tavLst>
                                        <p:tav tm="0">
                                          <p:val>
                                            <p:strVal val="#ppt_y+.1"/>
                                          </p:val>
                                        </p:tav>
                                        <p:tav tm="100000">
                                          <p:val>
                                            <p:strVal val="#ppt_y"/>
                                          </p:val>
                                        </p:tav>
                                      </p:tavLst>
                                    </p:anim>
                                  </p:childTnLst>
                                </p:cTn>
                              </p:par>
                              <p:par>
                                <p:cTn fill="hold" grpId="0" id="13" nodeType="withEffect" presetClass="entr" presetID="47"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1000" id="15"/>
                                        <p:tgtEl>
                                          <p:spTgt spid="28"/>
                                        </p:tgtEl>
                                      </p:cBhvr>
                                    </p:animEffect>
                                    <p:anim calcmode="lin" valueType="num">
                                      <p:cBhvr>
                                        <p:cTn dur="1000" fill="hold" id="16"/>
                                        <p:tgtEl>
                                          <p:spTgt spid="28"/>
                                        </p:tgtEl>
                                        <p:attrNameLst>
                                          <p:attrName>ppt_x</p:attrName>
                                        </p:attrNameLst>
                                      </p:cBhvr>
                                      <p:tavLst>
                                        <p:tav tm="0">
                                          <p:val>
                                            <p:strVal val="#ppt_x"/>
                                          </p:val>
                                        </p:tav>
                                        <p:tav tm="100000">
                                          <p:val>
                                            <p:strVal val="#ppt_x"/>
                                          </p:val>
                                        </p:tav>
                                      </p:tavLst>
                                    </p:anim>
                                    <p:anim calcmode="lin" valueType="num">
                                      <p:cBhvr>
                                        <p:cTn dur="1000" fill="hold" id="17"/>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8"/>
      <p:bldP grpId="0" spid="3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PPT图片及版面资源\06-PPT精选插图\11-风景\pic6167.jpg"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2495131" y="2463108"/>
            <a:ext cx="7705859" cy="2694309"/>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D</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勇敢面对，化挫折为成长的阶梯</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6" name="Text Box 44"/>
          <p:cNvSpPr txBox="1">
            <a:spLocks noChangeArrowheads="1"/>
          </p:cNvSpPr>
          <p:nvPr/>
        </p:nvSpPr>
        <p:spPr bwMode="auto">
          <a:xfrm>
            <a:off x="2567148" y="970999"/>
            <a:ext cx="6913071"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我们生命中的挫折就如同这些泥沙，把“泥沙”抖落掉，然后站到上面去，它就是我们成长的阶梯。人们正是在不断地认识挫折、战胜挫折的过程中成长和发展起来的。</a:t>
            </a:r>
          </a:p>
        </p:txBody>
      </p:sp>
      <p:sp>
        <p:nvSpPr>
          <p:cNvPr id="27" name="矩形 26"/>
          <p:cNvSpPr/>
          <p:nvPr/>
        </p:nvSpPr>
        <p:spPr>
          <a:xfrm>
            <a:off x="2495131" y="908392"/>
            <a:ext cx="7666120" cy="1190631"/>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29" name="Picture 2"/>
          <p:cNvPicPr>
            <a:picLocks noChangeArrowheads="1"/>
          </p:cNvPicPr>
          <p:nvPr/>
        </p:nvPicPr>
        <p:blipFill>
          <a:blip r:embed="rId3">
            <a:extLst>
              <a:ext uri="{28A0092B-C50C-407E-A947-70E740481C1C}">
                <a14:useLocalDpi/>
              </a:ext>
            </a:extLst>
          </a:blip>
          <a:stretch>
            <a:fillRect/>
          </a:stretch>
        </p:blipFill>
        <p:spPr bwMode="auto">
          <a:xfrm flipV="1">
            <a:off x="9101490" y="1052427"/>
            <a:ext cx="1155750" cy="1152150"/>
          </a:xfrm>
          <a:prstGeom prst="rect">
            <a:avLst/>
          </a:prstGeom>
          <a:noFill/>
          <a:extLst>
            <a:ext uri="{909E8E84-426E-40DD-AFC4-6F175D3DCCD1}">
              <a14:hiddenFill>
                <a:solidFill>
                  <a:srgbClr val="FFFFFF"/>
                </a:solidFill>
              </a14:hiddenFill>
            </a:ext>
          </a:extLst>
        </p:spPr>
      </p:pic>
      <p:sp>
        <p:nvSpPr>
          <p:cNvPr id="32" name="TextBox 31"/>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Tree>
    <p:extLst>
      <p:ext uri="{BB962C8B-B14F-4D97-AF65-F5344CB8AC3E}">
        <p14:creationId val="241516329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D</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勇敢面对，化挫折为成长的阶梯</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7" name="矩形 26"/>
          <p:cNvSpPr/>
          <p:nvPr/>
        </p:nvSpPr>
        <p:spPr>
          <a:xfrm>
            <a:off x="7892228" y="1751665"/>
            <a:ext cx="3852806" cy="3576763"/>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2" name="Text Box 44"/>
          <p:cNvSpPr txBox="1">
            <a:spLocks noChangeArrowheads="1"/>
          </p:cNvSpPr>
          <p:nvPr/>
        </p:nvSpPr>
        <p:spPr bwMode="auto">
          <a:xfrm>
            <a:off x="8081259" y="1910292"/>
            <a:ext cx="3497647"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软弱的性格导致软弱的命运，而坚强的性格即使摔倒一两次，终有站起来的时候。每一次面对逆境的时候，人最容易想到的就是放弃，这恰恰便是平庸人的选择。看一个人是不是真正的英雄，不能看他风光无限的时候，而是要看他走麦城，身陷低谷的时候，这大概人们常说的“逆境中方显英雄本色”。</a:t>
            </a:r>
          </a:p>
        </p:txBody>
      </p:sp>
      <p:pic>
        <p:nvPicPr>
          <p:cNvPr descr="F:\TDZ临时\其他备用\new\so easy\9A43C42B5D85177C99FEC0F9BB28909A.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1742627" y="1751666"/>
            <a:ext cx="6148879" cy="3576763"/>
          </a:xfrm>
          <a:prstGeom prst="rect">
            <a:avLst/>
          </a:prstGeom>
          <a:noFill/>
          <a:ln w="19050">
            <a:solidFill>
              <a:schemeClr val="accent6"/>
            </a:solidFill>
          </a:ln>
          <a:effectLst/>
          <a:extLst>
            <a:ext uri="{909E8E84-426E-40DD-AFC4-6F175D3DCCD1}">
              <a14:hiddenFill>
                <a:solidFill>
                  <a:srgbClr val="FFFFFF"/>
                </a:solidFill>
              </a14:hiddenFill>
            </a:ext>
          </a:extLst>
        </p:spPr>
      </p:pic>
    </p:spTree>
    <p:extLst>
      <p:ext uri="{BB962C8B-B14F-4D97-AF65-F5344CB8AC3E}">
        <p14:creationId val="392830208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3</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关于挫折</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如何对待挫折</a:t>
            </a:r>
          </a:p>
        </p:txBody>
      </p:sp>
      <p:grpSp>
        <p:nvGrpSpPr>
          <p:cNvPr id="7" name="组合 6"/>
          <p:cNvGrpSpPr/>
          <p:nvPr/>
        </p:nvGrpSpPr>
        <p:grpSpPr>
          <a:xfrm>
            <a:off x="1846975" y="5663091"/>
            <a:ext cx="4584871" cy="923450"/>
            <a:chOff x="1846734" y="5662800"/>
            <a:chExt cx="4584274" cy="923330"/>
          </a:xfrm>
        </p:grpSpPr>
        <p:cxnSp>
          <p:nvCxnSpPr>
            <p:cNvPr id="14" name="直接连接符 13"/>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6" name="组合 5"/>
            <p:cNvGrpSpPr/>
            <p:nvPr/>
          </p:nvGrpSpPr>
          <p:grpSpPr>
            <a:xfrm>
              <a:off x="1944000" y="5662800"/>
              <a:ext cx="4487008" cy="923330"/>
              <a:chOff x="1944000" y="5662800"/>
              <a:chExt cx="4487008" cy="923330"/>
            </a:xfrm>
          </p:grpSpPr>
          <p:sp>
            <p:nvSpPr>
              <p:cNvPr id="19" name="TextBox 18"/>
              <p:cNvSpPr txBox="1"/>
              <p:nvPr/>
            </p:nvSpPr>
            <p:spPr>
              <a:xfrm>
                <a:off x="1944000" y="5662800"/>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D</a:t>
                </a:r>
              </a:p>
            </p:txBody>
          </p:sp>
          <p:sp>
            <p:nvSpPr>
              <p:cNvPr id="25" name="矩形 24"/>
              <p:cNvSpPr>
                <a:spLocks noChangeArrowheads="1"/>
              </p:cNvSpPr>
              <p:nvPr/>
            </p:nvSpPr>
            <p:spPr bwMode="auto">
              <a:xfrm>
                <a:off x="2614661" y="6084617"/>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勇敢面对，化挫折为成长的阶梯</a:t>
                </a:r>
              </a:p>
            </p:txBody>
          </p:sp>
        </p:grpSp>
      </p:gr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F:\TDZ临时\其他备用\！PPT图片及版面资源\06-PPT精选插图\03-人物\mzm02.png" id="6146" name="Picture 2"/>
          <p:cNvPicPr>
            <a:picLocks noChangeArrowheads="1" noChangeAspect="1"/>
          </p:cNvPicPr>
          <p:nvPr/>
        </p:nvPicPr>
        <p:blipFill>
          <a:blip r:embed="rId2">
            <a:extLst>
              <a:ext uri="{28A0092B-C50C-407E-A947-70E740481C1C}">
                <a14:useLocalDpi/>
              </a:ext>
            </a:extLst>
          </a:blip>
          <a:stretch>
            <a:fillRect/>
          </a:stretch>
        </p:blipFill>
        <p:spPr bwMode="auto">
          <a:xfrm>
            <a:off x="3143288" y="-447"/>
            <a:ext cx="5401303" cy="3816921"/>
          </a:xfrm>
          <a:prstGeom prst="rect">
            <a:avLst/>
          </a:prstGeom>
          <a:noFill/>
          <a:extLst>
            <a:ext uri="{909E8E84-426E-40DD-AFC4-6F175D3DCCD1}">
              <a14:hiddenFill>
                <a:solidFill>
                  <a:srgbClr val="FFFFFF"/>
                </a:solidFill>
              </a14:hiddenFill>
            </a:ext>
          </a:extLst>
        </p:spPr>
      </p:pic>
      <p:grpSp>
        <p:nvGrpSpPr>
          <p:cNvPr id="24" name="组合 23"/>
          <p:cNvGrpSpPr/>
          <p:nvPr/>
        </p:nvGrpSpPr>
        <p:grpSpPr>
          <a:xfrm>
            <a:off x="8688627" y="1556548"/>
            <a:ext cx="3265765" cy="2259926"/>
            <a:chOff x="7565609" y="2924943"/>
            <a:chExt cx="4290238" cy="2357877"/>
          </a:xfrm>
        </p:grpSpPr>
        <p:sp>
          <p:nvSpPr>
            <p:cNvPr id="26" name="Text Box 44"/>
            <p:cNvSpPr txBox="1">
              <a:spLocks noChangeArrowheads="1"/>
            </p:cNvSpPr>
            <p:nvPr/>
          </p:nvSpPr>
          <p:spPr bwMode="auto">
            <a:xfrm>
              <a:off x="7754825" y="3032985"/>
              <a:ext cx="3972770" cy="215611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曾仕强说：我们要了解，一个人若没有做大事的打算就算了，既然要做大事，就要面对困难和挫折。挫折越严重，你就越知道自己是要做大事的人，这样激励自己才能成功。</a:t>
              </a:r>
            </a:p>
          </p:txBody>
        </p:sp>
        <p:sp>
          <p:nvSpPr>
            <p:cNvPr id="28" name="矩形 27"/>
            <p:cNvSpPr/>
            <p:nvPr/>
          </p:nvSpPr>
          <p:spPr>
            <a:xfrm>
              <a:off x="7565609" y="2924943"/>
              <a:ext cx="4290238" cy="2357877"/>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sp>
        <p:nvSpPr>
          <p:cNvPr id="29" name="Text Box 44"/>
          <p:cNvSpPr txBox="1">
            <a:spLocks noChangeArrowheads="1"/>
          </p:cNvSpPr>
          <p:nvPr/>
        </p:nvSpPr>
        <p:spPr bwMode="auto">
          <a:xfrm>
            <a:off x="3271555" y="4023373"/>
            <a:ext cx="518525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有人提出逆境商数（AQ）的概念，指当一个人面对逆境时的挫折承受能力与反逆境的能力。一个人AQ愈高，愈能弹性面对逆境，勇于接受困难的挑战。挫折不可怕，关键是要看我们对待挫折持怎样的态度。</a:t>
            </a:r>
          </a:p>
        </p:txBody>
      </p:sp>
      <p:sp>
        <p:nvSpPr>
          <p:cNvPr id="30" name="矩形 29"/>
          <p:cNvSpPr/>
          <p:nvPr/>
        </p:nvSpPr>
        <p:spPr>
          <a:xfrm>
            <a:off x="3143288" y="3933122"/>
            <a:ext cx="5401303" cy="159890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215415351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par>
                                <p:cTn fill="hold" id="10" nodeType="withEffect" presetClass="emph" presetID="8" presetSubtype="0">
                                  <p:stCondLst>
                                    <p:cond delay="0"/>
                                  </p:stCondLst>
                                  <p:childTnLst>
                                    <p:animRot by="21600000">
                                      <p:cBhvr>
                                        <p:cTn dur="500" fill="hold" id="11"/>
                                        <p:tgtEl>
                                          <p:spTgt spid="24"/>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1000" id="15"/>
                                        <p:tgtEl>
                                          <p:spTgt spid="29"/>
                                        </p:tgtEl>
                                      </p:cBhvr>
                                    </p:animEffect>
                                    <p:anim calcmode="lin" valueType="num">
                                      <p:cBhvr>
                                        <p:cTn dur="1000" fill="hold" id="16"/>
                                        <p:tgtEl>
                                          <p:spTgt spid="29"/>
                                        </p:tgtEl>
                                        <p:attrNameLst>
                                          <p:attrName>ppt_x</p:attrName>
                                        </p:attrNameLst>
                                      </p:cBhvr>
                                      <p:tavLst>
                                        <p:tav tm="0">
                                          <p:val>
                                            <p:strVal val="#ppt_x"/>
                                          </p:val>
                                        </p:tav>
                                        <p:tav tm="100000">
                                          <p:val>
                                            <p:strVal val="#ppt_x"/>
                                          </p:val>
                                        </p:tav>
                                      </p:tavLst>
                                    </p:anim>
                                    <p:anim calcmode="lin" valueType="num">
                                      <p:cBhvr>
                                        <p:cTn dur="1000" fill="hold" id="17"/>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PPT图片及版面资源\06-PPT精选插图\02-商务\喝醉了.pn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2079266" y="942488"/>
            <a:ext cx="7204538" cy="4764157"/>
          </a:xfrm>
          <a:prstGeom prst="snip2DiagRect">
            <a:avLst>
              <a:gd fmla="val 0" name="adj1"/>
              <a:gd fmla="val 10379" name="adj2"/>
            </a:avLst>
          </a:prstGeom>
          <a:noFill/>
          <a:ln w="28575">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失败并不可怕</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21" name="Text Box 44"/>
          <p:cNvSpPr txBox="1">
            <a:spLocks noChangeArrowheads="1"/>
          </p:cNvSpPr>
          <p:nvPr/>
        </p:nvSpPr>
        <p:spPr bwMode="auto">
          <a:xfrm>
            <a:off x="9552833" y="1857042"/>
            <a:ext cx="2448591" cy="371246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没有人能够随随便便成功，在前往成功的征途上，常常会有失败相随。失败并不可怕，可怕的是失去了面对失败的勇气。如果你总是担心失败，那么你已经失败了。很多时候，打败你的，不是外在环境，而是你的心。每次打击，只要你扛过来了，你就会变得更加坚强。</a:t>
            </a:r>
          </a:p>
        </p:txBody>
      </p:sp>
      <p:cxnSp>
        <p:nvCxnSpPr>
          <p:cNvPr id="24" name="直接连接符 23"/>
          <p:cNvCxnSpPr/>
          <p:nvPr/>
        </p:nvCxnSpPr>
        <p:spPr>
          <a:xfrm flipH="1" flipV="1">
            <a:off x="9267607" y="5853916"/>
            <a:ext cx="0" cy="61208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val="556572425"/>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意志是什么</a:t>
            </a:r>
          </a:p>
        </p:txBody>
      </p:sp>
      <p:sp>
        <p:nvSpPr>
          <p:cNvPr id="18" name="椭圆 17"/>
          <p:cNvSpPr/>
          <p:nvPr/>
        </p:nvSpPr>
        <p:spPr>
          <a:xfrm>
            <a:off x="-945936" y="764357"/>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pic>
        <p:nvPicPr>
          <p:cNvPr descr="C:\Documents and Settings\huxiya\桌面\xpic3956.jp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3143288" y="-449"/>
            <a:ext cx="4572596" cy="6858893"/>
          </a:xfrm>
          <a:prstGeom prst="rect">
            <a:avLst/>
          </a:prstGeom>
          <a:noFill/>
          <a:extLst>
            <a:ext uri="{909E8E84-426E-40DD-AFC4-6F175D3DCCD1}">
              <a14:hiddenFill>
                <a:solidFill>
                  <a:srgbClr val="FFFFFF"/>
                </a:solidFill>
              </a14:hiddenFill>
            </a:ext>
          </a:extLst>
        </p:spPr>
      </p:pic>
      <p:sp>
        <p:nvSpPr>
          <p:cNvPr id="20" name="Text Box 44"/>
          <p:cNvSpPr txBox="1">
            <a:spLocks noChangeArrowheads="1"/>
          </p:cNvSpPr>
          <p:nvPr/>
        </p:nvSpPr>
        <p:spPr bwMode="auto">
          <a:xfrm>
            <a:off x="7896434" y="2782351"/>
            <a:ext cx="410499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每个人都会有早晨赖床、没有力气起床的情况发生。起床、穿衣的力气并不是什么纯物理学上的力，而是精神上的力，是积极面对生存挑战的勇气。</a:t>
            </a:r>
          </a:p>
        </p:txBody>
      </p:sp>
      <p:sp>
        <p:nvSpPr>
          <p:cNvPr id="21" name="Text Box 44"/>
          <p:cNvSpPr txBox="1">
            <a:spLocks noChangeArrowheads="1"/>
          </p:cNvSpPr>
          <p:nvPr/>
        </p:nvSpPr>
        <p:spPr bwMode="auto">
          <a:xfrm>
            <a:off x="7896434" y="4510768"/>
            <a:ext cx="4104991"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这种精神上的力，就可以理解为意志。意志指人们自觉地确定目的，根据目的支配、调节自己的行为，并通过克服困难实现预定目标的心理过程。意志是内部意识向外部行为的转化。人的一切有目的、有计划、有意识的行动，都属于意志行动。</a:t>
            </a:r>
          </a:p>
        </p:txBody>
      </p:sp>
    </p:spTree>
    <p:extLst>
      <p:ext uri="{BB962C8B-B14F-4D97-AF65-F5344CB8AC3E}">
        <p14:creationId val="339810415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2"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8"/>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7"/>
                                        </p:tgtEl>
                                        <p:attrNameLst>
                                          <p:attrName>style.visibility</p:attrName>
                                        </p:attrNameLst>
                                      </p:cBhvr>
                                      <p:to>
                                        <p:strVal val="visible"/>
                                      </p:to>
                                    </p:set>
                                    <p:animEffect filter="fade" transition="in">
                                      <p:cBhvr>
                                        <p:cTn dur="1000" id="10"/>
                                        <p:tgtEl>
                                          <p:spTgt spid="17"/>
                                        </p:tgtEl>
                                      </p:cBhvr>
                                    </p:animEffect>
                                    <p:anim calcmode="lin" valueType="num">
                                      <p:cBhvr>
                                        <p:cTn dur="1000" fill="hold" id="11"/>
                                        <p:tgtEl>
                                          <p:spTgt spid="17"/>
                                        </p:tgtEl>
                                        <p:attrNameLst>
                                          <p:attrName>ppt_x</p:attrName>
                                        </p:attrNameLst>
                                      </p:cBhvr>
                                      <p:tavLst>
                                        <p:tav tm="0">
                                          <p:val>
                                            <p:strVal val="#ppt_x"/>
                                          </p:val>
                                        </p:tav>
                                        <p:tav tm="100000">
                                          <p:val>
                                            <p:strVal val="#ppt_x"/>
                                          </p:val>
                                        </p:tav>
                                      </p:tavLst>
                                    </p:anim>
                                    <p:anim calcmode="lin" valueType="num">
                                      <p:cBhvr>
                                        <p:cTn dur="1000" fill="hold" id="12"/>
                                        <p:tgtEl>
                                          <p:spTgt spid="17"/>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id="14" nodeType="afterEffect" presetClass="entr" presetID="10" presetSubtype="0">
                                  <p:stCondLst>
                                    <p:cond delay="0"/>
                                  </p:stCondLst>
                                  <p:childTnLst>
                                    <p:set>
                                      <p:cBhvr>
                                        <p:cTn dur="1" fill="hold" id="15">
                                          <p:stCondLst>
                                            <p:cond delay="0"/>
                                          </p:stCondLst>
                                        </p:cTn>
                                        <p:tgtEl>
                                          <p:spTgt spid="3074"/>
                                        </p:tgtEl>
                                        <p:attrNameLst>
                                          <p:attrName>style.visibility</p:attrName>
                                        </p:attrNameLst>
                                      </p:cBhvr>
                                      <p:to>
                                        <p:strVal val="visible"/>
                                      </p:to>
                                    </p:set>
                                    <p:animEffect filter="fade" transition="in">
                                      <p:cBhvr>
                                        <p:cTn dur="3000" id="16"/>
                                        <p:tgtEl>
                                          <p:spTgt spid="3074"/>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1000" id="24"/>
                                        <p:tgtEl>
                                          <p:spTgt spid="21"/>
                                        </p:tgtEl>
                                      </p:cBhvr>
                                    </p:animEffect>
                                    <p:anim calcmode="lin" valueType="num">
                                      <p:cBhvr>
                                        <p:cTn dur="1000" fill="hold" id="25"/>
                                        <p:tgtEl>
                                          <p:spTgt spid="21"/>
                                        </p:tgtEl>
                                        <p:attrNameLst>
                                          <p:attrName>ppt_x</p:attrName>
                                        </p:attrNameLst>
                                      </p:cBhvr>
                                      <p:tavLst>
                                        <p:tav tm="0">
                                          <p:val>
                                            <p:strVal val="#ppt_x"/>
                                          </p:val>
                                        </p:tav>
                                        <p:tav tm="100000">
                                          <p:val>
                                            <p:strVal val="#ppt_x"/>
                                          </p:val>
                                        </p:tav>
                                      </p:tavLst>
                                    </p:anim>
                                    <p:anim calcmode="lin" valueType="num">
                                      <p:cBhvr>
                                        <p:cTn dur="1000" fill="hold" id="26"/>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2" spid="18"/>
      <p:bldP grpId="0" spid="20"/>
      <p:bldP grpId="0" spid="21"/>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个人PPT作品@teliss\磨练坚强意志-图\FECA5EC22E2D84E3FB3C4EE6CA2641FA.jpg" id="8194" name="Picture 2"/>
          <p:cNvPicPr>
            <a:picLocks noChangeArrowheads="1" noChangeAspect="1"/>
          </p:cNvPicPr>
          <p:nvPr/>
        </p:nvPicPr>
        <p:blipFill>
          <a:blip r:embed="rId2">
            <a:extLst>
              <a:ext uri="{28A0092B-C50C-407E-A947-70E740481C1C}">
                <a14:useLocalDpi/>
              </a:ext>
            </a:extLst>
          </a:blip>
          <a:stretch>
            <a:fillRect/>
          </a:stretch>
        </p:blipFill>
        <p:spPr bwMode="auto">
          <a:xfrm>
            <a:off x="1991010" y="908377"/>
            <a:ext cx="7318138" cy="4014523"/>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panose="020f0502020204030203" typeface="Lato"/>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放弃才是最大的失败</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cxnSp>
        <p:nvCxnSpPr>
          <p:cNvPr id="24" name="直接连接符 23"/>
          <p:cNvCxnSpPr/>
          <p:nvPr/>
        </p:nvCxnSpPr>
        <p:spPr>
          <a:xfrm flipH="1" flipV="1">
            <a:off x="9267607" y="5085400"/>
            <a:ext cx="0" cy="1380596"/>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7" name="Text Box 44"/>
          <p:cNvSpPr txBox="1">
            <a:spLocks noChangeArrowheads="1"/>
          </p:cNvSpPr>
          <p:nvPr/>
        </p:nvSpPr>
        <p:spPr bwMode="auto">
          <a:xfrm>
            <a:off x="9552833" y="2564791"/>
            <a:ext cx="2448591"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世界上其实并没有彻底的失败，放弃才是最大的失败。你必须认清到底是一时的不顺利还是完全没有办法成功。当你认为该宣布失败的时候，其实才正要开始。</a:t>
            </a:r>
          </a:p>
        </p:txBody>
      </p:sp>
      <p:sp>
        <p:nvSpPr>
          <p:cNvPr id="18" name="Text Box 44"/>
          <p:cNvSpPr txBox="1">
            <a:spLocks noChangeArrowheads="1"/>
          </p:cNvSpPr>
          <p:nvPr/>
        </p:nvSpPr>
        <p:spPr bwMode="auto">
          <a:xfrm>
            <a:off x="2279079" y="5436077"/>
            <a:ext cx="6697616"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最成功的人并不是那些失败最少的人，而是那些最不畏惧失败的人，最渴望成功的人。要知道，成功需要付出代价，而不成功则要付出更大的代价。我们不是为了体验失败才来到这个世界上的。</a:t>
            </a:r>
          </a:p>
        </p:txBody>
      </p:sp>
    </p:spTree>
    <p:extLst>
      <p:ext uri="{BB962C8B-B14F-4D97-AF65-F5344CB8AC3E}">
        <p14:creationId val="281436649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42"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1000" id="16"/>
                                        <p:tgtEl>
                                          <p:spTgt spid="17"/>
                                        </p:tgtEl>
                                      </p:cBhvr>
                                    </p:animEffect>
                                    <p:anim calcmode="lin" valueType="num">
                                      <p:cBhvr>
                                        <p:cTn dur="1000" fill="hold" id="17"/>
                                        <p:tgtEl>
                                          <p:spTgt spid="17"/>
                                        </p:tgtEl>
                                        <p:attrNameLst>
                                          <p:attrName>ppt_x</p:attrName>
                                        </p:attrNameLst>
                                      </p:cBhvr>
                                      <p:tavLst>
                                        <p:tav tm="0">
                                          <p:val>
                                            <p:strVal val="#ppt_x"/>
                                          </p:val>
                                        </p:tav>
                                        <p:tav tm="100000">
                                          <p:val>
                                            <p:strVal val="#ppt_x"/>
                                          </p:val>
                                        </p:tav>
                                      </p:tavLst>
                                    </p:anim>
                                    <p:anim calcmode="lin" valueType="num">
                                      <p:cBhvr>
                                        <p:cTn dur="1000" fill="hold" id="18"/>
                                        <p:tgtEl>
                                          <p:spTgt spid="1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47"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有时候，失败是因为努力的还不够</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cxnSp>
        <p:nvCxnSpPr>
          <p:cNvPr id="24" name="直接连接符 23"/>
          <p:cNvCxnSpPr/>
          <p:nvPr/>
        </p:nvCxnSpPr>
        <p:spPr>
          <a:xfrm flipH="1" flipV="1">
            <a:off x="9267607" y="5085400"/>
            <a:ext cx="0" cy="1380596"/>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7" name="Text Box 44"/>
          <p:cNvSpPr txBox="1">
            <a:spLocks noChangeArrowheads="1"/>
          </p:cNvSpPr>
          <p:nvPr/>
        </p:nvSpPr>
        <p:spPr bwMode="auto">
          <a:xfrm>
            <a:off x="9552833" y="1628566"/>
            <a:ext cx="2448591" cy="371246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曾仕强说：我们常说皇天不负苦心人，意思是用心再用心，变成苦心的时候，上天就会让我们如愿以偿、心想事成。问题是用心和苦心之间，有一段相当长的距离。一般人认为用心就好了，殊不知力道不足，仍然是不行的。必须用心再用心，也就是潜心苦修，才够力度。</a:t>
            </a:r>
          </a:p>
        </p:txBody>
      </p:sp>
      <p:sp>
        <p:nvSpPr>
          <p:cNvPr id="18" name="Text Box 44"/>
          <p:cNvSpPr txBox="1">
            <a:spLocks noChangeArrowheads="1"/>
          </p:cNvSpPr>
          <p:nvPr/>
        </p:nvSpPr>
        <p:spPr bwMode="auto">
          <a:xfrm>
            <a:off x="2279079" y="5436077"/>
            <a:ext cx="6697616"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如果我们轻易承认失败，那么当自我反思一下，我们真的尽到最大的努力了么？真的做到“苦心”的程度了么？你享受了眼前，便不能享受将来，怕吃苦者往往苦一辈子，不怕吃苦者只苦半辈子。</a:t>
            </a:r>
          </a:p>
        </p:txBody>
      </p:sp>
      <p:pic>
        <p:nvPicPr>
          <p:cNvPr descr="F:\TDZ临时\其他备用\！个人PPT作品@teliss\磨练坚强意志-图\490EFACD744C5DB2B42B76AE746A2784.jpg" id="19" name="Picture 2"/>
          <p:cNvPicPr>
            <a:picLocks noChangeArrowheads="1" noChangeAspect="1"/>
          </p:cNvPicPr>
          <p:nvPr/>
        </p:nvPicPr>
        <p:blipFill>
          <a:blip r:embed="rId2">
            <a:extLst>
              <a:ext uri="{28A0092B-C50C-407E-A947-70E740481C1C}">
                <a14:useLocalDpi/>
              </a:ext>
            </a:extLst>
          </a:blip>
          <a:stretch>
            <a:fillRect/>
          </a:stretch>
        </p:blipFill>
        <p:spPr bwMode="auto">
          <a:xfrm>
            <a:off x="1991010" y="908377"/>
            <a:ext cx="7318138" cy="4014523"/>
          </a:xfrm>
          <a:prstGeom prst="rect">
            <a:avLst/>
          </a:prstGeom>
          <a:noFill/>
          <a:ln w="12700">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19836147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42"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1000" id="16"/>
                                        <p:tgtEl>
                                          <p:spTgt spid="17"/>
                                        </p:tgtEl>
                                      </p:cBhvr>
                                    </p:animEffect>
                                    <p:anim calcmode="lin" valueType="num">
                                      <p:cBhvr>
                                        <p:cTn dur="1000" fill="hold" id="17"/>
                                        <p:tgtEl>
                                          <p:spTgt spid="17"/>
                                        </p:tgtEl>
                                        <p:attrNameLst>
                                          <p:attrName>ppt_x</p:attrName>
                                        </p:attrNameLst>
                                      </p:cBhvr>
                                      <p:tavLst>
                                        <p:tav tm="0">
                                          <p:val>
                                            <p:strVal val="#ppt_x"/>
                                          </p:val>
                                        </p:tav>
                                        <p:tav tm="100000">
                                          <p:val>
                                            <p:strVal val="#ppt_x"/>
                                          </p:val>
                                        </p:tav>
                                      </p:tavLst>
                                    </p:anim>
                                    <p:anim calcmode="lin" valueType="num">
                                      <p:cBhvr>
                                        <p:cTn dur="1000" fill="hold" id="18"/>
                                        <p:tgtEl>
                                          <p:spTgt spid="1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47"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有时候，失败是因为努力的还不够</a:t>
            </a:r>
          </a:p>
        </p:txBody>
      </p:sp>
      <p:sp>
        <p:nvSpPr>
          <p:cNvPr id="21" name="椭圆 20"/>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cxnSp>
        <p:nvCxnSpPr>
          <p:cNvPr id="22" name="直接连接符 21"/>
          <p:cNvCxnSpPr/>
          <p:nvPr/>
        </p:nvCxnSpPr>
        <p:spPr>
          <a:xfrm>
            <a:off x="1846975" y="6458795"/>
            <a:ext cx="1224159" cy="125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C:\Documents and Settings\huxiya\桌面\DB87C01A68D4748391F67CE3759C4929.jpg" id="25" name="Picture 3"/>
          <p:cNvPicPr>
            <a:picLocks noChangeArrowheads="1" noChangeAspect="1"/>
          </p:cNvPicPr>
          <p:nvPr/>
        </p:nvPicPr>
        <p:blipFill>
          <a:blip r:embed="rId2">
            <a:extLst>
              <a:ext uri="{28A0092B-C50C-407E-A947-70E740481C1C}">
                <a14:useLocalDpi/>
              </a:ext>
            </a:extLst>
          </a:blip>
          <a:srcRect t="-1"/>
          <a:stretch>
            <a:fillRect/>
          </a:stretch>
        </p:blipFill>
        <p:spPr bwMode="auto">
          <a:xfrm>
            <a:off x="3207266" y="-447"/>
            <a:ext cx="4833204" cy="6858893"/>
          </a:xfrm>
          <a:prstGeom prst="rect">
            <a:avLst/>
          </a:prstGeom>
          <a:noFill/>
          <a:extLst>
            <a:ext uri="{909E8E84-426E-40DD-AFC4-6F175D3DCCD1}">
              <a14:hiddenFill>
                <a:solidFill>
                  <a:srgbClr val="FFFFFF"/>
                </a:solidFill>
              </a14:hiddenFill>
            </a:ext>
          </a:extLst>
        </p:spPr>
      </p:pic>
      <p:sp>
        <p:nvSpPr>
          <p:cNvPr id="26" name="Text Box 44"/>
          <p:cNvSpPr txBox="1">
            <a:spLocks noChangeArrowheads="1"/>
          </p:cNvSpPr>
          <p:nvPr/>
        </p:nvSpPr>
        <p:spPr bwMode="auto">
          <a:xfrm>
            <a:off x="8328540" y="2492774"/>
            <a:ext cx="3816921"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因此，曾仕强进一步分析说：“你会失败是因为你选择了失败，你会成功是因为你选择了成功，大家一定会怀疑，有人会选择失败吗？我告诉你，失败是你选择的，你不要推责任，因为在我们面前有好几种选择，一种是很顺利的成功，一种是波折的、磨练的成功，一种是波折的、磨练的失败，一种是一下就失败，都可以。”</a:t>
            </a:r>
          </a:p>
        </p:txBody>
      </p:sp>
    </p:spTree>
    <p:extLst>
      <p:ext uri="{BB962C8B-B14F-4D97-AF65-F5344CB8AC3E}">
        <p14:creationId val="106693562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20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sp>
        <p:nvSpPr>
          <p:cNvPr id="16" name="椭圆 15"/>
          <p:cNvSpPr/>
          <p:nvPr/>
        </p:nvSpPr>
        <p:spPr>
          <a:xfrm>
            <a:off x="-945936" y="764357"/>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21" name="Text Box 44"/>
          <p:cNvSpPr txBox="1">
            <a:spLocks noChangeArrowheads="1"/>
          </p:cNvSpPr>
          <p:nvPr/>
        </p:nvSpPr>
        <p:spPr bwMode="auto">
          <a:xfrm>
            <a:off x="2207062" y="1018080"/>
            <a:ext cx="7849894"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我们要避免“失败假设型”、“失败记忆型”、“失败记忆扩散型”的失败思维！以下这三个故事所包含的寓意可谓不言而喻，一目了然，值得深思。</a:t>
            </a:r>
          </a:p>
        </p:txBody>
      </p:sp>
      <p:sp>
        <p:nvSpPr>
          <p:cNvPr id="22" name="矩形 21"/>
          <p:cNvSpPr/>
          <p:nvPr/>
        </p:nvSpPr>
        <p:spPr>
          <a:xfrm>
            <a:off x="2063027" y="908392"/>
            <a:ext cx="8098224" cy="936226"/>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nvGrpSpPr>
          <p:cNvPr id="4" name="组合 3"/>
          <p:cNvGrpSpPr/>
          <p:nvPr/>
        </p:nvGrpSpPr>
        <p:grpSpPr>
          <a:xfrm>
            <a:off x="5323791" y="2164258"/>
            <a:ext cx="6173512" cy="4001274"/>
            <a:chOff x="5323098" y="2164422"/>
            <a:chExt cx="6172708" cy="4000753"/>
          </a:xfrm>
        </p:grpSpPr>
        <p:grpSp>
          <p:nvGrpSpPr>
            <p:cNvPr id="3" name="组合 2"/>
            <p:cNvGrpSpPr/>
            <p:nvPr/>
          </p:nvGrpSpPr>
          <p:grpSpPr>
            <a:xfrm>
              <a:off x="5323098" y="2164422"/>
              <a:ext cx="6172708" cy="4000753"/>
              <a:chOff x="5323098" y="2164422"/>
              <a:chExt cx="6172708" cy="4000753"/>
            </a:xfrm>
          </p:grpSpPr>
          <p:sp>
            <p:nvSpPr>
              <p:cNvPr id="67" name="TextBox 66"/>
              <p:cNvSpPr txBox="1"/>
              <p:nvPr/>
            </p:nvSpPr>
            <p:spPr>
              <a:xfrm>
                <a:off x="9209805" y="4606345"/>
                <a:ext cx="2286000" cy="502855"/>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defTabSz="914491">
                  <a:defRPr/>
                </a:pPr>
                <a:r>
                  <a:rPr altLang="en-US" b="1" kern="0" lang="zh-CN" sz="1800">
                    <a:solidFill>
                      <a:srgbClr val="FF0000"/>
                    </a:solidFill>
                  </a:rPr>
                  <a:t>失败记忆型</a:t>
                </a:r>
              </a:p>
            </p:txBody>
          </p:sp>
          <p:sp>
            <p:nvSpPr>
              <p:cNvPr id="68" name="TextBox 67"/>
              <p:cNvSpPr txBox="1"/>
              <p:nvPr/>
            </p:nvSpPr>
            <p:spPr>
              <a:xfrm>
                <a:off x="8328237" y="2174150"/>
                <a:ext cx="2286000" cy="502855"/>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defTabSz="914491">
                  <a:defRPr/>
                </a:pPr>
                <a:r>
                  <a:rPr altLang="en-US" b="1" kern="0" lang="zh-CN" sz="1800">
                    <a:solidFill>
                      <a:srgbClr val="FF0000"/>
                    </a:solidFill>
                  </a:rPr>
                  <a:t>失败假设型</a:t>
                </a:r>
              </a:p>
            </p:txBody>
          </p:sp>
          <p:sp>
            <p:nvSpPr>
              <p:cNvPr id="69" name="TextBox 68"/>
              <p:cNvSpPr txBox="1"/>
              <p:nvPr/>
            </p:nvSpPr>
            <p:spPr>
              <a:xfrm>
                <a:off x="6352910" y="5518973"/>
                <a:ext cx="2286000" cy="502855"/>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defTabSz="914491">
                  <a:defRPr/>
                </a:pPr>
                <a:r>
                  <a:rPr altLang="en-US" b="1" kern="0" lang="zh-CN" sz="1800">
                    <a:solidFill>
                      <a:srgbClr val="FF0000"/>
                    </a:solidFill>
                  </a:rPr>
                  <a:t>失败记忆扩散型</a:t>
                </a:r>
              </a:p>
            </p:txBody>
          </p:sp>
          <p:grpSp>
            <p:nvGrpSpPr>
              <p:cNvPr id="70" name="组合 69"/>
              <p:cNvGrpSpPr/>
              <p:nvPr/>
            </p:nvGrpSpPr>
            <p:grpSpPr>
              <a:xfrm>
                <a:off x="5323098" y="2164422"/>
                <a:ext cx="3851808" cy="4000753"/>
                <a:chOff x="1974850" y="1820441"/>
                <a:chExt cx="3851808" cy="4000753"/>
              </a:xfrm>
            </p:grpSpPr>
            <p:grpSp>
              <p:nvGrpSpPr>
                <p:cNvPr id="71" name="组合 70"/>
                <p:cNvGrpSpPr/>
                <p:nvPr/>
              </p:nvGrpSpPr>
              <p:grpSpPr>
                <a:xfrm>
                  <a:off x="4141093" y="1820441"/>
                  <a:ext cx="694122" cy="765262"/>
                  <a:chOff x="2051050" y="4567238"/>
                  <a:chExt cx="1016000" cy="1120130"/>
                </a:xfrm>
              </p:grpSpPr>
              <p:sp>
                <p:nvSpPr>
                  <p:cNvPr id="88" name="椭圆 87"/>
                  <p:cNvSpPr/>
                  <p:nvPr/>
                </p:nvSpPr>
                <p:spPr>
                  <a:xfrm>
                    <a:off x="2060662" y="549889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4491">
                      <a:defRPr/>
                    </a:pPr>
                    <a:endParaRPr altLang="en-US" kern="0" lang="zh-CN">
                      <a:solidFill>
                        <a:sysClr lastClr="FFFFFF" val="window"/>
                      </a:solidFill>
                      <a:latin typeface="Calibri"/>
                      <a:ea charset="-122" pitchFamily="34" typeface="微软雅黑"/>
                    </a:endParaRPr>
                  </a:p>
                </p:txBody>
              </p:sp>
              <p:sp>
                <p:nvSpPr>
                  <p:cNvPr id="8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4491">
                      <a:lnSpc>
                        <a:spcPct val="120000"/>
                      </a:lnSpc>
                      <a:defRPr/>
                    </a:pPr>
                    <a:endParaRPr altLang="en-US" kern="0" lang="zh-CN">
                      <a:solidFill>
                        <a:srgbClr val="4D4D4D"/>
                      </a:solidFill>
                      <a:latin charset="0" pitchFamily="34" typeface="Arial"/>
                      <a:ea charset="-122" pitchFamily="34" typeface="微软雅黑"/>
                    </a:endParaRPr>
                  </a:p>
                </p:txBody>
              </p:sp>
              <p:sp>
                <p:nvSpPr>
                  <p:cNvPr id="90" name="未知"/>
                  <p:cNvSpPr/>
                  <p:nvPr/>
                </p:nvSpPr>
                <p:spPr bwMode="auto">
                  <a:xfrm>
                    <a:off x="2184402" y="4594495"/>
                    <a:ext cx="755648" cy="32410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4491">
                      <a:defRPr/>
                    </a:pPr>
                    <a:endParaRPr altLang="en-US" kern="0" lang="zh-CN">
                      <a:solidFill>
                        <a:sysClr lastClr="000000" val="windowText"/>
                      </a:solidFill>
                      <a:ea charset="-122" pitchFamily="34" typeface="微软雅黑"/>
                    </a:endParaRPr>
                  </a:p>
                </p:txBody>
              </p:sp>
            </p:grpSp>
            <p:sp>
              <p:nvSpPr>
                <p:cNvPr id="72" name="Rectangle 5"/>
                <p:cNvSpPr>
                  <a:spLocks noChangeArrowheads="1"/>
                </p:cNvSpPr>
                <p:nvPr/>
              </p:nvSpPr>
              <p:spPr bwMode="gray">
                <a:xfrm flipV="1" rot="19260000">
                  <a:off x="3381375" y="2606675"/>
                  <a:ext cx="1093788" cy="98425"/>
                </a:xfrm>
                <a:prstGeom prst="roundRect">
                  <a:avLst>
                    <a:gd fmla="val 38275" name="adj"/>
                  </a:avLst>
                </a:prstGeom>
                <a:gradFill rotWithShape="1">
                  <a:gsLst>
                    <a:gs pos="833">
                      <a:srgbClr val="A9A9A9"/>
                    </a:gs>
                    <a:gs pos="31000">
                      <a:srgbClr val="F9F9F9"/>
                    </a:gs>
                    <a:gs pos="100000">
                      <a:srgbClr val="5F5F5F"/>
                    </a:gs>
                  </a:gsLst>
                  <a:lin ang="16200000" scaled="0"/>
                </a:gradFill>
                <a:ln>
                  <a:noFill/>
                </a:ln>
                <a:extLst>
                  <a:ext uri="{91240B29-F687-4F45-9708-019B960494DF}">
                    <a14:hiddenLine algn="ctr" w="9525">
                      <a:solidFill>
                        <a:srgbClr val="000000"/>
                      </a:solidFill>
                      <a:miter lim="800000"/>
                      <a:headEnd/>
                      <a:tailEnd/>
                    </a14:hiddenLine>
                  </a:ext>
                </a:extLst>
              </p:spPr>
              <p:txBody>
                <a:bodyPr anchor="ctr" wrap="none"/>
                <a:lstStyle/>
                <a:p>
                  <a:pPr defTabSz="914491">
                    <a:defRPr/>
                  </a:pPr>
                  <a:endParaRPr altLang="en-US" kern="0" lang="zh-CN">
                    <a:solidFill>
                      <a:sysClr lastClr="000000" val="windowText"/>
                    </a:solidFill>
                    <a:ea charset="-122" pitchFamily="34" typeface="微软雅黑"/>
                  </a:endParaRPr>
                </a:p>
              </p:txBody>
            </p:sp>
            <p:grpSp>
              <p:nvGrpSpPr>
                <p:cNvPr id="73" name="组合 72"/>
                <p:cNvGrpSpPr/>
                <p:nvPr/>
              </p:nvGrpSpPr>
              <p:grpSpPr>
                <a:xfrm>
                  <a:off x="2581274" y="2414588"/>
                  <a:ext cx="1419226" cy="1571365"/>
                  <a:chOff x="2581274" y="2414588"/>
                  <a:chExt cx="1419226" cy="1571365"/>
                </a:xfrm>
              </p:grpSpPr>
              <p:sp>
                <p:nvSpPr>
                  <p:cNvPr id="84" name="椭圆 83"/>
                  <p:cNvSpPr/>
                  <p:nvPr/>
                </p:nvSpPr>
                <p:spPr>
                  <a:xfrm>
                    <a:off x="2581274" y="3720165"/>
                    <a:ext cx="1419226" cy="265788"/>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4491">
                      <a:defRPr/>
                    </a:pPr>
                    <a:endParaRPr altLang="en-US" kern="0" lang="zh-CN">
                      <a:solidFill>
                        <a:sysClr lastClr="FFFFFF" val="window"/>
                      </a:solidFill>
                      <a:latin typeface="Calibri"/>
                      <a:ea charset="-122" pitchFamily="34" typeface="微软雅黑"/>
                    </a:endParaRPr>
                  </a:p>
                </p:txBody>
              </p:sp>
              <p:grpSp>
                <p:nvGrpSpPr>
                  <p:cNvPr id="85" name="组合 19"/>
                  <p:cNvGrpSpPr/>
                  <p:nvPr/>
                </p:nvGrpSpPr>
                <p:grpSpPr>
                  <a:xfrm>
                    <a:off x="2606675" y="2414588"/>
                    <a:ext cx="1368425" cy="1368425"/>
                    <a:chOff x="2606675" y="2414588"/>
                    <a:chExt cx="1368425" cy="1368425"/>
                  </a:xfrm>
                </p:grpSpPr>
                <p:sp>
                  <p:nvSpPr>
                    <p:cNvPr id="86" name="Oval 19"/>
                    <p:cNvSpPr>
                      <a:spLocks noChangeArrowheads="1"/>
                    </p:cNvSpPr>
                    <p:nvPr/>
                  </p:nvSpPr>
                  <p:spPr bwMode="auto">
                    <a:xfrm>
                      <a:off x="2606675" y="2414588"/>
                      <a:ext cx="1368425" cy="1368425"/>
                    </a:xfrm>
                    <a:prstGeom prst="ellipse">
                      <a:avLst/>
                    </a:prstGeom>
                    <a:gradFill rotWithShape="1">
                      <a:gsLst>
                        <a:gs pos="0">
                          <a:srgbClr val="F68426">
                            <a:lumMod val="40000"/>
                            <a:lumOff val="60000"/>
                          </a:srgbClr>
                        </a:gs>
                        <a:gs pos="100000">
                          <a:srgbClr val="F68426"/>
                        </a:gs>
                      </a:gsLst>
                      <a:path path="shape">
                        <a:fillToRect b="50000" l="50000" r="50000" t="50000"/>
                      </a:path>
                    </a:gradFill>
                    <a:ln w="9525">
                      <a:solidFill>
                        <a:srgbClr val="F68426"/>
                      </a:solidFill>
                      <a:round/>
                    </a:ln>
                    <a:effectLst/>
                  </p:spPr>
                  <p:txBody>
                    <a:bodyPr anchor="ctr"/>
                    <a:lstStyle/>
                    <a:p>
                      <a:pPr algn="ctr" defTabSz="914491">
                        <a:lnSpc>
                          <a:spcPct val="120000"/>
                        </a:lnSpc>
                        <a:defRPr/>
                      </a:pPr>
                      <a:endParaRPr altLang="en-US" kern="0" lang="zh-CN">
                        <a:solidFill>
                          <a:sysClr lastClr="FFFFFF" val="window"/>
                        </a:solidFill>
                        <a:latin charset="0" pitchFamily="34" typeface="Arial"/>
                        <a:ea charset="-122" pitchFamily="34" typeface="微软雅黑"/>
                      </a:endParaRPr>
                    </a:p>
                  </p:txBody>
                </p:sp>
                <p:sp>
                  <p:nvSpPr>
                    <p:cNvPr id="87" name="未知"/>
                    <p:cNvSpPr/>
                    <p:nvPr/>
                  </p:nvSpPr>
                  <p:spPr bwMode="auto">
                    <a:xfrm>
                      <a:off x="2720975" y="2454275"/>
                      <a:ext cx="1139825" cy="555625"/>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4491">
                        <a:defRPr/>
                      </a:pPr>
                      <a:endParaRPr altLang="en-US" kern="0" lang="zh-CN">
                        <a:solidFill>
                          <a:sysClr lastClr="000000" val="windowText"/>
                        </a:solidFill>
                        <a:ea charset="-122" pitchFamily="34" typeface="微软雅黑"/>
                      </a:endParaRPr>
                    </a:p>
                  </p:txBody>
                </p:sp>
              </p:grpSp>
            </p:grpSp>
            <p:sp>
              <p:nvSpPr>
                <p:cNvPr id="74" name="Rectangle 5"/>
                <p:cNvSpPr>
                  <a:spLocks noChangeArrowheads="1"/>
                </p:cNvSpPr>
                <p:nvPr/>
              </p:nvSpPr>
              <p:spPr bwMode="gray">
                <a:xfrm flipV="1" rot="17520000">
                  <a:off x="2264691" y="3999244"/>
                  <a:ext cx="1150420" cy="107950"/>
                </a:xfrm>
                <a:prstGeom prst="roundRect">
                  <a:avLst>
                    <a:gd fmla="val 25282" name="adj"/>
                  </a:avLst>
                </a:prstGeom>
                <a:gradFill rotWithShape="1">
                  <a:gsLst>
                    <a:gs pos="833">
                      <a:srgbClr val="A9A9A9"/>
                    </a:gs>
                    <a:gs pos="31000">
                      <a:srgbClr val="F9F9F9"/>
                    </a:gs>
                    <a:gs pos="100000">
                      <a:srgbClr val="5F5F5F"/>
                    </a:gs>
                  </a:gsLst>
                  <a:lin ang="5400000" scaled="1"/>
                </a:gradFill>
                <a:ln>
                  <a:noFill/>
                </a:ln>
                <a:extLst>
                  <a:ext uri="{91240B29-F687-4F45-9708-019B960494DF}">
                    <a14:hiddenLine algn="ctr" w="9525">
                      <a:solidFill>
                        <a:srgbClr val="000000"/>
                      </a:solidFill>
                      <a:miter lim="800000"/>
                      <a:headEnd/>
                      <a:tailEnd/>
                    </a14:hiddenLine>
                  </a:ext>
                </a:extLst>
              </p:spPr>
              <p:txBody>
                <a:bodyPr anchor="ctr" wrap="none"/>
                <a:lstStyle/>
                <a:p>
                  <a:pPr defTabSz="914491">
                    <a:defRPr/>
                  </a:pPr>
                  <a:endParaRPr altLang="en-US" kern="0" lang="zh-CN">
                    <a:solidFill>
                      <a:sysClr lastClr="000000" val="windowText"/>
                    </a:solidFill>
                    <a:ea charset="-122" pitchFamily="34" typeface="微软雅黑"/>
                  </a:endParaRPr>
                </a:p>
              </p:txBody>
            </p:sp>
            <p:grpSp>
              <p:nvGrpSpPr>
                <p:cNvPr id="75" name="组合 9"/>
                <p:cNvGrpSpPr/>
                <p:nvPr/>
              </p:nvGrpSpPr>
              <p:grpSpPr>
                <a:xfrm>
                  <a:off x="1974850" y="4538712"/>
                  <a:ext cx="1016000" cy="1282482"/>
                  <a:chOff x="1974850" y="4538712"/>
                  <a:chExt cx="1016000" cy="1282482"/>
                </a:xfrm>
              </p:grpSpPr>
              <p:sp>
                <p:nvSpPr>
                  <p:cNvPr id="81" name="椭圆 80"/>
                  <p:cNvSpPr/>
                  <p:nvPr/>
                </p:nvSpPr>
                <p:spPr>
                  <a:xfrm>
                    <a:off x="1984462" y="5632722"/>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4491">
                      <a:defRPr/>
                    </a:pPr>
                    <a:endParaRPr altLang="en-US" kern="0" lang="zh-CN">
                      <a:solidFill>
                        <a:sysClr lastClr="FFFFFF" val="window"/>
                      </a:solidFill>
                      <a:latin typeface="Calibri"/>
                      <a:ea charset="-122" pitchFamily="34" typeface="微软雅黑"/>
                    </a:endParaRPr>
                  </a:p>
                </p:txBody>
              </p:sp>
              <p:sp>
                <p:nvSpPr>
                  <p:cNvPr id="82" name="Oval 19"/>
                  <p:cNvSpPr>
                    <a:spLocks noChangeArrowheads="1"/>
                  </p:cNvSpPr>
                  <p:nvPr/>
                </p:nvSpPr>
                <p:spPr bwMode="auto">
                  <a:xfrm>
                    <a:off x="1974850" y="4538712"/>
                    <a:ext cx="1016000" cy="101600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4491">
                      <a:lnSpc>
                        <a:spcPct val="120000"/>
                      </a:lnSpc>
                      <a:defRPr/>
                    </a:pPr>
                    <a:endParaRPr altLang="en-US" kern="0" lang="zh-CN">
                      <a:solidFill>
                        <a:srgbClr val="4D4D4D"/>
                      </a:solidFill>
                      <a:latin charset="0" pitchFamily="34" typeface="Arial"/>
                      <a:ea charset="-122" pitchFamily="34" typeface="微软雅黑"/>
                    </a:endParaRPr>
                  </a:p>
                </p:txBody>
              </p:sp>
              <p:sp>
                <p:nvSpPr>
                  <p:cNvPr id="83" name="未知"/>
                  <p:cNvSpPr/>
                  <p:nvPr/>
                </p:nvSpPr>
                <p:spPr bwMode="auto">
                  <a:xfrm>
                    <a:off x="2108202" y="4565969"/>
                    <a:ext cx="755648" cy="32410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4491">
                      <a:defRPr/>
                    </a:pPr>
                    <a:endParaRPr altLang="en-US" kern="0" lang="zh-CN">
                      <a:solidFill>
                        <a:sysClr lastClr="000000" val="windowText"/>
                      </a:solidFill>
                      <a:ea charset="-122" pitchFamily="34" typeface="微软雅黑"/>
                    </a:endParaRPr>
                  </a:p>
                </p:txBody>
              </p:sp>
            </p:grpSp>
            <p:sp>
              <p:nvSpPr>
                <p:cNvPr id="76" name="Rectangle 5"/>
                <p:cNvSpPr>
                  <a:spLocks noChangeArrowheads="1"/>
                </p:cNvSpPr>
                <p:nvPr/>
              </p:nvSpPr>
              <p:spPr bwMode="gray">
                <a:xfrm flipV="1" rot="12840000">
                  <a:off x="3572936" y="3783150"/>
                  <a:ext cx="1360858" cy="107950"/>
                </a:xfrm>
                <a:prstGeom prst="roundRect">
                  <a:avLst>
                    <a:gd fmla="val 37465" name="adj"/>
                  </a:avLst>
                </a:prstGeom>
                <a:gradFill rotWithShape="1">
                  <a:gsLst>
                    <a:gs pos="833">
                      <a:srgbClr val="A9A9A9"/>
                    </a:gs>
                    <a:gs pos="31000">
                      <a:srgbClr val="F9F9F9"/>
                    </a:gs>
                    <a:gs pos="100000">
                      <a:srgbClr val="5F5F5F"/>
                    </a:gs>
                  </a:gsLst>
                  <a:lin ang="5400000" scaled="1"/>
                </a:gradFill>
                <a:ln>
                  <a:noFill/>
                </a:ln>
                <a:extLst>
                  <a:ext uri="{91240B29-F687-4F45-9708-019B960494DF}">
                    <a14:hiddenLine algn="ctr" w="9525">
                      <a:solidFill>
                        <a:srgbClr val="000000"/>
                      </a:solidFill>
                      <a:miter lim="800000"/>
                      <a:headEnd/>
                      <a:tailEnd/>
                    </a14:hiddenLine>
                  </a:ext>
                </a:extLst>
              </p:spPr>
              <p:txBody>
                <a:bodyPr anchor="ctr" wrap="none"/>
                <a:lstStyle/>
                <a:p>
                  <a:pPr defTabSz="914491">
                    <a:defRPr/>
                  </a:pPr>
                  <a:endParaRPr altLang="en-US" kern="0" lang="zh-CN">
                    <a:solidFill>
                      <a:sysClr lastClr="000000" val="windowText"/>
                    </a:solidFill>
                    <a:ea charset="-122" pitchFamily="34" typeface="微软雅黑"/>
                  </a:endParaRPr>
                </a:p>
              </p:txBody>
            </p:sp>
            <p:grpSp>
              <p:nvGrpSpPr>
                <p:cNvPr id="77" name="组合 11"/>
                <p:cNvGrpSpPr/>
                <p:nvPr/>
              </p:nvGrpSpPr>
              <p:grpSpPr>
                <a:xfrm>
                  <a:off x="4604284" y="3918707"/>
                  <a:ext cx="1222374" cy="1389668"/>
                  <a:chOff x="2051050" y="4567238"/>
                  <a:chExt cx="1016000" cy="1155050"/>
                </a:xfrm>
              </p:grpSpPr>
              <p:sp>
                <p:nvSpPr>
                  <p:cNvPr id="78" name="椭圆 77"/>
                  <p:cNvSpPr/>
                  <p:nvPr/>
                </p:nvSpPr>
                <p:spPr>
                  <a:xfrm>
                    <a:off x="2060662" y="553381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4491">
                      <a:defRPr/>
                    </a:pPr>
                    <a:endParaRPr altLang="en-US" kern="0" lang="zh-CN">
                      <a:solidFill>
                        <a:sysClr lastClr="FFFFFF" val="window"/>
                      </a:solidFill>
                      <a:latin typeface="Calibri"/>
                      <a:ea charset="-122" pitchFamily="34" typeface="微软雅黑"/>
                    </a:endParaRPr>
                  </a:p>
                </p:txBody>
              </p:sp>
              <p:sp>
                <p:nvSpPr>
                  <p:cNvPr id="7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4491">
                      <a:lnSpc>
                        <a:spcPct val="120000"/>
                      </a:lnSpc>
                      <a:defRPr/>
                    </a:pPr>
                    <a:endParaRPr altLang="en-US" kern="0" lang="zh-CN">
                      <a:solidFill>
                        <a:srgbClr val="4D4D4D"/>
                      </a:solidFill>
                      <a:latin charset="0" pitchFamily="34" typeface="Arial"/>
                      <a:ea charset="-122" pitchFamily="34" typeface="微软雅黑"/>
                    </a:endParaRPr>
                  </a:p>
                </p:txBody>
              </p:sp>
              <p:sp>
                <p:nvSpPr>
                  <p:cNvPr id="80" name="未知"/>
                  <p:cNvSpPr/>
                  <p:nvPr/>
                </p:nvSpPr>
                <p:spPr bwMode="auto">
                  <a:xfrm>
                    <a:off x="2184402" y="4594495"/>
                    <a:ext cx="755648" cy="32410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4491">
                      <a:defRPr/>
                    </a:pPr>
                    <a:endParaRPr altLang="en-US" kern="0" lang="zh-CN">
                      <a:solidFill>
                        <a:sysClr lastClr="000000" val="windowText"/>
                      </a:solidFill>
                      <a:ea charset="-122" pitchFamily="34" typeface="微软雅黑"/>
                    </a:endParaRPr>
                  </a:p>
                </p:txBody>
              </p:sp>
            </p:grpSp>
          </p:grpSp>
        </p:grpSp>
        <p:sp>
          <p:nvSpPr>
            <p:cNvPr id="92" name="TextBox 61"/>
            <p:cNvSpPr txBox="1">
              <a:spLocks noChangeArrowheads="1"/>
            </p:cNvSpPr>
            <p:nvPr/>
          </p:nvSpPr>
          <p:spPr bwMode="auto">
            <a:xfrm>
              <a:off x="6239221" y="2996952"/>
              <a:ext cx="792377" cy="822853"/>
            </a:xfrm>
            <a:prstGeom prst="rect">
              <a:avLst/>
            </a:prstGeom>
            <a:noFill/>
            <a:ln w="9525">
              <a:noFill/>
              <a:miter lim="800000"/>
            </a:ln>
          </p:spPr>
          <p:txBody>
            <a:bodyPr wrap="none">
              <a:spAutoFit/>
            </a:bodyPr>
            <a:lstStyle/>
            <a:p>
              <a:pPr lvl="0">
                <a:defRPr/>
              </a:pPr>
              <a:r>
                <a:rPr altLang="en-US" b="1" kern="0" lang="zh-CN" sz="2400">
                  <a:solidFill>
                    <a:schemeClr val="bg1"/>
                  </a:solidFill>
                  <a:latin charset="-122" pitchFamily="34" typeface="微软雅黑"/>
                  <a:ea charset="-122" pitchFamily="34" typeface="微软雅黑"/>
                </a:rPr>
                <a:t>失败</a:t>
              </a:r>
            </a:p>
            <a:p>
              <a:pPr lvl="0">
                <a:defRPr/>
              </a:pPr>
              <a:r>
                <a:rPr altLang="en-US" b="1" kern="0" lang="zh-CN" sz="2400">
                  <a:solidFill>
                    <a:schemeClr val="bg1"/>
                  </a:solidFill>
                  <a:latin charset="-122" pitchFamily="34" typeface="微软雅黑"/>
                  <a:ea charset="-122" pitchFamily="34" typeface="微软雅黑"/>
                </a:rPr>
                <a:t>思维</a:t>
              </a:r>
            </a:p>
          </p:txBody>
        </p:sp>
      </p:grpSp>
    </p:spTree>
    <p:extLst>
      <p:ext uri="{BB962C8B-B14F-4D97-AF65-F5344CB8AC3E}">
        <p14:creationId val="288732869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50" presetSubtype="0">
                                  <p:stCondLst>
                                    <p:cond delay="0"/>
                                  </p:stCondLst>
                                  <p:childTnLst>
                                    <p:animMotion origin="layout" path="M 3.49616E-06 2.59259E-06 L 0.10342 2.59259E-06 C 0.14979 2.59259E-06 0.20685 0.01967 0.20685 0.03634 L 0.20685 0.07361" pathEditMode="relative" ptsTypes="FfFF" rAng="0">
                                      <p:cBhvr>
                                        <p:cTn dur="1000" fill="hold" id="6"/>
                                        <p:tgtEl>
                                          <p:spTgt spid="16"/>
                                        </p:tgtEl>
                                        <p:attrNameLst>
                                          <p:attrName>ppt_x</p:attrName>
                                          <p:attrName>ppt_y</p:attrName>
                                        </p:attrNameLst>
                                      </p:cBhvr>
                                      <p:rCtr x="10343" y="3681"/>
                                    </p:animMotion>
                                  </p:childTnLst>
                                </p:cTn>
                              </p:par>
                            </p:childTnLst>
                          </p:cTn>
                        </p:par>
                        <p:par>
                          <p:cTn fill="hold" id="7" nodeType="afterGroup">
                            <p:stCondLst>
                              <p:cond delay="1000"/>
                            </p:stCondLst>
                            <p:childTnLst>
                              <p:par>
                                <p:cTn fill="hold" grpId="0" id="8" nodeType="afterEffect" presetClass="entr" presetID="47"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21"/>
                                        </p:tgtEl>
                                        <p:attrNameLst>
                                          <p:attrName>style.visibility</p:attrName>
                                        </p:attrNameLst>
                                      </p:cBhvr>
                                      <p:to>
                                        <p:strVal val="visible"/>
                                      </p:to>
                                    </p:set>
                                    <p:animEffect filter="fade" transition="in">
                                      <p:cBhvr>
                                        <p:cTn dur="1000" id="15"/>
                                        <p:tgtEl>
                                          <p:spTgt spid="21"/>
                                        </p:tgtEl>
                                      </p:cBhvr>
                                    </p:animEffect>
                                    <p:anim calcmode="lin" valueType="num">
                                      <p:cBhvr>
                                        <p:cTn dur="1000" fill="hold" id="16"/>
                                        <p:tgtEl>
                                          <p:spTgt spid="21"/>
                                        </p:tgtEl>
                                        <p:attrNameLst>
                                          <p:attrName>ppt_x</p:attrName>
                                        </p:attrNameLst>
                                      </p:cBhvr>
                                      <p:tavLst>
                                        <p:tav tm="0">
                                          <p:val>
                                            <p:strVal val="#ppt_x"/>
                                          </p:val>
                                        </p:tav>
                                        <p:tav tm="100000">
                                          <p:val>
                                            <p:strVal val="#ppt_x"/>
                                          </p:val>
                                        </p:tav>
                                      </p:tavLst>
                                    </p:anim>
                                    <p:anim calcmode="lin" valueType="num">
                                      <p:cBhvr>
                                        <p:cTn dur="1000" fill="hold" id="17"/>
                                        <p:tgtEl>
                                          <p:spTgt spid="2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childTnLst>
                                </p:cTn>
                              </p:par>
                              <p:par>
                                <p:cTn fill="hold" id="22" nodeType="withEffect" presetClass="entr" presetID="53" presetSubtype="0">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p:cTn dur="500" fill="hold" id="24"/>
                                        <p:tgtEl>
                                          <p:spTgt spid="4"/>
                                        </p:tgtEl>
                                        <p:attrNameLst>
                                          <p:attrName>ppt_w</p:attrName>
                                        </p:attrNameLst>
                                      </p:cBhvr>
                                      <p:tavLst>
                                        <p:tav tm="0">
                                          <p:val>
                                            <p:fltVal val="0"/>
                                          </p:val>
                                        </p:tav>
                                        <p:tav tm="100000">
                                          <p:val>
                                            <p:strVal val="#ppt_w"/>
                                          </p:val>
                                        </p:tav>
                                      </p:tavLst>
                                    </p:anim>
                                    <p:anim calcmode="lin" valueType="num">
                                      <p:cBhvr>
                                        <p:cTn dur="500" fill="hold" id="25"/>
                                        <p:tgtEl>
                                          <p:spTgt spid="4"/>
                                        </p:tgtEl>
                                        <p:attrNameLst>
                                          <p:attrName>ppt_h</p:attrName>
                                        </p:attrNameLst>
                                      </p:cBhvr>
                                      <p:tavLst>
                                        <p:tav tm="0">
                                          <p:val>
                                            <p:fltVal val="0"/>
                                          </p:val>
                                        </p:tav>
                                        <p:tav tm="100000">
                                          <p:val>
                                            <p:strVal val="#ppt_h"/>
                                          </p:val>
                                        </p:tav>
                                      </p:tavLst>
                                    </p:anim>
                                    <p:animEffect filter="fade" transition="in">
                                      <p:cBhvr>
                                        <p:cTn dur="500" id="2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1"/>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A</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“失败假设型”思维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31" name="矩形 30"/>
          <p:cNvSpPr>
            <a:spLocks noChangeAspect="1"/>
          </p:cNvSpPr>
          <p:nvPr/>
        </p:nvSpPr>
        <p:spPr>
          <a:xfrm>
            <a:off x="2135045" y="924160"/>
            <a:ext cx="6625599" cy="437729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2" name="Text Box 44"/>
          <p:cNvSpPr txBox="1">
            <a:spLocks noChangeArrowheads="1"/>
          </p:cNvSpPr>
          <p:nvPr/>
        </p:nvSpPr>
        <p:spPr bwMode="auto">
          <a:xfrm>
            <a:off x="3071270" y="1098307"/>
            <a:ext cx="554533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有一个人想挂一张画，但没有锤子。于是他决定到邻居那儿去借锤子。就在这时候他起了疑心：要是邻居不愿意把锤子借我，那怎么办？因为昨天他对我只是漫不经心地打招呼，也许他匆匆忙忙，也许这种匆忙是他装出来的，其实他内心对我是非常不满的。</a:t>
            </a:r>
          </a:p>
        </p:txBody>
      </p:sp>
      <p:sp>
        <p:nvSpPr>
          <p:cNvPr id="33" name="Text Box 44"/>
          <p:cNvSpPr txBox="1">
            <a:spLocks noChangeArrowheads="1"/>
          </p:cNvSpPr>
          <p:nvPr/>
        </p:nvSpPr>
        <p:spPr bwMode="auto">
          <a:xfrm>
            <a:off x="2329027" y="3142438"/>
            <a:ext cx="6287581"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什么事不满呢？我又没有做对不起他的事，是他自己在多心罢了。要是有人向我借工具，我立刻就借给他。而他为什么会不借呢？怎么能拒绝帮别人这么点儿忙呢？而他还自以为我依赖他，仅仅因为他有一个锤子！我受够了。于是他迅速跑过去，按响门铃。邻居开门了，还没来得及说声“早安”，这个人就冲着他喊道：“留着你的锤子给自己用吧，你这个恶棍！”</a:t>
            </a:r>
          </a:p>
        </p:txBody>
      </p:sp>
      <p:pic>
        <p:nvPicPr>
          <p:cNvPr descr="C:\Documents and Settings\huxiya\桌面\未标题-13.png" id="34" name="Picture 2"/>
          <p:cNvPicPr>
            <a:picLocks noChangeArrowheads="1" noChangeAspect="1"/>
          </p:cNvPicPr>
          <p:nvPr/>
        </p:nvPicPr>
        <p:blipFill>
          <a:blip r:embed="rId2">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35" name="TextBox 34"/>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pic>
        <p:nvPicPr>
          <p:cNvPr descr="F:\TDZ临时\其他备用\！PPT图片及版面资源\06-PPT精选插图\04-图标\E3B286D66D8AD39C2D5302F1CDC81A36.png" id="4098" name="Picture 2"/>
          <p:cNvPicPr>
            <a:picLocks noChangeArrowheads="1" noChangeAspect="1"/>
          </p:cNvPicPr>
          <p:nvPr/>
        </p:nvPicPr>
        <p:blipFill>
          <a:blip r:embed="rId3">
            <a:extLst>
              <a:ext uri="{28A0092B-C50C-407E-A947-70E740481C1C}">
                <a14:useLocalDpi/>
              </a:ext>
            </a:extLst>
          </a:blip>
          <a:stretch>
            <a:fillRect/>
          </a:stretch>
        </p:blipFill>
        <p:spPr bwMode="auto">
          <a:xfrm>
            <a:off x="9218272" y="2770484"/>
            <a:ext cx="2530968" cy="2530968"/>
          </a:xfrm>
          <a:prstGeom prst="rect">
            <a:avLst/>
          </a:prstGeom>
          <a:noFill/>
          <a:extLst>
            <a:ext uri="{909E8E84-426E-40DD-AFC4-6F175D3DCCD1}">
              <a14:hiddenFill>
                <a:solidFill>
                  <a:srgbClr val="FFFFFF"/>
                </a:solidFill>
              </a14:hiddenFill>
            </a:ext>
          </a:extLst>
        </p:spPr>
      </p:pic>
    </p:spTree>
    <p:extLst>
      <p:ext uri="{BB962C8B-B14F-4D97-AF65-F5344CB8AC3E}">
        <p14:creationId val="426883942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00" fill="hold" id="7"/>
                                        <p:tgtEl>
                                          <p:spTgt spid="25"/>
                                        </p:tgtEl>
                                        <p:attrNameLst>
                                          <p:attrName>ppt_x</p:attrName>
                                        </p:attrNameLst>
                                      </p:cBhvr>
                                      <p:tavLst>
                                        <p:tav tm="0">
                                          <p:val>
                                            <p:strVal val="1+#ppt_w/2"/>
                                          </p:val>
                                        </p:tav>
                                        <p:tav tm="100000">
                                          <p:val>
                                            <p:strVal val="#ppt_x"/>
                                          </p:val>
                                        </p:tav>
                                      </p:tavLst>
                                    </p:anim>
                                    <p:anim calcmode="lin" valueType="num">
                                      <p:cBhvr additive="base">
                                        <p:cTn dur="1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1000" id="15"/>
                                        <p:tgtEl>
                                          <p:spTgt spid="32"/>
                                        </p:tgtEl>
                                      </p:cBhvr>
                                    </p:animEffect>
                                    <p:anim calcmode="lin" valueType="num">
                                      <p:cBhvr>
                                        <p:cTn dur="1000" fill="hold" id="16"/>
                                        <p:tgtEl>
                                          <p:spTgt spid="32"/>
                                        </p:tgtEl>
                                        <p:attrNameLst>
                                          <p:attrName>ppt_x</p:attrName>
                                        </p:attrNameLst>
                                      </p:cBhvr>
                                      <p:tavLst>
                                        <p:tav tm="0">
                                          <p:val>
                                            <p:strVal val="#ppt_x"/>
                                          </p:val>
                                        </p:tav>
                                        <p:tav tm="100000">
                                          <p:val>
                                            <p:strVal val="#ppt_x"/>
                                          </p:val>
                                        </p:tav>
                                      </p:tavLst>
                                    </p:anim>
                                    <p:anim calcmode="lin" valueType="num">
                                      <p:cBhvr>
                                        <p:cTn dur="1000" fill="hold" id="17"/>
                                        <p:tgtEl>
                                          <p:spTgt spid="3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33"/>
                                        </p:tgtEl>
                                        <p:attrNameLst>
                                          <p:attrName>style.visibility</p:attrName>
                                        </p:attrNameLst>
                                      </p:cBhvr>
                                      <p:to>
                                        <p:strVal val="visible"/>
                                      </p:to>
                                    </p:set>
                                    <p:animEffect filter="fade" transition="in">
                                      <p:cBhvr>
                                        <p:cTn dur="1000" id="20"/>
                                        <p:tgtEl>
                                          <p:spTgt spid="33"/>
                                        </p:tgtEl>
                                      </p:cBhvr>
                                    </p:animEffect>
                                    <p:anim calcmode="lin" valueType="num">
                                      <p:cBhvr>
                                        <p:cTn dur="1000" fill="hold" id="21"/>
                                        <p:tgtEl>
                                          <p:spTgt spid="33"/>
                                        </p:tgtEl>
                                        <p:attrNameLst>
                                          <p:attrName>ppt_x</p:attrName>
                                        </p:attrNameLst>
                                      </p:cBhvr>
                                      <p:tavLst>
                                        <p:tav tm="0">
                                          <p:val>
                                            <p:strVal val="#ppt_x"/>
                                          </p:val>
                                        </p:tav>
                                        <p:tav tm="100000">
                                          <p:val>
                                            <p:strVal val="#ppt_x"/>
                                          </p:val>
                                        </p:tav>
                                      </p:tavLst>
                                    </p:anim>
                                    <p:anim calcmode="lin" valueType="num">
                                      <p:cBhvr>
                                        <p:cTn dur="1000" fill="hold" id="22"/>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5"/>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A</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“失败假设型”思维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36" name="Text Box 44"/>
          <p:cNvSpPr txBox="1">
            <a:spLocks noChangeArrowheads="1"/>
          </p:cNvSpPr>
          <p:nvPr/>
        </p:nvSpPr>
        <p:spPr bwMode="auto">
          <a:xfrm>
            <a:off x="2567149" y="980410"/>
            <a:ext cx="691307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凡事要往好的方向努力，要做最坏的准备，这句话没有错，错的是有的人总爱过多的往坏的方面去想。经过不断的自我否定，他们实际上早已对做成事情失去了信心。这样不行吧，万一怎样怎样……丧失信心的结果是事情十有八九会朝着不利于自己的方向发展，然后还说：看，我早就说过不行吧？甚至在潜意识里多多少少还有些希望向坏的方向发展的念头，以验证自己的假设。抱着这些强烈的自我失败暗示，能成功才怪哩。</a:t>
            </a:r>
          </a:p>
        </p:txBody>
      </p:sp>
      <p:sp>
        <p:nvSpPr>
          <p:cNvPr id="42" name="矩形 41"/>
          <p:cNvSpPr/>
          <p:nvPr/>
        </p:nvSpPr>
        <p:spPr>
          <a:xfrm>
            <a:off x="2495131" y="908392"/>
            <a:ext cx="7666120" cy="2160521"/>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43" name="Picture 2"/>
          <p:cNvPicPr>
            <a:picLocks noChangeArrowheads="1"/>
          </p:cNvPicPr>
          <p:nvPr/>
        </p:nvPicPr>
        <p:blipFill>
          <a:blip r:embed="rId2">
            <a:extLst>
              <a:ext uri="{28A0092B-C50C-407E-A947-70E740481C1C}">
                <a14:useLocalDpi/>
              </a:ext>
            </a:extLst>
          </a:blip>
          <a:stretch>
            <a:fillRect/>
          </a:stretch>
        </p:blipFill>
        <p:spPr bwMode="auto">
          <a:xfrm flipV="1">
            <a:off x="9101490" y="2029262"/>
            <a:ext cx="1155750" cy="1152150"/>
          </a:xfrm>
          <a:prstGeom prst="rect">
            <a:avLst/>
          </a:prstGeom>
          <a:noFill/>
          <a:extLst>
            <a:ext uri="{909E8E84-426E-40DD-AFC4-6F175D3DCCD1}">
              <a14:hiddenFill>
                <a:solidFill>
                  <a:srgbClr val="FFFFFF"/>
                </a:solidFill>
              </a14:hiddenFill>
            </a:ext>
          </a:extLst>
        </p:spPr>
      </p:pic>
      <p:sp>
        <p:nvSpPr>
          <p:cNvPr id="44" name="TextBox 43"/>
          <p:cNvSpPr txBox="1"/>
          <p:nvPr/>
        </p:nvSpPr>
        <p:spPr>
          <a:xfrm rot="18944844">
            <a:off x="9517034" y="2565213"/>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F:\TDZ临时\其他备用\！个人PPT作品@teliss\磨练坚强意志-图\2ABA27A33716CF1FF58D9E3ADB520CED.jpg" id="5124" name="Picture 4"/>
          <p:cNvPicPr>
            <a:picLocks noChangeArrowheads="1" noChangeAspect="1"/>
          </p:cNvPicPr>
          <p:nvPr/>
        </p:nvPicPr>
        <p:blipFill>
          <a:blip r:embed="rId3">
            <a:extLst>
              <a:ext uri="{28A0092B-C50C-407E-A947-70E740481C1C}">
                <a14:useLocalDpi/>
              </a:ext>
            </a:extLst>
          </a:blip>
          <a:stretch>
            <a:fillRect/>
          </a:stretch>
        </p:blipFill>
        <p:spPr bwMode="auto">
          <a:xfrm>
            <a:off x="2495132" y="3405349"/>
            <a:ext cx="7666119" cy="2256190"/>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05028038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anim calcmode="lin" valueType="num">
                                      <p:cBhvr>
                                        <p:cTn dur="1000" fill="hold" id="8"/>
                                        <p:tgtEl>
                                          <p:spTgt spid="36"/>
                                        </p:tgtEl>
                                        <p:attrNameLst>
                                          <p:attrName>ppt_x</p:attrName>
                                        </p:attrNameLst>
                                      </p:cBhvr>
                                      <p:tavLst>
                                        <p:tav tm="0">
                                          <p:val>
                                            <p:strVal val="#ppt_x"/>
                                          </p:val>
                                        </p:tav>
                                        <p:tav tm="100000">
                                          <p:val>
                                            <p:strVal val="#ppt_x"/>
                                          </p:val>
                                        </p:tav>
                                      </p:tavLst>
                                    </p:anim>
                                    <p:anim calcmode="lin" valueType="num">
                                      <p:cBhvr>
                                        <p:cTn dur="1000" fill="hold" id="9"/>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B</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“失败记忆型”思维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31" name="矩形 30"/>
          <p:cNvSpPr>
            <a:spLocks noChangeAspect="1"/>
          </p:cNvSpPr>
          <p:nvPr/>
        </p:nvSpPr>
        <p:spPr>
          <a:xfrm>
            <a:off x="2135046" y="924160"/>
            <a:ext cx="5644530" cy="3729136"/>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2" name="Text Box 44"/>
          <p:cNvSpPr txBox="1">
            <a:spLocks noChangeArrowheads="1"/>
          </p:cNvSpPr>
          <p:nvPr/>
        </p:nvSpPr>
        <p:spPr bwMode="auto">
          <a:xfrm>
            <a:off x="3071270" y="1098307"/>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一根小小的柱子，一截细细的链子，拴得住一头千斤重的大象，这不荒谬吗？可这荒谬的场景在印度和泰国随处可见。那些驯象人，在大象还是小象的时候，就用一条铁链将它绑在水泥柱或钢柱上，无论小象怎么挣扎都无法挣脱。</a:t>
            </a:r>
          </a:p>
        </p:txBody>
      </p:sp>
      <p:sp>
        <p:nvSpPr>
          <p:cNvPr id="33" name="Text Box 44"/>
          <p:cNvSpPr txBox="1">
            <a:spLocks noChangeArrowheads="1"/>
          </p:cNvSpPr>
          <p:nvPr/>
        </p:nvSpPr>
        <p:spPr bwMode="auto">
          <a:xfrm>
            <a:off x="2329027" y="3142438"/>
            <a:ext cx="535135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小象渐渐地习惯了不挣扎，直到长成了大象，可以轻而易举地挣脱链子时，也不挣扎。大象被过去的失败记忆限制住了，放弃了逃跑的努力。殊不知自己在长大后早已不是一根柱子所能限制住的。</a:t>
            </a:r>
          </a:p>
        </p:txBody>
      </p:sp>
      <p:pic>
        <p:nvPicPr>
          <p:cNvPr descr="C:\Documents and Settings\huxiya\桌面\未标题-13.png" id="34" name="Picture 2"/>
          <p:cNvPicPr>
            <a:picLocks noChangeArrowheads="1" noChangeAspect="1"/>
          </p:cNvPicPr>
          <p:nvPr/>
        </p:nvPicPr>
        <p:blipFill>
          <a:blip r:embed="rId2">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35" name="TextBox 34"/>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pic>
        <p:nvPicPr>
          <p:cNvPr descr="F:\TDZ临时\其他备用\！PPT图片及版面资源\06-PPT精选插图\04-图标\2199608517.png" id="6146" name="Picture 2"/>
          <p:cNvPicPr>
            <a:picLocks noChangeArrowheads="1" noChangeAspect="1"/>
          </p:cNvPicPr>
          <p:nvPr/>
        </p:nvPicPr>
        <p:blipFill>
          <a:blip r:embed="rId3">
            <a:extLst>
              <a:ext uri="{28A0092B-C50C-407E-A947-70E740481C1C}">
                <a14:useLocalDpi/>
              </a:ext>
            </a:extLst>
          </a:blip>
          <a:stretch>
            <a:fillRect/>
          </a:stretch>
        </p:blipFill>
        <p:spPr bwMode="auto">
          <a:xfrm>
            <a:off x="8405367" y="2193863"/>
            <a:ext cx="3251623" cy="3251623"/>
          </a:xfrm>
          <a:prstGeom prst="rect">
            <a:avLst/>
          </a:prstGeom>
          <a:noFill/>
          <a:extLst>
            <a:ext uri="{909E8E84-426E-40DD-AFC4-6F175D3DCCD1}">
              <a14:hiddenFill>
                <a:solidFill>
                  <a:srgbClr val="FFFFFF"/>
                </a:solidFill>
              </a14:hiddenFill>
            </a:ext>
          </a:extLst>
        </p:spPr>
      </p:pic>
    </p:spTree>
    <p:extLst>
      <p:ext uri="{BB962C8B-B14F-4D97-AF65-F5344CB8AC3E}">
        <p14:creationId val="353397639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00" fill="hold" id="7"/>
                                        <p:tgtEl>
                                          <p:spTgt spid="25"/>
                                        </p:tgtEl>
                                        <p:attrNameLst>
                                          <p:attrName>ppt_x</p:attrName>
                                        </p:attrNameLst>
                                      </p:cBhvr>
                                      <p:tavLst>
                                        <p:tav tm="0">
                                          <p:val>
                                            <p:strVal val="1+#ppt_w/2"/>
                                          </p:val>
                                        </p:tav>
                                        <p:tav tm="100000">
                                          <p:val>
                                            <p:strVal val="#ppt_x"/>
                                          </p:val>
                                        </p:tav>
                                      </p:tavLst>
                                    </p:anim>
                                    <p:anim calcmode="lin" valueType="num">
                                      <p:cBhvr additive="base">
                                        <p:cTn dur="1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1000" id="15"/>
                                        <p:tgtEl>
                                          <p:spTgt spid="32"/>
                                        </p:tgtEl>
                                      </p:cBhvr>
                                    </p:animEffect>
                                    <p:anim calcmode="lin" valueType="num">
                                      <p:cBhvr>
                                        <p:cTn dur="1000" fill="hold" id="16"/>
                                        <p:tgtEl>
                                          <p:spTgt spid="32"/>
                                        </p:tgtEl>
                                        <p:attrNameLst>
                                          <p:attrName>ppt_x</p:attrName>
                                        </p:attrNameLst>
                                      </p:cBhvr>
                                      <p:tavLst>
                                        <p:tav tm="0">
                                          <p:val>
                                            <p:strVal val="#ppt_x"/>
                                          </p:val>
                                        </p:tav>
                                        <p:tav tm="100000">
                                          <p:val>
                                            <p:strVal val="#ppt_x"/>
                                          </p:val>
                                        </p:tav>
                                      </p:tavLst>
                                    </p:anim>
                                    <p:anim calcmode="lin" valueType="num">
                                      <p:cBhvr>
                                        <p:cTn dur="1000" fill="hold" id="17"/>
                                        <p:tgtEl>
                                          <p:spTgt spid="3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33"/>
                                        </p:tgtEl>
                                        <p:attrNameLst>
                                          <p:attrName>style.visibility</p:attrName>
                                        </p:attrNameLst>
                                      </p:cBhvr>
                                      <p:to>
                                        <p:strVal val="visible"/>
                                      </p:to>
                                    </p:set>
                                    <p:animEffect filter="fade" transition="in">
                                      <p:cBhvr>
                                        <p:cTn dur="1000" id="20"/>
                                        <p:tgtEl>
                                          <p:spTgt spid="33"/>
                                        </p:tgtEl>
                                      </p:cBhvr>
                                    </p:animEffect>
                                    <p:anim calcmode="lin" valueType="num">
                                      <p:cBhvr>
                                        <p:cTn dur="1000" fill="hold" id="21"/>
                                        <p:tgtEl>
                                          <p:spTgt spid="33"/>
                                        </p:tgtEl>
                                        <p:attrNameLst>
                                          <p:attrName>ppt_x</p:attrName>
                                        </p:attrNameLst>
                                      </p:cBhvr>
                                      <p:tavLst>
                                        <p:tav tm="0">
                                          <p:val>
                                            <p:strVal val="#ppt_x"/>
                                          </p:val>
                                        </p:tav>
                                        <p:tav tm="100000">
                                          <p:val>
                                            <p:strVal val="#ppt_x"/>
                                          </p:val>
                                        </p:tav>
                                      </p:tavLst>
                                    </p:anim>
                                    <p:anim calcmode="lin" valueType="num">
                                      <p:cBhvr>
                                        <p:cTn dur="1000" fill="hold" id="22"/>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5"/>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PPT图片及版面资源\06-PPT精选插图\10-综合\为你让路.jp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2495132" y="2463108"/>
            <a:ext cx="7705858" cy="2694309"/>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B</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“失败记忆型”思维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22" name="Text Box 44"/>
          <p:cNvSpPr txBox="1">
            <a:spLocks noChangeArrowheads="1"/>
          </p:cNvSpPr>
          <p:nvPr/>
        </p:nvSpPr>
        <p:spPr bwMode="auto">
          <a:xfrm>
            <a:off x="2567148" y="970999"/>
            <a:ext cx="684165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像这些大象一样，有许多人把过去的失败牢牢地刻在记忆当中，他们看不到力量对比及形势的变化，以为过去办不到的事情，今天同样也办不到。他们永远生活在失败的阴影中。</a:t>
            </a:r>
          </a:p>
        </p:txBody>
      </p:sp>
      <p:sp>
        <p:nvSpPr>
          <p:cNvPr id="30" name="矩形 29"/>
          <p:cNvSpPr/>
          <p:nvPr/>
        </p:nvSpPr>
        <p:spPr>
          <a:xfrm>
            <a:off x="2495131" y="908392"/>
            <a:ext cx="7666120" cy="1190631"/>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36" name="Picture 2"/>
          <p:cNvPicPr>
            <a:picLocks noChangeArrowheads="1"/>
          </p:cNvPicPr>
          <p:nvPr/>
        </p:nvPicPr>
        <p:blipFill>
          <a:blip r:embed="rId3">
            <a:extLst>
              <a:ext uri="{28A0092B-C50C-407E-A947-70E740481C1C}">
                <a14:useLocalDpi/>
              </a:ext>
            </a:extLst>
          </a:blip>
          <a:stretch>
            <a:fillRect/>
          </a:stretch>
        </p:blipFill>
        <p:spPr bwMode="auto">
          <a:xfrm flipV="1">
            <a:off x="9101490" y="1052427"/>
            <a:ext cx="1155750" cy="1152150"/>
          </a:xfrm>
          <a:prstGeom prst="rect">
            <a:avLst/>
          </a:prstGeom>
          <a:noFill/>
          <a:extLst>
            <a:ext uri="{909E8E84-426E-40DD-AFC4-6F175D3DCCD1}">
              <a14:hiddenFill>
                <a:solidFill>
                  <a:srgbClr val="FFFFFF"/>
                </a:solidFill>
              </a14:hiddenFill>
            </a:ext>
          </a:extLst>
        </p:spPr>
      </p:pic>
      <p:sp>
        <p:nvSpPr>
          <p:cNvPr id="42" name="TextBox 41"/>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Tree>
    <p:extLst>
      <p:ext uri="{BB962C8B-B14F-4D97-AF65-F5344CB8AC3E}">
        <p14:creationId val="155425726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“失败记忆扩散型”思维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30" name="矩形 29"/>
          <p:cNvSpPr>
            <a:spLocks noChangeAspect="1"/>
          </p:cNvSpPr>
          <p:nvPr/>
        </p:nvSpPr>
        <p:spPr>
          <a:xfrm>
            <a:off x="2135045" y="924160"/>
            <a:ext cx="6625599" cy="4811529"/>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6" name="Text Box 44"/>
          <p:cNvSpPr txBox="1">
            <a:spLocks noChangeArrowheads="1"/>
          </p:cNvSpPr>
          <p:nvPr/>
        </p:nvSpPr>
        <p:spPr bwMode="auto">
          <a:xfrm>
            <a:off x="3071270" y="1052427"/>
            <a:ext cx="554533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科学家将四只猴子关在笼子里，每天只喂很少的食物，让猴子饿的吱吱叫。几天后，实验者从笼子上面放下一串香蕉，一只饿得头昏眼花的大猴子一个箭步冲向前， 可是当它刚碰到香蕉时，就被预设机关所泼出的滚烫的热水烫得全身是伤，当后面三只猴子依次爬上去拿香蕉时，一样被热水烫伤。于是众猴只好望“蕉”兴叹。</a:t>
            </a:r>
          </a:p>
        </p:txBody>
      </p:sp>
      <p:sp>
        <p:nvSpPr>
          <p:cNvPr id="42" name="Text Box 44"/>
          <p:cNvSpPr txBox="1">
            <a:spLocks noChangeArrowheads="1"/>
          </p:cNvSpPr>
          <p:nvPr/>
        </p:nvSpPr>
        <p:spPr bwMode="auto">
          <a:xfrm>
            <a:off x="2329027" y="3284965"/>
            <a:ext cx="6287581"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几天后，实验者换进一只新猴子进入笼子内，当新猴子饿得也想尝试爬上去吃香蕉时，立刻被其它三只老猴子制止，并告知有危险，千万不可尝试。实验者再换一只猴子进入，当这只新猴子想吃香蕉时，有趣的事情发生了，这次不仅剩下的二只猴子制止它，连“没被烫过的半新猴子”也极力阻止它。实验继续，当所有猴子都已换新之后，“没有一只猴子曾经被烫过”，上头的热水机关也取消了，香蕉唾手可得，却没有猴再敢前去享用。</a:t>
            </a:r>
          </a:p>
        </p:txBody>
      </p:sp>
      <p:pic>
        <p:nvPicPr>
          <p:cNvPr descr="C:\Documents and Settings\huxiya\桌面\未标题-13.png" id="43" name="Picture 2"/>
          <p:cNvPicPr>
            <a:picLocks noChangeArrowheads="1" noChangeAspect="1"/>
          </p:cNvPicPr>
          <p:nvPr/>
        </p:nvPicPr>
        <p:blipFill>
          <a:blip r:embed="rId2">
            <a:extLst>
              <a:ext uri="{28A0092B-C50C-407E-A947-70E740481C1C}">
                <a14:useLocalDpi/>
              </a:ext>
            </a:extLst>
          </a:blip>
          <a:stretch>
            <a:fillRect/>
          </a:stretch>
        </p:blipFill>
        <p:spPr bwMode="auto">
          <a:xfrm>
            <a:off x="2241346" y="802088"/>
            <a:ext cx="685889" cy="2146580"/>
          </a:xfrm>
          <a:prstGeom prst="rect">
            <a:avLst/>
          </a:prstGeom>
          <a:noFill/>
          <a:extLst>
            <a:ext uri="{909E8E84-426E-40DD-AFC4-6F175D3DCCD1}">
              <a14:hiddenFill>
                <a:solidFill>
                  <a:srgbClr val="FFFFFF"/>
                </a:solidFill>
              </a14:hiddenFill>
            </a:ext>
          </a:extLst>
        </p:spPr>
      </p:pic>
      <p:sp>
        <p:nvSpPr>
          <p:cNvPr id="44" name="TextBox 43"/>
          <p:cNvSpPr txBox="1"/>
          <p:nvPr/>
        </p:nvSpPr>
        <p:spPr>
          <a:xfrm>
            <a:off x="2369158" y="980409"/>
            <a:ext cx="457200" cy="1736802"/>
          </a:xfrm>
          <a:prstGeom prst="rect">
            <a:avLst/>
          </a:prstGeom>
          <a:noFill/>
        </p:spPr>
        <p:txBody>
          <a:bodyPr rtlCol="0" vert="eaVert" wrap="square">
            <a:spAutoFit/>
          </a:bodyPr>
          <a:lstStyle/>
          <a:p>
            <a:pPr algn="ctr"/>
            <a:r>
              <a:rPr altLang="en-US" lang="zh-CN" spc="150">
                <a:solidFill>
                  <a:schemeClr val="bg1"/>
                </a:solidFill>
                <a:latin charset="-122" pitchFamily="34" typeface="微软雅黑"/>
                <a:ea charset="-122" pitchFamily="34" typeface="微软雅黑"/>
              </a:rPr>
              <a:t>听故事并思考</a:t>
            </a:r>
          </a:p>
        </p:txBody>
      </p:sp>
      <p:pic>
        <p:nvPicPr>
          <p:cNvPr descr="F:\TDZ临时\其他备用\！PPT图片及版面资源\06-PPT精选插图\04-图标\171448117.png" id="8194" name="Picture 2"/>
          <p:cNvPicPr>
            <a:picLocks noChangeArrowheads="1" noChangeAspect="1"/>
          </p:cNvPicPr>
          <p:nvPr/>
        </p:nvPicPr>
        <p:blipFill>
          <a:blip r:embed="rId3">
            <a:extLst>
              <a:ext uri="{28A0092B-C50C-407E-A947-70E740481C1C}">
                <a14:useLocalDpi/>
              </a:ext>
            </a:extLst>
          </a:blip>
          <a:stretch>
            <a:fillRect/>
          </a:stretch>
        </p:blipFill>
        <p:spPr bwMode="auto">
          <a:xfrm>
            <a:off x="8760644" y="2193863"/>
            <a:ext cx="3251623" cy="3251623"/>
          </a:xfrm>
          <a:prstGeom prst="rect">
            <a:avLst/>
          </a:prstGeom>
          <a:noFill/>
          <a:extLst>
            <a:ext uri="{909E8E84-426E-40DD-AFC4-6F175D3DCCD1}">
              <a14:hiddenFill>
                <a:solidFill>
                  <a:srgbClr val="FFFFFF"/>
                </a:solidFill>
              </a14:hiddenFill>
            </a:ext>
          </a:extLst>
        </p:spPr>
      </p:pic>
    </p:spTree>
    <p:extLst>
      <p:ext uri="{BB962C8B-B14F-4D97-AF65-F5344CB8AC3E}">
        <p14:creationId val="138534156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00" fill="hold" id="7"/>
                                        <p:tgtEl>
                                          <p:spTgt spid="25"/>
                                        </p:tgtEl>
                                        <p:attrNameLst>
                                          <p:attrName>ppt_x</p:attrName>
                                        </p:attrNameLst>
                                      </p:cBhvr>
                                      <p:tavLst>
                                        <p:tav tm="0">
                                          <p:val>
                                            <p:strVal val="1+#ppt_w/2"/>
                                          </p:val>
                                        </p:tav>
                                        <p:tav tm="100000">
                                          <p:val>
                                            <p:strVal val="#ppt_x"/>
                                          </p:val>
                                        </p:tav>
                                      </p:tavLst>
                                    </p:anim>
                                    <p:anim calcmode="lin" valueType="num">
                                      <p:cBhvr additive="base">
                                        <p:cTn dur="1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10" presetSubtype="0">
                                  <p:stCondLst>
                                    <p:cond delay="0"/>
                                  </p:stCondLst>
                                  <p:childTnLst>
                                    <p:set>
                                      <p:cBhvr>
                                        <p:cTn dur="1" fill="hold" id="11">
                                          <p:stCondLst>
                                            <p:cond delay="0"/>
                                          </p:stCondLst>
                                        </p:cTn>
                                        <p:tgtEl>
                                          <p:spTgt spid="44"/>
                                        </p:tgtEl>
                                        <p:attrNameLst>
                                          <p:attrName>style.visibility</p:attrName>
                                        </p:attrNameLst>
                                      </p:cBhvr>
                                      <p:to>
                                        <p:strVal val="visible"/>
                                      </p:to>
                                    </p:set>
                                    <p:animEffect filter="fade" transition="in">
                                      <p:cBhvr>
                                        <p:cTn dur="500" id="12"/>
                                        <p:tgtEl>
                                          <p:spTgt spid="44"/>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36"/>
                                        </p:tgtEl>
                                        <p:attrNameLst>
                                          <p:attrName>style.visibility</p:attrName>
                                        </p:attrNameLst>
                                      </p:cBhvr>
                                      <p:to>
                                        <p:strVal val="visible"/>
                                      </p:to>
                                    </p:set>
                                    <p:animEffect filter="fade" transition="in">
                                      <p:cBhvr>
                                        <p:cTn dur="1000" id="15"/>
                                        <p:tgtEl>
                                          <p:spTgt spid="36"/>
                                        </p:tgtEl>
                                      </p:cBhvr>
                                    </p:animEffect>
                                    <p:anim calcmode="lin" valueType="num">
                                      <p:cBhvr>
                                        <p:cTn dur="1000" fill="hold" id="16"/>
                                        <p:tgtEl>
                                          <p:spTgt spid="36"/>
                                        </p:tgtEl>
                                        <p:attrNameLst>
                                          <p:attrName>ppt_x</p:attrName>
                                        </p:attrNameLst>
                                      </p:cBhvr>
                                      <p:tavLst>
                                        <p:tav tm="0">
                                          <p:val>
                                            <p:strVal val="#ppt_x"/>
                                          </p:val>
                                        </p:tav>
                                        <p:tav tm="100000">
                                          <p:val>
                                            <p:strVal val="#ppt_x"/>
                                          </p:val>
                                        </p:tav>
                                      </p:tavLst>
                                    </p:anim>
                                    <p:anim calcmode="lin" valueType="num">
                                      <p:cBhvr>
                                        <p:cTn dur="1000" fill="hold" id="17"/>
                                        <p:tgtEl>
                                          <p:spTgt spid="36"/>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42"/>
                                        </p:tgtEl>
                                        <p:attrNameLst>
                                          <p:attrName>style.visibility</p:attrName>
                                        </p:attrNameLst>
                                      </p:cBhvr>
                                      <p:to>
                                        <p:strVal val="visible"/>
                                      </p:to>
                                    </p:set>
                                    <p:animEffect filter="fade" transition="in">
                                      <p:cBhvr>
                                        <p:cTn dur="1000" id="20"/>
                                        <p:tgtEl>
                                          <p:spTgt spid="42"/>
                                        </p:tgtEl>
                                      </p:cBhvr>
                                    </p:animEffect>
                                    <p:anim calcmode="lin" valueType="num">
                                      <p:cBhvr>
                                        <p:cTn dur="1000" fill="hold" id="21"/>
                                        <p:tgtEl>
                                          <p:spTgt spid="42"/>
                                        </p:tgtEl>
                                        <p:attrNameLst>
                                          <p:attrName>ppt_x</p:attrName>
                                        </p:attrNameLst>
                                      </p:cBhvr>
                                      <p:tavLst>
                                        <p:tav tm="0">
                                          <p:val>
                                            <p:strVal val="#ppt_x"/>
                                          </p:val>
                                        </p:tav>
                                        <p:tav tm="100000">
                                          <p:val>
                                            <p:strVal val="#ppt_x"/>
                                          </p:val>
                                        </p:tav>
                                      </p:tavLst>
                                    </p:anim>
                                    <p:anim calcmode="lin" valueType="num">
                                      <p:cBhvr>
                                        <p:cTn dur="1000" fill="hold" id="22"/>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2"/>
      <p:bldP grpId="0" spid="44"/>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TDZ临时\其他备用\！PPT图片及版面资源\06-PPT精选插图\02-商务\跳槽03.jpg" id="9218" name="Picture 2"/>
          <p:cNvPicPr>
            <a:picLocks noChangeArrowheads="1" noChangeAspect="1"/>
          </p:cNvPicPr>
          <p:nvPr/>
        </p:nvPicPr>
        <p:blipFill>
          <a:blip r:embed="rId2">
            <a:extLst>
              <a:ext uri="{28A0092B-C50C-407E-A947-70E740481C1C}">
                <a14:useLocalDpi/>
              </a:ext>
            </a:extLst>
          </a:blip>
          <a:stretch>
            <a:fillRect/>
          </a:stretch>
        </p:blipFill>
        <p:spPr bwMode="auto">
          <a:xfrm>
            <a:off x="2495131" y="2420757"/>
            <a:ext cx="7705859" cy="3024730"/>
          </a:xfrm>
          <a:prstGeom prst="rect">
            <a:avLst/>
          </a:prstGeom>
          <a:noFill/>
          <a:ln w="12700">
            <a:solidFill>
              <a:schemeClr val="accent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20" name="Group 19"/>
          <p:cNvGrpSpPr/>
          <p:nvPr/>
        </p:nvGrpSpPr>
        <p:grpSpPr>
          <a:xfrm>
            <a:off x="11232658" y="5805863"/>
            <a:ext cx="408680" cy="503833"/>
            <a:chExt cx="408597" cy="504056"/>
          </a:xfrm>
        </p:grpSpPr>
        <p:grpSp>
          <p:nvGrpSpPr>
            <p:cNvPr id="23" name="Group 20"/>
            <p:cNvGrpSpPr/>
            <p:nvPr/>
          </p:nvGrpSpPr>
          <p:grpSpPr>
            <a:xfrm rot="19665152">
              <a:off x="0" y="0"/>
              <a:ext cx="408597" cy="504056"/>
              <a:chExt cx="423990" cy="504056"/>
            </a:xfrm>
          </p:grpSpPr>
          <p:sp>
            <p:nvSpPr>
              <p:cNvPr id="38" name="圆角矩形 22"/>
              <p:cNvSpPr>
                <a:spLocks noChangeArrowheads="1"/>
              </p:cNvSpPr>
              <p:nvPr/>
            </p:nvSpPr>
            <p:spPr bwMode="auto">
              <a:xfrm>
                <a:off x="1" y="0"/>
                <a:ext cx="423989" cy="504056"/>
              </a:xfrm>
              <a:prstGeom prst="roundRect">
                <a:avLst>
                  <a:gd fmla="val 7259" name="adj"/>
                </a:avLst>
              </a:prstGeom>
              <a:solidFill>
                <a:schemeClr val="accent6">
                  <a:lumMod val="75000"/>
                </a:schemeClr>
              </a:solidFill>
              <a:ln cap="flat" cmpd="sng" w="6350">
                <a:solidFill>
                  <a:srgbClr val="7F7F7F"/>
                </a:solidFill>
                <a:round/>
              </a:ln>
            </p:spPr>
            <p:txBody>
              <a:bodyPr anchor="ctr"/>
              <a:lstStyle/>
              <a:p>
                <a:pPr algn="ctr"/>
                <a:endParaRPr altLang="zh-CN" lang="zh-CN">
                  <a:solidFill>
                    <a:srgbClr val="FFFFFF"/>
                  </a:solidFill>
                  <a:latin charset="-122" pitchFamily="2" typeface="宋体"/>
                  <a:sym charset="-122" pitchFamily="2" typeface="宋体"/>
                </a:endParaRPr>
              </a:p>
            </p:txBody>
          </p:sp>
          <p:sp>
            <p:nvSpPr>
              <p:cNvPr id="39" name="圆角矩形 23"/>
              <p:cNvSpPr>
                <a:spLocks noChangeArrowheads="1"/>
              </p:cNvSpPr>
              <p:nvPr/>
            </p:nvSpPr>
            <p:spPr bwMode="auto">
              <a:xfrm>
                <a:off x="0" y="377069"/>
                <a:ext cx="423989" cy="126987"/>
              </a:xfrm>
              <a:prstGeom prst="roundRect">
                <a:avLst>
                  <a:gd fmla="val 7259" name="adj"/>
                </a:avLst>
              </a:prstGeom>
              <a:solidFill>
                <a:schemeClr val="bg1"/>
              </a:solidFill>
              <a:ln>
                <a:noFill/>
              </a:ln>
              <a:extLst>
                <a:ext uri="{91240B29-F687-4F45-9708-019B960494DF}">
                  <a14:hiddenLine cap="flat" cmpd="sng" w="6350">
                    <a:solidFill>
                      <a:srgbClr val="395E8A"/>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37" name="TextBox 25"/>
            <p:cNvSpPr>
              <a:spLocks noChangeArrowheads="1"/>
            </p:cNvSpPr>
            <p:nvPr/>
          </p:nvSpPr>
          <p:spPr bwMode="auto">
            <a:xfrm rot="19641340">
              <a:off x="22458" y="35906"/>
              <a:ext cx="324102" cy="36592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zh-CN" b="1" lang="en-US">
                  <a:solidFill>
                    <a:schemeClr val="bg1"/>
                  </a:solidFill>
                  <a:latin charset="-122" pitchFamily="34" typeface="微软雅黑"/>
                  <a:ea charset="-122" pitchFamily="34" typeface="微软雅黑"/>
                  <a:sym charset="-122" pitchFamily="34" typeface="微软雅黑"/>
                </a:rPr>
                <a:t>4</a:t>
              </a:r>
            </a:p>
          </p:txBody>
        </p:sp>
      </p:grpSp>
      <p:sp>
        <p:nvSpPr>
          <p:cNvPr id="40" name="矩形 4"/>
          <p:cNvSpPr>
            <a:spLocks noChangeArrowheads="1"/>
          </p:cNvSpPr>
          <p:nvPr/>
        </p:nvSpPr>
        <p:spPr bwMode="auto">
          <a:xfrm>
            <a:off x="9408800" y="5801799"/>
            <a:ext cx="1440348" cy="548640"/>
          </a:xfrm>
          <a:prstGeom prst="rect">
            <a:avLst/>
          </a:prstGeom>
          <a:noFill/>
          <a:ln w="9525">
            <a:noFill/>
            <a:miter lim="800000"/>
          </a:ln>
          <a:effectLst/>
        </p:spPr>
        <p:txBody>
          <a:bodyPr wrap="square">
            <a:spAutoFit/>
          </a:bodyPr>
          <a:lstStyle/>
          <a:p>
            <a:pPr algn="r">
              <a:lnSpc>
                <a:spcPct val="150000"/>
              </a:lnSpc>
            </a:pPr>
            <a:r>
              <a:rPr altLang="en-US" b="1" lang="zh-CN" sz="20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关于失败</a:t>
            </a:r>
          </a:p>
        </p:txBody>
      </p:sp>
      <p:cxnSp>
        <p:nvCxnSpPr>
          <p:cNvPr id="41" name="直接连接符 40"/>
          <p:cNvCxnSpPr/>
          <p:nvPr/>
        </p:nvCxnSpPr>
        <p:spPr>
          <a:xfrm>
            <a:off x="9408799" y="6469498"/>
            <a:ext cx="2340441"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chemeClr val="accent6"/>
                </a:solidFill>
                <a:latin charset="-122" pitchFamily="34" typeface="微软雅黑"/>
                <a:ea charset="-122" pitchFamily="34" typeface="微软雅黑"/>
              </a:rPr>
              <a:t>要避免几种“失败的思维”</a:t>
            </a:r>
          </a:p>
        </p:txBody>
      </p:sp>
      <p:grpSp>
        <p:nvGrpSpPr>
          <p:cNvPr id="25" name="组合 24"/>
          <p:cNvGrpSpPr/>
          <p:nvPr/>
        </p:nvGrpSpPr>
        <p:grpSpPr>
          <a:xfrm>
            <a:off x="1846975" y="5661539"/>
            <a:ext cx="4584871" cy="923450"/>
            <a:chOff x="1846734" y="5661248"/>
            <a:chExt cx="4584274" cy="923330"/>
          </a:xfrm>
        </p:grpSpPr>
        <p:cxnSp>
          <p:nvCxnSpPr>
            <p:cNvPr id="26" name="直接连接符 25"/>
            <p:cNvCxnSpPr/>
            <p:nvPr/>
          </p:nvCxnSpPr>
          <p:spPr>
            <a:xfrm>
              <a:off x="1846734" y="6465585"/>
              <a:ext cx="4320480" cy="0"/>
            </a:xfrm>
            <a:prstGeom prst="line">
              <a:avLst/>
            </a:prstGeom>
            <a:ln>
              <a:solidFill>
                <a:schemeClr val="accent6"/>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27" name="组合 26"/>
            <p:cNvGrpSpPr/>
            <p:nvPr/>
          </p:nvGrpSpPr>
          <p:grpSpPr>
            <a:xfrm>
              <a:off x="1942980" y="5661248"/>
              <a:ext cx="4488028" cy="923330"/>
              <a:chOff x="1942980" y="5661248"/>
              <a:chExt cx="4488028" cy="923330"/>
            </a:xfrm>
          </p:grpSpPr>
          <p:sp>
            <p:nvSpPr>
              <p:cNvPr id="28" name="TextBox 27"/>
              <p:cNvSpPr txBox="1"/>
              <p:nvPr/>
            </p:nvSpPr>
            <p:spPr>
              <a:xfrm>
                <a:off x="1942980" y="5661247"/>
                <a:ext cx="407810" cy="914434"/>
              </a:xfrm>
              <a:prstGeom prst="rect">
                <a:avLst/>
              </a:prstGeom>
              <a:noFill/>
            </p:spPr>
            <p:txBody>
              <a:bodyPr wrap="square">
                <a:spAutoFit/>
              </a:bodyPr>
              <a:lstStyle/>
              <a:p>
                <a:pPr>
                  <a:defRPr/>
                </a:pPr>
                <a:r>
                  <a:rPr altLang="zh-CN" b="1" i="1" lang="en-US" sz="5401">
                    <a:solidFill>
                      <a:srgbClr val="FC6204"/>
                    </a:solidFill>
                    <a:effectLst>
                      <a:outerShdw algn="tl" blurRad="38100" dir="2700000" dist="38100">
                        <a:srgbClr val="000000">
                          <a:alpha val="43137"/>
                        </a:srgbClr>
                      </a:outerShdw>
                    </a:effectLst>
                    <a:latin charset="0" pitchFamily="82" typeface="Broadway"/>
                    <a:ea charset="-120" pitchFamily="18" typeface="DFPYeaSong-B5"/>
                  </a:rPr>
                  <a:t>C</a:t>
                </a:r>
              </a:p>
            </p:txBody>
          </p:sp>
          <p:sp>
            <p:nvSpPr>
              <p:cNvPr id="29" name="矩形 28"/>
              <p:cNvSpPr>
                <a:spLocks noChangeArrowheads="1"/>
              </p:cNvSpPr>
              <p:nvPr/>
            </p:nvSpPr>
            <p:spPr bwMode="auto">
              <a:xfrm>
                <a:off x="2614661" y="6084618"/>
                <a:ext cx="3816347" cy="365712"/>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“失败记忆扩散型”思维</a:t>
                </a:r>
              </a:p>
            </p:txBody>
          </p:sp>
        </p:grpSp>
      </p:grpSp>
      <p:sp>
        <p:nvSpPr>
          <p:cNvPr id="24" name="椭圆 23"/>
          <p:cNvSpPr/>
          <p:nvPr/>
        </p:nvSpPr>
        <p:spPr>
          <a:xfrm>
            <a:off x="1574705" y="1268510"/>
            <a:ext cx="288038" cy="288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31" name="Text Box 44"/>
          <p:cNvSpPr txBox="1">
            <a:spLocks noChangeArrowheads="1"/>
          </p:cNvSpPr>
          <p:nvPr/>
        </p:nvSpPr>
        <p:spPr bwMode="auto">
          <a:xfrm>
            <a:off x="2567148" y="970999"/>
            <a:ext cx="684165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从这个故事中，我们可以看到，有时候，我们不仅仅会被自己的失败记忆所禁锢，还会将自己的失败记忆传播扩散出去，去禁锢别人。别人再继续传播出去，岂不知可能情形早已改变。</a:t>
            </a:r>
          </a:p>
        </p:txBody>
      </p:sp>
      <p:sp>
        <p:nvSpPr>
          <p:cNvPr id="32" name="矩形 31"/>
          <p:cNvSpPr/>
          <p:nvPr/>
        </p:nvSpPr>
        <p:spPr>
          <a:xfrm>
            <a:off x="2495131" y="908392"/>
            <a:ext cx="7666120" cy="1190631"/>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33" name="Picture 2"/>
          <p:cNvPicPr>
            <a:picLocks noChangeArrowheads="1"/>
          </p:cNvPicPr>
          <p:nvPr/>
        </p:nvPicPr>
        <p:blipFill>
          <a:blip r:embed="rId3">
            <a:extLst>
              <a:ext uri="{28A0092B-C50C-407E-A947-70E740481C1C}">
                <a14:useLocalDpi/>
              </a:ext>
            </a:extLst>
          </a:blip>
          <a:stretch>
            <a:fillRect/>
          </a:stretch>
        </p:blipFill>
        <p:spPr bwMode="auto">
          <a:xfrm flipV="1">
            <a:off x="9101490" y="1052427"/>
            <a:ext cx="1155750" cy="1152150"/>
          </a:xfrm>
          <a:prstGeom prst="rect">
            <a:avLst/>
          </a:prstGeom>
          <a:noFill/>
          <a:extLst>
            <a:ext uri="{909E8E84-426E-40DD-AFC4-6F175D3DCCD1}">
              <a14:hiddenFill>
                <a:solidFill>
                  <a:srgbClr val="FFFFFF"/>
                </a:solidFill>
              </a14:hiddenFill>
            </a:ext>
          </a:extLst>
        </p:spPr>
      </p:pic>
      <p:sp>
        <p:nvSpPr>
          <p:cNvPr id="34" name="TextBox 33"/>
          <p:cNvSpPr txBox="1"/>
          <p:nvPr/>
        </p:nvSpPr>
        <p:spPr>
          <a:xfrm rot="18944844">
            <a:off x="9517034" y="1588377"/>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Tree>
    <p:extLst>
      <p:ext uri="{BB962C8B-B14F-4D97-AF65-F5344CB8AC3E}">
        <p14:creationId val="57136249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意志是什么</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pic>
        <p:nvPicPr>
          <p:cNvPr descr="F:\TDZ临时\其他备用\！个人PPT作品@teliss\磨练坚强意志-图\F4D779C4635D68E92434990D569DE614.jpg" id="5" name="Picture 2"/>
          <p:cNvPicPr>
            <a:picLocks noChangeArrowheads="1" noChangeAspect="1"/>
          </p:cNvPicPr>
          <p:nvPr/>
        </p:nvPicPr>
        <p:blipFill>
          <a:blip r:embed="rId2">
            <a:extLst>
              <a:ext uri="{28A0092B-C50C-407E-A947-70E740481C1C}">
                <a14:useLocalDpi/>
              </a:ext>
            </a:extLst>
          </a:blip>
          <a:stretch>
            <a:fillRect/>
          </a:stretch>
        </p:blipFill>
        <p:spPr bwMode="auto">
          <a:xfrm>
            <a:off x="2207062" y="914818"/>
            <a:ext cx="6266282" cy="4177008"/>
          </a:xfrm>
          <a:prstGeom prst="rect">
            <a:avLst/>
          </a:prstGeom>
          <a:noFill/>
          <a:ln w="19050">
            <a:solidFill>
              <a:srgbClr val="00B0F0"/>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6" name="Text Box 44"/>
          <p:cNvSpPr txBox="1">
            <a:spLocks noChangeArrowheads="1"/>
          </p:cNvSpPr>
          <p:nvPr/>
        </p:nvSpPr>
        <p:spPr bwMode="auto">
          <a:xfrm>
            <a:off x="8904677" y="3474880"/>
            <a:ext cx="309674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人生犹如一段逆风行舟的苦旅，没有一种大无畏的精神力量去搏击风浪，就只能被冲垮、被淹没。人，总是要有一点精神的，这就是人的意志。</a:t>
            </a:r>
          </a:p>
        </p:txBody>
      </p:sp>
      <p:sp>
        <p:nvSpPr>
          <p:cNvPr id="7" name="Text Box 44"/>
          <p:cNvSpPr txBox="1">
            <a:spLocks noChangeArrowheads="1"/>
          </p:cNvSpPr>
          <p:nvPr/>
        </p:nvSpPr>
        <p:spPr bwMode="auto">
          <a:xfrm>
            <a:off x="2207062" y="5508094"/>
            <a:ext cx="979436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意志是是人的恒心和毅力源泉，它能够主动的预计和克服困难，能够让人执着追求，坚忍不拔。许多富有成就的人，他们之所以在事业上有重大的发展，起作用的不仅是他们的聪明才智，更重要的是他们有坚忍不拔的毅力和勇气，他们的聪明才智往往是在战胜挫折和失败中得到运用和发展的。</a:t>
            </a:r>
          </a:p>
        </p:txBody>
      </p:sp>
    </p:spTree>
    <p:extLst>
      <p:ext uri="{BB962C8B-B14F-4D97-AF65-F5344CB8AC3E}">
        <p14:creationId val="248466655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218769958"/>
      </p:ext>
    </p:extLst>
  </p:cSld>
  <p:clrMapOvr>
    <a:masterClrMapping/>
  </p:clrMapOvr>
  <p:transition>
    <p:blinds dir="vert"/>
  </p:transition>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7892" y="6866930"/>
            <a:ext cx="7594226" cy="914552"/>
          </a:xfrm>
          <a:prstGeom prst="rect">
            <a:avLst/>
          </a:prstGeom>
          <a:noFill/>
        </p:spPr>
        <p:txBody>
          <a:bodyPr rtlCol="0" wrap="none">
            <a:spAutoFit/>
          </a:bodyPr>
          <a:lstStyle/>
          <a:p>
            <a:pPr fontAlgn="auto">
              <a:spcBef>
                <a:spcPct val="0"/>
              </a:spcBef>
              <a:spcAft>
                <a:spcPct val="0"/>
              </a:spcAft>
            </a:pPr>
            <a:r>
              <a:rPr altLang="zh-CN" b="1" i="1" lang="en-US" smtClean="0" sz="5400">
                <a:solidFill>
                  <a:srgbClr val="FC6204"/>
                </a:solidFill>
                <a:effectLst>
                  <a:outerShdw algn="tl" blurRad="38100" dir="2700000" dist="38100">
                    <a:srgbClr val="000000">
                      <a:alpha val="43137"/>
                    </a:srgbClr>
                  </a:outerShdw>
                </a:effectLst>
                <a:latin charset="0" pitchFamily="82" typeface="Broadway"/>
                <a:ea charset="-120" pitchFamily="18" typeface="DFPYeaSong-B5"/>
                <a:hlinkClick r:id="rId2"/>
              </a:rPr>
              <a:t>www.51pptmoban.com整理发布</a:t>
            </a:r>
          </a:p>
        </p:txBody>
      </p:sp>
    </p:spTree>
    <p:extLst>
      <p:ext uri="{BB962C8B-B14F-4D97-AF65-F5344CB8AC3E}">
        <p14:creationId val="629431411"/>
      </p:ext>
    </p:extLst>
  </p:cSld>
  <p:clrMapOvr>
    <a:masterClrMapping/>
  </p:clrMapOvr>
  <mc:AlternateContent>
    <mc:Choice Requires="p14">
      <p:transition spd="med">
        <p14:flip dir="r"/>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意志有什么作用</a:t>
            </a:r>
          </a:p>
        </p:txBody>
      </p:sp>
      <p:pic>
        <p:nvPicPr>
          <p:cNvPr descr="F:\TDZ临时\其他备用\！PPT图片及版面资源\06-PPT精选插图\03-人物\mzm01.png"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2207062" y="914817"/>
            <a:ext cx="6265512" cy="4177008"/>
          </a:xfrm>
          <a:prstGeom prst="rect">
            <a:avLst/>
          </a:prstGeom>
          <a:noFill/>
          <a:ln w="19050">
            <a:solidFill>
              <a:srgbClr val="00B0F0"/>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9" name="Text Box 44"/>
          <p:cNvSpPr txBox="1">
            <a:spLocks noChangeArrowheads="1"/>
          </p:cNvSpPr>
          <p:nvPr/>
        </p:nvSpPr>
        <p:spPr bwMode="auto">
          <a:xfrm>
            <a:off x="8904677" y="3042776"/>
            <a:ext cx="3096747"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美国心理学家曾对一千多名智力超常的儿童进行长达五十年的追踪调查，发现其中有些人后来在事业上获得了很大的成就，声明显赫；有些人却一事无成，默默无闻。</a:t>
            </a:r>
          </a:p>
        </p:txBody>
      </p:sp>
      <p:sp>
        <p:nvSpPr>
          <p:cNvPr id="22" name="Text Box 44"/>
          <p:cNvSpPr txBox="1">
            <a:spLocks noChangeArrowheads="1"/>
          </p:cNvSpPr>
          <p:nvPr/>
        </p:nvSpPr>
        <p:spPr bwMode="auto">
          <a:xfrm>
            <a:off x="2207062" y="5508094"/>
            <a:ext cx="979436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心理学家根据被调查者成就的大小，把他们分为“有成就组”和“无成就组”，进行比较研究，发现：那些获得较大成就的人，对自己从事的事业有忘我的献身精神，执着地追求自己认定的目标，即使遇到重大挫折仍毫不动摇；而那些一事无成的人，在困难面前都畏缩不前，只是消极地等待良好环境和机遇。</a:t>
            </a:r>
          </a:p>
        </p:txBody>
      </p:sp>
      <p:pic>
        <p:nvPicPr>
          <p:cNvPr descr="F:\TDZ临时\其他备用\！PPT图片及版面资源\06-PPT精选插图\04-图标\白色坎肩.png" id="4100" name="Picture 4"/>
          <p:cNvPicPr>
            <a:picLocks noChangeArrowheads="1" noChangeAspect="1"/>
          </p:cNvPicPr>
          <p:nvPr/>
        </p:nvPicPr>
        <p:blipFill>
          <a:blip r:embed="rId3">
            <a:extLst>
              <a:ext uri="{28A0092B-C50C-407E-A947-70E740481C1C}">
                <a14:useLocalDpi/>
              </a:ext>
            </a:extLst>
          </a:blip>
          <a:stretch>
            <a:fillRect/>
          </a:stretch>
        </p:blipFill>
        <p:spPr bwMode="auto">
          <a:xfrm>
            <a:off x="7320296" y="791657"/>
            <a:ext cx="1092342" cy="1193955"/>
          </a:xfrm>
          <a:prstGeom prst="rect">
            <a:avLst/>
          </a:prstGeom>
          <a:noFill/>
          <a:extLst>
            <a:ext uri="{909E8E84-426E-40DD-AFC4-6F175D3DCCD1}">
              <a14:hiddenFill>
                <a:solidFill>
                  <a:srgbClr val="FFFFFF"/>
                </a:solidFill>
              </a14:hiddenFill>
            </a:ext>
          </a:extLst>
        </p:spPr>
      </p:pic>
      <p:sp>
        <p:nvSpPr>
          <p:cNvPr id="5" name="TextBox 4"/>
          <p:cNvSpPr txBox="1"/>
          <p:nvPr/>
        </p:nvSpPr>
        <p:spPr>
          <a:xfrm>
            <a:off x="7624132" y="1064622"/>
            <a:ext cx="436880" cy="701040"/>
          </a:xfrm>
          <a:prstGeom prst="rect">
            <a:avLst/>
          </a:prstGeom>
          <a:noFill/>
        </p:spPr>
        <p:txBody>
          <a:bodyPr rtlCol="0" wrap="none">
            <a:spAutoFit/>
          </a:bodyPr>
          <a:lstStyle/>
          <a:p>
            <a:r>
              <a:rPr altLang="en-US" lang="zh-CN" sz="2000">
                <a:solidFill>
                  <a:srgbClr val="00B0F0"/>
                </a:solidFill>
                <a:latin charset="-122" pitchFamily="34" typeface="微软雅黑"/>
                <a:ea charset="-122" pitchFamily="34" typeface="微软雅黑"/>
              </a:rPr>
              <a:t>案</a:t>
            </a:r>
          </a:p>
          <a:p>
            <a:r>
              <a:rPr altLang="en-US" lang="zh-CN" sz="2000">
                <a:solidFill>
                  <a:srgbClr val="00B0F0"/>
                </a:solidFill>
                <a:latin charset="-122" pitchFamily="34" typeface="微软雅黑"/>
                <a:ea charset="-122" pitchFamily="34" typeface="微软雅黑"/>
              </a:rPr>
              <a:t>例</a:t>
            </a:r>
          </a:p>
        </p:txBody>
      </p:sp>
      <p:sp>
        <p:nvSpPr>
          <p:cNvPr id="9" name="椭圆 8"/>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Tree>
    <p:extLst>
      <p:ext uri="{BB962C8B-B14F-4D97-AF65-F5344CB8AC3E}">
        <p14:creationId val="1780538958"/>
      </p:ext>
    </p:extLst>
  </p:cSld>
  <p:clrMapOvr>
    <a:masterClrMapping/>
  </p:clrMapOvr>
  <mc:AlternateContent>
    <mc:Choice Requires="p14">
      <p:transition spd="med">
        <p14:ferris dir="l"/>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意志有什么作用</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grpSp>
        <p:nvGrpSpPr>
          <p:cNvPr id="5" name="组合 4"/>
          <p:cNvGrpSpPr/>
          <p:nvPr/>
        </p:nvGrpSpPr>
        <p:grpSpPr>
          <a:xfrm>
            <a:off x="7356304" y="5243953"/>
            <a:ext cx="4645121" cy="1569864"/>
            <a:chOff x="7355346" y="5243716"/>
            <a:chExt cx="4644516" cy="1569660"/>
          </a:xfrm>
        </p:grpSpPr>
        <p:grpSp>
          <p:nvGrpSpPr>
            <p:cNvPr id="6" name="组合 5"/>
            <p:cNvGrpSpPr/>
            <p:nvPr/>
          </p:nvGrpSpPr>
          <p:grpSpPr>
            <a:xfrm>
              <a:off x="8399462" y="5589240"/>
              <a:ext cx="3600400" cy="1080120"/>
              <a:chOff x="8399462" y="5589240"/>
              <a:chExt cx="3600400" cy="1080120"/>
            </a:xfrm>
          </p:grpSpPr>
          <p:cxnSp>
            <p:nvCxnSpPr>
              <p:cNvPr id="9" name="直接连接符 8"/>
              <p:cNvCxnSpPr/>
              <p:nvPr/>
            </p:nvCxnSpPr>
            <p:spPr>
              <a:xfrm>
                <a:off x="8399462" y="6525344"/>
                <a:ext cx="3600400"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flipH="1">
                <a:off x="11855846" y="5589240"/>
                <a:ext cx="0" cy="108012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7" name="矩形 6"/>
            <p:cNvSpPr>
              <a:spLocks noChangeArrowheads="1"/>
            </p:cNvSpPr>
            <p:nvPr/>
          </p:nvSpPr>
          <p:spPr bwMode="auto">
            <a:xfrm>
              <a:off x="7355349" y="6084003"/>
              <a:ext cx="3924436" cy="365712"/>
            </a:xfrm>
            <a:prstGeom prst="rect">
              <a:avLst/>
            </a:prstGeom>
            <a:noFill/>
            <a:ln w="9525">
              <a:noFill/>
              <a:miter lim="800000"/>
            </a:ln>
          </p:spPr>
          <p:txBody>
            <a:bodyPr wrap="square">
              <a:spAutoFit/>
            </a:bodyPr>
            <a:lstStyle/>
            <a:p>
              <a:pPr algn="r">
                <a:spcBef>
                  <a:spcPts val="200"/>
                </a:spcBef>
                <a:spcAft>
                  <a:spcPts val="60"/>
                </a:spcAft>
              </a:pPr>
              <a:r>
                <a:rPr altLang="en-US" kern="0" lang="zh-CN">
                  <a:solidFill>
                    <a:srgbClr val="00B0F0"/>
                  </a:solidFill>
                  <a:latin charset="-122" pitchFamily="34" typeface="微软雅黑"/>
                  <a:ea charset="-122" pitchFamily="34" typeface="微软雅黑"/>
                </a:rPr>
                <a:t>坚强意志是行动的强大动力</a:t>
              </a:r>
            </a:p>
          </p:txBody>
        </p:sp>
        <p:sp>
          <p:nvSpPr>
            <p:cNvPr id="8" name="TextBox 7"/>
            <p:cNvSpPr txBox="1"/>
            <p:nvPr/>
          </p:nvSpPr>
          <p:spPr>
            <a:xfrm>
              <a:off x="10919742" y="5243715"/>
              <a:ext cx="407810" cy="1554430"/>
            </a:xfrm>
            <a:prstGeom prst="rect">
              <a:avLst/>
            </a:prstGeom>
            <a:noFill/>
          </p:spPr>
          <p:txBody>
            <a:bodyPr wrap="square">
              <a:spAutoFit/>
            </a:bodyPr>
            <a:lstStyle/>
            <a:p>
              <a:pPr algn="r">
                <a:defRPr/>
              </a:pPr>
              <a:r>
                <a:rPr altLang="zh-CN" b="1" lang="en-US" sz="9601">
                  <a:solidFill>
                    <a:srgbClr val="00B0F0"/>
                  </a:solidFill>
                  <a:effectLst>
                    <a:outerShdw algn="tl" blurRad="38100" dir="2700000" dist="38100">
                      <a:srgbClr val="000000">
                        <a:alpha val="43137"/>
                      </a:srgbClr>
                    </a:outerShdw>
                  </a:effectLst>
                  <a:latin charset="0" pitchFamily="82" typeface="Broadway"/>
                  <a:ea charset="-120" pitchFamily="18" typeface="DFPYeaSong-B5"/>
                </a:rPr>
                <a:t>1</a:t>
              </a:r>
            </a:p>
          </p:txBody>
        </p:sp>
      </p:grpSp>
      <p:pic>
        <p:nvPicPr>
          <p:cNvPr descr="F:\TDZ临时\其他备用\！个人PPT作品@teliss\磨练坚强意志-图\B6F9087BA95D2C2660BCBB5C01A29C0F.jp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143288" y="-447"/>
            <a:ext cx="4737280" cy="6858893"/>
          </a:xfrm>
          <a:prstGeom prst="rect">
            <a:avLst/>
          </a:prstGeom>
          <a:noFill/>
          <a:extLst>
            <a:ext uri="{909E8E84-426E-40DD-AFC4-6F175D3DCCD1}">
              <a14:hiddenFill>
                <a:solidFill>
                  <a:srgbClr val="FFFFFF"/>
                </a:solidFill>
              </a14:hiddenFill>
            </a:ext>
          </a:extLst>
        </p:spPr>
      </p:pic>
      <p:sp>
        <p:nvSpPr>
          <p:cNvPr id="14" name="Text Box 44"/>
          <p:cNvSpPr txBox="1">
            <a:spLocks noChangeArrowheads="1"/>
          </p:cNvSpPr>
          <p:nvPr/>
        </p:nvSpPr>
        <p:spPr bwMode="auto">
          <a:xfrm>
            <a:off x="8184505" y="1702091"/>
            <a:ext cx="3816921"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坚强的意志，使人既能自觉地按照原定目的去行动，又能自觉地制止不符合要求的行动，在遇到内外干扰时，控制自己的行为，当行则行、当止则止，不受诱惑而轻举妄动，做掌握自己命运的主人。</a:t>
            </a:r>
          </a:p>
        </p:txBody>
      </p:sp>
      <p:sp>
        <p:nvSpPr>
          <p:cNvPr id="15" name="Text Box 44"/>
          <p:cNvSpPr txBox="1">
            <a:spLocks noChangeArrowheads="1"/>
          </p:cNvSpPr>
          <p:nvPr/>
        </p:nvSpPr>
        <p:spPr bwMode="auto">
          <a:xfrm>
            <a:off x="8184505" y="3861103"/>
            <a:ext cx="3816921"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在感到疲倦、松懈、枯燥和情绪低落时，克服不良状态，激发潜能，坚持不懈地向目标努力。也就是说，它是一种源源不断的强大动力，推动人们去努力达到即定的目标。</a:t>
            </a:r>
          </a:p>
        </p:txBody>
      </p:sp>
    </p:spTree>
    <p:extLst>
      <p:ext uri="{BB962C8B-B14F-4D97-AF65-F5344CB8AC3E}">
        <p14:creationId val="336138302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 fill="hold" id="7"/>
                                        <p:tgtEl>
                                          <p:spTgt spid="5"/>
                                        </p:tgtEl>
                                        <p:attrNameLst>
                                          <p:attrName>ppt_x</p:attrName>
                                        </p:attrNameLst>
                                      </p:cBhvr>
                                      <p:tavLst>
                                        <p:tav tm="0">
                                          <p:val>
                                            <p:strVal val="0-#ppt_w/2"/>
                                          </p:val>
                                        </p:tav>
                                        <p:tav tm="100000">
                                          <p:val>
                                            <p:strVal val="#ppt_x"/>
                                          </p:val>
                                        </p:tav>
                                      </p:tavLst>
                                    </p:anim>
                                    <p:anim calcmode="lin" valueType="num">
                                      <p:cBhvr additive="base">
                                        <p:cTn dur="1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42" presetSubtype="0">
                                  <p:stCondLst>
                                    <p:cond delay="20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20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意志有什么作用</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grpSp>
        <p:nvGrpSpPr>
          <p:cNvPr id="5" name="组合 4"/>
          <p:cNvGrpSpPr/>
          <p:nvPr/>
        </p:nvGrpSpPr>
        <p:grpSpPr>
          <a:xfrm>
            <a:off x="7356304" y="5243953"/>
            <a:ext cx="4645121" cy="1569864"/>
            <a:chOff x="7355346" y="5243716"/>
            <a:chExt cx="4644516" cy="1569660"/>
          </a:xfrm>
        </p:grpSpPr>
        <p:grpSp>
          <p:nvGrpSpPr>
            <p:cNvPr id="6" name="组合 5"/>
            <p:cNvGrpSpPr/>
            <p:nvPr/>
          </p:nvGrpSpPr>
          <p:grpSpPr>
            <a:xfrm>
              <a:off x="8399462" y="5589240"/>
              <a:ext cx="3600400" cy="1080120"/>
              <a:chOff x="8399462" y="5589240"/>
              <a:chExt cx="3600400" cy="1080120"/>
            </a:xfrm>
          </p:grpSpPr>
          <p:cxnSp>
            <p:nvCxnSpPr>
              <p:cNvPr id="9" name="直接连接符 8"/>
              <p:cNvCxnSpPr/>
              <p:nvPr/>
            </p:nvCxnSpPr>
            <p:spPr>
              <a:xfrm>
                <a:off x="8399462" y="6525344"/>
                <a:ext cx="3600400"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flipH="1">
                <a:off x="11855846" y="5589240"/>
                <a:ext cx="0" cy="108012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7" name="矩形 6"/>
            <p:cNvSpPr>
              <a:spLocks noChangeArrowheads="1"/>
            </p:cNvSpPr>
            <p:nvPr/>
          </p:nvSpPr>
          <p:spPr bwMode="auto">
            <a:xfrm>
              <a:off x="7355349" y="6084003"/>
              <a:ext cx="3924436" cy="365712"/>
            </a:xfrm>
            <a:prstGeom prst="rect">
              <a:avLst/>
            </a:prstGeom>
            <a:noFill/>
            <a:ln w="9525">
              <a:noFill/>
              <a:miter lim="800000"/>
            </a:ln>
          </p:spPr>
          <p:txBody>
            <a:bodyPr wrap="square">
              <a:spAutoFit/>
            </a:bodyPr>
            <a:lstStyle/>
            <a:p>
              <a:pPr algn="r">
                <a:spcBef>
                  <a:spcPts val="200"/>
                </a:spcBef>
                <a:spcAft>
                  <a:spcPts val="60"/>
                </a:spcAft>
              </a:pPr>
              <a:r>
                <a:rPr altLang="en-US" kern="0" lang="zh-CN">
                  <a:solidFill>
                    <a:srgbClr val="00B0F0"/>
                  </a:solidFill>
                  <a:latin charset="-122" pitchFamily="34" typeface="微软雅黑"/>
                  <a:ea charset="-122" pitchFamily="34" typeface="微软雅黑"/>
                </a:rPr>
                <a:t>坚强意志是克服困难的必要条件</a:t>
              </a:r>
            </a:p>
          </p:txBody>
        </p:sp>
        <p:sp>
          <p:nvSpPr>
            <p:cNvPr id="8" name="TextBox 7"/>
            <p:cNvSpPr txBox="1"/>
            <p:nvPr/>
          </p:nvSpPr>
          <p:spPr>
            <a:xfrm>
              <a:off x="10919742" y="5243715"/>
              <a:ext cx="407810" cy="1554430"/>
            </a:xfrm>
            <a:prstGeom prst="rect">
              <a:avLst/>
            </a:prstGeom>
            <a:noFill/>
          </p:spPr>
          <p:txBody>
            <a:bodyPr wrap="square">
              <a:spAutoFit/>
            </a:bodyPr>
            <a:lstStyle/>
            <a:p>
              <a:pPr algn="r">
                <a:defRPr/>
              </a:pPr>
              <a:r>
                <a:rPr altLang="zh-CN" b="1" lang="en-US" sz="9601">
                  <a:solidFill>
                    <a:srgbClr val="00B0F0"/>
                  </a:solidFill>
                  <a:effectLst>
                    <a:outerShdw algn="tl" blurRad="38100" dir="2700000" dist="38100">
                      <a:srgbClr val="000000">
                        <a:alpha val="43137"/>
                      </a:srgbClr>
                    </a:outerShdw>
                  </a:effectLst>
                  <a:latin charset="0" pitchFamily="82" typeface="Broadway"/>
                  <a:ea charset="-120" pitchFamily="18" typeface="DFPYeaSong-B5"/>
                </a:rPr>
                <a:t>2</a:t>
              </a:r>
            </a:p>
          </p:txBody>
        </p:sp>
      </p:grpSp>
      <p:pic>
        <p:nvPicPr>
          <p:cNvPr descr="F:\TDZ临时\其他备用\！PPT图片及版面资源\06-PPT精选插图\02-商务\460.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2619443" y="888669"/>
            <a:ext cx="5080662" cy="5080662"/>
          </a:xfrm>
          <a:prstGeom prst="rect">
            <a:avLst/>
          </a:prstGeom>
          <a:noFill/>
          <a:extLst>
            <a:ext uri="{909E8E84-426E-40DD-AFC4-6F175D3DCCD1}">
              <a14:hiddenFill>
                <a:solidFill>
                  <a:srgbClr val="FFFFFF"/>
                </a:solidFill>
              </a14:hiddenFill>
            </a:ext>
          </a:extLst>
        </p:spPr>
      </p:pic>
      <p:grpSp>
        <p:nvGrpSpPr>
          <p:cNvPr id="11" name="组合 10"/>
          <p:cNvGrpSpPr/>
          <p:nvPr/>
        </p:nvGrpSpPr>
        <p:grpSpPr>
          <a:xfrm>
            <a:off x="8004888" y="2924878"/>
            <a:ext cx="3852502" cy="2319074"/>
            <a:chOff x="8003846" y="2924944"/>
            <a:chExt cx="3852000" cy="2318772"/>
          </a:xfrm>
        </p:grpSpPr>
        <p:sp>
          <p:nvSpPr>
            <p:cNvPr id="14" name="Text Box 44"/>
            <p:cNvSpPr txBox="1">
              <a:spLocks noChangeArrowheads="1"/>
            </p:cNvSpPr>
            <p:nvPr/>
          </p:nvSpPr>
          <p:spPr bwMode="auto">
            <a:xfrm>
              <a:off x="8127194" y="3054700"/>
              <a:ext cx="3600400" cy="206627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每做一件事，免不了要遇到困难，克服困难需要有坚强的意志。无论做什么事，总是只有少数人成功，多数人失败，这并不是上帝掷骰子的结果，因为在面对困难、危险、不公平的时候，只有少数人能扛过去。</a:t>
              </a:r>
            </a:p>
          </p:txBody>
        </p:sp>
        <p:sp>
          <p:nvSpPr>
            <p:cNvPr id="3" name="矩形 2"/>
            <p:cNvSpPr/>
            <p:nvPr/>
          </p:nvSpPr>
          <p:spPr>
            <a:xfrm>
              <a:off x="8003846" y="2924944"/>
              <a:ext cx="3852000" cy="2318772"/>
            </a:xfrm>
            <a:prstGeom prst="rect">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grpSp>
    </p:spTree>
    <p:extLst>
      <p:ext uri="{BB962C8B-B14F-4D97-AF65-F5344CB8AC3E}">
        <p14:creationId val="339780048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 fill="hold" id="7"/>
                                        <p:tgtEl>
                                          <p:spTgt spid="5"/>
                                        </p:tgtEl>
                                        <p:attrNameLst>
                                          <p:attrName>ppt_x</p:attrName>
                                        </p:attrNameLst>
                                      </p:cBhvr>
                                      <p:tavLst>
                                        <p:tav tm="0">
                                          <p:val>
                                            <p:strVal val="0-#ppt_w/2"/>
                                          </p:val>
                                        </p:tav>
                                        <p:tav tm="100000">
                                          <p:val>
                                            <p:strVal val="#ppt_x"/>
                                          </p:val>
                                        </p:tav>
                                      </p:tavLst>
                                    </p:anim>
                                    <p:anim calcmode="lin" valueType="num">
                                      <p:cBhvr additive="base">
                                        <p:cTn dur="1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id="10" nodeType="after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par>
                                <p:cTn fill="hold" id="15" nodeType="withEffect" presetClass="emph" presetID="8" presetSubtype="0">
                                  <p:stCondLst>
                                    <p:cond delay="0"/>
                                  </p:stCondLst>
                                  <p:childTnLst>
                                    <p:animRot by="21600000">
                                      <p:cBhvr>
                                        <p:cTn dur="500" fill="hold" id="16"/>
                                        <p:tgtEl>
                                          <p:spTgt spid="1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243508" y="1097797"/>
            <a:ext cx="457200" cy="4347690"/>
          </a:xfrm>
          <a:prstGeom prst="rect">
            <a:avLst/>
          </a:prstGeom>
          <a:no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意志有什么作用</a:t>
            </a:r>
          </a:p>
        </p:txBody>
      </p:sp>
      <p:sp>
        <p:nvSpPr>
          <p:cNvPr id="4" name="椭圆 3"/>
          <p:cNvSpPr/>
          <p:nvPr/>
        </p:nvSpPr>
        <p:spPr>
          <a:xfrm>
            <a:off x="1574705" y="1268510"/>
            <a:ext cx="288038" cy="2880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grpSp>
        <p:nvGrpSpPr>
          <p:cNvPr id="5" name="组合 4"/>
          <p:cNvGrpSpPr/>
          <p:nvPr/>
        </p:nvGrpSpPr>
        <p:grpSpPr>
          <a:xfrm>
            <a:off x="7356304" y="5243953"/>
            <a:ext cx="4645121" cy="1569864"/>
            <a:chOff x="7355346" y="5243716"/>
            <a:chExt cx="4644516" cy="1569660"/>
          </a:xfrm>
        </p:grpSpPr>
        <p:grpSp>
          <p:nvGrpSpPr>
            <p:cNvPr id="6" name="组合 5"/>
            <p:cNvGrpSpPr/>
            <p:nvPr/>
          </p:nvGrpSpPr>
          <p:grpSpPr>
            <a:xfrm>
              <a:off x="8399462" y="5589240"/>
              <a:ext cx="3600400" cy="1080120"/>
              <a:chOff x="8399462" y="5589240"/>
              <a:chExt cx="3600400" cy="1080120"/>
            </a:xfrm>
          </p:grpSpPr>
          <p:cxnSp>
            <p:nvCxnSpPr>
              <p:cNvPr id="9" name="直接连接符 8"/>
              <p:cNvCxnSpPr/>
              <p:nvPr/>
            </p:nvCxnSpPr>
            <p:spPr>
              <a:xfrm>
                <a:off x="8399462" y="6525344"/>
                <a:ext cx="3600400"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flipH="1">
                <a:off x="11855846" y="5589240"/>
                <a:ext cx="0" cy="108012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7" name="矩形 6"/>
            <p:cNvSpPr>
              <a:spLocks noChangeArrowheads="1"/>
            </p:cNvSpPr>
            <p:nvPr/>
          </p:nvSpPr>
          <p:spPr bwMode="auto">
            <a:xfrm>
              <a:off x="7355349" y="6084003"/>
              <a:ext cx="3924436" cy="365712"/>
            </a:xfrm>
            <a:prstGeom prst="rect">
              <a:avLst/>
            </a:prstGeom>
            <a:noFill/>
            <a:ln w="9525">
              <a:noFill/>
              <a:miter lim="800000"/>
            </a:ln>
          </p:spPr>
          <p:txBody>
            <a:bodyPr wrap="square">
              <a:spAutoFit/>
            </a:bodyPr>
            <a:lstStyle/>
            <a:p>
              <a:pPr algn="r">
                <a:spcBef>
                  <a:spcPts val="200"/>
                </a:spcBef>
                <a:spcAft>
                  <a:spcPts val="60"/>
                </a:spcAft>
              </a:pPr>
              <a:r>
                <a:rPr altLang="en-US" kern="0" lang="zh-CN">
                  <a:solidFill>
                    <a:srgbClr val="00B0F0"/>
                  </a:solidFill>
                  <a:latin charset="-122" pitchFamily="34" typeface="微软雅黑"/>
                  <a:ea charset="-122" pitchFamily="34" typeface="微软雅黑"/>
                </a:rPr>
                <a:t>坚强意志是事业成功的保证</a:t>
              </a:r>
            </a:p>
          </p:txBody>
        </p:sp>
        <p:sp>
          <p:nvSpPr>
            <p:cNvPr id="8" name="TextBox 7"/>
            <p:cNvSpPr txBox="1"/>
            <p:nvPr/>
          </p:nvSpPr>
          <p:spPr>
            <a:xfrm>
              <a:off x="10919742" y="5243715"/>
              <a:ext cx="407810" cy="1554430"/>
            </a:xfrm>
            <a:prstGeom prst="rect">
              <a:avLst/>
            </a:prstGeom>
            <a:noFill/>
          </p:spPr>
          <p:txBody>
            <a:bodyPr wrap="square">
              <a:spAutoFit/>
            </a:bodyPr>
            <a:lstStyle/>
            <a:p>
              <a:pPr algn="r">
                <a:defRPr/>
              </a:pPr>
              <a:r>
                <a:rPr altLang="zh-CN" b="1" lang="en-US" sz="9601">
                  <a:solidFill>
                    <a:srgbClr val="00B0F0"/>
                  </a:solidFill>
                  <a:effectLst>
                    <a:outerShdw algn="tl" blurRad="38100" dir="2700000" dist="38100">
                      <a:srgbClr val="000000">
                        <a:alpha val="43137"/>
                      </a:srgbClr>
                    </a:outerShdw>
                  </a:effectLst>
                  <a:latin charset="0" pitchFamily="82" typeface="Broadway"/>
                  <a:ea charset="-120" pitchFamily="18" typeface="DFPYeaSong-B5"/>
                </a:rPr>
                <a:t>3</a:t>
              </a:r>
            </a:p>
          </p:txBody>
        </p:sp>
      </p:grpSp>
      <p:sp>
        <p:nvSpPr>
          <p:cNvPr id="13" name="Text Box 44"/>
          <p:cNvSpPr txBox="1">
            <a:spLocks noChangeArrowheads="1"/>
          </p:cNvSpPr>
          <p:nvPr/>
        </p:nvSpPr>
        <p:spPr bwMode="auto">
          <a:xfrm>
            <a:off x="7896434" y="2185166"/>
            <a:ext cx="410499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面对一件事情，可以想象成艰苦的爬山，也可以看作是轻松的游戏，但无论怎样，你是否具备必胜的信念、坚定的信心、坚持的毅力和勇敢面对结果的态度是根本。</a:t>
            </a:r>
          </a:p>
        </p:txBody>
      </p:sp>
      <p:sp>
        <p:nvSpPr>
          <p:cNvPr id="15" name="Text Box 44"/>
          <p:cNvSpPr txBox="1">
            <a:spLocks noChangeArrowheads="1"/>
          </p:cNvSpPr>
          <p:nvPr/>
        </p:nvSpPr>
        <p:spPr bwMode="auto">
          <a:xfrm>
            <a:off x="7896434" y="3725177"/>
            <a:ext cx="4104991"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苏轼说，古之成大事者，不惟有超世之才，亦必有坚韧不拔之志。世界上没有任何东西能够代替“坚强的意志”，即使才能也不行，这个世界上挤满了受过教育而一事无成的人，只有毅力与决心才是万能的！</a:t>
            </a:r>
          </a:p>
        </p:txBody>
      </p:sp>
      <p:pic>
        <p:nvPicPr>
          <p:cNvPr descr="F:\TDZ临时\其他备用\new\so easy\F1BDCD6A18797C092F3A1FFF53431854.jpg" id="16" name="Picture 2"/>
          <p:cNvPicPr>
            <a:picLocks noChangeArrowheads="1" noChangeAspect="1"/>
          </p:cNvPicPr>
          <p:nvPr/>
        </p:nvPicPr>
        <p:blipFill>
          <a:blip r:embed="rId2">
            <a:extLst>
              <a:ext uri="{28A0092B-C50C-407E-A947-70E740481C1C}">
                <a14:useLocalDpi/>
              </a:ext>
            </a:extLst>
          </a:blip>
          <a:stretch>
            <a:fillRect/>
          </a:stretch>
        </p:blipFill>
        <p:spPr bwMode="auto">
          <a:xfrm>
            <a:off x="3143288" y="-447"/>
            <a:ext cx="4573835" cy="6858891"/>
          </a:xfrm>
          <a:prstGeom prst="rect">
            <a:avLst/>
          </a:prstGeom>
          <a:noFill/>
          <a:extLst>
            <a:ext uri="{909E8E84-426E-40DD-AFC4-6F175D3DCCD1}">
              <a14:hiddenFill>
                <a:solidFill>
                  <a:srgbClr val="FFFFFF"/>
                </a:solidFill>
              </a14:hiddenFill>
            </a:ext>
          </a:extLst>
        </p:spPr>
      </p:pic>
    </p:spTree>
    <p:extLst>
      <p:ext uri="{BB962C8B-B14F-4D97-AF65-F5344CB8AC3E}">
        <p14:creationId val="106189013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 fill="hold" id="7"/>
                                        <p:tgtEl>
                                          <p:spTgt spid="5"/>
                                        </p:tgtEl>
                                        <p:attrNameLst>
                                          <p:attrName>ppt_x</p:attrName>
                                        </p:attrNameLst>
                                      </p:cBhvr>
                                      <p:tavLst>
                                        <p:tav tm="0">
                                          <p:val>
                                            <p:strVal val="0-#ppt_w/2"/>
                                          </p:val>
                                        </p:tav>
                                        <p:tav tm="100000">
                                          <p:val>
                                            <p:strVal val="#ppt_x"/>
                                          </p:val>
                                        </p:tav>
                                      </p:tavLst>
                                    </p:anim>
                                    <p:anim calcmode="lin" valueType="num">
                                      <p:cBhvr additive="base">
                                        <p:cTn dur="1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15"/>
                                        </p:tgtEl>
                                        <p:attrNameLst>
                                          <p:attrName>style.visibility</p:attrName>
                                        </p:attrNameLst>
                                      </p:cBhvr>
                                      <p:to>
                                        <p:strVal val="visible"/>
                                      </p:to>
                                    </p:set>
                                    <p:animEffect filter="fade" transition="in">
                                      <p:cBhvr>
                                        <p:cTn dur="1000" id="16"/>
                                        <p:tgtEl>
                                          <p:spTgt spid="15"/>
                                        </p:tgtEl>
                                      </p:cBhvr>
                                    </p:animEffect>
                                    <p:anim calcmode="lin" valueType="num">
                                      <p:cBhvr>
                                        <p:cTn dur="1000" fill="hold" id="17"/>
                                        <p:tgtEl>
                                          <p:spTgt spid="15"/>
                                        </p:tgtEl>
                                        <p:attrNameLst>
                                          <p:attrName>ppt_x</p:attrName>
                                        </p:attrNameLst>
                                      </p:cBhvr>
                                      <p:tavLst>
                                        <p:tav tm="0">
                                          <p:val>
                                            <p:strVal val="#ppt_x"/>
                                          </p:val>
                                        </p:tav>
                                        <p:tav tm="100000">
                                          <p:val>
                                            <p:strVal val="#ppt_x"/>
                                          </p:val>
                                        </p:tav>
                                      </p:tavLst>
                                    </p:anim>
                                    <p:anim calcmode="lin" valueType="num">
                                      <p:cBhvr>
                                        <p:cTn dur="1000" fill="hold" id="1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fontAlgn="auto">
          <a:spcBef>
            <a:spcPts val="0"/>
          </a:spcBef>
          <a:spcAft>
            <a:spcPts val="0"/>
          </a:spcAft>
          <a:defRPr b="1" dirty="0" i="1" sz="5400">
            <a:solidFill>
              <a:srgbClr val="FC6204"/>
            </a:solidFill>
            <a:effectLst>
              <a:outerShdw algn="tl" blurRad="38100" dir="2700000" dist="38100">
                <a:srgbClr val="000000">
                  <a:alpha val="43137"/>
                </a:srgbClr>
              </a:outerShdw>
            </a:effectLst>
            <a:latin charset="0" pitchFamily="82" typeface="Broadway"/>
            <a:ea charset="-120" pitchFamily="18" typeface="DFPYeaSong-B5"/>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309</Paragraphs>
  <Slides>51</Slides>
  <Notes>1</Notes>
  <TotalTime>1502</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51</vt:i4>
      </vt:variant>
    </vt:vector>
  </HeadingPairs>
  <TitlesOfParts>
    <vt:vector baseType="lpstr" size="68">
      <vt:lpstr>Arial</vt:lpstr>
      <vt:lpstr>Calibri</vt:lpstr>
      <vt:lpstr>Broadway</vt:lpstr>
      <vt:lpstr>楷体</vt:lpstr>
      <vt:lpstr>经典繁仿黑</vt:lpstr>
      <vt:lpstr>Tahoma</vt:lpstr>
      <vt:lpstr>Arial Unicode MS</vt:lpstr>
      <vt:lpstr>微软雅黑</vt:lpstr>
      <vt:lpstr>宋体</vt:lpstr>
      <vt:lpstr>Lao UI</vt:lpstr>
      <vt:lpstr>专业字体设计服务/WWW.ZTSGC.COM/</vt:lpstr>
      <vt:lpstr>Wingdings</vt:lpstr>
      <vt:lpstr>Calibri Light</vt:lpstr>
      <vt:lpstr>DFPYeaSong-B5</vt:lpstr>
      <vt:lpstr>Impact</vt:lpstr>
      <vt:lpstr>Lato</vt:lpstr>
      <vt:lpstr>Office 主题</vt:lpstr>
      <vt:lpstr>PowerPoint Presentation</vt:lpstr>
      <vt:lpstr>目录</vt:lpstr>
      <vt:lpstr>过渡页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过渡页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优品PPT</cp:lastModifiedBy>
  <dcterms:modified xsi:type="dcterms:W3CDTF">2021-08-20T10:57:16Z</dcterms:modified>
  <cp:revision>377</cp:revision>
  <dc:title>PowerPoint 演示文稿</dc:title>
</cp:coreProperties>
</file>