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Lst>
  <p:sldIdLst>
    <p:sldId id="257" r:id="rId2"/>
    <p:sldId id="293" r:id="rId3"/>
    <p:sldId id="294" r:id="rId4"/>
    <p:sldId id="262" r:id="rId5"/>
    <p:sldId id="261" r:id="rId6"/>
    <p:sldId id="260" r:id="rId7"/>
    <p:sldId id="263" r:id="rId8"/>
    <p:sldId id="264" r:id="rId9"/>
    <p:sldId id="265" r:id="rId10"/>
    <p:sldId id="266" r:id="rId11"/>
    <p:sldId id="267" r:id="rId12"/>
    <p:sldId id="268" r:id="rId13"/>
    <p:sldId id="269" r:id="rId14"/>
    <p:sldId id="270" r:id="rId15"/>
    <p:sldId id="271" r:id="rId16"/>
    <p:sldId id="272" r:id="rId17"/>
    <p:sldId id="273" r:id="rId18"/>
    <p:sldId id="277" r:id="rId19"/>
    <p:sldId id="274" r:id="rId20"/>
    <p:sldId id="275" r:id="rId21"/>
    <p:sldId id="276" r:id="rId22"/>
    <p:sldId id="278" r:id="rId23"/>
    <p:sldId id="280"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6" r:id="rId38"/>
  </p:sldIdLst>
  <p:sldSz cx="12192000" cy="6858000"/>
  <p:notesSz cx="6858000" cy="9144000"/>
  <p:embeddedFontLst>
    <p:embeddedFont>
      <p:font typeface="Calibri Light" panose="020F0302020204030204" pitchFamily="34" charset="0"/>
      <p:regular r:id="rId40"/>
      <p:italic r:id="rId41"/>
    </p:embeddedFont>
    <p:embeddedFont>
      <p:font typeface="时尚中黑简体" panose="02010600030101010101" charset="-122"/>
      <p:regular r:id="rId42"/>
    </p:embeddedFont>
    <p:embeddedFont>
      <p:font typeface="Calibri" panose="020F0502020204030204" pitchFamily="34" charset="0"/>
      <p:regular r:id="rId43"/>
      <p:bold r:id="rId44"/>
      <p:italic r:id="rId45"/>
      <p:boldItalic r:id="rId46"/>
    </p:embeddedFont>
    <p:embeddedFont>
      <p:font typeface="张海山锐线体简" panose="02010600030101010101" charset="-122"/>
      <p:regular r:id="rId47"/>
    </p:embeddedFont>
    <p:embeddedFont>
      <p:font typeface="微软雅黑" panose="020B0503020204020204" pitchFamily="34" charset="-122"/>
      <p:regular r:id="rId48"/>
      <p:bold r:id="rId49"/>
    </p:embeddedFont>
    <p:embeddedFont>
      <p:font typeface="Microsoft JhengHei" panose="020B0604030504040204" pitchFamily="34" charset="-120"/>
      <p:regular r:id="rId50"/>
      <p:bold r:id="rId51"/>
    </p:embeddedFont>
    <p:embeddedFont>
      <p:font typeface="方正字迹-张颢硬笔楷书" panose="02010600030101010101" charset="-122"/>
      <p:regular r:id="rId52"/>
    </p:embeddedFont>
    <p:embeddedFont>
      <p:font typeface="叶根友特楷简体" panose="02010600030101010101" charset="-122"/>
      <p:regular r:id="rId53"/>
    </p:embeddedFont>
    <p:embeddedFont>
      <p:font typeface="张海山锐谐体" panose="02000000000000000000" charset="-122"/>
      <p:regular r:id="rId54"/>
    </p:embeddedFont>
    <p:embeddedFont>
      <p:font typeface="康煕字典體(Demo)" charset="-120"/>
      <p:regular r:id="rId55"/>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4" autoAdjust="0"/>
    <p:restoredTop sz="94660"/>
  </p:normalViewPr>
  <p:slideViewPr>
    <p:cSldViewPr snapToGrid="0">
      <p:cViewPr varScale="1">
        <p:scale>
          <a:sx n="92" d="100"/>
          <a:sy n="92" d="100"/>
        </p:scale>
        <p:origin x="354" y="66"/>
      </p:cViewPr>
      <p:guideLst>
        <p:guide orient="horz" pos="2160"/>
        <p:guide pos="3840"/>
      </p:guideLst>
    </p:cSldViewPr>
  </p:slideViewPr>
  <p:notesTextViewPr>
    <p:cViewPr>
      <p:scale>
        <a:sx n="1" d="1"/>
        <a:sy n="1" d="1"/>
      </p:scale>
      <p:origin x="0" y="0"/>
    </p:cViewPr>
  </p:notesTextViewPr>
  <p:sorterViewPr>
    <p:cViewPr>
      <p:scale>
        <a:sx n="51" d="100"/>
        <a:sy n="51" d="100"/>
      </p:scale>
      <p:origin x="0" y="-232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tags/tag1.xml" Type="http://schemas.openxmlformats.org/officeDocument/2006/relationships/tags"/><Relationship Id="rId4" Target="slides/slide3.xml" Type="http://schemas.openxmlformats.org/officeDocument/2006/relationships/slide"/><Relationship Id="rId40" Target="fonts/font1.fntdata" Type="http://schemas.openxmlformats.org/officeDocument/2006/relationships/font"/><Relationship Id="rId41" Target="fonts/font2.fntdata" Type="http://schemas.openxmlformats.org/officeDocument/2006/relationships/font"/><Relationship Id="rId42" Target="fonts/font3.fntdata" Type="http://schemas.openxmlformats.org/officeDocument/2006/relationships/font"/><Relationship Id="rId43" Target="fonts/font4.fntdata" Type="http://schemas.openxmlformats.org/officeDocument/2006/relationships/font"/><Relationship Id="rId44" Target="fonts/font5.fntdata" Type="http://schemas.openxmlformats.org/officeDocument/2006/relationships/font"/><Relationship Id="rId45" Target="fonts/font6.fntdata" Type="http://schemas.openxmlformats.org/officeDocument/2006/relationships/font"/><Relationship Id="rId46" Target="fonts/font7.fntdata" Type="http://schemas.openxmlformats.org/officeDocument/2006/relationships/font"/><Relationship Id="rId47" Target="fonts/font8.fntdata" Type="http://schemas.openxmlformats.org/officeDocument/2006/relationships/font"/><Relationship Id="rId48" Target="fonts/font9.fntdata" Type="http://schemas.openxmlformats.org/officeDocument/2006/relationships/font"/><Relationship Id="rId49" Target="fonts/font10.fntdata" Type="http://schemas.openxmlformats.org/officeDocument/2006/relationships/font"/><Relationship Id="rId5" Target="slides/slide4.xml" Type="http://schemas.openxmlformats.org/officeDocument/2006/relationships/slide"/><Relationship Id="rId50" Target="fonts/font11.fntdata" Type="http://schemas.openxmlformats.org/officeDocument/2006/relationships/font"/><Relationship Id="rId51" Target="fonts/font12.fntdata" Type="http://schemas.openxmlformats.org/officeDocument/2006/relationships/font"/><Relationship Id="rId52" Target="fonts/font13.fntdata" Type="http://schemas.openxmlformats.org/officeDocument/2006/relationships/font"/><Relationship Id="rId53" Target="fonts/font14.fntdata" Type="http://schemas.openxmlformats.org/officeDocument/2006/relationships/font"/><Relationship Id="rId54" Target="fonts/font15.fntdata" Type="http://schemas.openxmlformats.org/officeDocument/2006/relationships/font"/><Relationship Id="rId55" Target="fonts/font16.fntdata" Type="http://schemas.openxmlformats.org/officeDocument/2006/relationships/font"/><Relationship Id="rId56" Target="presProps.xml" Type="http://schemas.openxmlformats.org/officeDocument/2006/relationships/presProps"/><Relationship Id="rId57" Target="viewProps.xml" Type="http://schemas.openxmlformats.org/officeDocument/2006/relationships/viewProps"/><Relationship Id="rId58" Target="theme/theme1.xml" Type="http://schemas.openxmlformats.org/officeDocument/2006/relationships/theme"/><Relationship Id="rId59" Target="tableStyles.xml" Type="http://schemas.openxmlformats.org/officeDocument/2006/relationships/tableStyles"/><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jpeg" Type="http://schemas.openxmlformats.org/officeDocument/2006/relationships/image"/><Relationship Id="rId4" Target="http://pushi.yanj.cn/" TargetMode="External" Type="http://schemas.openxmlformats.org/officeDocument/2006/relationships/hyperlink"/><Relationship Id="rId5" Target="http://weibo.com/huzhanli" TargetMode="External" Type="http://schemas.openxmlformats.org/officeDocument/2006/relationships/hyperlink"/><Relationship Id="rId6" Target="../media/image4.jpeg" Type="http://schemas.openxmlformats.org/officeDocument/2006/relationships/image"/><Relationship Id="rId7" Target="../media/image5.png" Type="http://schemas.openxmlformats.org/officeDocument/2006/relationships/image"/><Relationship Id="rId8" Target="../media/image6.wdp" Type="http://schemas.microsoft.com/office/2007/relationships/hdphoto"/><Relationship Id="rId9"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49BF41C-DB6F-40CE-9FD2-46875A397BB8}" type="datetimeFigureOut">
              <a:rPr lang="zh-CN" altLang="en-US" smtClean="0"/>
              <a:t>2015/4/24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15ADE-347A-4924-B1B6-A9D69A3E99B8}" type="slidenum">
              <a:rPr lang="zh-CN" altLang="en-US" smtClean="0"/>
              <a:t>‹#›</a:t>
            </a:fld>
            <a:endParaRPr lang="zh-CN" altLang="en-US"/>
          </a:p>
        </p:txBody>
      </p:sp>
    </p:spTree>
    <p:extLst>
      <p:ext uri="{BB962C8B-B14F-4D97-AF65-F5344CB8AC3E}">
        <p14:creationId val="158859552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9BF41C-DB6F-40CE-9FD2-46875A397BB8}" type="datetimeFigureOut">
              <a:rPr lang="zh-CN" altLang="en-US" smtClean="0"/>
              <a:t>2015/4/24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15ADE-347A-4924-B1B6-A9D69A3E99B8}" type="slidenum">
              <a:rPr lang="zh-CN" altLang="en-US" smtClean="0"/>
              <a:t>‹#›</a:t>
            </a:fld>
            <a:endParaRPr lang="zh-CN" altLang="en-US"/>
          </a:p>
        </p:txBody>
      </p:sp>
    </p:spTree>
    <p:extLst>
      <p:ext uri="{BB962C8B-B14F-4D97-AF65-F5344CB8AC3E}">
        <p14:creationId val="307008840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9BF41C-DB6F-40CE-9FD2-46875A397BB8}" type="datetimeFigureOut">
              <a:rPr lang="zh-CN" altLang="en-US" smtClean="0"/>
              <a:t>2015/4/24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15ADE-347A-4924-B1B6-A9D69A3E99B8}" type="slidenum">
              <a:rPr lang="zh-CN" altLang="en-US" smtClean="0"/>
              <a:t>‹#›</a:t>
            </a:fld>
            <a:endParaRPr lang="zh-CN" altLang="en-US"/>
          </a:p>
        </p:txBody>
      </p:sp>
    </p:spTree>
    <p:extLst>
      <p:ext uri="{BB962C8B-B14F-4D97-AF65-F5344CB8AC3E}">
        <p14:creationId val="31620425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9BF41C-DB6F-40CE-9FD2-46875A397BB8}" type="datetimeFigureOut">
              <a:rPr lang="zh-CN" altLang="en-US" smtClean="0"/>
              <a:t>2015/4/24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B15ADE-347A-4924-B1B6-A9D69A3E99B8}" type="slidenum">
              <a:rPr lang="zh-CN" altLang="en-US" smtClean="0"/>
              <a:t>‹#›</a:t>
            </a:fld>
            <a:endParaRPr lang="zh-CN" altLang="en-US"/>
          </a:p>
        </p:txBody>
      </p:sp>
    </p:spTree>
    <p:extLst>
      <p:ext uri="{BB962C8B-B14F-4D97-AF65-F5344CB8AC3E}">
        <p14:creationId val="151414216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7" name="矩形 6"/>
          <p:cNvSpPr/>
          <p:nvPr userDrawn="1"/>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10"/>
          <p:cNvSpPr>
            <a:spLocks noChangeArrowheads="1"/>
          </p:cNvSpPr>
          <p:nvPr userDrawn="1"/>
        </p:nvSpPr>
        <p:spPr bwMode="auto">
          <a:xfrm>
            <a:off x="5423264" y="5405181"/>
            <a:ext cx="3600951" cy="3898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2000">
                <a:solidFill>
                  <a:schemeClr val="bg1">
                    <a:lumMod val="95000"/>
                  </a:schemeClr>
                </a:solidFill>
                <a:latin typeface="微软雅黑" pitchFamily="34" charset="-122"/>
                <a:ea typeface="微软雅黑" pitchFamily="34" charset="-122"/>
                <a:sym typeface="Arial" panose="020b0604020202020204" pitchFamily="34" charset="0"/>
              </a:rPr>
              <a:t>http://</a:t>
            </a:r>
            <a:r>
              <a:rPr lang="en-US" sz="2000" smtClean="0">
                <a:solidFill>
                  <a:schemeClr val="bg1">
                    <a:lumMod val="95000"/>
                  </a:schemeClr>
                </a:solidFill>
                <a:latin typeface="微软雅黑" pitchFamily="34" charset="-122"/>
                <a:ea typeface="微软雅黑" pitchFamily="34" charset="-122"/>
                <a:sym typeface="Arial" panose="020b0604020202020204" pitchFamily="34" charset="0"/>
              </a:rPr>
              <a:t>weibo.com/huzhanli</a:t>
            </a:r>
            <a:endParaRPr lang="en-US" sz="200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TextBox 13"/>
          <p:cNvSpPr>
            <a:spLocks noChangeArrowheads="1"/>
          </p:cNvSpPr>
          <p:nvPr userDrawn="1"/>
        </p:nvSpPr>
        <p:spPr bwMode="auto">
          <a:xfrm>
            <a:off x="5423262" y="4593649"/>
            <a:ext cx="2355399" cy="3898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zh-CN" altLang="en-US" sz="2000" smtClean="0">
                <a:solidFill>
                  <a:schemeClr val="bg1">
                    <a:lumMod val="95000"/>
                  </a:schemeClr>
                </a:solidFill>
                <a:latin typeface="微软雅黑" pitchFamily="34" charset="-122"/>
                <a:ea typeface="微软雅黑" pitchFamily="34" charset="-122"/>
                <a:sym typeface="Arial" panose="020b0604020202020204" pitchFamily="34" charset="0"/>
              </a:rPr>
              <a:t>璞石</a:t>
            </a:r>
            <a:r>
              <a:rPr lang="en-US" altLang="zh-CN" sz="2000" smtClean="0">
                <a:solidFill>
                  <a:schemeClr val="bg1">
                    <a:lumMod val="95000"/>
                  </a:schemeClr>
                </a:solidFill>
                <a:latin typeface="微软雅黑" pitchFamily="34" charset="-122"/>
                <a:ea typeface="微软雅黑" pitchFamily="34" charset="-122"/>
                <a:sym typeface="Arial" panose="020b0604020202020204" pitchFamily="34" charset="0"/>
              </a:rPr>
              <a:t>/@</a:t>
            </a:r>
            <a:r>
              <a:rPr lang="zh-CN" altLang="en-US" sz="2000" smtClean="0">
                <a:solidFill>
                  <a:schemeClr val="bg1">
                    <a:lumMod val="95000"/>
                  </a:schemeClr>
                </a:solidFill>
                <a:latin typeface="微软雅黑" pitchFamily="34" charset="-122"/>
                <a:ea typeface="微软雅黑" pitchFamily="34" charset="-122"/>
                <a:sym typeface="Arial" panose="020b0604020202020204" pitchFamily="34" charset="0"/>
              </a:rPr>
              <a:t>璞石</a:t>
            </a:r>
            <a:r>
              <a:rPr lang="en-US" altLang="zh-CN" sz="2000" smtClean="0">
                <a:solidFill>
                  <a:schemeClr val="bg1">
                    <a:lumMod val="95000"/>
                  </a:schemeClr>
                </a:solidFill>
                <a:latin typeface="微软雅黑" pitchFamily="34" charset="-122"/>
                <a:ea typeface="微软雅黑" pitchFamily="34" charset="-122"/>
                <a:sym typeface="Arial" panose="020b0604020202020204" pitchFamily="34" charset="0"/>
              </a:rPr>
              <a:t>PPT</a:t>
            </a: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pic>
        <p:nvPicPr>
          <p:cNvPr id="10" name="图片 14"/>
          <p:cNvPicPr>
            <a:picLocks noChangeAspect="1" noChangeArrowheads="1"/>
          </p:cNvPicPr>
          <p:nvPr userDrawn="1"/>
        </p:nvPicPr>
        <p:blipFill>
          <a:blip r:embed="rId1">
            <a:extLst>
              <a:ext uri="{28A0092B-C50C-407E-A947-70E740481C1C}">
                <a14:useLocalDpi val="0"/>
              </a:ext>
            </a:extLst>
          </a:blip>
          <a:stretch>
            <a:fillRect/>
          </a:stretch>
        </p:blipFill>
        <p:spPr bwMode="auto">
          <a:xfrm>
            <a:off x="5002199" y="4613224"/>
            <a:ext cx="350895" cy="350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 name="Picture 3" descr="C:\Documents and Settings\tdz\桌面\未标题-2.png"/>
          <p:cNvPicPr>
            <a:picLocks noChangeAspect="1" noChangeArrowheads="1"/>
          </p:cNvPicPr>
          <p:nvPr userDrawn="1"/>
        </p:nvPicPr>
        <p:blipFill>
          <a:blip r:embed="rId2">
            <a:extLst>
              <a:ext uri="{28A0092B-C50C-407E-A947-70E740481C1C}">
                <a14:useLocalDpi val="0"/>
              </a:ext>
            </a:extLst>
          </a:blip>
          <a:stretch>
            <a:fillRect/>
          </a:stretch>
        </p:blipFill>
        <p:spPr bwMode="auto">
          <a:xfrm>
            <a:off x="5002199" y="5426480"/>
            <a:ext cx="385910" cy="347092"/>
          </a:xfrm>
          <a:prstGeom prst="rect">
            <a:avLst/>
          </a:prstGeom>
          <a:noFill/>
          <a:extLst>
            <a:ext uri="{909E8E84-426E-40DD-AFC4-6F175D3DCCD1}">
              <a14:hiddenFill>
                <a:solidFill>
                  <a:srgbClr val="FFFFFF"/>
                </a:solidFill>
              </a14:hiddenFill>
            </a:ext>
          </a:extLst>
        </p:spPr>
      </p:pic>
      <p:grpSp>
        <p:nvGrpSpPr>
          <p:cNvPr id="12" name="组合 11"/>
          <p:cNvGrpSpPr/>
          <p:nvPr userDrawn="1"/>
        </p:nvGrpSpPr>
        <p:grpSpPr>
          <a:xfrm>
            <a:off x="4976031" y="4968198"/>
            <a:ext cx="3846853" cy="530936"/>
            <a:chOff x="6926957" y="5782243"/>
            <a:chExt cx="4469384" cy="530936"/>
          </a:xfrm>
        </p:grpSpPr>
        <p:sp>
          <p:nvSpPr>
            <p:cNvPr id="13" name="TextBox 12"/>
            <p:cNvSpPr>
              <a:spLocks noChangeArrowheads="1"/>
            </p:cNvSpPr>
            <p:nvPr/>
          </p:nvSpPr>
          <p:spPr bwMode="auto">
            <a:xfrm>
              <a:off x="7443782" y="5860997"/>
              <a:ext cx="3952559"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altLang="zh-CN" sz="2000">
                  <a:solidFill>
                    <a:schemeClr val="bg1"/>
                  </a:solidFill>
                  <a:latin typeface="微软雅黑" pitchFamily="34" charset="-122"/>
                  <a:ea typeface="微软雅黑" pitchFamily="34" charset="-122"/>
                </a:rPr>
                <a:t>http</a:t>
              </a:r>
              <a:r>
                <a:rPr lang="en-US" altLang="zh-CN" sz="2000" smtClean="0">
                  <a:solidFill>
                    <a:schemeClr val="bg1"/>
                  </a:solidFill>
                  <a:latin typeface="微软雅黑" pitchFamily="34" charset="-122"/>
                  <a:ea typeface="微软雅黑" pitchFamily="34" charset="-122"/>
                </a:rPr>
                <a:t>://pushi.yanj.cn</a:t>
              </a:r>
              <a:endParaRPr lang="en-US" sz="20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4" name="Picture 4"/>
            <p:cNvPicPr>
              <a:picLocks noChangeAspect="1" noChangeArrowheads="1"/>
            </p:cNvPicPr>
            <p:nvPr/>
          </p:nvPicPr>
          <p:blipFill>
            <a:blip r:embed="rId3">
              <a:extLst>
                <a:ext uri="{28A0092B-C50C-407E-A947-70E740481C1C}">
                  <a14:useLocalDpi val="0"/>
                </a:ext>
              </a:extLst>
            </a:blip>
            <a:stretch>
              <a:fillRect/>
            </a:stretch>
          </p:blipFill>
          <p:spPr bwMode="auto">
            <a:xfrm>
              <a:off x="6946910" y="5876590"/>
              <a:ext cx="418130" cy="363525"/>
            </a:xfrm>
            <a:prstGeom prst="rect">
              <a:avLst/>
            </a:prstGeom>
            <a:noFill/>
            <a:extLst>
              <a:ext uri="{909E8E84-426E-40DD-AFC4-6F175D3DCCD1}">
                <a14:hiddenFill>
                  <a:solidFill>
                    <a:srgbClr val="FFFFFF"/>
                  </a:solidFill>
                </a14:hiddenFill>
              </a:ext>
            </a:extLst>
          </p:spPr>
        </p:pic>
        <p:sp>
          <p:nvSpPr>
            <p:cNvPr id="15" name="矩形 14">
              <a:hlinkClick r:id="rId4"/>
            </p:cNvPr>
            <p:cNvSpPr/>
            <p:nvPr/>
          </p:nvSpPr>
          <p:spPr>
            <a:xfrm>
              <a:off x="6926957" y="5782243"/>
              <a:ext cx="4185880" cy="530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hlinkClick r:id="rId5"/>
          </p:cNvPr>
          <p:cNvSpPr/>
          <p:nvPr userDrawn="1"/>
        </p:nvSpPr>
        <p:spPr>
          <a:xfrm>
            <a:off x="5002199" y="5405181"/>
            <a:ext cx="3897104" cy="389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userDrawn="1"/>
        </p:nvPicPr>
        <p:blipFill>
          <a:blip r:embed="rId6">
            <a:extLst>
              <a:ext uri="{28A0092B-C50C-407E-A947-70E740481C1C}">
                <a14:useLocalDpi val="0"/>
              </a:ext>
            </a:extLst>
          </a:blip>
          <a:stretch>
            <a:fillRect/>
          </a:stretch>
        </p:blipFill>
        <p:spPr>
          <a:xfrm>
            <a:off x="3501349" y="4516375"/>
            <a:ext cx="1317046" cy="1330350"/>
          </a:xfrm>
          <a:prstGeom prst="rect">
            <a:avLst/>
          </a:prstGeom>
        </p:spPr>
      </p:pic>
      <p:sp>
        <p:nvSpPr>
          <p:cNvPr id="18" name="矩形 17"/>
          <p:cNvSpPr/>
          <p:nvPr userDrawn="1"/>
        </p:nvSpPr>
        <p:spPr>
          <a:xfrm>
            <a:off x="4902908" y="4516375"/>
            <a:ext cx="3996395" cy="1330350"/>
          </a:xfrm>
          <a:prstGeom prst="rect">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hlinkClick r:id="rId4"/>
          </p:cNvPr>
          <p:cNvPicPr>
            <a:picLocks noChangeAspect="1"/>
          </p:cNvPicPr>
          <p:nvPr userDrawn="1"/>
        </p:nvPicPr>
        <p:blipFill>
          <a:blip r:embed="rId7">
            <a:extLst>
              <a:ext uri="{BEBA8EAE-BF5A-486C-A8C5-ECC9F3942E4B}">
                <a14:imgProps>
                  <a14:imgLayer r:embed="rId8">
                    <a14:imgEffect>
                      <a14:saturation sat="0"/>
                    </a14:imgEffect>
                  </a14:imgLayer>
                </a14:imgProps>
              </a:ext>
              <a:ext uri="{28A0092B-C50C-407E-A947-70E740481C1C}">
                <a14:useLocalDpi val="0"/>
              </a:ext>
            </a:extLst>
          </a:blip>
          <a:srcRect t="4233" b="15958"/>
          <a:stretch>
            <a:fillRect/>
          </a:stretch>
        </p:blipFill>
        <p:spPr>
          <a:xfrm>
            <a:off x="3501349" y="1551270"/>
            <a:ext cx="5397954" cy="2871989"/>
          </a:xfrm>
          <a:prstGeom prst="rect">
            <a:avLst/>
          </a:prstGeom>
        </p:spPr>
      </p:pic>
    </p:spTree>
    <p:extLst>
      <p:ext uri="{BB962C8B-B14F-4D97-AF65-F5344CB8AC3E}">
        <p14:creationId val="382222589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49BF41C-DB6F-40CE-9FD2-46875A397BB8}" type="datetimeFigureOut">
              <a:rPr lang="zh-CN" altLang="en-US" smtClean="0"/>
              <a:t>2015/4/24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B15ADE-347A-4924-B1B6-A9D69A3E99B8}" type="slidenum">
              <a:rPr lang="zh-CN" altLang="en-US" smtClean="0"/>
              <a:t>‹#›</a:t>
            </a:fld>
            <a:endParaRPr lang="zh-CN" altLang="en-US"/>
          </a:p>
        </p:txBody>
      </p:sp>
    </p:spTree>
    <p:extLst>
      <p:ext uri="{BB962C8B-B14F-4D97-AF65-F5344CB8AC3E}">
        <p14:creationId val="250356093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49BF41C-DB6F-40CE-9FD2-46875A397BB8}" type="datetimeFigureOut">
              <a:rPr lang="zh-CN" altLang="en-US" smtClean="0"/>
              <a:t>2015/4/24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B15ADE-347A-4924-B1B6-A9D69A3E99B8}" type="slidenum">
              <a:rPr lang="zh-CN" altLang="en-US" smtClean="0"/>
              <a:t>‹#›</a:t>
            </a:fld>
            <a:endParaRPr lang="zh-CN" altLang="en-US"/>
          </a:p>
        </p:txBody>
      </p:sp>
    </p:spTree>
    <p:extLst>
      <p:ext uri="{BB962C8B-B14F-4D97-AF65-F5344CB8AC3E}">
        <p14:creationId val="106274144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49BF41C-DB6F-40CE-9FD2-46875A397BB8}" type="datetimeFigureOut">
              <a:rPr lang="zh-CN" altLang="en-US" smtClean="0"/>
              <a:t>2015/4/24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B15ADE-347A-4924-B1B6-A9D69A3E99B8}" type="slidenum">
              <a:rPr lang="zh-CN" altLang="en-US" smtClean="0"/>
              <a:t>‹#›</a:t>
            </a:fld>
            <a:endParaRPr lang="zh-CN" altLang="en-US"/>
          </a:p>
        </p:txBody>
      </p:sp>
    </p:spTree>
    <p:extLst>
      <p:ext uri="{BB962C8B-B14F-4D97-AF65-F5344CB8AC3E}">
        <p14:creationId val="168334470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49BF41C-DB6F-40CE-9FD2-46875A397BB8}" type="datetimeFigureOut">
              <a:rPr lang="zh-CN" altLang="en-US" smtClean="0"/>
              <a:t>2015/4/24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B15ADE-347A-4924-B1B6-A9D69A3E99B8}" type="slidenum">
              <a:rPr lang="zh-CN" altLang="en-US" smtClean="0"/>
              <a:t>‹#›</a:t>
            </a:fld>
            <a:endParaRPr lang="zh-CN" altLang="en-US"/>
          </a:p>
        </p:txBody>
      </p:sp>
    </p:spTree>
    <p:extLst>
      <p:ext uri="{BB962C8B-B14F-4D97-AF65-F5344CB8AC3E}">
        <p14:creationId val="152234805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9BF41C-DB6F-40CE-9FD2-46875A397BB8}" type="datetimeFigureOut">
              <a:rPr lang="zh-CN" altLang="en-US" smtClean="0"/>
              <a:t>2015/4/24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B15ADE-347A-4924-B1B6-A9D69A3E99B8}" type="slidenum">
              <a:rPr lang="zh-CN" altLang="en-US" smtClean="0"/>
              <a:t>‹#›</a:t>
            </a:fld>
            <a:endParaRPr lang="zh-CN" altLang="en-US"/>
          </a:p>
        </p:txBody>
      </p:sp>
    </p:spTree>
    <p:extLst>
      <p:ext uri="{BB962C8B-B14F-4D97-AF65-F5344CB8AC3E}">
        <p14:creationId val="13996850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9BF41C-DB6F-40CE-9FD2-46875A397BB8}" type="datetimeFigureOut">
              <a:rPr lang="zh-CN" altLang="en-US" smtClean="0"/>
              <a:t>2015/4/24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B15ADE-347A-4924-B1B6-A9D69A3E99B8}" type="slidenum">
              <a:rPr lang="zh-CN" altLang="en-US" smtClean="0"/>
              <a:t>‹#›</a:t>
            </a:fld>
            <a:endParaRPr lang="zh-CN" altLang="en-US"/>
          </a:p>
        </p:txBody>
      </p:sp>
    </p:spTree>
    <p:extLst>
      <p:ext uri="{BB962C8B-B14F-4D97-AF65-F5344CB8AC3E}">
        <p14:creationId val="263249829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2"/>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BF41C-DB6F-40CE-9FD2-46875A397BB8}" type="datetimeFigureOut">
              <a:rPr lang="zh-CN" altLang="en-US" smtClean="0"/>
              <a:t>2015/4/24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15ADE-347A-4924-B1B6-A9D69A3E99B8}" type="slidenum">
              <a:rPr lang="zh-CN" altLang="en-US" smtClean="0"/>
              <a:t>‹#›</a:t>
            </a:fld>
            <a:endParaRPr lang="zh-CN" altLang="en-US"/>
          </a:p>
        </p:txBody>
      </p:sp>
    </p:spTree>
    <p:extLst>
      <p:ext uri="{BB962C8B-B14F-4D97-AF65-F5344CB8AC3E}">
        <p14:creationId val="1578871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0.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2.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5.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6.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7.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 y="0"/>
            <a:ext cx="937847" cy="6858000"/>
          </a:xfrm>
          <a:prstGeom prst="rect">
            <a:avLst/>
          </a:prstGeom>
          <a:solidFill>
            <a:srgbClr val="194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37847" y="0"/>
            <a:ext cx="937847" cy="6858000"/>
          </a:xfrm>
          <a:prstGeom prst="rect">
            <a:avLst/>
          </a:prstGeom>
          <a:solidFill>
            <a:srgbClr val="2072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875693" y="0"/>
            <a:ext cx="937847" cy="6858000"/>
          </a:xfrm>
          <a:prstGeom prst="rect">
            <a:avLst/>
          </a:prstGeom>
          <a:solidFill>
            <a:srgbClr val="009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2813539" y="0"/>
            <a:ext cx="937847" cy="6858000"/>
          </a:xfrm>
          <a:prstGeom prst="rect">
            <a:avLst/>
          </a:prstGeom>
          <a:solidFill>
            <a:srgbClr val="529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751385" y="0"/>
            <a:ext cx="937847" cy="6858000"/>
          </a:xfrm>
          <a:prstGeom prst="rect">
            <a:avLst/>
          </a:prstGeom>
          <a:solidFill>
            <a:srgbClr val="BFC9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689231" y="0"/>
            <a:ext cx="937847" cy="6858000"/>
          </a:xfrm>
          <a:prstGeom prst="rect">
            <a:avLst/>
          </a:prstGeom>
          <a:solidFill>
            <a:srgbClr val="FFD5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627078" y="0"/>
            <a:ext cx="937847" cy="6858000"/>
          </a:xfrm>
          <a:prstGeom prst="rect">
            <a:avLst/>
          </a:prstGeom>
          <a:solidFill>
            <a:srgbClr val="FFB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564923" y="0"/>
            <a:ext cx="937847" cy="6858000"/>
          </a:xfrm>
          <a:prstGeom prst="rect">
            <a:avLst/>
          </a:prstGeom>
          <a:solidFill>
            <a:srgbClr val="FC75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7502770" y="0"/>
            <a:ext cx="937847" cy="6858000"/>
          </a:xfrm>
          <a:prstGeom prst="rect">
            <a:avLst/>
          </a:prstGeom>
          <a:solidFill>
            <a:srgbClr val="FF2F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8440616" y="0"/>
            <a:ext cx="937847" cy="6858000"/>
          </a:xfrm>
          <a:prstGeom prst="rect">
            <a:avLst/>
          </a:prstGeom>
          <a:solidFill>
            <a:srgbClr val="FF1E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9378462" y="0"/>
            <a:ext cx="937847" cy="6858000"/>
          </a:xfrm>
          <a:prstGeom prst="rect">
            <a:avLst/>
          </a:prstGeom>
          <a:solidFill>
            <a:srgbClr val="B631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0316308" y="0"/>
            <a:ext cx="937847" cy="6858000"/>
          </a:xfrm>
          <a:prstGeom prst="rect">
            <a:avLst/>
          </a:prstGeom>
          <a:solidFill>
            <a:srgbClr val="8511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11254154" y="0"/>
            <a:ext cx="937847" cy="6858000"/>
          </a:xfrm>
          <a:prstGeom prst="rect">
            <a:avLst/>
          </a:prstGeom>
          <a:solidFill>
            <a:srgbClr val="737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1875691" y="1525438"/>
            <a:ext cx="10316309" cy="4914708"/>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2606661" y="2057624"/>
            <a:ext cx="4754880" cy="701040"/>
          </a:xfrm>
          <a:prstGeom prst="rect">
            <a:avLst/>
          </a:prstGeom>
          <a:noFill/>
        </p:spPr>
        <p:txBody>
          <a:bodyPr rtlCol="0" wrap="none">
            <a:spAutoFit/>
          </a:bodyPr>
          <a:lstStyle/>
          <a:p>
            <a:r>
              <a:rPr altLang="en-US" lang="zh-CN" sz="4000">
                <a:solidFill>
                  <a:schemeClr val="bg1"/>
                </a:solidFill>
                <a:latin charset="-122" panose="02010600010101010101" pitchFamily="2" typeface="方正字迹-张颢硬笔楷书"/>
                <a:ea charset="-122" panose="02010600010101010101" pitchFamily="2" typeface="方正字迹-张颢硬笔楷书"/>
              </a:rPr>
              <a:t>精益管理培训课程之</a:t>
            </a:r>
          </a:p>
        </p:txBody>
      </p:sp>
      <p:sp>
        <p:nvSpPr>
          <p:cNvPr id="2" name="文本框 1"/>
          <p:cNvSpPr txBox="1"/>
          <p:nvPr/>
        </p:nvSpPr>
        <p:spPr>
          <a:xfrm>
            <a:off x="2606661" y="3506274"/>
            <a:ext cx="8615680" cy="2621280"/>
          </a:xfrm>
          <a:prstGeom prst="rect">
            <a:avLst/>
          </a:prstGeom>
          <a:noFill/>
        </p:spPr>
        <p:txBody>
          <a:bodyPr rtlCol="0" wrap="none">
            <a:spAutoFit/>
          </a:bodyPr>
          <a:lstStyle/>
          <a:p>
            <a:r>
              <a:rPr altLang="en-US" lang="zh-CN" smtClean="0" sz="16600">
                <a:solidFill>
                  <a:schemeClr val="tx1">
                    <a:lumMod val="65000"/>
                    <a:lumOff val="35000"/>
                  </a:schemeClr>
                </a:solidFill>
                <a:latin charset="-120" pitchFamily="2" typeface="康煕字典體(Demo)"/>
                <a:ea charset="-120" pitchFamily="2" typeface="康煕字典體(Demo)"/>
              </a:rPr>
              <a:t>第一模块</a:t>
            </a:r>
          </a:p>
        </p:txBody>
      </p:sp>
      <p:sp>
        <p:nvSpPr>
          <p:cNvPr id="3" name="椭圆 2"/>
          <p:cNvSpPr/>
          <p:nvPr/>
        </p:nvSpPr>
        <p:spPr>
          <a:xfrm>
            <a:off x="10637949" y="2073271"/>
            <a:ext cx="551405" cy="551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latin charset="-120" panose="020b0604030504040204" pitchFamily="34" typeface="Microsoft JhengHei"/>
                <a:ea charset="-120" panose="020b0604030504040204" pitchFamily="34" typeface="Microsoft JhengHei"/>
              </a:rPr>
              <a:t>一</a:t>
            </a:r>
          </a:p>
        </p:txBody>
      </p:sp>
      <p:sp>
        <p:nvSpPr>
          <p:cNvPr id="18" name="文本框 17"/>
          <p:cNvSpPr txBox="1"/>
          <p:nvPr/>
        </p:nvSpPr>
        <p:spPr>
          <a:xfrm>
            <a:off x="2632308" y="2870927"/>
            <a:ext cx="8564880" cy="1005840"/>
          </a:xfrm>
          <a:prstGeom prst="rect">
            <a:avLst/>
          </a:prstGeom>
          <a:noFill/>
        </p:spPr>
        <p:txBody>
          <a:bodyPr rtlCol="0" wrap="none">
            <a:spAutoFit/>
          </a:bodyPr>
          <a:lstStyle/>
          <a:p>
            <a:r>
              <a:rPr altLang="en-US" lang="zh-CN" sz="6000">
                <a:solidFill>
                  <a:schemeClr val="bg1"/>
                </a:solidFill>
                <a:latin charset="-122" panose="02000000000000000000" pitchFamily="2" typeface="张海山锐谐体"/>
                <a:ea charset="-122" panose="02000000000000000000" pitchFamily="2" typeface="张海山锐谐体"/>
              </a:rPr>
              <a:t>精益管理中层的角色认知</a:t>
            </a:r>
          </a:p>
        </p:txBody>
      </p:sp>
    </p:spTree>
    <p:extLst>
      <p:ext uri="{BB962C8B-B14F-4D97-AF65-F5344CB8AC3E}">
        <p14:creationId val="2320192231"/>
      </p:ext>
    </p:extLst>
  </p:cSld>
  <p:clrMapOvr>
    <a:masterClrMapping/>
  </p:clrMapOvr>
  <p:transition>
    <p:fad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BFC9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暴露</a:t>
            </a:r>
          </a:p>
          <a:p>
            <a:r>
              <a:rPr altLang="en-US" lang="zh-CN" smtClean="0" sz="5400">
                <a:solidFill>
                  <a:schemeClr val="bg1"/>
                </a:solidFill>
                <a:latin charset="-122" panose="02010601030101010101" pitchFamily="2" typeface="叶根友特楷简体"/>
                <a:ea charset="-122" panose="02010601030101010101" pitchFamily="2" typeface="叶根友特楷简体"/>
              </a:rPr>
              <a:t>问题</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02</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7"/>
            <a:ext cx="6523114" cy="1463040"/>
          </a:xfrm>
          <a:prstGeom prst="rect">
            <a:avLst/>
          </a:prstGeom>
        </p:spPr>
        <p:txBody>
          <a:bodyPr wrap="square">
            <a:spAutoFit/>
          </a:bodyPr>
          <a:lstStyle/>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精益生产方式非常强调问题的再现化。即将潜伏着的问题点全都暴露出来，以便进一步改善。其中采用的手段主要包括：不许过剩生产，追求零库存，目视管理，停线制度等。过剩生产和库存的浪费与其他浪费是有本质性区别的。因为这两者浪费因埋没其他真正的问题点，会阻碍对问题的实质性改善。</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3913829" y="1448352"/>
            <a:ext cx="4566451" cy="3041292"/>
          </a:xfrm>
          <a:prstGeom prst="rect">
            <a:avLst/>
          </a:prstGeom>
          <a:effectLst>
            <a:softEdge rad="635000"/>
          </a:effectLst>
        </p:spPr>
      </p:pic>
      <p:sp>
        <p:nvSpPr>
          <p:cNvPr id="26" name="文本框 25"/>
          <p:cNvSpPr txBox="1"/>
          <p:nvPr/>
        </p:nvSpPr>
        <p:spPr>
          <a:xfrm>
            <a:off x="8666820" y="1475800"/>
            <a:ext cx="2011680" cy="640080"/>
          </a:xfrm>
          <a:prstGeom prst="rect">
            <a:avLst/>
          </a:prstGeom>
          <a:noFill/>
        </p:spPr>
        <p:txBody>
          <a:bodyPr rtlCol="0" wrap="none">
            <a:spAutoFit/>
          </a:bodyPr>
          <a:lstStyle/>
          <a:p>
            <a:r>
              <a:rPr altLang="en-US" b="1" lang="zh-CN" sz="3600">
                <a:solidFill>
                  <a:schemeClr val="bg1"/>
                </a:solidFill>
                <a:latin charset="-122" pitchFamily="34" typeface="微软雅黑"/>
                <a:ea charset="-122" pitchFamily="34" typeface="微软雅黑"/>
              </a:rPr>
              <a:t>问题再现</a:t>
            </a:r>
          </a:p>
        </p:txBody>
      </p:sp>
      <p:sp>
        <p:nvSpPr>
          <p:cNvPr id="27" name="文本框 26"/>
          <p:cNvSpPr txBox="1"/>
          <p:nvPr/>
        </p:nvSpPr>
        <p:spPr>
          <a:xfrm>
            <a:off x="8192392" y="2071758"/>
            <a:ext cx="2505751"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追求零库存</a:t>
            </a:r>
          </a:p>
        </p:txBody>
      </p:sp>
      <p:sp>
        <p:nvSpPr>
          <p:cNvPr id="28" name="文本框 27"/>
          <p:cNvSpPr txBox="1"/>
          <p:nvPr/>
        </p:nvSpPr>
        <p:spPr>
          <a:xfrm>
            <a:off x="8666820" y="2711511"/>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目视管理</a:t>
            </a:r>
          </a:p>
        </p:txBody>
      </p:sp>
      <p:sp>
        <p:nvSpPr>
          <p:cNvPr id="33" name="文本框 32"/>
          <p:cNvSpPr txBox="1"/>
          <p:nvPr/>
        </p:nvSpPr>
        <p:spPr>
          <a:xfrm>
            <a:off x="8666820" y="3369488"/>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停线制度</a:t>
            </a:r>
          </a:p>
        </p:txBody>
      </p:sp>
    </p:spTree>
    <p:extLst>
      <p:ext uri="{BB962C8B-B14F-4D97-AF65-F5344CB8AC3E}">
        <p14:creationId val="583800825"/>
      </p:ext>
    </p:extLst>
  </p:cSld>
  <p:clrMapOvr>
    <a:masterClrMapping/>
  </p:clrMapOvr>
  <p:transition>
    <p:fad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BFC9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暴露</a:t>
            </a:r>
          </a:p>
          <a:p>
            <a:r>
              <a:rPr altLang="en-US" lang="zh-CN" smtClean="0" sz="5400">
                <a:solidFill>
                  <a:schemeClr val="bg1"/>
                </a:solidFill>
                <a:latin charset="-122" panose="02010601030101010101" pitchFamily="2" typeface="叶根友特楷简体"/>
                <a:ea charset="-122" panose="02010601030101010101" pitchFamily="2" typeface="叶根友特楷简体"/>
              </a:rPr>
              <a:t>问题</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02</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2179201"/>
            <a:ext cx="6523114" cy="3383280"/>
          </a:xfrm>
          <a:prstGeom prst="rect">
            <a:avLst/>
          </a:prstGeom>
        </p:spPr>
        <p:txBody>
          <a:bodyPr wrap="square">
            <a:spAutoFit/>
          </a:bodyPr>
          <a:lstStyle/>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         本因业务流程以及协调机制设计的不合理，出现一些作业或业务的停滞等待现象。这时，如果为了避免停滞等待的浪费进行过剩生产的话，反而把因业务设计不合理而造成的真正问题点给掩盖起来。</a:t>
            </a:r>
          </a:p>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         另外，还有库存问题。库存就像水库中的水平面，水位下的石头是里面的问题：生产率低、机器出故障、生产线不平衡、反复出现废品、工艺问题、团队合作问题、维修问题以及生产准备时间长等。</a:t>
            </a:r>
          </a:p>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         这些问题在库存水位高的时候，一下子就埋在河底下，什么都看不见了。也就是库存的高水位将掩盖你所有的问题。因此，不许过剩生产和追求零库存是精益生产方式实现问题再现化的最有力的手段。</a:t>
            </a:r>
          </a:p>
        </p:txBody>
      </p:sp>
      <p:sp>
        <p:nvSpPr>
          <p:cNvPr id="34" name="文本框 33"/>
          <p:cNvSpPr txBox="1"/>
          <p:nvPr/>
        </p:nvSpPr>
        <p:spPr>
          <a:xfrm>
            <a:off x="4169892" y="1485084"/>
            <a:ext cx="3519805" cy="822960"/>
          </a:xfrm>
          <a:prstGeom prst="rect">
            <a:avLst/>
          </a:prstGeom>
          <a:noFill/>
        </p:spPr>
        <p:txBody>
          <a:bodyPr rtlCol="0" wrap="none">
            <a:spAutoFit/>
          </a:bodyPr>
          <a:lstStyle/>
          <a:p>
            <a:r>
              <a:rPr altLang="zh-CN" lang="en-US" smtClean="0" sz="4800">
                <a:solidFill>
                  <a:schemeClr val="bg1"/>
                </a:solidFill>
                <a:latin charset="-122" panose="02010601030101010101" pitchFamily="2" typeface="叶根友特楷简体"/>
                <a:ea charset="-122" panose="02010601030101010101" pitchFamily="2" typeface="叶根友特楷简体"/>
              </a:rPr>
              <a:t>For example</a:t>
            </a:r>
          </a:p>
        </p:txBody>
      </p:sp>
    </p:spTree>
    <p:extLst>
      <p:ext uri="{BB962C8B-B14F-4D97-AF65-F5344CB8AC3E}">
        <p14:creationId val="1593124458"/>
      </p:ext>
    </p:extLst>
  </p:cSld>
  <p:clrMapOvr>
    <a:masterClrMapping/>
  </p:clrMapOvr>
  <p:transition>
    <p:fad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FB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遵守</a:t>
            </a:r>
          </a:p>
          <a:p>
            <a:r>
              <a:rPr altLang="en-US" lang="zh-CN" smtClean="0" sz="5400">
                <a:solidFill>
                  <a:schemeClr val="bg1"/>
                </a:solidFill>
                <a:latin charset="-122" panose="02010601030101010101" pitchFamily="2" typeface="叶根友特楷简体"/>
                <a:ea charset="-122" panose="02010601030101010101" pitchFamily="2" typeface="叶根友特楷简体"/>
              </a:rPr>
              <a:t>标准</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03</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9"/>
            <a:ext cx="6523114" cy="201168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标准化活动是确保任何一个团体、任何一个系统有效运作并持续改进的最基本的前提条件。然而，在实际操作中总有一些不尽人意的地方。其中，最主要的原因有两点：一是制定的标准本身脱离实际；二是实际操作者对标准的理解不够。为此，精益生产方式特推出“标准作业”制度。并要求“标准作业”必须由现场直接管理者亲自制作，确保“标准作业”的可行性和实效性。</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3913829" y="1448352"/>
            <a:ext cx="4566450" cy="3041292"/>
          </a:xfrm>
          <a:prstGeom prst="rect">
            <a:avLst/>
          </a:prstGeom>
          <a:effectLst>
            <a:softEdge rad="635000"/>
          </a:effectLst>
        </p:spPr>
      </p:pic>
      <p:sp>
        <p:nvSpPr>
          <p:cNvPr id="33" name="文本框 32"/>
          <p:cNvSpPr txBox="1"/>
          <p:nvPr/>
        </p:nvSpPr>
        <p:spPr>
          <a:xfrm>
            <a:off x="8666820" y="3369488"/>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标准作业</a:t>
            </a:r>
          </a:p>
        </p:txBody>
      </p:sp>
    </p:spTree>
    <p:extLst>
      <p:ext uri="{BB962C8B-B14F-4D97-AF65-F5344CB8AC3E}">
        <p14:creationId val="3878199885"/>
      </p:ext>
    </p:extLst>
  </p:cSld>
  <p:clrMapOvr>
    <a:masterClrMapping/>
  </p:clrMapOvr>
  <p:transition>
    <p:fade/>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FB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遵守</a:t>
            </a:r>
          </a:p>
          <a:p>
            <a:r>
              <a:rPr altLang="en-US" lang="zh-CN" smtClean="0" sz="5400">
                <a:solidFill>
                  <a:schemeClr val="bg1"/>
                </a:solidFill>
                <a:latin charset="-122" panose="02010601030101010101" pitchFamily="2" typeface="叶根友特楷简体"/>
                <a:ea charset="-122" panose="02010601030101010101" pitchFamily="2" typeface="叶根友特楷简体"/>
              </a:rPr>
              <a:t>标准</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03</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8"/>
            <a:ext cx="6523114" cy="201168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同时，要求现场管理者具备以下5个方面的素质：①业务素质（掌握材料、设备、工艺、作业方法等方面的技术及其相关知识）；②职责方面（为尽管理职责，要求掌握有关企业方针/目标、生产计划、安全规则以及业务处理等方面的相关知识）；③改善技术（掌握不断研究作业内容，消除浪费所需的知识）；④育人技术（掌握有效培养多能工的技巧）；⑤组织领导能力（能充分调动所属人员积极性的技巧）。</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3913829" y="1448352"/>
            <a:ext cx="4566450" cy="3041292"/>
          </a:xfrm>
          <a:prstGeom prst="rect">
            <a:avLst/>
          </a:prstGeom>
          <a:effectLst>
            <a:softEdge rad="635000"/>
          </a:effectLst>
        </p:spPr>
      </p:pic>
      <p:sp>
        <p:nvSpPr>
          <p:cNvPr id="26" name="文本框 25"/>
          <p:cNvSpPr txBox="1"/>
          <p:nvPr/>
        </p:nvSpPr>
        <p:spPr>
          <a:xfrm>
            <a:off x="8666820" y="1475800"/>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业务素质</a:t>
            </a:r>
          </a:p>
        </p:txBody>
      </p:sp>
      <p:sp>
        <p:nvSpPr>
          <p:cNvPr id="27" name="文本框 26"/>
          <p:cNvSpPr txBox="1"/>
          <p:nvPr/>
        </p:nvSpPr>
        <p:spPr>
          <a:xfrm>
            <a:off x="8666820" y="2000508"/>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职责方面</a:t>
            </a:r>
          </a:p>
        </p:txBody>
      </p:sp>
      <p:sp>
        <p:nvSpPr>
          <p:cNvPr id="28" name="文本框 27"/>
          <p:cNvSpPr txBox="1"/>
          <p:nvPr/>
        </p:nvSpPr>
        <p:spPr>
          <a:xfrm>
            <a:off x="8666820" y="2525216"/>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改善技术</a:t>
            </a:r>
          </a:p>
        </p:txBody>
      </p:sp>
      <p:sp>
        <p:nvSpPr>
          <p:cNvPr id="33" name="文本框 32"/>
          <p:cNvSpPr txBox="1"/>
          <p:nvPr/>
        </p:nvSpPr>
        <p:spPr>
          <a:xfrm>
            <a:off x="8666820" y="3049924"/>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育人技术</a:t>
            </a:r>
          </a:p>
        </p:txBody>
      </p:sp>
      <p:sp>
        <p:nvSpPr>
          <p:cNvPr id="34" name="文本框 33"/>
          <p:cNvSpPr txBox="1"/>
          <p:nvPr/>
        </p:nvSpPr>
        <p:spPr>
          <a:xfrm>
            <a:off x="8675330" y="3574633"/>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组织领导</a:t>
            </a:r>
          </a:p>
        </p:txBody>
      </p:sp>
    </p:spTree>
    <p:extLst>
      <p:ext uri="{BB962C8B-B14F-4D97-AF65-F5344CB8AC3E}">
        <p14:creationId val="164745435"/>
      </p:ext>
    </p:extLst>
  </p:cSld>
  <p:clrMapOvr>
    <a:masterClrMapping/>
  </p:clrMapOvr>
  <p:transition>
    <p:fad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C75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8"/>
            <a:ext cx="1554480" cy="91440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团队</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04</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8"/>
            <a:ext cx="6523114" cy="173736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精益生产方式强调生产就如同音乐，有旋律（物流）、有节拍（均衡生产）、还有相互之间的和谐（标准作业），而这些是要靠一支训练有素、协调一致的乐队（团队）来保证的。精益生产方式的“团队”理念主要反映在有利于相助的设备布置形式、设立“接棒区”、“自主研究会”、与协作企业的长期合作关系以及追求全体效率等方面。</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4015401" y="1227935"/>
            <a:ext cx="4376993" cy="3373352"/>
          </a:xfrm>
          <a:prstGeom prst="rect">
            <a:avLst/>
          </a:prstGeom>
          <a:effectLst>
            <a:softEdge rad="635000"/>
          </a:effectLst>
        </p:spPr>
      </p:pic>
      <p:sp>
        <p:nvSpPr>
          <p:cNvPr id="26" name="文本框 25"/>
          <p:cNvSpPr txBox="1"/>
          <p:nvPr/>
        </p:nvSpPr>
        <p:spPr>
          <a:xfrm>
            <a:off x="8666820" y="2312923"/>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设备布置</a:t>
            </a:r>
          </a:p>
        </p:txBody>
      </p:sp>
      <p:sp>
        <p:nvSpPr>
          <p:cNvPr id="27" name="文本框 26"/>
          <p:cNvSpPr txBox="1"/>
          <p:nvPr/>
        </p:nvSpPr>
        <p:spPr>
          <a:xfrm>
            <a:off x="8192396" y="2953542"/>
            <a:ext cx="2505750"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自主研究会</a:t>
            </a:r>
          </a:p>
        </p:txBody>
      </p:sp>
      <p:sp>
        <p:nvSpPr>
          <p:cNvPr id="28" name="文本框 27"/>
          <p:cNvSpPr txBox="1"/>
          <p:nvPr/>
        </p:nvSpPr>
        <p:spPr>
          <a:xfrm>
            <a:off x="8666820" y="3594161"/>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长期合作</a:t>
            </a:r>
          </a:p>
        </p:txBody>
      </p:sp>
    </p:spTree>
    <p:extLst>
      <p:ext uri="{BB962C8B-B14F-4D97-AF65-F5344CB8AC3E}">
        <p14:creationId val="1128804381"/>
      </p:ext>
    </p:extLst>
  </p:cSld>
  <p:clrMapOvr>
    <a:masterClrMapping/>
  </p:clrMapOvr>
  <p:transition>
    <p:fad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F2F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职能</a:t>
            </a:r>
          </a:p>
          <a:p>
            <a:r>
              <a:rPr altLang="en-US" lang="zh-CN" smtClean="0" sz="5400">
                <a:solidFill>
                  <a:schemeClr val="bg1"/>
                </a:solidFill>
                <a:latin charset="-122" panose="02010601030101010101" pitchFamily="2" typeface="叶根友特楷简体"/>
                <a:ea charset="-122" panose="02010601030101010101" pitchFamily="2" typeface="叶根友特楷简体"/>
              </a:rPr>
              <a:t>化</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05</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9"/>
            <a:ext cx="6523114" cy="228600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主要反映在“不良品不转入后工序”原则的落实。确保“良品”，这是生产活动的首要条件，任何要素也不能作为轻视质量的理由，否则就是“本末倒置”。精益生产方式强调检验是一种不创造价值的浪费，检验活动的最终目的是为了消除不良，并非是挑选不良。因此，无论什么时候都要求由造成不良的部门或人员自己负责返修或返工，其目的就是为了找出真正的原因，彻底消除不良。这种明确目的，各尽其职的要求就是精益生产方式“职能化”理念的具体表现。</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3869618" y="1414306"/>
            <a:ext cx="4603906" cy="3075337"/>
          </a:xfrm>
          <a:prstGeom prst="rect">
            <a:avLst/>
          </a:prstGeom>
          <a:effectLst>
            <a:softEdge rad="635000"/>
          </a:effectLst>
        </p:spPr>
      </p:pic>
      <p:sp>
        <p:nvSpPr>
          <p:cNvPr id="26" name="文本框 25"/>
          <p:cNvSpPr txBox="1"/>
          <p:nvPr/>
        </p:nvSpPr>
        <p:spPr>
          <a:xfrm>
            <a:off x="8666820" y="1475800"/>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确保良品</a:t>
            </a:r>
          </a:p>
        </p:txBody>
      </p:sp>
      <p:sp>
        <p:nvSpPr>
          <p:cNvPr id="27" name="文本框 26"/>
          <p:cNvSpPr txBox="1"/>
          <p:nvPr/>
        </p:nvSpPr>
        <p:spPr>
          <a:xfrm>
            <a:off x="8666820" y="2172228"/>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消除不良</a:t>
            </a:r>
          </a:p>
        </p:txBody>
      </p:sp>
      <p:sp>
        <p:nvSpPr>
          <p:cNvPr id="28" name="文本框 27"/>
          <p:cNvSpPr txBox="1"/>
          <p:nvPr/>
        </p:nvSpPr>
        <p:spPr>
          <a:xfrm>
            <a:off x="8666820" y="2868656"/>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明确目的</a:t>
            </a:r>
          </a:p>
        </p:txBody>
      </p:sp>
      <p:sp>
        <p:nvSpPr>
          <p:cNvPr id="33" name="文本框 32"/>
          <p:cNvSpPr txBox="1"/>
          <p:nvPr/>
        </p:nvSpPr>
        <p:spPr>
          <a:xfrm>
            <a:off x="8666820" y="3565084"/>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各尽其职</a:t>
            </a:r>
          </a:p>
        </p:txBody>
      </p:sp>
    </p:spTree>
    <p:extLst>
      <p:ext uri="{BB962C8B-B14F-4D97-AF65-F5344CB8AC3E}">
        <p14:creationId val="275490648"/>
      </p:ext>
    </p:extLst>
  </p:cSld>
  <p:clrMapOvr>
    <a:masterClrMapping/>
  </p:clrMapOvr>
  <p:transition>
    <p:fad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F1E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现场</a:t>
            </a:r>
          </a:p>
          <a:p>
            <a:r>
              <a:rPr altLang="en-US" lang="zh-CN" smtClean="0" sz="5400">
                <a:solidFill>
                  <a:schemeClr val="bg1"/>
                </a:solidFill>
                <a:latin charset="-122" panose="02010601030101010101" pitchFamily="2" typeface="叶根友特楷简体"/>
                <a:ea charset="-122" panose="02010601030101010101" pitchFamily="2" typeface="叶根友特楷简体"/>
              </a:rPr>
              <a:t>为主</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06</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252697"/>
            <a:ext cx="6523114" cy="1463040"/>
          </a:xfrm>
          <a:prstGeom prst="rect">
            <a:avLst/>
          </a:prstGeom>
        </p:spPr>
        <p:txBody>
          <a:bodyPr wrap="square">
            <a:spAutoFit/>
          </a:bodyPr>
          <a:lstStyle/>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应该知道，再完整的数据也很难将现场的实际状况完全反映出来，而且数据本身又有滞后性，因此，远离现场的管理者是很难及时准确地把握问题，采取措施，提出改进。只有亲临现场才能真正掌握第一手资料，这就是，“百闻不如一见，百观不如一行”的真理所在。</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3920584" y="1448352"/>
            <a:ext cx="4552940" cy="3041292"/>
          </a:xfrm>
          <a:prstGeom prst="rect">
            <a:avLst/>
          </a:prstGeom>
          <a:effectLst>
            <a:softEdge rad="635000"/>
          </a:effectLst>
        </p:spPr>
      </p:pic>
      <p:sp>
        <p:nvSpPr>
          <p:cNvPr id="26" name="文本框 25"/>
          <p:cNvSpPr txBox="1"/>
          <p:nvPr/>
        </p:nvSpPr>
        <p:spPr>
          <a:xfrm>
            <a:off x="8666820" y="2132621"/>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扶持现场</a:t>
            </a:r>
          </a:p>
        </p:txBody>
      </p:sp>
      <p:sp>
        <p:nvSpPr>
          <p:cNvPr id="27" name="文本框 26"/>
          <p:cNvSpPr txBox="1"/>
          <p:nvPr/>
        </p:nvSpPr>
        <p:spPr>
          <a:xfrm>
            <a:off x="8666820" y="2811876"/>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挖掘潜能</a:t>
            </a:r>
          </a:p>
        </p:txBody>
      </p:sp>
      <p:sp>
        <p:nvSpPr>
          <p:cNvPr id="28" name="文本框 27"/>
          <p:cNvSpPr txBox="1"/>
          <p:nvPr/>
        </p:nvSpPr>
        <p:spPr>
          <a:xfrm>
            <a:off x="8666820" y="3491131"/>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亲临现场</a:t>
            </a:r>
          </a:p>
        </p:txBody>
      </p:sp>
    </p:spTree>
    <p:extLst>
      <p:ext uri="{BB962C8B-B14F-4D97-AF65-F5344CB8AC3E}">
        <p14:creationId val="871592216"/>
      </p:ext>
    </p:extLst>
  </p:cSld>
  <p:clrMapOvr>
    <a:masterClrMapping/>
  </p:clrMapOvr>
  <p:transition>
    <p:fade/>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B631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持续</a:t>
            </a:r>
          </a:p>
          <a:p>
            <a:r>
              <a:rPr altLang="en-US" lang="zh-CN" smtClean="0" sz="5400">
                <a:solidFill>
                  <a:schemeClr val="bg1"/>
                </a:solidFill>
                <a:latin charset="-122" panose="02010601030101010101" pitchFamily="2" typeface="叶根友特楷简体"/>
                <a:ea charset="-122" panose="02010601030101010101" pitchFamily="2" typeface="叶根友特楷简体"/>
              </a:rPr>
              <a:t>改善</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07</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9"/>
            <a:ext cx="6523114" cy="173736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精益生产方式有十项改善精神守则：①抛弃固有的旧观念；②不去找不能做的理由，而去想能做的方法；③学会否定现状；④不等十全十美，有五成把握就可动手；⑤打开心胸，吸纳不同的意见；⑥改善要靠智慧并非金钱；⑦不遇问题，不出智慧；⑧打破沙锅问到底，找出问题的症结；⑨三个臭皮匠，胜过一个诸葛亮；⑩改善永无止境。</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3913829" y="1451351"/>
            <a:ext cx="4566451" cy="3035293"/>
          </a:xfrm>
          <a:prstGeom prst="rect">
            <a:avLst/>
          </a:prstGeom>
          <a:effectLst>
            <a:softEdge rad="635000"/>
          </a:effectLst>
        </p:spPr>
      </p:pic>
      <p:sp>
        <p:nvSpPr>
          <p:cNvPr id="34" name="文本框 33"/>
          <p:cNvSpPr txBox="1"/>
          <p:nvPr/>
        </p:nvSpPr>
        <p:spPr>
          <a:xfrm>
            <a:off x="8554485" y="2941370"/>
            <a:ext cx="2143660" cy="1188720"/>
          </a:xfrm>
          <a:prstGeom prst="rect">
            <a:avLst/>
          </a:prstGeom>
          <a:noFill/>
        </p:spPr>
        <p:txBody>
          <a:bodyPr rtlCol="0" wrap="square">
            <a:spAutoFit/>
          </a:bodyPr>
          <a:lstStyle/>
          <a:p>
            <a:pPr algn="r"/>
            <a:r>
              <a:rPr altLang="en-US" b="1" lang="zh-CN" smtClean="0" sz="3600">
                <a:solidFill>
                  <a:schemeClr val="bg1"/>
                </a:solidFill>
                <a:latin charset="-122" pitchFamily="34" typeface="微软雅黑"/>
                <a:ea charset="-122" pitchFamily="34" typeface="微软雅黑"/>
              </a:rPr>
              <a:t>改善精神</a:t>
            </a:r>
          </a:p>
          <a:p>
            <a:pPr algn="r"/>
            <a:r>
              <a:rPr altLang="en-US" b="1" lang="zh-CN" smtClean="0" sz="3600">
                <a:solidFill>
                  <a:schemeClr val="bg1"/>
                </a:solidFill>
                <a:latin charset="-122" pitchFamily="34" typeface="微软雅黑"/>
                <a:ea charset="-122" pitchFamily="34" typeface="微软雅黑"/>
              </a:rPr>
              <a:t>守则</a:t>
            </a:r>
          </a:p>
        </p:txBody>
      </p:sp>
      <p:sp>
        <p:nvSpPr>
          <p:cNvPr id="7" name="文本框 6"/>
          <p:cNvSpPr txBox="1"/>
          <p:nvPr/>
        </p:nvSpPr>
        <p:spPr>
          <a:xfrm>
            <a:off x="8674147" y="3314012"/>
            <a:ext cx="1097280" cy="1188720"/>
          </a:xfrm>
          <a:prstGeom prst="rect">
            <a:avLst/>
          </a:prstGeom>
          <a:noFill/>
        </p:spPr>
        <p:txBody>
          <a:bodyPr rtlCol="0" wrap="none">
            <a:spAutoFit/>
          </a:bodyPr>
          <a:lstStyle/>
          <a:p>
            <a:r>
              <a:rPr altLang="en-US" lang="zh-CN" smtClean="0" sz="7200">
                <a:solidFill>
                  <a:schemeClr val="bg1"/>
                </a:solidFill>
                <a:latin charset="-122" panose="02010600030101010101" typeface="方正字迹-张颢硬笔楷书"/>
                <a:ea charset="-122" panose="02010600030101010101" typeface="方正字迹-张颢硬笔楷书"/>
              </a:rPr>
              <a:t>十</a:t>
            </a:r>
          </a:p>
        </p:txBody>
      </p:sp>
    </p:spTree>
    <p:extLst>
      <p:ext uri="{BB962C8B-B14F-4D97-AF65-F5344CB8AC3E}">
        <p14:creationId val="3617922241"/>
      </p:ext>
    </p:extLst>
  </p:cSld>
  <p:clrMapOvr>
    <a:masterClrMapping/>
  </p:clrMapOvr>
  <p:transition>
    <p:fad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B631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持续</a:t>
            </a:r>
          </a:p>
          <a:p>
            <a:r>
              <a:rPr altLang="en-US" lang="zh-CN" smtClean="0" sz="5400">
                <a:solidFill>
                  <a:schemeClr val="bg1"/>
                </a:solidFill>
                <a:latin charset="-122" panose="02010601030101010101" pitchFamily="2" typeface="叶根友特楷简体"/>
                <a:ea charset="-122" panose="02010601030101010101" pitchFamily="2" typeface="叶根友特楷简体"/>
              </a:rPr>
              <a:t>改善</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07</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9"/>
            <a:ext cx="6523114" cy="201168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这样，通过不断的改善，最终实现“集小变以成大变，化不可能为可能”的目的。</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另外，特别需要指出的是，精益生产方式持续改善活动之所以能得到如此的深化主要应归功于“JIT生产”和“自动化”两者之间即相互制约又相互促进的协调机制有效运作的结果。也就是说，“JIT生产”和“自动化”这两种制度的彻底落实，促使所有相关要素不得不致力于进行持续的改善。</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3913829" y="1451351"/>
            <a:ext cx="4566451" cy="3035293"/>
          </a:xfrm>
          <a:prstGeom prst="rect">
            <a:avLst/>
          </a:prstGeom>
          <a:effectLst>
            <a:softEdge rad="635000"/>
          </a:effectLst>
        </p:spPr>
      </p:pic>
      <p:sp>
        <p:nvSpPr>
          <p:cNvPr id="28" name="文本框 27"/>
          <p:cNvSpPr txBox="1"/>
          <p:nvPr/>
        </p:nvSpPr>
        <p:spPr>
          <a:xfrm>
            <a:off x="8666820" y="3433387"/>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集小成大</a:t>
            </a:r>
          </a:p>
        </p:txBody>
      </p:sp>
    </p:spTree>
    <p:extLst>
      <p:ext uri="{BB962C8B-B14F-4D97-AF65-F5344CB8AC3E}">
        <p14:creationId val="3181199874"/>
      </p:ext>
    </p:extLst>
  </p:cSld>
  <p:clrMapOvr>
    <a:masterClrMapping/>
  </p:clrMapOvr>
  <p:transition>
    <p:fade/>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8511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人本</a:t>
            </a:r>
          </a:p>
          <a:p>
            <a:r>
              <a:rPr altLang="en-US" lang="zh-CN" smtClean="0" sz="5400">
                <a:solidFill>
                  <a:schemeClr val="bg1"/>
                </a:solidFill>
                <a:latin charset="-122" panose="02010601030101010101" pitchFamily="2" typeface="叶根友特楷简体"/>
                <a:ea charset="-122" panose="02010601030101010101" pitchFamily="2" typeface="叶根友特楷简体"/>
              </a:rPr>
              <a:t>化</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08</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9"/>
            <a:ext cx="6523114" cy="1188720"/>
          </a:xfrm>
          <a:prstGeom prst="rect">
            <a:avLst/>
          </a:prstGeom>
        </p:spPr>
        <p:txBody>
          <a:bodyPr wrap="square">
            <a:spAutoFit/>
          </a:bodyPr>
          <a:lstStyle/>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精益生产的“人本化”理念主要反映在“多能工制度”上。在以往大量生产的时代，为追求高产量，就将作业彻底地细分化。提升生产率和尊重人性的尊严，似乎是一个两难的问题，然而，精益生产方式的“多能工制度”，却使这一个难题得以解决。</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4170942" y="1448352"/>
            <a:ext cx="4052224" cy="3041292"/>
          </a:xfrm>
          <a:prstGeom prst="rect">
            <a:avLst/>
          </a:prstGeom>
          <a:effectLst>
            <a:softEdge rad="635000"/>
          </a:effectLst>
        </p:spPr>
      </p:pic>
      <p:sp>
        <p:nvSpPr>
          <p:cNvPr id="26" name="文本框 25"/>
          <p:cNvSpPr txBox="1"/>
          <p:nvPr/>
        </p:nvSpPr>
        <p:spPr>
          <a:xfrm>
            <a:off x="8214161" y="3510661"/>
            <a:ext cx="24688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多能工制度</a:t>
            </a:r>
          </a:p>
        </p:txBody>
      </p:sp>
    </p:spTree>
    <p:extLst>
      <p:ext uri="{BB962C8B-B14F-4D97-AF65-F5344CB8AC3E}">
        <p14:creationId val="212383599"/>
      </p:ext>
    </p:extLst>
  </p:cSld>
  <p:clrMapOvr>
    <a:masterClrMapping/>
  </p:clrMapOvr>
  <p:transition>
    <p:fad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 y="0"/>
            <a:ext cx="937847" cy="6858000"/>
          </a:xfrm>
          <a:prstGeom prst="rect">
            <a:avLst/>
          </a:prstGeom>
          <a:solidFill>
            <a:srgbClr val="194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37847" y="0"/>
            <a:ext cx="937847" cy="6858000"/>
          </a:xfrm>
          <a:prstGeom prst="rect">
            <a:avLst/>
          </a:prstGeom>
          <a:solidFill>
            <a:srgbClr val="2072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875693" y="0"/>
            <a:ext cx="937847" cy="6858000"/>
          </a:xfrm>
          <a:prstGeom prst="rect">
            <a:avLst/>
          </a:prstGeom>
          <a:solidFill>
            <a:srgbClr val="009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2813539" y="0"/>
            <a:ext cx="937847" cy="6858000"/>
          </a:xfrm>
          <a:prstGeom prst="rect">
            <a:avLst/>
          </a:prstGeom>
          <a:solidFill>
            <a:srgbClr val="529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751385" y="0"/>
            <a:ext cx="937847" cy="6858000"/>
          </a:xfrm>
          <a:prstGeom prst="rect">
            <a:avLst/>
          </a:prstGeom>
          <a:solidFill>
            <a:srgbClr val="BFC9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689231" y="0"/>
            <a:ext cx="937847" cy="6858000"/>
          </a:xfrm>
          <a:prstGeom prst="rect">
            <a:avLst/>
          </a:prstGeom>
          <a:solidFill>
            <a:srgbClr val="FFD5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627078" y="0"/>
            <a:ext cx="937847" cy="6858000"/>
          </a:xfrm>
          <a:prstGeom prst="rect">
            <a:avLst/>
          </a:prstGeom>
          <a:solidFill>
            <a:srgbClr val="FFB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564923" y="0"/>
            <a:ext cx="937847" cy="6858000"/>
          </a:xfrm>
          <a:prstGeom prst="rect">
            <a:avLst/>
          </a:prstGeom>
          <a:solidFill>
            <a:srgbClr val="FC75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7502770" y="0"/>
            <a:ext cx="937847" cy="6858000"/>
          </a:xfrm>
          <a:prstGeom prst="rect">
            <a:avLst/>
          </a:prstGeom>
          <a:solidFill>
            <a:srgbClr val="FF2F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8440616" y="0"/>
            <a:ext cx="937847" cy="6858000"/>
          </a:xfrm>
          <a:prstGeom prst="rect">
            <a:avLst/>
          </a:prstGeom>
          <a:solidFill>
            <a:srgbClr val="FF1E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9378462" y="0"/>
            <a:ext cx="937847" cy="6858000"/>
          </a:xfrm>
          <a:prstGeom prst="rect">
            <a:avLst/>
          </a:prstGeom>
          <a:solidFill>
            <a:srgbClr val="B631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0316308" y="0"/>
            <a:ext cx="937847" cy="6858000"/>
          </a:xfrm>
          <a:prstGeom prst="rect">
            <a:avLst/>
          </a:prstGeom>
          <a:solidFill>
            <a:srgbClr val="8511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11254154" y="0"/>
            <a:ext cx="937847" cy="6858000"/>
          </a:xfrm>
          <a:prstGeom prst="rect">
            <a:avLst/>
          </a:prstGeom>
          <a:solidFill>
            <a:srgbClr val="737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1875691" y="1525438"/>
            <a:ext cx="10316309" cy="4914708"/>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p:cNvGrpSpPr/>
          <p:nvPr/>
        </p:nvGrpSpPr>
        <p:grpSpPr>
          <a:xfrm>
            <a:off x="1875691" y="1525438"/>
            <a:ext cx="10316309" cy="1217762"/>
            <a:chOff x="1875691" y="1525438"/>
            <a:chExt cx="10316309" cy="1217762"/>
          </a:xfrm>
        </p:grpSpPr>
        <p:sp>
          <p:nvSpPr>
            <p:cNvPr id="22" name="矩形 21"/>
            <p:cNvSpPr/>
            <p:nvPr/>
          </p:nvSpPr>
          <p:spPr>
            <a:xfrm>
              <a:off x="1875691" y="1525438"/>
              <a:ext cx="10316309" cy="121776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1875691" y="1525438"/>
              <a:ext cx="1413609" cy="12177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6000">
                  <a:latin charset="-122" panose="01010104010101010101" pitchFamily="2" typeface="时尚中黑简体"/>
                  <a:ea charset="-122" panose="01010104010101010101" pitchFamily="2" typeface="时尚中黑简体"/>
                </a:rPr>
                <a:t>一</a:t>
              </a:r>
            </a:p>
          </p:txBody>
        </p:sp>
        <p:sp>
          <p:nvSpPr>
            <p:cNvPr id="30" name="文本框 29"/>
            <p:cNvSpPr txBox="1"/>
            <p:nvPr/>
          </p:nvSpPr>
          <p:spPr>
            <a:xfrm>
              <a:off x="3360557" y="1727462"/>
              <a:ext cx="5669280" cy="822960"/>
            </a:xfrm>
            <a:prstGeom prst="rect">
              <a:avLst/>
            </a:prstGeom>
            <a:noFill/>
          </p:spPr>
          <p:txBody>
            <a:bodyPr rtlCol="0" wrap="none">
              <a:spAutoFit/>
            </a:bodyPr>
            <a:lstStyle/>
            <a:p>
              <a:r>
                <a:rPr altLang="en-US" lang="zh-CN" sz="4800">
                  <a:solidFill>
                    <a:schemeClr val="bg1"/>
                  </a:solidFill>
                  <a:latin charset="-122" panose="02010600030101010101" typeface="张海山锐线体简"/>
                  <a:ea charset="-122" panose="02010600030101010101" typeface="张海山锐线体简"/>
                </a:rPr>
                <a:t>精益生产的前世今生</a:t>
              </a:r>
            </a:p>
          </p:txBody>
        </p:sp>
      </p:grpSp>
      <p:grpSp>
        <p:nvGrpSpPr>
          <p:cNvPr id="35" name="组合 34"/>
          <p:cNvGrpSpPr/>
          <p:nvPr/>
        </p:nvGrpSpPr>
        <p:grpSpPr>
          <a:xfrm>
            <a:off x="1875691" y="2743200"/>
            <a:ext cx="10316309" cy="1230641"/>
            <a:chOff x="1875691" y="2743200"/>
            <a:chExt cx="10316309" cy="1230641"/>
          </a:xfrm>
        </p:grpSpPr>
        <p:sp>
          <p:nvSpPr>
            <p:cNvPr id="23" name="矩形 22"/>
            <p:cNvSpPr/>
            <p:nvPr/>
          </p:nvSpPr>
          <p:spPr>
            <a:xfrm>
              <a:off x="1875691" y="2743200"/>
              <a:ext cx="10316309" cy="121776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1875691" y="2756079"/>
              <a:ext cx="1413609" cy="12177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6000">
                  <a:latin charset="-122" panose="01010104010101010101" pitchFamily="2" typeface="时尚中黑简体"/>
                  <a:ea charset="-122" panose="01010104010101010101" pitchFamily="2" typeface="时尚中黑简体"/>
                </a:rPr>
                <a:t>二</a:t>
              </a:r>
            </a:p>
          </p:txBody>
        </p:sp>
        <p:sp>
          <p:nvSpPr>
            <p:cNvPr id="31" name="文本框 30"/>
            <p:cNvSpPr txBox="1"/>
            <p:nvPr/>
          </p:nvSpPr>
          <p:spPr>
            <a:xfrm>
              <a:off x="3360557" y="2945224"/>
              <a:ext cx="5669280" cy="822960"/>
            </a:xfrm>
            <a:prstGeom prst="rect">
              <a:avLst/>
            </a:prstGeom>
            <a:noFill/>
          </p:spPr>
          <p:txBody>
            <a:bodyPr rtlCol="0" wrap="none">
              <a:spAutoFit/>
            </a:bodyPr>
            <a:lstStyle/>
            <a:p>
              <a:r>
                <a:rPr altLang="en-US" lang="zh-CN" sz="4800">
                  <a:solidFill>
                    <a:schemeClr val="bg1"/>
                  </a:solidFill>
                  <a:latin charset="-122" panose="02010600030101010101" typeface="张海山锐线体简"/>
                  <a:ea charset="-122" panose="02010600030101010101" typeface="张海山锐线体简"/>
                </a:rPr>
                <a:t>精益生产的八大理念</a:t>
              </a:r>
            </a:p>
          </p:txBody>
        </p:sp>
      </p:grpSp>
      <p:grpSp>
        <p:nvGrpSpPr>
          <p:cNvPr id="36" name="组合 35"/>
          <p:cNvGrpSpPr/>
          <p:nvPr/>
        </p:nvGrpSpPr>
        <p:grpSpPr>
          <a:xfrm>
            <a:off x="1875691" y="3960962"/>
            <a:ext cx="10316309" cy="1230641"/>
            <a:chOff x="1875691" y="3960962"/>
            <a:chExt cx="10316309" cy="1230641"/>
          </a:xfrm>
        </p:grpSpPr>
        <p:sp>
          <p:nvSpPr>
            <p:cNvPr id="24" name="矩形 23"/>
            <p:cNvSpPr/>
            <p:nvPr/>
          </p:nvSpPr>
          <p:spPr>
            <a:xfrm>
              <a:off x="1875691" y="3960962"/>
              <a:ext cx="10316309" cy="121776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1875691" y="3973841"/>
              <a:ext cx="1413609" cy="12177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6000">
                  <a:latin charset="-122" panose="01010104010101010101" pitchFamily="2" typeface="时尚中黑简体"/>
                  <a:ea charset="-122" panose="01010104010101010101" pitchFamily="2" typeface="时尚中黑简体"/>
                </a:rPr>
                <a:t>三</a:t>
              </a:r>
            </a:p>
          </p:txBody>
        </p:sp>
        <p:sp>
          <p:nvSpPr>
            <p:cNvPr id="32" name="文本框 31"/>
            <p:cNvSpPr txBox="1"/>
            <p:nvPr/>
          </p:nvSpPr>
          <p:spPr>
            <a:xfrm>
              <a:off x="3360557" y="4162986"/>
              <a:ext cx="6278880" cy="822960"/>
            </a:xfrm>
            <a:prstGeom prst="rect">
              <a:avLst/>
            </a:prstGeom>
            <a:noFill/>
          </p:spPr>
          <p:txBody>
            <a:bodyPr rtlCol="0" wrap="none">
              <a:spAutoFit/>
            </a:bodyPr>
            <a:lstStyle/>
            <a:p>
              <a:r>
                <a:rPr altLang="en-US" lang="zh-CN" smtClean="0" sz="4800">
                  <a:solidFill>
                    <a:schemeClr val="bg1"/>
                  </a:solidFill>
                  <a:latin charset="-122" panose="02010600030101010101" typeface="张海山锐线体简"/>
                  <a:ea charset="-122" panose="02010600030101010101" typeface="张海山锐线体简"/>
                </a:rPr>
                <a:t>卓越班组长的角色认知</a:t>
              </a:r>
            </a:p>
          </p:txBody>
        </p:sp>
      </p:grpSp>
      <p:grpSp>
        <p:nvGrpSpPr>
          <p:cNvPr id="37" name="组合 36"/>
          <p:cNvGrpSpPr/>
          <p:nvPr/>
        </p:nvGrpSpPr>
        <p:grpSpPr>
          <a:xfrm>
            <a:off x="1875691" y="5178724"/>
            <a:ext cx="10316309" cy="1230641"/>
            <a:chOff x="1875691" y="5178724"/>
            <a:chExt cx="10316309" cy="1230641"/>
          </a:xfrm>
        </p:grpSpPr>
        <p:sp>
          <p:nvSpPr>
            <p:cNvPr id="25" name="矩形 24"/>
            <p:cNvSpPr/>
            <p:nvPr/>
          </p:nvSpPr>
          <p:spPr>
            <a:xfrm>
              <a:off x="1875691" y="5178724"/>
              <a:ext cx="10316309" cy="121776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1875691" y="5191603"/>
              <a:ext cx="1413609" cy="12177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6000">
                  <a:latin charset="-122" panose="01010104010101010101" pitchFamily="2" typeface="时尚中黑简体"/>
                  <a:ea charset="-122" panose="01010104010101010101" pitchFamily="2" typeface="时尚中黑简体"/>
                </a:rPr>
                <a:t>四</a:t>
              </a:r>
            </a:p>
          </p:txBody>
        </p:sp>
        <p:sp>
          <p:nvSpPr>
            <p:cNvPr id="33" name="文本框 32"/>
            <p:cNvSpPr txBox="1"/>
            <p:nvPr/>
          </p:nvSpPr>
          <p:spPr>
            <a:xfrm>
              <a:off x="3360557" y="5380748"/>
              <a:ext cx="8107680" cy="822960"/>
            </a:xfrm>
            <a:prstGeom prst="rect">
              <a:avLst/>
            </a:prstGeom>
            <a:noFill/>
          </p:spPr>
          <p:txBody>
            <a:bodyPr rtlCol="0" wrap="none">
              <a:spAutoFit/>
            </a:bodyPr>
            <a:lstStyle/>
            <a:p>
              <a:r>
                <a:rPr altLang="en-US" lang="zh-CN" smtClean="0" sz="4800">
                  <a:solidFill>
                    <a:schemeClr val="bg1"/>
                  </a:solidFill>
                  <a:latin charset="-122" panose="02010600030101010101" typeface="张海山锐线体简"/>
                  <a:ea charset="-122" panose="02010600030101010101" typeface="张海山锐线体简"/>
                </a:rPr>
                <a:t>卓越班组长的管理原则及要点</a:t>
              </a:r>
            </a:p>
          </p:txBody>
        </p:sp>
      </p:grpSp>
    </p:spTree>
    <p:extLst>
      <p:ext uri="{BB962C8B-B14F-4D97-AF65-F5344CB8AC3E}">
        <p14:creationId val="111966664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Effect filter="fade" transition="in">
                                      <p:cBhvr>
                                        <p:cTn dur="500" id="9"/>
                                        <p:tgtEl>
                                          <p:spTgt spid="34"/>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35"/>
                                        </p:tgtEl>
                                        <p:attrNameLst>
                                          <p:attrName>style.visibility</p:attrName>
                                        </p:attrNameLst>
                                      </p:cBhvr>
                                      <p:to>
                                        <p:strVal val="visible"/>
                                      </p:to>
                                    </p:set>
                                    <p:anim calcmode="lin" valueType="num">
                                      <p:cBhvr>
                                        <p:cTn dur="500" fill="hold" id="13"/>
                                        <p:tgtEl>
                                          <p:spTgt spid="35"/>
                                        </p:tgtEl>
                                        <p:attrNameLst>
                                          <p:attrName>ppt_w</p:attrName>
                                        </p:attrNameLst>
                                      </p:cBhvr>
                                      <p:tavLst>
                                        <p:tav tm="0">
                                          <p:val>
                                            <p:fltVal val="0"/>
                                          </p:val>
                                        </p:tav>
                                        <p:tav tm="100000">
                                          <p:val>
                                            <p:strVal val="#ppt_w"/>
                                          </p:val>
                                        </p:tav>
                                      </p:tavLst>
                                    </p:anim>
                                    <p:anim calcmode="lin" valueType="num">
                                      <p:cBhvr>
                                        <p:cTn dur="500" fill="hold" id="14"/>
                                        <p:tgtEl>
                                          <p:spTgt spid="35"/>
                                        </p:tgtEl>
                                        <p:attrNameLst>
                                          <p:attrName>ppt_h</p:attrName>
                                        </p:attrNameLst>
                                      </p:cBhvr>
                                      <p:tavLst>
                                        <p:tav tm="0">
                                          <p:val>
                                            <p:fltVal val="0"/>
                                          </p:val>
                                        </p:tav>
                                        <p:tav tm="100000">
                                          <p:val>
                                            <p:strVal val="#ppt_h"/>
                                          </p:val>
                                        </p:tav>
                                      </p:tavLst>
                                    </p:anim>
                                    <p:animEffect filter="fade" transition="in">
                                      <p:cBhvr>
                                        <p:cTn dur="500" id="15"/>
                                        <p:tgtEl>
                                          <p:spTgt spid="35"/>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36"/>
                                        </p:tgtEl>
                                        <p:attrNameLst>
                                          <p:attrName>style.visibility</p:attrName>
                                        </p:attrNameLst>
                                      </p:cBhvr>
                                      <p:to>
                                        <p:strVal val="visible"/>
                                      </p:to>
                                    </p:set>
                                    <p:anim calcmode="lin" valueType="num">
                                      <p:cBhvr>
                                        <p:cTn dur="500" fill="hold" id="19"/>
                                        <p:tgtEl>
                                          <p:spTgt spid="36"/>
                                        </p:tgtEl>
                                        <p:attrNameLst>
                                          <p:attrName>ppt_w</p:attrName>
                                        </p:attrNameLst>
                                      </p:cBhvr>
                                      <p:tavLst>
                                        <p:tav tm="0">
                                          <p:val>
                                            <p:fltVal val="0"/>
                                          </p:val>
                                        </p:tav>
                                        <p:tav tm="100000">
                                          <p:val>
                                            <p:strVal val="#ppt_w"/>
                                          </p:val>
                                        </p:tav>
                                      </p:tavLst>
                                    </p:anim>
                                    <p:anim calcmode="lin" valueType="num">
                                      <p:cBhvr>
                                        <p:cTn dur="500" fill="hold" id="20"/>
                                        <p:tgtEl>
                                          <p:spTgt spid="36"/>
                                        </p:tgtEl>
                                        <p:attrNameLst>
                                          <p:attrName>ppt_h</p:attrName>
                                        </p:attrNameLst>
                                      </p:cBhvr>
                                      <p:tavLst>
                                        <p:tav tm="0">
                                          <p:val>
                                            <p:fltVal val="0"/>
                                          </p:val>
                                        </p:tav>
                                        <p:tav tm="100000">
                                          <p:val>
                                            <p:strVal val="#ppt_h"/>
                                          </p:val>
                                        </p:tav>
                                      </p:tavLst>
                                    </p:anim>
                                    <p:animEffect filter="fade" transition="in">
                                      <p:cBhvr>
                                        <p:cTn dur="500" id="21"/>
                                        <p:tgtEl>
                                          <p:spTgt spid="36"/>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37"/>
                                        </p:tgtEl>
                                        <p:attrNameLst>
                                          <p:attrName>style.visibility</p:attrName>
                                        </p:attrNameLst>
                                      </p:cBhvr>
                                      <p:to>
                                        <p:strVal val="visible"/>
                                      </p:to>
                                    </p:set>
                                    <p:anim calcmode="lin" valueType="num">
                                      <p:cBhvr>
                                        <p:cTn dur="500" fill="hold" id="25"/>
                                        <p:tgtEl>
                                          <p:spTgt spid="37"/>
                                        </p:tgtEl>
                                        <p:attrNameLst>
                                          <p:attrName>ppt_w</p:attrName>
                                        </p:attrNameLst>
                                      </p:cBhvr>
                                      <p:tavLst>
                                        <p:tav tm="0">
                                          <p:val>
                                            <p:fltVal val="0"/>
                                          </p:val>
                                        </p:tav>
                                        <p:tav tm="100000">
                                          <p:val>
                                            <p:strVal val="#ppt_w"/>
                                          </p:val>
                                        </p:tav>
                                      </p:tavLst>
                                    </p:anim>
                                    <p:anim calcmode="lin" valueType="num">
                                      <p:cBhvr>
                                        <p:cTn dur="500" fill="hold" id="26"/>
                                        <p:tgtEl>
                                          <p:spTgt spid="37"/>
                                        </p:tgtEl>
                                        <p:attrNameLst>
                                          <p:attrName>ppt_h</p:attrName>
                                        </p:attrNameLst>
                                      </p:cBhvr>
                                      <p:tavLst>
                                        <p:tav tm="0">
                                          <p:val>
                                            <p:fltVal val="0"/>
                                          </p:val>
                                        </p:tav>
                                        <p:tav tm="100000">
                                          <p:val>
                                            <p:strVal val="#ppt_h"/>
                                          </p:val>
                                        </p:tav>
                                      </p:tavLst>
                                    </p:anim>
                                    <p:animEffect filter="fade" transition="in">
                                      <p:cBhvr>
                                        <p:cTn dur="500" id="27"/>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6081067"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8"/>
            <a:ext cx="1554480" cy="91440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认知</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01</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7"/>
            <a:ext cx="6523114" cy="146304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班组长是企业最基层的管理者，班组长的水平决定企业的执行力；</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班组长是品质Q、成本C 、交货期D 、士气M 、安全S指标达成最直接的责任人；</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班组长素质直接影响企业的经营效益和竞争力。</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4170942" y="1448352"/>
            <a:ext cx="4052224" cy="3041292"/>
          </a:xfrm>
          <a:prstGeom prst="rect">
            <a:avLst/>
          </a:prstGeom>
          <a:effectLst>
            <a:softEdge rad="635000"/>
          </a:effectLst>
        </p:spPr>
      </p:pic>
      <p:sp>
        <p:nvSpPr>
          <p:cNvPr id="26" name="文本框 25"/>
          <p:cNvSpPr txBox="1"/>
          <p:nvPr/>
        </p:nvSpPr>
        <p:spPr>
          <a:xfrm>
            <a:off x="7924355" y="2778282"/>
            <a:ext cx="29260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最基层管理者</a:t>
            </a:r>
          </a:p>
        </p:txBody>
      </p:sp>
      <p:sp>
        <p:nvSpPr>
          <p:cNvPr id="27" name="文本框 26"/>
          <p:cNvSpPr txBox="1"/>
          <p:nvPr/>
        </p:nvSpPr>
        <p:spPr>
          <a:xfrm>
            <a:off x="7924355" y="3470416"/>
            <a:ext cx="295465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最直接责任人</a:t>
            </a:r>
          </a:p>
        </p:txBody>
      </p:sp>
    </p:spTree>
    <p:extLst>
      <p:ext uri="{BB962C8B-B14F-4D97-AF65-F5344CB8AC3E}">
        <p14:creationId val="3798653768"/>
      </p:ext>
    </p:extLst>
  </p:cSld>
  <p:clrMapOvr>
    <a:masterClrMapping/>
  </p:clrMapOvr>
  <p:transition>
    <p:fade/>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6081063"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8"/>
            <a:ext cx="1554480" cy="91440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认知</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01</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9"/>
            <a:ext cx="6523114" cy="173736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指挥家的手</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    懂管理，会带兵打仗，会使用兵法</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专家的脑   </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    懂技术，会指导生产，会运用剑法</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慈悲家的心</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    懂人情，会体贴员工，会运用心法</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4170942" y="1448352"/>
            <a:ext cx="4052224" cy="3041292"/>
          </a:xfrm>
          <a:prstGeom prst="rect">
            <a:avLst/>
          </a:prstGeom>
          <a:effectLst>
            <a:softEdge rad="635000"/>
          </a:effectLst>
        </p:spPr>
      </p:pic>
      <p:sp>
        <p:nvSpPr>
          <p:cNvPr id="26" name="文本框 25"/>
          <p:cNvSpPr txBox="1"/>
          <p:nvPr/>
        </p:nvSpPr>
        <p:spPr>
          <a:xfrm>
            <a:off x="8042928" y="1973097"/>
            <a:ext cx="24688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指挥家的手</a:t>
            </a:r>
          </a:p>
        </p:txBody>
      </p:sp>
      <p:sp>
        <p:nvSpPr>
          <p:cNvPr id="35" name="文本框 34"/>
          <p:cNvSpPr txBox="1"/>
          <p:nvPr/>
        </p:nvSpPr>
        <p:spPr>
          <a:xfrm>
            <a:off x="8042928" y="2770682"/>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专家的脑</a:t>
            </a:r>
          </a:p>
        </p:txBody>
      </p:sp>
      <p:sp>
        <p:nvSpPr>
          <p:cNvPr id="36" name="文本框 35"/>
          <p:cNvSpPr txBox="1"/>
          <p:nvPr/>
        </p:nvSpPr>
        <p:spPr>
          <a:xfrm>
            <a:off x="8042928" y="3557257"/>
            <a:ext cx="24688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慈悲家的心</a:t>
            </a:r>
          </a:p>
        </p:txBody>
      </p:sp>
    </p:spTree>
    <p:extLst>
      <p:ext uri="{BB962C8B-B14F-4D97-AF65-F5344CB8AC3E}">
        <p14:creationId val="528250394"/>
      </p:ext>
    </p:extLst>
  </p:cSld>
  <p:clrMapOvr>
    <a:masterClrMapping/>
  </p:clrMapOvr>
  <p:transition>
    <p:fade/>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737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6081063"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关注</a:t>
            </a:r>
          </a:p>
          <a:p>
            <a:r>
              <a:rPr altLang="en-US" lang="zh-CN" smtClean="0" sz="5400">
                <a:solidFill>
                  <a:schemeClr val="bg1"/>
                </a:solidFill>
                <a:latin charset="-122" panose="02010601030101010101" pitchFamily="2" typeface="叶根友特楷简体"/>
                <a:ea charset="-122" panose="02010601030101010101" pitchFamily="2" typeface="叶根友特楷简体"/>
              </a:rPr>
              <a:t>点</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02</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7" name="表格 6"/>
          <p:cNvGraphicFramePr>
            <a:graphicFrameLocks noGrp="1"/>
          </p:cNvGraphicFramePr>
          <p:nvPr>
            <p:extLst>
              <p:ext uri="{D42A27DB-BD31-4B8C-83A1-F6EECF244321}">
                <p14:modId val="496594376"/>
              </p:ext>
            </p:extLst>
          </p:nvPr>
        </p:nvGraphicFramePr>
        <p:xfrm>
          <a:off x="4080123" y="1840061"/>
          <a:ext cx="6618020" cy="4406128"/>
        </p:xfrm>
        <a:graphic>
          <a:graphicData uri="http://schemas.openxmlformats.org/drawingml/2006/table">
            <a:tbl>
              <a:tblPr bandRow="1" firstRow="1">
                <a:tableStyleId>{5940675A-B579-460E-94D1-54222C63F5DA}</a:tableStyleId>
              </a:tblPr>
              <a:tblGrid>
                <a:gridCol w="3309010"/>
                <a:gridCol w="3309010"/>
              </a:tblGrid>
              <a:tr h="550766">
                <a:tc>
                  <a:txBody>
                    <a:bodyPr vert="horz" wrap="square"/>
                    <a:lstStyle/>
                    <a:p>
                      <a:pPr algn="ctr"/>
                      <a:r>
                        <a:rPr altLang="en-US" lang="zh-CN" smtClean="0" sz="2400">
                          <a:solidFill>
                            <a:schemeClr val="bg1"/>
                          </a:solidFill>
                          <a:latin charset="-122" panose="020b0800000000000000" pitchFamily="34" typeface="华康俪金黑W8(P)"/>
                          <a:ea charset="-122" panose="020b0800000000000000" pitchFamily="34" typeface="华康俪金黑W8(P)"/>
                        </a:rPr>
                        <a:t>技术型人才的关注点</a:t>
                      </a:r>
                      <a:endParaRPr altLang="en-US" lang="zh-CN" sz="2400">
                        <a:solidFill>
                          <a:schemeClr val="bg1"/>
                        </a:solidFill>
                        <a:latin charset="-122" panose="020b0800000000000000" pitchFamily="34" typeface="华康俪金黑W8(P)"/>
                        <a:ea charset="-122" panose="020b0800000000000000" pitchFamily="34" typeface="华康俪金黑W8(P)"/>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c>
                  <a:txBody>
                    <a:bodyPr vert="horz" wrap="square"/>
                    <a:lstStyle/>
                    <a:p>
                      <a:pPr algn="ctr" defTabSz="914400" eaLnBrk="1" hangingPunct="1" latinLnBrk="0" marL="0" rtl="0"/>
                      <a:r>
                        <a:rPr altLang="en-US" kern="1200" lang="zh-CN" smtClean="0" sz="2400">
                          <a:solidFill>
                            <a:schemeClr val="bg1"/>
                          </a:solidFill>
                          <a:latin charset="-122" panose="020b0800000000000000" pitchFamily="34" typeface="华康俪金黑W8(P)"/>
                          <a:ea charset="-122" panose="020b0800000000000000" pitchFamily="34" typeface="华康俪金黑W8(P)"/>
                          <a:cs typeface="+mn-cs"/>
                        </a:rPr>
                        <a:t>管理型人才的关注点</a:t>
                      </a:r>
                      <a:endParaRPr altLang="en-US" kern="1200" lang="zh-CN" sz="2400">
                        <a:solidFill>
                          <a:schemeClr val="bg1"/>
                        </a:solidFill>
                        <a:latin charset="-122" panose="020b0800000000000000" pitchFamily="34" typeface="华康俪金黑W8(P)"/>
                        <a:ea charset="-122" panose="020b0800000000000000" pitchFamily="34" typeface="华康俪金黑W8(P)"/>
                        <a:cs typeface="+mn-cs"/>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r>
              <a:tr h="550766">
                <a:tc>
                  <a:txBody>
                    <a:bodyPr vert="horz" wrap="square"/>
                    <a:lstStyle/>
                    <a:p>
                      <a:pPr algn="ctr"/>
                      <a:r>
                        <a:rPr altLang="en-US" lang="zh-CN" smtClean="0" sz="2000">
                          <a:solidFill>
                            <a:schemeClr val="bg1"/>
                          </a:solidFill>
                          <a:latin charset="-122" pitchFamily="34" typeface="微软雅黑"/>
                          <a:ea charset="-122" pitchFamily="34" typeface="微软雅黑"/>
                        </a:rPr>
                        <a:t>重视管物</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c>
                  <a:txBody>
                    <a:bodyPr vert="horz" wrap="square"/>
                    <a:lstStyle/>
                    <a:p>
                      <a:pPr algn="ctr"/>
                      <a:r>
                        <a:rPr altLang="en-US" lang="zh-CN" smtClean="0" sz="2000">
                          <a:solidFill>
                            <a:schemeClr val="bg1"/>
                          </a:solidFill>
                          <a:latin charset="-122" pitchFamily="34" typeface="微软雅黑"/>
                          <a:ea charset="-122" pitchFamily="34" typeface="微软雅黑"/>
                        </a:rPr>
                        <a:t>重视管人</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r>
              <a:tr h="550766">
                <a:tc>
                  <a:txBody>
                    <a:bodyPr vert="horz" wrap="square"/>
                    <a:lstStyle/>
                    <a:p>
                      <a:pPr algn="ctr"/>
                      <a:r>
                        <a:rPr altLang="en-US" lang="zh-CN" smtClean="0" sz="2000">
                          <a:solidFill>
                            <a:schemeClr val="bg1"/>
                          </a:solidFill>
                          <a:latin charset="-122" pitchFamily="34" typeface="微软雅黑"/>
                          <a:ea charset="-122" pitchFamily="34" typeface="微软雅黑"/>
                        </a:rPr>
                        <a:t>知识技能的深度</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c>
                  <a:txBody>
                    <a:bodyPr vert="horz" wrap="square"/>
                    <a:lstStyle/>
                    <a:p>
                      <a:pPr algn="ctr"/>
                      <a:r>
                        <a:rPr altLang="en-US" lang="zh-CN" smtClean="0" sz="2000">
                          <a:solidFill>
                            <a:schemeClr val="bg1"/>
                          </a:solidFill>
                          <a:latin charset="-122" pitchFamily="34" typeface="微软雅黑"/>
                          <a:ea charset="-122" pitchFamily="34" typeface="微软雅黑"/>
                        </a:rPr>
                        <a:t>知识技能的广度</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r>
              <a:tr h="550766">
                <a:tc>
                  <a:txBody>
                    <a:bodyPr vert="horz" wrap="square"/>
                    <a:lstStyle/>
                    <a:p>
                      <a:pPr algn="ctr"/>
                      <a:r>
                        <a:rPr altLang="en-US" lang="zh-CN" smtClean="0" sz="2000">
                          <a:solidFill>
                            <a:schemeClr val="bg1"/>
                          </a:solidFill>
                          <a:latin charset="-122" pitchFamily="34" typeface="微软雅黑"/>
                          <a:ea charset="-122" pitchFamily="34" typeface="微软雅黑"/>
                        </a:rPr>
                        <a:t>重视过程</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c>
                  <a:txBody>
                    <a:bodyPr vert="horz" wrap="square"/>
                    <a:lstStyle/>
                    <a:p>
                      <a:pPr algn="ctr"/>
                      <a:r>
                        <a:rPr altLang="en-US" lang="zh-CN" smtClean="0" sz="2000">
                          <a:solidFill>
                            <a:schemeClr val="bg1"/>
                          </a:solidFill>
                          <a:latin charset="-122" pitchFamily="34" typeface="微软雅黑"/>
                          <a:ea charset="-122" pitchFamily="34" typeface="微软雅黑"/>
                        </a:rPr>
                        <a:t>重视结果</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r>
              <a:tr h="550766">
                <a:tc>
                  <a:txBody>
                    <a:bodyPr vert="horz" wrap="square"/>
                    <a:lstStyle/>
                    <a:p>
                      <a:pPr algn="ctr"/>
                      <a:r>
                        <a:rPr altLang="en-US" lang="zh-CN" smtClean="0" sz="2000">
                          <a:solidFill>
                            <a:schemeClr val="bg1"/>
                          </a:solidFill>
                          <a:latin charset="-122" pitchFamily="34" typeface="微软雅黑"/>
                          <a:ea charset="-122" pitchFamily="34" typeface="微软雅黑"/>
                        </a:rPr>
                        <a:t>专才</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c>
                  <a:txBody>
                    <a:bodyPr vert="horz" wrap="square"/>
                    <a:lstStyle/>
                    <a:p>
                      <a:pPr algn="ctr"/>
                      <a:r>
                        <a:rPr altLang="en-US" lang="zh-CN" smtClean="0" sz="2000">
                          <a:solidFill>
                            <a:schemeClr val="bg1"/>
                          </a:solidFill>
                          <a:latin charset="-122" pitchFamily="34" typeface="微软雅黑"/>
                          <a:ea charset="-122" pitchFamily="34" typeface="微软雅黑"/>
                        </a:rPr>
                        <a:t>通才</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r>
              <a:tr h="550766">
                <a:tc>
                  <a:txBody>
                    <a:bodyPr vert="horz" wrap="square"/>
                    <a:lstStyle/>
                    <a:p>
                      <a:pPr algn="ctr"/>
                      <a:r>
                        <a:rPr altLang="en-US" lang="zh-CN" smtClean="0" sz="2000">
                          <a:solidFill>
                            <a:schemeClr val="bg1"/>
                          </a:solidFill>
                          <a:latin charset="-122" pitchFamily="34" typeface="微软雅黑"/>
                          <a:ea charset="-122" pitchFamily="34" typeface="微软雅黑"/>
                        </a:rPr>
                        <a:t>自然科学</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c>
                  <a:txBody>
                    <a:bodyPr vert="horz" wrap="square"/>
                    <a:lstStyle/>
                    <a:p>
                      <a:pPr algn="ctr"/>
                      <a:r>
                        <a:rPr altLang="en-US" lang="zh-CN" smtClean="0" sz="2000">
                          <a:solidFill>
                            <a:schemeClr val="bg1"/>
                          </a:solidFill>
                          <a:latin charset="-122" pitchFamily="34" typeface="微软雅黑"/>
                          <a:ea charset="-122" pitchFamily="34" typeface="微软雅黑"/>
                        </a:rPr>
                        <a:t>人文科学</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r>
              <a:tr h="550766">
                <a:tc>
                  <a:txBody>
                    <a:bodyPr vert="horz" wrap="square"/>
                    <a:lstStyle/>
                    <a:p>
                      <a:pPr algn="ctr"/>
                      <a:r>
                        <a:rPr altLang="en-US" lang="zh-CN" smtClean="0" sz="2000">
                          <a:solidFill>
                            <a:schemeClr val="bg1"/>
                          </a:solidFill>
                          <a:latin charset="-122" pitchFamily="34" typeface="微软雅黑"/>
                          <a:ea charset="-122" pitchFamily="34" typeface="微软雅黑"/>
                        </a:rPr>
                        <a:t>个人干</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c>
                  <a:txBody>
                    <a:bodyPr vert="horz" wrap="square"/>
                    <a:lstStyle/>
                    <a:p>
                      <a:pPr algn="ctr"/>
                      <a:r>
                        <a:rPr altLang="en-US" lang="zh-CN" smtClean="0" sz="2000">
                          <a:solidFill>
                            <a:schemeClr val="bg1"/>
                          </a:solidFill>
                          <a:latin charset="-122" pitchFamily="34" typeface="微软雅黑"/>
                          <a:ea charset="-122" pitchFamily="34" typeface="微软雅黑"/>
                        </a:rPr>
                        <a:t>集体干</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r>
              <a:tr h="550766">
                <a:tc>
                  <a:txBody>
                    <a:bodyPr vert="horz" wrap="square"/>
                    <a:lstStyle/>
                    <a:p>
                      <a:pPr algn="ctr"/>
                      <a:r>
                        <a:rPr altLang="en-US" lang="zh-CN" smtClean="0" sz="2000">
                          <a:solidFill>
                            <a:schemeClr val="bg1"/>
                          </a:solidFill>
                          <a:latin charset="-122" pitchFamily="34" typeface="微软雅黑"/>
                          <a:ea charset="-122" pitchFamily="34" typeface="微软雅黑"/>
                        </a:rPr>
                        <a:t>自己干</a:t>
                      </a:r>
                      <a:endParaRPr altLang="en-US" lang="zh-CN" sz="20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c>
                  <a:txBody>
                    <a:bodyPr vert="horz" wrap="square"/>
                    <a:lstStyle/>
                    <a:p>
                      <a:pPr algn="ctr"/>
                      <a:r>
                        <a:rPr altLang="en-US" lang="zh-CN" smtClean="0" sz="2000">
                          <a:solidFill>
                            <a:schemeClr val="bg1"/>
                          </a:solidFill>
                          <a:latin charset="-122" pitchFamily="34" typeface="微软雅黑"/>
                          <a:ea charset="-122" pitchFamily="34" typeface="微软雅黑"/>
                        </a:rPr>
                        <a:t>团队干</a:t>
                      </a:r>
                      <a:endParaRPr altLang="en-US" lang="zh-CN" sz="2000">
                        <a:solidFill>
                          <a:schemeClr val="bg1"/>
                        </a:solidFill>
                        <a:latin charset="-122" panose="020b0503020204020204" pitchFamily="34" typeface="微软雅黑"/>
                        <a:ea charset="-122" panose="020b0503020204020204"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tcPr>
                </a:tc>
              </a:tr>
            </a:tbl>
          </a:graphicData>
        </a:graphic>
      </p:graphicFrame>
    </p:spTree>
    <p:extLst>
      <p:ext uri="{BB962C8B-B14F-4D97-AF65-F5344CB8AC3E}">
        <p14:creationId val="710616554"/>
      </p:ext>
    </p:extLst>
  </p:cSld>
  <p:clrMapOvr>
    <a:masterClrMapping/>
  </p:clrMapOvr>
  <p:transition>
    <p:fade/>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6081063"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8"/>
            <a:ext cx="1554480" cy="91440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分类</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03</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4791797" y="2003257"/>
            <a:ext cx="2446876" cy="1713279"/>
          </a:xfrm>
          <a:prstGeom prst="rect">
            <a:avLst/>
          </a:prstGeom>
          <a:solidFill>
            <a:srgbClr val="B631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7286523" y="2003257"/>
            <a:ext cx="2395471" cy="1713279"/>
          </a:xfrm>
          <a:prstGeom prst="rect">
            <a:avLst/>
          </a:prstGeom>
          <a:solidFill>
            <a:srgbClr val="5292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7286523" y="3771772"/>
            <a:ext cx="2395471" cy="1713279"/>
          </a:xfrm>
          <a:prstGeom prst="rect">
            <a:avLst/>
          </a:prstGeom>
          <a:solidFill>
            <a:srgbClr val="FF2F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4776518" y="3771772"/>
            <a:ext cx="2462154" cy="1713279"/>
          </a:xfrm>
          <a:prstGeom prst="rect">
            <a:avLst/>
          </a:prstGeom>
          <a:solidFill>
            <a:srgbClr val="FC75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9747896" y="3417805"/>
            <a:ext cx="995680" cy="579120"/>
          </a:xfrm>
          <a:prstGeom prst="rect">
            <a:avLst/>
          </a:prstGeom>
          <a:noFill/>
        </p:spPr>
        <p:txBody>
          <a:bodyPr rtlCol="0" wrap="none">
            <a:spAutoFit/>
          </a:bodyPr>
          <a:lstStyle/>
          <a:p>
            <a:r>
              <a:rPr altLang="en-US" lang="zh-CN" sz="3200">
                <a:solidFill>
                  <a:schemeClr val="bg1"/>
                </a:solidFill>
                <a:latin charset="-122" panose="020b0800000000000000" pitchFamily="34" typeface="华康俪金黑W8(P)"/>
                <a:ea charset="-122" panose="020b0800000000000000" pitchFamily="34" typeface="华康俪金黑W8(P)"/>
              </a:rPr>
              <a:t>能力</a:t>
            </a:r>
          </a:p>
        </p:txBody>
      </p:sp>
      <p:sp>
        <p:nvSpPr>
          <p:cNvPr id="36" name="文本框 35"/>
          <p:cNvSpPr txBox="1"/>
          <p:nvPr/>
        </p:nvSpPr>
        <p:spPr>
          <a:xfrm>
            <a:off x="6735968" y="1332394"/>
            <a:ext cx="995680" cy="579120"/>
          </a:xfrm>
          <a:prstGeom prst="rect">
            <a:avLst/>
          </a:prstGeom>
          <a:noFill/>
        </p:spPr>
        <p:txBody>
          <a:bodyPr rtlCol="0" wrap="none">
            <a:spAutoFit/>
          </a:bodyPr>
          <a:lstStyle/>
          <a:p>
            <a:r>
              <a:rPr altLang="en-US" lang="zh-CN" smtClean="0" sz="3200">
                <a:solidFill>
                  <a:schemeClr val="bg1"/>
                </a:solidFill>
                <a:latin charset="-122" panose="020b0800000000000000" pitchFamily="34" typeface="华康俪金黑W8(P)"/>
                <a:ea charset="-122" panose="020b0800000000000000" pitchFamily="34" typeface="华康俪金黑W8(P)"/>
              </a:rPr>
              <a:t>意愿</a:t>
            </a:r>
          </a:p>
        </p:txBody>
      </p:sp>
      <p:sp>
        <p:nvSpPr>
          <p:cNvPr id="26" name="文本框 25"/>
          <p:cNvSpPr txBox="1"/>
          <p:nvPr/>
        </p:nvSpPr>
        <p:spPr>
          <a:xfrm>
            <a:off x="7545539" y="2347629"/>
            <a:ext cx="1859280" cy="1097280"/>
          </a:xfrm>
          <a:prstGeom prst="rect">
            <a:avLst/>
          </a:prstGeom>
          <a:noFill/>
        </p:spPr>
        <p:txBody>
          <a:bodyPr rtlCol="0" wrap="none">
            <a:spAutoFit/>
          </a:bodyPr>
          <a:lstStyle/>
          <a:p>
            <a:r>
              <a:rPr altLang="en-US" lang="zh-CN" smtClean="0" sz="6600">
                <a:solidFill>
                  <a:schemeClr val="bg1"/>
                </a:solidFill>
                <a:latin charset="-122" panose="02010601030101010101" pitchFamily="2" typeface="叶根友特楷简体"/>
                <a:ea charset="-122" panose="02010601030101010101" pitchFamily="2" typeface="叶根友特楷简体"/>
              </a:rPr>
              <a:t>精品</a:t>
            </a:r>
          </a:p>
        </p:txBody>
      </p:sp>
      <p:sp>
        <p:nvSpPr>
          <p:cNvPr id="37" name="文本框 36"/>
          <p:cNvSpPr txBox="1"/>
          <p:nvPr/>
        </p:nvSpPr>
        <p:spPr>
          <a:xfrm>
            <a:off x="7545539" y="4102550"/>
            <a:ext cx="1859280" cy="1097280"/>
          </a:xfrm>
          <a:prstGeom prst="rect">
            <a:avLst/>
          </a:prstGeom>
          <a:noFill/>
        </p:spPr>
        <p:txBody>
          <a:bodyPr rtlCol="0" wrap="none">
            <a:spAutoFit/>
          </a:bodyPr>
          <a:lstStyle/>
          <a:p>
            <a:r>
              <a:rPr altLang="en-US" lang="zh-CN" smtClean="0" sz="6600">
                <a:solidFill>
                  <a:schemeClr val="bg1"/>
                </a:solidFill>
                <a:latin charset="-122" panose="02010601030101010101" pitchFamily="2" typeface="叶根友特楷简体"/>
                <a:ea charset="-122" panose="02010601030101010101" pitchFamily="2" typeface="叶根友特楷简体"/>
              </a:rPr>
              <a:t>毒品</a:t>
            </a:r>
          </a:p>
        </p:txBody>
      </p:sp>
      <p:sp>
        <p:nvSpPr>
          <p:cNvPr id="38" name="文本框 37"/>
          <p:cNvSpPr txBox="1"/>
          <p:nvPr/>
        </p:nvSpPr>
        <p:spPr>
          <a:xfrm>
            <a:off x="4679023" y="4102550"/>
            <a:ext cx="2697480" cy="1097280"/>
          </a:xfrm>
          <a:prstGeom prst="rect">
            <a:avLst/>
          </a:prstGeom>
          <a:noFill/>
        </p:spPr>
        <p:txBody>
          <a:bodyPr rtlCol="0" wrap="none">
            <a:spAutoFit/>
          </a:bodyPr>
          <a:lstStyle/>
          <a:p>
            <a:r>
              <a:rPr altLang="en-US" lang="zh-CN" smtClean="0" sz="6600">
                <a:solidFill>
                  <a:schemeClr val="bg1"/>
                </a:solidFill>
                <a:latin charset="-122" panose="02010601030101010101" pitchFamily="2" typeface="叶根友特楷简体"/>
                <a:ea charset="-122" panose="02010601030101010101" pitchFamily="2" typeface="叶根友特楷简体"/>
              </a:rPr>
              <a:t>报废品</a:t>
            </a:r>
          </a:p>
        </p:txBody>
      </p:sp>
      <p:sp>
        <p:nvSpPr>
          <p:cNvPr id="39" name="文本框 38"/>
          <p:cNvSpPr txBox="1"/>
          <p:nvPr/>
        </p:nvSpPr>
        <p:spPr>
          <a:xfrm>
            <a:off x="4679023" y="2284906"/>
            <a:ext cx="2697480" cy="1097280"/>
          </a:xfrm>
          <a:prstGeom prst="rect">
            <a:avLst/>
          </a:prstGeom>
          <a:noFill/>
        </p:spPr>
        <p:txBody>
          <a:bodyPr rtlCol="0" wrap="none">
            <a:spAutoFit/>
          </a:bodyPr>
          <a:lstStyle/>
          <a:p>
            <a:r>
              <a:rPr altLang="en-US" lang="zh-CN" smtClean="0" sz="6600">
                <a:solidFill>
                  <a:schemeClr val="bg1"/>
                </a:solidFill>
                <a:latin charset="-122" panose="02010601030101010101" pitchFamily="2" typeface="叶根友特楷简体"/>
                <a:ea charset="-122" panose="02010601030101010101" pitchFamily="2" typeface="叶根友特楷简体"/>
              </a:rPr>
              <a:t>半成品</a:t>
            </a:r>
          </a:p>
        </p:txBody>
      </p:sp>
    </p:spTree>
    <p:extLst>
      <p:ext uri="{BB962C8B-B14F-4D97-AF65-F5344CB8AC3E}">
        <p14:creationId val="1593824827"/>
      </p:ext>
    </p:extLst>
  </p:cSld>
  <p:clrMapOvr>
    <a:masterClrMapping/>
  </p:clrMapOvr>
  <p:transition>
    <p:fad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8511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6081063"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608455"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素质</a:t>
            </a:r>
          </a:p>
          <a:p>
            <a:r>
              <a:rPr altLang="en-US" lang="zh-CN" smtClean="0" sz="5400">
                <a:solidFill>
                  <a:schemeClr val="bg1"/>
                </a:solidFill>
                <a:latin charset="-122" panose="02010601030101010101" pitchFamily="2" typeface="叶根友特楷简体"/>
                <a:ea charset="-122" panose="02010601030101010101" pitchFamily="2" typeface="叶根友特楷简体"/>
              </a:rPr>
              <a:t>要求</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04</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175031" y="4368609"/>
            <a:ext cx="6523114" cy="1737360"/>
          </a:xfrm>
          <a:prstGeom prst="rect">
            <a:avLst/>
          </a:prstGeom>
        </p:spPr>
        <p:txBody>
          <a:bodyPr wrap="square">
            <a:spAutoFit/>
          </a:bodyPr>
          <a:lstStyle/>
          <a:p>
            <a:pPr algn="just"/>
            <a:r>
              <a:rPr altLang="zh-CN" kern="100" lang="en-US" smtClean="0">
                <a:solidFill>
                  <a:schemeClr val="bg1"/>
                </a:solidFill>
                <a:latin charset="0" panose="020f0502020204030204" pitchFamily="34" typeface="Calibri"/>
                <a:ea charset="-122" pitchFamily="34" typeface="微软雅黑"/>
                <a:cs charset="0" panose="02020603050405020304" pitchFamily="18" typeface="Times New Roman"/>
              </a:rPr>
              <a:t> (1)专业能力:对自己的业务(人员、机器、材料、方法）娴熟。</a:t>
            </a:r>
          </a:p>
          <a:p>
            <a:pPr algn="just"/>
            <a:r>
              <a:rPr altLang="zh-CN" kern="100" lang="en-US" smtClean="0">
                <a:solidFill>
                  <a:schemeClr val="bg1"/>
                </a:solidFill>
                <a:latin charset="0" panose="020f0502020204030204" pitchFamily="34" typeface="Calibri"/>
                <a:ea charset="-122" pitchFamily="34" typeface="微软雅黑"/>
                <a:cs charset="0" panose="02020603050405020304" pitchFamily="18" typeface="Times New Roman"/>
              </a:rPr>
              <a:t> (2)目标管理能力：具备使P—D—C—A这一循环不断地周而复始的能力。</a:t>
            </a:r>
          </a:p>
          <a:p>
            <a:pPr algn="just"/>
            <a:r>
              <a:rPr altLang="zh-CN" kern="100" lang="en-US" smtClean="0">
                <a:solidFill>
                  <a:schemeClr val="bg1"/>
                </a:solidFill>
                <a:latin charset="0" panose="020f0502020204030204" pitchFamily="34" typeface="Calibri"/>
                <a:ea charset="-122" pitchFamily="34" typeface="微软雅黑"/>
                <a:cs charset="0" panose="02020603050405020304" pitchFamily="18" typeface="Times New Roman"/>
              </a:rPr>
              <a:t> (3)问题解决能力：善于用“为什么？为什么？为什么？”的三问思维。</a:t>
            </a:r>
          </a:p>
          <a:p>
            <a:pPr algn="just"/>
            <a:r>
              <a:rPr altLang="zh-CN" kern="100" lang="en-US" smtClean="0">
                <a:solidFill>
                  <a:schemeClr val="bg1"/>
                </a:solidFill>
                <a:latin charset="0" panose="020f0502020204030204" pitchFamily="34" typeface="Calibri"/>
                <a:ea charset="-122" pitchFamily="34" typeface="微软雅黑"/>
                <a:cs charset="0" panose="02020603050405020304" pitchFamily="18" typeface="Times New Roman"/>
              </a:rPr>
              <a:t> (4)组织能力：使部门运作达到1+1≥2的效应。</a:t>
            </a:r>
          </a:p>
        </p:txBody>
      </p:sp>
      <p:sp>
        <p:nvSpPr>
          <p:cNvPr id="24" name="对角圆角矩形 23"/>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8701117" y="1477797"/>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专业能力</a:t>
            </a:r>
          </a:p>
        </p:txBody>
      </p:sp>
      <p:sp>
        <p:nvSpPr>
          <p:cNvPr id="26" name="文本框 25"/>
          <p:cNvSpPr txBox="1"/>
          <p:nvPr/>
        </p:nvSpPr>
        <p:spPr>
          <a:xfrm>
            <a:off x="8701117" y="2157502"/>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目标管理</a:t>
            </a:r>
          </a:p>
        </p:txBody>
      </p:sp>
      <p:sp>
        <p:nvSpPr>
          <p:cNvPr id="27" name="文本框 26"/>
          <p:cNvSpPr txBox="1"/>
          <p:nvPr/>
        </p:nvSpPr>
        <p:spPr>
          <a:xfrm>
            <a:off x="8701117" y="2837207"/>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问题解决</a:t>
            </a:r>
          </a:p>
        </p:txBody>
      </p:sp>
      <p:pic>
        <p:nvPicPr>
          <p:cNvPr id="28" name="图片 27"/>
          <p:cNvPicPr>
            <a:picLocks noChangeAspect="1"/>
          </p:cNvPicPr>
          <p:nvPr/>
        </p:nvPicPr>
        <p:blipFill>
          <a:blip r:embed="rId2">
            <a:extLst>
              <a:ext uri="{28A0092B-C50C-407E-A947-70E740481C1C}">
                <a14:useLocalDpi val="0"/>
              </a:ext>
            </a:extLst>
          </a:blip>
          <a:stretch>
            <a:fillRect/>
          </a:stretch>
        </p:blipFill>
        <p:spPr>
          <a:xfrm>
            <a:off x="3913829" y="1448352"/>
            <a:ext cx="4566450" cy="3041292"/>
          </a:xfrm>
          <a:prstGeom prst="rect">
            <a:avLst/>
          </a:prstGeom>
          <a:effectLst>
            <a:softEdge rad="635000"/>
          </a:effectLst>
        </p:spPr>
      </p:pic>
      <p:sp>
        <p:nvSpPr>
          <p:cNvPr id="33" name="文本框 32"/>
          <p:cNvSpPr txBox="1"/>
          <p:nvPr/>
        </p:nvSpPr>
        <p:spPr>
          <a:xfrm>
            <a:off x="8701117" y="3516912"/>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组织能力</a:t>
            </a:r>
          </a:p>
        </p:txBody>
      </p:sp>
    </p:spTree>
    <p:extLst>
      <p:ext uri="{BB962C8B-B14F-4D97-AF65-F5344CB8AC3E}">
        <p14:creationId val="3330634533"/>
      </p:ext>
    </p:extLst>
  </p:cSld>
  <p:clrMapOvr>
    <a:masterClrMapping/>
  </p:clrMapOvr>
  <p:transition>
    <p:fade/>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8511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6081063"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608455"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素质</a:t>
            </a:r>
          </a:p>
          <a:p>
            <a:r>
              <a:rPr altLang="en-US" lang="zh-CN" smtClean="0" sz="5400">
                <a:solidFill>
                  <a:schemeClr val="bg1"/>
                </a:solidFill>
                <a:latin charset="-122" panose="02010601030101010101" pitchFamily="2" typeface="叶根友特楷简体"/>
                <a:ea charset="-122" panose="02010601030101010101" pitchFamily="2" typeface="叶根友特楷简体"/>
              </a:rPr>
              <a:t>要求</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04</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088057" y="4363245"/>
            <a:ext cx="6921787" cy="1737360"/>
          </a:xfrm>
          <a:prstGeom prst="rect">
            <a:avLst/>
          </a:prstGeom>
        </p:spPr>
        <p:txBody>
          <a:bodyPr wrap="square">
            <a:spAutoFit/>
          </a:bodyPr>
          <a:lstStyle/>
          <a:p>
            <a:pPr algn="just"/>
            <a:r>
              <a:rPr altLang="zh-CN" kern="100" lang="en-US">
                <a:solidFill>
                  <a:schemeClr val="bg1"/>
                </a:solidFill>
                <a:latin charset="0" panose="020f0502020204030204" pitchFamily="34" typeface="Calibri"/>
                <a:ea charset="-122" pitchFamily="34" typeface="微软雅黑"/>
                <a:cs charset="0" panose="02020603050405020304" pitchFamily="18" typeface="Times New Roman"/>
              </a:rPr>
              <a:t> (5)交流、交际能力：具备高度的说话、倾听、商谈、疏通及说服对方的能力。</a:t>
            </a:r>
          </a:p>
          <a:p>
            <a:pPr algn="just"/>
            <a:r>
              <a:rPr altLang="zh-CN" kern="100" lang="en-US">
                <a:solidFill>
                  <a:schemeClr val="bg1"/>
                </a:solidFill>
                <a:latin charset="0" panose="020f0502020204030204" pitchFamily="34" typeface="Calibri"/>
                <a:ea charset="-122" pitchFamily="34" typeface="微软雅黑"/>
                <a:cs charset="0" panose="02020603050405020304" pitchFamily="18" typeface="Times New Roman"/>
              </a:rPr>
              <a:t> (6)倾听的能力：善于倾听还有其他两大好处：一是让别人感觉你很谦虚；二是你会了解更多的事情。</a:t>
            </a:r>
          </a:p>
          <a:p>
            <a:pPr algn="just"/>
            <a:r>
              <a:rPr altLang="zh-CN" kern="100" lang="en-US">
                <a:solidFill>
                  <a:schemeClr val="bg1"/>
                </a:solidFill>
                <a:latin charset="0" panose="020f0502020204030204" pitchFamily="34" typeface="Calibri"/>
                <a:ea charset="-122" pitchFamily="34" typeface="微软雅黑"/>
                <a:cs charset="0" panose="02020603050405020304" pitchFamily="18" typeface="Times New Roman"/>
              </a:rPr>
              <a:t>（7）幽默的能力：幽默可以使工作气氛变得轻松，使人感到亲切。</a:t>
            </a:r>
          </a:p>
          <a:p>
            <a:pPr algn="just"/>
            <a:r>
              <a:rPr altLang="zh-CN" kern="100" lang="en-US">
                <a:solidFill>
                  <a:schemeClr val="bg1"/>
                </a:solidFill>
                <a:latin charset="0" panose="020f0502020204030204" pitchFamily="34" typeface="Calibri"/>
                <a:ea charset="-122" pitchFamily="34" typeface="微软雅黑"/>
                <a:cs charset="0" panose="02020603050405020304" pitchFamily="18" typeface="Times New Roman"/>
              </a:rPr>
              <a:t>（8）激励的能力：就要把员工的“要我去做”变成“我要去做”。</a:t>
            </a:r>
          </a:p>
        </p:txBody>
      </p:sp>
      <p:sp>
        <p:nvSpPr>
          <p:cNvPr id="24" name="对角圆角矩形 23"/>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8792228" y="1477797"/>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交流交际</a:t>
            </a:r>
          </a:p>
        </p:txBody>
      </p:sp>
      <p:sp>
        <p:nvSpPr>
          <p:cNvPr id="26" name="文本框 25"/>
          <p:cNvSpPr txBox="1"/>
          <p:nvPr/>
        </p:nvSpPr>
        <p:spPr>
          <a:xfrm>
            <a:off x="8792228" y="2157502"/>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倾听能力</a:t>
            </a:r>
          </a:p>
        </p:txBody>
      </p:sp>
      <p:sp>
        <p:nvSpPr>
          <p:cNvPr id="27" name="文本框 26"/>
          <p:cNvSpPr txBox="1"/>
          <p:nvPr/>
        </p:nvSpPr>
        <p:spPr>
          <a:xfrm>
            <a:off x="8828117" y="2837207"/>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幽默能力</a:t>
            </a:r>
          </a:p>
        </p:txBody>
      </p:sp>
      <p:pic>
        <p:nvPicPr>
          <p:cNvPr id="28" name="图片 27"/>
          <p:cNvPicPr>
            <a:picLocks noChangeAspect="1"/>
          </p:cNvPicPr>
          <p:nvPr/>
        </p:nvPicPr>
        <p:blipFill>
          <a:blip r:embed="rId2">
            <a:extLst>
              <a:ext uri="{28A0092B-C50C-407E-A947-70E740481C1C}">
                <a14:useLocalDpi val="0"/>
              </a:ext>
            </a:extLst>
          </a:blip>
          <a:stretch>
            <a:fillRect/>
          </a:stretch>
        </p:blipFill>
        <p:spPr>
          <a:xfrm>
            <a:off x="4170942" y="1448352"/>
            <a:ext cx="4052224" cy="3041292"/>
          </a:xfrm>
          <a:prstGeom prst="rect">
            <a:avLst/>
          </a:prstGeom>
          <a:effectLst>
            <a:softEdge rad="635000"/>
          </a:effectLst>
        </p:spPr>
      </p:pic>
      <p:sp>
        <p:nvSpPr>
          <p:cNvPr id="33" name="文本框 32"/>
          <p:cNvSpPr txBox="1"/>
          <p:nvPr/>
        </p:nvSpPr>
        <p:spPr>
          <a:xfrm>
            <a:off x="8828117" y="3516912"/>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激励能力</a:t>
            </a:r>
          </a:p>
        </p:txBody>
      </p:sp>
    </p:spTree>
    <p:extLst>
      <p:ext uri="{BB962C8B-B14F-4D97-AF65-F5344CB8AC3E}">
        <p14:creationId val="1977833907"/>
      </p:ext>
    </p:extLst>
  </p:cSld>
  <p:clrMapOvr>
    <a:masterClrMapping/>
  </p:clrMapOvr>
  <p:transition>
    <p:fade/>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8511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6081063"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608455"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素质</a:t>
            </a:r>
          </a:p>
          <a:p>
            <a:r>
              <a:rPr altLang="en-US" lang="zh-CN" smtClean="0" sz="5400">
                <a:solidFill>
                  <a:schemeClr val="bg1"/>
                </a:solidFill>
                <a:latin charset="-122" panose="02010601030101010101" pitchFamily="2" typeface="叶根友特楷简体"/>
                <a:ea charset="-122" panose="02010601030101010101" pitchFamily="2" typeface="叶根友特楷简体"/>
              </a:rPr>
              <a:t>要求</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04</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088058" y="4363244"/>
            <a:ext cx="6735495" cy="146304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（9） 指导员工的能力：传授必要的知识及方法。</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（10）培养能力：部下的培养是管理人员的重要任务。</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（11）控制情绪的能力：当你成为一个管理者的时候，你的情绪已经不单单是自己私人的事情了，会影响到你的下属及其他部门的员工；而你的职务越高，影响力越大。</a:t>
            </a:r>
          </a:p>
        </p:txBody>
      </p:sp>
      <p:sp>
        <p:nvSpPr>
          <p:cNvPr id="24" name="对角圆角矩形 23"/>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8703328" y="2157502"/>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指导员工</a:t>
            </a:r>
          </a:p>
        </p:txBody>
      </p:sp>
      <p:sp>
        <p:nvSpPr>
          <p:cNvPr id="27" name="文本框 26"/>
          <p:cNvSpPr txBox="1"/>
          <p:nvPr/>
        </p:nvSpPr>
        <p:spPr>
          <a:xfrm>
            <a:off x="8739217" y="2837207"/>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培养能力</a:t>
            </a:r>
          </a:p>
        </p:txBody>
      </p:sp>
      <p:pic>
        <p:nvPicPr>
          <p:cNvPr id="28" name="图片 27"/>
          <p:cNvPicPr>
            <a:picLocks noChangeAspect="1"/>
          </p:cNvPicPr>
          <p:nvPr/>
        </p:nvPicPr>
        <p:blipFill>
          <a:blip r:embed="rId2">
            <a:extLst>
              <a:ext uri="{28A0092B-C50C-407E-A947-70E740481C1C}">
                <a14:useLocalDpi val="0"/>
              </a:ext>
            </a:extLst>
          </a:blip>
          <a:stretch>
            <a:fillRect/>
          </a:stretch>
        </p:blipFill>
        <p:spPr>
          <a:xfrm>
            <a:off x="4164631" y="1199676"/>
            <a:ext cx="3998235" cy="3375672"/>
          </a:xfrm>
          <a:prstGeom prst="rect">
            <a:avLst/>
          </a:prstGeom>
          <a:effectLst>
            <a:softEdge rad="635000"/>
          </a:effectLst>
        </p:spPr>
      </p:pic>
      <p:sp>
        <p:nvSpPr>
          <p:cNvPr id="33" name="文本框 32"/>
          <p:cNvSpPr txBox="1"/>
          <p:nvPr/>
        </p:nvSpPr>
        <p:spPr>
          <a:xfrm>
            <a:off x="8739217" y="3516912"/>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控制情绪</a:t>
            </a:r>
          </a:p>
        </p:txBody>
      </p:sp>
    </p:spTree>
    <p:extLst>
      <p:ext uri="{BB962C8B-B14F-4D97-AF65-F5344CB8AC3E}">
        <p14:creationId val="3397368812"/>
      </p:ext>
    </p:extLst>
  </p:cSld>
  <p:clrMapOvr>
    <a:masterClrMapping/>
  </p:clrMapOvr>
  <p:transition>
    <p:fade/>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8511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6081063"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608455"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素质</a:t>
            </a:r>
          </a:p>
          <a:p>
            <a:r>
              <a:rPr altLang="en-US" lang="zh-CN" smtClean="0" sz="5400">
                <a:solidFill>
                  <a:schemeClr val="bg1"/>
                </a:solidFill>
                <a:latin charset="-122" panose="02010601030101010101" pitchFamily="2" typeface="叶根友特楷简体"/>
                <a:ea charset="-122" panose="02010601030101010101" pitchFamily="2" typeface="叶根友特楷简体"/>
              </a:rPr>
              <a:t>要求</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04</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088058" y="4363245"/>
            <a:ext cx="6735495" cy="118872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（12）自我约束的能力：了解自己的长处与短处，在有限的时间内有效地活用，努力增进自己的知识、人格、健康的能力。</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（13）概念化能力：把握事物的本质，发现问题、了解问题时不可缺少的能力。</a:t>
            </a:r>
          </a:p>
        </p:txBody>
      </p:sp>
      <p:sp>
        <p:nvSpPr>
          <p:cNvPr id="24" name="对角圆角矩形 23"/>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8756382" y="2837207"/>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自我约束</a:t>
            </a:r>
          </a:p>
        </p:txBody>
      </p:sp>
      <p:pic>
        <p:nvPicPr>
          <p:cNvPr id="28" name="图片 27"/>
          <p:cNvPicPr>
            <a:picLocks noChangeAspect="1"/>
          </p:cNvPicPr>
          <p:nvPr/>
        </p:nvPicPr>
        <p:blipFill>
          <a:blip r:embed="rId2">
            <a:extLst>
              <a:ext uri="{28A0092B-C50C-407E-A947-70E740481C1C}">
                <a14:useLocalDpi val="0"/>
              </a:ext>
            </a:extLst>
          </a:blip>
          <a:stretch>
            <a:fillRect/>
          </a:stretch>
        </p:blipFill>
        <p:spPr>
          <a:xfrm>
            <a:off x="3973888" y="1448352"/>
            <a:ext cx="4446333" cy="3041292"/>
          </a:xfrm>
          <a:prstGeom prst="rect">
            <a:avLst/>
          </a:prstGeom>
          <a:effectLst>
            <a:softEdge rad="635000"/>
          </a:effectLst>
        </p:spPr>
      </p:pic>
      <p:sp>
        <p:nvSpPr>
          <p:cNvPr id="33" name="文本框 32"/>
          <p:cNvSpPr txBox="1"/>
          <p:nvPr/>
        </p:nvSpPr>
        <p:spPr>
          <a:xfrm>
            <a:off x="8294717" y="3516912"/>
            <a:ext cx="24688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概念化能力</a:t>
            </a:r>
          </a:p>
        </p:txBody>
      </p:sp>
    </p:spTree>
    <p:extLst>
      <p:ext uri="{BB962C8B-B14F-4D97-AF65-F5344CB8AC3E}">
        <p14:creationId val="3973016567"/>
      </p:ext>
    </p:extLst>
  </p:cSld>
  <p:clrMapOvr>
    <a:masterClrMapping/>
  </p:clrMapOvr>
  <p:transition>
    <p:fade/>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B631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9120000" y="481806"/>
            <a:ext cx="3071999"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8"/>
            <a:ext cx="1554480" cy="91440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概念</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01</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088058" y="4363245"/>
            <a:ext cx="6735495" cy="64008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管理者通过协调他人的活动，充分利用有效资源达到组织目标的社会活动过程（PDCA）。</a:t>
            </a:r>
          </a:p>
        </p:txBody>
      </p:sp>
      <p:sp>
        <p:nvSpPr>
          <p:cNvPr id="24" name="对角圆角矩形 23"/>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8767843" y="1986012"/>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协调他人</a:t>
            </a:r>
          </a:p>
        </p:txBody>
      </p:sp>
      <p:pic>
        <p:nvPicPr>
          <p:cNvPr id="28" name="图片 27"/>
          <p:cNvPicPr>
            <a:picLocks noChangeAspect="1"/>
          </p:cNvPicPr>
          <p:nvPr/>
        </p:nvPicPr>
        <p:blipFill>
          <a:blip r:embed="rId2">
            <a:extLst>
              <a:ext uri="{28A0092B-C50C-407E-A947-70E740481C1C}">
                <a14:useLocalDpi val="0"/>
              </a:ext>
            </a:extLst>
          </a:blip>
          <a:stretch>
            <a:fillRect/>
          </a:stretch>
        </p:blipFill>
        <p:spPr>
          <a:xfrm>
            <a:off x="4062050" y="1448352"/>
            <a:ext cx="4270008" cy="3041292"/>
          </a:xfrm>
          <a:prstGeom prst="rect">
            <a:avLst/>
          </a:prstGeom>
          <a:effectLst>
            <a:softEdge rad="635000"/>
          </a:effectLst>
        </p:spPr>
      </p:pic>
      <p:sp>
        <p:nvSpPr>
          <p:cNvPr id="33" name="文本框 32"/>
          <p:cNvSpPr txBox="1"/>
          <p:nvPr/>
        </p:nvSpPr>
        <p:spPr>
          <a:xfrm>
            <a:off x="8767843" y="2743245"/>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利用资源</a:t>
            </a:r>
          </a:p>
        </p:txBody>
      </p:sp>
      <p:sp>
        <p:nvSpPr>
          <p:cNvPr id="34" name="文本框 33"/>
          <p:cNvSpPr txBox="1"/>
          <p:nvPr/>
        </p:nvSpPr>
        <p:spPr>
          <a:xfrm>
            <a:off x="8767843" y="3500477"/>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达到目标</a:t>
            </a:r>
          </a:p>
        </p:txBody>
      </p:sp>
    </p:spTree>
    <p:extLst>
      <p:ext uri="{BB962C8B-B14F-4D97-AF65-F5344CB8AC3E}">
        <p14:creationId val="2257026317"/>
      </p:ext>
    </p:extLst>
  </p:cSld>
  <p:clrMapOvr>
    <a:masterClrMapping/>
  </p:clrMapOvr>
  <p:transition>
    <p:fade/>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F1E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9120000" y="481806"/>
            <a:ext cx="3071999"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思考</a:t>
            </a:r>
          </a:p>
          <a:p>
            <a:r>
              <a:rPr altLang="en-US" lang="zh-CN" smtClean="0" sz="5400">
                <a:solidFill>
                  <a:schemeClr val="bg1"/>
                </a:solidFill>
                <a:latin charset="-122" panose="02010601030101010101" pitchFamily="2" typeface="叶根友特楷简体"/>
                <a:ea charset="-122" panose="02010601030101010101" pitchFamily="2" typeface="叶根友特楷简体"/>
              </a:rPr>
              <a:t>方向</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02</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088058" y="4363244"/>
            <a:ext cx="6735495" cy="146304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以全局的眼光看待问题</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反省工作方法</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站在他人的立场</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下一工序即客户</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从重视个别效率到重视整体目标。</a:t>
            </a:r>
          </a:p>
        </p:txBody>
      </p:sp>
      <p:sp>
        <p:nvSpPr>
          <p:cNvPr id="24" name="对角圆角矩形 23"/>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8767843" y="1466273"/>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全局视野</a:t>
            </a:r>
          </a:p>
        </p:txBody>
      </p:sp>
      <p:pic>
        <p:nvPicPr>
          <p:cNvPr id="28" name="图片 27"/>
          <p:cNvPicPr>
            <a:picLocks noChangeAspect="1"/>
          </p:cNvPicPr>
          <p:nvPr/>
        </p:nvPicPr>
        <p:blipFill>
          <a:blip r:embed="rId2">
            <a:extLst>
              <a:ext uri="{28A0092B-C50C-407E-A947-70E740481C1C}">
                <a14:useLocalDpi val="0"/>
              </a:ext>
            </a:extLst>
          </a:blip>
          <a:stretch>
            <a:fillRect/>
          </a:stretch>
        </p:blipFill>
        <p:spPr>
          <a:xfrm>
            <a:off x="3938525" y="1107164"/>
            <a:ext cx="4366136" cy="3479707"/>
          </a:xfrm>
          <a:prstGeom prst="rect">
            <a:avLst/>
          </a:prstGeom>
          <a:effectLst>
            <a:softEdge rad="635000"/>
          </a:effectLst>
        </p:spPr>
      </p:pic>
      <p:sp>
        <p:nvSpPr>
          <p:cNvPr id="33" name="文本框 32"/>
          <p:cNvSpPr txBox="1"/>
          <p:nvPr/>
        </p:nvSpPr>
        <p:spPr>
          <a:xfrm>
            <a:off x="8767843" y="2007152"/>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善于反省</a:t>
            </a:r>
          </a:p>
        </p:txBody>
      </p:sp>
      <p:sp>
        <p:nvSpPr>
          <p:cNvPr id="34" name="文本框 33"/>
          <p:cNvSpPr txBox="1"/>
          <p:nvPr/>
        </p:nvSpPr>
        <p:spPr>
          <a:xfrm>
            <a:off x="8767843" y="2548031"/>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换位思考</a:t>
            </a:r>
          </a:p>
        </p:txBody>
      </p:sp>
      <p:sp>
        <p:nvSpPr>
          <p:cNvPr id="35" name="文本框 34"/>
          <p:cNvSpPr txBox="1"/>
          <p:nvPr/>
        </p:nvSpPr>
        <p:spPr>
          <a:xfrm>
            <a:off x="8767843" y="3088910"/>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客户为先</a:t>
            </a:r>
          </a:p>
        </p:txBody>
      </p:sp>
      <p:sp>
        <p:nvSpPr>
          <p:cNvPr id="36" name="文本框 35"/>
          <p:cNvSpPr txBox="1"/>
          <p:nvPr/>
        </p:nvSpPr>
        <p:spPr>
          <a:xfrm>
            <a:off x="8767843" y="3629789"/>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重视目标</a:t>
            </a:r>
          </a:p>
        </p:txBody>
      </p:sp>
    </p:spTree>
    <p:extLst>
      <p:ext uri="{BB962C8B-B14F-4D97-AF65-F5344CB8AC3E}">
        <p14:creationId val="2095651902"/>
      </p:ext>
    </p:extLst>
  </p:cSld>
  <p:clrMapOvr>
    <a:masterClrMapping/>
  </p:clrMapOvr>
  <p:transition>
    <p:fad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 y="0"/>
            <a:ext cx="937847" cy="6858000"/>
          </a:xfrm>
          <a:prstGeom prst="rect">
            <a:avLst/>
          </a:prstGeom>
          <a:solidFill>
            <a:srgbClr val="194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37847" y="0"/>
            <a:ext cx="937847" cy="6858000"/>
          </a:xfrm>
          <a:prstGeom prst="rect">
            <a:avLst/>
          </a:prstGeom>
          <a:solidFill>
            <a:srgbClr val="2072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875693" y="0"/>
            <a:ext cx="937847" cy="6858000"/>
          </a:xfrm>
          <a:prstGeom prst="rect">
            <a:avLst/>
          </a:prstGeom>
          <a:solidFill>
            <a:srgbClr val="009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2813539" y="0"/>
            <a:ext cx="937847" cy="6858000"/>
          </a:xfrm>
          <a:prstGeom prst="rect">
            <a:avLst/>
          </a:prstGeom>
          <a:solidFill>
            <a:srgbClr val="529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751385" y="0"/>
            <a:ext cx="937847" cy="6858000"/>
          </a:xfrm>
          <a:prstGeom prst="rect">
            <a:avLst/>
          </a:prstGeom>
          <a:solidFill>
            <a:srgbClr val="BFC9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689231" y="0"/>
            <a:ext cx="937847" cy="6858000"/>
          </a:xfrm>
          <a:prstGeom prst="rect">
            <a:avLst/>
          </a:prstGeom>
          <a:solidFill>
            <a:srgbClr val="FFD5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627078" y="0"/>
            <a:ext cx="937847" cy="6858000"/>
          </a:xfrm>
          <a:prstGeom prst="rect">
            <a:avLst/>
          </a:prstGeom>
          <a:solidFill>
            <a:srgbClr val="FFB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564923" y="0"/>
            <a:ext cx="937847" cy="6858000"/>
          </a:xfrm>
          <a:prstGeom prst="rect">
            <a:avLst/>
          </a:prstGeom>
          <a:solidFill>
            <a:srgbClr val="FC75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7502770" y="0"/>
            <a:ext cx="937847" cy="6858000"/>
          </a:xfrm>
          <a:prstGeom prst="rect">
            <a:avLst/>
          </a:prstGeom>
          <a:solidFill>
            <a:srgbClr val="FF2F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8440616" y="0"/>
            <a:ext cx="937847" cy="6858000"/>
          </a:xfrm>
          <a:prstGeom prst="rect">
            <a:avLst/>
          </a:prstGeom>
          <a:solidFill>
            <a:srgbClr val="FF1E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9378462" y="0"/>
            <a:ext cx="937847" cy="6858000"/>
          </a:xfrm>
          <a:prstGeom prst="rect">
            <a:avLst/>
          </a:prstGeom>
          <a:solidFill>
            <a:srgbClr val="B631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0316308" y="0"/>
            <a:ext cx="937847" cy="6858000"/>
          </a:xfrm>
          <a:prstGeom prst="rect">
            <a:avLst/>
          </a:prstGeom>
          <a:solidFill>
            <a:srgbClr val="8511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11254154" y="0"/>
            <a:ext cx="937847" cy="6858000"/>
          </a:xfrm>
          <a:prstGeom prst="rect">
            <a:avLst/>
          </a:prstGeom>
          <a:solidFill>
            <a:srgbClr val="737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0" y="0"/>
            <a:ext cx="12192000" cy="6911980"/>
          </a:xfrm>
          <a:prstGeom prst="rect">
            <a:avLst/>
          </a:prstGeom>
          <a:solidFill>
            <a:srgbClr val="194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p:cNvGrpSpPr/>
          <p:nvPr/>
        </p:nvGrpSpPr>
        <p:grpSpPr>
          <a:xfrm>
            <a:off x="1875691" y="1525438"/>
            <a:ext cx="10316309" cy="1217762"/>
            <a:chOff x="1875691" y="1525438"/>
            <a:chExt cx="10316309" cy="1217762"/>
          </a:xfrm>
        </p:grpSpPr>
        <p:sp>
          <p:nvSpPr>
            <p:cNvPr id="22" name="矩形 21"/>
            <p:cNvSpPr/>
            <p:nvPr/>
          </p:nvSpPr>
          <p:spPr>
            <a:xfrm>
              <a:off x="1875691" y="1525438"/>
              <a:ext cx="10316309" cy="121776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1875691" y="1525438"/>
              <a:ext cx="1413609" cy="12177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6000">
                  <a:latin charset="-122" panose="01010104010101010101" pitchFamily="2" typeface="时尚中黑简体"/>
                  <a:ea charset="-122" panose="01010104010101010101" pitchFamily="2" typeface="时尚中黑简体"/>
                </a:rPr>
                <a:t>一</a:t>
              </a:r>
            </a:p>
          </p:txBody>
        </p:sp>
        <p:sp>
          <p:nvSpPr>
            <p:cNvPr id="30" name="文本框 29"/>
            <p:cNvSpPr txBox="1"/>
            <p:nvPr/>
          </p:nvSpPr>
          <p:spPr>
            <a:xfrm>
              <a:off x="3360557" y="1727462"/>
              <a:ext cx="5669280" cy="822960"/>
            </a:xfrm>
            <a:prstGeom prst="rect">
              <a:avLst/>
            </a:prstGeom>
            <a:noFill/>
          </p:spPr>
          <p:txBody>
            <a:bodyPr rtlCol="0" wrap="none">
              <a:spAutoFit/>
            </a:bodyPr>
            <a:lstStyle/>
            <a:p>
              <a:r>
                <a:rPr altLang="en-US" lang="zh-CN" sz="4800">
                  <a:solidFill>
                    <a:schemeClr val="bg1"/>
                  </a:solidFill>
                  <a:latin charset="-122" panose="02010600030101010101" typeface="张海山锐线体简"/>
                  <a:ea charset="-122" panose="02010600030101010101" typeface="张海山锐线体简"/>
                </a:rPr>
                <a:t>精益生产的前世今生</a:t>
              </a:r>
            </a:p>
          </p:txBody>
        </p:sp>
      </p:grpSp>
      <p:grpSp>
        <p:nvGrpSpPr>
          <p:cNvPr id="35" name="组合 34"/>
          <p:cNvGrpSpPr/>
          <p:nvPr/>
        </p:nvGrpSpPr>
        <p:grpSpPr>
          <a:xfrm>
            <a:off x="1875691" y="2743200"/>
            <a:ext cx="10316309" cy="1217762"/>
            <a:chOff x="1875691" y="2743200"/>
            <a:chExt cx="10316309" cy="1217762"/>
          </a:xfrm>
        </p:grpSpPr>
        <p:sp>
          <p:nvSpPr>
            <p:cNvPr id="23" name="矩形 22"/>
            <p:cNvSpPr/>
            <p:nvPr/>
          </p:nvSpPr>
          <p:spPr>
            <a:xfrm>
              <a:off x="1875691" y="2743200"/>
              <a:ext cx="10316309" cy="121776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1875691" y="2743200"/>
              <a:ext cx="1413609" cy="12177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6000">
                  <a:latin charset="-122" panose="01010104010101010101" pitchFamily="2" typeface="时尚中黑简体"/>
                  <a:ea charset="-122" panose="01010104010101010101" pitchFamily="2" typeface="时尚中黑简体"/>
                </a:rPr>
                <a:t>二</a:t>
              </a:r>
            </a:p>
          </p:txBody>
        </p:sp>
        <p:sp>
          <p:nvSpPr>
            <p:cNvPr id="31" name="文本框 30"/>
            <p:cNvSpPr txBox="1"/>
            <p:nvPr/>
          </p:nvSpPr>
          <p:spPr>
            <a:xfrm>
              <a:off x="3360557" y="2945224"/>
              <a:ext cx="5669280" cy="822960"/>
            </a:xfrm>
            <a:prstGeom prst="rect">
              <a:avLst/>
            </a:prstGeom>
            <a:noFill/>
          </p:spPr>
          <p:txBody>
            <a:bodyPr rtlCol="0" wrap="none">
              <a:spAutoFit/>
            </a:bodyPr>
            <a:lstStyle/>
            <a:p>
              <a:r>
                <a:rPr altLang="en-US" lang="zh-CN" sz="4800">
                  <a:solidFill>
                    <a:schemeClr val="bg1"/>
                  </a:solidFill>
                  <a:latin charset="-122" panose="02010600030101010101" typeface="张海山锐线体简"/>
                  <a:ea charset="-122" panose="02010600030101010101" typeface="张海山锐线体简"/>
                </a:rPr>
                <a:t>精益生产的八大理念</a:t>
              </a:r>
            </a:p>
          </p:txBody>
        </p:sp>
      </p:grpSp>
      <p:grpSp>
        <p:nvGrpSpPr>
          <p:cNvPr id="36" name="组合 35"/>
          <p:cNvGrpSpPr/>
          <p:nvPr/>
        </p:nvGrpSpPr>
        <p:grpSpPr>
          <a:xfrm>
            <a:off x="1875691" y="3960962"/>
            <a:ext cx="10316309" cy="1217762"/>
            <a:chOff x="1875691" y="3960962"/>
            <a:chExt cx="10316309" cy="1217762"/>
          </a:xfrm>
        </p:grpSpPr>
        <p:sp>
          <p:nvSpPr>
            <p:cNvPr id="24" name="矩形 23"/>
            <p:cNvSpPr/>
            <p:nvPr/>
          </p:nvSpPr>
          <p:spPr>
            <a:xfrm>
              <a:off x="1875691" y="3960962"/>
              <a:ext cx="10316309" cy="121776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1875691" y="3960962"/>
              <a:ext cx="1413609" cy="12177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6000">
                  <a:latin charset="-122" panose="01010104010101010101" pitchFamily="2" typeface="时尚中黑简体"/>
                  <a:ea charset="-122" panose="01010104010101010101" pitchFamily="2" typeface="时尚中黑简体"/>
                </a:rPr>
                <a:t>三</a:t>
              </a:r>
            </a:p>
          </p:txBody>
        </p:sp>
        <p:sp>
          <p:nvSpPr>
            <p:cNvPr id="32" name="文本框 31"/>
            <p:cNvSpPr txBox="1"/>
            <p:nvPr/>
          </p:nvSpPr>
          <p:spPr>
            <a:xfrm>
              <a:off x="3360557" y="4162986"/>
              <a:ext cx="6278880" cy="822960"/>
            </a:xfrm>
            <a:prstGeom prst="rect">
              <a:avLst/>
            </a:prstGeom>
            <a:noFill/>
          </p:spPr>
          <p:txBody>
            <a:bodyPr rtlCol="0" wrap="none">
              <a:spAutoFit/>
            </a:bodyPr>
            <a:lstStyle/>
            <a:p>
              <a:r>
                <a:rPr altLang="en-US" lang="zh-CN" smtClean="0" sz="4800">
                  <a:solidFill>
                    <a:schemeClr val="bg1"/>
                  </a:solidFill>
                  <a:latin charset="-122" panose="02010600030101010101" typeface="张海山锐线体简"/>
                  <a:ea charset="-122" panose="02010600030101010101" typeface="张海山锐线体简"/>
                </a:rPr>
                <a:t>卓越班组长的角色认知</a:t>
              </a:r>
            </a:p>
          </p:txBody>
        </p:sp>
      </p:grpSp>
      <p:grpSp>
        <p:nvGrpSpPr>
          <p:cNvPr id="37" name="组合 36"/>
          <p:cNvGrpSpPr/>
          <p:nvPr/>
        </p:nvGrpSpPr>
        <p:grpSpPr>
          <a:xfrm>
            <a:off x="1875691" y="5178724"/>
            <a:ext cx="10316309" cy="1217762"/>
            <a:chOff x="1875691" y="5178724"/>
            <a:chExt cx="10316309" cy="1217762"/>
          </a:xfrm>
        </p:grpSpPr>
        <p:sp>
          <p:nvSpPr>
            <p:cNvPr id="25" name="矩形 24"/>
            <p:cNvSpPr/>
            <p:nvPr/>
          </p:nvSpPr>
          <p:spPr>
            <a:xfrm>
              <a:off x="1875691" y="5178724"/>
              <a:ext cx="10316309" cy="121776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1875691" y="5178724"/>
              <a:ext cx="1413609" cy="12177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6000">
                  <a:latin charset="-122" panose="01010104010101010101" pitchFamily="2" typeface="时尚中黑简体"/>
                  <a:ea charset="-122" panose="01010104010101010101" pitchFamily="2" typeface="时尚中黑简体"/>
                </a:rPr>
                <a:t>四</a:t>
              </a:r>
            </a:p>
          </p:txBody>
        </p:sp>
        <p:sp>
          <p:nvSpPr>
            <p:cNvPr id="33" name="文本框 32"/>
            <p:cNvSpPr txBox="1"/>
            <p:nvPr/>
          </p:nvSpPr>
          <p:spPr>
            <a:xfrm>
              <a:off x="3360557" y="5380747"/>
              <a:ext cx="8107680" cy="822960"/>
            </a:xfrm>
            <a:prstGeom prst="rect">
              <a:avLst/>
            </a:prstGeom>
            <a:noFill/>
          </p:spPr>
          <p:txBody>
            <a:bodyPr rtlCol="0" wrap="none">
              <a:spAutoFit/>
            </a:bodyPr>
            <a:lstStyle/>
            <a:p>
              <a:r>
                <a:rPr altLang="en-US" lang="zh-CN" smtClean="0" sz="4800">
                  <a:solidFill>
                    <a:schemeClr val="bg1"/>
                  </a:solidFill>
                  <a:latin charset="-122" panose="02010600030101010101" typeface="张海山锐线体简"/>
                  <a:ea charset="-122" panose="02010600030101010101" typeface="张海山锐线体简"/>
                </a:rPr>
                <a:t>卓越班组长的管理原则及要点</a:t>
              </a:r>
            </a:p>
          </p:txBody>
        </p:sp>
      </p:grpSp>
      <p:grpSp>
        <p:nvGrpSpPr>
          <p:cNvPr id="2" name="组合 1"/>
          <p:cNvGrpSpPr/>
          <p:nvPr/>
        </p:nvGrpSpPr>
        <p:grpSpPr>
          <a:xfrm>
            <a:off x="1" y="0"/>
            <a:ext cx="3072000" cy="553792"/>
            <a:chOff x="1" y="0"/>
            <a:chExt cx="3072000" cy="553792"/>
          </a:xfrm>
        </p:grpSpPr>
        <p:sp>
          <p:nvSpPr>
            <p:cNvPr id="40" name="矩形 39"/>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tx1">
                      <a:lumMod val="50000"/>
                      <a:lumOff val="50000"/>
                    </a:schemeClr>
                  </a:solidFill>
                  <a:latin charset="-122" pitchFamily="34" typeface="微软雅黑"/>
                  <a:ea charset="-122" pitchFamily="34" typeface="微软雅黑"/>
                </a:rPr>
                <a:t>精益生产的前世今生</a:t>
              </a:r>
            </a:p>
          </p:txBody>
        </p:sp>
      </p:grpSp>
      <p:grpSp>
        <p:nvGrpSpPr>
          <p:cNvPr id="3" name="组合 2"/>
          <p:cNvGrpSpPr/>
          <p:nvPr/>
        </p:nvGrpSpPr>
        <p:grpSpPr>
          <a:xfrm>
            <a:off x="3040001" y="0"/>
            <a:ext cx="3072000" cy="553792"/>
            <a:chOff x="3040001" y="0"/>
            <a:chExt cx="3072000" cy="553792"/>
          </a:xfrm>
        </p:grpSpPr>
        <p:sp>
          <p:nvSpPr>
            <p:cNvPr id="41" name="矩形 40"/>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p:cNvSpPr txBox="1"/>
            <p:nvPr/>
          </p:nvSpPr>
          <p:spPr>
            <a:xfrm>
              <a:off x="3281506"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grpSp>
      <p:grpSp>
        <p:nvGrpSpPr>
          <p:cNvPr id="18" name="组合 17"/>
          <p:cNvGrpSpPr/>
          <p:nvPr/>
        </p:nvGrpSpPr>
        <p:grpSpPr>
          <a:xfrm>
            <a:off x="6080001" y="0"/>
            <a:ext cx="3072000" cy="553792"/>
            <a:chOff x="6080001" y="0"/>
            <a:chExt cx="3072000" cy="553792"/>
          </a:xfrm>
        </p:grpSpPr>
        <p:sp>
          <p:nvSpPr>
            <p:cNvPr id="42" name="矩形 41"/>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6241265" y="76841"/>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grpSp>
      <p:grpSp>
        <p:nvGrpSpPr>
          <p:cNvPr id="19" name="组合 18"/>
          <p:cNvGrpSpPr/>
          <p:nvPr/>
        </p:nvGrpSpPr>
        <p:grpSpPr>
          <a:xfrm>
            <a:off x="9120000" y="0"/>
            <a:ext cx="3089024" cy="553792"/>
            <a:chOff x="9120000" y="0"/>
            <a:chExt cx="3089024" cy="553792"/>
          </a:xfrm>
        </p:grpSpPr>
        <p:sp>
          <p:nvSpPr>
            <p:cNvPr id="43" name="矩形 42"/>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文本框 46"/>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grpSp>
    </p:spTree>
    <p:extLst>
      <p:ext uri="{BB962C8B-B14F-4D97-AF65-F5344CB8AC3E}">
        <p14:creationId val="48992501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2500" fill="hold" id="7"/>
                                        <p:tgtEl>
                                          <p:spTgt spid="39"/>
                                        </p:tgtEl>
                                        <p:attrNameLst>
                                          <p:attrName>ppt_x</p:attrName>
                                        </p:attrNameLst>
                                      </p:cBhvr>
                                      <p:tavLst>
                                        <p:tav tm="0">
                                          <p:val>
                                            <p:strVal val="0-#ppt_w/2"/>
                                          </p:val>
                                        </p:tav>
                                        <p:tav tm="100000">
                                          <p:val>
                                            <p:strVal val="#ppt_x"/>
                                          </p:val>
                                        </p:tav>
                                      </p:tavLst>
                                    </p:anim>
                                    <p:anim calcmode="lin" valueType="num">
                                      <p:cBhvr additive="base">
                                        <p:cTn dur="2500" fill="hold" id="8"/>
                                        <p:tgtEl>
                                          <p:spTgt spid="39"/>
                                        </p:tgtEl>
                                        <p:attrNameLst>
                                          <p:attrName>ppt_y</p:attrName>
                                        </p:attrNameLst>
                                      </p:cBhvr>
                                      <p:tavLst>
                                        <p:tav tm="0">
                                          <p:val>
                                            <p:strVal val="#ppt_y"/>
                                          </p:val>
                                        </p:tav>
                                        <p:tav tm="100000">
                                          <p:val>
                                            <p:strVal val="#ppt_y"/>
                                          </p:val>
                                        </p:tav>
                                      </p:tavLst>
                                    </p:anim>
                                  </p:childTnLst>
                                </p:cTn>
                              </p:par>
                              <p:par>
                                <p:cTn fill="hold" id="9" nodeType="withEffect" presetClass="exit" presetID="53" presetSubtype="0">
                                  <p:stCondLst>
                                    <p:cond delay="0"/>
                                  </p:stCondLst>
                                  <p:childTnLst>
                                    <p:anim calcmode="lin" valueType="num">
                                      <p:cBhvr>
                                        <p:cTn dur="500" id="10"/>
                                        <p:tgtEl>
                                          <p:spTgt spid="34"/>
                                        </p:tgtEl>
                                        <p:attrNameLst>
                                          <p:attrName>ppt_w</p:attrName>
                                        </p:attrNameLst>
                                      </p:cBhvr>
                                      <p:tavLst>
                                        <p:tav tm="0">
                                          <p:val>
                                            <p:strVal val="ppt_w"/>
                                          </p:val>
                                        </p:tav>
                                        <p:tav tm="100000">
                                          <p:val>
                                            <p:fltVal val="0"/>
                                          </p:val>
                                        </p:tav>
                                      </p:tavLst>
                                    </p:anim>
                                    <p:anim calcmode="lin" valueType="num">
                                      <p:cBhvr>
                                        <p:cTn dur="500" id="11"/>
                                        <p:tgtEl>
                                          <p:spTgt spid="34"/>
                                        </p:tgtEl>
                                        <p:attrNameLst>
                                          <p:attrName>ppt_h</p:attrName>
                                        </p:attrNameLst>
                                      </p:cBhvr>
                                      <p:tavLst>
                                        <p:tav tm="0">
                                          <p:val>
                                            <p:strVal val="ppt_h"/>
                                          </p:val>
                                        </p:tav>
                                        <p:tav tm="100000">
                                          <p:val>
                                            <p:fltVal val="0"/>
                                          </p:val>
                                        </p:tav>
                                      </p:tavLst>
                                    </p:anim>
                                    <p:animEffect filter="fade" transition="out">
                                      <p:cBhvr>
                                        <p:cTn dur="500" id="12"/>
                                        <p:tgtEl>
                                          <p:spTgt spid="34"/>
                                        </p:tgtEl>
                                      </p:cBhvr>
                                    </p:animEffect>
                                    <p:set>
                                      <p:cBhvr>
                                        <p:cTn dur="1" fill="hold" id="13">
                                          <p:stCondLst>
                                            <p:cond delay="499"/>
                                          </p:stCondLst>
                                        </p:cTn>
                                        <p:tgtEl>
                                          <p:spTgt spid="34"/>
                                        </p:tgtEl>
                                        <p:attrNameLst>
                                          <p:attrName>style.visibility</p:attrName>
                                        </p:attrNameLst>
                                      </p:cBhvr>
                                      <p:to>
                                        <p:strVal val="hidden"/>
                                      </p:to>
                                    </p:set>
                                  </p:childTnLst>
                                </p:cTn>
                              </p:par>
                              <p:par>
                                <p:cTn fill="hold" id="14" nodeType="withEffect" presetClass="path" presetID="42" presetSubtype="0">
                                  <p:stCondLst>
                                    <p:cond delay="0"/>
                                  </p:stCondLst>
                                  <p:childTnLst>
                                    <p:animMotion origin="layout" path="M -3.125E-06 -1.11111E-06 L -0.5 -0.31111" pathEditMode="relative" ptsTypes="AA" rAng="0">
                                      <p:cBhvr>
                                        <p:cTn dur="500" fill="hold" id="15"/>
                                        <p:tgtEl>
                                          <p:spTgt spid="34"/>
                                        </p:tgtEl>
                                        <p:attrNameLst>
                                          <p:attrName>ppt_x</p:attrName>
                                          <p:attrName>ppt_y</p:attrName>
                                        </p:attrNameLst>
                                      </p:cBhvr>
                                      <p:rCtr x="-25000" y="-15556"/>
                                    </p:animMotion>
                                  </p:childTnLst>
                                </p:cTn>
                              </p:par>
                              <p:par>
                                <p:cTn fill="hold" id="16" nodeType="withEffect" presetClass="entr" presetID="53" presetSubtype="0">
                                  <p:stCondLst>
                                    <p:cond delay="500"/>
                                  </p:stCondLst>
                                  <p:childTnLst>
                                    <p:set>
                                      <p:cBhvr>
                                        <p:cTn dur="1" fill="hold" id="17">
                                          <p:stCondLst>
                                            <p:cond delay="0"/>
                                          </p:stCondLst>
                                        </p:cTn>
                                        <p:tgtEl>
                                          <p:spTgt spid="2"/>
                                        </p:tgtEl>
                                        <p:attrNameLst>
                                          <p:attrName>style.visibility</p:attrName>
                                        </p:attrNameLst>
                                      </p:cBhvr>
                                      <p:to>
                                        <p:strVal val="visible"/>
                                      </p:to>
                                    </p:set>
                                    <p:anim calcmode="lin" valueType="num">
                                      <p:cBhvr>
                                        <p:cTn dur="500" fill="hold" id="18"/>
                                        <p:tgtEl>
                                          <p:spTgt spid="2"/>
                                        </p:tgtEl>
                                        <p:attrNameLst>
                                          <p:attrName>ppt_w</p:attrName>
                                        </p:attrNameLst>
                                      </p:cBhvr>
                                      <p:tavLst>
                                        <p:tav tm="0">
                                          <p:val>
                                            <p:fltVal val="0"/>
                                          </p:val>
                                        </p:tav>
                                        <p:tav tm="100000">
                                          <p:val>
                                            <p:strVal val="#ppt_w"/>
                                          </p:val>
                                        </p:tav>
                                      </p:tavLst>
                                    </p:anim>
                                    <p:anim calcmode="lin" valueType="num">
                                      <p:cBhvr>
                                        <p:cTn dur="500" fill="hold" id="19"/>
                                        <p:tgtEl>
                                          <p:spTgt spid="2"/>
                                        </p:tgtEl>
                                        <p:attrNameLst>
                                          <p:attrName>ppt_h</p:attrName>
                                        </p:attrNameLst>
                                      </p:cBhvr>
                                      <p:tavLst>
                                        <p:tav tm="0">
                                          <p:val>
                                            <p:fltVal val="0"/>
                                          </p:val>
                                        </p:tav>
                                        <p:tav tm="100000">
                                          <p:val>
                                            <p:strVal val="#ppt_h"/>
                                          </p:val>
                                        </p:tav>
                                      </p:tavLst>
                                    </p:anim>
                                    <p:animEffect filter="fade" transition="in">
                                      <p:cBhvr>
                                        <p:cTn dur="500" id="20"/>
                                        <p:tgtEl>
                                          <p:spTgt spid="2"/>
                                        </p:tgtEl>
                                      </p:cBhvr>
                                    </p:animEffect>
                                  </p:childTnLst>
                                </p:cTn>
                              </p:par>
                              <p:par>
                                <p:cTn fill="hold" id="21" nodeType="withEffect" presetClass="exit" presetID="53" presetSubtype="0">
                                  <p:stCondLst>
                                    <p:cond delay="500"/>
                                  </p:stCondLst>
                                  <p:childTnLst>
                                    <p:anim calcmode="lin" valueType="num">
                                      <p:cBhvr>
                                        <p:cTn dur="500" id="22"/>
                                        <p:tgtEl>
                                          <p:spTgt spid="35"/>
                                        </p:tgtEl>
                                        <p:attrNameLst>
                                          <p:attrName>ppt_w</p:attrName>
                                        </p:attrNameLst>
                                      </p:cBhvr>
                                      <p:tavLst>
                                        <p:tav tm="0">
                                          <p:val>
                                            <p:strVal val="ppt_w"/>
                                          </p:val>
                                        </p:tav>
                                        <p:tav tm="100000">
                                          <p:val>
                                            <p:fltVal val="0"/>
                                          </p:val>
                                        </p:tav>
                                      </p:tavLst>
                                    </p:anim>
                                    <p:anim calcmode="lin" valueType="num">
                                      <p:cBhvr>
                                        <p:cTn dur="500" id="23"/>
                                        <p:tgtEl>
                                          <p:spTgt spid="35"/>
                                        </p:tgtEl>
                                        <p:attrNameLst>
                                          <p:attrName>ppt_h</p:attrName>
                                        </p:attrNameLst>
                                      </p:cBhvr>
                                      <p:tavLst>
                                        <p:tav tm="0">
                                          <p:val>
                                            <p:strVal val="ppt_h"/>
                                          </p:val>
                                        </p:tav>
                                        <p:tav tm="100000">
                                          <p:val>
                                            <p:fltVal val="0"/>
                                          </p:val>
                                        </p:tav>
                                      </p:tavLst>
                                    </p:anim>
                                    <p:animEffect filter="fade" transition="out">
                                      <p:cBhvr>
                                        <p:cTn dur="500" id="24"/>
                                        <p:tgtEl>
                                          <p:spTgt spid="35"/>
                                        </p:tgtEl>
                                      </p:cBhvr>
                                    </p:animEffect>
                                    <p:set>
                                      <p:cBhvr>
                                        <p:cTn dur="1" fill="hold" id="25">
                                          <p:stCondLst>
                                            <p:cond delay="499"/>
                                          </p:stCondLst>
                                        </p:cTn>
                                        <p:tgtEl>
                                          <p:spTgt spid="35"/>
                                        </p:tgtEl>
                                        <p:attrNameLst>
                                          <p:attrName>style.visibility</p:attrName>
                                        </p:attrNameLst>
                                      </p:cBhvr>
                                      <p:to>
                                        <p:strVal val="hidden"/>
                                      </p:to>
                                    </p:set>
                                  </p:childTnLst>
                                </p:cTn>
                              </p:par>
                              <p:par>
                                <p:cTn fill="hold" id="26" nodeType="withEffect" presetClass="path" presetID="42" presetSubtype="0">
                                  <p:stCondLst>
                                    <p:cond delay="500"/>
                                  </p:stCondLst>
                                  <p:childTnLst>
                                    <p:animMotion origin="layout" path="M -3.125E-06 2.59259E-06 L -0.3013 -0.48866" pathEditMode="relative" ptsTypes="AA" rAng="0">
                                      <p:cBhvr>
                                        <p:cTn dur="500" fill="hold" id="27"/>
                                        <p:tgtEl>
                                          <p:spTgt spid="35"/>
                                        </p:tgtEl>
                                        <p:attrNameLst>
                                          <p:attrName>ppt_x</p:attrName>
                                          <p:attrName>ppt_y</p:attrName>
                                        </p:attrNameLst>
                                      </p:cBhvr>
                                      <p:rCtr x="-15065" y="-24444"/>
                                    </p:animMotion>
                                  </p:childTnLst>
                                </p:cTn>
                              </p:par>
                              <p:par>
                                <p:cTn fill="hold" id="28" nodeType="withEffect" presetClass="entr" presetID="53" presetSubtype="0">
                                  <p:stCondLst>
                                    <p:cond delay="1000"/>
                                  </p:stCondLst>
                                  <p:childTnLst>
                                    <p:set>
                                      <p:cBhvr>
                                        <p:cTn dur="1" fill="hold" id="29">
                                          <p:stCondLst>
                                            <p:cond delay="0"/>
                                          </p:stCondLst>
                                        </p:cTn>
                                        <p:tgtEl>
                                          <p:spTgt spid="3"/>
                                        </p:tgtEl>
                                        <p:attrNameLst>
                                          <p:attrName>style.visibility</p:attrName>
                                        </p:attrNameLst>
                                      </p:cBhvr>
                                      <p:to>
                                        <p:strVal val="visible"/>
                                      </p:to>
                                    </p:set>
                                    <p:anim calcmode="lin" valueType="num">
                                      <p:cBhvr>
                                        <p:cTn dur="500" fill="hold" id="30"/>
                                        <p:tgtEl>
                                          <p:spTgt spid="3"/>
                                        </p:tgtEl>
                                        <p:attrNameLst>
                                          <p:attrName>ppt_w</p:attrName>
                                        </p:attrNameLst>
                                      </p:cBhvr>
                                      <p:tavLst>
                                        <p:tav tm="0">
                                          <p:val>
                                            <p:fltVal val="0"/>
                                          </p:val>
                                        </p:tav>
                                        <p:tav tm="100000">
                                          <p:val>
                                            <p:strVal val="#ppt_w"/>
                                          </p:val>
                                        </p:tav>
                                      </p:tavLst>
                                    </p:anim>
                                    <p:anim calcmode="lin" valueType="num">
                                      <p:cBhvr>
                                        <p:cTn dur="500" fill="hold" id="31"/>
                                        <p:tgtEl>
                                          <p:spTgt spid="3"/>
                                        </p:tgtEl>
                                        <p:attrNameLst>
                                          <p:attrName>ppt_h</p:attrName>
                                        </p:attrNameLst>
                                      </p:cBhvr>
                                      <p:tavLst>
                                        <p:tav tm="0">
                                          <p:val>
                                            <p:fltVal val="0"/>
                                          </p:val>
                                        </p:tav>
                                        <p:tav tm="100000">
                                          <p:val>
                                            <p:strVal val="#ppt_h"/>
                                          </p:val>
                                        </p:tav>
                                      </p:tavLst>
                                    </p:anim>
                                    <p:animEffect filter="fade" transition="in">
                                      <p:cBhvr>
                                        <p:cTn dur="500" id="32"/>
                                        <p:tgtEl>
                                          <p:spTgt spid="3"/>
                                        </p:tgtEl>
                                      </p:cBhvr>
                                    </p:animEffect>
                                  </p:childTnLst>
                                </p:cTn>
                              </p:par>
                              <p:par>
                                <p:cTn fill="hold" id="33" nodeType="withEffect" presetClass="exit" presetID="53" presetSubtype="0">
                                  <p:stCondLst>
                                    <p:cond delay="1000"/>
                                  </p:stCondLst>
                                  <p:childTnLst>
                                    <p:anim calcmode="lin" valueType="num">
                                      <p:cBhvr>
                                        <p:cTn dur="500" id="34"/>
                                        <p:tgtEl>
                                          <p:spTgt spid="36"/>
                                        </p:tgtEl>
                                        <p:attrNameLst>
                                          <p:attrName>ppt_w</p:attrName>
                                        </p:attrNameLst>
                                      </p:cBhvr>
                                      <p:tavLst>
                                        <p:tav tm="0">
                                          <p:val>
                                            <p:strVal val="ppt_w"/>
                                          </p:val>
                                        </p:tav>
                                        <p:tav tm="100000">
                                          <p:val>
                                            <p:fltVal val="0"/>
                                          </p:val>
                                        </p:tav>
                                      </p:tavLst>
                                    </p:anim>
                                    <p:anim calcmode="lin" valueType="num">
                                      <p:cBhvr>
                                        <p:cTn dur="500" id="35"/>
                                        <p:tgtEl>
                                          <p:spTgt spid="36"/>
                                        </p:tgtEl>
                                        <p:attrNameLst>
                                          <p:attrName>ppt_h</p:attrName>
                                        </p:attrNameLst>
                                      </p:cBhvr>
                                      <p:tavLst>
                                        <p:tav tm="0">
                                          <p:val>
                                            <p:strVal val="ppt_h"/>
                                          </p:val>
                                        </p:tav>
                                        <p:tav tm="100000">
                                          <p:val>
                                            <p:fltVal val="0"/>
                                          </p:val>
                                        </p:tav>
                                      </p:tavLst>
                                    </p:anim>
                                    <p:animEffect filter="fade" transition="out">
                                      <p:cBhvr>
                                        <p:cTn dur="500" id="36"/>
                                        <p:tgtEl>
                                          <p:spTgt spid="36"/>
                                        </p:tgtEl>
                                      </p:cBhvr>
                                    </p:animEffect>
                                    <p:set>
                                      <p:cBhvr>
                                        <p:cTn dur="1" fill="hold" id="37">
                                          <p:stCondLst>
                                            <p:cond delay="499"/>
                                          </p:stCondLst>
                                        </p:cTn>
                                        <p:tgtEl>
                                          <p:spTgt spid="36"/>
                                        </p:tgtEl>
                                        <p:attrNameLst>
                                          <p:attrName>style.visibility</p:attrName>
                                        </p:attrNameLst>
                                      </p:cBhvr>
                                      <p:to>
                                        <p:strVal val="hidden"/>
                                      </p:to>
                                    </p:set>
                                  </p:childTnLst>
                                </p:cTn>
                              </p:par>
                              <p:par>
                                <p:cTn fill="hold" id="38" nodeType="withEffect" presetClass="path" presetID="42" presetSubtype="0">
                                  <p:stCondLst>
                                    <p:cond delay="1000"/>
                                  </p:stCondLst>
                                  <p:childTnLst>
                                    <p:animMotion origin="layout" path="M -3.125E-06 -3.7037E-06 L 0.08894 -0.6662" pathEditMode="relative" ptsTypes="AA" rAng="0">
                                      <p:cBhvr>
                                        <p:cTn dur="500" fill="hold" id="39"/>
                                        <p:tgtEl>
                                          <p:spTgt spid="36"/>
                                        </p:tgtEl>
                                        <p:attrNameLst>
                                          <p:attrName>ppt_x</p:attrName>
                                          <p:attrName>ppt_y</p:attrName>
                                        </p:attrNameLst>
                                      </p:cBhvr>
                                      <p:rCtr x="4440" y="-33310"/>
                                    </p:animMotion>
                                  </p:childTnLst>
                                </p:cTn>
                              </p:par>
                              <p:par>
                                <p:cTn fill="hold" id="40" nodeType="withEffect" presetClass="entr" presetID="53" presetSubtype="0">
                                  <p:stCondLst>
                                    <p:cond delay="1500"/>
                                  </p:stCondLst>
                                  <p:childTnLst>
                                    <p:set>
                                      <p:cBhvr>
                                        <p:cTn dur="1" fill="hold" id="41">
                                          <p:stCondLst>
                                            <p:cond delay="0"/>
                                          </p:stCondLst>
                                        </p:cTn>
                                        <p:tgtEl>
                                          <p:spTgt spid="18"/>
                                        </p:tgtEl>
                                        <p:attrNameLst>
                                          <p:attrName>style.visibility</p:attrName>
                                        </p:attrNameLst>
                                      </p:cBhvr>
                                      <p:to>
                                        <p:strVal val="visible"/>
                                      </p:to>
                                    </p:set>
                                    <p:anim calcmode="lin" valueType="num">
                                      <p:cBhvr>
                                        <p:cTn dur="500" fill="hold" id="42"/>
                                        <p:tgtEl>
                                          <p:spTgt spid="18"/>
                                        </p:tgtEl>
                                        <p:attrNameLst>
                                          <p:attrName>ppt_w</p:attrName>
                                        </p:attrNameLst>
                                      </p:cBhvr>
                                      <p:tavLst>
                                        <p:tav tm="0">
                                          <p:val>
                                            <p:fltVal val="0"/>
                                          </p:val>
                                        </p:tav>
                                        <p:tav tm="100000">
                                          <p:val>
                                            <p:strVal val="#ppt_w"/>
                                          </p:val>
                                        </p:tav>
                                      </p:tavLst>
                                    </p:anim>
                                    <p:anim calcmode="lin" valueType="num">
                                      <p:cBhvr>
                                        <p:cTn dur="500" fill="hold" id="43"/>
                                        <p:tgtEl>
                                          <p:spTgt spid="18"/>
                                        </p:tgtEl>
                                        <p:attrNameLst>
                                          <p:attrName>ppt_h</p:attrName>
                                        </p:attrNameLst>
                                      </p:cBhvr>
                                      <p:tavLst>
                                        <p:tav tm="0">
                                          <p:val>
                                            <p:fltVal val="0"/>
                                          </p:val>
                                        </p:tav>
                                        <p:tav tm="100000">
                                          <p:val>
                                            <p:strVal val="#ppt_h"/>
                                          </p:val>
                                        </p:tav>
                                      </p:tavLst>
                                    </p:anim>
                                    <p:animEffect filter="fade" transition="in">
                                      <p:cBhvr>
                                        <p:cTn dur="500" id="44"/>
                                        <p:tgtEl>
                                          <p:spTgt spid="18"/>
                                        </p:tgtEl>
                                      </p:cBhvr>
                                    </p:animEffect>
                                  </p:childTnLst>
                                </p:cTn>
                              </p:par>
                              <p:par>
                                <p:cTn fill="hold" id="45" nodeType="withEffect" presetClass="exit" presetID="53" presetSubtype="0">
                                  <p:stCondLst>
                                    <p:cond delay="1500"/>
                                  </p:stCondLst>
                                  <p:childTnLst>
                                    <p:anim calcmode="lin" valueType="num">
                                      <p:cBhvr>
                                        <p:cTn dur="500" id="46"/>
                                        <p:tgtEl>
                                          <p:spTgt spid="37"/>
                                        </p:tgtEl>
                                        <p:attrNameLst>
                                          <p:attrName>ppt_w</p:attrName>
                                        </p:attrNameLst>
                                      </p:cBhvr>
                                      <p:tavLst>
                                        <p:tav tm="0">
                                          <p:val>
                                            <p:strVal val="ppt_w"/>
                                          </p:val>
                                        </p:tav>
                                        <p:tav tm="100000">
                                          <p:val>
                                            <p:fltVal val="0"/>
                                          </p:val>
                                        </p:tav>
                                      </p:tavLst>
                                    </p:anim>
                                    <p:anim calcmode="lin" valueType="num">
                                      <p:cBhvr>
                                        <p:cTn dur="500" id="47"/>
                                        <p:tgtEl>
                                          <p:spTgt spid="37"/>
                                        </p:tgtEl>
                                        <p:attrNameLst>
                                          <p:attrName>ppt_h</p:attrName>
                                        </p:attrNameLst>
                                      </p:cBhvr>
                                      <p:tavLst>
                                        <p:tav tm="0">
                                          <p:val>
                                            <p:strVal val="ppt_h"/>
                                          </p:val>
                                        </p:tav>
                                        <p:tav tm="100000">
                                          <p:val>
                                            <p:fltVal val="0"/>
                                          </p:val>
                                        </p:tav>
                                      </p:tavLst>
                                    </p:anim>
                                    <p:animEffect filter="fade" transition="out">
                                      <p:cBhvr>
                                        <p:cTn dur="500" id="48"/>
                                        <p:tgtEl>
                                          <p:spTgt spid="37"/>
                                        </p:tgtEl>
                                      </p:cBhvr>
                                    </p:animEffect>
                                    <p:set>
                                      <p:cBhvr>
                                        <p:cTn dur="1" fill="hold" id="49">
                                          <p:stCondLst>
                                            <p:cond delay="499"/>
                                          </p:stCondLst>
                                        </p:cTn>
                                        <p:tgtEl>
                                          <p:spTgt spid="37"/>
                                        </p:tgtEl>
                                        <p:attrNameLst>
                                          <p:attrName>style.visibility</p:attrName>
                                        </p:attrNameLst>
                                      </p:cBhvr>
                                      <p:to>
                                        <p:strVal val="hidden"/>
                                      </p:to>
                                    </p:set>
                                  </p:childTnLst>
                                </p:cTn>
                              </p:par>
                              <p:par>
                                <p:cTn fill="hold" id="50" nodeType="withEffect" presetClass="path" presetID="42" presetSubtype="0">
                                  <p:stCondLst>
                                    <p:cond delay="1500"/>
                                  </p:stCondLst>
                                  <p:childTnLst>
                                    <p:animMotion origin="layout" path="M -3.125E-06 1.11022E-16 L 0.3461 -0.84375" pathEditMode="relative" ptsTypes="AA" rAng="0">
                                      <p:cBhvr>
                                        <p:cTn dur="500" fill="hold" id="51"/>
                                        <p:tgtEl>
                                          <p:spTgt spid="37"/>
                                        </p:tgtEl>
                                        <p:attrNameLst>
                                          <p:attrName>ppt_x</p:attrName>
                                          <p:attrName>ppt_y</p:attrName>
                                        </p:attrNameLst>
                                      </p:cBhvr>
                                      <p:rCtr x="17305" y="-42199"/>
                                    </p:animMotion>
                                  </p:childTnLst>
                                </p:cTn>
                              </p:par>
                              <p:par>
                                <p:cTn fill="hold" id="52" nodeType="withEffect" presetClass="entr" presetID="53" presetSubtype="0">
                                  <p:stCondLst>
                                    <p:cond delay="1900"/>
                                  </p:stCondLst>
                                  <p:childTnLst>
                                    <p:set>
                                      <p:cBhvr>
                                        <p:cTn dur="1" fill="hold" id="53">
                                          <p:stCondLst>
                                            <p:cond delay="0"/>
                                          </p:stCondLst>
                                        </p:cTn>
                                        <p:tgtEl>
                                          <p:spTgt spid="19"/>
                                        </p:tgtEl>
                                        <p:attrNameLst>
                                          <p:attrName>style.visibility</p:attrName>
                                        </p:attrNameLst>
                                      </p:cBhvr>
                                      <p:to>
                                        <p:strVal val="visible"/>
                                      </p:to>
                                    </p:set>
                                    <p:anim calcmode="lin" valueType="num">
                                      <p:cBhvr>
                                        <p:cTn dur="500" fill="hold" id="54"/>
                                        <p:tgtEl>
                                          <p:spTgt spid="19"/>
                                        </p:tgtEl>
                                        <p:attrNameLst>
                                          <p:attrName>ppt_w</p:attrName>
                                        </p:attrNameLst>
                                      </p:cBhvr>
                                      <p:tavLst>
                                        <p:tav tm="0">
                                          <p:val>
                                            <p:fltVal val="0"/>
                                          </p:val>
                                        </p:tav>
                                        <p:tav tm="100000">
                                          <p:val>
                                            <p:strVal val="#ppt_w"/>
                                          </p:val>
                                        </p:tav>
                                      </p:tavLst>
                                    </p:anim>
                                    <p:anim calcmode="lin" valueType="num">
                                      <p:cBhvr>
                                        <p:cTn dur="500" fill="hold" id="55"/>
                                        <p:tgtEl>
                                          <p:spTgt spid="19"/>
                                        </p:tgtEl>
                                        <p:attrNameLst>
                                          <p:attrName>ppt_h</p:attrName>
                                        </p:attrNameLst>
                                      </p:cBhvr>
                                      <p:tavLst>
                                        <p:tav tm="0">
                                          <p:val>
                                            <p:fltVal val="0"/>
                                          </p:val>
                                        </p:tav>
                                        <p:tav tm="100000">
                                          <p:val>
                                            <p:strVal val="#ppt_h"/>
                                          </p:val>
                                        </p:tav>
                                      </p:tavLst>
                                    </p:anim>
                                    <p:animEffect filter="fade" transition="in">
                                      <p:cBhvr>
                                        <p:cTn dur="500" id="5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F2F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9120000" y="481806"/>
            <a:ext cx="3071999"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基本</a:t>
            </a:r>
          </a:p>
          <a:p>
            <a:r>
              <a:rPr altLang="en-US" lang="zh-CN" smtClean="0" sz="5400">
                <a:solidFill>
                  <a:schemeClr val="bg1"/>
                </a:solidFill>
                <a:latin charset="-122" panose="02010601030101010101" pitchFamily="2" typeface="叶根友特楷简体"/>
                <a:ea charset="-122" panose="02010601030101010101" pitchFamily="2" typeface="叶根友特楷简体"/>
              </a:rPr>
              <a:t>要求</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03</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456358" y="4363245"/>
            <a:ext cx="6735495" cy="173736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热爱自己的职业    </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走动式管理    </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运用合适的教育方法</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保持”现场、现物、现实，及时、及应、及至“的实干作风</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培养问题意识，找问题应有着眼点：地面—墙面—天花板—设备—工具……</a:t>
            </a:r>
          </a:p>
        </p:txBody>
      </p:sp>
      <p:sp>
        <p:nvSpPr>
          <p:cNvPr id="24" name="对角圆角矩形 23"/>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8" name="图片 27"/>
          <p:cNvPicPr>
            <a:picLocks noChangeAspect="1"/>
          </p:cNvPicPr>
          <p:nvPr/>
        </p:nvPicPr>
        <p:blipFill>
          <a:blip r:embed="rId2">
            <a:extLst>
              <a:ext uri="{28A0092B-C50C-407E-A947-70E740481C1C}">
                <a14:useLocalDpi val="0"/>
              </a:ext>
            </a:extLst>
          </a:blip>
          <a:stretch>
            <a:fillRect/>
          </a:stretch>
        </p:blipFill>
        <p:spPr>
          <a:xfrm>
            <a:off x="3913829" y="1448352"/>
            <a:ext cx="4566450" cy="3041292"/>
          </a:xfrm>
          <a:prstGeom prst="rect">
            <a:avLst/>
          </a:prstGeom>
          <a:effectLst>
            <a:softEdge rad="635000"/>
          </a:effectLst>
        </p:spPr>
      </p:pic>
      <p:sp>
        <p:nvSpPr>
          <p:cNvPr id="7" name="矩形 6"/>
          <p:cNvSpPr/>
          <p:nvPr/>
        </p:nvSpPr>
        <p:spPr>
          <a:xfrm>
            <a:off x="4259134" y="4394076"/>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4259134" y="4674713"/>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4259134" y="4955119"/>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4259134" y="5246291"/>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4259134" y="5528268"/>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8262536" y="1406183"/>
            <a:ext cx="1859280" cy="1097280"/>
          </a:xfrm>
          <a:prstGeom prst="rect">
            <a:avLst/>
          </a:prstGeom>
          <a:noFill/>
        </p:spPr>
        <p:txBody>
          <a:bodyPr rtlCol="0" wrap="none">
            <a:spAutoFit/>
          </a:bodyPr>
          <a:lstStyle/>
          <a:p>
            <a:r>
              <a:rPr altLang="en-US" lang="zh-CN" sz="6600">
                <a:solidFill>
                  <a:schemeClr val="bg1"/>
                </a:solidFill>
                <a:latin charset="-122" panose="020b0800000000000000" pitchFamily="34" typeface="华康俪金黑W8(P)"/>
                <a:ea charset="-122" panose="020b0800000000000000" pitchFamily="34" typeface="华康俪金黑W8(P)"/>
              </a:rPr>
              <a:t>热爱</a:t>
            </a:r>
          </a:p>
        </p:txBody>
      </p:sp>
      <p:sp>
        <p:nvSpPr>
          <p:cNvPr id="41" name="文本框 40"/>
          <p:cNvSpPr txBox="1"/>
          <p:nvPr/>
        </p:nvSpPr>
        <p:spPr>
          <a:xfrm>
            <a:off x="8204317" y="2369282"/>
            <a:ext cx="1960880" cy="518160"/>
          </a:xfrm>
          <a:prstGeom prst="rect">
            <a:avLst/>
          </a:prstGeom>
          <a:noFill/>
        </p:spPr>
        <p:txBody>
          <a:bodyPr rtlCol="0" wrap="none">
            <a:spAutoFit/>
          </a:bodyPr>
          <a:lstStyle/>
          <a:p>
            <a:r>
              <a:rPr altLang="en-US" lang="zh-CN" smtClean="0" sz="2800">
                <a:solidFill>
                  <a:schemeClr val="bg1"/>
                </a:solidFill>
                <a:latin charset="-122" panose="020b0800000000000000" pitchFamily="34" typeface="华康俪金黑W8(P)"/>
                <a:ea charset="-122" panose="020b0800000000000000" pitchFamily="34" typeface="华康俪金黑W8(P)"/>
              </a:rPr>
              <a:t>走动式管理</a:t>
            </a:r>
          </a:p>
        </p:txBody>
      </p:sp>
      <p:sp>
        <p:nvSpPr>
          <p:cNvPr id="21" name="文本框 20"/>
          <p:cNvSpPr txBox="1"/>
          <p:nvPr/>
        </p:nvSpPr>
        <p:spPr>
          <a:xfrm>
            <a:off x="8204317" y="3279861"/>
            <a:ext cx="1150824" cy="1188720"/>
          </a:xfrm>
          <a:prstGeom prst="rect">
            <a:avLst/>
          </a:prstGeom>
          <a:noFill/>
        </p:spPr>
        <p:txBody>
          <a:bodyPr rtlCol="0" wrap="square">
            <a:spAutoFit/>
          </a:bodyPr>
          <a:lstStyle/>
          <a:p>
            <a:r>
              <a:rPr altLang="en-US" lang="zh-CN" smtClean="0" sz="3600">
                <a:solidFill>
                  <a:schemeClr val="bg1"/>
                </a:solidFill>
                <a:latin charset="-122" panose="020b0800000000000000" pitchFamily="34" typeface="华康俪金黑W8(P)"/>
                <a:ea charset="-122" panose="020b0800000000000000" pitchFamily="34" typeface="华康俪金黑W8(P)"/>
              </a:rPr>
              <a:t>教育方法</a:t>
            </a:r>
          </a:p>
        </p:txBody>
      </p:sp>
      <p:sp>
        <p:nvSpPr>
          <p:cNvPr id="42" name="文本框 41"/>
          <p:cNvSpPr txBox="1"/>
          <p:nvPr/>
        </p:nvSpPr>
        <p:spPr>
          <a:xfrm>
            <a:off x="9875412" y="2719320"/>
            <a:ext cx="1554480" cy="1737360"/>
          </a:xfrm>
          <a:prstGeom prst="rect">
            <a:avLst/>
          </a:prstGeom>
          <a:noFill/>
        </p:spPr>
        <p:txBody>
          <a:bodyPr rtlCol="0" wrap="none">
            <a:spAutoFit/>
          </a:bodyPr>
          <a:lstStyle/>
          <a:p>
            <a:r>
              <a:rPr altLang="en-US" lang="zh-CN" smtClean="0" sz="5400">
                <a:solidFill>
                  <a:schemeClr val="bg1"/>
                </a:solidFill>
                <a:latin charset="-122" panose="020b0800000000000000" pitchFamily="34" typeface="华康俪金黑W8(P)"/>
                <a:ea charset="-122" panose="020b0800000000000000" pitchFamily="34" typeface="华康俪金黑W8(P)"/>
              </a:rPr>
              <a:t>实干</a:t>
            </a:r>
          </a:p>
          <a:p>
            <a:r>
              <a:rPr altLang="en-US" lang="zh-CN" smtClean="0" sz="5400">
                <a:solidFill>
                  <a:schemeClr val="bg1"/>
                </a:solidFill>
                <a:latin charset="-122" panose="020b0800000000000000" pitchFamily="34" typeface="华康俪金黑W8(P)"/>
                <a:ea charset="-122" panose="020b0800000000000000" pitchFamily="34" typeface="华康俪金黑W8(P)"/>
              </a:rPr>
              <a:t>作风</a:t>
            </a:r>
          </a:p>
        </p:txBody>
      </p:sp>
      <p:sp>
        <p:nvSpPr>
          <p:cNvPr id="43" name="文本框 42"/>
          <p:cNvSpPr txBox="1"/>
          <p:nvPr/>
        </p:nvSpPr>
        <p:spPr>
          <a:xfrm>
            <a:off x="10081358" y="1467684"/>
            <a:ext cx="1614481" cy="1432560"/>
          </a:xfrm>
          <a:prstGeom prst="rect">
            <a:avLst/>
          </a:prstGeom>
          <a:noFill/>
        </p:spPr>
        <p:txBody>
          <a:bodyPr rtlCol="0" wrap="square">
            <a:spAutoFit/>
          </a:bodyPr>
          <a:lstStyle/>
          <a:p>
            <a:r>
              <a:rPr altLang="en-US" lang="zh-CN" smtClean="0" sz="4400">
                <a:solidFill>
                  <a:schemeClr val="bg1"/>
                </a:solidFill>
                <a:latin charset="-122" panose="020b0800000000000000" pitchFamily="34" typeface="华康俪金黑W8(P)"/>
                <a:ea charset="-122" panose="020b0800000000000000" pitchFamily="34" typeface="华康俪金黑W8(P)"/>
              </a:rPr>
              <a:t>问题</a:t>
            </a:r>
          </a:p>
          <a:p>
            <a:r>
              <a:rPr altLang="en-US" lang="zh-CN" smtClean="0" sz="4400">
                <a:solidFill>
                  <a:schemeClr val="bg1"/>
                </a:solidFill>
                <a:latin charset="-122" panose="020b0800000000000000" pitchFamily="34" typeface="华康俪金黑W8(P)"/>
                <a:ea charset="-122" panose="020b0800000000000000" pitchFamily="34" typeface="华康俪金黑W8(P)"/>
              </a:rPr>
              <a:t>意识</a:t>
            </a:r>
          </a:p>
        </p:txBody>
      </p:sp>
    </p:spTree>
    <p:extLst>
      <p:ext uri="{BB962C8B-B14F-4D97-AF65-F5344CB8AC3E}">
        <p14:creationId val="2781556043"/>
      </p:ext>
    </p:extLst>
  </p:cSld>
  <p:clrMapOvr>
    <a:masterClrMapping/>
  </p:clrMapOvr>
  <p:transition>
    <p:fade/>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F2F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9120000" y="481806"/>
            <a:ext cx="3071999"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基本</a:t>
            </a:r>
          </a:p>
          <a:p>
            <a:r>
              <a:rPr altLang="en-US" lang="zh-CN" smtClean="0" sz="5400">
                <a:solidFill>
                  <a:schemeClr val="bg1"/>
                </a:solidFill>
                <a:latin charset="-122" panose="02010601030101010101" pitchFamily="2" typeface="叶根友特楷简体"/>
                <a:ea charset="-122" panose="02010601030101010101" pitchFamily="2" typeface="叶根友特楷简体"/>
              </a:rPr>
              <a:t>要求</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03</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456358" y="4363245"/>
            <a:ext cx="6735495" cy="173736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积极动手、主动报告  </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积极掌握业务知识和管理方法(树立”专家权威”)</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善用”红白脸”，运用各种激励手段（树立“组织权威”）</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以身作则，如带头拾起地上的垃圾（树立”人格权威“）</a:t>
            </a:r>
          </a:p>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倾注一切热情和力量去面对工作，下定背水一战的决心。不可以：说起来重要，干起来次要，忙起来不要！</a:t>
            </a:r>
          </a:p>
        </p:txBody>
      </p:sp>
      <p:sp>
        <p:nvSpPr>
          <p:cNvPr id="24" name="对角圆角矩形 23"/>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8" name="图片 27"/>
          <p:cNvPicPr>
            <a:picLocks noChangeAspect="1"/>
          </p:cNvPicPr>
          <p:nvPr/>
        </p:nvPicPr>
        <p:blipFill>
          <a:blip r:embed="rId2">
            <a:extLst>
              <a:ext uri="{28A0092B-C50C-407E-A947-70E740481C1C}">
                <a14:useLocalDpi val="0"/>
              </a:ext>
            </a:extLst>
          </a:blip>
          <a:stretch>
            <a:fillRect/>
          </a:stretch>
        </p:blipFill>
        <p:spPr>
          <a:xfrm>
            <a:off x="4101846" y="1448352"/>
            <a:ext cx="4190416" cy="3041292"/>
          </a:xfrm>
          <a:prstGeom prst="rect">
            <a:avLst/>
          </a:prstGeom>
          <a:effectLst>
            <a:softEdge rad="635000"/>
          </a:effectLst>
        </p:spPr>
      </p:pic>
      <p:sp>
        <p:nvSpPr>
          <p:cNvPr id="7" name="矩形 6"/>
          <p:cNvSpPr/>
          <p:nvPr/>
        </p:nvSpPr>
        <p:spPr>
          <a:xfrm>
            <a:off x="4259134" y="4394076"/>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4259134" y="4674713"/>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4259134" y="4955119"/>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p:cNvSpPr/>
          <p:nvPr/>
        </p:nvSpPr>
        <p:spPr>
          <a:xfrm>
            <a:off x="4259134" y="5246291"/>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矩形 39"/>
          <p:cNvSpPr/>
          <p:nvPr/>
        </p:nvSpPr>
        <p:spPr>
          <a:xfrm>
            <a:off x="4259134" y="5528268"/>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8262536" y="1406183"/>
            <a:ext cx="1859280" cy="1097280"/>
          </a:xfrm>
          <a:prstGeom prst="rect">
            <a:avLst/>
          </a:prstGeom>
          <a:noFill/>
        </p:spPr>
        <p:txBody>
          <a:bodyPr rtlCol="0" wrap="none">
            <a:spAutoFit/>
          </a:bodyPr>
          <a:lstStyle/>
          <a:p>
            <a:r>
              <a:rPr altLang="en-US" lang="zh-CN" smtClean="0" sz="6600">
                <a:solidFill>
                  <a:schemeClr val="bg1"/>
                </a:solidFill>
                <a:latin charset="-122" panose="020b0800000000000000" pitchFamily="34" typeface="华康俪金黑W8(P)"/>
                <a:ea charset="-122" panose="020b0800000000000000" pitchFamily="34" typeface="华康俪金黑W8(P)"/>
              </a:rPr>
              <a:t>积极</a:t>
            </a:r>
          </a:p>
        </p:txBody>
      </p:sp>
      <p:sp>
        <p:nvSpPr>
          <p:cNvPr id="41" name="文本框 40"/>
          <p:cNvSpPr txBox="1"/>
          <p:nvPr/>
        </p:nvSpPr>
        <p:spPr>
          <a:xfrm>
            <a:off x="8204317" y="2369282"/>
            <a:ext cx="1960880" cy="518160"/>
          </a:xfrm>
          <a:prstGeom prst="rect">
            <a:avLst/>
          </a:prstGeom>
          <a:noFill/>
        </p:spPr>
        <p:txBody>
          <a:bodyPr rtlCol="0" wrap="none">
            <a:spAutoFit/>
          </a:bodyPr>
          <a:lstStyle/>
          <a:p>
            <a:r>
              <a:rPr altLang="en-US" lang="zh-CN" smtClean="0" sz="2800">
                <a:solidFill>
                  <a:schemeClr val="bg1"/>
                </a:solidFill>
                <a:latin charset="-122" panose="020b0800000000000000" pitchFamily="34" typeface="华康俪金黑W8(P)"/>
                <a:ea charset="-122" panose="020b0800000000000000" pitchFamily="34" typeface="华康俪金黑W8(P)"/>
              </a:rPr>
              <a:t>善用红白脸</a:t>
            </a:r>
          </a:p>
        </p:txBody>
      </p:sp>
      <p:sp>
        <p:nvSpPr>
          <p:cNvPr id="21" name="文本框 20"/>
          <p:cNvSpPr txBox="1"/>
          <p:nvPr/>
        </p:nvSpPr>
        <p:spPr>
          <a:xfrm>
            <a:off x="8204317" y="3279861"/>
            <a:ext cx="1150824" cy="1188720"/>
          </a:xfrm>
          <a:prstGeom prst="rect">
            <a:avLst/>
          </a:prstGeom>
          <a:noFill/>
        </p:spPr>
        <p:txBody>
          <a:bodyPr rtlCol="0" wrap="square">
            <a:spAutoFit/>
          </a:bodyPr>
          <a:lstStyle/>
          <a:p>
            <a:r>
              <a:rPr altLang="en-US" lang="zh-CN" smtClean="0" sz="3600">
                <a:solidFill>
                  <a:schemeClr val="bg1"/>
                </a:solidFill>
                <a:latin charset="-122" panose="020b0800000000000000" pitchFamily="34" typeface="华康俪金黑W8(P)"/>
                <a:ea charset="-122" panose="020b0800000000000000" pitchFamily="34" typeface="华康俪金黑W8(P)"/>
              </a:rPr>
              <a:t>倾注热情</a:t>
            </a:r>
          </a:p>
        </p:txBody>
      </p:sp>
      <p:sp>
        <p:nvSpPr>
          <p:cNvPr id="42" name="文本框 41"/>
          <p:cNvSpPr txBox="1"/>
          <p:nvPr/>
        </p:nvSpPr>
        <p:spPr>
          <a:xfrm>
            <a:off x="9875412" y="2719320"/>
            <a:ext cx="1554480" cy="1737360"/>
          </a:xfrm>
          <a:prstGeom prst="rect">
            <a:avLst/>
          </a:prstGeom>
          <a:noFill/>
        </p:spPr>
        <p:txBody>
          <a:bodyPr rtlCol="0" wrap="none">
            <a:spAutoFit/>
          </a:bodyPr>
          <a:lstStyle/>
          <a:p>
            <a:r>
              <a:rPr altLang="en-US" lang="zh-CN" smtClean="0" sz="5400">
                <a:solidFill>
                  <a:schemeClr val="bg1"/>
                </a:solidFill>
                <a:latin charset="-122" panose="020b0800000000000000" pitchFamily="34" typeface="华康俪金黑W8(P)"/>
                <a:ea charset="-122" panose="020b0800000000000000" pitchFamily="34" typeface="华康俪金黑W8(P)"/>
              </a:rPr>
              <a:t>以身</a:t>
            </a:r>
          </a:p>
          <a:p>
            <a:r>
              <a:rPr altLang="en-US" lang="zh-CN" smtClean="0" sz="5400">
                <a:solidFill>
                  <a:schemeClr val="bg1"/>
                </a:solidFill>
                <a:latin charset="-122" panose="020b0800000000000000" pitchFamily="34" typeface="华康俪金黑W8(P)"/>
                <a:ea charset="-122" panose="020b0800000000000000" pitchFamily="34" typeface="华康俪金黑W8(P)"/>
              </a:rPr>
              <a:t>作则</a:t>
            </a:r>
          </a:p>
        </p:txBody>
      </p:sp>
      <p:sp>
        <p:nvSpPr>
          <p:cNvPr id="43" name="文本框 42"/>
          <p:cNvSpPr txBox="1"/>
          <p:nvPr/>
        </p:nvSpPr>
        <p:spPr>
          <a:xfrm>
            <a:off x="10081358" y="1467684"/>
            <a:ext cx="1614481" cy="1432560"/>
          </a:xfrm>
          <a:prstGeom prst="rect">
            <a:avLst/>
          </a:prstGeom>
          <a:noFill/>
        </p:spPr>
        <p:txBody>
          <a:bodyPr rtlCol="0" wrap="square">
            <a:spAutoFit/>
          </a:bodyPr>
          <a:lstStyle/>
          <a:p>
            <a:r>
              <a:rPr altLang="en-US" lang="zh-CN" smtClean="0" sz="4400">
                <a:solidFill>
                  <a:schemeClr val="bg1"/>
                </a:solidFill>
                <a:latin charset="-122" panose="020b0800000000000000" pitchFamily="34" typeface="华康俪金黑W8(P)"/>
                <a:ea charset="-122" panose="020b0800000000000000" pitchFamily="34" typeface="华康俪金黑W8(P)"/>
              </a:rPr>
              <a:t>专家权威</a:t>
            </a:r>
          </a:p>
        </p:txBody>
      </p:sp>
    </p:spTree>
    <p:extLst>
      <p:ext uri="{BB962C8B-B14F-4D97-AF65-F5344CB8AC3E}">
        <p14:creationId val="2986700134"/>
      </p:ext>
    </p:extLst>
  </p:cSld>
  <p:clrMapOvr>
    <a:masterClrMapping/>
  </p:clrMapOvr>
  <p:transition>
    <p:fade/>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FC75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9120000" y="481806"/>
            <a:ext cx="3071999"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现场</a:t>
            </a:r>
          </a:p>
          <a:p>
            <a:r>
              <a:rPr altLang="en-US" lang="zh-CN" smtClean="0" sz="5400">
                <a:solidFill>
                  <a:schemeClr val="bg1"/>
                </a:solidFill>
                <a:latin charset="-122" panose="02010601030101010101" pitchFamily="2" typeface="叶根友特楷简体"/>
                <a:ea charset="-122" panose="02010601030101010101" pitchFamily="2" typeface="叶根友特楷简体"/>
              </a:rPr>
              <a:t>管理</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04</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469057" y="4363245"/>
            <a:ext cx="6304812" cy="1188720"/>
          </a:xfrm>
          <a:prstGeom prst="rect">
            <a:avLst/>
          </a:prstGeom>
        </p:spPr>
        <p:txBody>
          <a:bodyPr wrap="square">
            <a:spAutoFit/>
          </a:bodyPr>
          <a:lstStyle/>
          <a:p>
            <a:pPr algn="di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导演和啦啦队长         乐观积极           实事求是</a:t>
            </a:r>
          </a:p>
          <a:p>
            <a:pPr algn="di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合理分配工作           用人不疑           认真倾听</a:t>
            </a:r>
          </a:p>
          <a:p>
            <a:pPr algn="di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维护下属的自尊        称赞下属          关心下属</a:t>
            </a:r>
          </a:p>
          <a:p>
            <a:pPr algn="di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为下属制造机会        言行一致          让出荣誉</a:t>
            </a:r>
          </a:p>
        </p:txBody>
      </p:sp>
      <p:sp>
        <p:nvSpPr>
          <p:cNvPr id="24" name="对角圆角矩形 23"/>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8" name="图片 27"/>
          <p:cNvPicPr>
            <a:picLocks noChangeAspect="1"/>
          </p:cNvPicPr>
          <p:nvPr/>
        </p:nvPicPr>
        <p:blipFill>
          <a:blip r:embed="rId2">
            <a:extLst>
              <a:ext uri="{28A0092B-C50C-407E-A947-70E740481C1C}">
                <a14:useLocalDpi val="0"/>
              </a:ext>
            </a:extLst>
          </a:blip>
          <a:stretch>
            <a:fillRect/>
          </a:stretch>
        </p:blipFill>
        <p:spPr>
          <a:xfrm>
            <a:off x="3920584" y="1448352"/>
            <a:ext cx="4552940" cy="3041292"/>
          </a:xfrm>
          <a:prstGeom prst="rect">
            <a:avLst/>
          </a:prstGeom>
          <a:effectLst>
            <a:softEdge rad="635000"/>
          </a:effectLst>
        </p:spPr>
      </p:pic>
      <p:sp>
        <p:nvSpPr>
          <p:cNvPr id="22" name="文本框 21"/>
          <p:cNvSpPr txBox="1"/>
          <p:nvPr/>
        </p:nvSpPr>
        <p:spPr>
          <a:xfrm>
            <a:off x="8658940" y="3586298"/>
            <a:ext cx="2119630" cy="640080"/>
          </a:xfrm>
          <a:prstGeom prst="rect">
            <a:avLst/>
          </a:prstGeom>
          <a:noFill/>
        </p:spPr>
        <p:txBody>
          <a:bodyPr rtlCol="0" wrap="none">
            <a:spAutoFit/>
          </a:bodyPr>
          <a:lstStyle>
            <a:defPPr>
              <a:defRPr lang="zh-CN"/>
            </a:defPPr>
            <a:lvl1pPr>
              <a:defRPr b="1" sz="3600">
                <a:solidFill>
                  <a:schemeClr val="bg1"/>
                </a:solidFill>
                <a:latin charset="-122" pitchFamily="34" typeface="微软雅黑"/>
                <a:ea charset="-122" pitchFamily="34" typeface="微软雅黑"/>
              </a:defRPr>
            </a:lvl1pPr>
          </a:lstStyle>
          <a:p>
            <a:r>
              <a:rPr altLang="zh-CN" lang="en-US"/>
              <a:t>12条要点</a:t>
            </a:r>
          </a:p>
        </p:txBody>
      </p:sp>
      <p:sp>
        <p:nvSpPr>
          <p:cNvPr id="44" name="矩形 43"/>
          <p:cNvSpPr/>
          <p:nvPr/>
        </p:nvSpPr>
        <p:spPr>
          <a:xfrm>
            <a:off x="4259134" y="4394076"/>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4259134" y="4674713"/>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4259134" y="4955119"/>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4259134" y="5246291"/>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7079367" y="4394076"/>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7079367" y="4674713"/>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7079367" y="4955119"/>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7079367" y="5246291"/>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9405243" y="4394076"/>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9405243" y="4674713"/>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p:cNvSpPr/>
          <p:nvPr/>
        </p:nvSpPr>
        <p:spPr>
          <a:xfrm>
            <a:off x="9405243" y="4955119"/>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9405243" y="5246291"/>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97665664"/>
      </p:ext>
    </p:extLst>
  </p:cSld>
  <p:clrMapOvr>
    <a:masterClrMapping/>
  </p:clrMapOvr>
  <p:transition>
    <p:fade/>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529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9120000" y="481806"/>
            <a:ext cx="3071999"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8"/>
            <a:ext cx="1554480" cy="91440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班前</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05</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3930461" y="1127972"/>
            <a:ext cx="1500505" cy="762000"/>
          </a:xfrm>
          <a:prstGeom prst="rect">
            <a:avLst/>
          </a:prstGeom>
          <a:noFill/>
        </p:spPr>
        <p:txBody>
          <a:bodyPr rtlCol="0" wrap="none">
            <a:spAutoFit/>
          </a:bodyPr>
          <a:lstStyle/>
          <a:p>
            <a:r>
              <a:rPr altLang="zh-CN" lang="en-US" smtClean="0" sz="4400">
                <a:solidFill>
                  <a:schemeClr val="bg1"/>
                </a:solidFill>
                <a:latin charset="-122" panose="02010601030101010101" pitchFamily="2" typeface="叶根友特楷简体"/>
                <a:ea charset="-122" panose="02010601030101010101" pitchFamily="2" typeface="叶根友特楷简体"/>
              </a:rPr>
              <a:t>4M1E</a:t>
            </a:r>
          </a:p>
        </p:txBody>
      </p:sp>
      <p:graphicFrame>
        <p:nvGraphicFramePr>
          <p:cNvPr id="7" name="表格 6"/>
          <p:cNvGraphicFramePr>
            <a:graphicFrameLocks noGrp="1"/>
          </p:cNvGraphicFramePr>
          <p:nvPr>
            <p:extLst>
              <p:ext uri="{D42A27DB-BD31-4B8C-83A1-F6EECF244321}">
                <p14:modId val="2510537014"/>
              </p:ext>
            </p:extLst>
          </p:nvPr>
        </p:nvGraphicFramePr>
        <p:xfrm>
          <a:off x="4063998" y="2096327"/>
          <a:ext cx="6642049" cy="4282335"/>
        </p:xfrm>
        <a:graphic>
          <a:graphicData uri="http://schemas.openxmlformats.org/drawingml/2006/table">
            <a:tbl>
              <a:tblPr bandRow="1" firstRow="1">
                <a:tableStyleId>{5C22544A-7EE6-4342-B048-85BDC9FD1C3A}</a:tableStyleId>
              </a:tblPr>
              <a:tblGrid>
                <a:gridCol w="546102"/>
                <a:gridCol w="2070100"/>
                <a:gridCol w="2819400"/>
                <a:gridCol w="1206447"/>
              </a:tblGrid>
              <a:tr h="817845">
                <a:tc>
                  <a:txBody>
                    <a:bodyPr vert="horz" wrap="square"/>
                    <a:lstStyle/>
                    <a:p>
                      <a:pPr algn="ctr"/>
                      <a:r>
                        <a:rPr altLang="zh-CN" b="0" lang="en-US" smtClean="0">
                          <a:solidFill>
                            <a:schemeClr val="bg1"/>
                          </a:solidFill>
                          <a:latin charset="-122" pitchFamily="34" typeface="微软雅黑"/>
                          <a:ea charset="-122" pitchFamily="34" typeface="微软雅黑"/>
                        </a:rPr>
                        <a:t>1M</a:t>
                      </a:r>
                      <a:endParaRPr altLang="en-US" b="0"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zh-CN" b="0" lang="en-US" smtClean="0">
                          <a:solidFill>
                            <a:schemeClr val="bg1"/>
                          </a:solidFill>
                          <a:latin charset="-122" pitchFamily="34" typeface="微软雅黑"/>
                          <a:ea charset="-122" pitchFamily="34" typeface="微软雅黑"/>
                        </a:rPr>
                        <a:t>MAN</a:t>
                      </a:r>
                    </a:p>
                    <a:p>
                      <a:pPr algn="ctr"/>
                      <a:r>
                        <a:rPr altLang="en-US" b="0" lang="zh-CN" smtClean="0">
                          <a:solidFill>
                            <a:schemeClr val="bg1"/>
                          </a:solidFill>
                          <a:latin charset="-122" pitchFamily="34" typeface="微软雅黑"/>
                          <a:ea charset="-122" pitchFamily="34" typeface="微软雅黑"/>
                        </a:rPr>
                        <a:t>人员</a:t>
                      </a:r>
                      <a:endParaRPr altLang="en-US" b="0"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en-US" b="0" lang="zh-CN" smtClean="0">
                          <a:solidFill>
                            <a:schemeClr val="bg1"/>
                          </a:solidFill>
                          <a:latin charset="-122" pitchFamily="34" typeface="微软雅黑"/>
                          <a:ea charset="-122" pitchFamily="34" typeface="微软雅黑"/>
                        </a:rPr>
                        <a:t>员工的技术能力，熟练度，配合度，思想意识等</a:t>
                      </a:r>
                      <a:endParaRPr altLang="en-US" b="0"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en-US" b="0" lang="zh-CN" smtClean="0">
                          <a:solidFill>
                            <a:schemeClr val="bg1"/>
                          </a:solidFill>
                          <a:latin charset="-122" pitchFamily="34" typeface="微软雅黑"/>
                          <a:ea charset="-122" pitchFamily="34" typeface="微软雅黑"/>
                        </a:rPr>
                        <a:t>是否需要培训</a:t>
                      </a:r>
                      <a:endParaRPr altLang="en-US" b="0" lang="zh-CN">
                        <a:solidFill>
                          <a:schemeClr val="bg1"/>
                        </a:solidFill>
                        <a:latin charset="-122" panose="020b0503020204020204" pitchFamily="34" typeface="微软雅黑"/>
                        <a:ea charset="-122" panose="020b0503020204020204"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817845">
                <a:tc>
                  <a:txBody>
                    <a:bodyPr vert="horz" wrap="square"/>
                    <a:lstStyle/>
                    <a:p>
                      <a:pPr algn="ctr"/>
                      <a:r>
                        <a:rPr altLang="zh-CN" lang="en-US" smtClean="0">
                          <a:solidFill>
                            <a:schemeClr val="bg1"/>
                          </a:solidFill>
                          <a:latin charset="-122" pitchFamily="34" typeface="微软雅黑"/>
                          <a:ea charset="-122" pitchFamily="34" typeface="微软雅黑"/>
                        </a:rPr>
                        <a:t>2M</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zh-CN" lang="en-US" smtClean="0">
                          <a:solidFill>
                            <a:schemeClr val="bg1"/>
                          </a:solidFill>
                          <a:latin charset="-122" pitchFamily="34" typeface="微软雅黑"/>
                          <a:ea charset="-122" pitchFamily="34" typeface="微软雅黑"/>
                        </a:rPr>
                        <a:t>MACHIN</a:t>
                      </a:r>
                    </a:p>
                    <a:p>
                      <a:pPr algn="ctr"/>
                      <a:r>
                        <a:rPr altLang="en-US" lang="zh-CN" smtClean="0">
                          <a:solidFill>
                            <a:schemeClr val="bg1"/>
                          </a:solidFill>
                          <a:latin charset="-122" pitchFamily="34" typeface="微软雅黑"/>
                          <a:ea charset="-122" pitchFamily="34" typeface="微软雅黑"/>
                        </a:rPr>
                        <a:t>机器</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en-US" lang="zh-CN" smtClean="0">
                          <a:solidFill>
                            <a:schemeClr val="bg1"/>
                          </a:solidFill>
                          <a:latin charset="-122" pitchFamily="34" typeface="微软雅黑"/>
                          <a:ea charset="-122" pitchFamily="34" typeface="微软雅黑"/>
                        </a:rPr>
                        <a:t>机器，工具，量具功能</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en-US" lang="zh-CN" smtClean="0">
                          <a:solidFill>
                            <a:schemeClr val="bg1"/>
                          </a:solidFill>
                          <a:latin charset="-122" pitchFamily="34" typeface="微软雅黑"/>
                          <a:ea charset="-122" pitchFamily="34" typeface="微软雅黑"/>
                        </a:rPr>
                        <a:t>是否需要维修</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817845">
                <a:tc>
                  <a:txBody>
                    <a:bodyPr vert="horz" wrap="square"/>
                    <a:lstStyle/>
                    <a:p>
                      <a:pPr algn="ctr"/>
                      <a:r>
                        <a:rPr altLang="zh-CN" lang="en-US" smtClean="0">
                          <a:solidFill>
                            <a:schemeClr val="bg1"/>
                          </a:solidFill>
                          <a:latin charset="-122" pitchFamily="34" typeface="微软雅黑"/>
                          <a:ea charset="-122" pitchFamily="34" typeface="微软雅黑"/>
                        </a:rPr>
                        <a:t>3M</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zh-CN" lang="en-US" smtClean="0">
                          <a:solidFill>
                            <a:schemeClr val="bg1"/>
                          </a:solidFill>
                          <a:latin charset="-122" pitchFamily="34" typeface="微软雅黑"/>
                          <a:ea charset="-122" pitchFamily="34" typeface="微软雅黑"/>
                        </a:rPr>
                        <a:t>MATERIAL</a:t>
                      </a:r>
                    </a:p>
                    <a:p>
                      <a:pPr algn="ctr"/>
                      <a:r>
                        <a:rPr altLang="en-US" lang="zh-CN" smtClean="0">
                          <a:solidFill>
                            <a:schemeClr val="bg1"/>
                          </a:solidFill>
                          <a:latin charset="-122" pitchFamily="34" typeface="微软雅黑"/>
                          <a:ea charset="-122" pitchFamily="34" typeface="微软雅黑"/>
                        </a:rPr>
                        <a:t>材料</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en-US" lang="zh-CN" smtClean="0">
                          <a:solidFill>
                            <a:schemeClr val="bg1"/>
                          </a:solidFill>
                          <a:latin charset="-122" pitchFamily="34" typeface="微软雅黑"/>
                          <a:ea charset="-122" pitchFamily="34" typeface="微软雅黑"/>
                        </a:rPr>
                        <a:t>材料是否能够及时供应，品质怎样</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en-US" lang="zh-CN" smtClean="0">
                          <a:solidFill>
                            <a:schemeClr val="bg1"/>
                          </a:solidFill>
                          <a:latin charset="-122" pitchFamily="34" typeface="微软雅黑"/>
                          <a:ea charset="-122" pitchFamily="34" typeface="微软雅黑"/>
                        </a:rPr>
                        <a:t>是否需要追料</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817845">
                <a:tc>
                  <a:txBody>
                    <a:bodyPr vert="horz" wrap="square"/>
                    <a:lstStyle/>
                    <a:p>
                      <a:pPr algn="ctr"/>
                      <a:r>
                        <a:rPr altLang="zh-CN" lang="en-US" smtClean="0">
                          <a:solidFill>
                            <a:schemeClr val="bg1"/>
                          </a:solidFill>
                          <a:latin charset="-122" pitchFamily="34" typeface="微软雅黑"/>
                          <a:ea charset="-122" pitchFamily="34" typeface="微软雅黑"/>
                        </a:rPr>
                        <a:t>4M</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zh-CN" lang="en-US" smtClean="0">
                          <a:solidFill>
                            <a:schemeClr val="bg1"/>
                          </a:solidFill>
                          <a:latin charset="-122" pitchFamily="34" typeface="微软雅黑"/>
                          <a:ea charset="-122" pitchFamily="34" typeface="微软雅黑"/>
                        </a:rPr>
                        <a:t>METHOD</a:t>
                      </a:r>
                    </a:p>
                    <a:p>
                      <a:pPr algn="ctr"/>
                      <a:r>
                        <a:rPr altLang="en-US" lang="zh-CN" smtClean="0">
                          <a:solidFill>
                            <a:schemeClr val="bg1"/>
                          </a:solidFill>
                          <a:latin charset="-122" pitchFamily="34" typeface="微软雅黑"/>
                          <a:ea charset="-122" pitchFamily="34" typeface="微软雅黑"/>
                        </a:rPr>
                        <a:t>技术和方法</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en-US" lang="zh-CN" smtClean="0">
                          <a:solidFill>
                            <a:schemeClr val="bg1"/>
                          </a:solidFill>
                          <a:latin charset="-122" pitchFamily="34" typeface="微软雅黑"/>
                          <a:ea charset="-122" pitchFamily="34" typeface="微软雅黑"/>
                        </a:rPr>
                        <a:t>是否备齐作业指导书，检验标准</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en-US" lang="zh-CN" smtClean="0">
                          <a:solidFill>
                            <a:schemeClr val="bg1"/>
                          </a:solidFill>
                          <a:latin charset="-122" pitchFamily="34" typeface="微软雅黑"/>
                          <a:ea charset="-122" pitchFamily="34" typeface="微软雅黑"/>
                        </a:rPr>
                        <a:t>是否需要编制、修改</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817845">
                <a:tc>
                  <a:txBody>
                    <a:bodyPr vert="horz" wrap="square"/>
                    <a:lstStyle/>
                    <a:p>
                      <a:pPr algn="ctr"/>
                      <a:r>
                        <a:rPr altLang="zh-CN" lang="en-US" smtClean="0">
                          <a:solidFill>
                            <a:schemeClr val="bg1"/>
                          </a:solidFill>
                          <a:latin charset="-122" pitchFamily="34" typeface="微软雅黑"/>
                          <a:ea charset="-122" pitchFamily="34" typeface="微软雅黑"/>
                        </a:rPr>
                        <a:t>1E </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zh-CN" lang="en-US" smtClean="0">
                          <a:solidFill>
                            <a:schemeClr val="bg1"/>
                          </a:solidFill>
                          <a:latin charset="-122" pitchFamily="34" typeface="微软雅黑"/>
                          <a:ea charset="-122" pitchFamily="34" typeface="微软雅黑"/>
                        </a:rPr>
                        <a:t>ENVIRONMENT</a:t>
                      </a:r>
                    </a:p>
                    <a:p>
                      <a:pPr algn="ctr"/>
                      <a:r>
                        <a:rPr altLang="en-US" lang="zh-CN" smtClean="0">
                          <a:solidFill>
                            <a:schemeClr val="bg1"/>
                          </a:solidFill>
                          <a:latin charset="-122" pitchFamily="34" typeface="微软雅黑"/>
                          <a:ea charset="-122" pitchFamily="34" typeface="微软雅黑"/>
                        </a:rPr>
                        <a:t>环境</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en-US" lang="zh-CN" smtClean="0">
                          <a:solidFill>
                            <a:schemeClr val="bg1"/>
                          </a:solidFill>
                          <a:latin charset="-122" pitchFamily="34" typeface="微软雅黑"/>
                          <a:ea charset="-122" pitchFamily="34" typeface="微软雅黑"/>
                        </a:rPr>
                        <a:t>工作现场的清洁、秩序、噪音、温湿度是否达到标准</a:t>
                      </a:r>
                      <a:endParaRPr altLang="en-US"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pPr algn="ctr"/>
                      <a:r>
                        <a:rPr altLang="en-US" lang="zh-CN" smtClean="0">
                          <a:solidFill>
                            <a:schemeClr val="bg1"/>
                          </a:solidFill>
                          <a:latin charset="-122" pitchFamily="34" typeface="微软雅黑"/>
                          <a:ea charset="-122" pitchFamily="34" typeface="微软雅黑"/>
                        </a:rPr>
                        <a:t>是否需要整顿清理</a:t>
                      </a:r>
                      <a:endParaRPr altLang="en-US" lang="zh-CN">
                        <a:solidFill>
                          <a:schemeClr val="bg1"/>
                        </a:solidFill>
                        <a:latin charset="-122" panose="020b0503020204020204" pitchFamily="34" typeface="微软雅黑"/>
                        <a:ea charset="-122" panose="020b0503020204020204"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bl>
          </a:graphicData>
        </a:graphic>
      </p:graphicFrame>
    </p:spTree>
    <p:extLst>
      <p:ext uri="{BB962C8B-B14F-4D97-AF65-F5344CB8AC3E}">
        <p14:creationId val="2307739517"/>
      </p:ext>
    </p:extLst>
  </p:cSld>
  <p:clrMapOvr>
    <a:masterClrMapping/>
  </p:clrMapOvr>
  <p:transition>
    <p:fade/>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009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9120000" y="481806"/>
            <a:ext cx="3071999"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8"/>
            <a:ext cx="1549717" cy="91440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班中</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06</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7" name="表格 6"/>
          <p:cNvGraphicFramePr>
            <a:graphicFrameLocks noGrp="1"/>
          </p:cNvGraphicFramePr>
          <p:nvPr>
            <p:extLst>
              <p:ext uri="{D42A27DB-BD31-4B8C-83A1-F6EECF244321}">
                <p14:modId val="2329172187"/>
              </p:ext>
            </p:extLst>
          </p:nvPr>
        </p:nvGraphicFramePr>
        <p:xfrm>
          <a:off x="4195701" y="1447245"/>
          <a:ext cx="6502443" cy="4906638"/>
        </p:xfrm>
        <a:graphic>
          <a:graphicData uri="http://schemas.openxmlformats.org/drawingml/2006/table">
            <a:tbl>
              <a:tblPr bandRow="1" firstRow="1">
                <a:tableStyleId>{5C22544A-7EE6-4342-B048-85BDC9FD1C3A}</a:tableStyleId>
              </a:tblPr>
              <a:tblGrid>
                <a:gridCol w="363599"/>
                <a:gridCol w="1739900"/>
                <a:gridCol w="4398944"/>
              </a:tblGrid>
              <a:tr h="711093">
                <a:tc>
                  <a:txBody>
                    <a:bodyPr vert="horz" wrap="square"/>
                    <a:lstStyle/>
                    <a:p>
                      <a:r>
                        <a:rPr altLang="zh-CN" b="0" lang="en-US" smtClean="0">
                          <a:solidFill>
                            <a:schemeClr val="bg1"/>
                          </a:solidFill>
                          <a:latin charset="-122" pitchFamily="34" typeface="微软雅黑"/>
                          <a:ea charset="-122" pitchFamily="34" typeface="微软雅黑"/>
                        </a:rPr>
                        <a:t>1</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solidFill>
                          <a:latin charset="-122" pitchFamily="34" typeface="微软雅黑"/>
                          <a:ea charset="-122" pitchFamily="34" typeface="微软雅黑"/>
                        </a:rPr>
                        <a:t>首件产品确认</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solidFill>
                          <a:latin charset="-122" pitchFamily="34" typeface="微软雅黑"/>
                          <a:ea charset="-122" pitchFamily="34" typeface="微软雅黑"/>
                        </a:rPr>
                        <a:t>是品质预防的重要手段之一，前五个</a:t>
                      </a:r>
                      <a:r>
                        <a:rPr altLang="zh-CN" b="0" lang="en-US" smtClean="0">
                          <a:solidFill>
                            <a:schemeClr val="bg1"/>
                          </a:solidFill>
                          <a:latin charset="-122" pitchFamily="34" typeface="微软雅黑"/>
                          <a:ea charset="-122" pitchFamily="34" typeface="微软雅黑"/>
                        </a:rPr>
                        <a:t>QC</a:t>
                      </a:r>
                      <a:r>
                        <a:rPr altLang="en-US" b="0" lang="zh-CN" smtClean="0">
                          <a:solidFill>
                            <a:schemeClr val="bg1"/>
                          </a:solidFill>
                          <a:latin charset="-122" pitchFamily="34" typeface="微软雅黑"/>
                          <a:ea charset="-122" pitchFamily="34" typeface="微软雅黑"/>
                        </a:rPr>
                        <a:t>检验合格后，连同首件卡置于现场</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711093">
                <a:tc>
                  <a:txBody>
                    <a:bodyPr vert="horz" wrap="square"/>
                    <a:lstStyle/>
                    <a:p>
                      <a:r>
                        <a:rPr altLang="zh-CN" b="0" lang="en-US" smtClean="0">
                          <a:solidFill>
                            <a:schemeClr val="bg1">
                              <a:lumMod val="85000"/>
                            </a:schemeClr>
                          </a:solidFill>
                          <a:latin charset="-122" pitchFamily="34" typeface="微软雅黑"/>
                          <a:ea charset="-122" pitchFamily="34" typeface="微软雅黑"/>
                        </a:rPr>
                        <a:t>2</a:t>
                      </a:r>
                      <a:endParaRPr altLang="en-US" b="0" lang="zh-CN">
                        <a:solidFill>
                          <a:schemeClr val="bg1">
                            <a:lumMod val="85000"/>
                          </a:schemeClr>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lumMod val="85000"/>
                            </a:schemeClr>
                          </a:solidFill>
                          <a:latin charset="-122" pitchFamily="34" typeface="微软雅黑"/>
                          <a:ea charset="-122" pitchFamily="34" typeface="微软雅黑"/>
                        </a:rPr>
                        <a:t>样板管理法则</a:t>
                      </a:r>
                      <a:endParaRPr altLang="zh-CN" b="0" lang="en-US" smtClean="0">
                        <a:solidFill>
                          <a:schemeClr val="bg1">
                            <a:lumMod val="85000"/>
                          </a:schemeClr>
                        </a:solidFill>
                        <a:latin charset="-122" panose="020b0503020204020204" pitchFamily="34" typeface="微软雅黑"/>
                        <a:ea charset="-122" panose="020b0503020204020204" pitchFamily="34" typeface="微软雅黑"/>
                      </a:endParaRPr>
                    </a:p>
                    <a:p>
                      <a:endParaRPr altLang="en-US" b="0" lang="zh-CN">
                        <a:solidFill>
                          <a:schemeClr val="bg1">
                            <a:lumMod val="85000"/>
                          </a:schemeClr>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lumMod val="85000"/>
                            </a:schemeClr>
                          </a:solidFill>
                          <a:latin charset="-122" pitchFamily="34" typeface="微软雅黑"/>
                          <a:ea charset="-122" pitchFamily="34" typeface="微软雅黑"/>
                        </a:rPr>
                        <a:t>是现场质检的依据，分</a:t>
                      </a:r>
                      <a:r>
                        <a:rPr altLang="zh-CN" b="0" lang="en-US" smtClean="0">
                          <a:solidFill>
                            <a:schemeClr val="bg1">
                              <a:lumMod val="85000"/>
                            </a:schemeClr>
                          </a:solidFill>
                          <a:latin charset="-122" pitchFamily="34" typeface="微软雅黑"/>
                          <a:ea charset="-122" pitchFamily="34" typeface="微软雅黑"/>
                        </a:rPr>
                        <a:t>Good</a:t>
                      </a:r>
                      <a:r>
                        <a:rPr altLang="en-US" b="0" lang="zh-CN" smtClean="0">
                          <a:solidFill>
                            <a:schemeClr val="bg1">
                              <a:lumMod val="85000"/>
                            </a:schemeClr>
                          </a:solidFill>
                          <a:latin charset="-122" pitchFamily="34" typeface="微软雅黑"/>
                          <a:ea charset="-122" pitchFamily="34" typeface="微软雅黑"/>
                        </a:rPr>
                        <a:t>板、</a:t>
                      </a:r>
                      <a:r>
                        <a:rPr altLang="zh-CN" b="0" lang="en-US" smtClean="0">
                          <a:solidFill>
                            <a:schemeClr val="bg1">
                              <a:lumMod val="85000"/>
                            </a:schemeClr>
                          </a:solidFill>
                          <a:latin charset="-122" pitchFamily="34" typeface="微软雅黑"/>
                          <a:ea charset="-122" pitchFamily="34" typeface="微软雅黑"/>
                        </a:rPr>
                        <a:t>Bad</a:t>
                      </a:r>
                      <a:r>
                        <a:rPr altLang="en-US" b="0" lang="zh-CN" smtClean="0">
                          <a:solidFill>
                            <a:schemeClr val="bg1">
                              <a:lumMod val="85000"/>
                            </a:schemeClr>
                          </a:solidFill>
                          <a:latin charset="-122" pitchFamily="34" typeface="微软雅黑"/>
                          <a:ea charset="-122" pitchFamily="34" typeface="微软雅黑"/>
                        </a:rPr>
                        <a:t>板，限度板，需工程技术部认可，妥善保管</a:t>
                      </a:r>
                      <a:endParaRPr altLang="en-US" b="0" lang="zh-CN">
                        <a:solidFill>
                          <a:schemeClr val="bg1">
                            <a:lumMod val="85000"/>
                          </a:schemeClr>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711093">
                <a:tc>
                  <a:txBody>
                    <a:bodyPr vert="horz" wrap="square"/>
                    <a:lstStyle/>
                    <a:p>
                      <a:r>
                        <a:rPr altLang="zh-CN" b="0" lang="en-US" smtClean="0">
                          <a:solidFill>
                            <a:schemeClr val="bg1"/>
                          </a:solidFill>
                          <a:latin charset="-122" pitchFamily="34" typeface="微软雅黑"/>
                          <a:ea charset="-122" pitchFamily="34" typeface="微软雅黑"/>
                        </a:rPr>
                        <a:t>3</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solidFill>
                          <a:latin charset="-122" pitchFamily="34" typeface="微软雅黑"/>
                          <a:ea charset="-122" pitchFamily="34" typeface="微软雅黑"/>
                        </a:rPr>
                        <a:t>管好两头时段</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solidFill>
                          <a:latin charset="-122" pitchFamily="34" typeface="微软雅黑"/>
                          <a:ea charset="-122" pitchFamily="34" typeface="微软雅黑"/>
                        </a:rPr>
                        <a:t>两头时段需重点管理好人员，班组长需以身作则，针对问题建立对策，形成制度。</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711093">
                <a:tc>
                  <a:txBody>
                    <a:bodyPr vert="horz" wrap="square"/>
                    <a:lstStyle/>
                    <a:p>
                      <a:r>
                        <a:rPr altLang="zh-CN" b="0" lang="en-US" smtClean="0">
                          <a:solidFill>
                            <a:schemeClr val="bg1">
                              <a:lumMod val="85000"/>
                            </a:schemeClr>
                          </a:solidFill>
                          <a:latin charset="-122" pitchFamily="34" typeface="微软雅黑"/>
                          <a:ea charset="-122" pitchFamily="34" typeface="微软雅黑"/>
                        </a:rPr>
                        <a:t>4</a:t>
                      </a:r>
                      <a:endParaRPr altLang="en-US" b="0" lang="zh-CN">
                        <a:solidFill>
                          <a:schemeClr val="bg1">
                            <a:lumMod val="85000"/>
                          </a:schemeClr>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lumMod val="85000"/>
                            </a:schemeClr>
                          </a:solidFill>
                          <a:latin charset="-122" pitchFamily="34" typeface="微软雅黑"/>
                          <a:ea charset="-122" pitchFamily="34" typeface="微软雅黑"/>
                        </a:rPr>
                        <a:t>重点关注新手</a:t>
                      </a:r>
                      <a:endParaRPr altLang="en-US" b="0" lang="zh-CN">
                        <a:solidFill>
                          <a:schemeClr val="bg1">
                            <a:lumMod val="85000"/>
                          </a:schemeClr>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lumMod val="85000"/>
                            </a:schemeClr>
                          </a:solidFill>
                          <a:latin charset="-122" pitchFamily="34" typeface="微软雅黑"/>
                          <a:ea charset="-122" pitchFamily="34" typeface="微软雅黑"/>
                        </a:rPr>
                        <a:t>用标志或工衣识别新手，巡查注意观察，指导专职指导的人。</a:t>
                      </a:r>
                      <a:endParaRPr altLang="en-US" b="0" lang="zh-CN">
                        <a:solidFill>
                          <a:schemeClr val="bg1">
                            <a:lumMod val="85000"/>
                          </a:schemeClr>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711093">
                <a:tc>
                  <a:txBody>
                    <a:bodyPr vert="horz" wrap="square"/>
                    <a:lstStyle/>
                    <a:p>
                      <a:r>
                        <a:rPr altLang="zh-CN" b="0" lang="en-US" smtClean="0">
                          <a:solidFill>
                            <a:schemeClr val="bg1"/>
                          </a:solidFill>
                          <a:latin charset="-122" pitchFamily="34" typeface="微软雅黑"/>
                          <a:ea charset="-122" pitchFamily="34" typeface="微软雅黑"/>
                        </a:rPr>
                        <a:t>5</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solidFill>
                          <a:latin charset="-122" pitchFamily="34" typeface="微软雅黑"/>
                          <a:ea charset="-122" pitchFamily="34" typeface="微软雅黑"/>
                        </a:rPr>
                        <a:t>控制特殊工序</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solidFill>
                          <a:latin charset="-122" pitchFamily="34" typeface="微软雅黑"/>
                          <a:ea charset="-122" pitchFamily="34" typeface="微软雅黑"/>
                        </a:rPr>
                        <a:t>由资格认证的人员执行，实时监控的办法，随时检查，确保工序条件及操作符合要求。</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711093">
                <a:tc>
                  <a:txBody>
                    <a:bodyPr vert="horz" wrap="square"/>
                    <a:lstStyle/>
                    <a:p>
                      <a:r>
                        <a:rPr altLang="zh-CN" b="0" lang="en-US" smtClean="0">
                          <a:solidFill>
                            <a:schemeClr val="bg1">
                              <a:lumMod val="85000"/>
                            </a:schemeClr>
                          </a:solidFill>
                          <a:latin charset="-122" pitchFamily="34" typeface="微软雅黑"/>
                          <a:ea charset="-122" pitchFamily="34" typeface="微软雅黑"/>
                        </a:rPr>
                        <a:t>6</a:t>
                      </a:r>
                      <a:endParaRPr altLang="en-US" b="0" lang="zh-CN">
                        <a:solidFill>
                          <a:schemeClr val="bg1">
                            <a:lumMod val="85000"/>
                          </a:schemeClr>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lumMod val="85000"/>
                            </a:schemeClr>
                          </a:solidFill>
                          <a:latin charset="-122" pitchFamily="34" typeface="微软雅黑"/>
                          <a:ea charset="-122" pitchFamily="34" typeface="微软雅黑"/>
                        </a:rPr>
                        <a:t>不良品的管理</a:t>
                      </a:r>
                      <a:endParaRPr altLang="en-US" b="0" lang="zh-CN">
                        <a:solidFill>
                          <a:schemeClr val="bg1">
                            <a:lumMod val="85000"/>
                          </a:schemeClr>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lumMod val="85000"/>
                            </a:schemeClr>
                          </a:solidFill>
                          <a:latin charset="-122" pitchFamily="34" typeface="微软雅黑"/>
                          <a:ea charset="-122" pitchFamily="34" typeface="微软雅黑"/>
                        </a:rPr>
                        <a:t>隔离、标示、处理，立即追查原因，采取措施，再进行预防。</a:t>
                      </a:r>
                      <a:endParaRPr altLang="en-US" b="0" lang="zh-CN">
                        <a:solidFill>
                          <a:schemeClr val="bg1">
                            <a:lumMod val="85000"/>
                          </a:schemeClr>
                        </a:solidFill>
                        <a:latin charset="-122" panose="020b0503020204020204" pitchFamily="34" typeface="微软雅黑"/>
                        <a:ea charset="-122" panose="020b0503020204020204"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610797">
                <a:tc>
                  <a:txBody>
                    <a:bodyPr vert="horz" wrap="square"/>
                    <a:lstStyle/>
                    <a:p>
                      <a:r>
                        <a:rPr altLang="zh-CN" b="0" lang="en-US" smtClean="0">
                          <a:solidFill>
                            <a:schemeClr val="bg1"/>
                          </a:solidFill>
                          <a:latin charset="-122" pitchFamily="34" typeface="微软雅黑"/>
                          <a:ea charset="-122" pitchFamily="34" typeface="微软雅黑"/>
                        </a:rPr>
                        <a:t>7</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solidFill>
                          <a:latin charset="-122" pitchFamily="34" typeface="微软雅黑"/>
                          <a:ea charset="-122" pitchFamily="34" typeface="微软雅黑"/>
                        </a:rPr>
                        <a:t>工程变更管理</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solidFill>
                          <a:latin charset="-122" pitchFamily="34" typeface="微软雅黑"/>
                          <a:ea charset="-122" pitchFamily="34" typeface="微软雅黑"/>
                        </a:rPr>
                        <a:t>记录变更产品编号，内容，准备传达变更信息，确认实施的产品。</a:t>
                      </a:r>
                      <a:endParaRPr altLang="en-US" b="0" lang="zh-CN">
                        <a:solidFill>
                          <a:schemeClr val="bg1"/>
                        </a:solidFill>
                        <a:latin charset="-122" pitchFamily="34" typeface="微软雅黑"/>
                        <a:ea charset="-122" pitchFamily="34" typeface="微软雅黑"/>
                      </a:endParaRPr>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bl>
          </a:graphicData>
        </a:graphic>
      </p:graphicFrame>
    </p:spTree>
    <p:extLst>
      <p:ext uri="{BB962C8B-B14F-4D97-AF65-F5344CB8AC3E}">
        <p14:creationId val="3476699337"/>
      </p:ext>
    </p:extLst>
  </p:cSld>
  <p:clrMapOvr>
    <a:masterClrMapping/>
  </p:clrMapOvr>
  <p:transition>
    <p:fade/>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4615" y="293600"/>
            <a:ext cx="12191999" cy="6858000"/>
          </a:xfrm>
          <a:prstGeom prst="rect">
            <a:avLst/>
          </a:prstGeom>
          <a:solidFill>
            <a:srgbClr val="2072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9120000" y="481806"/>
            <a:ext cx="3071999"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8"/>
            <a:ext cx="1554480" cy="91440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班后</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07</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7" name="表格 6"/>
          <p:cNvGraphicFramePr>
            <a:graphicFrameLocks noGrp="1"/>
          </p:cNvGraphicFramePr>
          <p:nvPr>
            <p:extLst>
              <p:ext uri="{D42A27DB-BD31-4B8C-83A1-F6EECF244321}">
                <p14:modId val="4191563784"/>
              </p:ext>
            </p:extLst>
          </p:nvPr>
        </p:nvGraphicFramePr>
        <p:xfrm>
          <a:off x="4100434" y="1886303"/>
          <a:ext cx="6605614" cy="4454535"/>
        </p:xfrm>
        <a:graphic>
          <a:graphicData uri="http://schemas.openxmlformats.org/drawingml/2006/table">
            <a:tbl>
              <a:tblPr bandRow="1" firstRow="1">
                <a:tableStyleId>{5C22544A-7EE6-4342-B048-85BDC9FD1C3A}</a:tableStyleId>
              </a:tblPr>
              <a:tblGrid>
                <a:gridCol w="1334415"/>
                <a:gridCol w="5271199"/>
              </a:tblGrid>
              <a:tr h="890907">
                <a:tc gridSpan="2">
                  <a:txBody>
                    <a:bodyPr vert="horz" wrap="square"/>
                    <a:lstStyle/>
                    <a:p>
                      <a:r>
                        <a:rPr altLang="en-US" b="0" lang="zh-CN" smtClean="0">
                          <a:solidFill>
                            <a:schemeClr val="bg1"/>
                          </a:solidFill>
                          <a:latin charset="-122" pitchFamily="34" typeface="微软雅黑"/>
                          <a:ea charset="-122" pitchFamily="34" typeface="微软雅黑"/>
                        </a:rPr>
                        <a:t>确认明天的工作及原材料，工具等的准备状况；</a:t>
                      </a:r>
                      <a:endParaRPr altLang="zh-CN" b="0" lang="en-US" smtClean="0">
                        <a:solidFill>
                          <a:schemeClr val="bg1"/>
                        </a:solidFill>
                        <a:latin charset="-122" panose="020b0503020204020204" pitchFamily="34" typeface="微软雅黑"/>
                        <a:ea charset="-122" panose="020b0503020204020204"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hMerge="1">
                  <a:txBody>
                    <a:bodyPr vert="horz" wrap="square"/>
                    <a:lstStyle/>
                    <a:p>
                      <a:endParaRPr altLang="en-US" lang="zh-CN"/>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890907">
                <a:tc gridSpan="2">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en-US" b="0" lang="zh-CN" smtClean="0">
                          <a:solidFill>
                            <a:schemeClr val="bg1"/>
                          </a:solidFill>
                          <a:latin charset="-122" pitchFamily="34" typeface="微软雅黑"/>
                          <a:ea charset="-122" pitchFamily="34" typeface="微软雅黑"/>
                        </a:rPr>
                        <a:t>分析今天生产实绩，找到改善点及改善方法。</a:t>
                      </a:r>
                    </a:p>
                    <a:p>
                      <a:endParaRPr altLang="en-US" b="0"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hMerge="1">
                  <a:txBody>
                    <a:bodyPr vert="horz" wrap="square"/>
                    <a:lstStyle/>
                    <a:p>
                      <a:endParaRPr altLang="en-US" lang="zh-CN"/>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890907">
                <a:tc gridSpan="2">
                  <a:txBody>
                    <a:bodyPr vert="horz" wrap="square"/>
                    <a:lstStyle/>
                    <a:p>
                      <a:r>
                        <a:rPr altLang="en-US" b="1" lang="zh-CN" smtClean="0" sz="2800">
                          <a:solidFill>
                            <a:schemeClr val="bg1"/>
                          </a:solidFill>
                          <a:latin charset="-122" pitchFamily="34" typeface="微软雅黑"/>
                          <a:ea charset="-122" pitchFamily="34" typeface="微软雅黑"/>
                        </a:rPr>
                        <a:t>交接班注意事项：</a:t>
                      </a:r>
                      <a:endParaRPr altLang="en-US" b="1" lang="zh-CN" sz="2800">
                        <a:solidFill>
                          <a:schemeClr val="bg1"/>
                        </a:solidFill>
                        <a:latin charset="-122" panose="020b0503020204020204" pitchFamily="34" typeface="微软雅黑"/>
                        <a:ea charset="-122" panose="020b0503020204020204"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hMerge="1">
                  <a:txBody>
                    <a:bodyPr vert="horz" wrap="square"/>
                    <a:lstStyle/>
                    <a:p>
                      <a:endParaRPr altLang="en-US" lang="zh-CN"/>
                    </a:p>
                  </a:txBody>
                  <a:tcP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890907">
                <a:tc>
                  <a:txBody>
                    <a:bodyPr vert="horz" wrap="square"/>
                    <a:lstStyle/>
                    <a:p>
                      <a:r>
                        <a:rPr altLang="en-US" b="1" lang="zh-CN" smtClean="0" sz="2400">
                          <a:solidFill>
                            <a:schemeClr val="bg1"/>
                          </a:solidFill>
                          <a:latin charset="-122" pitchFamily="34" typeface="微软雅黑"/>
                          <a:ea charset="-122" pitchFamily="34" typeface="微软雅黑"/>
                        </a:rPr>
                        <a:t>三不交</a:t>
                      </a:r>
                      <a:endParaRPr altLang="en-US" b="1" lang="zh-CN" sz="2400">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solidFill>
                          <a:latin charset="-122" pitchFamily="34" typeface="微软雅黑"/>
                          <a:ea charset="-122" pitchFamily="34" typeface="微软雅黑"/>
                        </a:rPr>
                        <a:t>接班者未到不交班；接班者没有签字不交班；事故没有处理完不交班</a:t>
                      </a:r>
                      <a:endParaRPr altLang="en-US" b="0"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r h="890907">
                <a:tc>
                  <a:txBody>
                    <a:bodyPr vert="horz" wrap="square"/>
                    <a:lstStyle/>
                    <a:p>
                      <a:r>
                        <a:rPr altLang="en-US" b="1" lang="zh-CN" smtClean="0" sz="2400">
                          <a:solidFill>
                            <a:schemeClr val="bg1"/>
                          </a:solidFill>
                          <a:latin charset="-122" pitchFamily="34" typeface="微软雅黑"/>
                          <a:ea charset="-122" pitchFamily="34" typeface="微软雅黑"/>
                        </a:rPr>
                        <a:t>三不接</a:t>
                      </a:r>
                      <a:endParaRPr altLang="en-US" b="1" lang="zh-CN" sz="2400">
                        <a:solidFill>
                          <a:schemeClr val="bg1"/>
                        </a:solidFill>
                        <a:latin charset="-122" panose="020b0503020204020204" pitchFamily="34" typeface="微软雅黑"/>
                        <a:ea charset="-122" panose="020b0503020204020204"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c>
                  <a:txBody>
                    <a:bodyPr vert="horz" wrap="square"/>
                    <a:lstStyle/>
                    <a:p>
                      <a:r>
                        <a:rPr altLang="en-US" b="0" lang="zh-CN" smtClean="0">
                          <a:solidFill>
                            <a:schemeClr val="bg1"/>
                          </a:solidFill>
                          <a:latin charset="-122" pitchFamily="34" typeface="微软雅黑"/>
                          <a:ea charset="-122" pitchFamily="34" typeface="微软雅黑"/>
                        </a:rPr>
                        <a:t>岗位检验不合格不接班；事故没处理完不接班；交班者不在岗位不接班</a:t>
                      </a:r>
                      <a:endParaRPr altLang="en-US" b="0" lang="zh-CN">
                        <a:solidFill>
                          <a:schemeClr val="bg1"/>
                        </a:solidFill>
                        <a:latin charset="-122" pitchFamily="34" typeface="微软雅黑"/>
                        <a:ea charset="-122" pitchFamily="34" typeface="微软雅黑"/>
                      </a:endParaRPr>
                    </a:p>
                  </a:txBody>
                  <a:tcPr anchor="ctr">
                    <a:lnL algn="ctr" cap="flat" cmpd="sng" w="28575">
                      <a:solidFill>
                        <a:schemeClr val="bg1"/>
                      </a:solidFill>
                      <a:prstDash val="solid"/>
                      <a:round/>
                      <a:headEnd len="med" type="none" w="med"/>
                      <a:tailEnd len="med" type="none" w="med"/>
                    </a:lnL>
                    <a:lnR algn="ctr" cap="flat" cmpd="sng" w="28575">
                      <a:solidFill>
                        <a:schemeClr val="bg1"/>
                      </a:solidFill>
                      <a:prstDash val="solid"/>
                      <a:round/>
                      <a:headEnd len="med" type="none" w="med"/>
                      <a:tailEnd len="med" type="none" w="med"/>
                    </a:lnR>
                    <a:lnT algn="ctr" cap="flat" cmpd="sng" w="28575">
                      <a:solidFill>
                        <a:schemeClr val="bg1"/>
                      </a:solidFill>
                      <a:prstDash val="solid"/>
                      <a:round/>
                      <a:headEnd len="med" type="none" w="med"/>
                      <a:tailEnd len="med" type="none" w="med"/>
                    </a:lnT>
                    <a:lnB algn="ctr" cap="flat" cmpd="sng" w="28575">
                      <a:solidFill>
                        <a:schemeClr val="bg1"/>
                      </a:solidFill>
                      <a:prstDash val="solid"/>
                      <a:round/>
                      <a:headEnd len="med" type="none" w="med"/>
                      <a:tailEnd len="med" type="none" w="med"/>
                    </a:lnB>
                    <a:noFill/>
                  </a:tcPr>
                </a:tc>
              </a:tr>
            </a:tbl>
          </a:graphicData>
        </a:graphic>
      </p:graphicFrame>
    </p:spTree>
    <p:extLst>
      <p:ext uri="{BB962C8B-B14F-4D97-AF65-F5344CB8AC3E}">
        <p14:creationId val="2365306271"/>
      </p:ext>
    </p:extLst>
  </p:cSld>
  <p:clrMapOvr>
    <a:masterClrMapping/>
  </p:clrMapOvr>
  <p:transition>
    <p:fade/>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 y="0"/>
            <a:ext cx="937847" cy="6858000"/>
          </a:xfrm>
          <a:prstGeom prst="rect">
            <a:avLst/>
          </a:prstGeom>
          <a:solidFill>
            <a:srgbClr val="194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 name="矩形 5"/>
          <p:cNvSpPr/>
          <p:nvPr/>
        </p:nvSpPr>
        <p:spPr>
          <a:xfrm>
            <a:off x="937847" y="0"/>
            <a:ext cx="937847" cy="6858000"/>
          </a:xfrm>
          <a:prstGeom prst="rect">
            <a:avLst/>
          </a:prstGeom>
          <a:solidFill>
            <a:srgbClr val="2072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矩形 6"/>
          <p:cNvSpPr/>
          <p:nvPr/>
        </p:nvSpPr>
        <p:spPr>
          <a:xfrm>
            <a:off x="1875693" y="0"/>
            <a:ext cx="937847" cy="6858000"/>
          </a:xfrm>
          <a:prstGeom prst="rect">
            <a:avLst/>
          </a:prstGeom>
          <a:solidFill>
            <a:srgbClr val="009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矩形 7"/>
          <p:cNvSpPr/>
          <p:nvPr/>
        </p:nvSpPr>
        <p:spPr>
          <a:xfrm>
            <a:off x="2813539" y="0"/>
            <a:ext cx="937847" cy="6858000"/>
          </a:xfrm>
          <a:prstGeom prst="rect">
            <a:avLst/>
          </a:prstGeom>
          <a:solidFill>
            <a:srgbClr val="529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矩形 8"/>
          <p:cNvSpPr/>
          <p:nvPr/>
        </p:nvSpPr>
        <p:spPr>
          <a:xfrm>
            <a:off x="3751385" y="0"/>
            <a:ext cx="937847" cy="6858000"/>
          </a:xfrm>
          <a:prstGeom prst="rect">
            <a:avLst/>
          </a:prstGeom>
          <a:solidFill>
            <a:srgbClr val="BFC9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矩形 9"/>
          <p:cNvSpPr/>
          <p:nvPr/>
        </p:nvSpPr>
        <p:spPr>
          <a:xfrm>
            <a:off x="4689231" y="0"/>
            <a:ext cx="937847" cy="6858000"/>
          </a:xfrm>
          <a:prstGeom prst="rect">
            <a:avLst/>
          </a:prstGeom>
          <a:solidFill>
            <a:srgbClr val="FFD5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矩形 10"/>
          <p:cNvSpPr/>
          <p:nvPr/>
        </p:nvSpPr>
        <p:spPr>
          <a:xfrm>
            <a:off x="5627078" y="0"/>
            <a:ext cx="937847" cy="6858000"/>
          </a:xfrm>
          <a:prstGeom prst="rect">
            <a:avLst/>
          </a:prstGeom>
          <a:solidFill>
            <a:srgbClr val="FFB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矩形 11"/>
          <p:cNvSpPr/>
          <p:nvPr/>
        </p:nvSpPr>
        <p:spPr>
          <a:xfrm>
            <a:off x="6564923" y="0"/>
            <a:ext cx="937847" cy="6858000"/>
          </a:xfrm>
          <a:prstGeom prst="rect">
            <a:avLst/>
          </a:prstGeom>
          <a:solidFill>
            <a:srgbClr val="FC75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矩形 12"/>
          <p:cNvSpPr/>
          <p:nvPr/>
        </p:nvSpPr>
        <p:spPr>
          <a:xfrm>
            <a:off x="7502770" y="0"/>
            <a:ext cx="937847" cy="6858000"/>
          </a:xfrm>
          <a:prstGeom prst="rect">
            <a:avLst/>
          </a:prstGeom>
          <a:solidFill>
            <a:srgbClr val="FF2F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矩形 13"/>
          <p:cNvSpPr/>
          <p:nvPr/>
        </p:nvSpPr>
        <p:spPr>
          <a:xfrm>
            <a:off x="8440616" y="0"/>
            <a:ext cx="937847" cy="6858000"/>
          </a:xfrm>
          <a:prstGeom prst="rect">
            <a:avLst/>
          </a:prstGeom>
          <a:solidFill>
            <a:srgbClr val="FF1E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矩形 14"/>
          <p:cNvSpPr/>
          <p:nvPr/>
        </p:nvSpPr>
        <p:spPr>
          <a:xfrm>
            <a:off x="9378462" y="0"/>
            <a:ext cx="937847" cy="6858000"/>
          </a:xfrm>
          <a:prstGeom prst="rect">
            <a:avLst/>
          </a:prstGeom>
          <a:solidFill>
            <a:srgbClr val="B631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矩形 15"/>
          <p:cNvSpPr/>
          <p:nvPr/>
        </p:nvSpPr>
        <p:spPr>
          <a:xfrm>
            <a:off x="10316308" y="0"/>
            <a:ext cx="937847" cy="6858000"/>
          </a:xfrm>
          <a:prstGeom prst="rect">
            <a:avLst/>
          </a:prstGeom>
          <a:solidFill>
            <a:srgbClr val="8511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矩形 16"/>
          <p:cNvSpPr/>
          <p:nvPr/>
        </p:nvSpPr>
        <p:spPr>
          <a:xfrm>
            <a:off x="11254154" y="0"/>
            <a:ext cx="937847" cy="6858000"/>
          </a:xfrm>
          <a:prstGeom prst="rect">
            <a:avLst/>
          </a:prstGeom>
          <a:solidFill>
            <a:srgbClr val="737E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矩形 18"/>
          <p:cNvSpPr/>
          <p:nvPr/>
        </p:nvSpPr>
        <p:spPr>
          <a:xfrm>
            <a:off x="1875691" y="1525438"/>
            <a:ext cx="10316309" cy="4914708"/>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文本框 19"/>
          <p:cNvSpPr txBox="1"/>
          <p:nvPr/>
        </p:nvSpPr>
        <p:spPr>
          <a:xfrm>
            <a:off x="2695561" y="2057624"/>
            <a:ext cx="1686135" cy="701040"/>
          </a:xfrm>
          <a:prstGeom prst="rect">
            <a:avLst/>
          </a:prstGeom>
          <a:noFill/>
        </p:spPr>
        <p:txBody>
          <a:bodyPr rtlCol="0" wrap="none">
            <a:spAutoFit/>
          </a:bodyPr>
          <a:lstStyle/>
          <a:p>
            <a:r>
              <a:rPr altLang="zh-CN" lang="en-US" smtClean="0" sz="4000">
                <a:solidFill>
                  <a:prstClr val="white"/>
                </a:solidFill>
                <a:latin charset="-122" panose="02010600010101010101" pitchFamily="2" typeface="方正字迹-张颢硬笔楷书"/>
                <a:ea charset="-122" panose="02010600010101010101" pitchFamily="2" typeface="方正字迹-张颢硬笔楷书"/>
              </a:rPr>
              <a:t>THE END</a:t>
            </a:r>
          </a:p>
        </p:txBody>
      </p:sp>
      <p:sp>
        <p:nvSpPr>
          <p:cNvPr id="2" name="文本框 1"/>
          <p:cNvSpPr txBox="1"/>
          <p:nvPr/>
        </p:nvSpPr>
        <p:spPr>
          <a:xfrm>
            <a:off x="2683936" y="3569747"/>
            <a:ext cx="8615680" cy="2621280"/>
          </a:xfrm>
          <a:prstGeom prst="rect">
            <a:avLst/>
          </a:prstGeom>
          <a:noFill/>
        </p:spPr>
        <p:txBody>
          <a:bodyPr rtlCol="0" wrap="none">
            <a:spAutoFit/>
          </a:bodyPr>
          <a:lstStyle/>
          <a:p>
            <a:r>
              <a:rPr altLang="en-US" lang="zh-CN" smtClean="0" sz="16600">
                <a:solidFill>
                  <a:prstClr val="black">
                    <a:lumMod val="65000"/>
                    <a:lumOff val="35000"/>
                  </a:prstClr>
                </a:solidFill>
                <a:latin charset="-120" pitchFamily="2" typeface="康煕字典體(Demo)"/>
                <a:ea charset="-120" pitchFamily="2" typeface="康煕字典體(Demo)"/>
              </a:rPr>
              <a:t>第一模块</a:t>
            </a:r>
          </a:p>
        </p:txBody>
      </p:sp>
      <p:sp>
        <p:nvSpPr>
          <p:cNvPr id="3" name="椭圆 2"/>
          <p:cNvSpPr/>
          <p:nvPr/>
        </p:nvSpPr>
        <p:spPr>
          <a:xfrm>
            <a:off x="10637949" y="2073271"/>
            <a:ext cx="551405" cy="5514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prstClr val="white"/>
                </a:solidFill>
                <a:latin charset="-120" panose="020b0604030504040204" pitchFamily="34" typeface="Microsoft JhengHei"/>
                <a:ea charset="-120" panose="020b0604030504040204" pitchFamily="34" typeface="Microsoft JhengHei"/>
              </a:rPr>
              <a:t>一</a:t>
            </a:r>
          </a:p>
        </p:txBody>
      </p:sp>
      <p:sp>
        <p:nvSpPr>
          <p:cNvPr id="18" name="文本框 17"/>
          <p:cNvSpPr txBox="1"/>
          <p:nvPr/>
        </p:nvSpPr>
        <p:spPr>
          <a:xfrm>
            <a:off x="2719300" y="2701481"/>
            <a:ext cx="2699067" cy="1005840"/>
          </a:xfrm>
          <a:prstGeom prst="rect">
            <a:avLst/>
          </a:prstGeom>
          <a:noFill/>
        </p:spPr>
        <p:txBody>
          <a:bodyPr rtlCol="0" wrap="none">
            <a:spAutoFit/>
          </a:bodyPr>
          <a:lstStyle/>
          <a:p>
            <a:r>
              <a:rPr altLang="zh-CN" lang="en-US" smtClean="0" sz="6000">
                <a:solidFill>
                  <a:prstClr val="white"/>
                </a:solidFill>
                <a:latin charset="-122" panose="01010104010101010101" pitchFamily="2" typeface="时尚中黑简体"/>
                <a:ea charset="-122" panose="01010104010101010101" pitchFamily="2" typeface="时尚中黑简体"/>
              </a:rPr>
              <a:t>Thanks</a:t>
            </a:r>
          </a:p>
        </p:txBody>
      </p:sp>
    </p:spTree>
    <p:extLst>
      <p:ext uri="{BB962C8B-B14F-4D97-AF65-F5344CB8AC3E}">
        <p14:creationId val="3558700119"/>
      </p:ext>
    </p:extLst>
  </p:cSld>
  <p:clrMapOvr>
    <a:masterClrMapping/>
  </p:clrMapOvr>
  <p:transition>
    <p:fade/>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3460968043"/>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1940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76841"/>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8"/>
            <a:ext cx="1554480" cy="91440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定义</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01</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8"/>
            <a:ext cx="6523114" cy="1737360"/>
          </a:xfrm>
          <a:prstGeom prst="rect">
            <a:avLst/>
          </a:prstGeom>
        </p:spPr>
        <p:txBody>
          <a:bodyPr wrap="square">
            <a:spAutoFit/>
          </a:bodyPr>
          <a:lstStyle/>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消除一切无效劳动和浪费，它把目标确定在尽善尽美上</a:t>
            </a:r>
          </a:p>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不断地降低成本、提高质量、增强生产灵活性、实现无废品和零库存等手段</a:t>
            </a:r>
          </a:p>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精益生产把责任下放到组织结构的各个层次，采用小组工作法，充分调动全体职工的积极性和聪明才智，把缺陷和浪费及时地消灭在每一个岗位。 </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3872402" y="1447410"/>
            <a:ext cx="4546849" cy="3007364"/>
          </a:xfrm>
          <a:prstGeom prst="rect">
            <a:avLst/>
          </a:prstGeom>
          <a:effectLst>
            <a:softEdge rad="635000"/>
          </a:effectLst>
        </p:spPr>
      </p:pic>
      <p:sp>
        <p:nvSpPr>
          <p:cNvPr id="26" name="文本框 25"/>
          <p:cNvSpPr txBox="1"/>
          <p:nvPr/>
        </p:nvSpPr>
        <p:spPr>
          <a:xfrm>
            <a:off x="8666820" y="2081108"/>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及时制造</a:t>
            </a:r>
          </a:p>
        </p:txBody>
      </p:sp>
      <p:sp>
        <p:nvSpPr>
          <p:cNvPr id="27" name="文本框 26"/>
          <p:cNvSpPr txBox="1"/>
          <p:nvPr/>
        </p:nvSpPr>
        <p:spPr>
          <a:xfrm>
            <a:off x="8666820" y="2677066"/>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消灭故障</a:t>
            </a:r>
          </a:p>
        </p:txBody>
      </p:sp>
      <p:sp>
        <p:nvSpPr>
          <p:cNvPr id="28" name="文本框 27"/>
          <p:cNvSpPr txBox="1"/>
          <p:nvPr/>
        </p:nvSpPr>
        <p:spPr>
          <a:xfrm>
            <a:off x="8666820" y="3316819"/>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消除浪费</a:t>
            </a:r>
          </a:p>
        </p:txBody>
      </p:sp>
    </p:spTree>
    <p:extLst>
      <p:ext uri="{BB962C8B-B14F-4D97-AF65-F5344CB8AC3E}">
        <p14:creationId val="919673886"/>
      </p:ext>
    </p:extLst>
  </p:cSld>
  <p:clrMapOvr>
    <a:masterClrMapping/>
  </p:clrMapOvr>
  <p:transition>
    <p:fad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2072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76841"/>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8"/>
            <a:ext cx="1554480" cy="91440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历史</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02</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9"/>
            <a:ext cx="6523114" cy="118872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精益生产方式源于丰田生产方式，是由美国麻省理工学院组织世界上17个国家的专家、学者，花费5年时间，耗资500万美元，以汽车工业这一开创大批量生产方式和精益生产方式JIT的典型工业为例，经理论化后总结出来的。 </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3876886" y="1439960"/>
            <a:ext cx="4537881" cy="3022265"/>
          </a:xfrm>
          <a:prstGeom prst="rect">
            <a:avLst/>
          </a:prstGeom>
          <a:effectLst>
            <a:softEdge rad="635000"/>
          </a:effectLst>
        </p:spPr>
      </p:pic>
      <p:sp>
        <p:nvSpPr>
          <p:cNvPr id="26" name="文本框 25"/>
          <p:cNvSpPr txBox="1"/>
          <p:nvPr/>
        </p:nvSpPr>
        <p:spPr>
          <a:xfrm>
            <a:off x="8666820" y="2081108"/>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丰田生产</a:t>
            </a:r>
          </a:p>
        </p:txBody>
      </p:sp>
      <p:sp>
        <p:nvSpPr>
          <p:cNvPr id="27" name="文本框 26"/>
          <p:cNvSpPr txBox="1"/>
          <p:nvPr/>
        </p:nvSpPr>
        <p:spPr>
          <a:xfrm>
            <a:off x="8666820" y="2677066"/>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批量生产</a:t>
            </a:r>
          </a:p>
        </p:txBody>
      </p:sp>
      <p:sp>
        <p:nvSpPr>
          <p:cNvPr id="28" name="文本框 27"/>
          <p:cNvSpPr txBox="1"/>
          <p:nvPr/>
        </p:nvSpPr>
        <p:spPr>
          <a:xfrm>
            <a:off x="8666820" y="3316819"/>
            <a:ext cx="2031325" cy="640080"/>
          </a:xfrm>
          <a:prstGeom prst="rect">
            <a:avLst/>
          </a:prstGeom>
          <a:noFill/>
        </p:spPr>
        <p:txBody>
          <a:bodyPr rtlCol="0" wrap="square">
            <a:spAutoFit/>
          </a:bodyPr>
          <a:lstStyle/>
          <a:p>
            <a:pPr algn="dist"/>
            <a:r>
              <a:rPr altLang="zh-CN" b="1" lang="en-US" smtClean="0" sz="3600">
                <a:solidFill>
                  <a:schemeClr val="bg1"/>
                </a:solidFill>
                <a:latin charset="-122" pitchFamily="34" typeface="微软雅黑"/>
                <a:ea charset="-122" pitchFamily="34" typeface="微软雅黑"/>
              </a:rPr>
              <a:t>JIT生产</a:t>
            </a:r>
          </a:p>
        </p:txBody>
      </p:sp>
    </p:spTree>
    <p:extLst>
      <p:ext uri="{BB962C8B-B14F-4D97-AF65-F5344CB8AC3E}">
        <p14:creationId val="4176711956"/>
      </p:ext>
    </p:extLst>
  </p:cSld>
  <p:clrMapOvr>
    <a:masterClrMapping/>
  </p:clrMapOvr>
  <p:transition>
    <p:fade/>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0092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tx1">
                    <a:lumMod val="50000"/>
                    <a:lumOff val="50000"/>
                  </a:schemeClr>
                </a:solidFill>
              </a:rPr>
              <a:t>精益生产的八大理念</a:t>
            </a:r>
          </a:p>
        </p:txBody>
      </p:sp>
      <p:sp>
        <p:nvSpPr>
          <p:cNvPr id="11" name="文本框 10"/>
          <p:cNvSpPr txBox="1"/>
          <p:nvPr/>
        </p:nvSpPr>
        <p:spPr>
          <a:xfrm>
            <a:off x="6241265" y="76841"/>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8"/>
            <a:ext cx="1554480" cy="91440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核心</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03</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8"/>
            <a:ext cx="6523114" cy="1737360"/>
          </a:xfrm>
          <a:prstGeom prst="rect">
            <a:avLst/>
          </a:prstGeom>
        </p:spPr>
        <p:txBody>
          <a:bodyPr wrap="square">
            <a:spAutoFit/>
          </a:bodyPr>
          <a:lstStyle/>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消除一切无效劳动和浪费，它把目标确定在尽善尽美上</a:t>
            </a:r>
          </a:p>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不断地降低成本、提高质量、增强生产灵活性、实现无废品和零库存等手段</a:t>
            </a:r>
          </a:p>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精益生产把责任下放到组织结构的各个层次，采用小组工作法，充分调动全体职工的积极性和聪明才智，把缺陷和浪费及时地消灭在每一个岗位。 </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3872402" y="1439960"/>
            <a:ext cx="4546849" cy="3022265"/>
          </a:xfrm>
          <a:prstGeom prst="rect">
            <a:avLst/>
          </a:prstGeom>
          <a:effectLst>
            <a:softEdge rad="635000"/>
          </a:effectLst>
        </p:spPr>
      </p:pic>
      <p:sp>
        <p:nvSpPr>
          <p:cNvPr id="25" name="文本框 24"/>
          <p:cNvSpPr txBox="1"/>
          <p:nvPr/>
        </p:nvSpPr>
        <p:spPr>
          <a:xfrm>
            <a:off x="8666820" y="1452660"/>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消除浪费</a:t>
            </a:r>
          </a:p>
        </p:txBody>
      </p:sp>
      <p:sp>
        <p:nvSpPr>
          <p:cNvPr id="26" name="文本框 25"/>
          <p:cNvSpPr txBox="1"/>
          <p:nvPr/>
        </p:nvSpPr>
        <p:spPr>
          <a:xfrm>
            <a:off x="8666820" y="2081108"/>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降低成本</a:t>
            </a:r>
          </a:p>
        </p:txBody>
      </p:sp>
      <p:sp>
        <p:nvSpPr>
          <p:cNvPr id="27" name="文本框 26"/>
          <p:cNvSpPr txBox="1"/>
          <p:nvPr/>
        </p:nvSpPr>
        <p:spPr>
          <a:xfrm>
            <a:off x="8666820" y="2677066"/>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提高质量</a:t>
            </a:r>
          </a:p>
        </p:txBody>
      </p:sp>
      <p:sp>
        <p:nvSpPr>
          <p:cNvPr id="28" name="文本框 27"/>
          <p:cNvSpPr txBox="1"/>
          <p:nvPr/>
        </p:nvSpPr>
        <p:spPr>
          <a:xfrm>
            <a:off x="8666820" y="3316819"/>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责任下放</a:t>
            </a:r>
          </a:p>
        </p:txBody>
      </p:sp>
    </p:spTree>
    <p:extLst>
      <p:ext uri="{BB962C8B-B14F-4D97-AF65-F5344CB8AC3E}">
        <p14:creationId val="2309334111"/>
      </p:ext>
    </p:extLst>
  </p:cSld>
  <p:clrMapOvr>
    <a:masterClrMapping/>
  </p:clrMapOvr>
  <p:transition>
    <p:fad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529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利润</a:t>
            </a:r>
          </a:p>
          <a:p>
            <a:r>
              <a:rPr altLang="en-US" lang="zh-CN" smtClean="0" sz="5400">
                <a:solidFill>
                  <a:schemeClr val="bg1"/>
                </a:solidFill>
                <a:latin charset="-122" panose="02010601030101010101" pitchFamily="2" typeface="叶根友特楷简体"/>
                <a:ea charset="-122" panose="02010601030101010101" pitchFamily="2" typeface="叶根友特楷简体"/>
              </a:rPr>
              <a:t>源泉</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01</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8"/>
            <a:ext cx="6523114" cy="173736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精益生产关注通过不断地降低成本来提高利润。它的观点是利润的源泉在于制造过程和方法。因制造过程和方法的不同，产生的成本会大不相同。售价=成本+利润的“成本主义”思想已不能立足于竞争激烈的当今市场，应树立利润=售价-成本的“售价主义”观念，通过不断的现场以及业务改善，降低产品成本，确保企业利润。</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4406531" y="1224865"/>
            <a:ext cx="3346940" cy="3346940"/>
          </a:xfrm>
          <a:prstGeom prst="rect">
            <a:avLst/>
          </a:prstGeom>
          <a:effectLst>
            <a:softEdge rad="635000"/>
          </a:effectLst>
        </p:spPr>
      </p:pic>
      <p:sp>
        <p:nvSpPr>
          <p:cNvPr id="26" name="文本框 25"/>
          <p:cNvSpPr txBox="1"/>
          <p:nvPr/>
        </p:nvSpPr>
        <p:spPr>
          <a:xfrm>
            <a:off x="8666820" y="2081108"/>
            <a:ext cx="2011680" cy="640080"/>
          </a:xfrm>
          <a:prstGeom prst="rect">
            <a:avLst/>
          </a:prstGeom>
          <a:noFill/>
        </p:spPr>
        <p:txBody>
          <a:bodyPr rtlCol="0" wrap="none">
            <a:spAutoFit/>
          </a:bodyPr>
          <a:lstStyle/>
          <a:p>
            <a:r>
              <a:rPr altLang="en-US" b="1" lang="zh-CN" smtClean="0" sz="3600">
                <a:solidFill>
                  <a:schemeClr val="bg1"/>
                </a:solidFill>
                <a:latin charset="-122" pitchFamily="34" typeface="微软雅黑"/>
                <a:ea charset="-122" pitchFamily="34" typeface="微软雅黑"/>
              </a:rPr>
              <a:t>降低成本</a:t>
            </a:r>
          </a:p>
        </p:txBody>
      </p:sp>
      <p:sp>
        <p:nvSpPr>
          <p:cNvPr id="27" name="文本框 26"/>
          <p:cNvSpPr txBox="1"/>
          <p:nvPr/>
        </p:nvSpPr>
        <p:spPr>
          <a:xfrm>
            <a:off x="8666820" y="2677066"/>
            <a:ext cx="2031325" cy="640080"/>
          </a:xfrm>
          <a:prstGeom prst="rect">
            <a:avLst/>
          </a:prstGeom>
          <a:noFill/>
        </p:spPr>
        <p:txBody>
          <a:bodyPr rtlCol="0" wrap="square">
            <a:spAutoFit/>
          </a:bodyPr>
          <a:lstStyle/>
          <a:p>
            <a:pPr algn="dist"/>
            <a:r>
              <a:rPr altLang="en-US" b="1" lang="zh-CN" sz="3600">
                <a:solidFill>
                  <a:schemeClr val="bg1"/>
                </a:solidFill>
                <a:latin charset="-122" pitchFamily="34" typeface="微软雅黑"/>
                <a:ea charset="-122" pitchFamily="34" typeface="微软雅黑"/>
              </a:rPr>
              <a:t>业务改善</a:t>
            </a:r>
          </a:p>
        </p:txBody>
      </p:sp>
      <p:sp>
        <p:nvSpPr>
          <p:cNvPr id="28" name="文本框 27"/>
          <p:cNvSpPr txBox="1"/>
          <p:nvPr/>
        </p:nvSpPr>
        <p:spPr>
          <a:xfrm>
            <a:off x="8666820" y="3316819"/>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售价主义</a:t>
            </a:r>
          </a:p>
        </p:txBody>
      </p:sp>
    </p:spTree>
    <p:extLst>
      <p:ext uri="{BB962C8B-B14F-4D97-AF65-F5344CB8AC3E}">
        <p14:creationId val="2003678150"/>
      </p:ext>
    </p:extLst>
  </p:cSld>
  <p:clrMapOvr>
    <a:masterClrMapping/>
  </p:clrMapOvr>
  <p:transition>
    <p:fad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529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10228"/>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利润</a:t>
            </a:r>
          </a:p>
          <a:p>
            <a:r>
              <a:rPr altLang="en-US" lang="zh-CN" smtClean="0" sz="5400">
                <a:solidFill>
                  <a:schemeClr val="bg1"/>
                </a:solidFill>
                <a:latin charset="-122" panose="02010601030101010101" pitchFamily="2" typeface="叶根友特楷简体"/>
                <a:ea charset="-122" panose="02010601030101010101" pitchFamily="2" typeface="叶根友特楷简体"/>
              </a:rPr>
              <a:t>源泉</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10600030101010101" typeface="张海山锐线体简"/>
                <a:ea charset="-122" panose="02010600030101010101" typeface="张海山锐线体简"/>
              </a:rPr>
              <a:t>01</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4368609"/>
            <a:ext cx="6523114" cy="1188720"/>
          </a:xfrm>
          <a:prstGeom prst="rect">
            <a:avLst/>
          </a:prstGeom>
        </p:spPr>
        <p:txBody>
          <a:bodyPr wrap="square">
            <a:spAutoFit/>
          </a:bodyPr>
          <a:lstStyle/>
          <a:p>
            <a:pPr algn="just"/>
            <a:r>
              <a:rPr altLang="en-US" kern="100" lang="zh-CN">
                <a:solidFill>
                  <a:schemeClr val="bg1"/>
                </a:solidFill>
                <a:latin charset="0" panose="020f0502020204030204" pitchFamily="34" typeface="Calibri"/>
                <a:ea charset="-122" pitchFamily="34" typeface="微软雅黑"/>
                <a:cs charset="0" panose="02020603050405020304" pitchFamily="18" typeface="Times New Roman"/>
              </a:rPr>
              <a:t>另外，精益生产方式的“利润源泉”理念也反映在评价尺度的使用方面。精益生产方式主张一切以“经济性”作为判断基准。强调高效率并不完全等于低成本，提高效率的目的是为了降低成本，不能造成将提高效率作为追求目标的错误导向。</a:t>
            </a:r>
          </a:p>
        </p:txBody>
      </p:sp>
      <p:sp>
        <p:nvSpPr>
          <p:cNvPr id="21" name="对角圆角矩形 20"/>
          <p:cNvSpPr/>
          <p:nvPr/>
        </p:nvSpPr>
        <p:spPr>
          <a:xfrm>
            <a:off x="4259134" y="1571172"/>
            <a:ext cx="3722500" cy="2570528"/>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4406531" y="1224865"/>
            <a:ext cx="3346940" cy="3346940"/>
          </a:xfrm>
          <a:prstGeom prst="rect">
            <a:avLst/>
          </a:prstGeom>
          <a:effectLst>
            <a:softEdge rad="635000"/>
          </a:effectLst>
        </p:spPr>
      </p:pic>
      <p:sp>
        <p:nvSpPr>
          <p:cNvPr id="26" name="文本框 25"/>
          <p:cNvSpPr txBox="1"/>
          <p:nvPr/>
        </p:nvSpPr>
        <p:spPr>
          <a:xfrm>
            <a:off x="8666817" y="2081108"/>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经济性</a:t>
            </a:r>
          </a:p>
        </p:txBody>
      </p:sp>
      <p:sp>
        <p:nvSpPr>
          <p:cNvPr id="27" name="文本框 26"/>
          <p:cNvSpPr txBox="1"/>
          <p:nvPr/>
        </p:nvSpPr>
        <p:spPr>
          <a:xfrm>
            <a:off x="8666820" y="2677066"/>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提高效率</a:t>
            </a:r>
          </a:p>
        </p:txBody>
      </p:sp>
      <p:sp>
        <p:nvSpPr>
          <p:cNvPr id="28" name="文本框 27"/>
          <p:cNvSpPr txBox="1"/>
          <p:nvPr/>
        </p:nvSpPr>
        <p:spPr>
          <a:xfrm>
            <a:off x="8666820" y="3316819"/>
            <a:ext cx="2031325" cy="640080"/>
          </a:xfrm>
          <a:prstGeom prst="rect">
            <a:avLst/>
          </a:prstGeom>
          <a:noFill/>
        </p:spPr>
        <p:txBody>
          <a:bodyPr rtlCol="0" wrap="square">
            <a:spAutoFit/>
          </a:bodyPr>
          <a:lstStyle/>
          <a:p>
            <a:pPr algn="dist"/>
            <a:r>
              <a:rPr altLang="en-US" b="1" lang="zh-CN" smtClean="0" sz="3600">
                <a:solidFill>
                  <a:schemeClr val="bg1"/>
                </a:solidFill>
                <a:latin charset="-122" pitchFamily="34" typeface="微软雅黑"/>
                <a:ea charset="-122" pitchFamily="34" typeface="微软雅黑"/>
              </a:rPr>
              <a:t>降低成本</a:t>
            </a:r>
          </a:p>
        </p:txBody>
      </p:sp>
    </p:spTree>
    <p:extLst>
      <p:ext uri="{BB962C8B-B14F-4D97-AF65-F5344CB8AC3E}">
        <p14:creationId val="1677628838"/>
      </p:ext>
    </p:extLst>
  </p:cSld>
  <p:clrMapOvr>
    <a:masterClrMapping/>
  </p:clrMapOvr>
  <p:transition>
    <p:fade/>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 y="0"/>
            <a:ext cx="12191999" cy="6858000"/>
          </a:xfrm>
          <a:prstGeom prst="rect">
            <a:avLst/>
          </a:prstGeom>
          <a:solidFill>
            <a:srgbClr val="5293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8042927" y="5348865"/>
            <a:ext cx="1160145"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8741428" y="5737588"/>
            <a:ext cx="2752072" cy="12065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698144" y="4178176"/>
            <a:ext cx="1493856" cy="224671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3040001"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080001" y="0"/>
            <a:ext cx="3072000" cy="5537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120000" y="0"/>
            <a:ext cx="3072000" cy="553792"/>
          </a:xfrm>
          <a:prstGeom prst="rect">
            <a:avLst/>
          </a:prstGeom>
          <a:solidFill>
            <a:srgbClr val="3E4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flipV="1">
            <a:off x="3041650" y="479425"/>
            <a:ext cx="3040001" cy="713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273506" y="59090"/>
            <a:ext cx="2468880" cy="396240"/>
          </a:xfrm>
          <a:prstGeom prst="rect">
            <a:avLst/>
          </a:prstGeom>
          <a:noFill/>
        </p:spPr>
        <p:txBody>
          <a:bodyPr rtlCol="0" wrap="none">
            <a:spAutoFit/>
          </a:bodyPr>
          <a:lstStyle/>
          <a:p>
            <a:r>
              <a:rPr altLang="en-US" b="1" lang="zh-CN" smtClean="0" sz="2000">
                <a:solidFill>
                  <a:schemeClr val="bg1">
                    <a:lumMod val="50000"/>
                  </a:schemeClr>
                </a:solidFill>
                <a:latin charset="-122" pitchFamily="34" typeface="微软雅黑"/>
                <a:ea charset="-122" pitchFamily="34" typeface="微软雅黑"/>
              </a:rPr>
              <a:t>精益生产的前世今生</a:t>
            </a:r>
          </a:p>
        </p:txBody>
      </p:sp>
      <p:sp>
        <p:nvSpPr>
          <p:cNvPr id="10" name="文本框 9"/>
          <p:cNvSpPr txBox="1"/>
          <p:nvPr/>
        </p:nvSpPr>
        <p:spPr>
          <a:xfrm>
            <a:off x="3281505" y="59090"/>
            <a:ext cx="2468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t>精益生产的八大理念</a:t>
            </a:r>
          </a:p>
        </p:txBody>
      </p:sp>
      <p:sp>
        <p:nvSpPr>
          <p:cNvPr id="11" name="文本框 10"/>
          <p:cNvSpPr txBox="1"/>
          <p:nvPr/>
        </p:nvSpPr>
        <p:spPr>
          <a:xfrm>
            <a:off x="6241265" y="59090"/>
            <a:ext cx="2722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a:solidFill>
                  <a:schemeClr val="bg1">
                    <a:lumMod val="50000"/>
                  </a:schemeClr>
                </a:solidFill>
              </a:rPr>
              <a:t>卓越班组长的角色认知</a:t>
            </a:r>
          </a:p>
        </p:txBody>
      </p:sp>
      <p:sp>
        <p:nvSpPr>
          <p:cNvPr id="12" name="文本框 11"/>
          <p:cNvSpPr txBox="1"/>
          <p:nvPr/>
        </p:nvSpPr>
        <p:spPr>
          <a:xfrm>
            <a:off x="9203074" y="59090"/>
            <a:ext cx="2976880" cy="396240"/>
          </a:xfrm>
          <a:prstGeom prst="rect">
            <a:avLst/>
          </a:prstGeom>
          <a:noFill/>
        </p:spPr>
        <p:txBody>
          <a:bodyPr rtlCol="0" wrap="none">
            <a:spAutoFit/>
          </a:bodyPr>
          <a:lstStyle>
            <a:defPPr>
              <a:defRPr lang="zh-CN"/>
            </a:defPPr>
            <a:lvl1pPr>
              <a:defRPr b="1" sz="2000">
                <a:solidFill>
                  <a:schemeClr val="bg1"/>
                </a:solidFill>
                <a:latin charset="-122" pitchFamily="34" typeface="微软雅黑"/>
                <a:ea charset="-122" pitchFamily="34" typeface="微软雅黑"/>
              </a:defRPr>
            </a:lvl1pPr>
          </a:lstStyle>
          <a:p>
            <a:r>
              <a:rPr altLang="zh-CN" lang="zh-CN">
                <a:solidFill>
                  <a:schemeClr val="tx1">
                    <a:lumMod val="50000"/>
                    <a:lumOff val="50000"/>
                  </a:schemeClr>
                </a:solidFill>
              </a:rPr>
              <a:t>班组长的管理原则及要点</a:t>
            </a:r>
          </a:p>
        </p:txBody>
      </p:sp>
      <p:sp>
        <p:nvSpPr>
          <p:cNvPr id="13" name="矩形 12"/>
          <p:cNvSpPr/>
          <p:nvPr/>
        </p:nvSpPr>
        <p:spPr>
          <a:xfrm>
            <a:off x="0" y="1113972"/>
            <a:ext cx="1553029" cy="1436914"/>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283265" y="1707919"/>
            <a:ext cx="1231148" cy="1139099"/>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15930" y="2213320"/>
            <a:ext cx="2068038" cy="1964856"/>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1685778" y="567872"/>
            <a:ext cx="2153847" cy="1992811"/>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2360801" y="3421197"/>
            <a:ext cx="1554480" cy="1737360"/>
          </a:xfrm>
          <a:prstGeom prst="rect">
            <a:avLst/>
          </a:prstGeom>
          <a:noFill/>
        </p:spPr>
        <p:txBody>
          <a:bodyPr rtlCol="0" wrap="none">
            <a:spAutoFit/>
          </a:bodyPr>
          <a:lstStyle/>
          <a:p>
            <a:r>
              <a:rPr altLang="en-US" lang="zh-CN" smtClean="0" sz="5400">
                <a:solidFill>
                  <a:schemeClr val="bg1"/>
                </a:solidFill>
                <a:latin charset="-122" panose="02010601030101010101" pitchFamily="2" typeface="叶根友特楷简体"/>
                <a:ea charset="-122" panose="02010601030101010101" pitchFamily="2" typeface="叶根友特楷简体"/>
              </a:rPr>
              <a:t>利润</a:t>
            </a:r>
          </a:p>
          <a:p>
            <a:r>
              <a:rPr altLang="en-US" lang="zh-CN" smtClean="0" sz="5400">
                <a:solidFill>
                  <a:schemeClr val="bg1"/>
                </a:solidFill>
                <a:latin charset="-122" panose="02010601030101010101" pitchFamily="2" typeface="叶根友特楷简体"/>
                <a:ea charset="-122" panose="02010601030101010101" pitchFamily="2" typeface="叶根友特楷简体"/>
              </a:rPr>
              <a:t>源泉</a:t>
            </a:r>
          </a:p>
        </p:txBody>
      </p:sp>
      <p:sp>
        <p:nvSpPr>
          <p:cNvPr id="18" name="文本框 17"/>
          <p:cNvSpPr txBox="1"/>
          <p:nvPr/>
        </p:nvSpPr>
        <p:spPr>
          <a:xfrm>
            <a:off x="875051" y="3286080"/>
            <a:ext cx="1071880" cy="1097280"/>
          </a:xfrm>
          <a:prstGeom prst="rect">
            <a:avLst/>
          </a:prstGeom>
          <a:noFill/>
        </p:spPr>
        <p:txBody>
          <a:bodyPr rtlCol="0" wrap="none">
            <a:spAutoFit/>
          </a:bodyPr>
          <a:lstStyle/>
          <a:p>
            <a:r>
              <a:rPr altLang="zh-CN" lang="en-US" smtClean="0" sz="6600">
                <a:solidFill>
                  <a:schemeClr val="bg1"/>
                </a:solidFill>
                <a:latin charset="-122" panose="02000000000000000000" pitchFamily="2" typeface="张海山锐线体简"/>
                <a:ea charset="-122" panose="02000000000000000000" pitchFamily="2" typeface="张海山锐线体简"/>
              </a:rPr>
              <a:t>01</a:t>
            </a:r>
          </a:p>
        </p:txBody>
      </p:sp>
      <p:sp>
        <p:nvSpPr>
          <p:cNvPr id="19" name="等腰三角形 18"/>
          <p:cNvSpPr/>
          <p:nvPr/>
        </p:nvSpPr>
        <p:spPr>
          <a:xfrm rot="5400000">
            <a:off x="470463" y="3744705"/>
            <a:ext cx="320525" cy="276315"/>
          </a:xfrm>
          <a:prstGeom prst="triangle">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4175031" y="2204959"/>
            <a:ext cx="6523114" cy="2834640"/>
          </a:xfrm>
          <a:prstGeom prst="rect">
            <a:avLst/>
          </a:prstGeom>
        </p:spPr>
        <p:txBody>
          <a:bodyPr wrap="square">
            <a:spAutoFit/>
          </a:bodyPr>
          <a:lstStyle/>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         就设备“稼动率”而言，按传统的“稼动率”定义大都是以该设备一天的实际生产产量，除以该设备一天的最大生产能量所得的百分比，来表示设备运用效率的成果。其结果，导致了不顾需求的增产现象。</a:t>
            </a:r>
          </a:p>
          <a:p>
            <a:pPr algn="just"/>
            <a:r>
              <a:rPr altLang="en-US" kern="100" lang="zh-CN" smtClean="0">
                <a:solidFill>
                  <a:schemeClr val="bg1"/>
                </a:solidFill>
                <a:latin charset="0" panose="020f0502020204030204" pitchFamily="34" typeface="Calibri"/>
                <a:ea charset="-122" pitchFamily="34" typeface="微软雅黑"/>
                <a:cs charset="0" panose="02020603050405020304" pitchFamily="18" typeface="Times New Roman"/>
              </a:rPr>
              <a:t>         然而，在精益生产方式中，“稼动率”是指设备在所能提供的时间内为了创造价值而占用的时间所占的比重。因此，即使设备一直在运转，但如果运转的结果不能创造价值（比如：生产的产品没卖出去），那么，其“稼动率”仍然为零。这种用实效来评价设备“稼动率”的方法，有助于引导大家去思考企业“利润源泉”的真正含义。</a:t>
            </a:r>
          </a:p>
        </p:txBody>
      </p:sp>
      <p:sp>
        <p:nvSpPr>
          <p:cNvPr id="7" name="文本框 6"/>
          <p:cNvSpPr txBox="1"/>
          <p:nvPr/>
        </p:nvSpPr>
        <p:spPr>
          <a:xfrm>
            <a:off x="4169892" y="1485084"/>
            <a:ext cx="3769042" cy="822960"/>
          </a:xfrm>
          <a:prstGeom prst="rect">
            <a:avLst/>
          </a:prstGeom>
          <a:noFill/>
        </p:spPr>
        <p:txBody>
          <a:bodyPr rtlCol="0" wrap="none">
            <a:spAutoFit/>
          </a:bodyPr>
          <a:lstStyle/>
          <a:p>
            <a:r>
              <a:rPr altLang="zh-CN" lang="en-US" smtClean="0" sz="4800">
                <a:solidFill>
                  <a:schemeClr val="bg1"/>
                </a:solidFill>
                <a:latin charset="-122" pitchFamily="34" typeface="微软雅黑"/>
                <a:ea charset="-122" pitchFamily="34" typeface="微软雅黑"/>
              </a:rPr>
              <a:t>For example</a:t>
            </a:r>
          </a:p>
        </p:txBody>
      </p:sp>
      <p:sp>
        <p:nvSpPr>
          <p:cNvPr id="36" name="矩形 35"/>
          <p:cNvSpPr/>
          <p:nvPr/>
        </p:nvSpPr>
        <p:spPr>
          <a:xfrm>
            <a:off x="4250502" y="5036755"/>
            <a:ext cx="6568225" cy="1067531"/>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4169892" y="5347548"/>
            <a:ext cx="3629343" cy="518160"/>
          </a:xfrm>
          <a:prstGeom prst="rect">
            <a:avLst/>
          </a:prstGeom>
          <a:noFill/>
        </p:spPr>
        <p:txBody>
          <a:bodyPr rtlCol="0" wrap="none">
            <a:spAutoFit/>
          </a:bodyPr>
          <a:lstStyle/>
          <a:p>
            <a:r>
              <a:rPr altLang="en-US" lang="zh-CN" smtClean="0" sz="2800">
                <a:solidFill>
                  <a:schemeClr val="bg1"/>
                </a:solidFill>
                <a:latin charset="-122" panose="02010601030101010101" pitchFamily="2" typeface="叶根友特楷简体"/>
                <a:ea charset="-122" panose="02010601030101010101" pitchFamily="2" typeface="叶根友特楷简体"/>
              </a:rPr>
              <a:t>精益生产下的稼动率=</a:t>
            </a:r>
          </a:p>
        </p:txBody>
      </p:sp>
      <p:sp>
        <p:nvSpPr>
          <p:cNvPr id="22" name="矩形 21"/>
          <p:cNvSpPr/>
          <p:nvPr/>
        </p:nvSpPr>
        <p:spPr>
          <a:xfrm>
            <a:off x="7665084" y="5066164"/>
            <a:ext cx="3014980" cy="518160"/>
          </a:xfrm>
          <a:prstGeom prst="rect">
            <a:avLst/>
          </a:prstGeom>
          <a:noFill/>
        </p:spPr>
        <p:txBody>
          <a:bodyPr rtlCol="0" wrap="none">
            <a:spAutoFit/>
          </a:bodyPr>
          <a:lstStyle/>
          <a:p>
            <a:r>
              <a:rPr altLang="en-US" lang="zh-CN" sz="2800">
                <a:solidFill>
                  <a:schemeClr val="bg1"/>
                </a:solidFill>
                <a:latin charset="-122" panose="02010601030101010101" pitchFamily="2" typeface="叶根友特楷简体"/>
                <a:ea charset="-122" panose="02010601030101010101" pitchFamily="2" typeface="叶根友特楷简体"/>
              </a:rPr>
              <a:t>创造价值占用时间</a:t>
            </a:r>
          </a:p>
        </p:txBody>
      </p:sp>
      <p:sp>
        <p:nvSpPr>
          <p:cNvPr id="35" name="矩形 34"/>
          <p:cNvSpPr/>
          <p:nvPr/>
        </p:nvSpPr>
        <p:spPr>
          <a:xfrm>
            <a:off x="7879385" y="5610475"/>
            <a:ext cx="2672080" cy="518160"/>
          </a:xfrm>
          <a:prstGeom prst="rect">
            <a:avLst/>
          </a:prstGeom>
          <a:noFill/>
        </p:spPr>
        <p:txBody>
          <a:bodyPr rtlCol="0" wrap="none">
            <a:spAutoFit/>
          </a:bodyPr>
          <a:lstStyle/>
          <a:p>
            <a:r>
              <a:rPr altLang="en-US" lang="zh-CN" smtClean="0" sz="2800">
                <a:solidFill>
                  <a:schemeClr val="bg1"/>
                </a:solidFill>
                <a:latin charset="-122" panose="02010601030101010101" pitchFamily="2" typeface="叶根友特楷简体"/>
                <a:ea charset="-122" panose="02010601030101010101" pitchFamily="2" typeface="叶根友特楷简体"/>
              </a:rPr>
              <a:t>能提供的总时间</a:t>
            </a:r>
          </a:p>
        </p:txBody>
      </p:sp>
      <p:cxnSp>
        <p:nvCxnSpPr>
          <p:cNvPr id="25" name="直接连接符 24"/>
          <p:cNvCxnSpPr/>
          <p:nvPr/>
        </p:nvCxnSpPr>
        <p:spPr>
          <a:xfrm>
            <a:off x="7802618" y="5570521"/>
            <a:ext cx="291971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82152385"/>
      </p:ext>
    </p:extLst>
  </p:cSld>
  <p:clrMapOvr>
    <a:masterClrMapping/>
  </p:clrMapOvr>
  <p:transition>
    <p:fade/>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2" val="e5de8be59b9251cd980845562acd12ee1faffe5"/>
</p:tagLst>
</file>

<file path=ppt/theme/theme1.xml><?xml version="1.0" encoding="utf-8"?>
<a:theme xmlns:r="http://schemas.openxmlformats.org/officeDocument/2006/relationships" xmlns:a="http://schemas.openxmlformats.org/drawingml/2006/main" name="">
  <a:themeElements>
    <a:clrScheme name="罗兰贝格">
      <a:dk1>
        <a:sysClr val="windowText" lastClr="000000"/>
      </a:dk1>
      <a:lt1>
        <a:sysClr val="window" lastClr="FFFFFF"/>
      </a:lt1>
      <a:dk2>
        <a:srgbClr val="003D56"/>
      </a:dk2>
      <a:lt2>
        <a:srgbClr val="5C8090"/>
      </a:lt2>
      <a:accent1>
        <a:srgbClr val="7A9BB0"/>
      </a:accent1>
      <a:accent2>
        <a:srgbClr val="E6E6E7"/>
      </a:accent2>
      <a:accent3>
        <a:srgbClr val="F08300"/>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China</Company>
  <PresentationFormat>宽屏</PresentationFormat>
  <Paragraphs>400</Paragraphs>
  <Slides>37</Slides>
  <Notes>0</Notes>
  <TotalTime>498</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37</vt:i4>
      </vt:variant>
    </vt:vector>
  </HeadingPairs>
  <TitlesOfParts>
    <vt:vector baseType="lpstr" size="51">
      <vt:lpstr>Arial</vt:lpstr>
      <vt:lpstr>Calibri Light</vt:lpstr>
      <vt:lpstr>Calibri</vt:lpstr>
      <vt:lpstr>微软雅黑</vt:lpstr>
      <vt:lpstr>方正字迹-张颢硬笔楷书</vt:lpstr>
      <vt:lpstr>康煕字典體(Demo)</vt:lpstr>
      <vt:lpstr>Microsoft JhengHei</vt:lpstr>
      <vt:lpstr>张海山锐谐体</vt:lpstr>
      <vt:lpstr>时尚中黑简体</vt:lpstr>
      <vt:lpstr>张海山锐线体简</vt:lpstr>
      <vt:lpstr>叶根友特楷简体</vt:lpstr>
      <vt:lpstr>Times New Roman</vt:lpstr>
      <vt:lpstr>华康俪金黑W8(P)</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2013-06-24T08:39:01Z</dcterms:created>
  <cp:lastModifiedBy>Administrator</cp:lastModifiedBy>
  <dcterms:modified xsi:type="dcterms:W3CDTF">2021-08-20T10:52:54Z</dcterms:modified>
  <cp:revision>61</cp:revision>
  <dc:title>PowerPoint 演示文稿</dc:title>
</cp:coreProperties>
</file>