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1" r:id="rId27"/>
    <p:sldId id="282" r:id="rId28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314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tags/tag1.xml" Type="http://schemas.openxmlformats.org/officeDocument/2006/relationships/tags"/><Relationship Id="rId3" Target="notesMasters/notesMaster1.xml" Type="http://schemas.openxmlformats.org/officeDocument/2006/relationships/notesMaster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5C89C-99B7-48A4-8B3A-47575AE4418D}" type="datetimeFigureOut">
              <a:rPr lang="zh-CN" altLang="en-US" smtClean="0"/>
              <a:t>2021/4/7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B4AAB-0843-4268-BBF6-E595E4ED4D7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561753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07805048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B9145-1B09-4726-B7AA-067B4A1CA636}" type="datetimeFigureOut">
              <a:rPr lang="zh-CN" altLang="en-US" smtClean="0"/>
              <a:t>2021/4/7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A419-77D7-4325-8325-FFB51B8899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494060242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B9145-1B09-4726-B7AA-067B4A1CA636}" type="datetimeFigureOut">
              <a:rPr lang="zh-CN" altLang="en-US" smtClean="0"/>
              <a:t>2021/4/7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A419-77D7-4325-8325-FFB51B8899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8872755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B9145-1B09-4726-B7AA-067B4A1CA636}" type="datetimeFigureOut">
              <a:rPr lang="zh-CN" altLang="en-US" smtClean="0"/>
              <a:t>2021/4/7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A419-77D7-4325-8325-FFB51B8899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457165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37192821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62544235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443213731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32202483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77031505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77779684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00357892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17575713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B9145-1B09-4726-B7AA-067B4A1CA636}" type="datetimeFigureOut">
              <a:rPr lang="zh-CN" altLang="en-US" smtClean="0"/>
              <a:t>2021/4/7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A419-77D7-4325-8325-FFB51B8899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061641659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86478574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86214844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36002152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B9145-1B09-4726-B7AA-067B4A1CA636}" type="datetimeFigureOut">
              <a:rPr lang="zh-CN" altLang="en-US" smtClean="0"/>
              <a:t>2021/4/7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A419-77D7-4325-8325-FFB51B8899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90090863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B9145-1B09-4726-B7AA-067B4A1CA636}" type="datetimeFigureOut">
              <a:rPr lang="zh-CN" altLang="en-US" smtClean="0"/>
              <a:t>2021/4/7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A419-77D7-4325-8325-FFB51B8899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917987441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B9145-1B09-4726-B7AA-067B4A1CA636}" type="datetimeFigureOut">
              <a:rPr lang="zh-CN" altLang="en-US" smtClean="0"/>
              <a:t>2021/4/7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A419-77D7-4325-8325-FFB51B8899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29363922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B9145-1B09-4726-B7AA-067B4A1CA636}" type="datetimeFigureOut">
              <a:rPr lang="zh-CN" altLang="en-US" smtClean="0"/>
              <a:t>2021/4/7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A419-77D7-4325-8325-FFB51B8899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59108467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B9145-1B09-4726-B7AA-067B4A1CA636}" type="datetimeFigureOut">
              <a:rPr lang="zh-CN" altLang="en-US" smtClean="0"/>
              <a:t>2021/4/7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A419-77D7-4325-8325-FFB51B8899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24462828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B9145-1B09-4726-B7AA-067B4A1CA636}" type="datetimeFigureOut">
              <a:rPr lang="zh-CN" altLang="en-US" smtClean="0"/>
              <a:t>2021/4/7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A419-77D7-4325-8325-FFB51B8899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68800067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B9145-1B09-4726-B7AA-067B4A1CA636}" type="datetimeFigureOut">
              <a:rPr lang="zh-CN" altLang="en-US" smtClean="0"/>
              <a:t>2021/4/7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9A419-77D7-4325-8325-FFB51B8899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521697320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B9145-1B09-4726-B7AA-067B4A1CA636}" type="datetimeFigureOut">
              <a:rPr lang="zh-CN" altLang="en-US" smtClean="0"/>
              <a:t>2021/4/7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9A419-77D7-4325-8325-FFB51B88999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94863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2021/4/7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4770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11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Relationship Id="rId3" Target="../media/image19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jpeg" Type="http://schemas.openxmlformats.org/officeDocument/2006/relationships/image"/><Relationship Id="rId3" Target="../media/image23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矩形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E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矩形 19"/>
          <p:cNvSpPr/>
          <p:nvPr/>
        </p:nvSpPr>
        <p:spPr>
          <a:xfrm>
            <a:off x="1030514" y="0"/>
            <a:ext cx="3226469" cy="6858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矩形 20"/>
          <p:cNvSpPr/>
          <p:nvPr/>
        </p:nvSpPr>
        <p:spPr>
          <a:xfrm>
            <a:off x="2017951" y="0"/>
            <a:ext cx="2705799" cy="6858000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743167" y="2662500"/>
            <a:ext cx="6355080" cy="914400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altLang="zh-CN" b="1" lang="en-US" smtClean="0" sz="54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《伊丽莎白女王传》</a:t>
            </a:r>
          </a:p>
        </p:txBody>
      </p:sp>
      <p:sp>
        <p:nvSpPr>
          <p:cNvPr id="8" name="矩形 7"/>
          <p:cNvSpPr/>
          <p:nvPr/>
        </p:nvSpPr>
        <p:spPr>
          <a:xfrm>
            <a:off x="3450861" y="3908976"/>
            <a:ext cx="3199130" cy="701040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altLang="en-US" b="1" lang="zh-CN" smtClean="0" sz="4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PPT读书笔记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7096840" y="1156286"/>
            <a:ext cx="4137218" cy="4137218"/>
            <a:chOff x="6980726" y="1200734"/>
            <a:chExt cx="4137218" cy="4137218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rcRect l="-515" r="0"/>
            <a:stretch>
              <a:fillRect/>
            </a:stretch>
          </p:blipFill>
          <p:spPr>
            <a:xfrm>
              <a:off x="7200241" y="1457566"/>
              <a:ext cx="3698188" cy="3623554"/>
            </a:xfrm>
            <a:prstGeom prst="ellipse">
              <a:avLst/>
            </a:prstGeom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3" name="空心弧 12"/>
            <p:cNvSpPr/>
            <p:nvPr/>
          </p:nvSpPr>
          <p:spPr>
            <a:xfrm rot="10359748">
              <a:off x="6980726" y="1200734"/>
              <a:ext cx="4137218" cy="4137218"/>
            </a:xfrm>
            <a:prstGeom prst="blockArc">
              <a:avLst>
                <a:gd fmla="val 1220643" name="adj1"/>
                <a:gd fmla="val 30119" name="adj2"/>
                <a:gd fmla="val 917" name="adj3"/>
              </a:avLst>
            </a:prstGeom>
            <a:solidFill>
              <a:srgbClr val="C00000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sp>
        <p:nvSpPr>
          <p:cNvPr id="14" name="空心弧 13"/>
          <p:cNvSpPr/>
          <p:nvPr/>
        </p:nvSpPr>
        <p:spPr>
          <a:xfrm flipH="1" rot="11464450">
            <a:off x="1658669" y="3702601"/>
            <a:ext cx="1444860" cy="1444860"/>
          </a:xfrm>
          <a:prstGeom prst="blockArc">
            <a:avLst>
              <a:gd fmla="val 4166515" name="adj1"/>
              <a:gd fmla="val 30119" name="adj2"/>
              <a:gd fmla="val 917" name="adj3"/>
            </a:avLst>
          </a:prstGeom>
          <a:solidFill>
            <a:srgbClr val="C00000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15" name="等腰三角形 14"/>
          <p:cNvSpPr/>
          <p:nvPr/>
        </p:nvSpPr>
        <p:spPr>
          <a:xfrm rot="3699350">
            <a:off x="2873153" y="3784703"/>
            <a:ext cx="614261" cy="529535"/>
          </a:xfrm>
          <a:prstGeom prst="triangle">
            <a:avLst/>
          </a:prstGeom>
          <a:solidFill>
            <a:srgbClr val="C00000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等腰三角形 16"/>
          <p:cNvSpPr/>
          <p:nvPr/>
        </p:nvSpPr>
        <p:spPr>
          <a:xfrm rot="16200000">
            <a:off x="6754196" y="2906723"/>
            <a:ext cx="436194" cy="376029"/>
          </a:xfrm>
          <a:prstGeom prst="triangle">
            <a:avLst/>
          </a:prstGeom>
          <a:solidFill>
            <a:srgbClr val="C00000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文本框 18"/>
          <p:cNvSpPr txBox="1"/>
          <p:nvPr/>
        </p:nvSpPr>
        <p:spPr>
          <a:xfrm>
            <a:off x="1689075" y="4163421"/>
            <a:ext cx="1297305" cy="518160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rtlCol="0" wrap="none">
            <a:spAutoFit/>
          </a:bodyPr>
          <a:lstStyle/>
          <a:p>
            <a:pPr algn="ctr"/>
            <a:r>
              <a:rPr altLang="zh-CN" b="1" lang="en-US" smtClean="0" sz="14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Design By</a:t>
            </a:r>
          </a:p>
          <a:p>
            <a:pPr algn="ctr"/>
            <a:r>
              <a:rPr altLang="zh-CN" b="1" lang="en-US" smtClean="0" sz="14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 @花生PPTer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481091" y="3547857"/>
            <a:ext cx="3165792" cy="396240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b="1" sz="4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zh-CN" lang="en-US" sz="2000"/>
              <a:t>ELIZABETH THE QUEEN</a:t>
            </a:r>
          </a:p>
        </p:txBody>
      </p:sp>
    </p:spTree>
    <p:extLst>
      <p:ext uri="{BB962C8B-B14F-4D97-AF65-F5344CB8AC3E}">
        <p14:creationId val="3084690170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E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5476796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447800" y="460272"/>
            <a:ext cx="4028997" cy="822960"/>
          </a:xfrm>
          <a:prstGeom prst="rect">
            <a:avLst/>
          </a:prstGeom>
          <a:solidFill>
            <a:srgbClr val="C00000"/>
          </a:solidFill>
          <a:effectLst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mtClean="0" sz="4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录制电视节目</a:t>
            </a:r>
          </a:p>
        </p:txBody>
      </p:sp>
      <p:sp>
        <p:nvSpPr>
          <p:cNvPr id="6" name="矩形 5"/>
          <p:cNvSpPr/>
          <p:nvPr/>
        </p:nvSpPr>
        <p:spPr>
          <a:xfrm>
            <a:off x="1830121" y="1349326"/>
            <a:ext cx="3646676" cy="580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文本框 7"/>
          <p:cNvSpPr txBox="1"/>
          <p:nvPr/>
        </p:nvSpPr>
        <p:spPr>
          <a:xfrm>
            <a:off x="5632184" y="1751541"/>
            <a:ext cx="5956832" cy="2834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342900" marL="342900">
              <a:lnSpc>
                <a:spcPct val="150000"/>
              </a:lnSpc>
              <a:buFont charset="2" panose="05000000000000000000" pitchFamily="2" typeface="Wingdings"/>
              <a:buChar char="n"/>
            </a:pPr>
            <a:r>
              <a:rPr altLang="en-US" b="1" lang="zh-CN" smtClean="0" sz="2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苏伊士危机，媒体报纸的质疑与炮轰···</a:t>
            </a:r>
          </a:p>
          <a:p>
            <a:pPr indent="-342900" marL="342900">
              <a:lnSpc>
                <a:spcPct val="150000"/>
              </a:lnSpc>
              <a:buFont charset="2" panose="05000000000000000000" pitchFamily="2" typeface="Wingdings"/>
              <a:buChar char="n"/>
            </a:pPr>
            <a:r>
              <a:rPr altLang="en-US" b="1" lang="zh-CN" smtClean="0" sz="2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伊丽莎白在圣诞电视直播致辞给予了有力的反击。</a:t>
            </a:r>
          </a:p>
          <a:p>
            <a:pPr indent="-342900" marL="342900">
              <a:lnSpc>
                <a:spcPct val="150000"/>
              </a:lnSpc>
              <a:buFont charset="2" panose="05000000000000000000" pitchFamily="2" typeface="Wingdings"/>
              <a:buChar char="n"/>
            </a:pPr>
            <a:r>
              <a:rPr altLang="en-US" b="1" lang="zh-CN" smtClean="0" sz="2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电视直播的被允许引入，不仅适应了时代的发展，同时为宣传王室起到了很好的帮助。</a:t>
            </a:r>
          </a:p>
          <a:p>
            <a:pPr indent="-342900" marL="342900">
              <a:lnSpc>
                <a:spcPct val="150000"/>
              </a:lnSpc>
              <a:buFont charset="2" panose="05000000000000000000" pitchFamily="2" typeface="Wingdings"/>
              <a:buChar char="n"/>
            </a:pPr>
            <a:r>
              <a:rPr altLang="en-US" b="1" lang="zh-CN" smtClean="0" sz="2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1960年2月19日，伊丽莎白的第二个儿子安德鲁出生。</a:t>
            </a:r>
          </a:p>
        </p:txBody>
      </p:sp>
      <p:sp>
        <p:nvSpPr>
          <p:cNvPr id="10" name="直角三角形 9"/>
          <p:cNvSpPr/>
          <p:nvPr/>
        </p:nvSpPr>
        <p:spPr>
          <a:xfrm>
            <a:off x="0" y="3788229"/>
            <a:ext cx="3069771" cy="3069771"/>
          </a:xfrm>
          <a:prstGeom prst="rtTriangle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12020551" y="1443841"/>
            <a:ext cx="171449" cy="397031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639001915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E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363968" y="0"/>
            <a:ext cx="4828032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334971" y="460272"/>
            <a:ext cx="4028997" cy="822960"/>
          </a:xfrm>
          <a:prstGeom prst="rect">
            <a:avLst/>
          </a:prstGeom>
          <a:solidFill>
            <a:srgbClr val="C00000"/>
          </a:solidFill>
          <a:effectLst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mtClean="0" sz="4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新的开始</a:t>
            </a:r>
          </a:p>
        </p:txBody>
      </p:sp>
      <p:sp>
        <p:nvSpPr>
          <p:cNvPr id="5" name="矩形 4"/>
          <p:cNvSpPr/>
          <p:nvPr/>
        </p:nvSpPr>
        <p:spPr>
          <a:xfrm>
            <a:off x="812800" y="1349326"/>
            <a:ext cx="6551168" cy="5856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 rot="440495">
            <a:off x="914385" y="3383921"/>
            <a:ext cx="5733143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indent="-342900" marL="342900">
              <a:lnSpc>
                <a:spcPct val="150000"/>
              </a:lnSpc>
              <a:buFont charset="2" panose="05000000000000000000" pitchFamily="2" typeface="Wingdings"/>
              <a:buChar char="n"/>
              <a:defRPr b="1" sz="2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zh-CN" lang="en-US"/>
              <a:t>1960年5月6日，妹妹玛格丽大婚</a:t>
            </a:r>
          </a:p>
          <a:p>
            <a:r>
              <a:rPr altLang="zh-CN" lang="en-US"/>
              <a:t>1964年3月10日，迎来第四个孩子的出生</a:t>
            </a:r>
          </a:p>
          <a:p>
            <a:r>
              <a:rPr altLang="zh-CN" lang="en-US"/>
              <a:t>对加纳国的访问，使加纳国从美联邦分离的风险大大降低，同时也更好的树立了女王的地位！</a:t>
            </a:r>
          </a:p>
        </p:txBody>
      </p:sp>
      <p:sp>
        <p:nvSpPr>
          <p:cNvPr id="7" name="矩形 6"/>
          <p:cNvSpPr/>
          <p:nvPr/>
        </p:nvSpPr>
        <p:spPr>
          <a:xfrm>
            <a:off x="1" y="5130800"/>
            <a:ext cx="8568652" cy="1727200"/>
          </a:xfrm>
          <a:custGeom>
            <a:gdLst>
              <a:gd fmla="*/ 0 w 8568652" name="connsiteX0"/>
              <a:gd fmla="*/ 0 h 1727200" name="connsiteY0"/>
              <a:gd fmla="*/ 8046139 w 8568652" name="connsiteX1"/>
              <a:gd fmla="*/ 943428 h 1727200" name="connsiteY1"/>
              <a:gd fmla="*/ 8568652 w 8568652" name="connsiteX2"/>
              <a:gd fmla="*/ 1727200 h 1727200" name="connsiteY2"/>
              <a:gd fmla="*/ 0 w 8568652" name="connsiteX3"/>
              <a:gd fmla="*/ 1727200 h 1727200" name="connsiteY3"/>
              <a:gd fmla="*/ 0 w 8568652" name="connsiteX4"/>
              <a:gd fmla="*/ 0 h 17272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727200" w="8568652">
                <a:moveTo>
                  <a:pt x="0" y="0"/>
                </a:moveTo>
                <a:lnTo>
                  <a:pt x="8046139" y="943428"/>
                </a:lnTo>
                <a:lnTo>
                  <a:pt x="8568652" y="1727200"/>
                </a:lnTo>
                <a:lnTo>
                  <a:pt x="0" y="172720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041994086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E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398554" y="0"/>
            <a:ext cx="4793446" cy="6858000"/>
          </a:xfrm>
          <a:prstGeom prst="rect">
            <a:avLst/>
          </a:prstGeom>
        </p:spPr>
      </p:pic>
      <p:sp>
        <p:nvSpPr>
          <p:cNvPr id="4" name="矩形 6"/>
          <p:cNvSpPr/>
          <p:nvPr/>
        </p:nvSpPr>
        <p:spPr>
          <a:xfrm flipH="1">
            <a:off x="-1" y="2917565"/>
            <a:ext cx="7646204" cy="3940435"/>
          </a:xfrm>
          <a:custGeom>
            <a:gdLst>
              <a:gd fmla="*/ 0 w 8855468" name="connsiteX0"/>
              <a:gd fmla="*/ 0 h 1610417" name="connsiteY0"/>
              <a:gd fmla="*/ 7684902 w 8855468" name="connsiteX1"/>
              <a:gd fmla="*/ 441784 h 1610417" name="connsiteY1"/>
              <a:gd fmla="*/ 8855468 w 8855468" name="connsiteX2"/>
              <a:gd fmla="*/ 1610417 h 1610417" name="connsiteY2"/>
              <a:gd fmla="*/ 286816 w 8855468" name="connsiteX3"/>
              <a:gd fmla="*/ 1610417 h 1610417" name="connsiteY3"/>
              <a:gd fmla="*/ 0 w 8855468" name="connsiteX4"/>
              <a:gd fmla="*/ 0 h 161041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610417" w="8855468">
                <a:moveTo>
                  <a:pt x="0" y="0"/>
                </a:moveTo>
                <a:lnTo>
                  <a:pt x="7684902" y="441784"/>
                </a:lnTo>
                <a:lnTo>
                  <a:pt x="8855468" y="1610417"/>
                </a:lnTo>
                <a:lnTo>
                  <a:pt x="286816" y="1610417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6"/>
          <p:cNvSpPr/>
          <p:nvPr/>
        </p:nvSpPr>
        <p:spPr>
          <a:xfrm flipV="1">
            <a:off x="1" y="-1"/>
            <a:ext cx="8868228" cy="2322286"/>
          </a:xfrm>
          <a:custGeom>
            <a:gdLst>
              <a:gd fmla="*/ 0 w 8568652" name="connsiteX0"/>
              <a:gd fmla="*/ 0 h 1727200" name="connsiteY0"/>
              <a:gd fmla="*/ 8046139 w 8568652" name="connsiteX1"/>
              <a:gd fmla="*/ 943428 h 1727200" name="connsiteY1"/>
              <a:gd fmla="*/ 8568652 w 8568652" name="connsiteX2"/>
              <a:gd fmla="*/ 1727200 h 1727200" name="connsiteY2"/>
              <a:gd fmla="*/ 0 w 8568652" name="connsiteX3"/>
              <a:gd fmla="*/ 1727200 h 1727200" name="connsiteY3"/>
              <a:gd fmla="*/ 0 w 8568652" name="connsiteX4"/>
              <a:gd fmla="*/ 0 h 17272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727200" w="8568652">
                <a:moveTo>
                  <a:pt x="0" y="0"/>
                </a:moveTo>
                <a:lnTo>
                  <a:pt x="8046139" y="943428"/>
                </a:lnTo>
                <a:lnTo>
                  <a:pt x="8568652" y="1727200"/>
                </a:lnTo>
                <a:lnTo>
                  <a:pt x="0" y="1727200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 rot="21083692">
            <a:off x="487500" y="718614"/>
            <a:ext cx="3840480" cy="11887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z="72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远离喧嚣</a:t>
            </a:r>
          </a:p>
        </p:txBody>
      </p:sp>
      <p:sp>
        <p:nvSpPr>
          <p:cNvPr id="7" name="文本框 6"/>
          <p:cNvSpPr txBox="1"/>
          <p:nvPr/>
        </p:nvSpPr>
        <p:spPr>
          <a:xfrm rot="21097272">
            <a:off x="227098" y="2017702"/>
            <a:ext cx="6942926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indent="-342900" marL="342900">
              <a:lnSpc>
                <a:spcPct val="150000"/>
              </a:lnSpc>
              <a:buFont charset="2" panose="05000000000000000000" pitchFamily="2" typeface="Wingdings"/>
              <a:buChar char="n"/>
              <a:defRPr b="1" sz="2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zh-CN" lang="en-US"/>
              <a:t>1965年1月24日，丘吉尔去世</a:t>
            </a:r>
          </a:p>
          <a:p>
            <a:r>
              <a:rPr altLang="zh-CN" lang="en-US"/>
              <a:t>随着女王步入中年，马成为了她热情所在和“心灵港湾”</a:t>
            </a:r>
          </a:p>
        </p:txBody>
      </p:sp>
    </p:spTree>
    <p:extLst>
      <p:ext uri="{BB962C8B-B14F-4D97-AF65-F5344CB8AC3E}">
        <p14:creationId val="2626777883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E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569031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13761" y="4299857"/>
            <a:ext cx="4576549" cy="822960"/>
          </a:xfrm>
          <a:prstGeom prst="rect">
            <a:avLst/>
          </a:prstGeom>
          <a:solidFill>
            <a:srgbClr val="C00000"/>
          </a:solidFill>
          <a:effectLst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mtClean="0" sz="4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面纱初解</a:t>
            </a:r>
          </a:p>
        </p:txBody>
      </p:sp>
      <p:sp>
        <p:nvSpPr>
          <p:cNvPr id="4" name="矩形 3"/>
          <p:cNvSpPr/>
          <p:nvPr/>
        </p:nvSpPr>
        <p:spPr>
          <a:xfrm>
            <a:off x="2043634" y="5188911"/>
            <a:ext cx="3646676" cy="580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5690310" y="2558143"/>
            <a:ext cx="6501690" cy="174171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>
            <a:off x="6328228" y="2828835"/>
            <a:ext cx="5442857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indent="-342900" marL="342900">
              <a:lnSpc>
                <a:spcPct val="150000"/>
              </a:lnSpc>
              <a:buFont charset="2" panose="05000000000000000000" pitchFamily="2" typeface="Wingdings"/>
              <a:buChar char="n"/>
              <a:defRPr b="1" sz="2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algn="ctr" indent="0" marL="0">
              <a:buNone/>
            </a:pPr>
            <a:r>
              <a:rPr altLang="zh-CN" lang="en-US" smtClean="0" sz="2400">
                <a:solidFill>
                  <a:schemeClr val="bg1"/>
                </a:solidFill>
              </a:rPr>
              <a:t>《英国王室》纪录片的拍摄，让人们更加全面深入的了解伊丽莎白和王室。</a:t>
            </a:r>
          </a:p>
        </p:txBody>
      </p:sp>
    </p:spTree>
    <p:extLst>
      <p:ext uri="{BB962C8B-B14F-4D97-AF65-F5344CB8AC3E}">
        <p14:creationId val="317344249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-57150"/>
            <a:ext cx="12192000" cy="69151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63123" y="-57149"/>
            <a:ext cx="3646676" cy="3238499"/>
          </a:xfrm>
          <a:prstGeom prst="rect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/>
          <p:cNvSpPr txBox="1"/>
          <p:nvPr/>
        </p:nvSpPr>
        <p:spPr>
          <a:xfrm>
            <a:off x="7615451" y="5462571"/>
            <a:ext cx="4576549" cy="822960"/>
          </a:xfrm>
          <a:prstGeom prst="rect">
            <a:avLst/>
          </a:prstGeom>
          <a:solidFill>
            <a:srgbClr val="C00000"/>
          </a:solidFill>
          <a:effectLst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mtClean="0" sz="4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无声的沉默</a:t>
            </a:r>
          </a:p>
        </p:txBody>
      </p:sp>
      <p:sp>
        <p:nvSpPr>
          <p:cNvPr id="5" name="矩形 4"/>
          <p:cNvSpPr/>
          <p:nvPr/>
        </p:nvSpPr>
        <p:spPr>
          <a:xfrm>
            <a:off x="8545324" y="6351625"/>
            <a:ext cx="3646676" cy="580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>
            <a:off x="438636" y="619791"/>
            <a:ext cx="3295650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小插曲：她的建议“很可靠、很实际、也很睿智”。还有一个雷打不动的规矩是不要重复女王说明白的话。</a:t>
            </a:r>
          </a:p>
        </p:txBody>
      </p:sp>
      <p:sp>
        <p:nvSpPr>
          <p:cNvPr id="8" name="矩形 7"/>
          <p:cNvSpPr/>
          <p:nvPr/>
        </p:nvSpPr>
        <p:spPr>
          <a:xfrm>
            <a:off x="263123" y="3486506"/>
            <a:ext cx="3646676" cy="2369953"/>
          </a:xfrm>
          <a:prstGeom prst="rect">
            <a:avLst/>
          </a:prstGeom>
          <a:solidFill>
            <a:srgbClr val="C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文本框 6"/>
          <p:cNvSpPr txBox="1"/>
          <p:nvPr/>
        </p:nvSpPr>
        <p:spPr>
          <a:xfrm>
            <a:off x="438636" y="3988838"/>
            <a:ext cx="3295650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英国经济的不景气，通货膨胀，王室年俸面临着很大压力！</a:t>
            </a:r>
          </a:p>
        </p:txBody>
      </p:sp>
    </p:spTree>
    <p:extLst>
      <p:ext uri="{BB962C8B-B14F-4D97-AF65-F5344CB8AC3E}">
        <p14:creationId val="2249174048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E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71500" y="1871663"/>
            <a:ext cx="4728286" cy="3124200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4" name="矩形 3"/>
          <p:cNvSpPr/>
          <p:nvPr/>
        </p:nvSpPr>
        <p:spPr>
          <a:xfrm>
            <a:off x="5486400" y="3852863"/>
            <a:ext cx="6324600" cy="11430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9194763" y="3923050"/>
            <a:ext cx="2305437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altLang="en-US" b="1" lang="zh-CN" smtClean="0" sz="6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就不！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5486400" y="1971676"/>
            <a:ext cx="6324600" cy="1463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indent="-342900" marL="342900">
              <a:lnSpc>
                <a:spcPct val="150000"/>
              </a:lnSpc>
              <a:buFont charset="2" panose="05000000000000000000" pitchFamily="2" typeface="Wingdings"/>
              <a:buChar char="n"/>
              <a:defRPr b="1" sz="2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zh-CN" lang="en-US"/>
              <a:t>1974年3月20日，安妮公主和丈夫遭受一起恐怖的枪击案，安妮公主的无畏和坚决令人难以置信！</a:t>
            </a:r>
          </a:p>
          <a:p>
            <a:r>
              <a:rPr altLang="zh-CN" lang="en-US"/>
              <a:t>1975年初，女王的挚友、完美助理帕特里克去世。</a:t>
            </a:r>
          </a:p>
        </p:txBody>
      </p:sp>
    </p:spTree>
    <p:extLst>
      <p:ext uri="{BB962C8B-B14F-4D97-AF65-F5344CB8AC3E}">
        <p14:creationId val="357191849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E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874046" y="0"/>
            <a:ext cx="10317954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874046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文本框 4"/>
          <p:cNvSpPr txBox="1"/>
          <p:nvPr/>
        </p:nvSpPr>
        <p:spPr>
          <a:xfrm>
            <a:off x="7615451" y="5462571"/>
            <a:ext cx="4576549" cy="822960"/>
          </a:xfrm>
          <a:prstGeom prst="rect">
            <a:avLst/>
          </a:prstGeom>
          <a:solidFill>
            <a:srgbClr val="C00000"/>
          </a:solidFill>
          <a:effectLst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mtClean="0" sz="4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感受人们的爱戴</a:t>
            </a:r>
          </a:p>
        </p:txBody>
      </p:sp>
      <p:sp>
        <p:nvSpPr>
          <p:cNvPr id="6" name="矩形 5"/>
          <p:cNvSpPr/>
          <p:nvPr/>
        </p:nvSpPr>
        <p:spPr>
          <a:xfrm>
            <a:off x="8545324" y="6351625"/>
            <a:ext cx="3646676" cy="580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1874046" y="835479"/>
            <a:ext cx="4412454" cy="270782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文本框 6"/>
          <p:cNvSpPr txBox="1"/>
          <p:nvPr/>
        </p:nvSpPr>
        <p:spPr>
          <a:xfrm>
            <a:off x="2112360" y="1216202"/>
            <a:ext cx="3755040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 sz="24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1977年，在伊丽莎白二世登基25周年庆典活动中，女王头戴一顶饰有25朵编织花的帽子与前来向她表示祝贺的人们会面。</a:t>
            </a:r>
          </a:p>
        </p:txBody>
      </p:sp>
      <p:sp>
        <p:nvSpPr>
          <p:cNvPr id="9" name="矩形 8"/>
          <p:cNvSpPr/>
          <p:nvPr/>
        </p:nvSpPr>
        <p:spPr>
          <a:xfrm>
            <a:off x="1874046" y="3587507"/>
            <a:ext cx="4412454" cy="270782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文本框 9"/>
          <p:cNvSpPr txBox="1"/>
          <p:nvPr/>
        </p:nvSpPr>
        <p:spPr>
          <a:xfrm>
            <a:off x="2112360" y="3924023"/>
            <a:ext cx="3755040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b="1" lang="zh-CN" smtClean="0" sz="24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女王重申了21岁生日时所做的终生为国家效力的誓言，“最初立下这个誓言时，我尚小，阅历尚浅，但我从不后悔，也不实验”</a:t>
            </a:r>
          </a:p>
        </p:txBody>
      </p:sp>
    </p:spTree>
    <p:extLst>
      <p:ext uri="{BB962C8B-B14F-4D97-AF65-F5344CB8AC3E}">
        <p14:creationId val="1652415974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E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345680" y="0"/>
            <a:ext cx="484632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400801" y="4583161"/>
            <a:ext cx="5791200" cy="822960"/>
          </a:xfrm>
          <a:prstGeom prst="rect">
            <a:avLst/>
          </a:prstGeom>
          <a:solidFill>
            <a:srgbClr val="C00000"/>
          </a:solidFill>
          <a:effectLst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z="4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铁娘子与英国玫瑰</a:t>
            </a:r>
          </a:p>
        </p:txBody>
      </p:sp>
      <p:sp>
        <p:nvSpPr>
          <p:cNvPr id="5" name="矩形 4"/>
          <p:cNvSpPr/>
          <p:nvPr/>
        </p:nvSpPr>
        <p:spPr>
          <a:xfrm>
            <a:off x="8545324" y="5472215"/>
            <a:ext cx="3646676" cy="580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>
            <a:off x="1353691" y="2828835"/>
            <a:ext cx="5991988" cy="1737360"/>
          </a:xfrm>
          <a:prstGeom prst="rect">
            <a:avLst/>
          </a:prstGeom>
          <a:solidFill>
            <a:srgbClr val="C00000"/>
          </a:solidFill>
        </p:spPr>
        <p:txBody>
          <a:bodyPr rtlCol="0" wrap="square">
            <a:spAutoFit/>
          </a:bodyPr>
          <a:lstStyle/>
          <a:p>
            <a:r>
              <a:rPr altLang="en-US" b="1" lang="zh-CN" smtClean="0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本章节更多的讲述了</a:t>
            </a:r>
          </a:p>
          <a:p>
            <a:r>
              <a:rPr altLang="en-US" b="1" lang="zh-CN" smtClean="0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长子查尔斯与戴安娜的婚姻经历···</a:t>
            </a:r>
          </a:p>
        </p:txBody>
      </p:sp>
    </p:spTree>
    <p:extLst>
      <p:ext uri="{BB962C8B-B14F-4D97-AF65-F5344CB8AC3E}">
        <p14:creationId val="968135509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E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132113" y="-1"/>
            <a:ext cx="4963887" cy="6874671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967971" y="5445751"/>
            <a:ext cx="5224030" cy="822960"/>
          </a:xfrm>
          <a:prstGeom prst="rect">
            <a:avLst/>
          </a:prstGeom>
          <a:solidFill>
            <a:srgbClr val="C00000"/>
          </a:solidFill>
          <a:effectLst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mtClean="0" sz="4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极特殊关系</a:t>
            </a:r>
          </a:p>
        </p:txBody>
      </p:sp>
      <p:sp>
        <p:nvSpPr>
          <p:cNvPr id="5" name="矩形 4"/>
          <p:cNvSpPr/>
          <p:nvPr/>
        </p:nvSpPr>
        <p:spPr>
          <a:xfrm>
            <a:off x="8545323" y="6334804"/>
            <a:ext cx="3646676" cy="580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967970" y="0"/>
            <a:ext cx="5224030" cy="4099214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967969" y="4117959"/>
            <a:ext cx="5224030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indent="-342900" marL="342900">
              <a:lnSpc>
                <a:spcPct val="150000"/>
              </a:lnSpc>
              <a:buFont charset="2" panose="05000000000000000000" pitchFamily="2" typeface="Wingdings"/>
              <a:buChar char="n"/>
              <a:defRPr b="1" sz="2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zh-CN" lang="en-US"/>
              <a:t>1982年6月，经过精心安排，女王与美国总统里根在温莎家庭公园里一同骑马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0" y="5133622"/>
            <a:ext cx="6096000" cy="944880"/>
          </a:xfrm>
          <a:prstGeom prst="rect">
            <a:avLst/>
          </a:prstGeom>
          <a:solidFill>
            <a:srgbClr val="C00000"/>
          </a:solidFill>
        </p:spPr>
        <p:txBody>
          <a:bodyPr rtlCol="0" wrap="square">
            <a:spAutoFit/>
          </a:bodyPr>
          <a:lstStyle/>
          <a:p>
            <a:r>
              <a:rPr altLang="zh-CN" b="1" lang="en-US" smtClean="0" sz="2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1985年12月，玛格丽特·撒切尔首相在唐宁街10号向女王行屈膝礼。</a:t>
            </a:r>
          </a:p>
        </p:txBody>
      </p:sp>
    </p:spTree>
    <p:extLst>
      <p:ext uri="{BB962C8B-B14F-4D97-AF65-F5344CB8AC3E}">
        <p14:creationId val="3740994403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E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7455408" y="0"/>
            <a:ext cx="4736592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455408" y="4226551"/>
            <a:ext cx="4736592" cy="822960"/>
          </a:xfrm>
          <a:prstGeom prst="rect">
            <a:avLst/>
          </a:prstGeom>
          <a:solidFill>
            <a:srgbClr val="C00000"/>
          </a:solidFill>
          <a:effectLst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mtClean="0" sz="4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儿女的家庭危机</a:t>
            </a:r>
          </a:p>
        </p:txBody>
      </p:sp>
      <p:sp>
        <p:nvSpPr>
          <p:cNvPr id="5" name="矩形 4"/>
          <p:cNvSpPr/>
          <p:nvPr/>
        </p:nvSpPr>
        <p:spPr>
          <a:xfrm>
            <a:off x="8545323" y="5115604"/>
            <a:ext cx="3646676" cy="580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>
            <a:off x="871970" y="1563446"/>
            <a:ext cx="5224030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indent="-342900" marL="342900">
              <a:lnSpc>
                <a:spcPct val="150000"/>
              </a:lnSpc>
              <a:buFont charset="2" panose="05000000000000000000" pitchFamily="2" typeface="Wingdings"/>
              <a:buChar char="n"/>
              <a:defRPr b="1" sz="2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zh-CN" lang="en-US" smtClean="0"/>
              <a:t>1992年11月，伊丽莎白二世发表“多灾之年”演讲，就近期王室的麻烦事表态！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44717" y="2849763"/>
            <a:ext cx="5224030" cy="2834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indent="-342900" marL="342900">
              <a:lnSpc>
                <a:spcPct val="150000"/>
              </a:lnSpc>
              <a:buFont charset="2" panose="05000000000000000000" pitchFamily="2" typeface="Wingdings"/>
              <a:buChar char="n"/>
              <a:defRPr b="1" sz="2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indent="0" marL="0">
              <a:buNone/>
            </a:pPr>
            <a:r>
              <a:rPr altLang="en-US" lang="zh-CN" smtClean="0" sz="4000"/>
              <a:t>审查····只有在亲切、幽默、互谅的基础上才能有效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455408" y="5231664"/>
            <a:ext cx="4736592" cy="822960"/>
          </a:xfrm>
          <a:prstGeom prst="rect">
            <a:avLst/>
          </a:prstGeom>
          <a:solidFill>
            <a:srgbClr val="C00000"/>
          </a:solidFill>
          <a:effectLst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z="4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多灾之年</a:t>
            </a:r>
          </a:p>
        </p:txBody>
      </p:sp>
      <p:sp>
        <p:nvSpPr>
          <p:cNvPr id="9" name="矩形 8"/>
          <p:cNvSpPr/>
          <p:nvPr/>
        </p:nvSpPr>
        <p:spPr>
          <a:xfrm>
            <a:off x="8545323" y="6120718"/>
            <a:ext cx="3646676" cy="580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11565511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E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1030514" y="0"/>
            <a:ext cx="3226469" cy="68580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2017951" y="0"/>
            <a:ext cx="2705799" cy="6858000"/>
          </a:xfrm>
          <a:prstGeom prst="rect">
            <a:avLst/>
          </a:prstGeom>
          <a:solidFill>
            <a:schemeClr val="bg1">
              <a:alpha val="3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矩形 2"/>
          <p:cNvSpPr/>
          <p:nvPr/>
        </p:nvSpPr>
        <p:spPr>
          <a:xfrm>
            <a:off x="4426486" y="1298262"/>
            <a:ext cx="7063565" cy="4370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altLang="zh-CN" b="0" i="0" lang="en-US" smtClean="0">
                <a:solidFill>
                  <a:srgbClr val="C00000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</a:rPr>
              <a:t>1.伊丽莎白女王极具传奇性，她是当今世界上最神秘也是知名度最高的女性，她是百年来和平时期出席政府内阁会议的第一位英国君主。她25岁登基，即位六十二年，经历过种种波澜起伏，但是她一直守口如瓶，对外保持永恒的神秘。</a:t>
            </a:r>
          </a:p>
          <a:p>
            <a:pPr>
              <a:lnSpc>
                <a:spcPct val="130000"/>
              </a:lnSpc>
            </a:pPr>
            <a:r>
              <a:rPr altLang="zh-CN" b="0" i="0" lang="en-US" smtClean="0">
                <a:solidFill>
                  <a:srgbClr val="C00000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</a:rPr>
              <a:t>2.本书含有不为人知的第一手资料，多幅少见的精美插图——作者是世界知名报刊杂志《纽约时报》、《名利场》的记者，同时也是著名的畅销书作家，写过多部欧美畅销的传记作品。作者与女王有多次接触，通过多次采访，并查阅了之前从未面世的文件，取得了大量的珍贵照片。</a:t>
            </a:r>
          </a:p>
          <a:p>
            <a:pPr>
              <a:lnSpc>
                <a:spcPct val="130000"/>
              </a:lnSpc>
            </a:pPr>
            <a:r>
              <a:rPr altLang="zh-CN" b="0" i="0" lang="en-US" smtClean="0">
                <a:solidFill>
                  <a:srgbClr val="C00000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</a:rPr>
              <a:t>3.英国最伟大的历史学家重磅推荐——世界闻名的历史学家保罗•约翰逊强力推荐，称赞本书“将一个棘手的题材写得趣味十足、鞭辟入里、文思巧妙，是不可多得的佳作”。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67827" y="1264334"/>
            <a:ext cx="3337192" cy="4481372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10062635" y="6237027"/>
            <a:ext cx="13258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>
                <a:solidFill>
                  <a:srgbClr val="C00000"/>
                </a:solidFill>
              </a:rPr>
              <a:t>摘自豆瓣网</a:t>
            </a:r>
          </a:p>
        </p:txBody>
      </p:sp>
      <p:sp>
        <p:nvSpPr>
          <p:cNvPr id="8" name="斜纹 7"/>
          <p:cNvSpPr/>
          <p:nvPr/>
        </p:nvSpPr>
        <p:spPr>
          <a:xfrm>
            <a:off x="-36755" y="0"/>
            <a:ext cx="2279177" cy="2279177"/>
          </a:xfrm>
          <a:prstGeom prst="diagStripe">
            <a:avLst/>
          </a:prstGeom>
          <a:solidFill>
            <a:srgbClr val="C00000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 rot="18946580">
            <a:off x="-338611" y="492740"/>
            <a:ext cx="2316480" cy="646176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altLang="zh-CN" b="1" i="0" lang="en-US" smtClean="0" sz="2800">
                <a:solidFill>
                  <a:schemeClr val="bg1"/>
                </a:solidFill>
                <a:effectLst/>
                <a:latin charset="-122" panose="020b0503020204020204" pitchFamily="34" typeface="微软雅黑"/>
                <a:ea charset="-122" panose="020b0503020204020204" pitchFamily="34" typeface="微软雅黑"/>
              </a:rPr>
              <a:t>【本书推荐】</a:t>
            </a:r>
          </a:p>
        </p:txBody>
      </p:sp>
    </p:spTree>
    <p:extLst>
      <p:ext uri="{BB962C8B-B14F-4D97-AF65-F5344CB8AC3E}">
        <p14:creationId val="2847033496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12192000" cy="6819900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95250" y="4900631"/>
            <a:ext cx="8617681" cy="82296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r>
              <a:rPr altLang="zh-CN" b="1" lang="en-US" smtClean="0" sz="2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1997年9月，白金汉宫门前。女王与菲利普亲王走在数千束献给已故王妃戴安娜的鲜花中···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5250" y="3665639"/>
            <a:ext cx="4736592" cy="822960"/>
          </a:xfrm>
          <a:prstGeom prst="rect">
            <a:avLst/>
          </a:prstGeom>
          <a:solidFill>
            <a:srgbClr val="C00000"/>
          </a:solidFill>
          <a:effectLst/>
        </p:spPr>
        <p:txBody>
          <a:bodyPr rtlCol="0" wrap="square">
            <a:spAutoFit/>
          </a:bodyPr>
          <a:lstStyle/>
          <a:p>
            <a:r>
              <a:rPr altLang="en-US" b="1" lang="zh-CN" smtClean="0" sz="4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悲剧与传统</a:t>
            </a:r>
          </a:p>
        </p:txBody>
      </p:sp>
      <p:sp>
        <p:nvSpPr>
          <p:cNvPr id="6" name="矩形 5"/>
          <p:cNvSpPr/>
          <p:nvPr/>
        </p:nvSpPr>
        <p:spPr>
          <a:xfrm>
            <a:off x="95250" y="4554694"/>
            <a:ext cx="3646676" cy="580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212779529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E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03632" y="348234"/>
            <a:ext cx="4068318" cy="2553563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302578" y="348233"/>
            <a:ext cx="3892176" cy="2553563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8325382" y="348232"/>
            <a:ext cx="3866618" cy="2553563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8809938" y="1163348"/>
            <a:ext cx="29260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altLang="en-US" b="1" lang="zh-CN" smtClean="0" sz="54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爱与悲痛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71970" y="3357563"/>
            <a:ext cx="7067344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indent="-342900" marL="342900">
              <a:lnSpc>
                <a:spcPct val="150000"/>
              </a:lnSpc>
              <a:buFont charset="2" panose="05000000000000000000" pitchFamily="2" typeface="Wingdings"/>
              <a:buChar char="n"/>
              <a:defRPr b="1" sz="2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zh-CN" lang="en-US" smtClean="0"/>
              <a:t>1997年10月20日，伊丽莎白与菲利普的金婚纪念日；</a:t>
            </a:r>
          </a:p>
          <a:p>
            <a:r>
              <a:rPr altLang="zh-CN" lang="en-US" smtClean="0"/>
              <a:t>1997年12月11日，不列颠尼亚号退役；</a:t>
            </a:r>
          </a:p>
          <a:p>
            <a:r>
              <a:rPr altLang="zh-CN" lang="en-US" smtClean="0"/>
              <a:t>2000年8月4日，王太后的百岁生日；</a:t>
            </a:r>
          </a:p>
          <a:p>
            <a:r>
              <a:rPr altLang="zh-CN" lang="en-US" smtClean="0"/>
              <a:t>2002年3月30日，王太后去世。</a:t>
            </a:r>
          </a:p>
        </p:txBody>
      </p:sp>
    </p:spTree>
    <p:extLst>
      <p:ext uri="{BB962C8B-B14F-4D97-AF65-F5344CB8AC3E}">
        <p14:creationId val="1496395761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E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780289" y="0"/>
            <a:ext cx="9411711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0" y="568950"/>
            <a:ext cx="4736592" cy="822960"/>
          </a:xfrm>
          <a:prstGeom prst="rect">
            <a:avLst/>
          </a:prstGeom>
          <a:solidFill>
            <a:srgbClr val="C00000"/>
          </a:solidFill>
          <a:effectLst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z="4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一颗军人的心</a:t>
            </a:r>
          </a:p>
        </p:txBody>
      </p:sp>
      <p:sp>
        <p:nvSpPr>
          <p:cNvPr id="5" name="矩形 4"/>
          <p:cNvSpPr/>
          <p:nvPr/>
        </p:nvSpPr>
        <p:spPr>
          <a:xfrm>
            <a:off x="1089915" y="1458004"/>
            <a:ext cx="3646676" cy="580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>
            <a:off x="0" y="5311775"/>
            <a:ext cx="7067344" cy="1005840"/>
          </a:xfrm>
          <a:prstGeom prst="rect">
            <a:avLst/>
          </a:prstGeom>
          <a:solidFill>
            <a:srgbClr val="C00000"/>
          </a:solidFill>
        </p:spPr>
        <p:txBody>
          <a:bodyPr rtlCol="0" wrap="square">
            <a:spAutoFit/>
          </a:bodyPr>
          <a:lstStyle>
            <a:defPPr>
              <a:defRPr lang="zh-CN"/>
            </a:defPPr>
            <a:lvl1pPr indent="-342900" marL="342900">
              <a:lnSpc>
                <a:spcPct val="150000"/>
              </a:lnSpc>
              <a:buFont charset="2" panose="05000000000000000000" pitchFamily="2" typeface="Wingdings"/>
              <a:buChar char="n"/>
              <a:defRPr b="1" sz="2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pPr indent="0" marL="0">
              <a:buNone/>
            </a:pPr>
            <a:r>
              <a:rPr altLang="zh-CN" lang="en-US" smtClean="0">
                <a:solidFill>
                  <a:schemeClr val="bg1"/>
                </a:solidFill>
              </a:rPr>
              <a:t>2006年4月12日，查尔斯亲王与两个儿子——王位第二第三顺位继承人威廉王子、哈里王子在一起。</a:t>
            </a:r>
          </a:p>
        </p:txBody>
      </p:sp>
    </p:spTree>
    <p:extLst>
      <p:ext uri="{BB962C8B-B14F-4D97-AF65-F5344CB8AC3E}">
        <p14:creationId val="2905940337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E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791284" y="0"/>
            <a:ext cx="5400716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808686" y="5169979"/>
            <a:ext cx="4383313" cy="822960"/>
          </a:xfrm>
          <a:prstGeom prst="rect">
            <a:avLst/>
          </a:prstGeom>
          <a:solidFill>
            <a:srgbClr val="C00000"/>
          </a:solidFill>
          <a:effectLst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mtClean="0" sz="4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女王万岁</a:t>
            </a:r>
          </a:p>
        </p:txBody>
      </p:sp>
      <p:sp>
        <p:nvSpPr>
          <p:cNvPr id="5" name="矩形 4"/>
          <p:cNvSpPr/>
          <p:nvPr/>
        </p:nvSpPr>
        <p:spPr>
          <a:xfrm>
            <a:off x="8545323" y="6059033"/>
            <a:ext cx="3646676" cy="580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>
            <a:off x="1045028" y="2306735"/>
            <a:ext cx="4847771" cy="23774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indent="-342900" marL="342900">
              <a:lnSpc>
                <a:spcPct val="150000"/>
              </a:lnSpc>
              <a:buFont charset="2" panose="05000000000000000000" pitchFamily="2" typeface="Wingdings"/>
              <a:buChar char="n"/>
              <a:defRPr b="1" sz="2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/>
              <a:t>迄今为止，英国历史上唯一一个在位时间超过60年的国王就是维多利亚女王。在位时间共63年零216天，而这个纪录到2015年9月就会被伊丽莎白二世打破！</a:t>
            </a:r>
          </a:p>
        </p:txBody>
      </p:sp>
    </p:spTree>
    <p:extLst>
      <p:ext uri="{BB962C8B-B14F-4D97-AF65-F5344CB8AC3E}">
        <p14:creationId val="3957048822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E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文本框 1"/>
          <p:cNvSpPr txBox="1"/>
          <p:nvPr/>
        </p:nvSpPr>
        <p:spPr>
          <a:xfrm>
            <a:off x="908522" y="2876918"/>
            <a:ext cx="10422255" cy="1005840"/>
          </a:xfrm>
          <a:prstGeom prst="rect">
            <a:avLst/>
          </a:prstGeom>
          <a:solidFill>
            <a:srgbClr val="C00000"/>
          </a:solidFill>
        </p:spPr>
        <p:txBody>
          <a:bodyPr rtlCol="0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本书中通过更多的实例来表烘托伊丽莎白为人处事、政治头脑、高超交际、应变能力等···</a:t>
            </a:r>
          </a:p>
          <a:p>
            <a:pPr>
              <a:lnSpc>
                <a:spcPct val="150000"/>
              </a:lnSpc>
            </a:pPr>
            <a:r>
              <a:rPr altLang="en-US" b="1" lang="zh-CN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建议通过书中的实际案例来加以体会，以上的只是摘录了其中的一些重要历史片段、镜头···</a:t>
            </a:r>
          </a:p>
        </p:txBody>
      </p:sp>
    </p:spTree>
    <p:extLst>
      <p:ext uri="{BB962C8B-B14F-4D97-AF65-F5344CB8AC3E}">
        <p14:creationId val="1573511492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E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文本框 1"/>
          <p:cNvSpPr txBox="1"/>
          <p:nvPr/>
        </p:nvSpPr>
        <p:spPr>
          <a:xfrm>
            <a:off x="4499611" y="2887909"/>
            <a:ext cx="31927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24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爱创意·爱分享·爱生活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785360" y="3452255"/>
            <a:ext cx="26212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24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再不努力就掉队了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394960" y="4016601"/>
            <a:ext cx="14020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ctr"/>
            <a:r>
              <a:rPr altLang="en-US" b="1" lang="zh-CN" sz="24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我是花生</a:t>
            </a:r>
          </a:p>
        </p:txBody>
      </p:sp>
    </p:spTree>
    <p:extLst>
      <p:ext uri="{BB962C8B-B14F-4D97-AF65-F5344CB8AC3E}">
        <p14:creationId val="3635993019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/>
        </p:nvSpPr>
        <p:spPr>
          <a:xfrm>
            <a:off x="1" y="0"/>
            <a:ext cx="4078514" cy="6858000"/>
          </a:xfrm>
          <a:prstGeom prst="rect">
            <a:avLst/>
          </a:prstGeom>
          <a:solidFill>
            <a:srgbClr val="F1ECD9"/>
          </a:solidFill>
          <a:ln>
            <a:noFill/>
          </a:ln>
          <a:effectLst>
            <a:outerShdw algn="l" blurRad="508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1" name="组合 10"/>
          <p:cNvGrpSpPr/>
          <p:nvPr/>
        </p:nvGrpSpPr>
        <p:grpSpPr>
          <a:xfrm>
            <a:off x="713391" y="870854"/>
            <a:ext cx="2618515" cy="2630821"/>
            <a:chOff x="1264933" y="1762495"/>
            <a:chExt cx="3392386" cy="3408329"/>
          </a:xfrm>
        </p:grpSpPr>
        <p:sp>
          <p:nvSpPr>
            <p:cNvPr id="2" name="矩形 1"/>
            <p:cNvSpPr/>
            <p:nvPr/>
          </p:nvSpPr>
          <p:spPr>
            <a:xfrm>
              <a:off x="1837676" y="2332894"/>
              <a:ext cx="2274204" cy="227420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/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1959115" y="2332895"/>
              <a:ext cx="2013888" cy="2250817"/>
            </a:xfrm>
            <a:prstGeom prst="rect">
              <a:avLst/>
            </a:prstGeom>
            <a:noFill/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txBody>
            <a:bodyPr rtlCol="0" wrap="none">
              <a:spAutoFit/>
            </a:bodyPr>
            <a:lstStyle/>
            <a:p>
              <a:r>
                <a:rPr altLang="en-US" b="1" lang="zh-CN" sz="5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本书</a:t>
              </a:r>
            </a:p>
            <a:p>
              <a:r>
                <a:rPr altLang="en-US" b="1" lang="zh-CN" sz="5400">
                  <a:solidFill>
                    <a:schemeClr val="bg1"/>
                  </a:solidFill>
                  <a:latin charset="-122" panose="020b0503020204020204" pitchFamily="34" typeface="微软雅黑"/>
                  <a:ea charset="-122" panose="020b0503020204020204" pitchFamily="34" typeface="微软雅黑"/>
                </a:rPr>
                <a:t>导读</a:t>
              </a:r>
            </a:p>
          </p:txBody>
        </p:sp>
        <p:sp>
          <p:nvSpPr>
            <p:cNvPr id="5" name="矩形 4"/>
            <p:cNvSpPr/>
            <p:nvPr/>
          </p:nvSpPr>
          <p:spPr>
            <a:xfrm>
              <a:off x="1641277" y="2153556"/>
              <a:ext cx="2667000" cy="266700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/>
            </a:p>
          </p:txBody>
        </p:sp>
        <p:sp>
          <p:nvSpPr>
            <p:cNvPr id="6" name="矩形 5"/>
            <p:cNvSpPr/>
            <p:nvPr/>
          </p:nvSpPr>
          <p:spPr>
            <a:xfrm>
              <a:off x="4084577" y="1762495"/>
              <a:ext cx="572742" cy="57274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/>
            </a:p>
          </p:txBody>
        </p:sp>
        <p:sp>
          <p:nvSpPr>
            <p:cNvPr id="7" name="矩形 6"/>
            <p:cNvSpPr/>
            <p:nvPr/>
          </p:nvSpPr>
          <p:spPr>
            <a:xfrm>
              <a:off x="1264933" y="4598082"/>
              <a:ext cx="572742" cy="572742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 sz="1200"/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707010" y="4052864"/>
            <a:ext cx="2886153" cy="17373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b="1" lang="zh-CN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伊丽莎白二世的故事是围绕着一个主题展开的，那就是她如何处理着天降的大任和由此而来的生活！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369007" y="712779"/>
            <a:ext cx="7326630" cy="5577841"/>
          </a:xfrm>
          <a:prstGeom prst="rect">
            <a:avLst/>
          </a:prstGeom>
          <a:noFill/>
          <a:effectLst/>
        </p:spPr>
        <p:txBody>
          <a:bodyPr rtlCol="0" wrap="none">
            <a:spAutoFit/>
          </a:bodyPr>
          <a:lstStyle/>
          <a:p>
            <a:pPr indent="-285750" marL="285750">
              <a:lnSpc>
                <a:spcPct val="200000"/>
              </a:lnSpc>
              <a:buFont charset="2" panose="05000000000000000000" pitchFamily="2" typeface="Wingdings"/>
              <a:buChar char="n"/>
            </a:pPr>
            <a:r>
              <a:rPr altLang="en-US" b="1" lang="zh-CN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她是谁？</a:t>
            </a:r>
          </a:p>
          <a:p>
            <a:pPr indent="-285750" marL="285750">
              <a:lnSpc>
                <a:spcPct val="200000"/>
              </a:lnSpc>
              <a:buFont charset="2" panose="05000000000000000000" pitchFamily="2" typeface="Wingdings"/>
              <a:buChar char="n"/>
            </a:pPr>
            <a:r>
              <a:rPr altLang="en-US" b="1" lang="zh-CN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她的生活是什么样子的？</a:t>
            </a:r>
          </a:p>
          <a:p>
            <a:pPr indent="-285750" marL="285750">
              <a:lnSpc>
                <a:spcPct val="200000"/>
              </a:lnSpc>
              <a:buFont charset="2" panose="05000000000000000000" pitchFamily="2" typeface="Wingdings"/>
              <a:buChar char="n"/>
            </a:pPr>
            <a:r>
              <a:rPr altLang="en-US" b="1" lang="zh-CN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她在工作中是怎样学会与各色人打交道？</a:t>
            </a:r>
          </a:p>
          <a:p>
            <a:pPr indent="-285750" marL="285750">
              <a:lnSpc>
                <a:spcPct val="200000"/>
              </a:lnSpc>
              <a:buFont charset="2" panose="05000000000000000000" pitchFamily="2" typeface="Wingdings"/>
              <a:buChar char="n"/>
            </a:pPr>
            <a:r>
              <a:rPr altLang="en-US" b="1" lang="zh-CN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她是怎样体验周围世界的？</a:t>
            </a:r>
          </a:p>
          <a:p>
            <a:pPr indent="-285750" marL="285750">
              <a:lnSpc>
                <a:spcPct val="200000"/>
              </a:lnSpc>
              <a:buFont charset="2" panose="05000000000000000000" pitchFamily="2" typeface="Wingdings"/>
              <a:buChar char="n"/>
            </a:pPr>
            <a:r>
              <a:rPr altLang="en-US" b="1" lang="zh-CN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她的策略是什么？</a:t>
            </a:r>
          </a:p>
          <a:p>
            <a:pPr indent="-285750" marL="285750">
              <a:lnSpc>
                <a:spcPct val="200000"/>
              </a:lnSpc>
              <a:buFont charset="2" panose="05000000000000000000" pitchFamily="2" typeface="Wingdings"/>
              <a:buChar char="n"/>
            </a:pPr>
            <a:r>
              <a:rPr altLang="en-US" b="1" lang="zh-CN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她的家庭是什么情况？</a:t>
            </a:r>
          </a:p>
          <a:p>
            <a:pPr indent="-285750" marL="285750">
              <a:lnSpc>
                <a:spcPct val="200000"/>
              </a:lnSpc>
              <a:buFont charset="2" panose="05000000000000000000" pitchFamily="2" typeface="Wingdings"/>
              <a:buChar char="n"/>
            </a:pPr>
            <a:r>
              <a:rPr altLang="en-US" b="1" lang="zh-CN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她是怎么保持均衡又维持自己的基本价值的？</a:t>
            </a:r>
          </a:p>
          <a:p>
            <a:pPr indent="-285750" marL="285750">
              <a:lnSpc>
                <a:spcPct val="200000"/>
              </a:lnSpc>
              <a:buFont charset="2" panose="05000000000000000000" pitchFamily="2" typeface="Wingdings"/>
              <a:buChar char="n"/>
            </a:pPr>
            <a:r>
              <a:rPr altLang="en-US" b="1" lang="zh-CN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她是怎样最大限度地生活在公共视线之内却又保护了自己的隐私的？</a:t>
            </a:r>
          </a:p>
          <a:p>
            <a:pPr indent="-285750" marL="285750">
              <a:lnSpc>
                <a:spcPct val="200000"/>
              </a:lnSpc>
              <a:buFont charset="2" panose="05000000000000000000" pitchFamily="2" typeface="Wingdings"/>
              <a:buChar char="n"/>
            </a:pPr>
            <a:r>
              <a:rPr altLang="en-US" b="1" lang="zh-CN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她会让位给长子查尔斯王子甚至是长孙威廉王子吗？</a:t>
            </a:r>
          </a:p>
          <a:p>
            <a:pPr indent="-285750" marL="285750">
              <a:lnSpc>
                <a:spcPct val="200000"/>
              </a:lnSpc>
              <a:buFont charset="2" panose="05000000000000000000" pitchFamily="2" typeface="Wingdings"/>
              <a:buChar char="n"/>
            </a:pPr>
            <a:r>
              <a:rPr altLang="en-US" b="1" lang="zh-CN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她是怎样在她一生中最为艰难的时期维持了君主制的安稳和活力的？</a:t>
            </a:r>
          </a:p>
        </p:txBody>
      </p:sp>
    </p:spTree>
    <p:extLst>
      <p:ext uri="{BB962C8B-B14F-4D97-AF65-F5344CB8AC3E}">
        <p14:creationId val="131494210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E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/>
          <p:cNvSpPr txBox="1"/>
          <p:nvPr/>
        </p:nvSpPr>
        <p:spPr>
          <a:xfrm>
            <a:off x="-1779531" y="2340030"/>
            <a:ext cx="11079480" cy="2706624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rtlCol="0" wrap="none">
            <a:spAutoFit/>
          </a:bodyPr>
          <a:lstStyle/>
          <a:p>
            <a:pPr algn="ctr">
              <a:lnSpc>
                <a:spcPct val="130000"/>
              </a:lnSpc>
            </a:pPr>
            <a:r>
              <a:rPr altLang="en-US" b="1" lang="zh-CN" sz="6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带着种种疑问</a:t>
            </a:r>
          </a:p>
          <a:p>
            <a:pPr algn="ctr">
              <a:lnSpc>
                <a:spcPct val="130000"/>
              </a:lnSpc>
            </a:pPr>
            <a:r>
              <a:rPr altLang="en-US" b="1" lang="zh-CN" sz="66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我们一起走进伊丽莎白的世界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6606018" y="2569029"/>
            <a:ext cx="1761482" cy="1761482"/>
          </a:xfrm>
          <a:prstGeom prst="rtTriangle">
            <a:avLst/>
          </a:prstGeom>
          <a:solidFill>
            <a:srgbClr val="C00000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1" y="2569029"/>
            <a:ext cx="914400" cy="172720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文本框 1"/>
          <p:cNvSpPr txBox="1"/>
          <p:nvPr/>
        </p:nvSpPr>
        <p:spPr>
          <a:xfrm>
            <a:off x="7412855" y="541538"/>
            <a:ext cx="3116063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rgbClr val="F1ECD9"/>
                </a:solidFill>
              </a:rPr>
              <a:t>https://www.youyedoc.com/</a:t>
            </a:r>
          </a:p>
        </p:txBody>
      </p:sp>
    </p:spTree>
    <p:extLst>
      <p:ext uri="{BB962C8B-B14F-4D97-AF65-F5344CB8AC3E}">
        <p14:creationId val="243578579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1" name="矩形 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E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5122926" cy="6858000"/>
          </a:xfrm>
          <a:prstGeom prst="rect">
            <a:avLst/>
          </a:prstGeom>
          <a:effectLst>
            <a:outerShdw algn="l" blurRad="50800" dist="38100" rotWithShape="0">
              <a:prstClr val="black">
                <a:alpha val="40000"/>
              </a:prstClr>
            </a:outerShdw>
          </a:effectLst>
        </p:spPr>
      </p:pic>
      <p:sp>
        <p:nvSpPr>
          <p:cNvPr id="7" name="文本框 6"/>
          <p:cNvSpPr txBox="1"/>
          <p:nvPr/>
        </p:nvSpPr>
        <p:spPr>
          <a:xfrm>
            <a:off x="0" y="348343"/>
            <a:ext cx="5122926" cy="822960"/>
          </a:xfrm>
          <a:prstGeom prst="rect">
            <a:avLst/>
          </a:prstGeom>
          <a:solidFill>
            <a:srgbClr val="C00000"/>
          </a:solidFill>
          <a:effectLst/>
        </p:spPr>
        <p:txBody>
          <a:bodyPr rtlCol="0" wrap="square">
            <a:spAutoFit/>
          </a:bodyPr>
          <a:lstStyle/>
          <a:p>
            <a:pPr algn="ctr"/>
            <a:r>
              <a:rPr altLang="en-US" b="1" lang="zh-CN" smtClean="0" sz="4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皇家教育</a:t>
            </a:r>
          </a:p>
        </p:txBody>
      </p:sp>
      <p:sp>
        <p:nvSpPr>
          <p:cNvPr id="8" name="直角三角形 7"/>
          <p:cNvSpPr/>
          <p:nvPr/>
        </p:nvSpPr>
        <p:spPr>
          <a:xfrm>
            <a:off x="0" y="3788229"/>
            <a:ext cx="3069771" cy="3069771"/>
          </a:xfrm>
          <a:prstGeom prst="rtTriangle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0" y="1237397"/>
            <a:ext cx="4686300" cy="580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文本框 9"/>
          <p:cNvSpPr txBox="1"/>
          <p:nvPr/>
        </p:nvSpPr>
        <p:spPr>
          <a:xfrm>
            <a:off x="5715002" y="385557"/>
            <a:ext cx="6012542" cy="3383281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285750" marL="285750">
              <a:lnSpc>
                <a:spcPct val="150000"/>
              </a:lnSpc>
              <a:buFont charset="2" panose="05000000000000000000" pitchFamily="2" typeface="Wingdings"/>
              <a:buChar char="n"/>
            </a:pPr>
            <a:r>
              <a:rPr altLang="zh-CN" lang="en-US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1926年4月21日，伊丽莎白出生。</a:t>
            </a:r>
          </a:p>
          <a:p>
            <a:pPr indent="-285750" marL="285750">
              <a:lnSpc>
                <a:spcPct val="150000"/>
              </a:lnSpc>
              <a:buFont charset="2" panose="05000000000000000000" pitchFamily="2" typeface="Wingdings"/>
              <a:buChar char="n"/>
            </a:pPr>
            <a:r>
              <a:rPr altLang="zh-CN" lang="en-US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1936年12月10日，伯父爱德华的退位，父亲意外当上了国王，伊丽莎白自然成了公主，按照世袭，也就是下一个女王，此时伊丽莎白已被指定为“准继承人”而不是“女王储”。</a:t>
            </a:r>
          </a:p>
          <a:p>
            <a:pPr indent="-285750" marL="285750">
              <a:lnSpc>
                <a:spcPct val="150000"/>
              </a:lnSpc>
              <a:buFont charset="2" panose="05000000000000000000" pitchFamily="2" typeface="Wingdings"/>
              <a:buChar char="n"/>
            </a:pPr>
            <a:r>
              <a:rPr altLang="zh-CN" lang="en-US" smtClean="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为了让伊丽莎白做好准备，她开始了一系列的学习、积累、培训——广泛的阅读、学习法语、宪法、读报、礼仪等等。</a:t>
            </a:r>
          </a:p>
        </p:txBody>
      </p:sp>
      <p:sp>
        <p:nvSpPr>
          <p:cNvPr id="11" name="椭圆 10"/>
          <p:cNvSpPr/>
          <p:nvPr/>
        </p:nvSpPr>
        <p:spPr>
          <a:xfrm>
            <a:off x="5638800" y="3917971"/>
            <a:ext cx="1487714" cy="148771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文本框 12"/>
          <p:cNvSpPr txBox="1"/>
          <p:nvPr/>
        </p:nvSpPr>
        <p:spPr>
          <a:xfrm>
            <a:off x="5828659" y="4338662"/>
            <a:ext cx="1097280" cy="640080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rtlCol="0" wrap="none">
            <a:spAutoFit/>
          </a:bodyPr>
          <a:lstStyle/>
          <a:p>
            <a:r>
              <a:rPr altLang="en-US" b="1" lang="zh-CN" sz="36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自学</a:t>
            </a:r>
          </a:p>
        </p:txBody>
      </p:sp>
      <p:sp>
        <p:nvSpPr>
          <p:cNvPr id="14" name="椭圆 13"/>
          <p:cNvSpPr/>
          <p:nvPr/>
        </p:nvSpPr>
        <p:spPr>
          <a:xfrm>
            <a:off x="7126514" y="3917971"/>
            <a:ext cx="1487714" cy="148771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文本框 14"/>
          <p:cNvSpPr txBox="1"/>
          <p:nvPr/>
        </p:nvSpPr>
        <p:spPr>
          <a:xfrm>
            <a:off x="7270931" y="4338662"/>
            <a:ext cx="1198880" cy="701040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母亲的</a:t>
            </a:r>
          </a:p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言传身教</a:t>
            </a:r>
          </a:p>
        </p:txBody>
      </p:sp>
      <p:sp>
        <p:nvSpPr>
          <p:cNvPr id="16" name="椭圆 15"/>
          <p:cNvSpPr/>
          <p:nvPr/>
        </p:nvSpPr>
        <p:spPr>
          <a:xfrm>
            <a:off x="8614228" y="3917971"/>
            <a:ext cx="1487714" cy="148771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文本框 16"/>
          <p:cNvSpPr txBox="1"/>
          <p:nvPr/>
        </p:nvSpPr>
        <p:spPr>
          <a:xfrm>
            <a:off x="8885644" y="4050908"/>
            <a:ext cx="944880" cy="1310640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父亲的</a:t>
            </a:r>
          </a:p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毅力</a:t>
            </a:r>
          </a:p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勇气</a:t>
            </a:r>
          </a:p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责任感</a:t>
            </a:r>
          </a:p>
        </p:txBody>
      </p:sp>
      <p:sp>
        <p:nvSpPr>
          <p:cNvPr id="18" name="椭圆 17"/>
          <p:cNvSpPr/>
          <p:nvPr/>
        </p:nvSpPr>
        <p:spPr>
          <a:xfrm>
            <a:off x="10101941" y="3917971"/>
            <a:ext cx="1487714" cy="1487714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文本框 18"/>
          <p:cNvSpPr txBox="1"/>
          <p:nvPr/>
        </p:nvSpPr>
        <p:spPr>
          <a:xfrm>
            <a:off x="10373358" y="4307884"/>
            <a:ext cx="944880" cy="701040"/>
          </a:xfrm>
          <a:prstGeom prst="rect">
            <a:avLst/>
          </a:prstGeom>
          <a:noFill/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rtlCol="0" wrap="none">
            <a:spAutoFit/>
          </a:bodyPr>
          <a:lstStyle/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老师的</a:t>
            </a:r>
          </a:p>
          <a:p>
            <a:pPr algn="ctr"/>
            <a:r>
              <a:rPr altLang="en-US" b="1" lang="zh-CN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教导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712545" y="5552270"/>
            <a:ext cx="4246880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2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慢慢的伊丽莎白由一个羞怯的小女孩</a:t>
            </a:r>
          </a:p>
          <a:p>
            <a:pPr>
              <a:lnSpc>
                <a:spcPct val="150000"/>
              </a:lnSpc>
            </a:pPr>
            <a:r>
              <a:rPr altLang="en-US" lang="zh-CN" smtClean="0" sz="2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变成一位魅力十足的年轻人！</a:t>
            </a:r>
          </a:p>
        </p:txBody>
      </p:sp>
    </p:spTree>
    <p:extLst>
      <p:ext uri="{BB962C8B-B14F-4D97-AF65-F5344CB8AC3E}">
        <p14:creationId val="781277714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107977" y="0"/>
            <a:ext cx="8084024" cy="68389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4401769" cy="6858000"/>
          </a:xfrm>
          <a:prstGeom prst="rect">
            <a:avLst/>
          </a:prstGeom>
          <a:solidFill>
            <a:srgbClr val="F1ECD9"/>
          </a:solidFill>
          <a:ln>
            <a:noFill/>
          </a:ln>
          <a:effectLst>
            <a:outerShdw algn="l" blurRad="508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/>
          <p:cNvSpPr txBox="1"/>
          <p:nvPr/>
        </p:nvSpPr>
        <p:spPr>
          <a:xfrm>
            <a:off x="4401769" y="4891315"/>
            <a:ext cx="7169707" cy="822960"/>
          </a:xfrm>
          <a:prstGeom prst="rect">
            <a:avLst/>
          </a:prstGeom>
          <a:solidFill>
            <a:srgbClr val="C00000"/>
          </a:solidFill>
          <a:effectLst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z="4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爱的历程</a:t>
            </a:r>
          </a:p>
        </p:txBody>
      </p:sp>
      <p:sp>
        <p:nvSpPr>
          <p:cNvPr id="5" name="矩形 4"/>
          <p:cNvSpPr/>
          <p:nvPr/>
        </p:nvSpPr>
        <p:spPr>
          <a:xfrm>
            <a:off x="4401769" y="5780369"/>
            <a:ext cx="7169707" cy="580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>
            <a:off x="343527" y="812799"/>
            <a:ext cx="3714713" cy="5120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indent="-342900" marL="342900">
              <a:lnSpc>
                <a:spcPct val="150000"/>
              </a:lnSpc>
              <a:buFont charset="2" panose="05000000000000000000" pitchFamily="2" typeface="Wingdings"/>
              <a:buChar char="n"/>
            </a:pPr>
            <a:r>
              <a:rPr altLang="zh-CN" lang="en-US" sz="2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1939年，她爱上了菲利普王子，也就是她的丈夫，那时她才13岁。经过8年的时间才正式对外公布。</a:t>
            </a:r>
          </a:p>
          <a:p>
            <a:pPr indent="-342900" marL="342900">
              <a:lnSpc>
                <a:spcPct val="150000"/>
              </a:lnSpc>
              <a:buFont charset="2" panose="05000000000000000000" pitchFamily="2" typeface="Wingdings"/>
              <a:buChar char="n"/>
            </a:pPr>
            <a:r>
              <a:rPr altLang="zh-CN" lang="en-US" sz="2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伊丽莎白在处理可能导致英联邦分裂的种族问题上，充分展示出了王室的传承不息、团结稳定。</a:t>
            </a:r>
          </a:p>
          <a:p>
            <a:pPr indent="-342900" marL="342900">
              <a:lnSpc>
                <a:spcPct val="150000"/>
              </a:lnSpc>
              <a:buFont charset="2" panose="05000000000000000000" pitchFamily="2" typeface="Wingdings"/>
              <a:buChar char="n"/>
            </a:pPr>
            <a:r>
              <a:rPr altLang="zh-CN" lang="en-US" sz="2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菲利普也把自己的梦想与伊丽莎白融为一体，开始了美好人生之旅。</a:t>
            </a:r>
          </a:p>
        </p:txBody>
      </p:sp>
    </p:spTree>
    <p:extLst>
      <p:ext uri="{BB962C8B-B14F-4D97-AF65-F5344CB8AC3E}">
        <p14:creationId val="2302781336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3889828" y="0"/>
            <a:ext cx="8302172" cy="6858000"/>
          </a:xfrm>
          <a:custGeom>
            <a:gdLst>
              <a:gd fmla="*/ 0 w 8302172" name="connsiteX0"/>
              <a:gd fmla="*/ 0 h 6858000" name="connsiteY0"/>
              <a:gd fmla="*/ 8302172 w 8302172" name="connsiteX1"/>
              <a:gd fmla="*/ 0 h 6858000" name="connsiteY1"/>
              <a:gd fmla="*/ 8302172 w 8302172" name="connsiteX2"/>
              <a:gd fmla="*/ 6858000 h 6858000" name="connsiteY2"/>
              <a:gd fmla="*/ 2525486 w 8302172" name="connsiteX3"/>
              <a:gd fmla="*/ 6858000 h 6858000" name="connsiteY3"/>
              <a:gd fmla="*/ 0 w 8302172" name="connsiteX4"/>
              <a:gd fmla="*/ 0 h 6858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858000" w="8302172">
                <a:moveTo>
                  <a:pt x="0" y="0"/>
                </a:moveTo>
                <a:lnTo>
                  <a:pt x="8302172" y="0"/>
                </a:lnTo>
                <a:lnTo>
                  <a:pt x="8302172" y="6858000"/>
                </a:lnTo>
                <a:lnTo>
                  <a:pt x="2525486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1E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矩形 8"/>
          <p:cNvSpPr/>
          <p:nvPr/>
        </p:nvSpPr>
        <p:spPr>
          <a:xfrm>
            <a:off x="7910333" y="3106167"/>
            <a:ext cx="4310696" cy="2975428"/>
          </a:xfrm>
          <a:custGeom>
            <a:gdLst>
              <a:gd fmla="*/ 0 w 4310696" name="connsiteX0"/>
              <a:gd fmla="*/ 1625600 h 2975428" name="connsiteY0"/>
              <a:gd fmla="*/ 2598010 w 4310696" name="connsiteX1"/>
              <a:gd fmla="*/ 0 h 2975428" name="connsiteY1"/>
              <a:gd fmla="*/ 4310696 w 4310696" name="connsiteX2"/>
              <a:gd fmla="*/ 0 h 2975428" name="connsiteY2"/>
              <a:gd fmla="*/ 3004458 w 4310696" name="connsiteX3"/>
              <a:gd fmla="*/ 2975428 h 2975428" name="connsiteY3"/>
              <a:gd fmla="*/ 0 w 4310696" name="connsiteX4"/>
              <a:gd fmla="*/ 1625600 h 297542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975428" w="4310696">
                <a:moveTo>
                  <a:pt x="0" y="1625600"/>
                </a:moveTo>
                <a:lnTo>
                  <a:pt x="2598010" y="0"/>
                </a:lnTo>
                <a:lnTo>
                  <a:pt x="4310696" y="0"/>
                </a:lnTo>
                <a:lnTo>
                  <a:pt x="3004458" y="2975428"/>
                </a:lnTo>
                <a:lnTo>
                  <a:pt x="0" y="16256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6524101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0" y="5544458"/>
            <a:ext cx="3646676" cy="822960"/>
          </a:xfrm>
          <a:prstGeom prst="rect">
            <a:avLst/>
          </a:prstGeom>
          <a:solidFill>
            <a:srgbClr val="C00000"/>
          </a:solidFill>
          <a:effectLst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mtClean="0" sz="4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使命召唤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6433512"/>
            <a:ext cx="3646676" cy="580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3657599" y="961569"/>
            <a:ext cx="8563429" cy="2144487"/>
          </a:xfrm>
          <a:custGeom>
            <a:gdLst>
              <a:gd fmla="*/ 0 w 8534400" name="connsiteX0"/>
              <a:gd fmla="*/ 14514 h 2144487" name="connsiteY0"/>
              <a:gd fmla="*/ 8534400 w 8534400" name="connsiteX1"/>
              <a:gd fmla="*/ 0 h 2144487" name="connsiteY1"/>
              <a:gd fmla="*/ 8534400 w 8534400" name="connsiteX2"/>
              <a:gd fmla="*/ 2144487 h 2144487" name="connsiteY2"/>
              <a:gd fmla="*/ 406399 w 8534400" name="connsiteX3"/>
              <a:gd fmla="*/ 2129972 h 2144487" name="connsiteY3"/>
              <a:gd fmla="*/ 0 w 8534400" name="connsiteX4"/>
              <a:gd fmla="*/ 14514 h 214448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144487" w="8534400">
                <a:moveTo>
                  <a:pt x="0" y="14514"/>
                </a:moveTo>
                <a:lnTo>
                  <a:pt x="8534400" y="0"/>
                </a:lnTo>
                <a:lnTo>
                  <a:pt x="8534400" y="2144487"/>
                </a:lnTo>
                <a:lnTo>
                  <a:pt x="406399" y="2129972"/>
                </a:lnTo>
                <a:lnTo>
                  <a:pt x="0" y="14514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>
            <a:off x="4042063" y="1030513"/>
            <a:ext cx="7666355" cy="19202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indent="-342900" marL="342900">
              <a:lnSpc>
                <a:spcPct val="150000"/>
              </a:lnSpc>
              <a:buFont charset="2" panose="05000000000000000000" pitchFamily="2" typeface="Wingdings"/>
              <a:buChar char="n"/>
            </a:pPr>
            <a:r>
              <a:rPr altLang="zh-CN" lang="en-US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1948年11月，爱的结晶——第一位王子查尔斯诞生；</a:t>
            </a:r>
          </a:p>
          <a:p>
            <a:pPr indent="-342900" marL="342900">
              <a:lnSpc>
                <a:spcPct val="150000"/>
              </a:lnSpc>
              <a:buFont charset="2" panose="05000000000000000000" pitchFamily="2" typeface="Wingdings"/>
              <a:buChar char="n"/>
            </a:pPr>
            <a:r>
              <a:rPr altLang="zh-CN" lang="en-US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1950年8月，第二个孩子安妮·伊丽莎白·爱丽斯·路易斯出生；</a:t>
            </a:r>
          </a:p>
          <a:p>
            <a:pPr indent="-342900" marL="342900">
              <a:lnSpc>
                <a:spcPct val="150000"/>
              </a:lnSpc>
              <a:buFont charset="2" panose="05000000000000000000" pitchFamily="2" typeface="Wingdings"/>
              <a:buChar char="n"/>
            </a:pPr>
            <a:r>
              <a:rPr altLang="zh-CN" lang="en-US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1952年1月，父亲路易六世去世。</a:t>
            </a:r>
          </a:p>
          <a:p>
            <a:pPr indent="-342900" marL="342900">
              <a:lnSpc>
                <a:spcPct val="150000"/>
              </a:lnSpc>
              <a:buFont charset="2" panose="05000000000000000000" pitchFamily="2" typeface="Wingdings"/>
              <a:buChar char="n"/>
            </a:pPr>
            <a:r>
              <a:rPr altLang="zh-CN" lang="en-US" smtClean="0" sz="20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1953年6月，26岁的伊丽莎白二世在威斯敏斯特大教堂加冕受膏。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20760514">
            <a:off x="7924800" y="3131512"/>
            <a:ext cx="2626191" cy="3302000"/>
          </a:xfrm>
          <a:prstGeom prst="rect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val="3898920078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E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xmlns:d3p1="http://schemas.openxmlformats.org/officeDocument/2006/relationships" d3p1:embed="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737604" y="0"/>
            <a:ext cx="5454396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105098" y="3051628"/>
            <a:ext cx="1433762" cy="1422400"/>
          </a:xfrm>
          <a:prstGeom prst="ellipse">
            <a:avLst/>
          </a:prstGeom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</p:pic>
      <p:sp>
        <p:nvSpPr>
          <p:cNvPr id="4" name="椭圆 3"/>
          <p:cNvSpPr/>
          <p:nvPr/>
        </p:nvSpPr>
        <p:spPr>
          <a:xfrm>
            <a:off x="8856894" y="2797743"/>
            <a:ext cx="1930170" cy="1930170"/>
          </a:xfrm>
          <a:prstGeom prst="ellipse">
            <a:avLst/>
          </a:prstGeom>
          <a:noFill/>
          <a:ln w="57150">
            <a:solidFill>
              <a:srgbClr val="C00000"/>
            </a:solidFill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6" name="文本框 5"/>
          <p:cNvSpPr txBox="1"/>
          <p:nvPr/>
        </p:nvSpPr>
        <p:spPr>
          <a:xfrm>
            <a:off x="7615451" y="5462571"/>
            <a:ext cx="4576549" cy="822960"/>
          </a:xfrm>
          <a:prstGeom prst="rect">
            <a:avLst/>
          </a:prstGeom>
          <a:solidFill>
            <a:srgbClr val="C00000"/>
          </a:solidFill>
          <a:effectLst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mtClean="0" sz="4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准备好了吗？</a:t>
            </a:r>
          </a:p>
        </p:txBody>
      </p:sp>
      <p:sp>
        <p:nvSpPr>
          <p:cNvPr id="7" name="矩形 6"/>
          <p:cNvSpPr/>
          <p:nvPr/>
        </p:nvSpPr>
        <p:spPr>
          <a:xfrm>
            <a:off x="8545324" y="6351625"/>
            <a:ext cx="3646676" cy="580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任意多边形 7"/>
          <p:cNvSpPr/>
          <p:nvPr/>
        </p:nvSpPr>
        <p:spPr>
          <a:xfrm>
            <a:off x="7629099" y="4531057"/>
            <a:ext cx="1583140" cy="982639"/>
          </a:xfrm>
          <a:custGeom>
            <a:gdLst>
              <a:gd fmla="*/ 1583140 w 1583140" name="connsiteX0"/>
              <a:gd fmla="*/ 0 h 982639" name="connsiteY0"/>
              <a:gd fmla="*/ 0 w 1583140" name="connsiteX1"/>
              <a:gd fmla="*/ 982639 h 982639" name="connsiteY1"/>
            </a:gdLst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b="b" l="l" r="r" t="t"/>
            <a:pathLst>
              <a:path h="982638" w="1583140">
                <a:moveTo>
                  <a:pt x="1583140" y="0"/>
                </a:moveTo>
                <a:lnTo>
                  <a:pt x="0" y="982639"/>
                </a:lnTo>
              </a:path>
            </a:pathLst>
          </a:custGeom>
          <a:noFill/>
          <a:ln w="57150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文本框 9"/>
          <p:cNvSpPr txBox="1"/>
          <p:nvPr/>
        </p:nvSpPr>
        <p:spPr>
          <a:xfrm>
            <a:off x="559172" y="1443841"/>
            <a:ext cx="5449080" cy="39319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indent="-342900" marL="342900">
              <a:lnSpc>
                <a:spcPct val="150000"/>
              </a:lnSpc>
              <a:buFont charset="2" panose="05000000000000000000" pitchFamily="2" typeface="Wingdings"/>
              <a:buChar char="n"/>
              <a:defRPr sz="2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en-US" lang="zh-CN" sz="2400"/>
              <a:t>父亲路易六世的去世，重任落在了伊丽莎白的肩上。</a:t>
            </a:r>
          </a:p>
          <a:p>
            <a:r>
              <a:rPr altLang="en-US" lang="zh-CN" sz="2400"/>
              <a:t>1953年，沿用“温莎王朝”作为本朝称号。</a:t>
            </a:r>
          </a:p>
          <a:p>
            <a:r>
              <a:rPr altLang="en-US" lang="zh-CN" sz="2400"/>
              <a:t>1953年3月24日，玛丽太王太后去世。</a:t>
            </a:r>
          </a:p>
          <a:p>
            <a:r>
              <a:rPr altLang="en-US" lang="zh-CN" sz="2400"/>
              <a:t>1953年伊丽莎白加冕典礼使得英国的团队和凝聚力达到了空前的高度。</a:t>
            </a:r>
          </a:p>
        </p:txBody>
      </p:sp>
      <p:sp>
        <p:nvSpPr>
          <p:cNvPr id="11" name="矩形 10"/>
          <p:cNvSpPr/>
          <p:nvPr/>
        </p:nvSpPr>
        <p:spPr>
          <a:xfrm>
            <a:off x="1" y="1443841"/>
            <a:ext cx="171449" cy="397031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056780598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E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矩形 8"/>
          <p:cNvSpPr/>
          <p:nvPr/>
        </p:nvSpPr>
        <p:spPr>
          <a:xfrm>
            <a:off x="0" y="2400803"/>
            <a:ext cx="7170011" cy="3701143"/>
          </a:xfrm>
          <a:custGeom>
            <a:gdLst>
              <a:gd fmla="*/ 0 w 7170011" name="connsiteX0"/>
              <a:gd fmla="*/ 1625600 h 3701143" name="connsiteY0"/>
              <a:gd fmla="*/ 2598010 w 7170011" name="connsiteX1"/>
              <a:gd fmla="*/ 0 h 3701143" name="connsiteY1"/>
              <a:gd fmla="*/ 7170011 w 7170011" name="connsiteX2"/>
              <a:gd fmla="*/ 2670629 h 3701143" name="connsiteY2"/>
              <a:gd fmla="*/ 4572001 w 7170011" name="connsiteX3"/>
              <a:gd fmla="*/ 3701143 h 3701143" name="connsiteY3"/>
              <a:gd fmla="*/ 0 w 7170011" name="connsiteX4"/>
              <a:gd fmla="*/ 1625600 h 3701143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701143" w="7170011">
                <a:moveTo>
                  <a:pt x="0" y="1625600"/>
                </a:moveTo>
                <a:lnTo>
                  <a:pt x="2598010" y="0"/>
                </a:lnTo>
                <a:lnTo>
                  <a:pt x="7170011" y="2670629"/>
                </a:lnTo>
                <a:lnTo>
                  <a:pt x="4572001" y="3701143"/>
                </a:lnTo>
                <a:lnTo>
                  <a:pt x="0" y="16256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730746" y="0"/>
            <a:ext cx="5461254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 rot="962775">
            <a:off x="-730422" y="2008850"/>
            <a:ext cx="10626171" cy="3252598"/>
          </a:xfrm>
          <a:custGeom>
            <a:gdLst>
              <a:gd fmla="*/ 0 w 10626171" name="connsiteX0"/>
              <a:gd fmla="*/ 17437 h 3252598" name="connsiteY0"/>
              <a:gd fmla="*/ 10626171 w 10626171" name="connsiteX1"/>
              <a:gd fmla="*/ 0 h 3252598" name="connsiteY1"/>
              <a:gd fmla="*/ 10216914 w 10626171" name="connsiteX2"/>
              <a:gd fmla="*/ 2332256 h 3252598" name="connsiteY2"/>
              <a:gd fmla="*/ 1000128 w 10626171" name="connsiteX3"/>
              <a:gd fmla="*/ 3252598 h 3252598" name="connsiteY3"/>
              <a:gd fmla="*/ 0 w 10626171" name="connsiteX4"/>
              <a:gd fmla="*/ 17437 h 325259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3252598" w="10626171">
                <a:moveTo>
                  <a:pt x="0" y="17437"/>
                </a:moveTo>
                <a:lnTo>
                  <a:pt x="10626171" y="0"/>
                </a:lnTo>
                <a:lnTo>
                  <a:pt x="10216914" y="2332256"/>
                </a:lnTo>
                <a:lnTo>
                  <a:pt x="1000128" y="3252598"/>
                </a:lnTo>
                <a:lnTo>
                  <a:pt x="0" y="17437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文本框 3"/>
          <p:cNvSpPr txBox="1"/>
          <p:nvPr/>
        </p:nvSpPr>
        <p:spPr>
          <a:xfrm rot="858885">
            <a:off x="354341" y="1998268"/>
            <a:ext cx="8463487" cy="28346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>
            <a:defPPr>
              <a:defRPr lang="zh-CN"/>
            </a:defPPr>
            <a:lvl1pPr indent="-342900" marL="342900">
              <a:lnSpc>
                <a:spcPct val="150000"/>
              </a:lnSpc>
              <a:buFont charset="2" panose="05000000000000000000" pitchFamily="2" typeface="Wingdings"/>
              <a:buChar char="n"/>
              <a:defRPr sz="2000">
                <a:solidFill>
                  <a:srgbClr val="C00000"/>
                </a:solidFill>
                <a:latin charset="-122" panose="020b0503020204020204" pitchFamily="34" typeface="微软雅黑"/>
                <a:ea charset="-122" panose="020b0503020204020204" pitchFamily="34" typeface="微软雅黑"/>
              </a:defRPr>
            </a:lvl1pPr>
          </a:lstStyle>
          <a:p>
            <a:r>
              <a:rPr altLang="zh-CN" lang="en-US" sz="2400">
                <a:solidFill>
                  <a:schemeClr val="bg1"/>
                </a:solidFill>
              </a:rPr>
              <a:t>5个月的时间访问联邦成员国，共计43000英里。</a:t>
            </a:r>
          </a:p>
          <a:p>
            <a:r>
              <a:rPr altLang="zh-CN" lang="en-US" sz="2400">
                <a:solidFill>
                  <a:schemeClr val="bg1"/>
                </a:solidFill>
              </a:rPr>
              <a:t>首位环游地球的英国君主，也得到了联邦成员国的认可。</a:t>
            </a:r>
          </a:p>
          <a:p>
            <a:r>
              <a:rPr altLang="zh-CN" lang="en-US" sz="2400">
                <a:solidFill>
                  <a:schemeClr val="bg1"/>
                </a:solidFill>
              </a:rPr>
              <a:t>29个海外领土和殖民地都将伊丽莎白视为国家元首。</a:t>
            </a:r>
          </a:p>
          <a:p>
            <a:r>
              <a:rPr altLang="zh-CN" lang="en-US" sz="2400">
                <a:solidFill>
                  <a:schemeClr val="bg1"/>
                </a:solidFill>
              </a:rPr>
              <a:t>在政党领袖的选择山，使得“新伊丽莎白时代”的幻想在指责声讨中暗淡了下来。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730746" y="5544458"/>
            <a:ext cx="3646676" cy="822960"/>
          </a:xfrm>
          <a:prstGeom prst="rect">
            <a:avLst/>
          </a:prstGeom>
          <a:solidFill>
            <a:srgbClr val="C00000"/>
          </a:solidFill>
          <a:effectLst/>
        </p:spPr>
        <p:txBody>
          <a:bodyPr rtlCol="0" wrap="square">
            <a:spAutoFit/>
          </a:bodyPr>
          <a:lstStyle/>
          <a:p>
            <a:pPr algn="r"/>
            <a:r>
              <a:rPr altLang="en-US" b="1" lang="zh-CN" smtClean="0" sz="4800">
                <a:solidFill>
                  <a:schemeClr val="bg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国家事务</a:t>
            </a:r>
          </a:p>
        </p:txBody>
      </p:sp>
      <p:sp>
        <p:nvSpPr>
          <p:cNvPr id="6" name="矩形 5"/>
          <p:cNvSpPr/>
          <p:nvPr/>
        </p:nvSpPr>
        <p:spPr>
          <a:xfrm>
            <a:off x="6730746" y="6433512"/>
            <a:ext cx="3646676" cy="58003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720361667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109</Paragraphs>
  <Slides>25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1">
      <vt:lpstr>Arial</vt:lpstr>
      <vt:lpstr>Calibri Light</vt:lpstr>
      <vt:lpstr>Calibri</vt:lpstr>
      <vt:lpstr>微软雅黑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2021-08-22T11:47:16Z</dcterms:created>
  <cp:lastPrinted>2021-08-22T11:47:16Z</cp:lastPrinted>
  <dcterms:modified xsi:type="dcterms:W3CDTF">2021-08-22T05:33:54Z</dcterms:modified>
  <cp:revision>1</cp:revision>
</cp:coreProperties>
</file>