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6" r:id="rId6"/>
    <p:sldId id="261" r:id="rId7"/>
    <p:sldId id="257" r:id="rId8"/>
    <p:sldId id="263" r:id="rId9"/>
    <p:sldId id="260" r:id="rId10"/>
    <p:sldId id="264" r:id="rId11"/>
    <p:sldId id="267" r:id="rId12"/>
    <p:sldId id="265" r:id="rId13"/>
    <p:sldId id="268" r:id="rId14"/>
    <p:sldId id="269" r:id="rId15"/>
    <p:sldId id="270" r:id="rId16"/>
    <p:sldId id="271" r:id="rId17"/>
    <p:sldId id="273" r:id="rId18"/>
    <p:sldId id="275" r:id="rId19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2664" y="-1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tags/tag1.xml" Type="http://schemas.openxmlformats.org/officeDocument/2006/relationships/tags"/><Relationship Id="rId21" Target="presProps.xml" Type="http://schemas.openxmlformats.org/officeDocument/2006/relationships/presProps"/><Relationship Id="rId22" Target="viewProps.xml" Type="http://schemas.openxmlformats.org/officeDocument/2006/relationships/viewProps"/><Relationship Id="rId23" Target="theme/theme1.xml" Type="http://schemas.openxmlformats.org/officeDocument/2006/relationships/theme"/><Relationship Id="rId24" Target="tableStyles.xml" Type="http://schemas.openxmlformats.org/officeDocument/2006/relationships/tableStyles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media/image3.wdp" Type="http://schemas.microsoft.com/office/2007/relationships/hdphoto"/><Relationship Id="rId3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t>2015/1/21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50961347"/>
      </p:ext>
    </p:extLst>
  </p:cSld>
  <p:clrMapOvr>
    <a:masterClrMapping/>
  </p:clrMapOvr>
  <p:transition spd="slow">
    <p:push dir="r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t>2015/1/21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85547476"/>
      </p:ext>
    </p:extLst>
  </p:cSld>
  <p:clrMapOvr>
    <a:masterClrMapping/>
  </p:clrMapOvr>
  <p:transition spd="slow">
    <p:push dir="r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t>2015/1/21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28979555"/>
      </p:ext>
    </p:extLst>
  </p:cSld>
  <p:clrMapOvr>
    <a:masterClrMapping/>
  </p:clrMapOvr>
  <p:transition spd="slow">
    <p:push dir="r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t>2015/1/21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6235134"/>
      </p:ext>
    </p:extLst>
  </p:cSld>
  <p:clrMapOvr>
    <a:masterClrMapping/>
  </p:clrMapOvr>
  <p:transition spd="slow">
    <p:push dir="r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t>2015/1/21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38356323"/>
      </p:ext>
    </p:extLst>
  </p:cSld>
  <p:clrMapOvr>
    <a:masterClrMapping/>
  </p:clrMapOvr>
  <p:transition spd="slow">
    <p:push dir="r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t>2015/1/21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51004529"/>
      </p:ext>
    </p:extLst>
  </p:cSld>
  <p:clrMapOvr>
    <a:masterClrMapping/>
  </p:clrMapOvr>
  <p:transition spd="slow">
    <p:push dir="r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t>2015/1/21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9540931"/>
      </p:ext>
    </p:extLst>
  </p:cSld>
  <p:clrMapOvr>
    <a:masterClrMapping/>
  </p:clrMapOvr>
  <p:transition spd="slow">
    <p:push dir="r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t>2015/1/21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03313528"/>
      </p:ext>
    </p:extLst>
  </p:cSld>
  <p:clrMapOvr>
    <a:masterClrMapping/>
  </p:clrMapOvr>
  <p:transition spd="slow">
    <p:push dir="r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t>2015/1/21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84987489"/>
      </p:ext>
    </p:extLst>
  </p:cSld>
  <p:clrMapOvr>
    <a:masterClrMapping/>
  </p:clrMapOvr>
  <p:transition spd="slow">
    <p:push dir="r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l="4849" r="5223" b="2973"/>
          <a:stretch>
            <a:fillRect/>
          </a:stretch>
        </p:blipFill>
        <p:spPr>
          <a:xfrm rot="5400000">
            <a:off x="5059095" y="791101"/>
            <a:ext cx="4626510" cy="3543300"/>
          </a:xfrm>
          <a:prstGeom prst="rect">
            <a:avLst/>
          </a:prstGeom>
          <a:effectLst>
            <a:outerShdw blurRad="2413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t>2015/1/21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231494"/>
            <a:ext cx="9144000" cy="360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4876006"/>
            <a:ext cx="9144000" cy="360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286265506"/>
      </p:ext>
    </p:extLst>
  </p:cSld>
  <p:clrMapOvr>
    <a:masterClrMapping/>
  </p:clrMapOvr>
  <p:transition spd="slow">
    <p:push dir="r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r:embed="rId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075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t>2015/1/21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231494"/>
            <a:ext cx="9144000" cy="360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4876006"/>
            <a:ext cx="9144000" cy="360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156088210"/>
      </p:ext>
    </p:extLst>
  </p:cSld>
  <p:clrMapOvr>
    <a:masterClrMapping/>
  </p:clrMapOvr>
  <p:transition spd="slow">
    <p:push dir="r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8D59-60F5-4A47-A054-1160861B2768}" type="datetimeFigureOut">
              <a:rPr lang="zh-CN" altLang="en-US" smtClean="0"/>
              <a:t>2015/1/21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56E0-7568-4E77-846B-9BC6DF9385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4751239"/>
      </p:ext>
    </p:extLst>
  </p:cSld>
  <p:clrMapOvr>
    <a:masterClrMapping/>
  </p:clrMapOvr>
  <p:transition spd="slow">
    <p:push dir="r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A8D59-60F5-4A47-A054-1160861B2768}" type="datetimeFigureOut">
              <a:rPr lang="zh-CN" altLang="en-US" smtClean="0"/>
              <a:t>2015/1/21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B56E0-7568-4E77-846B-9BC6DF9385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2977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ransition spd="slow">
    <p:push dir="r"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wdp" Type="http://schemas.microsoft.com/office/2007/relationships/hdphoto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4.jpeg" Type="http://schemas.openxmlformats.org/officeDocument/2006/relationships/image"/><Relationship Id="rId4" Target="../media/image25.wdp" Type="http://schemas.microsoft.com/office/2007/relationships/hdphoto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6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8.jpe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30.wdp" Type="http://schemas.microsoft.com/office/2007/relationships/hdphoto"/><Relationship Id="rId5" Target="../media/image3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2.png" Type="http://schemas.openxmlformats.org/officeDocument/2006/relationships/image"/><Relationship Id="rId3" Target="http://huisefeng.yanj.cn/" TargetMode="External" Type="http://schemas.openxmlformats.org/officeDocument/2006/relationships/hyperlink"/><Relationship Id="rId4" Target="../media/image33.png" Type="http://schemas.openxmlformats.org/officeDocument/2006/relationships/image"/><Relationship Id="rId5" Target="http://weibo.com/huifeng0118" TargetMode="External" Type="http://schemas.openxmlformats.org/officeDocument/2006/relationships/hyperlink"/><Relationship Id="rId6" Target="../media/image34.png" Type="http://schemas.openxmlformats.org/officeDocument/2006/relationships/image"/><Relationship Id="rId7" Target="../media/image35.jpeg" Type="http://schemas.openxmlformats.org/officeDocument/2006/relationships/image"/><Relationship Id="rId8" Target="http://www.51pptmoban.com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8.png" Type="http://schemas.openxmlformats.org/officeDocument/2006/relationships/image"/><Relationship Id="rId4" Target="../media/image11.png" Type="http://schemas.openxmlformats.org/officeDocument/2006/relationships/image"/><Relationship Id="rId5" Target="../media/image12.wdp" Type="http://schemas.microsoft.com/office/2007/relationships/hdphoto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3.jpeg" Type="http://schemas.openxmlformats.org/officeDocument/2006/relationships/image"/><Relationship Id="rId4" Target="../media/image14.png" Type="http://schemas.openxmlformats.org/officeDocument/2006/relationships/image"/><Relationship Id="rId5" Target="../media/image15.wdp" Type="http://schemas.microsoft.com/office/2007/relationships/hdphoto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6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8.png" Type="http://schemas.openxmlformats.org/officeDocument/2006/relationships/image"/><Relationship Id="rId4" Target="../media/image19.wdp" Type="http://schemas.microsoft.com/office/2007/relationships/hdphoto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0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0752"/>
          <a:stretch>
            <a:fillRect/>
          </a:stretch>
        </p:blipFill>
        <p:spPr>
          <a:xfrm>
            <a:off x="396" y="0"/>
            <a:ext cx="9143603" cy="51435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9512" y="3917790"/>
            <a:ext cx="6741402" cy="122571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8597974" y="699542"/>
            <a:ext cx="540000" cy="0"/>
          </a:xfrm>
          <a:prstGeom prst="line">
            <a:avLst/>
          </a:prstGeom>
          <a:ln w="19050">
            <a:solidFill>
              <a:schemeClr val="bg2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597974" y="2037978"/>
            <a:ext cx="540000" cy="0"/>
          </a:xfrm>
          <a:prstGeom prst="line">
            <a:avLst/>
          </a:prstGeom>
          <a:ln w="19050">
            <a:solidFill>
              <a:schemeClr val="bg2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597974" y="2974082"/>
            <a:ext cx="540000" cy="0"/>
          </a:xfrm>
          <a:prstGeom prst="line">
            <a:avLst/>
          </a:prstGeom>
          <a:ln w="19050">
            <a:solidFill>
              <a:schemeClr val="bg2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597974" y="4443958"/>
            <a:ext cx="540000" cy="0"/>
          </a:xfrm>
          <a:prstGeom prst="line">
            <a:avLst/>
          </a:prstGeom>
          <a:ln w="19050">
            <a:solidFill>
              <a:schemeClr val="bg2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8597974" y="0"/>
            <a:ext cx="0" cy="5143500"/>
          </a:xfrm>
          <a:prstGeom prst="line">
            <a:avLst/>
          </a:prstGeom>
          <a:ln w="19050">
            <a:solidFill>
              <a:schemeClr val="bg2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951111" y="0"/>
            <a:ext cx="972000" cy="4392000"/>
          </a:xfrm>
          <a:prstGeom prst="rect">
            <a:avLst/>
          </a:prstGeom>
          <a:solidFill>
            <a:srgbClr val="F5F5E3"/>
          </a:solidFill>
          <a:ln w="57150"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TextBox 19"/>
          <p:cNvSpPr txBox="1"/>
          <p:nvPr/>
        </p:nvSpPr>
        <p:spPr>
          <a:xfrm>
            <a:off x="1058253" y="138336"/>
            <a:ext cx="792480" cy="326961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pc="-300" sz="4000">
                <a:latin charset="-122" pitchFamily="65" typeface="方正隶二简体"/>
                <a:ea charset="-122" pitchFamily="65" typeface="方正隶二简体"/>
              </a:rPr>
              <a:t>网络新成语图解</a:t>
            </a:r>
          </a:p>
        </p:txBody>
      </p:sp>
      <p:sp>
        <p:nvSpPr>
          <p:cNvPr id="21" name="矩形 20"/>
          <p:cNvSpPr/>
          <p:nvPr/>
        </p:nvSpPr>
        <p:spPr>
          <a:xfrm>
            <a:off x="1041111" y="90883"/>
            <a:ext cx="792000" cy="417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1395590" y="3571141"/>
            <a:ext cx="419234" cy="546281"/>
            <a:chOff x="-1686517" y="2894191"/>
            <a:chExt cx="466016" cy="607239"/>
          </a:xfrm>
        </p:grpSpPr>
        <p:sp>
          <p:nvSpPr>
            <p:cNvPr id="25" name="圆角矩形 24"/>
            <p:cNvSpPr/>
            <p:nvPr/>
          </p:nvSpPr>
          <p:spPr>
            <a:xfrm>
              <a:off x="-1601638" y="2974082"/>
              <a:ext cx="288000" cy="471056"/>
            </a:xfrm>
            <a:prstGeom prst="roundRect">
              <a:avLst>
                <a:gd fmla="val 45694" name="adj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-1635546" y="3094856"/>
              <a:ext cx="415045" cy="40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pc="-300">
                  <a:solidFill>
                    <a:schemeClr val="bg1"/>
                  </a:solidFill>
                  <a:latin charset="-122" pitchFamily="65" typeface="方正隶二简体"/>
                  <a:ea charset="-122" pitchFamily="65" typeface="方正隶二简体"/>
                </a:rPr>
                <a:t>语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-1686517" y="2894192"/>
              <a:ext cx="415045" cy="40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pc="-300">
                  <a:solidFill>
                    <a:schemeClr val="bg1"/>
                  </a:solidFill>
                  <a:latin charset="-122" pitchFamily="65" typeface="方正隶二简体"/>
                  <a:ea charset="-122" pitchFamily="65" typeface="方正隶二简体"/>
                </a:rPr>
                <a:t>成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39552" y="225738"/>
            <a:ext cx="365760" cy="1373386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1200">
                <a:latin charset="-122" pitchFamily="2" typeface="宋体"/>
                <a:ea charset="-122" pitchFamily="2" typeface="宋体"/>
              </a:rPr>
              <a:t>灰色的风 原创设计</a:t>
            </a:r>
          </a:p>
        </p:txBody>
      </p:sp>
    </p:spTree>
    <p:extLst>
      <p:ext uri="{BB962C8B-B14F-4D97-AF65-F5344CB8AC3E}">
        <p14:creationId val="2981130729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组合 38"/>
          <p:cNvGrpSpPr/>
          <p:nvPr/>
        </p:nvGrpSpPr>
        <p:grpSpPr>
          <a:xfrm>
            <a:off x="5968727" y="763522"/>
            <a:ext cx="2791478" cy="649075"/>
            <a:chOff x="5416886" y="987574"/>
            <a:chExt cx="3096504" cy="720000"/>
          </a:xfrm>
        </p:grpSpPr>
        <p:grpSp>
          <p:nvGrpSpPr>
            <p:cNvPr id="20" name="组合 19"/>
            <p:cNvGrpSpPr/>
            <p:nvPr/>
          </p:nvGrpSpPr>
          <p:grpSpPr>
            <a:xfrm>
              <a:off x="5416886" y="987574"/>
              <a:ext cx="720000" cy="720000"/>
              <a:chOff x="1907704" y="1187916"/>
              <a:chExt cx="720000" cy="72000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3" name="直接连接符 12"/>
              <p:cNvCxnSpPr>
                <a:stCxn id="11" idx="0"/>
                <a:endCxn id="11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11" idx="1"/>
                <a:endCxn id="11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6209054" y="987574"/>
              <a:ext cx="720000" cy="720000"/>
              <a:chOff x="1907704" y="1187916"/>
              <a:chExt cx="720000" cy="72000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3" name="直接连接符 22"/>
              <p:cNvCxnSpPr>
                <a:stCxn id="22" idx="0"/>
                <a:endCxn id="22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22" idx="1"/>
                <a:endCxn id="22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7001222" y="987574"/>
              <a:ext cx="720000" cy="720000"/>
              <a:chOff x="1907704" y="1187916"/>
              <a:chExt cx="720000" cy="72000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9" name="直接连接符 28"/>
              <p:cNvCxnSpPr>
                <a:stCxn id="28" idx="0"/>
                <a:endCxn id="28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28" idx="1"/>
                <a:endCxn id="28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/>
            <p:cNvGrpSpPr/>
            <p:nvPr/>
          </p:nvGrpSpPr>
          <p:grpSpPr>
            <a:xfrm>
              <a:off x="7793390" y="987574"/>
              <a:ext cx="720000" cy="720000"/>
              <a:chOff x="1907704" y="1187916"/>
              <a:chExt cx="720000" cy="720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5" name="直接连接符 34"/>
              <p:cNvCxnSpPr>
                <a:stCxn id="34" idx="0"/>
                <a:endCxn id="34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34" idx="1"/>
                <a:endCxn id="34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5918510" y="704288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65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思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64133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恐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726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极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22451" y="424968"/>
            <a:ext cx="34163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xì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26394" y="424968"/>
            <a:ext cx="34163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sī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10223" y="424968"/>
            <a:ext cx="6226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kǒng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93426" y="411510"/>
            <a:ext cx="2844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jí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918043" y="1573163"/>
            <a:ext cx="2842162" cy="1335806"/>
            <a:chOff x="5918043" y="1656879"/>
            <a:chExt cx="2842162" cy="1335806"/>
          </a:xfrm>
        </p:grpSpPr>
        <p:sp>
          <p:nvSpPr>
            <p:cNvPr id="48" name="TextBox 47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【释义】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966502" y="1902643"/>
              <a:ext cx="2793702" cy="8636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z="1100"/>
                <a:t>是“仔细想想，觉得恐怖至极”的意思。用来形容司空见惯的现象中隐藏着令人震惊的真相，平时熟视无睹或不加注意觉得无所谓，但仔细思考后，便发现事情不是想象中那么简单。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7240"/>
          <a:stretch>
            <a:fillRect/>
          </a:stretch>
        </p:blipFill>
        <p:spPr>
          <a:xfrm>
            <a:off x="7668345" y="4168508"/>
            <a:ext cx="1475656" cy="62871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20000">
            <a:off x="1309546" y="1266443"/>
            <a:ext cx="2767561" cy="2767561"/>
          </a:xfrm>
          <a:prstGeom prst="rect">
            <a:avLst/>
          </a:prstGeom>
        </p:spPr>
      </p:pic>
    </p:spTree>
    <p:extLst>
      <p:ext uri="{BB962C8B-B14F-4D97-AF65-F5344CB8AC3E}">
        <p14:creationId val="352769641"/>
      </p:ext>
    </p:extLst>
  </p:cSld>
  <p:clrMapOvr>
    <a:masterClrMapping/>
  </p:clrMapOvr>
  <p:transition spd="slow">
    <p:push dir="r"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心形 7"/>
          <p:cNvSpPr/>
          <p:nvPr/>
        </p:nvSpPr>
        <p:spPr>
          <a:xfrm>
            <a:off x="1056470" y="1562861"/>
            <a:ext cx="3155490" cy="2521057"/>
          </a:xfrm>
          <a:prstGeom prst="heart">
            <a:avLst/>
          </a:prstGeom>
          <a:noFill/>
          <a:ln w="76200"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9" name="组合 38"/>
          <p:cNvGrpSpPr/>
          <p:nvPr/>
        </p:nvGrpSpPr>
        <p:grpSpPr>
          <a:xfrm>
            <a:off x="5968727" y="763522"/>
            <a:ext cx="2791478" cy="649075"/>
            <a:chOff x="5416886" y="987574"/>
            <a:chExt cx="3096504" cy="720000"/>
          </a:xfrm>
        </p:grpSpPr>
        <p:grpSp>
          <p:nvGrpSpPr>
            <p:cNvPr id="20" name="组合 19"/>
            <p:cNvGrpSpPr/>
            <p:nvPr/>
          </p:nvGrpSpPr>
          <p:grpSpPr>
            <a:xfrm>
              <a:off x="5416886" y="987574"/>
              <a:ext cx="720000" cy="720000"/>
              <a:chOff x="1907704" y="1187916"/>
              <a:chExt cx="720000" cy="72000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3" name="直接连接符 12"/>
              <p:cNvCxnSpPr>
                <a:stCxn id="11" idx="0"/>
                <a:endCxn id="11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11" idx="1"/>
                <a:endCxn id="11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6209054" y="987574"/>
              <a:ext cx="720000" cy="720000"/>
              <a:chOff x="1907704" y="1187916"/>
              <a:chExt cx="720000" cy="72000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3" name="直接连接符 22"/>
              <p:cNvCxnSpPr>
                <a:stCxn id="22" idx="0"/>
                <a:endCxn id="22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22" idx="1"/>
                <a:endCxn id="22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7001222" y="987574"/>
              <a:ext cx="720000" cy="720000"/>
              <a:chOff x="1907704" y="1187916"/>
              <a:chExt cx="720000" cy="72000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9" name="直接连接符 28"/>
              <p:cNvCxnSpPr>
                <a:stCxn id="28" idx="0"/>
                <a:endCxn id="28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28" idx="1"/>
                <a:endCxn id="28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/>
            <p:cNvGrpSpPr/>
            <p:nvPr/>
          </p:nvGrpSpPr>
          <p:grpSpPr>
            <a:xfrm>
              <a:off x="7793390" y="987574"/>
              <a:ext cx="720000" cy="720000"/>
              <a:chOff x="1907704" y="1187916"/>
              <a:chExt cx="720000" cy="720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5" name="直接连接符 34"/>
              <p:cNvCxnSpPr>
                <a:stCxn id="34" idx="0"/>
                <a:endCxn id="34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34" idx="1"/>
                <a:endCxn id="34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5918510" y="704288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说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65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64130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4400">
                <a:latin charset="-122" pitchFamily="65" typeface="方正楷体简体"/>
                <a:ea charset="-122" pitchFamily="65" typeface="方正楷体简体"/>
              </a:rPr>
              <a:t>觉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726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余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81956" y="424968"/>
            <a:ext cx="6226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shuō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36699" y="424968"/>
            <a:ext cx="5210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nào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95153" y="424968"/>
            <a:ext cx="45275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jué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37069" y="411510"/>
            <a:ext cx="39719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yú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918043" y="1573163"/>
            <a:ext cx="2842162" cy="651068"/>
            <a:chOff x="5918043" y="1656879"/>
            <a:chExt cx="2842162" cy="651068"/>
          </a:xfrm>
        </p:grpSpPr>
        <p:sp>
          <p:nvSpPr>
            <p:cNvPr id="48" name="TextBox 47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【释义】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966502" y="1902643"/>
              <a:ext cx="2793702" cy="4318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z="1100"/>
                <a:t>是“其他人有说有笑有打有闹感觉自己很多余”的意思。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7240"/>
          <a:stretch>
            <a:fillRect/>
          </a:stretch>
        </p:blipFill>
        <p:spPr>
          <a:xfrm>
            <a:off x="7668345" y="4168508"/>
            <a:ext cx="1475656" cy="62871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54" name="组合 53"/>
          <p:cNvGrpSpPr/>
          <p:nvPr/>
        </p:nvGrpSpPr>
        <p:grpSpPr>
          <a:xfrm>
            <a:off x="5906302" y="2355726"/>
            <a:ext cx="2842162" cy="869076"/>
            <a:chOff x="5918043" y="1656879"/>
            <a:chExt cx="2842162" cy="869076"/>
          </a:xfrm>
        </p:grpSpPr>
        <p:sp>
          <p:nvSpPr>
            <p:cNvPr id="55" name="TextBox 54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【词源】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5966502" y="1902643"/>
              <a:ext cx="2793702" cy="6477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z="1100"/>
                <a:t>朱自清《荷塘月色》一文中有“这时候最热闹的，要数树上的蝉声与水里的蛙声；但热闹是它们的，我什么也没有。”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31640" y="1938194"/>
            <a:ext cx="2621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9600">
                <a:solidFill>
                  <a:srgbClr val="C00000"/>
                </a:solidFill>
                <a:latin charset="-122" pitchFamily="65" typeface="方正超粗黑简体"/>
                <a:ea charset="-122" pitchFamily="65" typeface="方正超粗黑简体"/>
              </a:rPr>
              <a:t>说闹</a:t>
            </a:r>
          </a:p>
        </p:txBody>
      </p:sp>
      <p:sp>
        <p:nvSpPr>
          <p:cNvPr id="5" name="TextBox 4"/>
          <p:cNvSpPr txBox="1"/>
          <p:nvPr/>
        </p:nvSpPr>
        <p:spPr>
          <a:xfrm rot="19946410">
            <a:off x="2665321" y="852546"/>
            <a:ext cx="8686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/>
              <a:t>余</a:t>
            </a:r>
          </a:p>
        </p:txBody>
      </p:sp>
      <p:sp>
        <p:nvSpPr>
          <p:cNvPr id="6" name="TextBox 5"/>
          <p:cNvSpPr txBox="1"/>
          <p:nvPr/>
        </p:nvSpPr>
        <p:spPr>
          <a:xfrm rot="19625176">
            <a:off x="2661693" y="886361"/>
            <a:ext cx="600393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60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2686930" y="1706087"/>
            <a:ext cx="214731" cy="246491"/>
          </a:xfrm>
          <a:custGeom>
            <a:gdLst>
              <a:gd fmla="*/ 0 w 214731" name="connsiteX0"/>
              <a:gd fmla="*/ 246491 h 246491" name="connsiteY0"/>
              <a:gd fmla="*/ 23853 w 214731" name="connsiteX1"/>
              <a:gd fmla="*/ 166978 h 246491" name="connsiteY1"/>
              <a:gd fmla="*/ 31805 w 214731" name="connsiteX2"/>
              <a:gd fmla="*/ 143124 h 246491" name="connsiteY2"/>
              <a:gd fmla="*/ 55659 w 214731" name="connsiteX3"/>
              <a:gd fmla="*/ 119270 h 246491" name="connsiteY3"/>
              <a:gd fmla="*/ 103366 w 214731" name="connsiteX4"/>
              <a:gd fmla="*/ 103367 h 246491" name="connsiteY4"/>
              <a:gd fmla="*/ 166977 w 214731" name="connsiteX5"/>
              <a:gd fmla="*/ 111318 h 246491" name="connsiteY5"/>
              <a:gd fmla="*/ 174928 w 214731" name="connsiteX6"/>
              <a:gd fmla="*/ 190832 h 246491" name="connsiteY6"/>
              <a:gd fmla="*/ 135172 w 214731" name="connsiteX7"/>
              <a:gd fmla="*/ 182880 h 246491" name="connsiteY7"/>
              <a:gd fmla="*/ 127220 w 214731" name="connsiteX8"/>
              <a:gd fmla="*/ 159026 h 246491" name="connsiteY8"/>
              <a:gd fmla="*/ 151074 w 214731" name="connsiteX9"/>
              <a:gd fmla="*/ 71562 h 246491" name="connsiteY9"/>
              <a:gd fmla="*/ 174928 w 214731" name="connsiteX10"/>
              <a:gd fmla="*/ 47708 h 246491" name="connsiteY10"/>
              <a:gd fmla="*/ 190831 w 214731" name="connsiteX11"/>
              <a:gd fmla="*/ 23854 h 246491" name="connsiteY11"/>
              <a:gd fmla="*/ 214685 w 214731" name="connsiteX12"/>
              <a:gd fmla="*/ 0 h 246491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246491" w="214731">
                <a:moveTo>
                  <a:pt x="0" y="246491"/>
                </a:moveTo>
                <a:cubicBezTo>
                  <a:pt x="14459" y="145275"/>
                  <a:pt x="-5074" y="224832"/>
                  <a:pt x="23853" y="166978"/>
                </a:cubicBezTo>
                <a:cubicBezTo>
                  <a:pt x="27601" y="159481"/>
                  <a:pt x="27156" y="150098"/>
                  <a:pt x="31805" y="143124"/>
                </a:cubicBezTo>
                <a:cubicBezTo>
                  <a:pt x="38043" y="133768"/>
                  <a:pt x="45829" y="124731"/>
                  <a:pt x="55659" y="119270"/>
                </a:cubicBezTo>
                <a:cubicBezTo>
                  <a:pt x="70312" y="111129"/>
                  <a:pt x="103366" y="103367"/>
                  <a:pt x="103366" y="103367"/>
                </a:cubicBezTo>
                <a:cubicBezTo>
                  <a:pt x="124570" y="106017"/>
                  <a:pt x="147137" y="103382"/>
                  <a:pt x="166977" y="111318"/>
                </a:cubicBezTo>
                <a:cubicBezTo>
                  <a:pt x="197186" y="123401"/>
                  <a:pt x="176564" y="179379"/>
                  <a:pt x="174928" y="190832"/>
                </a:cubicBezTo>
                <a:cubicBezTo>
                  <a:pt x="161676" y="188181"/>
                  <a:pt x="146417" y="190377"/>
                  <a:pt x="135172" y="182880"/>
                </a:cubicBezTo>
                <a:cubicBezTo>
                  <a:pt x="128198" y="178231"/>
                  <a:pt x="127220" y="167408"/>
                  <a:pt x="127220" y="159026"/>
                </a:cubicBezTo>
                <a:cubicBezTo>
                  <a:pt x="127220" y="115520"/>
                  <a:pt x="127406" y="99964"/>
                  <a:pt x="151074" y="71562"/>
                </a:cubicBezTo>
                <a:cubicBezTo>
                  <a:pt x="158273" y="62923"/>
                  <a:pt x="167729" y="56347"/>
                  <a:pt x="174928" y="47708"/>
                </a:cubicBezTo>
                <a:cubicBezTo>
                  <a:pt x="181046" y="40367"/>
                  <a:pt x="184074" y="30611"/>
                  <a:pt x="190831" y="23854"/>
                </a:cubicBezTo>
                <a:cubicBezTo>
                  <a:pt x="216891" y="-2205"/>
                  <a:pt x="214685" y="19918"/>
                  <a:pt x="214685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472429710"/>
      </p:ext>
    </p:extLst>
  </p:cSld>
  <p:clrMapOvr>
    <a:masterClrMapping/>
  </p:clrMapOvr>
  <p:transition spd="slow">
    <p:push dir="r"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组合 38"/>
          <p:cNvGrpSpPr/>
          <p:nvPr/>
        </p:nvGrpSpPr>
        <p:grpSpPr>
          <a:xfrm>
            <a:off x="5968727" y="763522"/>
            <a:ext cx="2791478" cy="649075"/>
            <a:chOff x="5416886" y="987574"/>
            <a:chExt cx="3096504" cy="720000"/>
          </a:xfrm>
        </p:grpSpPr>
        <p:grpSp>
          <p:nvGrpSpPr>
            <p:cNvPr id="20" name="组合 19"/>
            <p:cNvGrpSpPr/>
            <p:nvPr/>
          </p:nvGrpSpPr>
          <p:grpSpPr>
            <a:xfrm>
              <a:off x="5416886" y="987574"/>
              <a:ext cx="720000" cy="720000"/>
              <a:chOff x="1907704" y="1187916"/>
              <a:chExt cx="720000" cy="72000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3" name="直接连接符 12"/>
              <p:cNvCxnSpPr>
                <a:stCxn id="11" idx="0"/>
                <a:endCxn id="11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11" idx="1"/>
                <a:endCxn id="11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6209054" y="987574"/>
              <a:ext cx="720000" cy="720000"/>
              <a:chOff x="1907704" y="1187916"/>
              <a:chExt cx="720000" cy="72000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3" name="直接连接符 22"/>
              <p:cNvCxnSpPr>
                <a:stCxn id="22" idx="0"/>
                <a:endCxn id="22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22" idx="1"/>
                <a:endCxn id="22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7001222" y="987574"/>
              <a:ext cx="720000" cy="720000"/>
              <a:chOff x="1907704" y="1187916"/>
              <a:chExt cx="720000" cy="72000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9" name="直接连接符 28"/>
              <p:cNvCxnSpPr>
                <a:stCxn id="28" idx="0"/>
                <a:endCxn id="28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28" idx="1"/>
                <a:endCxn id="28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/>
            <p:cNvGrpSpPr/>
            <p:nvPr/>
          </p:nvGrpSpPr>
          <p:grpSpPr>
            <a:xfrm>
              <a:off x="7793390" y="987574"/>
              <a:ext cx="720000" cy="720000"/>
              <a:chOff x="1907704" y="1187916"/>
              <a:chExt cx="720000" cy="720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5" name="直接连接符 34"/>
              <p:cNvCxnSpPr>
                <a:stCxn id="34" idx="0"/>
                <a:endCxn id="34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34" idx="1"/>
                <a:endCxn id="34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5918510" y="704288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十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65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面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64133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霾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726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66093" y="424968"/>
            <a:ext cx="45434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shí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85900" y="424968"/>
            <a:ext cx="6226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miàn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60228" y="424968"/>
            <a:ext cx="5226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maí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59294" y="411510"/>
            <a:ext cx="35274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fū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918043" y="1573163"/>
            <a:ext cx="2842162" cy="463772"/>
            <a:chOff x="5918043" y="1656879"/>
            <a:chExt cx="2842162" cy="463772"/>
          </a:xfrm>
        </p:grpSpPr>
        <p:sp>
          <p:nvSpPr>
            <p:cNvPr id="48" name="TextBox 47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【释义】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966502" y="1902643"/>
              <a:ext cx="2793702" cy="2159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z="1100"/>
                <a:t>变自成语“十面埋伏”。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7240"/>
          <a:stretch>
            <a:fillRect/>
          </a:stretch>
        </p:blipFill>
        <p:spPr>
          <a:xfrm>
            <a:off x="7668345" y="4168508"/>
            <a:ext cx="1475656" cy="62871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51" name="组合 50"/>
          <p:cNvGrpSpPr/>
          <p:nvPr/>
        </p:nvGrpSpPr>
        <p:grpSpPr>
          <a:xfrm>
            <a:off x="5906302" y="2139702"/>
            <a:ext cx="2842162" cy="869076"/>
            <a:chOff x="5918043" y="1656879"/>
            <a:chExt cx="2842162" cy="869076"/>
          </a:xfrm>
        </p:grpSpPr>
        <p:sp>
          <p:nvSpPr>
            <p:cNvPr id="52" name="TextBox 51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【词源】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5966502" y="1902643"/>
              <a:ext cx="2793702" cy="6477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z="1100"/>
                <a:t>今冬我国各地数个城市相继大雾重重，空气质量出现严重污染，网友造出“十面霾伏”以形容境况。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12679"/>
          <a:stretch>
            <a:fillRect/>
          </a:stretch>
        </p:blipFill>
        <p:spPr>
          <a:xfrm>
            <a:off x="1043608" y="1283467"/>
            <a:ext cx="3312368" cy="2296395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 rot="15028605">
            <a:off x="717100" y="2456921"/>
            <a:ext cx="13004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8800">
                <a:solidFill>
                  <a:schemeClr val="tx1">
                    <a:alpha val="35000"/>
                  </a:schemeClr>
                </a:solidFill>
                <a:latin charset="-122" pitchFamily="65" typeface="方正超粗黑简体"/>
                <a:ea charset="-122" pitchFamily="65" typeface="方正超粗黑简体"/>
              </a:rPr>
              <a:t>霾</a:t>
            </a:r>
          </a:p>
        </p:txBody>
      </p:sp>
      <p:sp>
        <p:nvSpPr>
          <p:cNvPr id="54" name="TextBox 53"/>
          <p:cNvSpPr txBox="1"/>
          <p:nvPr/>
        </p:nvSpPr>
        <p:spPr>
          <a:xfrm rot="19972264">
            <a:off x="1217337" y="806360"/>
            <a:ext cx="14020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9600">
                <a:solidFill>
                  <a:schemeClr val="tx1">
                    <a:alpha val="35000"/>
                  </a:schemeClr>
                </a:solidFill>
                <a:latin charset="-122" pitchFamily="65" typeface="方正超粗黑简体"/>
                <a:ea charset="-122" pitchFamily="65" typeface="方正超粗黑简体"/>
              </a:rPr>
              <a:t>霾</a:t>
            </a:r>
          </a:p>
        </p:txBody>
      </p:sp>
      <p:sp>
        <p:nvSpPr>
          <p:cNvPr id="55" name="TextBox 54"/>
          <p:cNvSpPr txBox="1"/>
          <p:nvPr/>
        </p:nvSpPr>
        <p:spPr>
          <a:xfrm rot="10800000">
            <a:off x="2140104" y="2801740"/>
            <a:ext cx="13004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8800">
                <a:solidFill>
                  <a:schemeClr val="tx1">
                    <a:alpha val="35000"/>
                  </a:schemeClr>
                </a:solidFill>
                <a:latin charset="-122" pitchFamily="65" typeface="方正超粗黑简体"/>
                <a:ea charset="-122" pitchFamily="65" typeface="方正超粗黑简体"/>
              </a:rPr>
              <a:t>霾</a:t>
            </a:r>
          </a:p>
        </p:txBody>
      </p:sp>
      <p:sp>
        <p:nvSpPr>
          <p:cNvPr id="56" name="TextBox 55"/>
          <p:cNvSpPr txBox="1"/>
          <p:nvPr/>
        </p:nvSpPr>
        <p:spPr>
          <a:xfrm rot="4718991">
            <a:off x="3468013" y="1779031"/>
            <a:ext cx="13004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8800">
                <a:solidFill>
                  <a:schemeClr val="tx1">
                    <a:alpha val="35000"/>
                  </a:schemeClr>
                </a:solidFill>
                <a:latin charset="-122" pitchFamily="65" typeface="方正超粗黑简体"/>
                <a:ea charset="-122" pitchFamily="65" typeface="方正超粗黑简体"/>
              </a:rPr>
              <a:t>霾</a:t>
            </a:r>
          </a:p>
        </p:txBody>
      </p:sp>
      <p:sp>
        <p:nvSpPr>
          <p:cNvPr id="57" name="TextBox 56"/>
          <p:cNvSpPr txBox="1"/>
          <p:nvPr/>
        </p:nvSpPr>
        <p:spPr>
          <a:xfrm rot="11817458">
            <a:off x="1393320" y="2933494"/>
            <a:ext cx="13004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8800">
                <a:solidFill>
                  <a:schemeClr val="tx1">
                    <a:alpha val="35000"/>
                  </a:schemeClr>
                </a:solidFill>
                <a:latin charset="-122" pitchFamily="65" typeface="方正超粗黑简体"/>
                <a:ea charset="-122" pitchFamily="65" typeface="方正超粗黑简体"/>
              </a:rPr>
              <a:t>霾</a:t>
            </a:r>
          </a:p>
        </p:txBody>
      </p:sp>
      <p:sp>
        <p:nvSpPr>
          <p:cNvPr id="58" name="TextBox 57"/>
          <p:cNvSpPr txBox="1"/>
          <p:nvPr/>
        </p:nvSpPr>
        <p:spPr>
          <a:xfrm rot="17760926">
            <a:off x="684523" y="1573248"/>
            <a:ext cx="13004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8800">
                <a:solidFill>
                  <a:schemeClr val="tx1">
                    <a:alpha val="35000"/>
                  </a:schemeClr>
                </a:solidFill>
                <a:latin charset="-122" pitchFamily="65" typeface="方正超粗黑简体"/>
                <a:ea charset="-122" pitchFamily="65" typeface="方正超粗黑简体"/>
              </a:rPr>
              <a:t>霾</a:t>
            </a:r>
          </a:p>
        </p:txBody>
      </p:sp>
      <p:sp>
        <p:nvSpPr>
          <p:cNvPr id="59" name="TextBox 58"/>
          <p:cNvSpPr txBox="1"/>
          <p:nvPr/>
        </p:nvSpPr>
        <p:spPr>
          <a:xfrm rot="7906885">
            <a:off x="2935289" y="2809187"/>
            <a:ext cx="13004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8800">
                <a:solidFill>
                  <a:schemeClr val="tx1">
                    <a:alpha val="35000"/>
                  </a:schemeClr>
                </a:solidFill>
                <a:latin charset="-122" pitchFamily="65" typeface="方正超粗黑简体"/>
                <a:ea charset="-122" pitchFamily="65" typeface="方正超粗黑简体"/>
              </a:rPr>
              <a:t>霾</a:t>
            </a:r>
          </a:p>
        </p:txBody>
      </p:sp>
      <p:sp>
        <p:nvSpPr>
          <p:cNvPr id="60" name="TextBox 59"/>
          <p:cNvSpPr txBox="1"/>
          <p:nvPr/>
        </p:nvSpPr>
        <p:spPr>
          <a:xfrm rot="6591604">
            <a:off x="3599929" y="2442059"/>
            <a:ext cx="13004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8800">
                <a:solidFill>
                  <a:schemeClr val="tx1">
                    <a:alpha val="35000"/>
                  </a:schemeClr>
                </a:solidFill>
                <a:latin charset="-122" pitchFamily="65" typeface="方正超粗黑简体"/>
                <a:ea charset="-122" pitchFamily="65" typeface="方正超粗黑简体"/>
              </a:rPr>
              <a:t>霾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52645" y="833701"/>
            <a:ext cx="13004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8800">
                <a:solidFill>
                  <a:schemeClr val="tx1">
                    <a:alpha val="35000"/>
                  </a:schemeClr>
                </a:solidFill>
                <a:latin charset="-122" pitchFamily="65" typeface="方正超粗黑简体"/>
                <a:ea charset="-122" pitchFamily="65" typeface="方正超粗黑简体"/>
              </a:rPr>
              <a:t>霾</a:t>
            </a:r>
          </a:p>
        </p:txBody>
      </p:sp>
      <p:sp>
        <p:nvSpPr>
          <p:cNvPr id="62" name="TextBox 61"/>
          <p:cNvSpPr txBox="1"/>
          <p:nvPr/>
        </p:nvSpPr>
        <p:spPr>
          <a:xfrm rot="2260566">
            <a:off x="3016757" y="1018671"/>
            <a:ext cx="13004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8800">
                <a:solidFill>
                  <a:schemeClr val="tx1">
                    <a:alpha val="35000"/>
                  </a:schemeClr>
                </a:solidFill>
                <a:latin charset="-122" pitchFamily="65" typeface="方正超粗黑简体"/>
                <a:ea charset="-122" pitchFamily="65" typeface="方正超粗黑简体"/>
              </a:rPr>
              <a:t>霾</a:t>
            </a:r>
          </a:p>
        </p:txBody>
      </p:sp>
    </p:spTree>
    <p:extLst>
      <p:ext uri="{BB962C8B-B14F-4D97-AF65-F5344CB8AC3E}">
        <p14:creationId val="2391604392"/>
      </p:ext>
    </p:extLst>
  </p:cSld>
  <p:clrMapOvr>
    <a:masterClrMapping/>
  </p:clrMapOvr>
  <p:transition spd="slow">
    <p:push dir="r"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组合 38"/>
          <p:cNvGrpSpPr/>
          <p:nvPr/>
        </p:nvGrpSpPr>
        <p:grpSpPr>
          <a:xfrm>
            <a:off x="5968727" y="763522"/>
            <a:ext cx="2791478" cy="649075"/>
            <a:chOff x="5416886" y="987574"/>
            <a:chExt cx="3096504" cy="720000"/>
          </a:xfrm>
        </p:grpSpPr>
        <p:grpSp>
          <p:nvGrpSpPr>
            <p:cNvPr id="20" name="组合 19"/>
            <p:cNvGrpSpPr/>
            <p:nvPr/>
          </p:nvGrpSpPr>
          <p:grpSpPr>
            <a:xfrm>
              <a:off x="5416886" y="987574"/>
              <a:ext cx="720000" cy="720000"/>
              <a:chOff x="1907704" y="1187916"/>
              <a:chExt cx="720000" cy="72000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3" name="直接连接符 12"/>
              <p:cNvCxnSpPr>
                <a:stCxn id="11" idx="0"/>
                <a:endCxn id="11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11" idx="1"/>
                <a:endCxn id="11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6209054" y="987574"/>
              <a:ext cx="720000" cy="720000"/>
              <a:chOff x="1907704" y="1187916"/>
              <a:chExt cx="720000" cy="72000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3" name="直接连接符 22"/>
              <p:cNvCxnSpPr>
                <a:stCxn id="22" idx="0"/>
                <a:endCxn id="22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22" idx="1"/>
                <a:endCxn id="22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7001222" y="987574"/>
              <a:ext cx="720000" cy="720000"/>
              <a:chOff x="1907704" y="1187916"/>
              <a:chExt cx="720000" cy="72000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9" name="直接连接符 28"/>
              <p:cNvCxnSpPr>
                <a:stCxn id="28" idx="0"/>
                <a:endCxn id="28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28" idx="1"/>
                <a:endCxn id="28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/>
            <p:cNvGrpSpPr/>
            <p:nvPr/>
          </p:nvGrpSpPr>
          <p:grpSpPr>
            <a:xfrm>
              <a:off x="7793390" y="987574"/>
              <a:ext cx="720000" cy="720000"/>
              <a:chOff x="1907704" y="1187916"/>
              <a:chExt cx="720000" cy="720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5" name="直接连接符 34"/>
              <p:cNvCxnSpPr>
                <a:stCxn id="34" idx="0"/>
                <a:endCxn id="34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34" idx="1"/>
                <a:endCxn id="34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5918510" y="704288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社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65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病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64130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我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726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药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38312" y="424968"/>
            <a:ext cx="5099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shè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08124" y="424968"/>
            <a:ext cx="57816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bìng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00709" y="424968"/>
            <a:ext cx="44164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wǒ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80714" y="411510"/>
            <a:ext cx="5099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yào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918043" y="1573163"/>
            <a:ext cx="2842162" cy="433059"/>
            <a:chOff x="5918043" y="1656879"/>
            <a:chExt cx="2842162" cy="433059"/>
          </a:xfrm>
        </p:grpSpPr>
        <p:sp>
          <p:nvSpPr>
            <p:cNvPr id="48" name="TextBox 47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【释义】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966502" y="1902643"/>
              <a:ext cx="2793702" cy="2159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z="1100"/>
                <a:t>是“社会生病了，为什么让我吃药”的意思。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7240"/>
          <a:stretch>
            <a:fillRect/>
          </a:stretch>
        </p:blipFill>
        <p:spPr>
          <a:xfrm>
            <a:off x="7668345" y="4168508"/>
            <a:ext cx="1475656" cy="62871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2243" l="9464" r="7017" t="5255"/>
          <a:stretch>
            <a:fillRect/>
          </a:stretch>
        </p:blipFill>
        <p:spPr>
          <a:xfrm>
            <a:off x="1586144" y="2078230"/>
            <a:ext cx="2625816" cy="1494285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1296677" y="868665"/>
            <a:ext cx="1300795" cy="411722"/>
          </a:xfrm>
          <a:prstGeom prst="wedgeRoundRectCallout">
            <a:avLst>
              <a:gd fmla="val -60073" name="adj1"/>
              <a:gd fmla="val -29955" name="adj2"/>
              <a:gd fmla="val 16667" name="adj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1326396" y="887202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/>
              <a:t>你有病啊！</a:t>
            </a:r>
          </a:p>
        </p:txBody>
      </p:sp>
      <p:sp>
        <p:nvSpPr>
          <p:cNvPr id="51" name="圆角矩形标注 50"/>
          <p:cNvSpPr/>
          <p:nvPr/>
        </p:nvSpPr>
        <p:spPr>
          <a:xfrm flipH="1">
            <a:off x="2813496" y="1406089"/>
            <a:ext cx="1300795" cy="411722"/>
          </a:xfrm>
          <a:prstGeom prst="wedgeRoundRectCallout">
            <a:avLst>
              <a:gd fmla="val -60073" name="adj1"/>
              <a:gd fmla="val -29955" name="adj2"/>
              <a:gd fmla="val 16667" name="adj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TextBox 51"/>
          <p:cNvSpPr txBox="1"/>
          <p:nvPr/>
        </p:nvSpPr>
        <p:spPr>
          <a:xfrm flipH="1">
            <a:off x="3113960" y="1424626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/>
              <a:t>我有药啊！</a:t>
            </a:r>
          </a:p>
        </p:txBody>
      </p:sp>
      <p:sp>
        <p:nvSpPr>
          <p:cNvPr id="53" name="圆角矩形标注 52"/>
          <p:cNvSpPr/>
          <p:nvPr/>
        </p:nvSpPr>
        <p:spPr>
          <a:xfrm flipH="1">
            <a:off x="1594011" y="3816212"/>
            <a:ext cx="2532797" cy="411722"/>
          </a:xfrm>
          <a:prstGeom prst="wedgeRoundRectCallout">
            <a:avLst>
              <a:gd fmla="val -54736" name="adj1"/>
              <a:gd fmla="val -28023" name="adj2"/>
              <a:gd fmla="val 16667" name="adj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TextBox 56"/>
          <p:cNvSpPr txBox="1"/>
          <p:nvPr/>
        </p:nvSpPr>
        <p:spPr>
          <a:xfrm flipH="1">
            <a:off x="1900701" y="3834748"/>
            <a:ext cx="22148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/>
              <a:t>你想吃吗！让妈妈买去！</a:t>
            </a:r>
          </a:p>
        </p:txBody>
      </p:sp>
    </p:spTree>
    <p:extLst>
      <p:ext uri="{BB962C8B-B14F-4D97-AF65-F5344CB8AC3E}">
        <p14:creationId val="778341592"/>
      </p:ext>
    </p:extLst>
  </p:cSld>
  <p:clrMapOvr>
    <a:masterClrMapping/>
  </p:clrMapOvr>
  <p:transition spd="slow">
    <p:push dir="r"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组合 38"/>
          <p:cNvGrpSpPr/>
          <p:nvPr/>
        </p:nvGrpSpPr>
        <p:grpSpPr>
          <a:xfrm>
            <a:off x="5968727" y="763522"/>
            <a:ext cx="2791478" cy="649075"/>
            <a:chOff x="5416886" y="987574"/>
            <a:chExt cx="3096504" cy="720000"/>
          </a:xfrm>
        </p:grpSpPr>
        <p:grpSp>
          <p:nvGrpSpPr>
            <p:cNvPr id="20" name="组合 19"/>
            <p:cNvGrpSpPr/>
            <p:nvPr/>
          </p:nvGrpSpPr>
          <p:grpSpPr>
            <a:xfrm>
              <a:off x="5416886" y="987574"/>
              <a:ext cx="720000" cy="720000"/>
              <a:chOff x="1907704" y="1187916"/>
              <a:chExt cx="720000" cy="72000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3" name="直接连接符 12"/>
              <p:cNvCxnSpPr>
                <a:stCxn id="11" idx="0"/>
                <a:endCxn id="11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11" idx="1"/>
                <a:endCxn id="11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6209054" y="987574"/>
              <a:ext cx="720000" cy="720000"/>
              <a:chOff x="1907704" y="1187916"/>
              <a:chExt cx="720000" cy="72000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3" name="直接连接符 22"/>
              <p:cNvCxnSpPr>
                <a:stCxn id="22" idx="0"/>
                <a:endCxn id="22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22" idx="1"/>
                <a:endCxn id="22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7001222" y="987574"/>
              <a:ext cx="720000" cy="720000"/>
              <a:chOff x="1907704" y="1187916"/>
              <a:chExt cx="720000" cy="72000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9" name="直接连接符 28"/>
              <p:cNvCxnSpPr>
                <a:stCxn id="28" idx="0"/>
                <a:endCxn id="28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28" idx="1"/>
                <a:endCxn id="28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/>
            <p:cNvGrpSpPr/>
            <p:nvPr/>
          </p:nvGrpSpPr>
          <p:grpSpPr>
            <a:xfrm>
              <a:off x="7793390" y="987574"/>
              <a:ext cx="720000" cy="720000"/>
              <a:chOff x="1907704" y="1187916"/>
              <a:chExt cx="720000" cy="720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5" name="直接连接符 34"/>
              <p:cNvCxnSpPr>
                <a:stCxn id="34" idx="0"/>
                <a:endCxn id="34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34" idx="1"/>
                <a:endCxn id="34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5918510" y="704288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啊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65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痛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64130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悟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72657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蜡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45468" y="424968"/>
            <a:ext cx="29559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ā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08124" y="424968"/>
            <a:ext cx="57816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tòng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00709" y="424968"/>
            <a:ext cx="44164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wù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65644" y="411510"/>
            <a:ext cx="34004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là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918043" y="1573163"/>
            <a:ext cx="2842162" cy="1117798"/>
            <a:chOff x="5918043" y="1656879"/>
            <a:chExt cx="2842162" cy="1117798"/>
          </a:xfrm>
        </p:grpSpPr>
        <p:sp>
          <p:nvSpPr>
            <p:cNvPr id="48" name="TextBox 47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【释义】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966502" y="1902643"/>
              <a:ext cx="2793702" cy="8636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mtClean="0" sz="1100"/>
                <a:t>是“啊多么痛的领悟”的缩略形式，亦被引申为“啊多么痛的领悟，你为什么用蜡烛滴我”。后面的“蜡”是因为网友说这句话时，常在最后加个“蜡烛”图标以示“杯具”。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7240"/>
          <a:stretch>
            <a:fillRect/>
          </a:stretch>
        </p:blipFill>
        <p:spPr>
          <a:xfrm>
            <a:off x="7668345" y="4168508"/>
            <a:ext cx="1475656" cy="62871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51" name="组合 50"/>
          <p:cNvGrpSpPr/>
          <p:nvPr/>
        </p:nvGrpSpPr>
        <p:grpSpPr>
          <a:xfrm>
            <a:off x="5906302" y="2782794"/>
            <a:ext cx="2842162" cy="433059"/>
            <a:chOff x="5918043" y="1656879"/>
            <a:chExt cx="2842162" cy="433059"/>
          </a:xfrm>
        </p:grpSpPr>
        <p:sp>
          <p:nvSpPr>
            <p:cNvPr id="52" name="TextBox 51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【词源】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5966502" y="1902643"/>
              <a:ext cx="2793702" cy="2159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z="1100"/>
                <a:t>来源于辛晓琪的歌曲《领悟》。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1600" y="987574"/>
            <a:ext cx="3649588" cy="3242051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508" y="3279910"/>
            <a:ext cx="724049" cy="72404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998233733"/>
      </p:ext>
    </p:extLst>
  </p:cSld>
  <p:clrMapOvr>
    <a:masterClrMapping/>
  </p:clrMapOvr>
  <p:transition spd="slow">
    <p:push dir="r"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组合 38"/>
          <p:cNvGrpSpPr/>
          <p:nvPr/>
        </p:nvGrpSpPr>
        <p:grpSpPr>
          <a:xfrm>
            <a:off x="5968727" y="763522"/>
            <a:ext cx="2791478" cy="649075"/>
            <a:chOff x="5416886" y="987574"/>
            <a:chExt cx="3096504" cy="720000"/>
          </a:xfrm>
        </p:grpSpPr>
        <p:grpSp>
          <p:nvGrpSpPr>
            <p:cNvPr id="20" name="组合 19"/>
            <p:cNvGrpSpPr/>
            <p:nvPr/>
          </p:nvGrpSpPr>
          <p:grpSpPr>
            <a:xfrm>
              <a:off x="5416886" y="987574"/>
              <a:ext cx="720000" cy="720000"/>
              <a:chOff x="1907704" y="1187916"/>
              <a:chExt cx="720000" cy="72000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3" name="直接连接符 12"/>
              <p:cNvCxnSpPr>
                <a:stCxn id="11" idx="0"/>
                <a:endCxn id="11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11" idx="1"/>
                <a:endCxn id="11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6209054" y="987574"/>
              <a:ext cx="720000" cy="720000"/>
              <a:chOff x="1907704" y="1187916"/>
              <a:chExt cx="720000" cy="72000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3" name="直接连接符 22"/>
              <p:cNvCxnSpPr>
                <a:stCxn id="22" idx="0"/>
                <a:endCxn id="22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22" idx="1"/>
                <a:endCxn id="22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7001222" y="987574"/>
              <a:ext cx="720000" cy="720000"/>
              <a:chOff x="1907704" y="1187916"/>
              <a:chExt cx="720000" cy="72000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9" name="直接连接符 28"/>
              <p:cNvCxnSpPr>
                <a:stCxn id="28" idx="0"/>
                <a:endCxn id="28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28" idx="1"/>
                <a:endCxn id="28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/>
            <p:cNvGrpSpPr/>
            <p:nvPr/>
          </p:nvGrpSpPr>
          <p:grpSpPr>
            <a:xfrm>
              <a:off x="7793390" y="987574"/>
              <a:ext cx="720000" cy="720000"/>
              <a:chOff x="1907704" y="1187916"/>
              <a:chExt cx="720000" cy="720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5" name="直接连接符 34"/>
              <p:cNvCxnSpPr>
                <a:stCxn id="34" idx="0"/>
                <a:endCxn id="34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34" idx="1"/>
                <a:endCxn id="34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5918510" y="704288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毒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65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德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64130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大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72657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学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89112" y="424968"/>
            <a:ext cx="4083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dú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93056" y="424968"/>
            <a:ext cx="4083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dé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17378" y="424968"/>
            <a:ext cx="4083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dà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80713" y="411510"/>
            <a:ext cx="5099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xúe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918043" y="1573163"/>
            <a:ext cx="2842162" cy="1117798"/>
            <a:chOff x="5918043" y="1656879"/>
            <a:chExt cx="2842162" cy="1117798"/>
          </a:xfrm>
        </p:grpSpPr>
        <p:sp>
          <p:nvSpPr>
            <p:cNvPr id="48" name="TextBox 47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【释义】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966502" y="1902643"/>
              <a:ext cx="2793702" cy="8636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z="1100"/>
                <a:t>摄影论坛流行语，“什么镜头拍的？毒！德味！大师！学习了！”意指讽刺现在的摄影论坛尽是些毫无营养的回帖，看到什么作品都机械式的回复这句话。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7240"/>
          <a:stretch>
            <a:fillRect/>
          </a:stretch>
        </p:blipFill>
        <p:spPr>
          <a:xfrm>
            <a:off x="7668345" y="4168508"/>
            <a:ext cx="1475656" cy="62871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51" name="组合 50"/>
          <p:cNvGrpSpPr/>
          <p:nvPr/>
        </p:nvGrpSpPr>
        <p:grpSpPr>
          <a:xfrm>
            <a:off x="5906302" y="2782794"/>
            <a:ext cx="2842162" cy="1335806"/>
            <a:chOff x="5918043" y="1656879"/>
            <a:chExt cx="2842162" cy="1335806"/>
          </a:xfrm>
        </p:grpSpPr>
        <p:sp>
          <p:nvSpPr>
            <p:cNvPr id="52" name="TextBox 51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【词源】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5966502" y="1902643"/>
              <a:ext cx="2793702" cy="10795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z="1100"/>
                <a:t>毒，就是中毒，讽刺摄影新手所普遍认为的好的器材决定照片质量的观点；德味，讽刺德国相机镜头的味道（用德系相机拍得的照片在红色和蓝色上显得比较浓郁，焦外色彩过渡自然）之说法。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6182" y="1412596"/>
            <a:ext cx="3185561" cy="23891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8916"/>
          <a:stretch>
            <a:fillRect/>
          </a:stretch>
        </p:blipFill>
        <p:spPr>
          <a:xfrm>
            <a:off x="3779911" y="2690961"/>
            <a:ext cx="1199659" cy="729549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>
          <a:xfrm>
            <a:off x="4154248" y="1851670"/>
            <a:ext cx="792088" cy="772062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TextBox 5"/>
          <p:cNvSpPr txBox="1"/>
          <p:nvPr/>
        </p:nvSpPr>
        <p:spPr>
          <a:xfrm>
            <a:off x="4302772" y="1967851"/>
            <a:ext cx="487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1200">
                <a:latin typeface="+mn-ea"/>
              </a:rPr>
              <a:t>你好</a:t>
            </a:r>
          </a:p>
          <a:p>
            <a:pPr algn="ctr"/>
            <a:r>
              <a:rPr altLang="en-US" lang="zh-CN" smtClean="0" sz="1200">
                <a:latin typeface="+mn-ea"/>
              </a:rPr>
              <a:t>毒</a:t>
            </a:r>
          </a:p>
        </p:txBody>
      </p:sp>
    </p:spTree>
    <p:extLst>
      <p:ext uri="{BB962C8B-B14F-4D97-AF65-F5344CB8AC3E}">
        <p14:creationId val="3373513929"/>
      </p:ext>
    </p:extLst>
  </p:cSld>
  <p:clrMapOvr>
    <a:masterClrMapping/>
  </p:clrMapOvr>
  <p:transition spd="slow">
    <p:push dir="r"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组合 38"/>
          <p:cNvGrpSpPr/>
          <p:nvPr/>
        </p:nvGrpSpPr>
        <p:grpSpPr>
          <a:xfrm>
            <a:off x="5968727" y="763522"/>
            <a:ext cx="2791478" cy="649075"/>
            <a:chOff x="5416886" y="987574"/>
            <a:chExt cx="3096504" cy="720000"/>
          </a:xfrm>
        </p:grpSpPr>
        <p:grpSp>
          <p:nvGrpSpPr>
            <p:cNvPr id="20" name="组合 19"/>
            <p:cNvGrpSpPr/>
            <p:nvPr/>
          </p:nvGrpSpPr>
          <p:grpSpPr>
            <a:xfrm>
              <a:off x="5416886" y="987574"/>
              <a:ext cx="720000" cy="720000"/>
              <a:chOff x="1907704" y="1187916"/>
              <a:chExt cx="720000" cy="72000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3" name="直接连接符 12"/>
              <p:cNvCxnSpPr>
                <a:stCxn id="11" idx="0"/>
                <a:endCxn id="11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11" idx="1"/>
                <a:endCxn id="11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6209054" y="987574"/>
              <a:ext cx="720000" cy="720000"/>
              <a:chOff x="1907704" y="1187916"/>
              <a:chExt cx="720000" cy="72000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3" name="直接连接符 22"/>
              <p:cNvCxnSpPr>
                <a:stCxn id="22" idx="0"/>
                <a:endCxn id="22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22" idx="1"/>
                <a:endCxn id="22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7001222" y="987574"/>
              <a:ext cx="720000" cy="720000"/>
              <a:chOff x="1907704" y="1187916"/>
              <a:chExt cx="720000" cy="72000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9" name="直接连接符 28"/>
              <p:cNvCxnSpPr>
                <a:stCxn id="28" idx="0"/>
                <a:endCxn id="28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28" idx="1"/>
                <a:endCxn id="28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/>
            <p:cNvGrpSpPr/>
            <p:nvPr/>
          </p:nvGrpSpPr>
          <p:grpSpPr>
            <a:xfrm>
              <a:off x="7793390" y="987574"/>
              <a:ext cx="720000" cy="720000"/>
              <a:chOff x="1907704" y="1187916"/>
              <a:chExt cx="720000" cy="720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5" name="直接连接符 34"/>
              <p:cNvCxnSpPr>
                <a:stCxn id="34" idx="0"/>
                <a:endCxn id="34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34" idx="1"/>
                <a:endCxn id="34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5918510" y="704288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飞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65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蝗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64130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芜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72657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湖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94668" y="424968"/>
            <a:ext cx="39719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fēi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23988" y="424968"/>
            <a:ext cx="74644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huáng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00710" y="424968"/>
            <a:ext cx="44164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wú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31513" y="411510"/>
            <a:ext cx="4083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hú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918043" y="1573163"/>
            <a:ext cx="2842162" cy="899789"/>
            <a:chOff x="5918043" y="1656879"/>
            <a:chExt cx="2842162" cy="899789"/>
          </a:xfrm>
        </p:grpSpPr>
        <p:sp>
          <p:nvSpPr>
            <p:cNvPr id="48" name="TextBox 47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【释义】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966502" y="1902643"/>
              <a:ext cx="2793702" cy="6477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mtClean="0" sz="1100"/>
                <a:t>即非黄勿护，非黄(本贴非黄色类贴子)，勿护(不要删除)，整体解释为：本贴子非黄色，请管理员不要删除。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7240"/>
          <a:stretch>
            <a:fillRect/>
          </a:stretch>
        </p:blipFill>
        <p:spPr>
          <a:xfrm>
            <a:off x="7668345" y="4168508"/>
            <a:ext cx="1475656" cy="62871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51" name="组合 50"/>
          <p:cNvGrpSpPr/>
          <p:nvPr/>
        </p:nvGrpSpPr>
        <p:grpSpPr>
          <a:xfrm>
            <a:off x="5906302" y="2532088"/>
            <a:ext cx="2842162" cy="1335806"/>
            <a:chOff x="5918043" y="1656879"/>
            <a:chExt cx="2842162" cy="1335806"/>
          </a:xfrm>
        </p:grpSpPr>
        <p:sp>
          <p:nvSpPr>
            <p:cNvPr id="52" name="TextBox 51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【词源】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5966502" y="1902643"/>
              <a:ext cx="2793702" cy="10795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z="1100"/>
                <a:t>在百度贴吧中，护就是删帖的意思，因为足球运动员李毅以护球而出名，所以李毅吧绝大多数动词都用护来代替。意思就是某些吧友发的帖子标题很黄，但内容实际上是很温馨很感人的，就会加这么一句。</a:t>
              </a:r>
            </a:p>
          </p:txBody>
        </p: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216" r="6827"/>
          <a:stretch>
            <a:fillRect/>
          </a:stretch>
        </p:blipFill>
        <p:spPr>
          <a:xfrm>
            <a:off x="1" y="1842337"/>
            <a:ext cx="4572000" cy="3027863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0" y="704287"/>
            <a:ext cx="899592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7544" y="784900"/>
            <a:ext cx="235182" cy="597504"/>
          </a:xfrm>
          <a:prstGeom prst="rect">
            <a:avLst/>
          </a:prstGeom>
        </p:spPr>
      </p:pic>
    </p:spTree>
    <p:extLst>
      <p:ext uri="{BB962C8B-B14F-4D97-AF65-F5344CB8AC3E}">
        <p14:creationId val="525794229"/>
      </p:ext>
    </p:extLst>
  </p:cSld>
  <p:clrMapOvr>
    <a:masterClrMapping/>
  </p:clrMapOvr>
  <p:transition spd="slow">
    <p:push dir="r"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0752"/>
          <a:stretch>
            <a:fillRect/>
          </a:stretch>
        </p:blipFill>
        <p:spPr>
          <a:xfrm>
            <a:off x="396" y="0"/>
            <a:ext cx="9143603" cy="51435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2195736" y="3917790"/>
            <a:ext cx="6741402" cy="12257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-2604" y="0"/>
            <a:ext cx="540000" cy="5143500"/>
            <a:chOff x="8597974" y="0"/>
            <a:chExt cx="540000" cy="514350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8597974" y="699542"/>
              <a:ext cx="540000" cy="0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8597974" y="2037978"/>
              <a:ext cx="540000" cy="0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8597974" y="2974082"/>
              <a:ext cx="540000" cy="0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8597974" y="4443958"/>
              <a:ext cx="540000" cy="0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597974" y="0"/>
              <a:ext cx="0" cy="5143500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216821" y="843558"/>
            <a:ext cx="4450080" cy="7315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1400">
                <a:latin typeface="+mn-ea"/>
              </a:rPr>
              <a:t>所用插图素材均来自网络，版权归原作者所有。</a:t>
            </a:r>
          </a:p>
          <a:p>
            <a:pPr algn="r">
              <a:lnSpc>
                <a:spcPct val="150000"/>
              </a:lnSpc>
            </a:pPr>
            <a:r>
              <a:rPr altLang="en-US" lang="zh-CN" smtClean="0" sz="1400">
                <a:latin typeface="+mn-ea"/>
              </a:rPr>
              <a:t>词源释义均来源于网络，谬误在所难免，大家一笑了之！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6086" y="552500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latin charset="-122" pitchFamily="34" typeface="微软雅黑"/>
                <a:ea charset="-122" pitchFamily="34" typeface="微软雅黑"/>
              </a:rPr>
              <a:t>作者声明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48788" y="1595939"/>
            <a:ext cx="442040" cy="442040"/>
          </a:xfrm>
          <a:prstGeom prst="rect">
            <a:avLst/>
          </a:prstGeom>
        </p:spPr>
      </p:pic>
    </p:spTree>
    <p:extLst>
      <p:ext uri="{BB962C8B-B14F-4D97-AF65-F5344CB8AC3E}">
        <p14:creationId val="1114883367"/>
      </p:ext>
    </p:extLst>
  </p:cSld>
  <p:clrMapOvr>
    <a:masterClrMapping/>
  </p:clrMapOvr>
  <p:transition spd="slow">
    <p:push dir="r"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9144000" cy="5143500"/>
            <a:chExt cx="9144000" cy="51435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9" name="图片 8">
              <a:hlinkClick r:id="rId3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3170" y="1411315"/>
              <a:ext cx="3511600" cy="74987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1520" y="144857"/>
              <a:ext cx="1597726" cy="1597726"/>
            </a:xfrm>
            <a:prstGeom prst="rect">
              <a:avLst/>
            </a:prstGeom>
          </p:spPr>
        </p:pic>
        <p:sp>
          <p:nvSpPr>
            <p:cNvPr id="11" name="TextBox 14"/>
            <p:cNvSpPr txBox="1"/>
            <p:nvPr/>
          </p:nvSpPr>
          <p:spPr>
            <a:xfrm>
              <a:off x="422789" y="2017172"/>
              <a:ext cx="1678305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 smtClean="0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ZP-012-140121</a:t>
              </a:r>
            </a:p>
          </p:txBody>
        </p:sp>
        <p:sp>
          <p:nvSpPr>
            <p:cNvPr id="12" name="文本框 11">
              <a:hlinkClick r:id="rId5"/>
            </p:cNvPr>
            <p:cNvSpPr txBox="1"/>
            <p:nvPr/>
          </p:nvSpPr>
          <p:spPr>
            <a:xfrm>
              <a:off x="5844927" y="4291031"/>
              <a:ext cx="1408430" cy="259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11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关注微博 @灰色_风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945341" y="4605639"/>
              <a:ext cx="3935730" cy="259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en-US" lang="zh-CN" smtClean="0" sz="11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更多精彩原创PPT作品\PPT模版\PPT教程\PPT素材\优秀设计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892667" y="2961391"/>
              <a:ext cx="1332000" cy="1332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452320" y="2925391"/>
              <a:ext cx="1404000" cy="140400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7472330" y="4291031"/>
              <a:ext cx="1363980" cy="259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11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关注微信 hsdf_ppt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49246" y="9340502"/>
            <a:ext cx="3342141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hlinkClick r:id="rId8"/>
              </a:rPr>
              <a:t>www.51pptmoban.com 搜集整理</a:t>
            </a:r>
          </a:p>
        </p:txBody>
      </p:sp>
    </p:spTree>
    <p:extLst>
      <p:ext uri="{BB962C8B-B14F-4D97-AF65-F5344CB8AC3E}">
        <p14:creationId val="1196102710"/>
      </p:ext>
    </p:extLst>
  </p:cSld>
  <p:clrMapOvr>
    <a:masterClrMapping/>
  </p:clrMapOvr>
  <p:transition spd="slow">
    <p:push dir="r"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992465" y="1707654"/>
            <a:ext cx="7498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3600">
                <a:latin charset="-122" pitchFamily="65" typeface="方正隶二简体"/>
                <a:ea charset="-122" pitchFamily="65" typeface="方正隶二简体"/>
              </a:rPr>
              <a:t>复习文学艺术是人类进步科技生产力！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26829" y="2415530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latin charset="-122" pitchFamily="65" typeface="方正隶二简体"/>
                <a:ea charset="-122" pitchFamily="65" typeface="方正隶二简体"/>
              </a:rPr>
              <a:t>——呐谁谁谁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789437" y="771550"/>
            <a:ext cx="595035" cy="607714"/>
            <a:chOff x="3497037" y="616597"/>
            <a:chExt cx="595035" cy="607714"/>
          </a:xfrm>
        </p:grpSpPr>
        <p:sp>
          <p:nvSpPr>
            <p:cNvPr id="5" name="矩形 4"/>
            <p:cNvSpPr/>
            <p:nvPr/>
          </p:nvSpPr>
          <p:spPr>
            <a:xfrm rot="2700000">
              <a:off x="3518473" y="691198"/>
              <a:ext cx="533113" cy="533113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97037" y="616597"/>
              <a:ext cx="589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3200">
                  <a:solidFill>
                    <a:schemeClr val="bg1"/>
                  </a:solidFill>
                </a:rPr>
                <a:t>前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726862" y="790599"/>
            <a:ext cx="595035" cy="588664"/>
            <a:chOff x="3487512" y="635647"/>
            <a:chExt cx="595035" cy="588664"/>
          </a:xfrm>
        </p:grpSpPr>
        <p:sp>
          <p:nvSpPr>
            <p:cNvPr id="9" name="矩形 8"/>
            <p:cNvSpPr/>
            <p:nvPr/>
          </p:nvSpPr>
          <p:spPr>
            <a:xfrm rot="2700000">
              <a:off x="3518473" y="691198"/>
              <a:ext cx="533113" cy="533113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87512" y="635647"/>
              <a:ext cx="589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3200">
                  <a:solidFill>
                    <a:schemeClr val="bg1"/>
                  </a:solidFill>
                </a:rPr>
                <a:t>言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0" y="3995116"/>
            <a:ext cx="9144001" cy="880890"/>
            <a:chOff x="1376833" y="3723877"/>
            <a:chExt cx="9144001" cy="88089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82874" l="21090"/>
            <a:stretch>
              <a:fillRect/>
            </a:stretch>
          </p:blipFill>
          <p:spPr>
            <a:xfrm>
              <a:off x="1376833" y="3723879"/>
              <a:ext cx="5148808" cy="88088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82873" l="1168" r="37310" t="1"/>
            <a:stretch>
              <a:fillRect/>
            </a:stretch>
          </p:blipFill>
          <p:spPr>
            <a:xfrm>
              <a:off x="6506592" y="3723877"/>
              <a:ext cx="4014242" cy="88088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 rot="19467488">
            <a:off x="1282168" y="3595000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不明觉厉</a:t>
            </a:r>
          </a:p>
        </p:txBody>
      </p:sp>
      <p:sp>
        <p:nvSpPr>
          <p:cNvPr id="15" name="TextBox 14"/>
          <p:cNvSpPr txBox="1"/>
          <p:nvPr/>
        </p:nvSpPr>
        <p:spPr>
          <a:xfrm rot="540794">
            <a:off x="5418516" y="3772574"/>
            <a:ext cx="7924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不明觉厉</a:t>
            </a:r>
          </a:p>
        </p:txBody>
      </p:sp>
      <p:sp>
        <p:nvSpPr>
          <p:cNvPr id="16" name="TextBox 15"/>
          <p:cNvSpPr txBox="1"/>
          <p:nvPr/>
        </p:nvSpPr>
        <p:spPr>
          <a:xfrm rot="20879888">
            <a:off x="7258679" y="3727730"/>
            <a:ext cx="7924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不明觉厉</a:t>
            </a: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1383862" y="4022292"/>
            <a:ext cx="72008" cy="1297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endCxn id="15" idx="3"/>
          </p:cNvCxnSpPr>
          <p:nvPr/>
        </p:nvCxnSpPr>
        <p:spPr>
          <a:xfrm flipH="1" flipV="1">
            <a:off x="6206103" y="3971809"/>
            <a:ext cx="70996" cy="778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7308304" y="4013287"/>
            <a:ext cx="72008" cy="1297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080128379"/>
      </p:ext>
    </p:extLst>
  </p:cSld>
  <p:clrMapOvr>
    <a:masterClrMapping/>
  </p:clrMapOvr>
  <p:transition spd="slow">
    <p:push dir="r"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组合 38"/>
          <p:cNvGrpSpPr/>
          <p:nvPr/>
        </p:nvGrpSpPr>
        <p:grpSpPr>
          <a:xfrm>
            <a:off x="5968727" y="763522"/>
            <a:ext cx="2791478" cy="649075"/>
            <a:chOff x="5416886" y="987574"/>
            <a:chExt cx="3096504" cy="720000"/>
          </a:xfrm>
        </p:grpSpPr>
        <p:grpSp>
          <p:nvGrpSpPr>
            <p:cNvPr id="20" name="组合 19"/>
            <p:cNvGrpSpPr/>
            <p:nvPr/>
          </p:nvGrpSpPr>
          <p:grpSpPr>
            <a:xfrm>
              <a:off x="5416886" y="987574"/>
              <a:ext cx="720000" cy="720000"/>
              <a:chOff x="1907704" y="1187916"/>
              <a:chExt cx="720000" cy="72000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3" name="直接连接符 12"/>
              <p:cNvCxnSpPr>
                <a:stCxn id="11" idx="0"/>
                <a:endCxn id="11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11" idx="1"/>
                <a:endCxn id="11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6209054" y="987574"/>
              <a:ext cx="720000" cy="720000"/>
              <a:chOff x="1907704" y="1187916"/>
              <a:chExt cx="720000" cy="72000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3" name="直接连接符 22"/>
              <p:cNvCxnSpPr>
                <a:stCxn id="22" idx="0"/>
                <a:endCxn id="22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22" idx="1"/>
                <a:endCxn id="22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7001222" y="987574"/>
              <a:ext cx="720000" cy="720000"/>
              <a:chOff x="1907704" y="1187916"/>
              <a:chExt cx="720000" cy="72000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9" name="直接连接符 28"/>
              <p:cNvCxnSpPr>
                <a:stCxn id="28" idx="0"/>
                <a:endCxn id="28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28" idx="1"/>
                <a:endCxn id="28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/>
            <p:cNvGrpSpPr/>
            <p:nvPr/>
          </p:nvGrpSpPr>
          <p:grpSpPr>
            <a:xfrm>
              <a:off x="7793390" y="987574"/>
              <a:ext cx="720000" cy="720000"/>
              <a:chOff x="1907704" y="1187916"/>
              <a:chExt cx="720000" cy="720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5" name="直接连接符 34"/>
              <p:cNvCxnSpPr>
                <a:stCxn id="34" idx="0"/>
                <a:endCxn id="34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34" idx="1"/>
                <a:endCxn id="34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5918510" y="704288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4400">
                <a:latin charset="-122" pitchFamily="65" typeface="方正楷体简体"/>
                <a:ea charset="-122" pitchFamily="65" typeface="方正楷体简体"/>
              </a:rPr>
              <a:t>不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65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明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64133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觉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726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厉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89113" y="424968"/>
            <a:ext cx="4083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bù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79552" y="424968"/>
            <a:ext cx="6353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míng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95153" y="424968"/>
            <a:ext cx="45275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júe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93426" y="411510"/>
            <a:ext cx="2844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lì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918043" y="1573163"/>
            <a:ext cx="2842162" cy="1305093"/>
            <a:chOff x="5918043" y="1656879"/>
            <a:chExt cx="2842162" cy="1305093"/>
          </a:xfrm>
        </p:grpSpPr>
        <p:sp>
          <p:nvSpPr>
            <p:cNvPr id="48" name="TextBox 47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【释义】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966502" y="1902643"/>
              <a:ext cx="2793702" cy="10795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z="1100"/>
                <a:t>虽然不明白你在说什么，但是听起来感觉很厉害的样子。表面词义用于表达菜鸟对专业型技术型高手的崇拜，引申词义用于吐槽对方过于深奥不知所云，或作为伪装自己深藏不露的托辞。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906302" y="2966120"/>
            <a:ext cx="2842162" cy="899789"/>
            <a:chOff x="5918043" y="1656879"/>
            <a:chExt cx="2842162" cy="899789"/>
          </a:xfrm>
        </p:grpSpPr>
        <p:sp>
          <p:nvSpPr>
            <p:cNvPr id="55" name="TextBox 54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【词源】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5966502" y="1902643"/>
              <a:ext cx="2793702" cy="6477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z="1100"/>
                <a:t>源自周星驰电影《食神》里的一句台词：虽然不明白你在说什么，但感觉好厉害的样子。经网友简化引用，就成了“不明觉厉”。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7240"/>
          <a:stretch>
            <a:fillRect/>
          </a:stretch>
        </p:blipFill>
        <p:spPr>
          <a:xfrm>
            <a:off x="7668345" y="4168508"/>
            <a:ext cx="1475656" cy="62871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75856" y="2507250"/>
            <a:ext cx="1417817" cy="1765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848689"/>
            <a:ext cx="3475857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600">
                <a:latin typeface="+mn-ea"/>
              </a:rPr>
              <a:t>昨晚，苍老师亲自来家指导我，手把手教给我技术动作。正因为她的无私奉献，才使我取得今天的成就，我要深深地感谢老师~</a:t>
            </a:r>
          </a:p>
        </p:txBody>
      </p:sp>
    </p:spTree>
    <p:extLst>
      <p:ext uri="{BB962C8B-B14F-4D97-AF65-F5344CB8AC3E}">
        <p14:creationId val="248925394"/>
      </p:ext>
    </p:extLst>
  </p:cSld>
  <p:clrMapOvr>
    <a:masterClrMapping/>
  </p:clrMapOvr>
  <p:transition spd="slow">
    <p:push dir="r"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62573" y="627298"/>
            <a:ext cx="1709468" cy="405544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5968727" y="763522"/>
            <a:ext cx="2791478" cy="649075"/>
            <a:chOff x="5416886" y="987574"/>
            <a:chExt cx="3096504" cy="720000"/>
          </a:xfrm>
        </p:grpSpPr>
        <p:grpSp>
          <p:nvGrpSpPr>
            <p:cNvPr id="20" name="组合 19"/>
            <p:cNvGrpSpPr/>
            <p:nvPr/>
          </p:nvGrpSpPr>
          <p:grpSpPr>
            <a:xfrm>
              <a:off x="5416886" y="987574"/>
              <a:ext cx="720000" cy="720000"/>
              <a:chOff x="1907704" y="1187916"/>
              <a:chExt cx="720000" cy="72000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3" name="直接连接符 12"/>
              <p:cNvCxnSpPr>
                <a:stCxn id="11" idx="0"/>
                <a:endCxn id="11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11" idx="1"/>
                <a:endCxn id="11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6209054" y="987574"/>
              <a:ext cx="720000" cy="720000"/>
              <a:chOff x="1907704" y="1187916"/>
              <a:chExt cx="720000" cy="72000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3" name="直接连接符 22"/>
              <p:cNvCxnSpPr>
                <a:stCxn id="22" idx="0"/>
                <a:endCxn id="22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22" idx="1"/>
                <a:endCxn id="22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7001222" y="987574"/>
              <a:ext cx="720000" cy="720000"/>
              <a:chOff x="1907704" y="1187916"/>
              <a:chExt cx="720000" cy="72000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9" name="直接连接符 28"/>
              <p:cNvCxnSpPr>
                <a:stCxn id="28" idx="0"/>
                <a:endCxn id="28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28" idx="1"/>
                <a:endCxn id="28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/>
            <p:cNvGrpSpPr/>
            <p:nvPr/>
          </p:nvGrpSpPr>
          <p:grpSpPr>
            <a:xfrm>
              <a:off x="7793390" y="987574"/>
              <a:ext cx="720000" cy="720000"/>
              <a:chOff x="1907704" y="1187916"/>
              <a:chExt cx="720000" cy="720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5" name="直接连接符 34"/>
              <p:cNvCxnSpPr>
                <a:stCxn id="34" idx="0"/>
                <a:endCxn id="34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34" idx="1"/>
                <a:endCxn id="34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5918510" y="704288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65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64133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不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726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54981" y="424968"/>
            <a:ext cx="47656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rén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48607" y="424968"/>
            <a:ext cx="4972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jiān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17378" y="424968"/>
            <a:ext cx="4083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bù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52139" y="411510"/>
            <a:ext cx="56705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chaī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918043" y="1573163"/>
            <a:ext cx="2842162" cy="1305093"/>
            <a:chOff x="5918043" y="1656879"/>
            <a:chExt cx="2842162" cy="1305093"/>
          </a:xfrm>
        </p:grpSpPr>
        <p:sp>
          <p:nvSpPr>
            <p:cNvPr id="48" name="TextBox 47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【释义】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966502" y="1902643"/>
              <a:ext cx="2793702" cy="6477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z="1100"/>
                <a:t>是“人生已经如此艰难，有些事情就不要拆穿了”的意思。此语常出现在网友的回复中，尤其当博主、楼主说出让人难以承受的真相时。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906302" y="2752081"/>
            <a:ext cx="2842162" cy="1117798"/>
            <a:chOff x="5918043" y="1656879"/>
            <a:chExt cx="2842162" cy="1117798"/>
          </a:xfrm>
        </p:grpSpPr>
        <p:sp>
          <p:nvSpPr>
            <p:cNvPr id="55" name="TextBox 54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【词源】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5966502" y="1902643"/>
              <a:ext cx="2793702" cy="8636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z="1100"/>
                <a:t>出自林宥嘉的歌曲《说谎》，其中有段歌词是这样的：人生已经如此的艰难，有些事情就不要拆穿。继而在贴吧和暴走漫画被大量网友引用。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17240"/>
          <a:stretch>
            <a:fillRect/>
          </a:stretch>
        </p:blipFill>
        <p:spPr>
          <a:xfrm>
            <a:off x="7668345" y="4168508"/>
            <a:ext cx="1475656" cy="62871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backgroundRemoval b="97738" l="0" r="97273" 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57338" y="1482882"/>
            <a:ext cx="717444" cy="722227"/>
          </a:xfrm>
          <a:prstGeom prst="rect">
            <a:avLst/>
          </a:prstGeom>
        </p:spPr>
      </p:pic>
    </p:spTree>
    <p:extLst>
      <p:ext uri="{BB962C8B-B14F-4D97-AF65-F5344CB8AC3E}">
        <p14:creationId val="525960573"/>
      </p:ext>
    </p:extLst>
  </p:cSld>
  <p:clrMapOvr>
    <a:masterClrMapping/>
  </p:clrMapOvr>
  <p:transition spd="slow">
    <p:push dir="r"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组合 38"/>
          <p:cNvGrpSpPr/>
          <p:nvPr/>
        </p:nvGrpSpPr>
        <p:grpSpPr>
          <a:xfrm>
            <a:off x="5968727" y="763522"/>
            <a:ext cx="2791478" cy="649075"/>
            <a:chOff x="5416886" y="987574"/>
            <a:chExt cx="3096504" cy="720000"/>
          </a:xfrm>
        </p:grpSpPr>
        <p:grpSp>
          <p:nvGrpSpPr>
            <p:cNvPr id="20" name="组合 19"/>
            <p:cNvGrpSpPr/>
            <p:nvPr/>
          </p:nvGrpSpPr>
          <p:grpSpPr>
            <a:xfrm>
              <a:off x="5416886" y="987574"/>
              <a:ext cx="720000" cy="720000"/>
              <a:chOff x="1907704" y="1187916"/>
              <a:chExt cx="720000" cy="72000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3" name="直接连接符 12"/>
              <p:cNvCxnSpPr>
                <a:stCxn id="11" idx="0"/>
                <a:endCxn id="11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11" idx="1"/>
                <a:endCxn id="11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6209054" y="987574"/>
              <a:ext cx="720000" cy="720000"/>
              <a:chOff x="1907704" y="1187916"/>
              <a:chExt cx="720000" cy="72000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3" name="直接连接符 22"/>
              <p:cNvCxnSpPr>
                <a:stCxn id="22" idx="0"/>
                <a:endCxn id="22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22" idx="1"/>
                <a:endCxn id="22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7001222" y="987574"/>
              <a:ext cx="720000" cy="720000"/>
              <a:chOff x="1907704" y="1187916"/>
              <a:chExt cx="720000" cy="72000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9" name="直接连接符 28"/>
              <p:cNvCxnSpPr>
                <a:stCxn id="28" idx="0"/>
                <a:endCxn id="28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28" idx="1"/>
                <a:endCxn id="28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/>
            <p:cNvGrpSpPr/>
            <p:nvPr/>
          </p:nvGrpSpPr>
          <p:grpSpPr>
            <a:xfrm>
              <a:off x="7793390" y="987574"/>
              <a:ext cx="720000" cy="720000"/>
              <a:chOff x="1907704" y="1187916"/>
              <a:chExt cx="720000" cy="720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5" name="直接连接符 34"/>
              <p:cNvCxnSpPr>
                <a:stCxn id="34" idx="0"/>
                <a:endCxn id="34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34" idx="1"/>
                <a:endCxn id="34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5918510" y="704288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男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65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默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64133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女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726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泪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32756" y="424968"/>
            <a:ext cx="5210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nán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64482" y="424968"/>
            <a:ext cx="46545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mò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17377" y="424968"/>
            <a:ext cx="4083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nǚ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43419" y="411510"/>
            <a:ext cx="38449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lèi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918043" y="1573163"/>
            <a:ext cx="2842162" cy="899789"/>
            <a:chOff x="5918043" y="1656879"/>
            <a:chExt cx="2842162" cy="899789"/>
          </a:xfrm>
        </p:grpSpPr>
        <p:sp>
          <p:nvSpPr>
            <p:cNvPr id="48" name="TextBox 47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【释义】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966502" y="1902643"/>
              <a:ext cx="2793702" cy="6477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mtClean="0" sz="1100"/>
                <a:t>是“男生看了会沉默，女生看了会流泪”，的意思。常用来形容某篇文章的主题，多与情感爱情有关。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7240"/>
          <a:stretch>
            <a:fillRect/>
          </a:stretch>
        </p:blipFill>
        <p:spPr>
          <a:xfrm>
            <a:off x="7668345" y="4168508"/>
            <a:ext cx="1475656" cy="62871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54" name="组合 53"/>
          <p:cNvGrpSpPr/>
          <p:nvPr/>
        </p:nvGrpSpPr>
        <p:grpSpPr>
          <a:xfrm>
            <a:off x="5906302" y="2568754"/>
            <a:ext cx="2842162" cy="651068"/>
            <a:chOff x="5918043" y="1656879"/>
            <a:chExt cx="2842162" cy="651068"/>
          </a:xfrm>
        </p:grpSpPr>
        <p:sp>
          <p:nvSpPr>
            <p:cNvPr id="55" name="TextBox 54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【词源】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5966502" y="1902643"/>
              <a:ext cx="2793702" cy="4318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zh-CN" lang="en-US" sz="1100"/>
                <a:t>2010年初在网络上产生的一个新名词，其发源地为百度李毅吧。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862"/>
          <a:stretch>
            <a:fillRect/>
          </a:stretch>
        </p:blipFill>
        <p:spPr>
          <a:xfrm>
            <a:off x="1403648" y="1461117"/>
            <a:ext cx="2908224" cy="2766817"/>
          </a:xfrm>
          <a:prstGeom prst="rect">
            <a:avLst/>
          </a:prstGeom>
        </p:spPr>
      </p:pic>
      <p:pic>
        <p:nvPicPr>
          <p:cNvPr id="57" name="Picture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07680">
            <a:off x="1734293" y="886401"/>
            <a:ext cx="1007761" cy="1007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853712">
            <a:off x="2512424" y="1000801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800">
                <a:solidFill>
                  <a:srgbClr val="787A86"/>
                </a:solidFill>
                <a:latin charset="-122" pitchFamily="34" typeface="微软雅黑"/>
                <a:ea charset="-122" pitchFamily="34" typeface="微软雅黑"/>
              </a:rPr>
              <a:t>已孕</a:t>
            </a:r>
          </a:p>
        </p:txBody>
      </p:sp>
    </p:spTree>
    <p:extLst>
      <p:ext uri="{BB962C8B-B14F-4D97-AF65-F5344CB8AC3E}">
        <p14:creationId val="177424549"/>
      </p:ext>
    </p:extLst>
  </p:cSld>
  <p:clrMapOvr>
    <a:masterClrMapping/>
  </p:clrMapOvr>
  <p:transition spd="slow">
    <p:push dir="r"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 rot="330170">
            <a:off x="1910518" y="1326919"/>
            <a:ext cx="2722880" cy="313944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isometricOffAxis2Top"/>
              <a:lightRig dir="t" rig="threePt"/>
            </a:scene3d>
          </a:bodyPr>
          <a:lstStyle/>
          <a:p>
            <a:r>
              <a:rPr altLang="en-US" lang="zh-CN" smtClean="0" sz="20000">
                <a:solidFill>
                  <a:schemeClr val="bg1">
                    <a:lumMod val="85000"/>
                  </a:schemeClr>
                </a:solidFill>
                <a:latin charset="-122" pitchFamily="65" typeface="方正粗圆简体"/>
                <a:ea charset="-122" pitchFamily="65" typeface="方正粗圆简体"/>
              </a:rPr>
              <a:t>爱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5968727" y="763522"/>
            <a:ext cx="2791478" cy="649075"/>
            <a:chOff x="5416886" y="987574"/>
            <a:chExt cx="3096504" cy="720000"/>
          </a:xfrm>
        </p:grpSpPr>
        <p:grpSp>
          <p:nvGrpSpPr>
            <p:cNvPr id="20" name="组合 19"/>
            <p:cNvGrpSpPr/>
            <p:nvPr/>
          </p:nvGrpSpPr>
          <p:grpSpPr>
            <a:xfrm>
              <a:off x="5416886" y="987574"/>
              <a:ext cx="720000" cy="720000"/>
              <a:chOff x="1907704" y="1187916"/>
              <a:chExt cx="720000" cy="72000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3" name="直接连接符 12"/>
              <p:cNvCxnSpPr>
                <a:stCxn id="11" idx="0"/>
                <a:endCxn id="11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11" idx="1"/>
                <a:endCxn id="11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6209054" y="987574"/>
              <a:ext cx="720000" cy="720000"/>
              <a:chOff x="1907704" y="1187916"/>
              <a:chExt cx="720000" cy="72000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3" name="直接连接符 22"/>
              <p:cNvCxnSpPr>
                <a:stCxn id="22" idx="0"/>
                <a:endCxn id="22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22" idx="1"/>
                <a:endCxn id="22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7001222" y="987574"/>
              <a:ext cx="720000" cy="720000"/>
              <a:chOff x="1907704" y="1187916"/>
              <a:chExt cx="720000" cy="72000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9" name="直接连接符 28"/>
              <p:cNvCxnSpPr>
                <a:stCxn id="28" idx="0"/>
                <a:endCxn id="28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28" idx="1"/>
                <a:endCxn id="28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/>
            <p:cNvGrpSpPr/>
            <p:nvPr/>
          </p:nvGrpSpPr>
          <p:grpSpPr>
            <a:xfrm>
              <a:off x="7793390" y="987574"/>
              <a:ext cx="720000" cy="720000"/>
              <a:chOff x="1907704" y="1187916"/>
              <a:chExt cx="720000" cy="720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5" name="直接连接符 34"/>
              <p:cNvCxnSpPr>
                <a:stCxn id="34" idx="0"/>
                <a:endCxn id="34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34" idx="1"/>
                <a:endCxn id="34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5918510" y="704288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累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65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觉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64133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不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726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爱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01018" y="424968"/>
            <a:ext cx="38449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lèi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70834" y="424968"/>
            <a:ext cx="45275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júe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17378" y="424968"/>
            <a:ext cx="4083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bú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59294" y="411510"/>
            <a:ext cx="35274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aì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918043" y="1573163"/>
            <a:ext cx="2842162" cy="651068"/>
            <a:chOff x="5918043" y="1656879"/>
            <a:chExt cx="2842162" cy="651068"/>
          </a:xfrm>
        </p:grpSpPr>
        <p:sp>
          <p:nvSpPr>
            <p:cNvPr id="48" name="TextBox 47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【释义】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966502" y="1902643"/>
              <a:ext cx="2793702" cy="2159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z="1100"/>
                <a:t>是“很累，感觉自己不会再爱了”的缩略形式。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906302" y="2350746"/>
            <a:ext cx="2842162" cy="869076"/>
            <a:chOff x="5918043" y="1656879"/>
            <a:chExt cx="2842162" cy="869076"/>
          </a:xfrm>
        </p:grpSpPr>
        <p:sp>
          <p:nvSpPr>
            <p:cNvPr id="55" name="TextBox 54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【词源】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5966502" y="1902643"/>
              <a:ext cx="2793702" cy="6477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z="1100"/>
                <a:t>源自一个帖子，一名95后男孩感叹“很累，感觉自己不会再爱了”，后引发众多二三十岁的青年议论。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7240"/>
          <a:stretch>
            <a:fillRect/>
          </a:stretch>
        </p:blipFill>
        <p:spPr>
          <a:xfrm>
            <a:off x="7668345" y="4168508"/>
            <a:ext cx="1475656" cy="62871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99592" y="1382389"/>
            <a:ext cx="2087880" cy="237744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isometricLeftDown"/>
              <a:lightRig dir="t" rig="harsh"/>
            </a:scene3d>
            <a:sp3d extrusionH="457200"/>
          </a:bodyPr>
          <a:lstStyle/>
          <a:p>
            <a:r>
              <a:rPr altLang="en-US" lang="zh-CN" smtClean="0" sz="15000">
                <a:solidFill>
                  <a:schemeClr val="bg2">
                    <a:lumMod val="25000"/>
                  </a:schemeClr>
                </a:solidFill>
                <a:latin charset="-122" pitchFamily="65" typeface="方正超粗黑简体"/>
                <a:ea charset="-122" pitchFamily="65" typeface="方正超粗黑简体"/>
              </a:rPr>
              <a:t>累</a:t>
            </a:r>
          </a:p>
        </p:txBody>
      </p:sp>
    </p:spTree>
    <p:extLst>
      <p:ext uri="{BB962C8B-B14F-4D97-AF65-F5344CB8AC3E}">
        <p14:creationId val="1366318547"/>
      </p:ext>
    </p:extLst>
  </p:cSld>
  <p:clrMapOvr>
    <a:masterClrMapping/>
  </p:clrMapOvr>
  <p:transition spd="slow">
    <p:push dir="r"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组合 38"/>
          <p:cNvGrpSpPr/>
          <p:nvPr/>
        </p:nvGrpSpPr>
        <p:grpSpPr>
          <a:xfrm>
            <a:off x="5968727" y="763522"/>
            <a:ext cx="2791478" cy="649075"/>
            <a:chOff x="5416886" y="987574"/>
            <a:chExt cx="3096504" cy="720000"/>
          </a:xfrm>
        </p:grpSpPr>
        <p:grpSp>
          <p:nvGrpSpPr>
            <p:cNvPr id="20" name="组合 19"/>
            <p:cNvGrpSpPr/>
            <p:nvPr/>
          </p:nvGrpSpPr>
          <p:grpSpPr>
            <a:xfrm>
              <a:off x="5416886" y="987574"/>
              <a:ext cx="720000" cy="720000"/>
              <a:chOff x="1907704" y="1187916"/>
              <a:chExt cx="720000" cy="72000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3" name="直接连接符 12"/>
              <p:cNvCxnSpPr>
                <a:stCxn id="11" idx="0"/>
                <a:endCxn id="11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11" idx="1"/>
                <a:endCxn id="11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6209054" y="987574"/>
              <a:ext cx="720000" cy="720000"/>
              <a:chOff x="1907704" y="1187916"/>
              <a:chExt cx="720000" cy="72000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3" name="直接连接符 22"/>
              <p:cNvCxnSpPr>
                <a:stCxn id="22" idx="0"/>
                <a:endCxn id="22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22" idx="1"/>
                <a:endCxn id="22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7001222" y="987574"/>
              <a:ext cx="720000" cy="720000"/>
              <a:chOff x="1907704" y="1187916"/>
              <a:chExt cx="720000" cy="72000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9" name="直接连接符 28"/>
              <p:cNvCxnSpPr>
                <a:stCxn id="28" idx="0"/>
                <a:endCxn id="28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28" idx="1"/>
                <a:endCxn id="28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/>
            <p:cNvGrpSpPr/>
            <p:nvPr/>
          </p:nvGrpSpPr>
          <p:grpSpPr>
            <a:xfrm>
              <a:off x="7793390" y="987574"/>
              <a:ext cx="720000" cy="720000"/>
              <a:chOff x="1907704" y="1187916"/>
              <a:chExt cx="720000" cy="720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5" name="直接连接符 34"/>
              <p:cNvCxnSpPr>
                <a:stCxn id="34" idx="0"/>
                <a:endCxn id="34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34" idx="1"/>
                <a:endCxn id="34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5918510" y="704288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喜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65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大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64133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普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726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4400">
                <a:latin charset="-122" pitchFamily="65" typeface="方正楷体简体"/>
                <a:ea charset="-122" pitchFamily="65" typeface="方正楷体简体"/>
              </a:rPr>
              <a:t>奔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28801" y="424968"/>
            <a:ext cx="32893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xǐ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93057" y="424968"/>
            <a:ext cx="4083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dà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17378" y="424968"/>
            <a:ext cx="4083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pǔ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75157" y="411510"/>
            <a:ext cx="5210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bēn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918043" y="1573163"/>
            <a:ext cx="2842162" cy="1087085"/>
            <a:chOff x="5918043" y="1656879"/>
            <a:chExt cx="2842162" cy="1087085"/>
          </a:xfrm>
        </p:grpSpPr>
        <p:sp>
          <p:nvSpPr>
            <p:cNvPr id="48" name="TextBox 47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【释义】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966502" y="1902643"/>
              <a:ext cx="2793702" cy="8636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mtClean="0" sz="1100"/>
                <a:t>该词为缩略形式，喜，即“喜闻乐见”；大，即“大快人心”；普，即“普天同庆”；奔，即“奔走相告”。生动表达了对一件事情的极度激动之情，大家要分享出去，相互告知。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7240"/>
          <a:stretch>
            <a:fillRect/>
          </a:stretch>
        </p:blipFill>
        <p:spPr>
          <a:xfrm>
            <a:off x="7668345" y="4168508"/>
            <a:ext cx="1475656" cy="62871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216"/>
          <a:stretch>
            <a:fillRect/>
          </a:stretch>
        </p:blipFill>
        <p:spPr>
          <a:xfrm>
            <a:off x="1231608" y="2821291"/>
            <a:ext cx="3096344" cy="11906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87792" y="1550817"/>
            <a:ext cx="1800646" cy="1278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855788"/>
            <a:ext cx="1706880" cy="1920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0">
                <a:solidFill>
                  <a:srgbClr val="FF0000"/>
                </a:solidFill>
                <a:latin charset="-122" pitchFamily="65" typeface="方正粗圆简体"/>
                <a:ea charset="-122" pitchFamily="65" typeface="方正粗圆简体"/>
              </a:rPr>
              <a:t>18</a:t>
            </a:r>
          </a:p>
        </p:txBody>
      </p:sp>
    </p:spTree>
    <p:extLst>
      <p:ext uri="{BB962C8B-B14F-4D97-AF65-F5344CB8AC3E}">
        <p14:creationId val="2734369555"/>
      </p:ext>
    </p:extLst>
  </p:cSld>
  <p:clrMapOvr>
    <a:masterClrMapping/>
  </p:clrMapOvr>
  <p:transition spd="slow">
    <p:push dir="r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1331640" y="899215"/>
            <a:ext cx="2621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9600">
                <a:solidFill>
                  <a:schemeClr val="bg1">
                    <a:lumMod val="85000"/>
                  </a:schemeClr>
                </a:solidFill>
                <a:latin charset="-122" pitchFamily="65" typeface="方正超粗黑简体"/>
                <a:ea charset="-122" pitchFamily="65" typeface="方正超粗黑简体"/>
              </a:rPr>
              <a:t>情书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5968727" y="763522"/>
            <a:ext cx="2791478" cy="649075"/>
            <a:chOff x="5416886" y="987574"/>
            <a:chExt cx="3096504" cy="720000"/>
          </a:xfrm>
        </p:grpSpPr>
        <p:grpSp>
          <p:nvGrpSpPr>
            <p:cNvPr id="20" name="组合 19"/>
            <p:cNvGrpSpPr/>
            <p:nvPr/>
          </p:nvGrpSpPr>
          <p:grpSpPr>
            <a:xfrm>
              <a:off x="5416886" y="987574"/>
              <a:ext cx="720000" cy="720000"/>
              <a:chOff x="1907704" y="1187916"/>
              <a:chExt cx="720000" cy="72000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3" name="直接连接符 12"/>
              <p:cNvCxnSpPr>
                <a:stCxn id="11" idx="0"/>
                <a:endCxn id="11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11" idx="1"/>
                <a:endCxn id="11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6209054" y="987574"/>
              <a:ext cx="720000" cy="720000"/>
              <a:chOff x="1907704" y="1187916"/>
              <a:chExt cx="720000" cy="72000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3" name="直接连接符 22"/>
              <p:cNvCxnSpPr>
                <a:stCxn id="22" idx="0"/>
                <a:endCxn id="22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22" idx="1"/>
                <a:endCxn id="22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7001222" y="987574"/>
              <a:ext cx="720000" cy="720000"/>
              <a:chOff x="1907704" y="1187916"/>
              <a:chExt cx="720000" cy="72000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9" name="直接连接符 28"/>
              <p:cNvCxnSpPr>
                <a:stCxn id="28" idx="0"/>
                <a:endCxn id="28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28" idx="1"/>
                <a:endCxn id="28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/>
            <p:cNvGrpSpPr/>
            <p:nvPr/>
          </p:nvGrpSpPr>
          <p:grpSpPr>
            <a:xfrm>
              <a:off x="7793390" y="987574"/>
              <a:ext cx="720000" cy="720000"/>
              <a:chOff x="1907704" y="1187916"/>
              <a:chExt cx="720000" cy="720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5" name="直接连接符 34"/>
              <p:cNvCxnSpPr>
                <a:stCxn id="34" idx="0"/>
                <a:endCxn id="34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34" idx="1"/>
                <a:endCxn id="34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5918510" y="704288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十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65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动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64133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4400">
                <a:latin charset="-122" pitchFamily="65" typeface="方正楷体简体"/>
                <a:ea charset="-122" pitchFamily="65" typeface="方正楷体简体"/>
              </a:rPr>
              <a:t>然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726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拒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66093" y="424968"/>
            <a:ext cx="45434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shí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80344" y="424968"/>
            <a:ext cx="63373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dòng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83248" y="424968"/>
            <a:ext cx="47656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rán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65644" y="411510"/>
            <a:ext cx="34004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jù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918043" y="1573163"/>
            <a:ext cx="2842162" cy="463772"/>
            <a:chOff x="5918043" y="1656879"/>
            <a:chExt cx="2842162" cy="463772"/>
          </a:xfrm>
        </p:grpSpPr>
        <p:sp>
          <p:nvSpPr>
            <p:cNvPr id="48" name="TextBox 47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【释义】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966502" y="1902643"/>
              <a:ext cx="2793702" cy="2159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mtClean="0" sz="1100"/>
                <a:t>是“十分感动，然后拒绝了他”的缩略形式。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906302" y="2139702"/>
            <a:ext cx="2842162" cy="1335806"/>
            <a:chOff x="5918043" y="1656879"/>
            <a:chExt cx="2842162" cy="1335806"/>
          </a:xfrm>
        </p:grpSpPr>
        <p:sp>
          <p:nvSpPr>
            <p:cNvPr id="55" name="TextBox 54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【词源】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5966502" y="1902643"/>
              <a:ext cx="2793702" cy="10795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z="1100"/>
                <a:t>源自某大学一男生向他心仪的女生送出一封耗时212天写成的16万字情书，内容包括散文、诗歌等多种文体。他将其装订成册并取名《我不愿让你一个人》。女孩十分感动，然后拒绝了他。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7240"/>
          <a:stretch>
            <a:fillRect/>
          </a:stretch>
        </p:blipFill>
        <p:spPr>
          <a:xfrm>
            <a:off x="7668345" y="4168508"/>
            <a:ext cx="1475656" cy="62871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backgroundRemoval b="97050" l="17219" r="79912" t="531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833" l="10036" r="14299" t="4777"/>
          <a:stretch>
            <a:fillRect/>
          </a:stretch>
        </p:blipFill>
        <p:spPr>
          <a:xfrm>
            <a:off x="1807849" y="1083560"/>
            <a:ext cx="1716284" cy="3140605"/>
          </a:xfrm>
          <a:prstGeom prst="rect">
            <a:avLst/>
          </a:prstGeom>
        </p:spPr>
      </p:pic>
    </p:spTree>
    <p:extLst>
      <p:ext uri="{BB962C8B-B14F-4D97-AF65-F5344CB8AC3E}">
        <p14:creationId val="964288941"/>
      </p:ext>
    </p:extLst>
  </p:cSld>
  <p:clrMapOvr>
    <a:masterClrMapping/>
  </p:clrMapOvr>
  <p:transition spd="slow">
    <p:push dir="r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等腰三角形 6"/>
          <p:cNvSpPr/>
          <p:nvPr/>
        </p:nvSpPr>
        <p:spPr>
          <a:xfrm>
            <a:off x="770195" y="899043"/>
            <a:ext cx="3960440" cy="3248388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62900">
                <a:srgbClr val="D9D9D9">
                  <a:alpha val="0"/>
                </a:srgbClr>
              </a:gs>
              <a:gs pos="100000">
                <a:schemeClr val="bg1">
                  <a:lumMod val="85000"/>
                  <a:shade val="100000"/>
                  <a:satMod val="115000"/>
                  <a:alpha val="0"/>
                </a:schemeClr>
              </a:gs>
            </a:gsLst>
            <a:lin ang="16200000" scaled="1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9" name="组合 38"/>
          <p:cNvGrpSpPr/>
          <p:nvPr/>
        </p:nvGrpSpPr>
        <p:grpSpPr>
          <a:xfrm>
            <a:off x="5968727" y="763522"/>
            <a:ext cx="2791478" cy="649075"/>
            <a:chOff x="5416886" y="987574"/>
            <a:chExt cx="3096504" cy="720000"/>
          </a:xfrm>
        </p:grpSpPr>
        <p:grpSp>
          <p:nvGrpSpPr>
            <p:cNvPr id="20" name="组合 19"/>
            <p:cNvGrpSpPr/>
            <p:nvPr/>
          </p:nvGrpSpPr>
          <p:grpSpPr>
            <a:xfrm>
              <a:off x="5416886" y="987574"/>
              <a:ext cx="720000" cy="720000"/>
              <a:chOff x="1907704" y="1187916"/>
              <a:chExt cx="720000" cy="72000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3" name="直接连接符 12"/>
              <p:cNvCxnSpPr>
                <a:stCxn id="11" idx="0"/>
                <a:endCxn id="11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stCxn id="11" idx="1"/>
                <a:endCxn id="11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6209054" y="987574"/>
              <a:ext cx="720000" cy="720000"/>
              <a:chOff x="1907704" y="1187916"/>
              <a:chExt cx="720000" cy="72000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3" name="直接连接符 22"/>
              <p:cNvCxnSpPr>
                <a:stCxn id="22" idx="0"/>
                <a:endCxn id="22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22" idx="1"/>
                <a:endCxn id="22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7001222" y="987574"/>
              <a:ext cx="720000" cy="720000"/>
              <a:chOff x="1907704" y="1187916"/>
              <a:chExt cx="720000" cy="72000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9" name="直接连接符 28"/>
              <p:cNvCxnSpPr>
                <a:stCxn id="28" idx="0"/>
                <a:endCxn id="28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28" idx="1"/>
                <a:endCxn id="28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/>
            <p:cNvGrpSpPr/>
            <p:nvPr/>
          </p:nvGrpSpPr>
          <p:grpSpPr>
            <a:xfrm>
              <a:off x="7793390" y="987574"/>
              <a:ext cx="720000" cy="720000"/>
              <a:chOff x="1907704" y="1187916"/>
              <a:chExt cx="720000" cy="720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907704" y="1187916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5" name="直接连接符 34"/>
              <p:cNvCxnSpPr>
                <a:stCxn id="34" idx="0"/>
                <a:endCxn id="34" idx="2"/>
              </p:cNvCxnSpPr>
              <p:nvPr/>
            </p:nvCxnSpPr>
            <p:spPr>
              <a:xfrm flipH="1">
                <a:off x="2267704" y="1187916"/>
                <a:ext cx="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34" idx="1"/>
                <a:endCxn id="34" idx="3"/>
              </p:cNvCxnSpPr>
              <p:nvPr/>
            </p:nvCxnSpPr>
            <p:spPr>
              <a:xfrm>
                <a:off x="1907704" y="1547916"/>
                <a:ext cx="720000" cy="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907704" y="1187916"/>
                <a:ext cx="720000" cy="720000"/>
              </a:xfrm>
              <a:prstGeom prst="line">
                <a:avLst/>
              </a:prstGeom>
              <a:ln w="3175"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5918510" y="704288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火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365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钳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64133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72658" y="713441"/>
            <a:ext cx="741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400">
                <a:latin charset="-122" pitchFamily="65" typeface="方正楷体简体"/>
                <a:ea charset="-122" pitchFamily="65" typeface="方正楷体简体"/>
              </a:rPr>
              <a:t>明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32756" y="424968"/>
            <a:ext cx="5210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hǔo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08127" y="424968"/>
            <a:ext cx="57816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qían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22935" y="424968"/>
            <a:ext cx="397193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líu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18007" y="411510"/>
            <a:ext cx="6353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latin charset="0" pitchFamily="34" typeface="Arial"/>
                <a:ea charset="-122" pitchFamily="65" typeface="方正楷体简体"/>
                <a:cs charset="0" pitchFamily="34" typeface="Arial"/>
              </a:rPr>
              <a:t>míng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5918043" y="1573163"/>
            <a:ext cx="2842162" cy="1087085"/>
            <a:chOff x="5918043" y="1656879"/>
            <a:chExt cx="2842162" cy="1087085"/>
          </a:xfrm>
        </p:grpSpPr>
        <p:sp>
          <p:nvSpPr>
            <p:cNvPr id="48" name="TextBox 47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【释义】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966502" y="1902643"/>
              <a:ext cx="2793702" cy="8636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z="1100"/>
                <a:t>是“火前留名”的意思，通常在一些有争议的作品刚出来时使用，表示看好这作品会火的可能性，而在前排留名。此外，“山前刘明”是“删前留名”的意思。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906302" y="2754065"/>
            <a:ext cx="2842162" cy="681781"/>
            <a:chOff x="5918043" y="1656879"/>
            <a:chExt cx="2842162" cy="681781"/>
          </a:xfrm>
        </p:grpSpPr>
        <p:sp>
          <p:nvSpPr>
            <p:cNvPr id="55" name="TextBox 54"/>
            <p:cNvSpPr txBox="1"/>
            <p:nvPr/>
          </p:nvSpPr>
          <p:spPr>
            <a:xfrm>
              <a:off x="5918043" y="1656879"/>
              <a:ext cx="558800" cy="25146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100">
                  <a:latin charset="-122" pitchFamily="2" typeface="宋体"/>
                  <a:ea charset="-122" pitchFamily="2" typeface="宋体"/>
                </a:rPr>
                <a:t>【词源】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5966502" y="1902643"/>
              <a:ext cx="2793702" cy="43180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just">
                <a:lnSpc>
                  <a:spcPts val="1700"/>
                </a:lnSpc>
              </a:pPr>
              <a:r>
                <a:rPr altLang="en-US" lang="zh-CN" smtClean="0" sz="1100"/>
                <a:t>火钳是烧火时用来添加柴火或煤炭的一种工具，现指在帖子火之前先留个名。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7240"/>
          <a:stretch>
            <a:fillRect/>
          </a:stretch>
        </p:blipFill>
        <p:spPr>
          <a:xfrm>
            <a:off x="7668345" y="4168508"/>
            <a:ext cx="1475656" cy="62871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51720" y="899043"/>
            <a:ext cx="1397390" cy="125765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 rot="20460328">
            <a:off x="1780535" y="2837495"/>
            <a:ext cx="1620000" cy="923330"/>
            <a:chOff x="474833" y="1997348"/>
            <a:chExt cx="1025021" cy="584218"/>
          </a:xfrm>
        </p:grpSpPr>
        <p:sp>
          <p:nvSpPr>
            <p:cNvPr id="4" name="矩形 3"/>
            <p:cNvSpPr/>
            <p:nvPr/>
          </p:nvSpPr>
          <p:spPr>
            <a:xfrm>
              <a:off x="474833" y="2030065"/>
              <a:ext cx="1025021" cy="5239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6329" y="1997348"/>
              <a:ext cx="983564" cy="57856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54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rPr>
                <a:t>刘明</a:t>
              </a:r>
            </a:p>
          </p:txBody>
        </p:sp>
      </p:grpSp>
      <p:sp>
        <p:nvSpPr>
          <p:cNvPr id="51" name="Freeform 164"/>
          <p:cNvSpPr>
            <a:spLocks noEditPoints="1"/>
          </p:cNvSpPr>
          <p:nvPr/>
        </p:nvSpPr>
        <p:spPr bwMode="black">
          <a:xfrm>
            <a:off x="3079759" y="3132053"/>
            <a:ext cx="738702" cy="1023873"/>
          </a:xfrm>
          <a:custGeom>
            <a:gdLst>
              <a:gd fmla="*/ 221 w 288" name="T0"/>
              <a:gd fmla="*/ 373 h 399" name="T1"/>
              <a:gd fmla="*/ 194 w 288" name="T2"/>
              <a:gd fmla="*/ 350 h 399" name="T3"/>
              <a:gd fmla="*/ 137 w 288" name="T4"/>
              <a:gd fmla="*/ 150 h 399" name="T5"/>
              <a:gd fmla="*/ 165 w 288" name="T6"/>
              <a:gd fmla="*/ 398 h 399" name="T7"/>
              <a:gd fmla="*/ 94 w 288" name="T8"/>
              <a:gd fmla="*/ 325 h 399" name="T9"/>
              <a:gd fmla="*/ 192 w 288" name="T10"/>
              <a:gd fmla="*/ 269 h 399" name="T11"/>
              <a:gd fmla="*/ 223 w 288" name="T12"/>
              <a:gd fmla="*/ 371 h 399" name="T13"/>
              <a:gd fmla="*/ 135 w 288" name="T14"/>
              <a:gd fmla="*/ 170 h 399" name="T15"/>
              <a:gd fmla="*/ 179 w 288" name="T16"/>
              <a:gd fmla="*/ 395 h 399" name="T17"/>
              <a:gd fmla="*/ 135 w 288" name="T18"/>
              <a:gd fmla="*/ 324 h 399" name="T19"/>
              <a:gd fmla="*/ 154 w 288" name="T20"/>
              <a:gd fmla="*/ 308 h 399" name="T21"/>
              <a:gd fmla="*/ 208 w 288" name="T22"/>
              <a:gd fmla="*/ 382 h 399" name="T23"/>
              <a:gd fmla="*/ 85 w 288" name="T24"/>
              <a:gd fmla="*/ 380 h 399" name="T25"/>
              <a:gd fmla="*/ 143 w 288" name="T26"/>
              <a:gd fmla="*/ 82 h 399" name="T27"/>
              <a:gd fmla="*/ 228 w 288" name="T28"/>
              <a:gd fmla="*/ 288 h 399" name="T29"/>
              <a:gd fmla="*/ 253 w 288" name="T30"/>
              <a:gd fmla="*/ 340 h 399" name="T31"/>
              <a:gd fmla="*/ 247 w 288" name="T32"/>
              <a:gd fmla="*/ 233 h 399" name="T33"/>
              <a:gd fmla="*/ 20 w 288" name="T34"/>
              <a:gd fmla="*/ 263 h 399" name="T35"/>
              <a:gd fmla="*/ 85 w 288" name="T36"/>
              <a:gd fmla="*/ 380 h 399" name="T37"/>
              <a:gd fmla="*/ 219 w 288" name="T38"/>
              <a:gd fmla="*/ 242 h 399" name="T39"/>
              <a:gd fmla="*/ 56 w 288" name="T40"/>
              <a:gd fmla="*/ 305 h 399" name="T41"/>
              <a:gd fmla="*/ 129 w 288" name="T42"/>
              <a:gd fmla="*/ 397 h 399" name="T43"/>
              <a:gd fmla="*/ 137 w 288" name="T44"/>
              <a:gd fmla="*/ 115 h 399" name="T45"/>
              <a:gd fmla="*/ 210 w 288" name="T46"/>
              <a:gd fmla="*/ 334 h 399" name="T47"/>
              <a:gd fmla="*/ 239 w 288" name="T48"/>
              <a:gd fmla="*/ 357 h 399" name="T49"/>
              <a:gd fmla="*/ 0 w 288" name="T50"/>
              <a:gd fmla="*/ 202 h 399" name="T51"/>
              <a:gd fmla="*/ 144 w 288" name="T52"/>
              <a:gd fmla="*/ 51 h 399" name="T53"/>
              <a:gd fmla="*/ 252 w 288" name="T54"/>
              <a:gd fmla="*/ 298 h 399" name="T55"/>
              <a:gd fmla="*/ 266 w 288" name="T56"/>
              <a:gd fmla="*/ 320 h 399" name="T57"/>
              <a:gd fmla="*/ 277 w 288" name="T58"/>
              <a:gd fmla="*/ 221 h 399" name="T59"/>
              <a:gd fmla="*/ 3 w 288" name="T60"/>
              <a:gd fmla="*/ 162 h 399" name="T61"/>
              <a:gd fmla="*/ 0 w 288" name="T62"/>
              <a:gd fmla="*/ 202 h 399" name="T63"/>
              <a:gd fmla="*/ 145 w 288" name="T64"/>
              <a:gd fmla="*/ 0 h 399" name="T65"/>
              <a:gd fmla="*/ 144 w 288" name="T66"/>
              <a:gd fmla="*/ 18 h 399" name="T67"/>
              <a:gd fmla="*/ 142 w 288" name="T68"/>
              <a:gd fmla="*/ 308 h 399" name="T69"/>
              <a:gd fmla="*/ 137 w 288" name="T70"/>
              <a:gd fmla="*/ 201 h 399" name="T71"/>
              <a:gd fmla="*/ 130 w 288" name="T72"/>
              <a:gd fmla="*/ 208 h 399" name="T73"/>
              <a:gd fmla="*/ 142 w 288" name="T74"/>
              <a:gd fmla="*/ 308 h 399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399" w="288">
                <a:moveTo>
                  <a:pt x="223" y="371"/>
                </a:moveTo>
                <a:cubicBezTo>
                  <a:pt x="221" y="373"/>
                  <a:pt x="221" y="373"/>
                  <a:pt x="221" y="373"/>
                </a:cubicBezTo>
                <a:cubicBezTo>
                  <a:pt x="220" y="374"/>
                  <a:pt x="218" y="375"/>
                  <a:pt x="217" y="376"/>
                </a:cubicBezTo>
                <a:cubicBezTo>
                  <a:pt x="215" y="374"/>
                  <a:pt x="205" y="366"/>
                  <a:pt x="194" y="350"/>
                </a:cubicBezTo>
                <a:cubicBezTo>
                  <a:pt x="181" y="332"/>
                  <a:pt x="177" y="299"/>
                  <a:pt x="180" y="268"/>
                </a:cubicBezTo>
                <a:cubicBezTo>
                  <a:pt x="186" y="212"/>
                  <a:pt x="180" y="148"/>
                  <a:pt x="137" y="150"/>
                </a:cubicBezTo>
                <a:cubicBezTo>
                  <a:pt x="90" y="152"/>
                  <a:pt x="69" y="245"/>
                  <a:pt x="106" y="319"/>
                </a:cubicBezTo>
                <a:cubicBezTo>
                  <a:pt x="125" y="357"/>
                  <a:pt x="150" y="384"/>
                  <a:pt x="165" y="398"/>
                </a:cubicBezTo>
                <a:cubicBezTo>
                  <a:pt x="161" y="398"/>
                  <a:pt x="157" y="399"/>
                  <a:pt x="153" y="399"/>
                </a:cubicBezTo>
                <a:cubicBezTo>
                  <a:pt x="137" y="384"/>
                  <a:pt x="115" y="364"/>
                  <a:pt x="94" y="325"/>
                </a:cubicBezTo>
                <a:cubicBezTo>
                  <a:pt x="46" y="236"/>
                  <a:pt x="82" y="134"/>
                  <a:pt x="137" y="134"/>
                </a:cubicBezTo>
                <a:cubicBezTo>
                  <a:pt x="195" y="134"/>
                  <a:pt x="201" y="201"/>
                  <a:pt x="192" y="269"/>
                </a:cubicBezTo>
                <a:cubicBezTo>
                  <a:pt x="188" y="301"/>
                  <a:pt x="191" y="329"/>
                  <a:pt x="202" y="346"/>
                </a:cubicBezTo>
                <a:cubicBezTo>
                  <a:pt x="213" y="363"/>
                  <a:pt x="224" y="370"/>
                  <a:pt x="223" y="371"/>
                </a:cubicBezTo>
                <a:close/>
                <a:moveTo>
                  <a:pt x="166" y="306"/>
                </a:moveTo>
                <a:cubicBezTo>
                  <a:pt x="163" y="275"/>
                  <a:pt x="185" y="172"/>
                  <a:pt x="135" y="170"/>
                </a:cubicBezTo>
                <a:cubicBezTo>
                  <a:pt x="104" y="169"/>
                  <a:pt x="77" y="248"/>
                  <a:pt x="125" y="329"/>
                </a:cubicBezTo>
                <a:cubicBezTo>
                  <a:pt x="143" y="361"/>
                  <a:pt x="166" y="383"/>
                  <a:pt x="179" y="395"/>
                </a:cubicBezTo>
                <a:cubicBezTo>
                  <a:pt x="182" y="394"/>
                  <a:pt x="185" y="393"/>
                  <a:pt x="188" y="392"/>
                </a:cubicBezTo>
                <a:cubicBezTo>
                  <a:pt x="177" y="381"/>
                  <a:pt x="153" y="358"/>
                  <a:pt x="135" y="324"/>
                </a:cubicBezTo>
                <a:cubicBezTo>
                  <a:pt x="101" y="266"/>
                  <a:pt x="110" y="186"/>
                  <a:pt x="135" y="186"/>
                </a:cubicBezTo>
                <a:cubicBezTo>
                  <a:pt x="168" y="186"/>
                  <a:pt x="149" y="268"/>
                  <a:pt x="154" y="308"/>
                </a:cubicBezTo>
                <a:cubicBezTo>
                  <a:pt x="160" y="352"/>
                  <a:pt x="187" y="377"/>
                  <a:pt x="200" y="386"/>
                </a:cubicBezTo>
                <a:cubicBezTo>
                  <a:pt x="203" y="385"/>
                  <a:pt x="205" y="384"/>
                  <a:pt x="208" y="382"/>
                </a:cubicBezTo>
                <a:cubicBezTo>
                  <a:pt x="199" y="375"/>
                  <a:pt x="170" y="350"/>
                  <a:pt x="166" y="306"/>
                </a:cubicBezTo>
                <a:close/>
                <a:moveTo>
                  <a:pt x="85" y="380"/>
                </a:moveTo>
                <a:cubicBezTo>
                  <a:pt x="65" y="357"/>
                  <a:pt x="36" y="313"/>
                  <a:pt x="31" y="261"/>
                </a:cubicBezTo>
                <a:cubicBezTo>
                  <a:pt x="25" y="164"/>
                  <a:pt x="66" y="82"/>
                  <a:pt x="143" y="82"/>
                </a:cubicBezTo>
                <a:cubicBezTo>
                  <a:pt x="213" y="82"/>
                  <a:pt x="241" y="157"/>
                  <a:pt x="235" y="231"/>
                </a:cubicBezTo>
                <a:cubicBezTo>
                  <a:pt x="234" y="251"/>
                  <a:pt x="228" y="269"/>
                  <a:pt x="228" y="288"/>
                </a:cubicBezTo>
                <a:cubicBezTo>
                  <a:pt x="227" y="320"/>
                  <a:pt x="236" y="334"/>
                  <a:pt x="248" y="347"/>
                </a:cubicBezTo>
                <a:cubicBezTo>
                  <a:pt x="250" y="345"/>
                  <a:pt x="251" y="343"/>
                  <a:pt x="253" y="340"/>
                </a:cubicBezTo>
                <a:cubicBezTo>
                  <a:pt x="246" y="330"/>
                  <a:pt x="237" y="313"/>
                  <a:pt x="238" y="289"/>
                </a:cubicBezTo>
                <a:cubicBezTo>
                  <a:pt x="239" y="273"/>
                  <a:pt x="243" y="254"/>
                  <a:pt x="247" y="233"/>
                </a:cubicBezTo>
                <a:cubicBezTo>
                  <a:pt x="257" y="169"/>
                  <a:pt x="233" y="66"/>
                  <a:pt x="143" y="65"/>
                </a:cubicBezTo>
                <a:cubicBezTo>
                  <a:pt x="77" y="64"/>
                  <a:pt x="7" y="129"/>
                  <a:pt x="20" y="263"/>
                </a:cubicBezTo>
                <a:cubicBezTo>
                  <a:pt x="24" y="299"/>
                  <a:pt x="39" y="330"/>
                  <a:pt x="54" y="354"/>
                </a:cubicBezTo>
                <a:cubicBezTo>
                  <a:pt x="64" y="365"/>
                  <a:pt x="74" y="373"/>
                  <a:pt x="85" y="380"/>
                </a:cubicBezTo>
                <a:close/>
                <a:moveTo>
                  <a:pt x="219" y="331"/>
                </a:moveTo>
                <a:cubicBezTo>
                  <a:pt x="211" y="309"/>
                  <a:pt x="212" y="277"/>
                  <a:pt x="219" y="242"/>
                </a:cubicBezTo>
                <a:cubicBezTo>
                  <a:pt x="228" y="183"/>
                  <a:pt x="216" y="99"/>
                  <a:pt x="137" y="99"/>
                </a:cubicBezTo>
                <a:cubicBezTo>
                  <a:pt x="73" y="99"/>
                  <a:pt x="16" y="198"/>
                  <a:pt x="56" y="305"/>
                </a:cubicBezTo>
                <a:cubicBezTo>
                  <a:pt x="72" y="346"/>
                  <a:pt x="96" y="376"/>
                  <a:pt x="113" y="393"/>
                </a:cubicBezTo>
                <a:cubicBezTo>
                  <a:pt x="118" y="395"/>
                  <a:pt x="123" y="396"/>
                  <a:pt x="129" y="397"/>
                </a:cubicBezTo>
                <a:cubicBezTo>
                  <a:pt x="113" y="382"/>
                  <a:pt x="84" y="348"/>
                  <a:pt x="67" y="300"/>
                </a:cubicBezTo>
                <a:cubicBezTo>
                  <a:pt x="37" y="213"/>
                  <a:pt x="79" y="116"/>
                  <a:pt x="137" y="115"/>
                </a:cubicBezTo>
                <a:cubicBezTo>
                  <a:pt x="189" y="114"/>
                  <a:pt x="216" y="168"/>
                  <a:pt x="208" y="239"/>
                </a:cubicBezTo>
                <a:cubicBezTo>
                  <a:pt x="201" y="274"/>
                  <a:pt x="200" y="310"/>
                  <a:pt x="210" y="334"/>
                </a:cubicBezTo>
                <a:cubicBezTo>
                  <a:pt x="217" y="351"/>
                  <a:pt x="228" y="359"/>
                  <a:pt x="233" y="363"/>
                </a:cubicBezTo>
                <a:cubicBezTo>
                  <a:pt x="235" y="361"/>
                  <a:pt x="237" y="359"/>
                  <a:pt x="239" y="357"/>
                </a:cubicBezTo>
                <a:cubicBezTo>
                  <a:pt x="235" y="354"/>
                  <a:pt x="225" y="347"/>
                  <a:pt x="219" y="331"/>
                </a:cubicBezTo>
                <a:close/>
                <a:moveTo>
                  <a:pt x="0" y="202"/>
                </a:moveTo>
                <a:cubicBezTo>
                  <a:pt x="0" y="217"/>
                  <a:pt x="1" y="231"/>
                  <a:pt x="4" y="245"/>
                </a:cubicBezTo>
                <a:cubicBezTo>
                  <a:pt x="6" y="146"/>
                  <a:pt x="40" y="49"/>
                  <a:pt x="144" y="51"/>
                </a:cubicBezTo>
                <a:cubicBezTo>
                  <a:pt x="230" y="51"/>
                  <a:pt x="271" y="143"/>
                  <a:pt x="262" y="219"/>
                </a:cubicBezTo>
                <a:cubicBezTo>
                  <a:pt x="259" y="248"/>
                  <a:pt x="252" y="276"/>
                  <a:pt x="252" y="298"/>
                </a:cubicBezTo>
                <a:cubicBezTo>
                  <a:pt x="252" y="315"/>
                  <a:pt x="258" y="326"/>
                  <a:pt x="260" y="330"/>
                </a:cubicBezTo>
                <a:cubicBezTo>
                  <a:pt x="262" y="327"/>
                  <a:pt x="264" y="323"/>
                  <a:pt x="266" y="320"/>
                </a:cubicBezTo>
                <a:cubicBezTo>
                  <a:pt x="263" y="314"/>
                  <a:pt x="261" y="308"/>
                  <a:pt x="262" y="298"/>
                </a:cubicBezTo>
                <a:cubicBezTo>
                  <a:pt x="262" y="279"/>
                  <a:pt x="272" y="252"/>
                  <a:pt x="277" y="221"/>
                </a:cubicBezTo>
                <a:cubicBezTo>
                  <a:pt x="288" y="144"/>
                  <a:pt x="247" y="31"/>
                  <a:pt x="144" y="31"/>
                </a:cubicBezTo>
                <a:cubicBezTo>
                  <a:pt x="62" y="32"/>
                  <a:pt x="18" y="92"/>
                  <a:pt x="3" y="162"/>
                </a:cubicBezTo>
                <a:cubicBezTo>
                  <a:pt x="1" y="175"/>
                  <a:pt x="0" y="188"/>
                  <a:pt x="0" y="201"/>
                </a:cubicBezTo>
                <a:cubicBezTo>
                  <a:pt x="0" y="201"/>
                  <a:pt x="0" y="202"/>
                  <a:pt x="0" y="202"/>
                </a:cubicBezTo>
                <a:close/>
                <a:moveTo>
                  <a:pt x="262" y="75"/>
                </a:moveTo>
                <a:cubicBezTo>
                  <a:pt x="244" y="44"/>
                  <a:pt x="206" y="0"/>
                  <a:pt x="145" y="0"/>
                </a:cubicBezTo>
                <a:cubicBezTo>
                  <a:pt x="108" y="0"/>
                  <a:pt x="80" y="18"/>
                  <a:pt x="58" y="40"/>
                </a:cubicBezTo>
                <a:cubicBezTo>
                  <a:pt x="60" y="39"/>
                  <a:pt x="91" y="18"/>
                  <a:pt x="144" y="18"/>
                </a:cubicBezTo>
                <a:cubicBezTo>
                  <a:pt x="220" y="18"/>
                  <a:pt x="262" y="75"/>
                  <a:pt x="262" y="75"/>
                </a:cubicBezTo>
                <a:close/>
                <a:moveTo>
                  <a:pt x="142" y="308"/>
                </a:moveTo>
                <a:cubicBezTo>
                  <a:pt x="140" y="294"/>
                  <a:pt x="141" y="277"/>
                  <a:pt x="142" y="260"/>
                </a:cubicBezTo>
                <a:cubicBezTo>
                  <a:pt x="143" y="238"/>
                  <a:pt x="144" y="209"/>
                  <a:pt x="137" y="201"/>
                </a:cubicBezTo>
                <a:cubicBezTo>
                  <a:pt x="137" y="201"/>
                  <a:pt x="137" y="201"/>
                  <a:pt x="135" y="201"/>
                </a:cubicBezTo>
                <a:cubicBezTo>
                  <a:pt x="135" y="201"/>
                  <a:pt x="132" y="202"/>
                  <a:pt x="130" y="208"/>
                </a:cubicBezTo>
                <a:cubicBezTo>
                  <a:pt x="122" y="227"/>
                  <a:pt x="122" y="271"/>
                  <a:pt x="141" y="308"/>
                </a:cubicBezTo>
                <a:cubicBezTo>
                  <a:pt x="141" y="309"/>
                  <a:pt x="142" y="309"/>
                  <a:pt x="142" y="30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286"/>
            <a:endParaRPr lang="en-US" sz="1800">
              <a:solidFill>
                <a:sysClr lastClr="000000" val="windowText"/>
              </a:solidFill>
            </a:endParaRPr>
          </a:p>
        </p:txBody>
      </p:sp>
    </p:spTree>
    <p:extLst>
      <p:ext uri="{BB962C8B-B14F-4D97-AF65-F5344CB8AC3E}">
        <p14:creationId val="925550134"/>
      </p:ext>
    </p:extLst>
  </p:cSld>
  <p:clrMapOvr>
    <a:masterClrMapping/>
  </p:clrMapOvr>
  <p:transition spd="slow">
    <p:push dir="r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206</Paragraphs>
  <Slides>18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7">
      <vt:lpstr>Arial</vt:lpstr>
      <vt:lpstr>Calibri</vt:lpstr>
      <vt:lpstr>方正隶二简体</vt:lpstr>
      <vt:lpstr>宋体</vt:lpstr>
      <vt:lpstr>微软雅黑</vt:lpstr>
      <vt:lpstr>方正楷体简体</vt:lpstr>
      <vt:lpstr>方正粗圆简体</vt:lpstr>
      <vt:lpstr>方正超粗黑简体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2021-08-22T12:08:43Z</dcterms:created>
  <cp:lastPrinted>2021-08-22T12:08:43Z</cp:lastPrinted>
  <dcterms:modified xsi:type="dcterms:W3CDTF">2021-08-22T05:49:40Z</dcterms:modified>
  <cp:revision>1</cp:revision>
</cp:coreProperties>
</file>