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8" r:id="rId5"/>
    <p:sldId id="259" r:id="rId6"/>
    <p:sldId id="257" r:id="rId7"/>
    <p:sldId id="260" r:id="rId8"/>
    <p:sldId id="288" r:id="rId9"/>
    <p:sldId id="284" r:id="rId10"/>
    <p:sldId id="261" r:id="rId11"/>
    <p:sldId id="274" r:id="rId12"/>
    <p:sldId id="286" r:id="rId13"/>
    <p:sldId id="289" r:id="rId14"/>
    <p:sldId id="283" r:id="rId15"/>
    <p:sldId id="269" r:id="rId16"/>
    <p:sldId id="276" r:id="rId17"/>
    <p:sldId id="277" r:id="rId18"/>
    <p:sldId id="279" r:id="rId19"/>
    <p:sldId id="287" r:id="rId20"/>
    <p:sldId id="290" r:id="rId21"/>
    <p:sldId id="270" r:id="rId22"/>
    <p:sldId id="278" r:id="rId23"/>
    <p:sldId id="281" r:id="rId24"/>
    <p:sldId id="273" r:id="rId25"/>
    <p:sldId id="272" r:id="rId26"/>
    <p:sldId id="280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83"/>
    <p:restoredTop sz="95313"/>
  </p:normalViewPr>
  <p:slideViewPr>
    <p:cSldViewPr snapToGrid="0" snapToObjects="1" showGuides="1">
      <p:cViewPr varScale="1">
        <p:scale>
          <a:sx n="107" d="100"/>
          <a:sy n="107" d="100"/>
        </p:scale>
        <p:origin x="91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tags/tag1.xml" Type="http://schemas.openxmlformats.org/officeDocument/2006/relationships/tags"/><Relationship Id="rId29" Target="presProps.xml" Type="http://schemas.openxmlformats.org/officeDocument/2006/relationships/presProps"/><Relationship Id="rId3" Target="notesMasters/notesMaster1.xml" Type="http://schemas.openxmlformats.org/officeDocument/2006/relationships/notesMaster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alpha val="95000"/>
              </a:schemeClr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20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65000"/>
                <a:alpha val="49000"/>
              </a:schemeClr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69198624"/>
        <c:axId val="669199184"/>
      </c:areaChart>
      <c:dateAx>
        <c:axId val="669198624"/>
        <c:scaling>
          <c:orientation/>
        </c:scaling>
        <c:delete val="0"/>
        <c:axPos val="b"/>
        <c:numFmt formatCode="m/d/yy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FZQingKeBenYueSongS-R-GB" charset="0"/>
                <a:ea typeface="FZQingKeBenYueSongS-R-GB" charset="0"/>
                <a:cs typeface="FZQingKeBenYueSongS-R-GB" charset="0"/>
              </a:defRPr>
            </a:pPr>
            <a:endParaRPr sz="11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FZQingKeBenYueSongS-R-GB" charset="0"/>
              <a:ea typeface="FZQingKeBenYueSongS-R-GB" charset="0"/>
              <a:cs typeface="FZQingKeBenYueSongS-R-GB" charset="0"/>
            </a:endParaRPr>
          </a:p>
        </c:txPr>
        <c:crossAx val="669199184"/>
        <c:crosses val="autoZero"/>
        <c:auto val="0"/>
        <c:lblOffset/>
        <c:baseTimeUnit val="days"/>
      </c:dateAx>
      <c:valAx>
        <c:axId val="66919918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69198624"/>
        <c:crossBetween val="midCat"/>
      </c:valAx>
      <c:spPr>
        <a:noFill/>
        <a:ln w="25400"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4.1</c:v>
                </c:pt>
                <c:pt idx="5">
                  <c:v>4.26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2.36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flat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5.5</c:v>
                </c:pt>
                <c:pt idx="5">
                  <c:v>6.5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69202544"/>
        <c:axId val="669203104"/>
      </c:lineChart>
      <c:catAx>
        <c:axId val="6692025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69203104"/>
        <c:crosses val="autoZero"/>
        <c:auto val="0"/>
        <c:lblAlgn val="ctr"/>
        <c:lblOffset/>
        <c:noMultiLvlLbl val="0"/>
      </c:catAx>
      <c:valAx>
        <c:axId val="66920310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69202544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chemeClr val="tx1">
                  <a:lumMod val="95000"/>
                  <a:lumOff val="5000"/>
                </a:schemeClr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</c:spPr>
          </c:dPt>
          <c:dLbls>
            <c:delete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669208144"/>
        <c:axId val="669208704"/>
      </c:barChart>
      <c:catAx>
        <c:axId val="66920814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69208704"/>
        <c:crosses val="autoZero"/>
        <c:auto val="0"/>
        <c:lblAlgn val="ctr"/>
        <c:lblOffset/>
        <c:noMultiLvlLbl val="0"/>
      </c:catAx>
      <c:valAx>
        <c:axId val="669208704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69208144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669211504"/>
        <c:axId val="669212064"/>
      </c:barChart>
      <c:catAx>
        <c:axId val="66921150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669212064"/>
        <c:crosses val="autoZero"/>
        <c:auto val="0"/>
        <c:lblAlgn val="ctr"/>
        <c:lblOffset/>
        <c:noMultiLvlLbl val="0"/>
      </c:catAx>
      <c:valAx>
        <c:axId val="66921206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69211504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BD85A-FF0E-42D8-933D-A6DC6305364F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0D63-7D56-4687-AC7F-C18CB57CA7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134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346885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59732240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93996444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178729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771046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63152075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1864442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1350249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789965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522217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7153452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35057379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2725603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3819600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8617563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7606581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60589442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78936614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9872310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alphaModFix amt="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375478"/>
            <a:ext cx="575188" cy="286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176980"/>
            <a:ext cx="1371598" cy="683714"/>
          </a:xfrm>
          <a:prstGeom prst="rect">
            <a:avLst/>
          </a:prstGeom>
        </p:spPr>
      </p:pic>
    </p:spTree>
    <p:extLst>
      <p:ext uri="{BB962C8B-B14F-4D97-AF65-F5344CB8AC3E}">
        <p14:creationId val="18753359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78463952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210331877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443B-330D-594B-81FD-0D79791C9695}" type="datetimeFigureOut">
              <a:rPr kumimoji="1" lang="zh-CN" altLang="en-US" smtClean="0"/>
              <a:t>2018/6/3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E52E-F1B7-9C4C-88E3-9658D2CF700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6262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2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7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239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16.jpeg" Type="http://schemas.openxmlformats.org/officeDocument/2006/relationships/image"/><Relationship Id="rId4" Target="../media/image2.png" Type="http://schemas.openxmlformats.org/officeDocument/2006/relationships/image"/><Relationship Id="rId5" Target="../media/image17.png" Type="http://schemas.openxmlformats.org/officeDocument/2006/relationships/image"/><Relationship Id="rId6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1.xml" Type="http://schemas.openxmlformats.org/officeDocument/2006/relationships/chart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charts/chart2.xml" Type="http://schemas.openxmlformats.org/officeDocument/2006/relationships/chart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charts/chart3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charts/chart4.xml" Type="http://schemas.openxmlformats.org/officeDocument/2006/relationships/chart"/><Relationship Id="rId5" Target="../charts/chart5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1.emf" Type="http://schemas.openxmlformats.org/officeDocument/2006/relationships/image"/><Relationship Id="rId5" Target="../media/image22.emf" Type="http://schemas.openxmlformats.org/officeDocument/2006/relationships/image"/><Relationship Id="rId6" Target="../media/image23.emf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24.png" Type="http://schemas.openxmlformats.org/officeDocument/2006/relationships/image"/><Relationship Id="rId5" Target="../media/image23.emf" Type="http://schemas.openxmlformats.org/officeDocument/2006/relationships/image"/><Relationship Id="rId6" Target="../media/image25.emf" Type="http://schemas.openxmlformats.org/officeDocument/2006/relationships/image"/><Relationship Id="rId7" Target="../media/image26.emf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13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283052" y="0"/>
            <a:ext cx="5625895" cy="53280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08678" y="4574138"/>
            <a:ext cx="797887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水墨之间  即是天地</a:t>
            </a:r>
          </a:p>
        </p:txBody>
      </p:sp>
      <p:grpSp>
        <p:nvGrpSpPr>
          <p:cNvPr id="2" name="组 1"/>
          <p:cNvGrpSpPr/>
          <p:nvPr/>
        </p:nvGrpSpPr>
        <p:grpSpPr>
          <a:xfrm>
            <a:off x="2227209" y="4716250"/>
            <a:ext cx="7756729" cy="485217"/>
            <a:chOff x="2108678" y="4716250"/>
            <a:chExt cx="7756729" cy="48521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108678" y="4716250"/>
              <a:ext cx="973393" cy="48521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 flipH="1">
              <a:off x="8892014" y="4716250"/>
              <a:ext cx="973393" cy="485217"/>
            </a:xfrm>
            <a:prstGeom prst="rect">
              <a:avLst/>
            </a:prstGeom>
          </p:spPr>
        </p:pic>
      </p:grpSp>
      <p:sp>
        <p:nvSpPr>
          <p:cNvPr id="14" name="文本框 13"/>
          <p:cNvSpPr txBox="1"/>
          <p:nvPr/>
        </p:nvSpPr>
        <p:spPr>
          <a:xfrm>
            <a:off x="3867150" y="5774445"/>
            <a:ext cx="445770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2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小袋作品</a:t>
            </a:r>
          </a:p>
        </p:txBody>
      </p:sp>
    </p:spTree>
    <p:extLst>
      <p:ext uri="{BB962C8B-B14F-4D97-AF65-F5344CB8AC3E}">
        <p14:creationId val="213079439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97778" y="2007236"/>
            <a:ext cx="9196443" cy="365972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" name="文本框 1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497778" y="2007236"/>
            <a:ext cx="2846444" cy="36597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54559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3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  <a:p>
            <a:endParaRPr altLang="en-US" lang="zh-CN" smtClean="0" sz="3200">
              <a:solidFill>
                <a:schemeClr val="bg1"/>
              </a:solidFill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r>
              <a:rPr altLang="en-US" lang="zh-CN" smtClean="0" sz="3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 下 皆 知 美 之 为 美 ， 斯 恶 已 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皆 知 善 之 为 善 ， 斯 不 善 已 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有 无 相 生 ， 难 易 相 成 ， 长 短 相 形 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高 下 相 盈 ， 音 声 相 和 ， 前 后 相 随 </a:t>
            </a:r>
          </a:p>
          <a:p>
            <a:r>
              <a:rPr altLang="en-US" lang="zh-CN" smtClean="0" sz="32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恒 也 </a:t>
            </a:r>
          </a:p>
        </p:txBody>
      </p:sp>
    </p:spTree>
    <p:extLst>
      <p:ext uri="{BB962C8B-B14F-4D97-AF65-F5344CB8AC3E}">
        <p14:creationId val="70939358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52460" y="2751602"/>
            <a:ext cx="3720143" cy="19842483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mtClean="0" sz="5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  <a:p>
            <a:endParaRPr altLang="en-US" lang="zh-CN" smtClean="0" sz="54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endParaRPr altLang="en-US" lang="zh-CN" smtClean="0" sz="54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endParaRPr altLang="en-US" lang="zh-CN" smtClean="0" sz="54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endParaRPr altLang="en-US" lang="zh-CN" smtClean="0" sz="54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r>
              <a:rPr altLang="en-US" lang="zh-CN" smtClean="0" sz="5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 下 皆 知 美 之 为 美 ， 斯 恶 已 </a:t>
            </a:r>
          </a:p>
          <a:p>
            <a:r>
              <a:rPr altLang="en-US" lang="zh-CN" smtClean="0" sz="5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皆 知 善 之 为 善 ， 斯 不 善 已 </a:t>
            </a:r>
          </a:p>
          <a:p>
            <a:r>
              <a:rPr altLang="en-US" lang="zh-CN" smtClean="0" sz="5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有 无 相 生 ， 难 易 相 成 ， 长 短 相 形 </a:t>
            </a:r>
          </a:p>
          <a:p>
            <a:r>
              <a:rPr altLang="en-US" lang="zh-CN" smtClean="0" sz="5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高 下 相 盈 ， 音 声 相 和 ， 前 后 相 随 </a:t>
            </a:r>
          </a:p>
          <a:p>
            <a:r>
              <a:rPr altLang="en-US" lang="zh-CN" smtClean="0" sz="5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恒 也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87594" y="1369426"/>
            <a:ext cx="5750860" cy="5503564"/>
          </a:xfrm>
          <a:prstGeom prst="rect">
            <a:avLst/>
          </a:prstGeom>
        </p:spPr>
      </p:pic>
    </p:spTree>
    <p:extLst>
      <p:ext uri="{BB962C8B-B14F-4D97-AF65-F5344CB8AC3E}">
        <p14:creationId val="77721049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flipH="1" flipV="1">
            <a:off x="666051" y="1610437"/>
            <a:ext cx="6285750" cy="4522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808926" y="1972235"/>
            <a:ext cx="7623721" cy="41608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9657" l="12957" r="5533" t="944"/>
          <a:stretch>
            <a:fillRect/>
          </a:stretch>
        </p:blipFill>
        <p:spPr>
          <a:xfrm>
            <a:off x="5300789" y="2205317"/>
            <a:ext cx="4758029" cy="28169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00789" y="2205316"/>
            <a:ext cx="4758030" cy="2816946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110066131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033284" y="3563340"/>
            <a:ext cx="4040372" cy="33281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943144" y="1408670"/>
            <a:ext cx="1828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endParaRPr altLang="en-US" kumimoji="1" lang="zh-CN" smtClean="0" sz="4400">
              <a:solidFill>
                <a:schemeClr val="tx1">
                  <a:lumMod val="95000"/>
                  <a:lumOff val="5000"/>
                </a:schemeClr>
              </a:solidFill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9795" y="1341987"/>
            <a:ext cx="635241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88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天地大同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3122" y="2792119"/>
            <a:ext cx="1150575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00">
                <a:latin charset="0" typeface="FZQingKeBenYueSongS-R-GB"/>
                <a:ea charset="0" typeface="FZQingKeBenYueSongS-R-GB"/>
                <a:cs charset="0" typeface="FZQingKeBenYueSongS-R-GB"/>
              </a:rPr>
              <a:t>天 下 皆 知 美 之 为 美 ， 斯 恶 已 ；皆 知 善 之 为 善 ， 斯 不 善 已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69804" y="3183869"/>
            <a:ext cx="252391" cy="295813"/>
          </a:xfrm>
          <a:prstGeom prst="rect">
            <a:avLst/>
          </a:prstGeom>
        </p:spPr>
      </p:pic>
    </p:spTree>
    <p:extLst>
      <p:ext uri="{BB962C8B-B14F-4D97-AF65-F5344CB8AC3E}">
        <p14:creationId val="169278674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天地大同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26015" y="2501905"/>
            <a:ext cx="8905103" cy="527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 地 不 仁 ， 以 万 物 为 刍 狗   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圣 人 不 仁 ， 以 百 姓 为 刍 狗</a:t>
            </a:r>
          </a:p>
          <a:p>
            <a:endParaRPr altLang="en-US" lang="zh-CN" sz="20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endParaRPr altLang="en-US" lang="zh-CN" sz="20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上 善 若 水 。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水 善 利 万 物 而 不 争 ，处 众 人 之 所 恶 ， 故 几 于 道 。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居 善 地 ， 心 善 渊 ， 与 善 仁 ，言 善 信 ， 政 善 治 ， 事 善 能 ，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动 善 时 。 夫 唯 不 争 ， 故 无 尤 。 上 善 若 水 。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水 善 利 万 物 而 不 争 ，处 众 人 之 所 恶 ， 故 几 于 道 。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居 善 地 ， 心 善 渊 ， 与 善 仁 ，言 善 信 ， 政 善 治 ， 事 善 能 ，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动 善 时 。 夫 唯 不 争 ， 故 无 尤 。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水 善 利 万 物 而 不 争 ，处 众 人 之 所 恶 ， 故 几 于 道 。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居 善 地 ， 心 善 渊 ， 与 善 仁 ，言 善 信 ， 政 善 治 ， 事 善 能 ，</a:t>
            </a:r>
          </a:p>
          <a:p>
            <a:r>
              <a:rPr altLang="en-US" lang="zh-CN" sz="20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动 善 时 。 夫 唯 不 争 ， 故 无 尤 。 上 善 若 水 。</a:t>
            </a: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val="1255179497"/>
              </p:ext>
            </p:extLst>
          </p:nvPr>
        </p:nvGraphicFramePr>
        <p:xfrm>
          <a:off x="575188" y="2188599"/>
          <a:ext cx="5520812" cy="3252572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</p:spTree>
    <p:extLst>
      <p:ext uri="{BB962C8B-B14F-4D97-AF65-F5344CB8AC3E}">
        <p14:creationId val="79756045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天地大同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1255179497"/>
              </p:ext>
            </p:extLst>
          </p:nvPr>
        </p:nvGraphicFramePr>
        <p:xfrm>
          <a:off x="3704897" y="1492467"/>
          <a:ext cx="7677807" cy="4151587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42666" y="1798545"/>
            <a:ext cx="2011680" cy="353943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           孔 德 之 容 </a:t>
            </a:r>
          </a:p>
          <a:p>
            <a:pPr>
              <a:lnSpc>
                <a:spcPct val="150000"/>
              </a:lnSpc>
            </a:pPr>
            <a:r>
              <a:rPr altLang="zh-CN" lang="en-US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                           惟 道 是 从 </a:t>
            </a:r>
          </a:p>
          <a:p>
            <a:pPr>
              <a:lnSpc>
                <a:spcPct val="150000"/>
              </a:lnSpc>
            </a:pPr>
            <a:r>
              <a:rPr altLang="zh-CN" lang="en-US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道 之 为 物 </a:t>
            </a:r>
          </a:p>
          <a:p>
            <a:pPr>
              <a:lnSpc>
                <a:spcPct val="150000"/>
              </a:lnSpc>
            </a:pPr>
            <a:r>
              <a:rPr altLang="zh-CN" lang="en-US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           惟 恍 惟 惚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</p:spTree>
    <p:extLst>
      <p:ext uri="{BB962C8B-B14F-4D97-AF65-F5344CB8AC3E}">
        <p14:creationId val="96825149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0"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688290"/>
            <a:ext cx="6094360" cy="61913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天地大同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grpSp>
        <p:nvGrpSpPr>
          <p:cNvPr id="20" name="组 19"/>
          <p:cNvGrpSpPr/>
          <p:nvPr/>
        </p:nvGrpSpPr>
        <p:grpSpPr>
          <a:xfrm>
            <a:off x="4583574" y="3190484"/>
            <a:ext cx="205580" cy="357763"/>
            <a:chOff x="6979532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6979532" y="1689904"/>
              <a:ext cx="405114" cy="4051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19" name="三角形 18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4034535" y="3747184"/>
            <a:ext cx="205580" cy="357763"/>
            <a:chOff x="6979534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椭圆 21"/>
            <p:cNvSpPr/>
            <p:nvPr/>
          </p:nvSpPr>
          <p:spPr>
            <a:xfrm>
              <a:off x="6979534" y="1689904"/>
              <a:ext cx="405114" cy="405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3" name="三角形 22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5101335" y="4397295"/>
            <a:ext cx="205580" cy="357763"/>
            <a:chOff x="6979534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6979534" y="1689904"/>
              <a:ext cx="405114" cy="405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6" name="三角形 25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4500355" y="5116854"/>
            <a:ext cx="205580" cy="357763"/>
            <a:chOff x="6979534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椭圆 27"/>
            <p:cNvSpPr/>
            <p:nvPr/>
          </p:nvSpPr>
          <p:spPr>
            <a:xfrm>
              <a:off x="6979534" y="1689904"/>
              <a:ext cx="405114" cy="405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  <p:sp>
          <p:nvSpPr>
            <p:cNvPr id="29" name="三角形 28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698972" y="2172591"/>
            <a:ext cx="5049077" cy="2557272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壹贰叁肆伍</a:t>
            </a:r>
          </a:p>
          <a:p>
            <a:endParaRPr altLang="en-US" kumimoji="1" lang="zh-CN" smtClean="0" sz="4400">
              <a:solidFill>
                <a:schemeClr val="tx1">
                  <a:lumMod val="95000"/>
                  <a:lumOff val="5000"/>
                </a:schemeClr>
              </a:solidFill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上 善 若 水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水 善 利 万 物 而 不 争 ，处 众 人 之 所 恶 ， 故 几 于 道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居 善 地 ， 心 善 渊 ， 与 善 仁 ，言 善 信 ， 政 善 治 ， 事 善 能 ，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动 善 时 。 夫 唯 不 争 ， 故 无 尤 。 上 善 若 水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上 善 若 水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水 善 利 万 物 而 不 争 ，处 众 人 之 所 恶 ， 故 几 于 道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居 善 地 ， 心 善 渊 ， 与 善 仁 ，言 善 信 ， 政 善 治 ， 事 善 能 ，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动 善 时 。 夫 唯 不 争 ， 故 无 尤 。 上 善 若 水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上 善 若 水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水 善 利 万 物 而 不 争 ，处 众 人 之 所 恶 ， 故 几 于 道 。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居 善 地 ， 心 善 渊 ， 与 善 仁 ，言 善 信 ， 政 善 治 ， 事 善 能 ，</a:t>
            </a:r>
          </a:p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动 善 时 。 夫 唯 不 争 ， 故 无 尤 。 上 善 若 水 。</a:t>
            </a:r>
          </a:p>
        </p:txBody>
      </p:sp>
    </p:spTree>
    <p:extLst>
      <p:ext uri="{BB962C8B-B14F-4D97-AF65-F5344CB8AC3E}">
        <p14:creationId val="192275747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天地大同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7357684">
            <a:off x="1335603" y="2734472"/>
            <a:ext cx="3850236" cy="17458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graphicFrame>
        <p:nvGraphicFramePr>
          <p:cNvPr id="3" name="图表 2"/>
          <p:cNvGraphicFramePr/>
          <p:nvPr>
            <p:extLst/>
          </p:nvPr>
        </p:nvGraphicFramePr>
        <p:xfrm>
          <a:off x="197549" y="1743841"/>
          <a:ext cx="6118772" cy="407918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30387" y="2000971"/>
            <a:ext cx="575188" cy="286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30387" y="2852309"/>
            <a:ext cx="575188" cy="286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30387" y="3670435"/>
            <a:ext cx="575188" cy="286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30387" y="4537538"/>
            <a:ext cx="575188" cy="2867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330387" y="5378773"/>
            <a:ext cx="575188" cy="28671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078702" y="1913497"/>
            <a:ext cx="41463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道 冲 ， 而 用 之 或 不 盈 。渊 兮 ， 似 万 物 之 宗 ﹔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湛 兮 ， 似 或 存 。吾 不 知 谁 之 子 ， 象 帝 之 先 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78702" y="2764835"/>
            <a:ext cx="41463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道 冲 ， 而 用 之 或 不 盈 。渊 兮 ， 似 万 物 之 宗 ﹔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湛 兮 ， 似 或 存 。吾 不 知 谁 之 子 ， 象 帝 之 先 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78702" y="3582961"/>
            <a:ext cx="41463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道 冲 ， 而 用 之 或 不 盈 。渊 兮 ， 似 万 物 之 宗 ﹔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湛 兮 ， 似 或 存 。吾 不 知 谁 之 子 ， 象 帝 之 先 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78702" y="4450064"/>
            <a:ext cx="41463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道 冲 ， 而 用 之 或 不 盈 。渊 兮 ， 似 万 物 之 宗 ﹔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湛 兮 ， 似 或 存 。吾 不 知 谁 之 子 ， 象 帝 之 先 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078702" y="5291300"/>
            <a:ext cx="4146331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道 冲 ， 而 用 之 或 不 盈 。渊 兮 ， 似 万 物 之 宗 ﹔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湛 兮 ， 似 或 存 。吾 不 知 谁 之 子 ， 象 帝 之 先 。</a:t>
            </a:r>
          </a:p>
        </p:txBody>
      </p:sp>
    </p:spTree>
    <p:extLst>
      <p:ext uri="{BB962C8B-B14F-4D97-AF65-F5344CB8AC3E}">
        <p14:creationId val="1909002904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天地大同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graphicFrame>
        <p:nvGraphicFramePr>
          <p:cNvPr id="2" name="图表 1"/>
          <p:cNvGraphicFramePr/>
          <p:nvPr>
            <p:extLst>
              <p:ext uri="{D42A27DB-BD31-4B8C-83A1-F6EECF244321}">
                <p14:modId val="116087764"/>
              </p:ext>
            </p:extLst>
          </p:nvPr>
        </p:nvGraphicFramePr>
        <p:xfrm>
          <a:off x="938910" y="2038662"/>
          <a:ext cx="4452552" cy="3191824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3" name="图表 2"/>
          <p:cNvGraphicFramePr/>
          <p:nvPr>
            <p:extLst>
              <p:ext uri="{D42A27DB-BD31-4B8C-83A1-F6EECF244321}">
                <p14:modId val="1275373743"/>
              </p:ext>
            </p:extLst>
          </p:nvPr>
        </p:nvGraphicFramePr>
        <p:xfrm>
          <a:off x="6590675" y="2038662"/>
          <a:ext cx="4818505" cy="3191824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  <p:extLst>
      <p:ext uri="{BB962C8B-B14F-4D97-AF65-F5344CB8AC3E}">
        <p14:creationId val="1226028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3599"/>
          <a:stretch>
            <a:fillRect/>
          </a:stretch>
        </p:blipFill>
        <p:spPr>
          <a:xfrm>
            <a:off x="0" y="1309817"/>
            <a:ext cx="12192000" cy="5571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19795" y="1345423"/>
            <a:ext cx="635241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88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3122" y="2792119"/>
            <a:ext cx="1150575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00">
                <a:latin charset="0" typeface="FZQingKeBenYueSongS-R-GB"/>
                <a:ea charset="0" typeface="FZQingKeBenYueSongS-R-GB"/>
                <a:cs charset="0" typeface="FZQingKeBenYueSongS-R-GB"/>
              </a:rPr>
              <a:t>天 下 皆 知 美 之 为 美 ， 斯 恶 已 ；皆 知 善 之 为 善 ， 斯 不 善 已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969804" y="3183869"/>
            <a:ext cx="252391" cy="295813"/>
          </a:xfrm>
          <a:prstGeom prst="rect">
            <a:avLst/>
          </a:prstGeom>
        </p:spPr>
      </p:pic>
    </p:spTree>
    <p:extLst>
      <p:ext uri="{BB962C8B-B14F-4D97-AF65-F5344CB8AC3E}">
        <p14:creationId val="190771299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431054" y="1623526"/>
            <a:ext cx="6760946" cy="5234473"/>
          </a:xfrm>
          <a:prstGeom prst="rect">
            <a:avLst/>
          </a:prstGeom>
        </p:spPr>
      </p:pic>
      <p:grpSp>
        <p:nvGrpSpPr>
          <p:cNvPr id="7" name="组 6"/>
          <p:cNvGrpSpPr/>
          <p:nvPr/>
        </p:nvGrpSpPr>
        <p:grpSpPr>
          <a:xfrm>
            <a:off x="1490079" y="2839028"/>
            <a:ext cx="4419944" cy="461665"/>
            <a:chOff x="1484911" y="1623526"/>
            <a:chExt cx="6493508" cy="678249"/>
          </a:xfrm>
        </p:grpSpPr>
        <p:sp>
          <p:nvSpPr>
            <p:cNvPr id="2" name="文本框 1"/>
            <p:cNvSpPr txBox="1"/>
            <p:nvPr/>
          </p:nvSpPr>
          <p:spPr>
            <a:xfrm>
              <a:off x="2952461" y="1623526"/>
              <a:ext cx="5025958" cy="67168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  <a:cs charset="0" typeface="yuweij Medium"/>
                </a:rPr>
                <a:t>壹   道法自然 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84911" y="1707472"/>
              <a:ext cx="959798" cy="478440"/>
            </a:xfrm>
            <a:prstGeom prst="rect">
              <a:avLst/>
            </a:prstGeom>
          </p:spPr>
        </p:pic>
      </p:grpSp>
      <p:grpSp>
        <p:nvGrpSpPr>
          <p:cNvPr id="8" name="组 7"/>
          <p:cNvGrpSpPr/>
          <p:nvPr/>
        </p:nvGrpSpPr>
        <p:grpSpPr>
          <a:xfrm>
            <a:off x="1490079" y="3490505"/>
            <a:ext cx="4419944" cy="461665"/>
            <a:chOff x="1484911" y="1623526"/>
            <a:chExt cx="6493508" cy="678249"/>
          </a:xfrm>
        </p:grpSpPr>
        <p:sp>
          <p:nvSpPr>
            <p:cNvPr id="9" name="文本框 8"/>
            <p:cNvSpPr txBox="1"/>
            <p:nvPr/>
          </p:nvSpPr>
          <p:spPr>
            <a:xfrm>
              <a:off x="2952461" y="1623527"/>
              <a:ext cx="5025958" cy="67168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  <a:cs charset="0" typeface="yuweij Medium"/>
                </a:rPr>
                <a:t>贰   天人合一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84911" y="1707472"/>
              <a:ext cx="959798" cy="478440"/>
            </a:xfrm>
            <a:prstGeom prst="rect">
              <a:avLst/>
            </a:prstGeom>
          </p:spPr>
        </p:pic>
      </p:grpSp>
      <p:grpSp>
        <p:nvGrpSpPr>
          <p:cNvPr id="11" name="组 10"/>
          <p:cNvGrpSpPr/>
          <p:nvPr/>
        </p:nvGrpSpPr>
        <p:grpSpPr>
          <a:xfrm>
            <a:off x="1490079" y="4141982"/>
            <a:ext cx="4419944" cy="461665"/>
            <a:chOff x="1484911" y="1623526"/>
            <a:chExt cx="6493508" cy="678249"/>
          </a:xfrm>
        </p:grpSpPr>
        <p:sp>
          <p:nvSpPr>
            <p:cNvPr id="12" name="文本框 11"/>
            <p:cNvSpPr txBox="1"/>
            <p:nvPr/>
          </p:nvSpPr>
          <p:spPr>
            <a:xfrm>
              <a:off x="2952461" y="1623526"/>
              <a:ext cx="5025958" cy="67168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  <a:cs charset="0" typeface="yuweij Medium"/>
                </a:rPr>
                <a:t>叁   天地大同</a:t>
              </a: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84911" y="1707472"/>
              <a:ext cx="959798" cy="478440"/>
            </a:xfrm>
            <a:prstGeom prst="rect">
              <a:avLst/>
            </a:prstGeom>
          </p:spPr>
        </p:pic>
      </p:grpSp>
      <p:grpSp>
        <p:nvGrpSpPr>
          <p:cNvPr id="14" name="组 13"/>
          <p:cNvGrpSpPr/>
          <p:nvPr/>
        </p:nvGrpSpPr>
        <p:grpSpPr>
          <a:xfrm>
            <a:off x="1490079" y="4799561"/>
            <a:ext cx="4419944" cy="461665"/>
            <a:chOff x="1484911" y="1623526"/>
            <a:chExt cx="6493508" cy="678249"/>
          </a:xfrm>
        </p:grpSpPr>
        <p:sp>
          <p:nvSpPr>
            <p:cNvPr id="15" name="文本框 14"/>
            <p:cNvSpPr txBox="1"/>
            <p:nvPr/>
          </p:nvSpPr>
          <p:spPr>
            <a:xfrm>
              <a:off x="2952461" y="1623526"/>
              <a:ext cx="5025958" cy="671689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umimoji="1" lang="zh-CN" smtClean="0" sz="24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00603000000000000" pitchFamily="2" typeface="禹卫书法行书简体 "/>
                  <a:ea charset="-122" panose="02000603000000000000" pitchFamily="2" typeface="禹卫书法行书简体 "/>
                  <a:cs charset="0" typeface="yuweij Medium"/>
                </a:rPr>
                <a:t>肆   无为而治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484911" y="1707472"/>
              <a:ext cx="959798" cy="478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val="697517721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413" y="2334609"/>
            <a:ext cx="762000" cy="660400"/>
          </a:xfrm>
          <a:prstGeom prst="rect">
            <a:avLst/>
          </a:prstGeom>
        </p:spPr>
      </p:pic>
      <p:sp>
        <p:nvSpPr>
          <p:cNvPr id="3" name="空心弧 2"/>
          <p:cNvSpPr/>
          <p:nvPr/>
        </p:nvSpPr>
        <p:spPr>
          <a:xfrm rot="12086548">
            <a:off x="1909378" y="1867775"/>
            <a:ext cx="1594069" cy="1594069"/>
          </a:xfrm>
          <a:prstGeom prst="blockArc">
            <a:avLst>
              <a:gd fmla="val 19399289" name="adj1"/>
              <a:gd fmla="val 16993691" name="adj2"/>
              <a:gd fmla="val 1870" name="adj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rot="12086548">
            <a:off x="5298965" y="1867775"/>
            <a:ext cx="1594069" cy="1594069"/>
          </a:xfrm>
          <a:prstGeom prst="blockArc">
            <a:avLst>
              <a:gd fmla="val 19399289" name="adj1"/>
              <a:gd fmla="val 16993691" name="adj2"/>
              <a:gd fmla="val 1870" name="adj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2086548">
            <a:off x="8688552" y="1867776"/>
            <a:ext cx="1594069" cy="1594069"/>
          </a:xfrm>
          <a:prstGeom prst="blockArc">
            <a:avLst>
              <a:gd fmla="val 19399289" name="adj1"/>
              <a:gd fmla="val 16993691" name="adj2"/>
              <a:gd fmla="val 1870" name="adj3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899" y="2245709"/>
            <a:ext cx="838200" cy="838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9186" y="2271109"/>
            <a:ext cx="812800" cy="8128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0143" y="3683161"/>
            <a:ext cx="2832538" cy="122834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  <a:p>
            <a:pPr algn="ctr"/>
            <a:endParaRPr altLang="en-US" lang="zh-CN" smtClean="0" sz="32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尚 贤 ， 使 民 不 争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贵 难 得 之 货 ， 使 民 不 为 盗 ﹔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见 可 欲 ， 使 民 心 不 乱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是 以 圣 人 之 治 ，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虚 其 心 ，实 其 腹 ，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弱 其 志 ，强 其 骨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常 使 民 无 知 无 欲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使 夫 智 者 不 敢 为 也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为 无 为 ， 则 无 不 治 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79731" y="3683161"/>
            <a:ext cx="2832538" cy="122834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  <a:p>
            <a:pPr algn="ctr"/>
            <a:endParaRPr altLang="en-US" lang="zh-CN" smtClean="0" sz="32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尚 贤 ， 使 民 不 争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贵 难 得 之 货 ， 使 民 不 为 盗 ﹔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见 可 欲 ， 使 民 心 不 乱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是 以 圣 人 之 治 ，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虚 其 心 ，实 其 腹 ，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弱 其 志 ，强 其 骨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常 使 民 无 知 无 欲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使 夫 智 者 不 敢 为 也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为 无 为 ， 则 无 不 治 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69317" y="3683161"/>
            <a:ext cx="2832538" cy="1228344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  <a:p>
            <a:pPr algn="ctr"/>
            <a:endParaRPr altLang="en-US" lang="zh-CN" smtClean="0" sz="32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尚 贤 ， 使 民 不 争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贵 难 得 之 货 ， 使 民 不 为 盗 ﹔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见 可 欲 ， 使 民 心 不 乱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是 以 圣 人 之 治 ，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虚 其 心 ，实 其 腹 ，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弱 其 志 ，强 其 骨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常 使 民 无 知 无 欲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使 夫 智 者 不 敢 为 也 。</a:t>
            </a:r>
          </a:p>
          <a:p>
            <a:pPr algn="ctr"/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为 无 为 ， 则 无 不 治 。</a:t>
            </a:r>
          </a:p>
        </p:txBody>
      </p:sp>
    </p:spTree>
    <p:extLst>
      <p:ext uri="{BB962C8B-B14F-4D97-AF65-F5344CB8AC3E}">
        <p14:creationId val="184852001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96000" y="1698240"/>
            <a:ext cx="5535020" cy="5455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尚 贤 ， 使 民 不 争,不 贵 难 得 之 货 ， 使 民 不 为 盗 ﹔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见 可 欲 ， 使 民 心 不 乱 。是 以 圣 人 之 治 ，虚 其 心 ，实 其 腹 ，弱 其 志 ，强 其 骨 。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常 使 民 无 知 无 欲 。使 夫 智 者 不 敢 为 也 。为 无 为 ， 则 无 不 治 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6200000">
            <a:off x="791715" y="1159799"/>
            <a:ext cx="3493067" cy="5076497"/>
          </a:xfrm>
          <a:prstGeom prst="rect">
            <a:avLst/>
          </a:prstGeom>
        </p:spPr>
      </p:pic>
      <p:sp>
        <p:nvSpPr>
          <p:cNvPr id="6" name="弧 5"/>
          <p:cNvSpPr/>
          <p:nvPr/>
        </p:nvSpPr>
        <p:spPr>
          <a:xfrm rot="1910213">
            <a:off x="2075352" y="1596207"/>
            <a:ext cx="3795077" cy="3795077"/>
          </a:xfrm>
          <a:prstGeom prst="arc">
            <a:avLst>
              <a:gd fmla="val 16200000" name="adj1"/>
              <a:gd fmla="val 1696768" name="adj2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0" name="椭圆 9"/>
          <p:cNvSpPr/>
          <p:nvPr/>
        </p:nvSpPr>
        <p:spPr>
          <a:xfrm>
            <a:off x="5089945" y="1951513"/>
            <a:ext cx="539896" cy="5398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19" name="椭圆 18"/>
          <p:cNvSpPr/>
          <p:nvPr/>
        </p:nvSpPr>
        <p:spPr>
          <a:xfrm>
            <a:off x="5580214" y="3159052"/>
            <a:ext cx="539896" cy="5398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20" name="椭圆 19"/>
          <p:cNvSpPr/>
          <p:nvPr/>
        </p:nvSpPr>
        <p:spPr>
          <a:xfrm>
            <a:off x="5089945" y="4489305"/>
            <a:ext cx="539896" cy="5398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668719" y="3247557"/>
            <a:ext cx="362886" cy="3628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73758" y="4640181"/>
            <a:ext cx="379897" cy="23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189790" y="2051358"/>
            <a:ext cx="340205" cy="3402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96000" y="4236032"/>
            <a:ext cx="5535020" cy="5455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尚 贤 ， 使 民 不 争,不 贵 难 得 之 货 ， 使 民 不 为 盗 ﹔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见 可 欲 ， 使 民 心 不 乱 。是 以 圣 人 之 治 ，虚 其 心 ，实 其 腹 ，弱 其 志 ，强 其 骨 。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常 使 民 无 知 无 欲 。使 夫 智 者 不 敢 为 也 。为 无 为 ， 则 无 不 治 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57492" y="2970525"/>
            <a:ext cx="5535020" cy="5455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无为而治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尚 贤 ， 使 民 不 争,不 贵 难 得 之 货 ， 使 民 不 为 盗 ﹔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不 见 可 欲 ， 使 民 心 不 乱 。是 以 圣 人 之 治 ，虚 其 心 ，实 其 腹 ，弱 其 志 ，强 其 骨 。</a:t>
            </a:r>
          </a:p>
          <a:p>
            <a:r>
              <a:rPr altLang="en-US" lang="zh-CN" smtClean="0" sz="32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常 使 民 无 知 无 欲 。使 夫 智 者 不 敢 为 也 。为 无 为 ， 则 无 不 治 。</a:t>
            </a:r>
          </a:p>
        </p:txBody>
      </p:sp>
    </p:spTree>
    <p:extLst>
      <p:ext uri="{BB962C8B-B14F-4D97-AF65-F5344CB8AC3E}">
        <p14:creationId val="83109945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94405" y="4105112"/>
            <a:ext cx="5505029" cy="27640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08779" y="1459230"/>
            <a:ext cx="6774441" cy="10149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4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结束语</a:t>
            </a:r>
          </a:p>
          <a:p>
            <a:pPr algn="ctr">
              <a:lnSpc>
                <a:spcPct val="150000"/>
              </a:lnSpc>
            </a:pPr>
            <a:endParaRPr altLang="en-US" lang="zh-CN" smtClean="0" sz="44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pPr algn="ctr">
              <a:lnSpc>
                <a:spcPct val="150000"/>
              </a:lnSpc>
            </a:pPr>
            <a:r>
              <a:rPr altLang="en-US" lang="zh-CN" smtClean="0" sz="4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 地 不 仁 ， 以 万 物 为 刍 狗 ﹔ 圣 人 不 仁 ， 以 百 姓 为 刍 狗 。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4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 地 之 间 ， 其 犹 橐 龠 乎 。 虚 而 不 屈 ， 动 而 愈 出 。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4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多 言 数 穷 ， 不 如 守 中 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22303" y="4036531"/>
            <a:ext cx="5886075" cy="2821469"/>
          </a:xfrm>
          <a:prstGeom prst="rect">
            <a:avLst/>
          </a:prstGeom>
        </p:spPr>
      </p:pic>
    </p:spTree>
    <p:extLst>
      <p:ext uri="{BB962C8B-B14F-4D97-AF65-F5344CB8AC3E}">
        <p14:creationId val="149838740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1643448" y="3034553"/>
            <a:ext cx="8905103" cy="27203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115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288567" y="0"/>
            <a:ext cx="2899246" cy="3226242"/>
          </a:xfrm>
          <a:prstGeom prst="rect">
            <a:avLst/>
          </a:prstGeom>
        </p:spPr>
      </p:pic>
    </p:spTree>
    <p:extLst>
      <p:ext uri="{BB962C8B-B14F-4D97-AF65-F5344CB8AC3E}">
        <p14:creationId val="1482841197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字体规范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661796" y="2659559"/>
            <a:ext cx="4868408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禹卫书法行书字体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076992" y="3666118"/>
            <a:ext cx="6038016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0" typeface="FZQingKeBenYueSongS-R-GB"/>
                <a:ea charset="0" typeface="FZQingKeBenYueSongS-R-GB"/>
                <a:cs charset="0" typeface="FZQingKeBenYueSongS-R-GB"/>
              </a:rPr>
              <a:t>方正清刻本悦宋简体</a:t>
            </a:r>
          </a:p>
        </p:txBody>
      </p:sp>
    </p:spTree>
    <p:extLst>
      <p:ext uri="{BB962C8B-B14F-4D97-AF65-F5344CB8AC3E}">
        <p14:creationId val="1989200801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38911"/>
            <a:ext cx="12252960" cy="689691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96000" y="2228671"/>
            <a:ext cx="5025958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kumimoji="1" lang="zh-CN" smtClean="0" sz="3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道可道，非常道</a:t>
            </a:r>
          </a:p>
          <a:p>
            <a:pPr algn="r"/>
            <a:r>
              <a:rPr altLang="en-US" kumimoji="1" lang="zh-CN" smtClean="0" sz="3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名可名，非常名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88175" y="3620005"/>
            <a:ext cx="590793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TW" sz="12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。 名 可 名 ， 非 常 名</a:t>
            </a:r>
          </a:p>
          <a:p>
            <a:pPr algn="r"/>
            <a:r>
              <a:rPr altLang="en-US" lang="zh-TW" sz="1200">
                <a:latin charset="0" typeface="FZQingKeBenYueSongS-R-GB"/>
                <a:ea charset="0" typeface="FZQingKeBenYueSongS-R-GB"/>
                <a:cs charset="0" typeface="FZQingKeBenYueSongS-R-GB"/>
              </a:rPr>
              <a:t>无 名 天 地 之 始 ﹔ 有 名 万 物 之 母 </a:t>
            </a:r>
          </a:p>
          <a:p>
            <a:pPr algn="r"/>
            <a:r>
              <a:rPr altLang="en-US" lang="zh-TW" sz="1200">
                <a:latin charset="0" typeface="FZQingKeBenYueSongS-R-GB"/>
                <a:ea charset="0" typeface="FZQingKeBenYueSongS-R-GB"/>
                <a:cs charset="0" typeface="FZQingKeBenYueSongS-R-GB"/>
              </a:rPr>
              <a:t>故 常 无 ， 欲 以 观 其 妙 ﹔ 常 有 ， 欲 以 观 其 徼 </a:t>
            </a:r>
          </a:p>
          <a:p>
            <a:pPr algn="r"/>
            <a:r>
              <a:rPr altLang="en-US" lang="zh-TW" sz="1200">
                <a:latin charset="0" typeface="FZQingKeBenYueSongS-R-GB"/>
                <a:ea charset="0" typeface="FZQingKeBenYueSongS-R-GB"/>
                <a:cs charset="0" typeface="FZQingKeBenYueSongS-R-GB"/>
              </a:rPr>
              <a:t>此 两 者 ， 同 出 而 异 名 ， 同 谓 之 玄 </a:t>
            </a:r>
          </a:p>
          <a:p>
            <a:pPr algn="r"/>
            <a:r>
              <a:rPr altLang="en-US" lang="zh-TW" sz="1200">
                <a:latin charset="0" typeface="FZQingKeBenYueSongS-R-GB"/>
                <a:ea charset="0" typeface="FZQingKeBenYueSongS-R-GB"/>
                <a:cs charset="0" typeface="FZQingKeBenYueSongS-R-GB"/>
              </a:rPr>
              <a:t>玄 之 又 玄 ， 众 妙 之 门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621172" y="4821641"/>
            <a:ext cx="252391" cy="295813"/>
          </a:xfrm>
          <a:prstGeom prst="rect">
            <a:avLst/>
          </a:prstGeom>
        </p:spPr>
      </p:pic>
    </p:spTree>
    <p:extLst>
      <p:ext uri="{BB962C8B-B14F-4D97-AF65-F5344CB8AC3E}">
        <p14:creationId val="2053999932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482850" y="1247769"/>
            <a:ext cx="7226300" cy="3276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8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道法自然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264539" y="4739991"/>
            <a:ext cx="7685223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100">
                <a:latin charset="0" typeface="FZQingKeBenYueSongS-R-GB"/>
                <a:ea charset="0" typeface="FZQingKeBenYueSongS-R-GB"/>
                <a:cs charset="0" typeface="FZQingKeBenYueSongS-R-GB"/>
              </a:rPr>
              <a:t> </a:t>
            </a:r>
          </a:p>
          <a:p>
            <a:pPr algn="ctr"/>
            <a:r>
              <a:rPr altLang="en-US" lang="zh-CN" smtClean="0" sz="11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。 名 可 名 ， 非 常 名 。</a:t>
            </a:r>
          </a:p>
          <a:p>
            <a:pPr algn="ctr"/>
            <a:r>
              <a:rPr altLang="en-US" lang="zh-CN" smtClean="0" sz="1100">
                <a:latin charset="0" typeface="FZQingKeBenYueSongS-R-GB"/>
                <a:ea charset="0" typeface="FZQingKeBenYueSongS-R-GB"/>
                <a:cs charset="0" typeface="FZQingKeBenYueSongS-R-GB"/>
              </a:rPr>
              <a:t>无 名 天 地 之 始 ﹔ 有 名 万 物 之 母 。</a:t>
            </a:r>
          </a:p>
          <a:p>
            <a:pPr algn="ctr"/>
            <a:r>
              <a:rPr altLang="en-US" lang="zh-CN" smtClean="0" sz="1100">
                <a:latin charset="0" typeface="FZQingKeBenYueSongS-R-GB"/>
                <a:ea charset="0" typeface="FZQingKeBenYueSongS-R-GB"/>
                <a:cs charset="0" typeface="FZQingKeBenYueSongS-R-GB"/>
              </a:rPr>
              <a:t>故 常 无 ， 欲 以 观 其 妙 ﹔ 常 有 ， 欲 以 观 其 徼 。</a:t>
            </a:r>
          </a:p>
          <a:p>
            <a:pPr algn="ctr"/>
            <a:r>
              <a:rPr altLang="en-US" lang="zh-CN" smtClean="0" sz="1100">
                <a:latin charset="0" typeface="FZQingKeBenYueSongS-R-GB"/>
                <a:ea charset="0" typeface="FZQingKeBenYueSongS-R-GB"/>
                <a:cs charset="0" typeface="FZQingKeBenYueSongS-R-GB"/>
              </a:rPr>
              <a:t>此 两 者 ， 同 出 而 异 名 ， 同 谓 之 玄 。</a:t>
            </a:r>
          </a:p>
          <a:p>
            <a:pPr algn="ctr"/>
            <a:r>
              <a:rPr altLang="en-US" lang="zh-CN" smtClean="0" sz="1100">
                <a:latin charset="0" typeface="FZQingKeBenYueSongS-R-GB"/>
                <a:ea charset="0" typeface="FZQingKeBenYueSongS-R-GB"/>
                <a:cs charset="0" typeface="FZQingKeBenYueSongS-R-GB"/>
              </a:rPr>
              <a:t>玄 之 又 玄 ， 众 妙 之 门 。</a:t>
            </a:r>
          </a:p>
        </p:txBody>
      </p:sp>
      <p:grpSp>
        <p:nvGrpSpPr>
          <p:cNvPr id="13" name="组 12"/>
          <p:cNvGrpSpPr/>
          <p:nvPr/>
        </p:nvGrpSpPr>
        <p:grpSpPr>
          <a:xfrm>
            <a:off x="3673503" y="4965219"/>
            <a:ext cx="4850780" cy="926258"/>
            <a:chOff x="3461631" y="4998672"/>
            <a:chExt cx="4850780" cy="926258"/>
          </a:xfrm>
        </p:grpSpPr>
        <p:cxnSp>
          <p:nvCxnSpPr>
            <p:cNvPr id="9" name="直线连接符 8"/>
            <p:cNvCxnSpPr/>
            <p:nvPr/>
          </p:nvCxnSpPr>
          <p:spPr>
            <a:xfrm flipH="1">
              <a:off x="3461631" y="4998672"/>
              <a:ext cx="0" cy="9262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11"/>
            <p:cNvCxnSpPr/>
            <p:nvPr/>
          </p:nvCxnSpPr>
          <p:spPr>
            <a:xfrm flipH="1">
              <a:off x="8312411" y="4998672"/>
              <a:ext cx="0" cy="9262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val="1037127828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7991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道法自然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9084" y="3198167"/>
            <a:ext cx="1069383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4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————————————————————————————————————————————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35534" y="3187776"/>
            <a:ext cx="983427" cy="4468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-361101" y="3865095"/>
            <a:ext cx="417669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第一阶段 </a:t>
            </a:r>
          </a:p>
          <a:p>
            <a:pPr algn="ctr"/>
            <a:endParaRPr altLang="en-US" b="1" lang="zh-CN" smtClean="0" sz="20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b="1" lang="zh-CN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b="1" lang="zh-CN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097493" y="3180027"/>
            <a:ext cx="983427" cy="44680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00858" y="3865095"/>
            <a:ext cx="417669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第三阶段 </a:t>
            </a:r>
          </a:p>
          <a:p>
            <a:pPr algn="ctr"/>
            <a:endParaRPr altLang="en-US" b="1" lang="zh-CN" smtClean="0" sz="20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b="1" lang="zh-CN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b="1" lang="zh-CN" smtClean="0" sz="20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419340">
            <a:off x="4011542" y="3218772"/>
            <a:ext cx="983427" cy="44680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14909" y="2008298"/>
            <a:ext cx="4176695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altLang="en-US" lang="zh-CN" smtClean="0" sz="9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</a:t>
            </a: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 </a:t>
            </a: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第二阶段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11681674">
            <a:off x="9824509" y="3195525"/>
            <a:ext cx="983427" cy="44680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27876" y="2008298"/>
            <a:ext cx="4176695" cy="777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altLang="en-US" lang="zh-CN" smtClean="0" sz="9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</a:t>
            </a: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 </a:t>
            </a:r>
          </a:p>
          <a:p>
            <a:pPr algn="ctr"/>
            <a:r>
              <a:rPr altLang="en-US" lang="zh-CN" smtClean="0" sz="900">
                <a:latin charset="0" typeface="FZQingKeBenYueSongS-R-GB"/>
                <a:ea charset="0" typeface="FZQingKeBenYueSongS-R-GB"/>
                <a:cs charset="0" typeface="FZQingKeBenYueSongS-R-GB"/>
              </a:rPr>
              <a:t>第四阶段 </a:t>
            </a:r>
          </a:p>
        </p:txBody>
      </p:sp>
    </p:spTree>
    <p:extLst>
      <p:ext uri="{BB962C8B-B14F-4D97-AF65-F5344CB8AC3E}">
        <p14:creationId val="146926200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7991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道法自然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-70397" y="3823785"/>
            <a:ext cx="4176695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道法自然</a:t>
            </a:r>
          </a:p>
          <a:p>
            <a:pPr algn="ctr"/>
            <a:endParaRPr altLang="en-US" b="1" lang="zh-CN" smtClean="0" sz="28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 </a:t>
            </a:r>
          </a:p>
        </p:txBody>
      </p:sp>
      <p:cxnSp>
        <p:nvCxnSpPr>
          <p:cNvPr id="21" name="直线连接符 20"/>
          <p:cNvCxnSpPr/>
          <p:nvPr/>
        </p:nvCxnSpPr>
        <p:spPr>
          <a:xfrm>
            <a:off x="1244770" y="2496389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1244770" y="2961847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>
            <a:off x="1244770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3962358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3962358" y="2961847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3962358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4808121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6806687" y="2492145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/>
          <p:cNvCxnSpPr/>
          <p:nvPr/>
        </p:nvCxnSpPr>
        <p:spPr>
          <a:xfrm>
            <a:off x="6806687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6806687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7652450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9594858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34"/>
          <p:cNvCxnSpPr/>
          <p:nvPr/>
        </p:nvCxnSpPr>
        <p:spPr>
          <a:xfrm>
            <a:off x="9594858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10440621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9594858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10440621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647191" y="3823785"/>
            <a:ext cx="4176695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道法自然</a:t>
            </a:r>
          </a:p>
          <a:p>
            <a:pPr algn="ctr"/>
            <a:endParaRPr altLang="en-US" b="1" lang="zh-CN" smtClean="0" sz="28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491520" y="3823785"/>
            <a:ext cx="4176695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道法自然</a:t>
            </a:r>
          </a:p>
          <a:p>
            <a:pPr algn="ctr"/>
            <a:endParaRPr altLang="en-US" b="1" lang="zh-CN" smtClean="0" sz="28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279691" y="3823785"/>
            <a:ext cx="4176695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道法自然</a:t>
            </a:r>
          </a:p>
          <a:p>
            <a:pPr algn="ctr"/>
            <a:endParaRPr altLang="en-US" b="1" lang="zh-CN" smtClean="0" sz="28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道 可 道 ， 非 常 道  </a:t>
            </a:r>
          </a:p>
          <a:p>
            <a:pPr algn="ctr"/>
            <a:r>
              <a:rPr altLang="en-US" b="1" lang="zh-CN" smtClean="0" sz="2800">
                <a:latin charset="0" typeface="FZQingKeBenYueSongS-R-GB"/>
                <a:ea charset="0" typeface="FZQingKeBenYueSongS-R-GB"/>
                <a:cs charset="0" typeface="FZQingKeBenYueSongS-R-GB"/>
              </a:rPr>
              <a:t>名 可 名 ， 非 常 名 </a:t>
            </a:r>
          </a:p>
        </p:txBody>
      </p:sp>
    </p:spTree>
    <p:extLst>
      <p:ext uri="{BB962C8B-B14F-4D97-AF65-F5344CB8AC3E}">
        <p14:creationId val="324763920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9657" l="12957" r="5533" t="944"/>
          <a:stretch>
            <a:fillRect/>
          </a:stretch>
        </p:blipFill>
        <p:spPr>
          <a:xfrm>
            <a:off x="-451912" y="0"/>
            <a:ext cx="12643912" cy="686158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451912" y="0"/>
            <a:ext cx="12643912" cy="6858000"/>
          </a:xfrm>
          <a:prstGeom prst="rect">
            <a:avLst/>
          </a:prstGeom>
          <a:gradFill>
            <a:gsLst>
              <a:gs pos="0">
                <a:schemeClr val="tx1">
                  <a:alpha val="41000"/>
                </a:schemeClr>
              </a:gs>
              <a:gs pos="76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6" name="文本框 5"/>
          <p:cNvSpPr txBox="1"/>
          <p:nvPr/>
        </p:nvSpPr>
        <p:spPr>
          <a:xfrm>
            <a:off x="2919795" y="1341987"/>
            <a:ext cx="6352410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kumimoji="1" lang="zh-CN" smtClean="0" sz="8800">
                <a:solidFill>
                  <a:schemeClr val="bg1"/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3122" y="2792119"/>
            <a:ext cx="11505754" cy="259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100">
                <a:solidFill>
                  <a:schemeClr val="bg1"/>
                </a:solidFill>
                <a:latin charset="0" typeface="FZQingKeBenYueSongS-R-GB"/>
                <a:ea charset="0" typeface="FZQingKeBenYueSongS-R-GB"/>
                <a:cs charset="0" typeface="FZQingKeBenYueSongS-R-GB"/>
              </a:rPr>
              <a:t>天 下 皆 知 美 之 为 美 ， 斯 恶 已 ；皆 知 善 之 为 善 ， 斯 不 善 已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040983" y="1338405"/>
            <a:ext cx="252391" cy="295813"/>
          </a:xfrm>
          <a:prstGeom prst="rect">
            <a:avLst/>
          </a:prstGeom>
        </p:spPr>
      </p:pic>
    </p:spTree>
    <p:extLst>
      <p:ext uri="{BB962C8B-B14F-4D97-AF65-F5344CB8AC3E}">
        <p14:creationId val="2001100545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7770" y="1666258"/>
            <a:ext cx="7670248" cy="35254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73930" y="3861219"/>
            <a:ext cx="7646002" cy="722376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mtClean="0" sz="36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  <a:p>
            <a:pPr algn="r"/>
            <a:endParaRPr altLang="en-US" lang="zh-CN" smtClean="0" sz="3600">
              <a:latin charset="-122" panose="02000603000000000000" pitchFamily="2" typeface="禹卫书法行书简体 "/>
              <a:ea charset="-122" panose="02000603000000000000" pitchFamily="2" typeface="禹卫书法行书简体 "/>
              <a:cs charset="0" typeface="yuweij Medium"/>
            </a:endParaRPr>
          </a:p>
          <a:p>
            <a:pPr algn="r"/>
            <a:r>
              <a:rPr altLang="en-US" lang="zh-CN" smtClean="0" sz="36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 下 皆 知 美 之 为 美 ， 斯 恶 已 。皆 知 善 之 为 善 ， 斯 不 善 已 </a:t>
            </a:r>
          </a:p>
          <a:p>
            <a:pPr algn="r"/>
            <a:r>
              <a:rPr altLang="en-US" lang="zh-CN" smtClean="0" sz="36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有 无 相 生 ， 难 易 相 成 ， 长 短 相 形 ，高 下 相 盈 ， 音 声 相 和 ， 前 后 相 随 </a:t>
            </a:r>
          </a:p>
          <a:p>
            <a:pPr algn="r"/>
            <a:r>
              <a:rPr altLang="en-US" lang="zh-CN" smtClean="0" sz="36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恒 也 。 是 以 圣 人 处 无 为 之 事 ，行 不 言 之 教 </a:t>
            </a:r>
          </a:p>
          <a:p>
            <a:pPr algn="r"/>
            <a:r>
              <a:rPr altLang="en-US" lang="zh-CN" smtClean="0" sz="36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万 物 作 而 弗 始 ，生 而 弗 有 ， 为 而 弗 恃 ， 功 成 而 不 居 </a:t>
            </a:r>
          </a:p>
          <a:p>
            <a:pPr algn="r"/>
            <a:r>
              <a:rPr altLang="en-US" lang="zh-CN" smtClean="0" sz="3600"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夫 唯 弗 居 ， 是 以 不 去 </a:t>
            </a:r>
          </a:p>
        </p:txBody>
      </p:sp>
    </p:spTree>
    <p:extLst>
      <p:ext uri="{BB962C8B-B14F-4D97-AF65-F5344CB8AC3E}">
        <p14:creationId val="1543755629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10496120" y="831324"/>
            <a:ext cx="853440" cy="578411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zh-CN" kumimoji="1" lang="en-US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——————————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00603000000000000" pitchFamily="2" typeface="禹卫书法行书简体 "/>
                <a:ea charset="-122" panose="02000603000000000000" pitchFamily="2" typeface="禹卫书法行书简体 "/>
                <a:cs charset="0" typeface="yuweij Medium"/>
              </a:rPr>
              <a:t>天人合一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76287" y="1925118"/>
            <a:ext cx="1280160" cy="781609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endParaRPr altLang="en-US" lang="zh-CN" sz="1200">
              <a:latin charset="0" typeface="FZQingKeBenYueSongS-R-GB"/>
              <a:ea charset="0" typeface="FZQingKeBenYueSongS-R-GB"/>
              <a:cs charset="0" typeface="FZQingKeBenYueSongS-R-GB"/>
            </a:endParaRP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天 下 皆 知 美 之 为 美 ， 斯 恶 已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皆 知 善 之 为 善 ， 斯 不 善 已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有 无 相 生 ， 难 易 相 成 ， 长 短 相 形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高 下 相 盈 ， 音 声 相 和 ， 前 后 相 随 </a:t>
            </a:r>
          </a:p>
          <a:p>
            <a:r>
              <a:rPr altLang="en-US" lang="zh-CN" sz="1200">
                <a:latin charset="0" typeface="FZQingKeBenYueSongS-R-GB"/>
                <a:ea charset="0" typeface="FZQingKeBenYueSongS-R-GB"/>
                <a:cs charset="0" typeface="FZQingKeBenYueSongS-R-GB"/>
              </a:rPr>
              <a:t>恒 也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00150" y="1925119"/>
            <a:ext cx="6029990" cy="3596522"/>
          </a:xfrm>
          <a:prstGeom prst="rect">
            <a:avLst/>
          </a:prstGeom>
        </p:spPr>
      </p:pic>
      <p:cxnSp>
        <p:nvCxnSpPr>
          <p:cNvPr id="11" name="直线连接符 10"/>
          <p:cNvCxnSpPr/>
          <p:nvPr/>
        </p:nvCxnSpPr>
        <p:spPr>
          <a:xfrm flipH="1">
            <a:off x="10922838" y="1925119"/>
            <a:ext cx="0" cy="3596522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008804353"/>
      </p:ext>
    </p:extLst>
  </p:cSld>
  <p:clrMapOvr>
    <a:masterClrMapping/>
  </p:clrMapOvr>
  <mc:AlternateContent>
    <mc:Choice Requires="p15">
      <p:transition p14:dur="1250" spd="slow">
        <p15:prstTrans prst="pageCurlDouble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rtlCol="0" wrap="square">
        <a:spAutoFit/>
      </a:bodyPr>
      <a:lstStyle>
        <a:defPPr algn="ctr">
          <a:defRPr dirty="0" kumimoji="1" smtClean="0" sz="4400">
            <a:solidFill>
              <a:schemeClr val="tx1">
                <a:lumMod val="95000"/>
                <a:lumOff val="5000"/>
              </a:schemeClr>
            </a:solidFill>
            <a:latin charset="0" typeface="yuweij Medium"/>
            <a:ea charset="0" typeface="yuweij Medium"/>
            <a:cs charset="0" typeface="yuweij Medium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180</Paragraphs>
  <Slides>24</Slides>
  <Notes>0</Notes>
  <TotalTime>1596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1">
      <vt:lpstr>Arial</vt:lpstr>
      <vt:lpstr>Calibri Light</vt:lpstr>
      <vt:lpstr>Calibri</vt:lpstr>
      <vt:lpstr>禹卫书法行书简体 </vt:lpstr>
      <vt:lpstr>yuweij Medium</vt:lpstr>
      <vt:lpstr>FZQingKeBenYueSongS-R-GB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2016-04-30T07:28:27Z</dcterms:created>
  <cp:lastModifiedBy>Administrator</cp:lastModifiedBy>
  <cp:lastPrinted>2016-07-13T07:14:27Z</cp:lastPrinted>
  <dcterms:modified xsi:type="dcterms:W3CDTF">2021-08-20T11:15:37Z</dcterms:modified>
  <cp:revision>237</cp:revision>
  <dc:title>PowerPoint 演示文稿</dc:title>
</cp:coreProperties>
</file>