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49" r:id="rId2"/>
  </p:sldMasterIdLst>
  <p:notesMasterIdLst>
    <p:notesMasterId r:id="rId3"/>
  </p:notesMasterIdLst>
  <p:sldIdLst>
    <p:sldId id="484" r:id="rId4"/>
    <p:sldId id="506" r:id="rId5"/>
    <p:sldId id="507" r:id="rId6"/>
    <p:sldId id="528" r:id="rId7"/>
    <p:sldId id="510" r:id="rId8"/>
    <p:sldId id="511" r:id="rId9"/>
    <p:sldId id="512" r:id="rId10"/>
    <p:sldId id="529" r:id="rId11"/>
    <p:sldId id="514" r:id="rId12"/>
    <p:sldId id="515" r:id="rId13"/>
    <p:sldId id="516" r:id="rId14"/>
    <p:sldId id="517" r:id="rId15"/>
    <p:sldId id="518" r:id="rId16"/>
    <p:sldId id="519" r:id="rId17"/>
    <p:sldId id="530" r:id="rId18"/>
    <p:sldId id="521" r:id="rId19"/>
    <p:sldId id="522" r:id="rId20"/>
    <p:sldId id="531" r:id="rId21"/>
    <p:sldId id="524" r:id="rId22"/>
    <p:sldId id="525" r:id="rId23"/>
    <p:sldId id="526" r:id="rId24"/>
    <p:sldId id="527" r:id="rId25"/>
    <p:sldId id="532" r:id="rId26"/>
  </p:sldIdLst>
  <p:sldSz cx="9144000" cy="5143500" type="screen16x9"/>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6314" autoAdjust="0"/>
  </p:normalViewPr>
  <p:slideViewPr>
    <p:cSldViewPr>
      <p:cViewPr varScale="1">
        <p:scale>
          <a:sx n="143" d="100"/>
          <a:sy n="143" d="100"/>
        </p:scale>
        <p:origin x="726"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4098"/>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1.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4851991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0832577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52121465"/>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97529748"/>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56014907"/>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41604030"/>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3959319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43857039"/>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pic>
        <p:nvPicPr>
          <p:cNvPr id="3" name="图片 2"/>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Tree>
    <p:extLst>
      <p:ext uri="{BB962C8B-B14F-4D97-AF65-F5344CB8AC3E}">
        <p14:creationId val="1717589337"/>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6963880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83405453"/>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7162026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3452892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8874332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008032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1729044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7143128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chemeClr val="bg1"/>
        </a:solidFill>
        <a:effectLst/>
      </p:bgPr>
    </p:bg>
    <p:spTree>
      <p:nvGrpSpPr>
        <p:cNvPr id="1" name=""/>
        <p:cNvGrpSpPr/>
        <p:nvPr/>
      </p:nvGrpSpPr>
      <p:grpSpPr>
        <a:xfrm>
          <a:off x="0" y="0"/>
          <a:ext cx="0" cy="0"/>
        </a:xfrm>
      </p:grpSpPr>
      <p:pic>
        <p:nvPicPr>
          <p:cNvPr id="8" name="图片 7"/>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
        <p:nvSpPr>
          <p:cNvPr id="4" name="矩形 3"/>
          <p:cNvSpPr/>
          <p:nvPr userDrawn="1"/>
        </p:nvSpPr>
        <p:spPr>
          <a:xfrm>
            <a:off x="136188" y="642026"/>
            <a:ext cx="8871626" cy="4357991"/>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userDrawn="1"/>
        </p:nvSpPr>
        <p:spPr>
          <a:xfrm>
            <a:off x="401122" y="210661"/>
            <a:ext cx="3262432" cy="338554"/>
          </a:xfrm>
          <a:prstGeom prst="rect">
            <a:avLst/>
          </a:prstGeom>
          <a:noFill/>
        </p:spPr>
        <p:txBody>
          <a:bodyPr wrap="none" rtlCol="0">
            <a:spAutoFit/>
          </a:bodyPr>
          <a:lstStyle/>
          <a:p>
            <a:r>
              <a:rPr lang="zh-CN" altLang="en-US" sz="1600" smtClean="0">
                <a:solidFill>
                  <a:schemeClr val="accent2">
                    <a:lumMod val="20000"/>
                    <a:lumOff val="80000"/>
                  </a:schemeClr>
                </a:solidFill>
              </a:rPr>
              <a:t>“两山论”理念的提出与发展历程</a:t>
            </a:r>
          </a:p>
        </p:txBody>
      </p:sp>
      <p:pic>
        <p:nvPicPr>
          <p:cNvPr id="2" name="图片 1"/>
          <p:cNvPicPr>
            <a:picLocks noChangeAspect="1"/>
          </p:cNvPicPr>
          <p:nvPr userDrawn="1"/>
        </p:nvPicPr>
        <p:blipFill>
          <a:blip r:embed="rId2">
            <a:extLst>
              <a:ext uri="{BEBA8EAE-BF5A-486C-A8C5-ECC9F3942E4B}">
                <a14:imgProps>
                  <a14:imgLayer xmlns:d3p1="http://schemas.openxmlformats.org/officeDocument/2006/relationships" d3p1:embed="">
                    <a14:imgEffect>
                      <a14:saturation sat="66000"/>
                    </a14:imgEffect>
                    <a14:imgEffect>
                      <a14:brightnessContrast bright="20000" contrast="40000"/>
                    </a14:imgEffect>
                  </a14:imgLayer>
                </a14:imgProps>
              </a:ext>
              <a:ext uri="{28A0092B-C50C-407E-A947-70E740481C1C}">
                <a14:useLocalDpi val="0"/>
              </a:ext>
            </a:extLst>
          </a:blip>
          <a:stretch>
            <a:fillRect/>
          </a:stretch>
        </p:blipFill>
        <p:spPr>
          <a:xfrm>
            <a:off x="220584" y="232515"/>
            <a:ext cx="310256" cy="316700"/>
          </a:xfrm>
          <a:prstGeom prst="rect">
            <a:avLst/>
          </a:prstGeom>
        </p:spPr>
      </p:pic>
    </p:spTree>
    <p:extLst>
      <p:ext uri="{BB962C8B-B14F-4D97-AF65-F5344CB8AC3E}">
        <p14:creationId val="2942049318"/>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节标题">
    <p:bg>
      <p:bgPr>
        <a:solidFill>
          <a:schemeClr val="bg1"/>
        </a:solidFill>
        <a:effectLst/>
      </p:bgPr>
    </p:bg>
    <p:spTree>
      <p:nvGrpSpPr>
        <p:cNvPr id="1" name=""/>
        <p:cNvGrpSpPr/>
        <p:nvPr/>
      </p:nvGrpSpPr>
      <p:grpSpPr>
        <a:xfrm>
          <a:off x="0" y="0"/>
          <a:ext cx="0" cy="0"/>
        </a:xfrm>
      </p:grpSpPr>
      <p:pic>
        <p:nvPicPr>
          <p:cNvPr id="8" name="图片 7"/>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
        <p:nvSpPr>
          <p:cNvPr id="4" name="矩形 3"/>
          <p:cNvSpPr/>
          <p:nvPr userDrawn="1"/>
        </p:nvSpPr>
        <p:spPr>
          <a:xfrm>
            <a:off x="136188" y="642026"/>
            <a:ext cx="8871626" cy="4357991"/>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userDrawn="1"/>
        </p:nvSpPr>
        <p:spPr>
          <a:xfrm>
            <a:off x="401122" y="210661"/>
            <a:ext cx="2646878" cy="338554"/>
          </a:xfrm>
          <a:prstGeom prst="rect">
            <a:avLst/>
          </a:prstGeom>
          <a:noFill/>
        </p:spPr>
        <p:txBody>
          <a:bodyPr wrap="none" rtlCol="0">
            <a:spAutoFit/>
          </a:bodyPr>
          <a:lstStyle/>
          <a:p>
            <a:r>
              <a:rPr lang="zh-CN" altLang="en-US" sz="1600" smtClean="0">
                <a:solidFill>
                  <a:schemeClr val="accent2">
                    <a:lumMod val="20000"/>
                    <a:lumOff val="80000"/>
                  </a:schemeClr>
                </a:solidFill>
              </a:rPr>
              <a:t>“两山论”理念的科学内涵</a:t>
            </a:r>
          </a:p>
        </p:txBody>
      </p:sp>
      <p:pic>
        <p:nvPicPr>
          <p:cNvPr id="2" name="图片 1"/>
          <p:cNvPicPr>
            <a:picLocks noChangeAspect="1"/>
          </p:cNvPicPr>
          <p:nvPr userDrawn="1"/>
        </p:nvPicPr>
        <p:blipFill>
          <a:blip r:embed="rId2">
            <a:extLst>
              <a:ext uri="{BEBA8EAE-BF5A-486C-A8C5-ECC9F3942E4B}">
                <a14:imgProps>
                  <a14:imgLayer xmlns:d3p1="http://schemas.openxmlformats.org/officeDocument/2006/relationships" d3p1:embed="">
                    <a14:imgEffect>
                      <a14:saturation sat="66000"/>
                    </a14:imgEffect>
                    <a14:imgEffect>
                      <a14:brightnessContrast bright="20000" contrast="40000"/>
                    </a14:imgEffect>
                  </a14:imgLayer>
                </a14:imgProps>
              </a:ext>
              <a:ext uri="{28A0092B-C50C-407E-A947-70E740481C1C}">
                <a14:useLocalDpi val="0"/>
              </a:ext>
            </a:extLst>
          </a:blip>
          <a:stretch>
            <a:fillRect/>
          </a:stretch>
        </p:blipFill>
        <p:spPr>
          <a:xfrm>
            <a:off x="220584" y="232515"/>
            <a:ext cx="310256" cy="316700"/>
          </a:xfrm>
          <a:prstGeom prst="rect">
            <a:avLst/>
          </a:prstGeom>
        </p:spPr>
      </p:pic>
    </p:spTree>
    <p:extLst>
      <p:ext uri="{BB962C8B-B14F-4D97-AF65-F5344CB8AC3E}">
        <p14:creationId val="722412911"/>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节标题">
    <p:bg>
      <p:bgPr>
        <a:solidFill>
          <a:schemeClr val="bg1"/>
        </a:solidFill>
        <a:effectLst/>
      </p:bgPr>
    </p:bg>
    <p:spTree>
      <p:nvGrpSpPr>
        <p:cNvPr id="1" name=""/>
        <p:cNvGrpSpPr/>
        <p:nvPr/>
      </p:nvGrpSpPr>
      <p:grpSpPr>
        <a:xfrm>
          <a:off x="0" y="0"/>
          <a:ext cx="0" cy="0"/>
        </a:xfrm>
      </p:grpSpPr>
      <p:pic>
        <p:nvPicPr>
          <p:cNvPr id="8" name="图片 7"/>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
        <p:nvSpPr>
          <p:cNvPr id="4" name="矩形 3"/>
          <p:cNvSpPr/>
          <p:nvPr userDrawn="1"/>
        </p:nvSpPr>
        <p:spPr>
          <a:xfrm>
            <a:off x="136188" y="642026"/>
            <a:ext cx="8871626" cy="4357991"/>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userDrawn="1"/>
        </p:nvSpPr>
        <p:spPr>
          <a:xfrm>
            <a:off x="401122" y="210661"/>
            <a:ext cx="2441694" cy="338554"/>
          </a:xfrm>
          <a:prstGeom prst="rect">
            <a:avLst/>
          </a:prstGeom>
          <a:noFill/>
        </p:spPr>
        <p:txBody>
          <a:bodyPr wrap="none" rtlCol="0">
            <a:spAutoFit/>
          </a:bodyPr>
          <a:lstStyle/>
          <a:p>
            <a:r>
              <a:rPr lang="zh-CN" altLang="en-US" sz="1600" smtClean="0">
                <a:solidFill>
                  <a:schemeClr val="accent2">
                    <a:lumMod val="20000"/>
                    <a:lumOff val="80000"/>
                  </a:schemeClr>
                </a:solidFill>
              </a:rPr>
              <a:t>“两山论”的探索与实践</a:t>
            </a:r>
          </a:p>
        </p:txBody>
      </p:sp>
      <p:pic>
        <p:nvPicPr>
          <p:cNvPr id="2" name="图片 1"/>
          <p:cNvPicPr>
            <a:picLocks noChangeAspect="1"/>
          </p:cNvPicPr>
          <p:nvPr userDrawn="1"/>
        </p:nvPicPr>
        <p:blipFill>
          <a:blip r:embed="rId2">
            <a:extLst>
              <a:ext uri="{BEBA8EAE-BF5A-486C-A8C5-ECC9F3942E4B}">
                <a14:imgProps>
                  <a14:imgLayer xmlns:d3p1="http://schemas.openxmlformats.org/officeDocument/2006/relationships" d3p1:embed="">
                    <a14:imgEffect>
                      <a14:saturation sat="66000"/>
                    </a14:imgEffect>
                    <a14:imgEffect>
                      <a14:brightnessContrast bright="20000" contrast="40000"/>
                    </a14:imgEffect>
                  </a14:imgLayer>
                </a14:imgProps>
              </a:ext>
              <a:ext uri="{28A0092B-C50C-407E-A947-70E740481C1C}">
                <a14:useLocalDpi val="0"/>
              </a:ext>
            </a:extLst>
          </a:blip>
          <a:stretch>
            <a:fillRect/>
          </a:stretch>
        </p:blipFill>
        <p:spPr>
          <a:xfrm>
            <a:off x="220584" y="232515"/>
            <a:ext cx="310256" cy="316700"/>
          </a:xfrm>
          <a:prstGeom prst="rect">
            <a:avLst/>
          </a:prstGeom>
        </p:spPr>
      </p:pic>
    </p:spTree>
    <p:extLst>
      <p:ext uri="{BB962C8B-B14F-4D97-AF65-F5344CB8AC3E}">
        <p14:creationId val="258760171"/>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节标题">
    <p:bg>
      <p:bgPr>
        <a:solidFill>
          <a:schemeClr val="bg1"/>
        </a:solidFill>
        <a:effectLst/>
      </p:bgPr>
    </p:bg>
    <p:spTree>
      <p:nvGrpSpPr>
        <p:cNvPr id="1" name=""/>
        <p:cNvGrpSpPr/>
        <p:nvPr/>
      </p:nvGrpSpPr>
      <p:grpSpPr>
        <a:xfrm>
          <a:off x="0" y="0"/>
          <a:ext cx="0" cy="0"/>
        </a:xfrm>
      </p:grpSpPr>
      <p:pic>
        <p:nvPicPr>
          <p:cNvPr id="8" name="图片 7"/>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
        <p:nvSpPr>
          <p:cNvPr id="4" name="矩形 3"/>
          <p:cNvSpPr/>
          <p:nvPr userDrawn="1"/>
        </p:nvSpPr>
        <p:spPr>
          <a:xfrm>
            <a:off x="136188" y="642026"/>
            <a:ext cx="8871626" cy="4357991"/>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userDrawn="1"/>
        </p:nvSpPr>
        <p:spPr>
          <a:xfrm>
            <a:off x="533400" y="210661"/>
            <a:ext cx="2646878" cy="338554"/>
          </a:xfrm>
          <a:prstGeom prst="rect">
            <a:avLst/>
          </a:prstGeom>
          <a:noFill/>
        </p:spPr>
        <p:txBody>
          <a:bodyPr wrap="none" rtlCol="0">
            <a:spAutoFit/>
          </a:bodyPr>
          <a:lstStyle/>
          <a:p>
            <a:r>
              <a:rPr lang="zh-CN" altLang="en-US" sz="1600" smtClean="0">
                <a:solidFill>
                  <a:schemeClr val="accent2">
                    <a:lumMod val="20000"/>
                    <a:lumOff val="80000"/>
                  </a:schemeClr>
                </a:solidFill>
              </a:rPr>
              <a:t>践行“两山论”的相关建议</a:t>
            </a:r>
          </a:p>
        </p:txBody>
      </p:sp>
      <p:pic>
        <p:nvPicPr>
          <p:cNvPr id="2" name="图片 1"/>
          <p:cNvPicPr>
            <a:picLocks noChangeAspect="1"/>
          </p:cNvPicPr>
          <p:nvPr userDrawn="1"/>
        </p:nvPicPr>
        <p:blipFill>
          <a:blip r:embed="rId2">
            <a:extLst>
              <a:ext uri="{BEBA8EAE-BF5A-486C-A8C5-ECC9F3942E4B}">
                <a14:imgProps>
                  <a14:imgLayer xmlns:d3p1="http://schemas.openxmlformats.org/officeDocument/2006/relationships" d3p1:embed="">
                    <a14:imgEffect>
                      <a14:saturation sat="66000"/>
                    </a14:imgEffect>
                    <a14:imgEffect>
                      <a14:brightnessContrast bright="20000" contrast="40000"/>
                    </a14:imgEffect>
                  </a14:imgLayer>
                </a14:imgProps>
              </a:ext>
              <a:ext uri="{28A0092B-C50C-407E-A947-70E740481C1C}">
                <a14:useLocalDpi val="0"/>
              </a:ext>
            </a:extLst>
          </a:blip>
          <a:stretch>
            <a:fillRect/>
          </a:stretch>
        </p:blipFill>
        <p:spPr>
          <a:xfrm>
            <a:off x="220584" y="232515"/>
            <a:ext cx="310256" cy="316700"/>
          </a:xfrm>
          <a:prstGeom prst="rect">
            <a:avLst/>
          </a:prstGeom>
        </p:spPr>
      </p:pic>
    </p:spTree>
    <p:extLst>
      <p:ext uri="{BB962C8B-B14F-4D97-AF65-F5344CB8AC3E}">
        <p14:creationId val="2360006926"/>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节标题">
    <p:bg>
      <p:bgPr>
        <a:solidFill>
          <a:schemeClr val="bg1"/>
        </a:solidFill>
        <a:effectLst/>
      </p:bgPr>
    </p:bg>
    <p:spTree>
      <p:nvGrpSpPr>
        <p:cNvPr id="1" name=""/>
        <p:cNvGrpSpPr/>
        <p:nvPr/>
      </p:nvGrpSpPr>
      <p:grpSpPr>
        <a:xfrm>
          <a:off x="0" y="0"/>
          <a:ext cx="0" cy="0"/>
        </a:xfrm>
      </p:grpSpPr>
      <p:pic>
        <p:nvPicPr>
          <p:cNvPr id="8" name="图片 7"/>
          <p:cNvPicPr>
            <a:picLocks noChangeAspect="1"/>
          </p:cNvPicPr>
          <p:nvPr userDrawn="1"/>
        </p:nvPicPr>
        <p:blipFill>
          <a:blip r:embed="rId1">
            <a:extLst>
              <a:ext uri="{28A0092B-C50C-407E-A947-70E740481C1C}">
                <a14:useLocalDpi val="0"/>
              </a:ext>
            </a:extLst>
          </a:blip>
          <a:stretch>
            <a:fillRect/>
          </a:stretch>
        </p:blipFill>
        <p:spPr>
          <a:xfrm>
            <a:off x="1354" y="0"/>
            <a:ext cx="9141291" cy="5143500"/>
          </a:xfrm>
          <a:prstGeom prst="rect">
            <a:avLst/>
          </a:prstGeom>
        </p:spPr>
      </p:pic>
      <p:sp>
        <p:nvSpPr>
          <p:cNvPr id="4" name="矩形 3"/>
          <p:cNvSpPr/>
          <p:nvPr userDrawn="1"/>
        </p:nvSpPr>
        <p:spPr>
          <a:xfrm>
            <a:off x="136188" y="642026"/>
            <a:ext cx="8871626" cy="4357991"/>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201079342"/>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0481598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81160203"/>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972078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7.xml" Type="http://schemas.openxmlformats.org/officeDocument/2006/relationships/slideLayout"/><Relationship Id="rId10" Target="../slideLayouts/slideLayout16.xml" Type="http://schemas.openxmlformats.org/officeDocument/2006/relationships/slideLayout"/><Relationship Id="rId11" Target="../slideLayouts/slideLayout17.xml" Type="http://schemas.openxmlformats.org/officeDocument/2006/relationships/slideLayout"/><Relationship Id="rId12" Target="../theme/theme2.xml" Type="http://schemas.openxmlformats.org/officeDocument/2006/relationships/theme"/><Relationship Id="rId2" Target="../slideLayouts/slideLayout8.xml" Type="http://schemas.openxmlformats.org/officeDocument/2006/relationships/slideLayout"/><Relationship Id="rId3" Target="../slideLayouts/slideLayout9.xml" Type="http://schemas.openxmlformats.org/officeDocument/2006/relationships/slideLayout"/><Relationship Id="rId4" Target="../slideLayouts/slideLayout10.xml" Type="http://schemas.openxmlformats.org/officeDocument/2006/relationships/slideLayout"/><Relationship Id="rId5" Target="../slideLayouts/slideLayout11.xml" Type="http://schemas.openxmlformats.org/officeDocument/2006/relationships/slideLayout"/><Relationship Id="rId6" Target="../slideLayouts/slideLayout12.xml" Type="http://schemas.openxmlformats.org/officeDocument/2006/relationships/slideLayout"/><Relationship Id="rId7" Target="../slideLayouts/slideLayout13.xml" Type="http://schemas.openxmlformats.org/officeDocument/2006/relationships/slideLayout"/><Relationship Id="rId8" Target="../slideLayouts/slideLayout14.xml" Type="http://schemas.openxmlformats.org/officeDocument/2006/relationships/slideLayout"/><Relationship Id="rId9" Target="../slideLayouts/slideLayout1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2020/12/9</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40" r:id="rId1"/>
    <p:sldLayoutId id="2147483717" r:id="rId2"/>
    <p:sldLayoutId id="2147483745" r:id="rId3"/>
    <p:sldLayoutId id="2147483746" r:id="rId4"/>
    <p:sldLayoutId id="2147483747" r:id="rId5"/>
    <p:sldLayoutId id="2147483748" r:id="rId6"/>
  </p:sldLayoutIdLst>
  <mc:AlternateContent>
    <mc:Choice Requires="p15">
      <p:transition spd="slow" p14:dur="2000">
        <p15:prstTrans prst="fallOver"/>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5681349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2.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 Id="rId3" Target="../media/image10.png" Type="http://schemas.openxmlformats.org/officeDocument/2006/relationships/image"/><Relationship Id="rId4" Target="../media/image3.png" Type="http://schemas.openxmlformats.org/officeDocument/2006/relationships/image"/><Relationship Id="rId5" Target="../media/image9.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10.png" Type="http://schemas.openxmlformats.org/officeDocument/2006/relationships/image"/><Relationship Id="rId4" Target="../media/image3.png" Type="http://schemas.openxmlformats.org/officeDocument/2006/relationships/image"/><Relationship Id="rId5" Target="../media/image9.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1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7.png" Type="http://schemas.openxmlformats.org/officeDocument/2006/relationships/image"/><Relationship Id="rId4" Target="../media/image3.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8.png" Type="http://schemas.openxmlformats.org/officeDocument/2006/relationships/image"/><Relationship Id="rId4" Target="../media/image3.png" Type="http://schemas.openxmlformats.org/officeDocument/2006/relationships/image"/><Relationship Id="rId5" Target="../media/image9.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10.png" Type="http://schemas.openxmlformats.org/officeDocument/2006/relationships/image"/><Relationship Id="rId4" Target="../media/image3.png" Type="http://schemas.openxmlformats.org/officeDocument/2006/relationships/image"/><Relationship Id="rId5" Target="../media/image9.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10.png" Type="http://schemas.openxmlformats.org/officeDocument/2006/relationships/image"/><Relationship Id="rId4" Target="../media/image3.png" Type="http://schemas.openxmlformats.org/officeDocument/2006/relationships/image"/><Relationship Id="rId5" Target="../media/image9.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1.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756" y="2849181"/>
            <a:ext cx="9143244" cy="2313369"/>
          </a:xfrm>
          <a:prstGeom prst="rect">
            <a:avLst/>
          </a:prstGeom>
        </p:spPr>
      </p:pic>
      <p:sp>
        <p:nvSpPr>
          <p:cNvPr id="8" name="矩形 7"/>
          <p:cNvSpPr/>
          <p:nvPr/>
        </p:nvSpPr>
        <p:spPr>
          <a:xfrm>
            <a:off x="1976467" y="2724150"/>
            <a:ext cx="5116102" cy="426720"/>
          </a:xfrm>
          <a:prstGeom prst="rect">
            <a:avLst/>
          </a:prstGeom>
        </p:spPr>
        <p:txBody>
          <a:bodyPr wrap="square">
            <a:spAutoFit/>
          </a:bodyPr>
          <a:lstStyle/>
          <a:p>
            <a:pPr algn="ctr"/>
            <a:r>
              <a:rPr altLang="en-US" lang="zh-CN" smtClean="0" sz="1100">
                <a:solidFill>
                  <a:schemeClr val="accent2">
                    <a:lumMod val="20000"/>
                    <a:lumOff val="80000"/>
                  </a:schemeClr>
                </a:solidFill>
                <a:latin typeface="+mn-ea"/>
              </a:rPr>
              <a:t>keep in mind the general secretary's request to maintain and strengthen construction of ecological civilization</a:t>
            </a:r>
          </a:p>
        </p:txBody>
      </p:sp>
      <p:grpSp>
        <p:nvGrpSpPr>
          <p:cNvPr id="10" name="组合 9"/>
          <p:cNvGrpSpPr/>
          <p:nvPr/>
        </p:nvGrpSpPr>
        <p:grpSpPr>
          <a:xfrm>
            <a:off x="1743635" y="2238278"/>
            <a:ext cx="5486400" cy="365760"/>
            <a:chOff x="1763303" y="2272794"/>
            <a:chExt cx="5486400" cy="365760"/>
          </a:xfrm>
        </p:grpSpPr>
        <p:sp>
          <p:nvSpPr>
            <p:cNvPr id="51" name="矩形 50">
              <a:extLst>
                <a:ext uri="{FF2B5EF4-FFF2-40B4-BE49-F238E27FC236}">
                  <a16:creationId xmlns:a16="http://schemas.microsoft.com/office/drawing/2014/main" id="{36F100E3-77A4-4E8B-9A96-6B647E9F1B85}"/>
                </a:ext>
              </a:extLst>
            </p:cNvPr>
            <p:cNvSpPr/>
            <p:nvPr/>
          </p:nvSpPr>
          <p:spPr>
            <a:xfrm>
              <a:off x="1839502" y="2272794"/>
              <a:ext cx="5381066" cy="365760"/>
            </a:xfrm>
            <a:prstGeom prst="rect">
              <a:avLst/>
            </a:prstGeom>
          </p:spPr>
          <p:txBody>
            <a:bodyPr wrap="square">
              <a:spAutoFit/>
            </a:bodyPr>
            <a:lstStyle/>
            <a:p>
              <a:pPr algn="ctr"/>
              <a:r>
                <a:rPr altLang="en-US" lang="zh-CN" smtClean="0" spc="600">
                  <a:solidFill>
                    <a:schemeClr val="accent2">
                      <a:lumMod val="20000"/>
                      <a:lumOff val="80000"/>
                    </a:schemeClr>
                  </a:solidFill>
                  <a:latin typeface="+mn-ea"/>
                </a:rPr>
                <a:t>牢记总书记嘱托保持加强生态文明建设 </a:t>
              </a:r>
            </a:p>
          </p:txBody>
        </p:sp>
        <p:sp>
          <p:nvSpPr>
            <p:cNvPr id="9" name="圆角矩形 8"/>
            <p:cNvSpPr/>
            <p:nvPr/>
          </p:nvSpPr>
          <p:spPr>
            <a:xfrm>
              <a:off x="1763303" y="2272794"/>
              <a:ext cx="5486400" cy="353943"/>
            </a:xfrm>
            <a:prstGeom prst="roundRect">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矩形 20"/>
          <p:cNvSpPr/>
          <p:nvPr/>
        </p:nvSpPr>
        <p:spPr>
          <a:xfrm>
            <a:off x="2849439" y="3166016"/>
            <a:ext cx="3346569" cy="304800"/>
          </a:xfrm>
          <a:prstGeom prst="rect">
            <a:avLst/>
          </a:prstGeom>
        </p:spPr>
        <p:txBody>
          <a:bodyPr wrap="square">
            <a:spAutoFit/>
          </a:bodyPr>
          <a:lstStyle/>
          <a:p>
            <a:pPr algn="ctr"/>
            <a:r>
              <a:rPr altLang="en-US" lang="zh-CN" smtClean="0" sz="1400">
                <a:solidFill>
                  <a:schemeClr val="accent2">
                    <a:lumMod val="20000"/>
                    <a:lumOff val="80000"/>
                  </a:schemeClr>
                </a:solidFill>
                <a:latin typeface="+mn-ea"/>
              </a:rPr>
              <a:t>宣讲人：优页PPT    时间：202X.XX</a:t>
            </a:r>
          </a:p>
        </p:txBody>
      </p:sp>
      <p:pic>
        <p:nvPicPr>
          <p:cNvPr id="12" name="图片 11"/>
          <p:cNvPicPr>
            <a:picLocks noChangeAspect="1"/>
          </p:cNvPicPr>
          <p:nvPr/>
        </p:nvPicPr>
        <p:blipFill>
          <a:blip r:embed="rId4">
            <a:extLst>
              <a:ext uri="{28A0092B-C50C-407E-A947-70E740481C1C}">
                <a14:useLocalDpi val="0"/>
              </a:ext>
            </a:extLst>
          </a:blip>
          <a:stretch>
            <a:fillRect/>
          </a:stretch>
        </p:blipFill>
        <p:spPr>
          <a:xfrm>
            <a:off x="7239000" y="3105150"/>
            <a:ext cx="1654118" cy="1646307"/>
          </a:xfrm>
          <a:prstGeom prst="rect">
            <a:avLst/>
          </a:prstGeom>
        </p:spPr>
      </p:pic>
      <p:pic>
        <p:nvPicPr>
          <p:cNvPr id="23" name="图片 22"/>
          <p:cNvPicPr>
            <a:picLocks noChangeAspect="1"/>
          </p:cNvPicPr>
          <p:nvPr/>
        </p:nvPicPr>
        <p:blipFill>
          <a:blip r:embed="rId5"/>
          <a:srcRect b="32916" l="4071" r="9405" t="16018"/>
          <a:stretch>
            <a:fillRect/>
          </a:stretch>
        </p:blipFill>
        <p:spPr>
          <a:xfrm>
            <a:off x="1665259" y="819150"/>
            <a:ext cx="5878541" cy="1383187"/>
          </a:xfrm>
          <a:prstGeom prst="rect">
            <a:avLst/>
          </a:prstGeom>
        </p:spPr>
      </p:pic>
      <p:pic>
        <p:nvPicPr>
          <p:cNvPr id="4" name="图片 3"/>
          <p:cNvPicPr>
            <a:picLocks noChangeAspect="1"/>
          </p:cNvPicPr>
          <p:nvPr/>
        </p:nvPicPr>
        <p:blipFill>
          <a:blip r:embed="rId6"/>
          <a:stretch>
            <a:fillRect/>
          </a:stretch>
        </p:blipFill>
        <p:spPr>
          <a:xfrm>
            <a:off x="304800" y="438150"/>
            <a:ext cx="1085182" cy="823031"/>
          </a:xfrm>
          <a:prstGeom prst="rect">
            <a:avLst/>
          </a:prstGeom>
        </p:spPr>
      </p:pic>
    </p:spTree>
    <p:extLst>
      <p:ext uri="{BB962C8B-B14F-4D97-AF65-F5344CB8AC3E}">
        <p14:creationId val="2703643979"/>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9">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0-#ppt_w/2"/>
                                          </p:val>
                                        </p:tav>
                                        <p:tav tm="100000">
                                          <p:val>
                                            <p:strVal val="#ppt_x"/>
                                          </p:val>
                                        </p:tav>
                                      </p:tavLst>
                                    </p:anim>
                                    <p:anim calcmode="lin" valueType="num">
                                      <p:cBhvr additive="base">
                                        <p:cTn dur="1000" fill="hold" id="12"/>
                                        <p:tgtEl>
                                          <p:spTgt spid="4"/>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id="15" nodeType="clickEffect" presetClass="entr" presetID="53" presetSubtype="0">
                                  <p:stCondLst>
                                    <p:cond delay="0"/>
                                  </p:stCondLst>
                                  <p:childTnLst>
                                    <p:set>
                                      <p:cBhvr>
                                        <p:cTn dur="1" fill="hold" id="16">
                                          <p:stCondLst>
                                            <p:cond delay="0"/>
                                          </p:stCondLst>
                                        </p:cTn>
                                        <p:tgtEl>
                                          <p:spTgt spid="12"/>
                                        </p:tgtEl>
                                        <p:attrNameLst>
                                          <p:attrName>style.visibility</p:attrName>
                                        </p:attrNameLst>
                                      </p:cBhvr>
                                      <p:to>
                                        <p:strVal val="visible"/>
                                      </p:to>
                                    </p:set>
                                    <p:anim calcmode="lin" valueType="num">
                                      <p:cBhvr>
                                        <p:cTn dur="500" fill="hold" id="17"/>
                                        <p:tgtEl>
                                          <p:spTgt spid="12"/>
                                        </p:tgtEl>
                                        <p:attrNameLst>
                                          <p:attrName>ppt_w</p:attrName>
                                        </p:attrNameLst>
                                      </p:cBhvr>
                                      <p:tavLst>
                                        <p:tav tm="0">
                                          <p:val>
                                            <p:fltVal val="0"/>
                                          </p:val>
                                        </p:tav>
                                        <p:tav tm="100000">
                                          <p:val>
                                            <p:strVal val="#ppt_w"/>
                                          </p:val>
                                        </p:tav>
                                      </p:tavLst>
                                    </p:anim>
                                    <p:anim calcmode="lin" valueType="num">
                                      <p:cBhvr>
                                        <p:cTn dur="500" fill="hold" id="18"/>
                                        <p:tgtEl>
                                          <p:spTgt spid="12"/>
                                        </p:tgtEl>
                                        <p:attrNameLst>
                                          <p:attrName>ppt_h</p:attrName>
                                        </p:attrNameLst>
                                      </p:cBhvr>
                                      <p:tavLst>
                                        <p:tav tm="0">
                                          <p:val>
                                            <p:fltVal val="0"/>
                                          </p:val>
                                        </p:tav>
                                        <p:tav tm="100000">
                                          <p:val>
                                            <p:strVal val="#ppt_h"/>
                                          </p:val>
                                        </p:tav>
                                      </p:tavLst>
                                    </p:anim>
                                    <p:animEffect filter="fade" transition="in">
                                      <p:cBhvr>
                                        <p:cTn dur="500" id="19"/>
                                        <p:tgtEl>
                                          <p:spTgt spid="12"/>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id="22" nodeType="clickEffect" presetClass="entr" presetID="42" presetSubtype="0">
                                  <p:stCondLst>
                                    <p:cond delay="0"/>
                                  </p:stCondLst>
                                  <p:childTnLst>
                                    <p:set>
                                      <p:cBhvr>
                                        <p:cTn dur="1" fill="hold" id="23">
                                          <p:stCondLst>
                                            <p:cond delay="0"/>
                                          </p:stCondLst>
                                        </p:cTn>
                                        <p:tgtEl>
                                          <p:spTgt spid="23"/>
                                        </p:tgtEl>
                                        <p:attrNameLst>
                                          <p:attrName>style.visibility</p:attrName>
                                        </p:attrNameLst>
                                      </p:cBhvr>
                                      <p:to>
                                        <p:strVal val="visible"/>
                                      </p:to>
                                    </p:set>
                                    <p:animEffect filter="fade" transition="in">
                                      <p:cBhvr>
                                        <p:cTn dur="1000" id="24"/>
                                        <p:tgtEl>
                                          <p:spTgt spid="23"/>
                                        </p:tgtEl>
                                      </p:cBhvr>
                                    </p:animEffect>
                                    <p:anim calcmode="lin" valueType="num">
                                      <p:cBhvr>
                                        <p:cTn dur="1000" fill="hold" id="25"/>
                                        <p:tgtEl>
                                          <p:spTgt spid="23"/>
                                        </p:tgtEl>
                                        <p:attrNameLst>
                                          <p:attrName>ppt_x</p:attrName>
                                        </p:attrNameLst>
                                      </p:cBhvr>
                                      <p:tavLst>
                                        <p:tav tm="0">
                                          <p:val>
                                            <p:strVal val="#ppt_x"/>
                                          </p:val>
                                        </p:tav>
                                        <p:tav tm="100000">
                                          <p:val>
                                            <p:strVal val="#ppt_x"/>
                                          </p:val>
                                        </p:tav>
                                      </p:tavLst>
                                    </p:anim>
                                    <p:anim calcmode="lin" valueType="num">
                                      <p:cBhvr>
                                        <p:cTn dur="1000" fill="hold" id="26"/>
                                        <p:tgtEl>
                                          <p:spTgt spid="23"/>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id="29" nodeType="clickEffect" presetClass="entr" presetID="16" presetSubtype="21">
                                  <p:stCondLst>
                                    <p:cond delay="0"/>
                                  </p:stCondLst>
                                  <p:childTnLst>
                                    <p:set>
                                      <p:cBhvr>
                                        <p:cTn dur="1" fill="hold" id="30">
                                          <p:stCondLst>
                                            <p:cond delay="0"/>
                                          </p:stCondLst>
                                        </p:cTn>
                                        <p:tgtEl>
                                          <p:spTgt spid="10"/>
                                        </p:tgtEl>
                                        <p:attrNameLst>
                                          <p:attrName>style.visibility</p:attrName>
                                        </p:attrNameLst>
                                      </p:cBhvr>
                                      <p:to>
                                        <p:strVal val="visible"/>
                                      </p:to>
                                    </p:set>
                                    <p:animEffect filter="barn(inVertical)" transition="in">
                                      <p:cBhvr>
                                        <p:cTn dur="500" id="31"/>
                                        <p:tgtEl>
                                          <p:spTgt spid="10"/>
                                        </p:tgtEl>
                                      </p:cBhvr>
                                    </p:animEffect>
                                  </p:childTnLst>
                                </p:cTn>
                              </p:par>
                            </p:childTnLst>
                          </p:cTn>
                        </p:par>
                      </p:childTnLst>
                    </p:cTn>
                  </p:par>
                  <p:par>
                    <p:cTn fill="hold" id="32" nodeType="clickPar">
                      <p:stCondLst>
                        <p:cond delay="indefinite"/>
                        <p:cond delay="0" evt="onBegin">
                          <p:tn val="31"/>
                        </p:cond>
                      </p:stCondLst>
                      <p:childTnLst>
                        <p:par>
                          <p:cTn fill="hold" id="33" nodeType="afterGroup">
                            <p:stCondLst>
                              <p:cond delay="0"/>
                            </p:stCondLst>
                            <p:childTnLst>
                              <p:par>
                                <p:cTn fill="hold" grpId="0" id="34" nodeType="clickEffect" presetClass="entr" presetID="2" presetSubtype="4">
                                  <p:stCondLst>
                                    <p:cond delay="0"/>
                                  </p:stCondLst>
                                  <p:childTnLst>
                                    <p:set>
                                      <p:cBhvr>
                                        <p:cTn dur="1" fill="hold" id="35">
                                          <p:stCondLst>
                                            <p:cond delay="0"/>
                                          </p:stCondLst>
                                        </p:cTn>
                                        <p:tgtEl>
                                          <p:spTgt spid="8"/>
                                        </p:tgtEl>
                                        <p:attrNameLst>
                                          <p:attrName>style.visibility</p:attrName>
                                        </p:attrNameLst>
                                      </p:cBhvr>
                                      <p:to>
                                        <p:strVal val="visible"/>
                                      </p:to>
                                    </p:set>
                                    <p:anim calcmode="lin" valueType="num">
                                      <p:cBhvr additive="base">
                                        <p:cTn dur="500" fill="hold" id="36"/>
                                        <p:tgtEl>
                                          <p:spTgt spid="8"/>
                                        </p:tgtEl>
                                        <p:attrNameLst>
                                          <p:attrName>ppt_x</p:attrName>
                                        </p:attrNameLst>
                                      </p:cBhvr>
                                      <p:tavLst>
                                        <p:tav tm="0">
                                          <p:val>
                                            <p:strVal val="#ppt_x"/>
                                          </p:val>
                                        </p:tav>
                                        <p:tav tm="100000">
                                          <p:val>
                                            <p:strVal val="#ppt_x"/>
                                          </p:val>
                                        </p:tav>
                                      </p:tavLst>
                                    </p:anim>
                                    <p:anim calcmode="lin" valueType="num">
                                      <p:cBhvr additive="base">
                                        <p:cTn dur="500" fill="hold" id="37"/>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38" nodeType="clickPar">
                      <p:stCondLst>
                        <p:cond delay="indefinite"/>
                        <p:cond delay="0" evt="onBegin">
                          <p:tn val="37"/>
                        </p:cond>
                      </p:stCondLst>
                      <p:childTnLst>
                        <p:par>
                          <p:cTn fill="hold" id="39" nodeType="afterGroup">
                            <p:stCondLst>
                              <p:cond delay="0"/>
                            </p:stCondLst>
                            <p:childTnLst>
                              <p:par>
                                <p:cTn fill="hold" grpId="0" id="40" nodeType="clickEffect" presetClass="entr" presetID="53" presetSubtype="0">
                                  <p:stCondLst>
                                    <p:cond delay="0"/>
                                  </p:stCondLst>
                                  <p:childTnLst>
                                    <p:set>
                                      <p:cBhvr>
                                        <p:cTn dur="1" fill="hold" id="41">
                                          <p:stCondLst>
                                            <p:cond delay="0"/>
                                          </p:stCondLst>
                                        </p:cTn>
                                        <p:tgtEl>
                                          <p:spTgt spid="21"/>
                                        </p:tgtEl>
                                        <p:attrNameLst>
                                          <p:attrName>style.visibility</p:attrName>
                                        </p:attrNameLst>
                                      </p:cBhvr>
                                      <p:to>
                                        <p:strVal val="visible"/>
                                      </p:to>
                                    </p:set>
                                    <p:anim calcmode="lin" valueType="num">
                                      <p:cBhvr>
                                        <p:cTn dur="500" fill="hold" id="42"/>
                                        <p:tgtEl>
                                          <p:spTgt spid="21"/>
                                        </p:tgtEl>
                                        <p:attrNameLst>
                                          <p:attrName>ppt_w</p:attrName>
                                        </p:attrNameLst>
                                      </p:cBhvr>
                                      <p:tavLst>
                                        <p:tav tm="0">
                                          <p:val>
                                            <p:fltVal val="0"/>
                                          </p:val>
                                        </p:tav>
                                        <p:tav tm="100000">
                                          <p:val>
                                            <p:strVal val="#ppt_w"/>
                                          </p:val>
                                        </p:tav>
                                      </p:tavLst>
                                    </p:anim>
                                    <p:anim calcmode="lin" valueType="num">
                                      <p:cBhvr>
                                        <p:cTn dur="500" fill="hold" id="43"/>
                                        <p:tgtEl>
                                          <p:spTgt spid="21"/>
                                        </p:tgtEl>
                                        <p:attrNameLst>
                                          <p:attrName>ppt_h</p:attrName>
                                        </p:attrNameLst>
                                      </p:cBhvr>
                                      <p:tavLst>
                                        <p:tav tm="0">
                                          <p:val>
                                            <p:fltVal val="0"/>
                                          </p:val>
                                        </p:tav>
                                        <p:tav tm="100000">
                                          <p:val>
                                            <p:strVal val="#ppt_h"/>
                                          </p:val>
                                        </p:tav>
                                      </p:tavLst>
                                    </p:anim>
                                    <p:animEffect filter="fade" transition="in">
                                      <p:cBhvr>
                                        <p:cTn dur="500" id="44"/>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2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1" name="组合 10">
            <a:extLst>
              <a:ext uri="{FF2B5EF4-FFF2-40B4-BE49-F238E27FC236}">
                <a16:creationId xmlns:a16="http://schemas.microsoft.com/office/drawing/2014/main" id="{BC1DF5FB-BDAD-4A20-92E5-1964854BF09D}"/>
              </a:ext>
            </a:extLst>
          </p:cNvPr>
          <p:cNvGrpSpPr/>
          <p:nvPr/>
        </p:nvGrpSpPr>
        <p:grpSpPr>
          <a:xfrm>
            <a:off x="815164" y="2611809"/>
            <a:ext cx="7490636" cy="637954"/>
            <a:chOff x="3042139" y="1648046"/>
            <a:chExt cx="8164575" cy="850605"/>
          </a:xfrm>
        </p:grpSpPr>
        <p:sp>
          <p:nvSpPr>
            <p:cNvPr id="12" name="矩形 11">
              <a:extLst>
                <a:ext uri="{FF2B5EF4-FFF2-40B4-BE49-F238E27FC236}">
                  <a16:creationId xmlns:a16="http://schemas.microsoft.com/office/drawing/2014/main" id="{F120A4C9-5092-410F-BFCE-351716FA58E9}"/>
                </a:ext>
              </a:extLst>
            </p:cNvPr>
            <p:cNvSpPr/>
            <p:nvPr/>
          </p:nvSpPr>
          <p:spPr bwMode="auto">
            <a:xfrm>
              <a:off x="3042139" y="1648046"/>
              <a:ext cx="8164575" cy="850605"/>
            </a:xfrm>
            <a:prstGeom prst="rect">
              <a:avLst/>
            </a:prstGeom>
            <a:noFill/>
            <a:ln algn="ctr" cap="flat" cmpd="sng" w="9525">
              <a:solidFill>
                <a:srgbClr val="E60000"/>
              </a:solidFill>
              <a:prstDash val="solid"/>
              <a:round/>
              <a:headEnd len="med" type="none" w="med"/>
              <a:tailEnd len="med" type="none" w="med"/>
            </a:ln>
            <a:effectLst/>
          </p:spPr>
          <p:txBody>
            <a:bodyPr anchor="t" anchorCtr="0" bIns="34277" compatLnSpc="1" lIns="68553" numCol="1" rIns="68553" rtlCol="0" tIns="34277" vert="horz" wrap="square"/>
            <a:lstStyle/>
            <a:p>
              <a:pPr defTabSz="685324" fontAlgn="base">
                <a:spcBef>
                  <a:spcPct val="0"/>
                </a:spcBef>
                <a:spcAft>
                  <a:spcPct val="0"/>
                </a:spcAft>
                <a:defRPr/>
              </a:pPr>
              <a:endParaRPr altLang="en-US" lang="zh-CN" sz="2400">
                <a:solidFill>
                  <a:schemeClr val="tx1">
                    <a:lumMod val="95000"/>
                    <a:lumOff val="5000"/>
                  </a:schemeClr>
                </a:solidFill>
                <a:cs typeface="+mn-ea"/>
                <a:sym typeface="+mn-lt"/>
              </a:endParaRPr>
            </a:p>
          </p:txBody>
        </p:sp>
        <p:sp>
          <p:nvSpPr>
            <p:cNvPr id="13" name="矩形 12">
              <a:extLst>
                <a:ext uri="{FF2B5EF4-FFF2-40B4-BE49-F238E27FC236}">
                  <a16:creationId xmlns:a16="http://schemas.microsoft.com/office/drawing/2014/main" id="{36B38A5C-1142-4DB9-8C25-31B3CE78423F}"/>
                </a:ext>
              </a:extLst>
            </p:cNvPr>
            <p:cNvSpPr/>
            <p:nvPr/>
          </p:nvSpPr>
          <p:spPr>
            <a:xfrm>
              <a:off x="3200399" y="1723321"/>
              <a:ext cx="8006315" cy="609600"/>
            </a:xfrm>
            <a:prstGeom prst="rect">
              <a:avLst/>
            </a:prstGeom>
          </p:spPr>
          <p:txBody>
            <a:bodyPr wrap="square">
              <a:spAutoFit/>
            </a:bodyPr>
            <a:lstStyle/>
            <a:p>
              <a:pPr algn="just" defTabSz="685324" fontAlgn="base">
                <a:spcBef>
                  <a:spcPct val="0"/>
                </a:spcBef>
                <a:spcAft>
                  <a:spcPct val="0"/>
                </a:spcAft>
                <a:defRPr/>
              </a:pPr>
              <a:r>
                <a:rPr altLang="en-US" lang="zh-CN" sz="2400">
                  <a:solidFill>
                    <a:schemeClr val="tx1">
                      <a:lumMod val="95000"/>
                      <a:lumOff val="5000"/>
                    </a:schemeClr>
                  </a:solidFill>
                  <a:cs typeface="+mn-ea"/>
                  <a:sym typeface="+mn-lt"/>
                </a:rPr>
                <a:t>指的是结构和功能良好的生态系统</a:t>
              </a:r>
            </a:p>
          </p:txBody>
        </p:sp>
      </p:grpSp>
      <p:sp>
        <p:nvSpPr>
          <p:cNvPr id="22" name="矩形 21">
            <a:extLst>
              <a:ext uri="{FF2B5EF4-FFF2-40B4-BE49-F238E27FC236}">
                <a16:creationId xmlns:a16="http://schemas.microsoft.com/office/drawing/2014/main" id="{22EFB6C2-275A-4418-A23E-056278DE79C7}"/>
              </a:ext>
            </a:extLst>
          </p:cNvPr>
          <p:cNvSpPr/>
          <p:nvPr/>
        </p:nvSpPr>
        <p:spPr>
          <a:xfrm>
            <a:off x="778835" y="1164009"/>
            <a:ext cx="7679365" cy="1188720"/>
          </a:xfrm>
          <a:prstGeom prst="rect">
            <a:avLst/>
          </a:prstGeom>
          <a:noFill/>
          <a:ln>
            <a:noFill/>
          </a:ln>
        </p:spPr>
        <p:txBody>
          <a:bodyPr wrap="square">
            <a:spAutoFit/>
          </a:bodyPr>
          <a:lstStyle/>
          <a:p>
            <a:pPr>
              <a:lnSpc>
                <a:spcPct val="150000"/>
              </a:lnSpc>
            </a:pPr>
            <a:r>
              <a:rPr altLang="en-US" lang="zh-CN" sz="1600">
                <a:solidFill>
                  <a:schemeClr val="tx2"/>
                </a:solidFill>
                <a:cs typeface="+mn-ea"/>
                <a:sym typeface="+mn-lt"/>
              </a:rPr>
              <a:t>人类生态系统是人与自然相互依存、相互影响的有机整体，维持人与自然和谐健康发展的基本导向是以人的福祉为目标，而人的福祉既包含了对物质财富和精神财富的需求，也包含对良好生态环境的需求。</a:t>
            </a:r>
          </a:p>
        </p:txBody>
      </p:sp>
      <p:grpSp>
        <p:nvGrpSpPr>
          <p:cNvPr id="8" name="组合 7">
            <a:extLst>
              <a:ext uri="{FF2B5EF4-FFF2-40B4-BE49-F238E27FC236}">
                <a16:creationId xmlns:a16="http://schemas.microsoft.com/office/drawing/2014/main" id="{AE5F2EB3-2305-411D-A072-67F5D855B4C0}"/>
              </a:ext>
            </a:extLst>
          </p:cNvPr>
          <p:cNvGrpSpPr/>
          <p:nvPr/>
        </p:nvGrpSpPr>
        <p:grpSpPr>
          <a:xfrm>
            <a:off x="6553200" y="2258649"/>
            <a:ext cx="1555934" cy="637954"/>
            <a:chOff x="967561" y="1648046"/>
            <a:chExt cx="2074578" cy="850605"/>
          </a:xfrm>
        </p:grpSpPr>
        <p:sp>
          <p:nvSpPr>
            <p:cNvPr id="9" name="矩形 8">
              <a:extLst>
                <a:ext uri="{FF2B5EF4-FFF2-40B4-BE49-F238E27FC236}">
                  <a16:creationId xmlns:a16="http://schemas.microsoft.com/office/drawing/2014/main" id="{1250FB93-BA1D-4333-BAE6-CB0D89127FA6}"/>
                </a:ext>
              </a:extLst>
            </p:cNvPr>
            <p:cNvSpPr/>
            <p:nvPr/>
          </p:nvSpPr>
          <p:spPr>
            <a:xfrm>
              <a:off x="967561" y="1648046"/>
              <a:ext cx="2074578" cy="850605"/>
            </a:xfrm>
            <a:prstGeom prst="rect">
              <a:avLst/>
            </a:prstGeom>
            <a:solidFill>
              <a:schemeClr val="accent1"/>
            </a:solidFill>
            <a:ln algn="ctr" cap="flat" cmpd="sng" w="12700">
              <a:noFill/>
              <a:prstDash val="solid"/>
              <a:miter lim="800000"/>
            </a:ln>
            <a:effectLst/>
          </p:spPr>
          <p:txBody>
            <a:bodyPr anchor="ctr" rtlCol="0"/>
            <a:lstStyle/>
            <a:p>
              <a:pPr algn="ctr" defTabSz="685800">
                <a:defRPr/>
              </a:pPr>
              <a:endParaRPr altLang="en-US" kern="0" lang="zh-CN" sz="1350">
                <a:solidFill>
                  <a:prstClr val="white"/>
                </a:solidFill>
                <a:cs typeface="+mn-ea"/>
                <a:sym typeface="+mn-lt"/>
              </a:endParaRPr>
            </a:p>
          </p:txBody>
        </p:sp>
        <p:sp>
          <p:nvSpPr>
            <p:cNvPr id="10" name="矩形 9">
              <a:extLst>
                <a:ext uri="{FF2B5EF4-FFF2-40B4-BE49-F238E27FC236}">
                  <a16:creationId xmlns:a16="http://schemas.microsoft.com/office/drawing/2014/main" id="{ABD95157-C140-45DB-AEC4-D105882E3717}"/>
                </a:ext>
              </a:extLst>
            </p:cNvPr>
            <p:cNvSpPr/>
            <p:nvPr/>
          </p:nvSpPr>
          <p:spPr>
            <a:xfrm>
              <a:off x="1046069" y="1732112"/>
              <a:ext cx="1971039" cy="640080"/>
            </a:xfrm>
            <a:prstGeom prst="rect">
              <a:avLst/>
            </a:prstGeom>
          </p:spPr>
          <p:txBody>
            <a:bodyPr wrap="none">
              <a:spAutoFit/>
            </a:bodyPr>
            <a:lstStyle/>
            <a:p>
              <a:pPr defTabSz="685800">
                <a:defRPr/>
              </a:pPr>
              <a:r>
                <a:rPr altLang="en-US" b="1" kern="0" lang="zh-CN" sz="2550">
                  <a:solidFill>
                    <a:schemeClr val="bg1"/>
                  </a:solidFill>
                  <a:cs typeface="+mn-ea"/>
                  <a:sym typeface="+mn-lt"/>
                </a:rPr>
                <a:t>绿水青山</a:t>
              </a:r>
            </a:p>
          </p:txBody>
        </p:sp>
      </p:grpSp>
      <p:grpSp>
        <p:nvGrpSpPr>
          <p:cNvPr id="18" name="组合 17">
            <a:extLst>
              <a:ext uri="{FF2B5EF4-FFF2-40B4-BE49-F238E27FC236}">
                <a16:creationId xmlns:a16="http://schemas.microsoft.com/office/drawing/2014/main" id="{BC1DF5FB-BDAD-4A20-92E5-1964854BF09D}"/>
              </a:ext>
            </a:extLst>
          </p:cNvPr>
          <p:cNvGrpSpPr/>
          <p:nvPr/>
        </p:nvGrpSpPr>
        <p:grpSpPr>
          <a:xfrm>
            <a:off x="814694" y="3686396"/>
            <a:ext cx="7490636" cy="637954"/>
            <a:chOff x="3042139" y="1648046"/>
            <a:chExt cx="8164575" cy="850605"/>
          </a:xfrm>
        </p:grpSpPr>
        <p:sp>
          <p:nvSpPr>
            <p:cNvPr id="21" name="矩形 20">
              <a:extLst>
                <a:ext uri="{FF2B5EF4-FFF2-40B4-BE49-F238E27FC236}">
                  <a16:creationId xmlns:a16="http://schemas.microsoft.com/office/drawing/2014/main" id="{F120A4C9-5092-410F-BFCE-351716FA58E9}"/>
                </a:ext>
              </a:extLst>
            </p:cNvPr>
            <p:cNvSpPr/>
            <p:nvPr/>
          </p:nvSpPr>
          <p:spPr bwMode="auto">
            <a:xfrm>
              <a:off x="3042139" y="1648046"/>
              <a:ext cx="8164575" cy="850605"/>
            </a:xfrm>
            <a:prstGeom prst="rect">
              <a:avLst/>
            </a:prstGeom>
            <a:noFill/>
            <a:ln algn="ctr" cap="flat" cmpd="sng" w="9525">
              <a:solidFill>
                <a:srgbClr val="E60000"/>
              </a:solidFill>
              <a:prstDash val="solid"/>
              <a:round/>
              <a:headEnd len="med" type="none" w="med"/>
              <a:tailEnd len="med" type="none" w="med"/>
            </a:ln>
            <a:effectLst/>
          </p:spPr>
          <p:txBody>
            <a:bodyPr anchor="t" anchorCtr="0" bIns="34277" compatLnSpc="1" lIns="68553" numCol="1" rIns="68553" rtlCol="0" tIns="34277" vert="horz" wrap="square"/>
            <a:lstStyle/>
            <a:p>
              <a:pPr defTabSz="685324" fontAlgn="base">
                <a:spcBef>
                  <a:spcPct val="0"/>
                </a:spcBef>
                <a:spcAft>
                  <a:spcPct val="0"/>
                </a:spcAft>
                <a:defRPr/>
              </a:pPr>
              <a:endParaRPr altLang="en-US" lang="zh-CN" sz="2400">
                <a:solidFill>
                  <a:schemeClr val="tx1">
                    <a:lumMod val="95000"/>
                    <a:lumOff val="5000"/>
                  </a:schemeClr>
                </a:solidFill>
                <a:cs typeface="+mn-ea"/>
                <a:sym typeface="+mn-lt"/>
              </a:endParaRPr>
            </a:p>
          </p:txBody>
        </p:sp>
        <p:sp>
          <p:nvSpPr>
            <p:cNvPr id="23" name="矩形 22">
              <a:extLst>
                <a:ext uri="{FF2B5EF4-FFF2-40B4-BE49-F238E27FC236}">
                  <a16:creationId xmlns:a16="http://schemas.microsoft.com/office/drawing/2014/main" id="{36B38A5C-1142-4DB9-8C25-31B3CE78423F}"/>
                </a:ext>
              </a:extLst>
            </p:cNvPr>
            <p:cNvSpPr/>
            <p:nvPr/>
          </p:nvSpPr>
          <p:spPr>
            <a:xfrm>
              <a:off x="3200399" y="1723322"/>
              <a:ext cx="8006315" cy="609600"/>
            </a:xfrm>
            <a:prstGeom prst="rect">
              <a:avLst/>
            </a:prstGeom>
          </p:spPr>
          <p:txBody>
            <a:bodyPr wrap="square">
              <a:spAutoFit/>
            </a:bodyPr>
            <a:lstStyle/>
            <a:p>
              <a:pPr algn="just" defTabSz="685324" fontAlgn="base">
                <a:spcBef>
                  <a:spcPct val="0"/>
                </a:spcBef>
                <a:spcAft>
                  <a:spcPct val="0"/>
                </a:spcAft>
                <a:defRPr/>
              </a:pPr>
              <a:r>
                <a:rPr altLang="en-US" lang="zh-CN" sz="2400">
                  <a:solidFill>
                    <a:schemeClr val="tx1">
                      <a:lumMod val="95000"/>
                      <a:lumOff val="5000"/>
                    </a:schemeClr>
                  </a:solidFill>
                  <a:cs typeface="+mn-ea"/>
                  <a:sym typeface="+mn-lt"/>
                </a:rPr>
                <a:t>指的是满足人类需求的各种财富与福祉</a:t>
              </a:r>
            </a:p>
          </p:txBody>
        </p:sp>
      </p:grpSp>
      <p:grpSp>
        <p:nvGrpSpPr>
          <p:cNvPr id="24" name="组合 23">
            <a:extLst>
              <a:ext uri="{FF2B5EF4-FFF2-40B4-BE49-F238E27FC236}">
                <a16:creationId xmlns:a16="http://schemas.microsoft.com/office/drawing/2014/main" id="{AE5F2EB3-2305-411D-A072-67F5D855B4C0}"/>
              </a:ext>
            </a:extLst>
          </p:cNvPr>
          <p:cNvGrpSpPr/>
          <p:nvPr/>
        </p:nvGrpSpPr>
        <p:grpSpPr>
          <a:xfrm>
            <a:off x="6552730" y="3333236"/>
            <a:ext cx="1555934" cy="637954"/>
            <a:chOff x="967561" y="1648046"/>
            <a:chExt cx="2074578" cy="850605"/>
          </a:xfrm>
        </p:grpSpPr>
        <p:sp>
          <p:nvSpPr>
            <p:cNvPr id="25" name="矩形 24">
              <a:extLst>
                <a:ext uri="{FF2B5EF4-FFF2-40B4-BE49-F238E27FC236}">
                  <a16:creationId xmlns:a16="http://schemas.microsoft.com/office/drawing/2014/main" id="{1250FB93-BA1D-4333-BAE6-CB0D89127FA6}"/>
                </a:ext>
              </a:extLst>
            </p:cNvPr>
            <p:cNvSpPr/>
            <p:nvPr/>
          </p:nvSpPr>
          <p:spPr>
            <a:xfrm>
              <a:off x="967561" y="1648046"/>
              <a:ext cx="2074578" cy="850605"/>
            </a:xfrm>
            <a:prstGeom prst="rect">
              <a:avLst/>
            </a:prstGeom>
            <a:solidFill>
              <a:schemeClr val="accent1"/>
            </a:solidFill>
            <a:ln algn="ctr" cap="flat" cmpd="sng" w="12700">
              <a:noFill/>
              <a:prstDash val="solid"/>
              <a:miter lim="800000"/>
            </a:ln>
            <a:effectLst/>
          </p:spPr>
          <p:txBody>
            <a:bodyPr anchor="ctr" rtlCol="0"/>
            <a:lstStyle/>
            <a:p>
              <a:pPr algn="ctr" defTabSz="685800">
                <a:defRPr/>
              </a:pPr>
              <a:endParaRPr altLang="en-US" kern="0" lang="zh-CN" sz="1350">
                <a:solidFill>
                  <a:prstClr val="white"/>
                </a:solidFill>
                <a:cs typeface="+mn-ea"/>
                <a:sym typeface="+mn-lt"/>
              </a:endParaRPr>
            </a:p>
          </p:txBody>
        </p:sp>
        <p:sp>
          <p:nvSpPr>
            <p:cNvPr id="26" name="矩形 25">
              <a:extLst>
                <a:ext uri="{FF2B5EF4-FFF2-40B4-BE49-F238E27FC236}">
                  <a16:creationId xmlns:a16="http://schemas.microsoft.com/office/drawing/2014/main" id="{ABD95157-C140-45DB-AEC4-D105882E3717}"/>
                </a:ext>
              </a:extLst>
            </p:cNvPr>
            <p:cNvSpPr/>
            <p:nvPr/>
          </p:nvSpPr>
          <p:spPr>
            <a:xfrm>
              <a:off x="1046069" y="1732113"/>
              <a:ext cx="1971039" cy="640080"/>
            </a:xfrm>
            <a:prstGeom prst="rect">
              <a:avLst/>
            </a:prstGeom>
          </p:spPr>
          <p:txBody>
            <a:bodyPr wrap="none">
              <a:spAutoFit/>
            </a:bodyPr>
            <a:lstStyle/>
            <a:p>
              <a:pPr defTabSz="685800">
                <a:defRPr/>
              </a:pPr>
              <a:r>
                <a:rPr altLang="en-US" b="1" kern="0" lang="zh-CN" sz="2550">
                  <a:solidFill>
                    <a:schemeClr val="bg1"/>
                  </a:solidFill>
                  <a:cs typeface="+mn-ea"/>
                  <a:sym typeface="+mn-lt"/>
                </a:rPr>
                <a:t>金山银山</a:t>
              </a:r>
            </a:p>
          </p:txBody>
        </p:sp>
      </p:grpSp>
    </p:spTree>
    <p:extLst>
      <p:ext uri="{BB962C8B-B14F-4D97-AF65-F5344CB8AC3E}">
        <p14:creationId val="3042610845"/>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22"/>
                                        </p:tgtEl>
                                        <p:attrNameLst>
                                          <p:attrName>style.visibility</p:attrName>
                                        </p:attrNameLst>
                                      </p:cBhvr>
                                      <p:to>
                                        <p:strVal val="visible"/>
                                      </p:to>
                                    </p:set>
                                    <p:animEffect filter="wipe(up)" transition="in">
                                      <p:cBhvr>
                                        <p:cTn dur="500" id="7"/>
                                        <p:tgtEl>
                                          <p:spTgt spid="2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8">
                                  <p:stCondLst>
                                    <p:cond delay="0"/>
                                  </p:stCondLst>
                                  <p:childTnLst>
                                    <p:set>
                                      <p:cBhvr>
                                        <p:cTn dur="1" fill="hold" id="11">
                                          <p:stCondLst>
                                            <p:cond delay="0"/>
                                          </p:stCondLst>
                                        </p:cTn>
                                        <p:tgtEl>
                                          <p:spTgt spid="11"/>
                                        </p:tgtEl>
                                        <p:attrNameLst>
                                          <p:attrName>style.visibility</p:attrName>
                                        </p:attrNameLst>
                                      </p:cBhvr>
                                      <p:to>
                                        <p:strVal val="visible"/>
                                      </p:to>
                                    </p:set>
                                    <p:animEffect filter="wipe(left)" transition="in">
                                      <p:cBhvr>
                                        <p:cTn dur="500" id="12"/>
                                        <p:tgtEl>
                                          <p:spTgt spid="11"/>
                                        </p:tgtEl>
                                      </p:cBhvr>
                                    </p:animEffect>
                                  </p:childTnLst>
                                </p:cTn>
                              </p:par>
                              <p:par>
                                <p:cTn fill="hold" id="13" nodeType="withEffect" presetClass="entr" presetID="22" presetSubtype="8">
                                  <p:stCondLst>
                                    <p:cond delay="0"/>
                                  </p:stCondLst>
                                  <p:childTnLst>
                                    <p:set>
                                      <p:cBhvr>
                                        <p:cTn dur="1" fill="hold" id="14">
                                          <p:stCondLst>
                                            <p:cond delay="0"/>
                                          </p:stCondLst>
                                        </p:cTn>
                                        <p:tgtEl>
                                          <p:spTgt spid="18"/>
                                        </p:tgtEl>
                                        <p:attrNameLst>
                                          <p:attrName>style.visibility</p:attrName>
                                        </p:attrNameLst>
                                      </p:cBhvr>
                                      <p:to>
                                        <p:strVal val="visible"/>
                                      </p:to>
                                    </p:set>
                                    <p:animEffect filter="wipe(left)" transition="in">
                                      <p:cBhvr>
                                        <p:cTn dur="500" id="15"/>
                                        <p:tgtEl>
                                          <p:spTgt spid="18"/>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53" presetSubtype="0">
                                  <p:stCondLst>
                                    <p:cond delay="0"/>
                                  </p:stCondLst>
                                  <p:childTnLst>
                                    <p:set>
                                      <p:cBhvr>
                                        <p:cTn dur="1" fill="hold" id="19">
                                          <p:stCondLst>
                                            <p:cond delay="0"/>
                                          </p:stCondLst>
                                        </p:cTn>
                                        <p:tgtEl>
                                          <p:spTgt spid="8"/>
                                        </p:tgtEl>
                                        <p:attrNameLst>
                                          <p:attrName>style.visibility</p:attrName>
                                        </p:attrNameLst>
                                      </p:cBhvr>
                                      <p:to>
                                        <p:strVal val="visible"/>
                                      </p:to>
                                    </p:set>
                                    <p:anim calcmode="lin" valueType="num">
                                      <p:cBhvr>
                                        <p:cTn dur="500" fill="hold" id="20"/>
                                        <p:tgtEl>
                                          <p:spTgt spid="8"/>
                                        </p:tgtEl>
                                        <p:attrNameLst>
                                          <p:attrName>ppt_w</p:attrName>
                                        </p:attrNameLst>
                                      </p:cBhvr>
                                      <p:tavLst>
                                        <p:tav tm="0">
                                          <p:val>
                                            <p:fltVal val="0"/>
                                          </p:val>
                                        </p:tav>
                                        <p:tav tm="100000">
                                          <p:val>
                                            <p:strVal val="#ppt_w"/>
                                          </p:val>
                                        </p:tav>
                                      </p:tavLst>
                                    </p:anim>
                                    <p:anim calcmode="lin" valueType="num">
                                      <p:cBhvr>
                                        <p:cTn dur="500" fill="hold" id="21"/>
                                        <p:tgtEl>
                                          <p:spTgt spid="8"/>
                                        </p:tgtEl>
                                        <p:attrNameLst>
                                          <p:attrName>ppt_h</p:attrName>
                                        </p:attrNameLst>
                                      </p:cBhvr>
                                      <p:tavLst>
                                        <p:tav tm="0">
                                          <p:val>
                                            <p:fltVal val="0"/>
                                          </p:val>
                                        </p:tav>
                                        <p:tav tm="100000">
                                          <p:val>
                                            <p:strVal val="#ppt_h"/>
                                          </p:val>
                                        </p:tav>
                                      </p:tavLst>
                                    </p:anim>
                                    <p:animEffect filter="fade" transition="in">
                                      <p:cBhvr>
                                        <p:cTn dur="500" id="22"/>
                                        <p:tgtEl>
                                          <p:spTgt spid="8"/>
                                        </p:tgtEl>
                                      </p:cBhvr>
                                    </p:animEffect>
                                  </p:childTnLst>
                                </p:cTn>
                              </p:par>
                              <p:par>
                                <p:cTn fill="hold" id="23" nodeType="withEffect" presetClass="entr" presetID="53" presetSubtype="0">
                                  <p:stCondLst>
                                    <p:cond delay="0"/>
                                  </p:stCondLst>
                                  <p:childTnLst>
                                    <p:set>
                                      <p:cBhvr>
                                        <p:cTn dur="1" fill="hold" id="24">
                                          <p:stCondLst>
                                            <p:cond delay="0"/>
                                          </p:stCondLst>
                                        </p:cTn>
                                        <p:tgtEl>
                                          <p:spTgt spid="24"/>
                                        </p:tgtEl>
                                        <p:attrNameLst>
                                          <p:attrName>style.visibility</p:attrName>
                                        </p:attrNameLst>
                                      </p:cBhvr>
                                      <p:to>
                                        <p:strVal val="visible"/>
                                      </p:to>
                                    </p:set>
                                    <p:anim calcmode="lin" valueType="num">
                                      <p:cBhvr>
                                        <p:cTn dur="500" fill="hold" id="25"/>
                                        <p:tgtEl>
                                          <p:spTgt spid="24"/>
                                        </p:tgtEl>
                                        <p:attrNameLst>
                                          <p:attrName>ppt_w</p:attrName>
                                        </p:attrNameLst>
                                      </p:cBhvr>
                                      <p:tavLst>
                                        <p:tav tm="0">
                                          <p:val>
                                            <p:fltVal val="0"/>
                                          </p:val>
                                        </p:tav>
                                        <p:tav tm="100000">
                                          <p:val>
                                            <p:strVal val="#ppt_w"/>
                                          </p:val>
                                        </p:tav>
                                      </p:tavLst>
                                    </p:anim>
                                    <p:anim calcmode="lin" valueType="num">
                                      <p:cBhvr>
                                        <p:cTn dur="500" fill="hold" id="26"/>
                                        <p:tgtEl>
                                          <p:spTgt spid="24"/>
                                        </p:tgtEl>
                                        <p:attrNameLst>
                                          <p:attrName>ppt_h</p:attrName>
                                        </p:attrNameLst>
                                      </p:cBhvr>
                                      <p:tavLst>
                                        <p:tav tm="0">
                                          <p:val>
                                            <p:fltVal val="0"/>
                                          </p:val>
                                        </p:tav>
                                        <p:tav tm="100000">
                                          <p:val>
                                            <p:strVal val="#ppt_h"/>
                                          </p:val>
                                        </p:tav>
                                      </p:tavLst>
                                    </p:anim>
                                    <p:animEffect filter="fade" transition="in">
                                      <p:cBhvr>
                                        <p:cTn dur="500" id="27"/>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13">
            <a:extLst>
              <a:ext uri="{FF2B5EF4-FFF2-40B4-BE49-F238E27FC236}">
                <a16:creationId xmlns:a16="http://schemas.microsoft.com/office/drawing/2014/main" id="{10185A63-15D7-4BB4-938B-7CE5822D5562}"/>
              </a:ext>
            </a:extLst>
          </p:cNvPr>
          <p:cNvSpPr txBox="1"/>
          <p:nvPr/>
        </p:nvSpPr>
        <p:spPr>
          <a:xfrm>
            <a:off x="748529" y="1348085"/>
            <a:ext cx="7633471" cy="457200"/>
          </a:xfrm>
          <a:prstGeom prst="rect">
            <a:avLst/>
          </a:prstGeom>
          <a:solidFill>
            <a:schemeClr val="accent1"/>
          </a:solidFill>
        </p:spPr>
        <p:txBody>
          <a:bodyPr rtlCol="0" wrap="square">
            <a:spAutoFit/>
          </a:bodyPr>
          <a:lstStyle/>
          <a:p>
            <a:pPr algn="ctr" defTabSz="685800"/>
            <a:r>
              <a:rPr altLang="en-US" b="1" lang="zh-CN" sz="2400">
                <a:solidFill>
                  <a:prstClr val="white"/>
                </a:solidFill>
                <a:cs typeface="+mn-ea"/>
                <a:sym typeface="+mn-lt"/>
              </a:rPr>
              <a:t>宁要绿水青山，不要金山银山</a:t>
            </a:r>
          </a:p>
        </p:txBody>
      </p:sp>
      <p:sp>
        <p:nvSpPr>
          <p:cNvPr id="11" name="矩形 10">
            <a:extLst>
              <a:ext uri="{FF2B5EF4-FFF2-40B4-BE49-F238E27FC236}">
                <a16:creationId xmlns:a16="http://schemas.microsoft.com/office/drawing/2014/main" id="{C7B16619-B30B-441D-9AA5-98E85BD229B5}"/>
              </a:ext>
            </a:extLst>
          </p:cNvPr>
          <p:cNvSpPr/>
          <p:nvPr/>
        </p:nvSpPr>
        <p:spPr>
          <a:xfrm>
            <a:off x="685800" y="1875294"/>
            <a:ext cx="4960245" cy="2651760"/>
          </a:xfrm>
          <a:prstGeom prst="rect">
            <a:avLst/>
          </a:prstGeom>
          <a:ln>
            <a:noFill/>
          </a:ln>
        </p:spPr>
        <p:txBody>
          <a:bodyPr wrap="square">
            <a:spAutoFit/>
          </a:bodyPr>
          <a:lstStyle/>
          <a:p>
            <a:pPr algn="just" defTabSz="685324" fontAlgn="base">
              <a:lnSpc>
                <a:spcPct val="140000"/>
              </a:lnSpc>
              <a:spcBef>
                <a:spcPct val="0"/>
              </a:spcBef>
              <a:spcAft>
                <a:spcPct val="0"/>
              </a:spcAft>
              <a:defRPr/>
            </a:pPr>
            <a:r>
              <a:rPr altLang="en-US" lang="zh-CN" sz="1200">
                <a:solidFill>
                  <a:schemeClr val="tx2"/>
                </a:solidFill>
                <a:latin typeface="+mn-ea"/>
                <a:cs typeface="+mn-ea"/>
                <a:sym typeface="+mn-lt"/>
              </a:rPr>
              <a:t>清楚地表达了生态优先的环境价值观，这是基于人类文明发展历史和中国现实国情的正确价值取向。欧美发达国家大多经历了“先污染后治理”的发展道路，给世界带来了严重的环境污染和生态破坏。我国改革开放以来的很长一段时间是以资源消耗、粗放型发展获得了经济高速增长，但也付出了严重污染的代价。中国人口众多、资源相对不足的国情决定了，在“绿水青山”和“金山银山”发生矛盾时，必须将“绿水青山”放在优先位置，不能走以“绿水青山”换“金山银山”的老路。习近平总书记多次提出“生态环境是我们生存发展的根本”“留得青山在，才能有柴烧”，“绿水青山可带来金山银山，但金山银山却买不到绿水青山”。</a:t>
            </a:r>
          </a:p>
        </p:txBody>
      </p:sp>
      <p:pic>
        <p:nvPicPr>
          <p:cNvPr id="2" name="图片 1"/>
          <p:cNvPicPr>
            <a:picLocks noChangeAspect="1"/>
          </p:cNvPicPr>
          <p:nvPr/>
        </p:nvPicPr>
        <p:blipFill>
          <a:blip r:embed="rId2">
            <a:extLst>
              <a:ext uri="{28A0092B-C50C-407E-A947-70E740481C1C}">
                <a14:useLocalDpi val="0"/>
              </a:ext>
            </a:extLst>
          </a:blip>
          <a:srcRect t="30615"/>
          <a:stretch>
            <a:fillRect/>
          </a:stretch>
        </p:blipFill>
        <p:spPr>
          <a:xfrm>
            <a:off x="5791200" y="1962150"/>
            <a:ext cx="2590800" cy="2362200"/>
          </a:xfrm>
          <a:prstGeom prst="rect">
            <a:avLst/>
          </a:prstGeom>
        </p:spPr>
      </p:pic>
    </p:spTree>
    <p:extLst>
      <p:ext uri="{BB962C8B-B14F-4D97-AF65-F5344CB8AC3E}">
        <p14:creationId val="1721300687"/>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additive="base">
                                        <p:cTn dur="500" fill="hold" id="7"/>
                                        <p:tgtEl>
                                          <p:spTgt spid="10"/>
                                        </p:tgtEl>
                                        <p:attrNameLst>
                                          <p:attrName>ppt_x</p:attrName>
                                        </p:attrNameLst>
                                      </p:cBhvr>
                                      <p:tavLst>
                                        <p:tav tm="0">
                                          <p:val>
                                            <p:strVal val="#ppt_x"/>
                                          </p:val>
                                        </p:tav>
                                        <p:tav tm="100000">
                                          <p:val>
                                            <p:strVal val="#ppt_x"/>
                                          </p:val>
                                        </p:tav>
                                      </p:tavLst>
                                    </p:anim>
                                    <p:anim calcmode="lin" valueType="num">
                                      <p:cBhvr additive="base">
                                        <p:cTn dur="500" fill="hold" id="8"/>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11"/>
                                        </p:tgtEl>
                                        <p:attrNameLst>
                                          <p:attrName>style.visibility</p:attrName>
                                        </p:attrNameLst>
                                      </p:cBhvr>
                                      <p:to>
                                        <p:strVal val="visible"/>
                                      </p:to>
                                    </p:set>
                                    <p:animEffect filter="wipe(up)" transition="in">
                                      <p:cBhvr>
                                        <p:cTn dur="500" id="13"/>
                                        <p:tgtEl>
                                          <p:spTgt spid="11"/>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53" presetSubtype="0">
                                  <p:stCondLst>
                                    <p:cond delay="0"/>
                                  </p:stCondLst>
                                  <p:childTnLst>
                                    <p:set>
                                      <p:cBhvr>
                                        <p:cTn dur="1" fill="hold" id="17">
                                          <p:stCondLst>
                                            <p:cond delay="0"/>
                                          </p:stCondLst>
                                        </p:cTn>
                                        <p:tgtEl>
                                          <p:spTgt spid="2"/>
                                        </p:tgtEl>
                                        <p:attrNameLst>
                                          <p:attrName>style.visibility</p:attrName>
                                        </p:attrNameLst>
                                      </p:cBhvr>
                                      <p:to>
                                        <p:strVal val="visible"/>
                                      </p:to>
                                    </p:set>
                                    <p:anim calcmode="lin" valueType="num">
                                      <p:cBhvr>
                                        <p:cTn dur="500" fill="hold" id="18"/>
                                        <p:tgtEl>
                                          <p:spTgt spid="2"/>
                                        </p:tgtEl>
                                        <p:attrNameLst>
                                          <p:attrName>ppt_w</p:attrName>
                                        </p:attrNameLst>
                                      </p:cBhvr>
                                      <p:tavLst>
                                        <p:tav tm="0">
                                          <p:val>
                                            <p:fltVal val="0"/>
                                          </p:val>
                                        </p:tav>
                                        <p:tav tm="100000">
                                          <p:val>
                                            <p:strVal val="#ppt_w"/>
                                          </p:val>
                                        </p:tav>
                                      </p:tavLst>
                                    </p:anim>
                                    <p:anim calcmode="lin" valueType="num">
                                      <p:cBhvr>
                                        <p:cTn dur="500" fill="hold" id="19"/>
                                        <p:tgtEl>
                                          <p:spTgt spid="2"/>
                                        </p:tgtEl>
                                        <p:attrNameLst>
                                          <p:attrName>ppt_h</p:attrName>
                                        </p:attrNameLst>
                                      </p:cBhvr>
                                      <p:tavLst>
                                        <p:tav tm="0">
                                          <p:val>
                                            <p:fltVal val="0"/>
                                          </p:val>
                                        </p:tav>
                                        <p:tav tm="100000">
                                          <p:val>
                                            <p:strVal val="#ppt_h"/>
                                          </p:val>
                                        </p:tav>
                                      </p:tavLst>
                                    </p:anim>
                                    <p:animEffect filter="fade" transition="in">
                                      <p:cBhvr>
                                        <p:cTn dur="500" id="20"/>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2">
            <a:extLst>
              <a:ext uri="{28A0092B-C50C-407E-A947-70E740481C1C}">
                <a14:useLocalDpi val="0"/>
              </a:ext>
            </a:extLst>
          </a:blip>
          <a:srcRect b="21852" t="33704"/>
          <a:stretch>
            <a:fillRect/>
          </a:stretch>
        </p:blipFill>
        <p:spPr>
          <a:xfrm flipH="1">
            <a:off x="4605618" y="2800350"/>
            <a:ext cx="3910853" cy="1738157"/>
          </a:xfrm>
          <a:prstGeom prst="rect">
            <a:avLst/>
          </a:prstGeom>
        </p:spPr>
      </p:pic>
      <p:sp>
        <p:nvSpPr>
          <p:cNvPr id="10" name="文本框 13">
            <a:extLst>
              <a:ext uri="{FF2B5EF4-FFF2-40B4-BE49-F238E27FC236}">
                <a16:creationId xmlns:a16="http://schemas.microsoft.com/office/drawing/2014/main" id="{7DA37BF4-0E93-42C5-B829-A3A81C5647BD}"/>
              </a:ext>
            </a:extLst>
          </p:cNvPr>
          <p:cNvSpPr txBox="1"/>
          <p:nvPr/>
        </p:nvSpPr>
        <p:spPr>
          <a:xfrm>
            <a:off x="685800" y="1200150"/>
            <a:ext cx="7848600" cy="411480"/>
          </a:xfrm>
          <a:prstGeom prst="rect">
            <a:avLst/>
          </a:prstGeom>
          <a:solidFill>
            <a:schemeClr val="accent1"/>
          </a:solidFill>
        </p:spPr>
        <p:txBody>
          <a:bodyPr rtlCol="0" wrap="square">
            <a:spAutoFit/>
          </a:bodyPr>
          <a:lstStyle/>
          <a:p>
            <a:pPr algn="ctr"/>
            <a:r>
              <a:rPr altLang="en-US" b="1" lang="zh-CN" smtClean="0" sz="2100">
                <a:solidFill>
                  <a:prstClr val="white"/>
                </a:solidFill>
                <a:cs typeface="+mn-ea"/>
                <a:sym typeface="+mn-lt"/>
              </a:rPr>
              <a:t>绿水青山就是金山银山</a:t>
            </a:r>
          </a:p>
        </p:txBody>
      </p:sp>
      <p:sp>
        <p:nvSpPr>
          <p:cNvPr id="11" name="矩形 10">
            <a:extLst>
              <a:ext uri="{FF2B5EF4-FFF2-40B4-BE49-F238E27FC236}">
                <a16:creationId xmlns:a16="http://schemas.microsoft.com/office/drawing/2014/main" id="{7C165AC1-8CB8-4B36-B542-9BE0DEAFA455}"/>
              </a:ext>
            </a:extLst>
          </p:cNvPr>
          <p:cNvSpPr/>
          <p:nvPr/>
        </p:nvSpPr>
        <p:spPr>
          <a:xfrm>
            <a:off x="685800" y="1699102"/>
            <a:ext cx="7848600" cy="2651761"/>
          </a:xfrm>
          <a:prstGeom prst="rect">
            <a:avLst/>
          </a:prstGeom>
          <a:ln>
            <a:solidFill>
              <a:schemeClr val="accent1"/>
            </a:solidFill>
          </a:ln>
        </p:spPr>
        <p:txBody>
          <a:bodyPr wrap="square">
            <a:spAutoFit/>
          </a:bodyPr>
          <a:lstStyle/>
          <a:p>
            <a:pPr algn="just" defTabSz="685324" fontAlgn="base">
              <a:lnSpc>
                <a:spcPct val="200000"/>
              </a:lnSpc>
              <a:spcBef>
                <a:spcPct val="0"/>
              </a:spcBef>
              <a:spcAft>
                <a:spcPct val="0"/>
              </a:spcAft>
              <a:defRPr/>
            </a:pPr>
            <a:r>
              <a:rPr altLang="en-US" lang="zh-CN" sz="1400">
                <a:solidFill>
                  <a:srgbClr val="404040"/>
                </a:solidFill>
                <a:latin typeface="+mn-ea"/>
                <a:cs typeface="+mn-ea"/>
                <a:sym typeface="+mn-lt"/>
              </a:rPr>
              <a:t>生动诠释了生态经济的自然资本观。“绿水青山”是支撑人类基本福祉和财富创造的基础，不仅为人类提供食物、医药和其他生产生活原料，还创造与维持了地球的生命支持系统，具有重要的生态价值，同时还为人类生活提供了休闲娱乐与美学享受。如果能将生态系统的生态环境优势转化成生态农业、生态工业和生态旅游等生态经济优势，自然资本</a:t>
            </a:r>
          </a:p>
          <a:p>
            <a:pPr algn="just" defTabSz="685324" fontAlgn="base">
              <a:lnSpc>
                <a:spcPct val="200000"/>
              </a:lnSpc>
              <a:spcBef>
                <a:spcPct val="0"/>
              </a:spcBef>
              <a:spcAft>
                <a:spcPct val="0"/>
              </a:spcAft>
              <a:defRPr/>
            </a:pPr>
            <a:r>
              <a:rPr altLang="en-US" lang="zh-CN" sz="1400">
                <a:solidFill>
                  <a:srgbClr val="404040"/>
                </a:solidFill>
                <a:latin typeface="+mn-ea"/>
                <a:cs typeface="+mn-ea"/>
                <a:sym typeface="+mn-lt"/>
              </a:rPr>
              <a:t>将会成为国家财富的重要组成部分绿水青山</a:t>
            </a:r>
          </a:p>
          <a:p>
            <a:pPr algn="just" defTabSz="685324" fontAlgn="base">
              <a:lnSpc>
                <a:spcPct val="200000"/>
              </a:lnSpc>
              <a:spcBef>
                <a:spcPct val="0"/>
              </a:spcBef>
              <a:spcAft>
                <a:spcPct val="0"/>
              </a:spcAft>
              <a:defRPr/>
            </a:pPr>
            <a:r>
              <a:rPr altLang="en-US" lang="zh-CN" sz="1400">
                <a:solidFill>
                  <a:srgbClr val="404040"/>
                </a:solidFill>
                <a:latin typeface="+mn-ea"/>
                <a:cs typeface="+mn-ea"/>
                <a:sym typeface="+mn-lt"/>
              </a:rPr>
              <a:t>就变成了金山银山。</a:t>
            </a:r>
          </a:p>
        </p:txBody>
      </p:sp>
    </p:spTree>
    <p:extLst>
      <p:ext uri="{BB962C8B-B14F-4D97-AF65-F5344CB8AC3E}">
        <p14:creationId val="1493555434"/>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additive="base">
                                        <p:cTn dur="500" fill="hold" id="7"/>
                                        <p:tgtEl>
                                          <p:spTgt spid="10"/>
                                        </p:tgtEl>
                                        <p:attrNameLst>
                                          <p:attrName>ppt_x</p:attrName>
                                        </p:attrNameLst>
                                      </p:cBhvr>
                                      <p:tavLst>
                                        <p:tav tm="0">
                                          <p:val>
                                            <p:strVal val="#ppt_x"/>
                                          </p:val>
                                        </p:tav>
                                        <p:tav tm="100000">
                                          <p:val>
                                            <p:strVal val="#ppt_x"/>
                                          </p:val>
                                        </p:tav>
                                      </p:tavLst>
                                    </p:anim>
                                    <p:anim calcmode="lin" valueType="num">
                                      <p:cBhvr additive="base">
                                        <p:cTn dur="500" fill="hold" id="8"/>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11"/>
                                        </p:tgtEl>
                                        <p:attrNameLst>
                                          <p:attrName>style.visibility</p:attrName>
                                        </p:attrNameLst>
                                      </p:cBhvr>
                                      <p:to>
                                        <p:strVal val="visible"/>
                                      </p:to>
                                    </p:set>
                                    <p:animEffect filter="wipe(up)" transition="in">
                                      <p:cBhvr>
                                        <p:cTn dur="500" id="13"/>
                                        <p:tgtEl>
                                          <p:spTgt spid="11"/>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53" presetSubtype="0">
                                  <p:stCondLst>
                                    <p:cond delay="0"/>
                                  </p:stCondLst>
                                  <p:childTnLst>
                                    <p:set>
                                      <p:cBhvr>
                                        <p:cTn dur="1" fill="hold" id="17">
                                          <p:stCondLst>
                                            <p:cond delay="0"/>
                                          </p:stCondLst>
                                        </p:cTn>
                                        <p:tgtEl>
                                          <p:spTgt spid="3"/>
                                        </p:tgtEl>
                                        <p:attrNameLst>
                                          <p:attrName>style.visibility</p:attrName>
                                        </p:attrNameLst>
                                      </p:cBhvr>
                                      <p:to>
                                        <p:strVal val="visible"/>
                                      </p:to>
                                    </p:set>
                                    <p:anim calcmode="lin" valueType="num">
                                      <p:cBhvr>
                                        <p:cTn dur="500" fill="hold" id="18"/>
                                        <p:tgtEl>
                                          <p:spTgt spid="3"/>
                                        </p:tgtEl>
                                        <p:attrNameLst>
                                          <p:attrName>ppt_w</p:attrName>
                                        </p:attrNameLst>
                                      </p:cBhvr>
                                      <p:tavLst>
                                        <p:tav tm="0">
                                          <p:val>
                                            <p:fltVal val="0"/>
                                          </p:val>
                                        </p:tav>
                                        <p:tav tm="100000">
                                          <p:val>
                                            <p:strVal val="#ppt_w"/>
                                          </p:val>
                                        </p:tav>
                                      </p:tavLst>
                                    </p:anim>
                                    <p:anim calcmode="lin" valueType="num">
                                      <p:cBhvr>
                                        <p:cTn dur="500" fill="hold" id="19"/>
                                        <p:tgtEl>
                                          <p:spTgt spid="3"/>
                                        </p:tgtEl>
                                        <p:attrNameLst>
                                          <p:attrName>ppt_h</p:attrName>
                                        </p:attrNameLst>
                                      </p:cBhvr>
                                      <p:tavLst>
                                        <p:tav tm="0">
                                          <p:val>
                                            <p:fltVal val="0"/>
                                          </p:val>
                                        </p:tav>
                                        <p:tav tm="100000">
                                          <p:val>
                                            <p:strVal val="#ppt_h"/>
                                          </p:val>
                                        </p:tav>
                                      </p:tavLst>
                                    </p:anim>
                                    <p:animEffect filter="fade" transition="in">
                                      <p:cBhvr>
                                        <p:cTn dur="500" id="20"/>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a:extLst>
              <a:ext uri="{FF2B5EF4-FFF2-40B4-BE49-F238E27FC236}">
                <a16:creationId xmlns:a16="http://schemas.microsoft.com/office/drawing/2014/main" id="{5036A08E-D450-48D8-AEBB-AB37D6E21E99}"/>
              </a:ext>
            </a:extLst>
          </p:cNvPr>
          <p:cNvSpPr/>
          <p:nvPr/>
        </p:nvSpPr>
        <p:spPr>
          <a:xfrm>
            <a:off x="903178" y="1063336"/>
            <a:ext cx="2068621" cy="509671"/>
          </a:xfrm>
          <a:prstGeom prst="rect">
            <a:avLst/>
          </a:prstGeom>
          <a:solidFill>
            <a:schemeClr val="accent3"/>
          </a:solidFill>
          <a:ln algn="ctr" cap="flat" cmpd="sng" w="19050">
            <a:solidFill>
              <a:srgbClr val="C00000"/>
            </a:solidFill>
            <a:prstDash val="solid"/>
            <a:miter lim="800000"/>
          </a:ln>
          <a:effectLst/>
        </p:spPr>
        <p:txBody>
          <a:bodyPr anchor="ctr" rtlCol="0"/>
          <a:lstStyle/>
          <a:p>
            <a:pPr algn="ctr" defTabSz="685800">
              <a:defRPr/>
            </a:pPr>
            <a:r>
              <a:rPr altLang="zh-CN" kern="0" lang="en-US" sz="2700">
                <a:solidFill>
                  <a:srgbClr val="FFFDFB"/>
                </a:solidFill>
                <a:cs typeface="+mn-ea"/>
                <a:sym typeface="+mn-lt"/>
              </a:rPr>
              <a:t>2016年</a:t>
            </a:r>
          </a:p>
        </p:txBody>
      </p:sp>
      <p:sp>
        <p:nvSpPr>
          <p:cNvPr id="11" name="矩形 10">
            <a:extLst>
              <a:ext uri="{FF2B5EF4-FFF2-40B4-BE49-F238E27FC236}">
                <a16:creationId xmlns:a16="http://schemas.microsoft.com/office/drawing/2014/main" id="{4F37CDAA-2421-4BBA-8DF2-915DDC1EA230}"/>
              </a:ext>
            </a:extLst>
          </p:cNvPr>
          <p:cNvSpPr/>
          <p:nvPr/>
        </p:nvSpPr>
        <p:spPr>
          <a:xfrm>
            <a:off x="914400" y="1540054"/>
            <a:ext cx="7467600" cy="1274445"/>
          </a:xfrm>
          <a:prstGeom prst="rect">
            <a:avLst/>
          </a:prstGeom>
          <a:noFill/>
          <a:ln>
            <a:solidFill>
              <a:schemeClr val="accent1"/>
            </a:solidFill>
          </a:ln>
        </p:spPr>
        <p:txBody>
          <a:bodyPr wrap="square">
            <a:spAutoFit/>
          </a:bodyPr>
          <a:lstStyle/>
          <a:p>
            <a:pPr defTabSz="685800">
              <a:lnSpc>
                <a:spcPct val="150000"/>
              </a:lnSpc>
            </a:pPr>
            <a:r>
              <a:rPr altLang="en-US" kern="0" lang="zh-CN" sz="1725">
                <a:solidFill>
                  <a:schemeClr val="tx1">
                    <a:lumMod val="95000"/>
                    <a:lumOff val="5000"/>
                  </a:schemeClr>
                </a:solidFill>
                <a:cs typeface="+mn-ea"/>
                <a:sym typeface="+mn-lt"/>
              </a:rPr>
              <a:t>习总书记在推动长江经济带发展座谈会上强调，“推动长江经济带必须走生态优先、绿色发展之路，使绿水青山产生巨大生态效益、经济效益、社会效益，使母亲河永葆生态活力”。</a:t>
            </a:r>
          </a:p>
        </p:txBody>
      </p:sp>
      <p:sp>
        <p:nvSpPr>
          <p:cNvPr id="13" name="矩形 12">
            <a:extLst>
              <a:ext uri="{FF2B5EF4-FFF2-40B4-BE49-F238E27FC236}">
                <a16:creationId xmlns:a16="http://schemas.microsoft.com/office/drawing/2014/main" id="{7E2C71DF-E23E-4A07-A631-9FD260040B4C}"/>
              </a:ext>
            </a:extLst>
          </p:cNvPr>
          <p:cNvSpPr/>
          <p:nvPr/>
        </p:nvSpPr>
        <p:spPr>
          <a:xfrm>
            <a:off x="923995" y="2968336"/>
            <a:ext cx="7458005" cy="1720215"/>
          </a:xfrm>
          <a:prstGeom prst="rect">
            <a:avLst/>
          </a:prstGeom>
          <a:noFill/>
          <a:ln>
            <a:solidFill>
              <a:schemeClr val="accent1"/>
            </a:solidFill>
          </a:ln>
        </p:spPr>
        <p:txBody>
          <a:bodyPr wrap="square">
            <a:spAutoFit/>
          </a:bodyPr>
          <a:lstStyle/>
          <a:p>
            <a:pPr algn="just">
              <a:lnSpc>
                <a:spcPct val="125000"/>
              </a:lnSpc>
            </a:pPr>
            <a:r>
              <a:rPr altLang="en-US" lang="zh-CN" sz="1425">
                <a:solidFill>
                  <a:schemeClr val="tx2"/>
                </a:solidFill>
                <a:latin typeface="+mn-ea"/>
                <a:cs typeface="+mn-ea"/>
                <a:sym typeface="+mn-lt"/>
              </a:rPr>
              <a:t>绿水青山的生态效益表现为它具有较强的生态服务功能，包括调节小气候、调蓄洪水、保持水土、净化环境、维持生物多样性等，这些生态服务功能是人类赖以生存和发展的基础。今年2月，习近平总书记到天府新区视察时指出，“要突出公园城市特点，把生态价值考虑进去”。2015年我国陆地生态系统提供的产品和服务价值进行核算时，四川的生态系统服务价值为4.31万亿元，是当年GDP（3.01万亿元）的1.4倍，排在全国第4位。绿水青山成为了一个地区最大的财富和最重要的资本。</a:t>
            </a:r>
          </a:p>
        </p:txBody>
      </p:sp>
    </p:spTree>
    <p:extLst>
      <p:ext uri="{BB962C8B-B14F-4D97-AF65-F5344CB8AC3E}">
        <p14:creationId val="1578684708"/>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11"/>
                                        </p:tgtEl>
                                        <p:attrNameLst>
                                          <p:attrName>style.visibility</p:attrName>
                                        </p:attrNameLst>
                                      </p:cBhvr>
                                      <p:to>
                                        <p:strVal val="visible"/>
                                      </p:to>
                                    </p:set>
                                    <p:animEffect filter="wipe(left)" transition="in">
                                      <p:cBhvr>
                                        <p:cTn dur="500" id="14"/>
                                        <p:tgtEl>
                                          <p:spTgt spid="11"/>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13"/>
                                        </p:tgtEl>
                                        <p:attrNameLst>
                                          <p:attrName>style.visibility</p:attrName>
                                        </p:attrNameLst>
                                      </p:cBhvr>
                                      <p:to>
                                        <p:strVal val="visible"/>
                                      </p:to>
                                    </p:set>
                                    <p:animEffect filter="wipe(up)" transition="in">
                                      <p:cBhvr>
                                        <p:cTn dur="500" id="19"/>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0" spid="1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a:extLst>
              <a:ext uri="{FF2B5EF4-FFF2-40B4-BE49-F238E27FC236}">
                <a16:creationId xmlns:a16="http://schemas.microsoft.com/office/drawing/2014/main" id="{CC8FF895-C8C0-4D5D-B491-213B14D15385}"/>
              </a:ext>
            </a:extLst>
          </p:cNvPr>
          <p:cNvSpPr/>
          <p:nvPr/>
        </p:nvSpPr>
        <p:spPr>
          <a:xfrm>
            <a:off x="533400" y="1262954"/>
            <a:ext cx="914400" cy="13849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2000">
                <a:solidFill>
                  <a:srgbClr val="FFFDFB"/>
                </a:solidFill>
                <a:cs typeface="+mn-ea"/>
                <a:sym typeface="+mn-lt"/>
              </a:rPr>
              <a:t>经济</a:t>
            </a:r>
          </a:p>
          <a:p>
            <a:pPr algn="ctr"/>
            <a:r>
              <a:rPr altLang="en-US" lang="zh-CN" smtClean="0" sz="2000">
                <a:solidFill>
                  <a:srgbClr val="FFFDFB"/>
                </a:solidFill>
                <a:cs typeface="+mn-ea"/>
                <a:sym typeface="+mn-lt"/>
              </a:rPr>
              <a:t>价值</a:t>
            </a:r>
          </a:p>
        </p:txBody>
      </p:sp>
      <p:sp>
        <p:nvSpPr>
          <p:cNvPr id="10" name="矩形 9">
            <a:extLst>
              <a:ext uri="{FF2B5EF4-FFF2-40B4-BE49-F238E27FC236}">
                <a16:creationId xmlns:a16="http://schemas.microsoft.com/office/drawing/2014/main" id="{B8C3AE4C-17F2-4848-B9DE-5F641524DDC5}"/>
              </a:ext>
            </a:extLst>
          </p:cNvPr>
          <p:cNvSpPr/>
          <p:nvPr/>
        </p:nvSpPr>
        <p:spPr>
          <a:xfrm>
            <a:off x="1524000" y="1262954"/>
            <a:ext cx="7086600" cy="1371600"/>
          </a:xfrm>
          <a:prstGeom prst="rect">
            <a:avLst/>
          </a:prstGeom>
          <a:noFill/>
          <a:ln>
            <a:solidFill>
              <a:schemeClr val="accent1"/>
            </a:solidFill>
          </a:ln>
        </p:spPr>
        <p:txBody>
          <a:bodyPr wrap="square">
            <a:spAutoFit/>
          </a:bodyPr>
          <a:lstStyle/>
          <a:p>
            <a:pPr>
              <a:lnSpc>
                <a:spcPct val="140000"/>
              </a:lnSpc>
            </a:pPr>
            <a:r>
              <a:rPr altLang="en-US" lang="zh-CN" sz="1200">
                <a:solidFill>
                  <a:schemeClr val="tx1">
                    <a:lumMod val="95000"/>
                    <a:lumOff val="5000"/>
                  </a:schemeClr>
                </a:solidFill>
                <a:cs typeface="+mn-ea"/>
                <a:sym typeface="+mn-lt"/>
              </a:rPr>
              <a:t>如农产品、林产品、水产品、畜产品等，这些产品通过人类经济活动进行深加工后变成医药或其它生产生活用品，将会产生巨大的经济价值。习近平总书记四川视察重要讲话中指出“四川是产竹大省，要因地制宜发展竹产业”。竹子除本身可以提供竹笋，为大熊猫等食竹动物提供主食外，还可以发展竹编产业（如竹制家具、竹日用品、竹工艺品等）、竹笋精深加工产业（如竹笋为原料的功能食品）、竹材精深加工产业（如竹碳产品、竹纤维制品等），提高产品的附加值。</a:t>
            </a:r>
          </a:p>
        </p:txBody>
      </p:sp>
      <p:sp>
        <p:nvSpPr>
          <p:cNvPr id="6" name="矩形 5">
            <a:extLst>
              <a:ext uri="{FF2B5EF4-FFF2-40B4-BE49-F238E27FC236}">
                <a16:creationId xmlns:a16="http://schemas.microsoft.com/office/drawing/2014/main" id="{CC8FF895-C8C0-4D5D-B491-213B14D15385}"/>
              </a:ext>
            </a:extLst>
          </p:cNvPr>
          <p:cNvSpPr/>
          <p:nvPr/>
        </p:nvSpPr>
        <p:spPr>
          <a:xfrm>
            <a:off x="546847" y="3028950"/>
            <a:ext cx="914400" cy="13849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2000">
                <a:solidFill>
                  <a:srgbClr val="FFFDFB"/>
                </a:solidFill>
                <a:cs typeface="+mn-ea"/>
                <a:sym typeface="+mn-lt"/>
              </a:rPr>
              <a:t>社会价值</a:t>
            </a:r>
          </a:p>
        </p:txBody>
      </p:sp>
      <p:sp>
        <p:nvSpPr>
          <p:cNvPr id="7" name="矩形 6">
            <a:extLst>
              <a:ext uri="{FF2B5EF4-FFF2-40B4-BE49-F238E27FC236}">
                <a16:creationId xmlns:a16="http://schemas.microsoft.com/office/drawing/2014/main" id="{B8C3AE4C-17F2-4848-B9DE-5F641524DDC5}"/>
              </a:ext>
            </a:extLst>
          </p:cNvPr>
          <p:cNvSpPr/>
          <p:nvPr/>
        </p:nvSpPr>
        <p:spPr>
          <a:xfrm>
            <a:off x="1537447" y="3028950"/>
            <a:ext cx="7086600" cy="1371600"/>
          </a:xfrm>
          <a:prstGeom prst="rect">
            <a:avLst/>
          </a:prstGeom>
          <a:noFill/>
          <a:ln>
            <a:solidFill>
              <a:schemeClr val="accent1"/>
            </a:solidFill>
          </a:ln>
        </p:spPr>
        <p:txBody>
          <a:bodyPr wrap="square">
            <a:spAutoFit/>
          </a:bodyPr>
          <a:lstStyle/>
          <a:p>
            <a:pPr>
              <a:lnSpc>
                <a:spcPct val="140000"/>
              </a:lnSpc>
            </a:pPr>
            <a:r>
              <a:rPr altLang="en-US" lang="zh-CN" sz="1200">
                <a:solidFill>
                  <a:schemeClr val="tx1">
                    <a:lumMod val="95000"/>
                    <a:lumOff val="5000"/>
                  </a:schemeClr>
                </a:solidFill>
                <a:cs typeface="+mn-ea"/>
                <a:sym typeface="+mn-lt"/>
              </a:rPr>
              <a:t>随着经济社会的发展和人民生活水平的提高，人民群众温饱的问题基本已经解决，对优美的生态环境、干净的水、清新的空气等的要求越来越高，生态环境好、负氧离子高的生态系统成了人们休闲度假旅游的首选，良好的生态系统成为了人民生活幸福的保障。因此，要树立绿色发展理念，把生态系统保护放在压倒性的位置，形成节约资源和保护环境的格局、产业结构、生产方式、生活方式，实现人地关系和谐发展，让“望得见山、看得见水、记得住乡愁”的美好愿景早日变为现实。</a:t>
            </a:r>
          </a:p>
        </p:txBody>
      </p:sp>
    </p:spTree>
    <p:extLst>
      <p:ext uri="{BB962C8B-B14F-4D97-AF65-F5344CB8AC3E}">
        <p14:creationId val="3786122339"/>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p:cTn dur="500" fill="hold" id="12"/>
                                        <p:tgtEl>
                                          <p:spTgt spid="6"/>
                                        </p:tgtEl>
                                        <p:attrNameLst>
                                          <p:attrName>ppt_w</p:attrName>
                                        </p:attrNameLst>
                                      </p:cBhvr>
                                      <p:tavLst>
                                        <p:tav tm="0">
                                          <p:val>
                                            <p:fltVal val="0"/>
                                          </p:val>
                                        </p:tav>
                                        <p:tav tm="100000">
                                          <p:val>
                                            <p:strVal val="#ppt_w"/>
                                          </p:val>
                                        </p:tav>
                                      </p:tavLst>
                                    </p:anim>
                                    <p:anim calcmode="lin" valueType="num">
                                      <p:cBhvr>
                                        <p:cTn dur="500" fill="hold" id="13"/>
                                        <p:tgtEl>
                                          <p:spTgt spid="6"/>
                                        </p:tgtEl>
                                        <p:attrNameLst>
                                          <p:attrName>ppt_h</p:attrName>
                                        </p:attrNameLst>
                                      </p:cBhvr>
                                      <p:tavLst>
                                        <p:tav tm="0">
                                          <p:val>
                                            <p:fltVal val="0"/>
                                          </p:val>
                                        </p:tav>
                                        <p:tav tm="100000">
                                          <p:val>
                                            <p:strVal val="#ppt_h"/>
                                          </p:val>
                                        </p:tav>
                                      </p:tavLst>
                                    </p:anim>
                                    <p:animEffect filter="fade" transition="in">
                                      <p:cBhvr>
                                        <p:cTn dur="500" id="14"/>
                                        <p:tgtEl>
                                          <p:spTgt spid="6"/>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8">
                                  <p:stCondLst>
                                    <p:cond delay="0"/>
                                  </p:stCondLst>
                                  <p:childTnLst>
                                    <p:set>
                                      <p:cBhvr>
                                        <p:cTn dur="1" fill="hold" id="18">
                                          <p:stCondLst>
                                            <p:cond delay="0"/>
                                          </p:stCondLst>
                                        </p:cTn>
                                        <p:tgtEl>
                                          <p:spTgt spid="10"/>
                                        </p:tgtEl>
                                        <p:attrNameLst>
                                          <p:attrName>style.visibility</p:attrName>
                                        </p:attrNameLst>
                                      </p:cBhvr>
                                      <p:to>
                                        <p:strVal val="visible"/>
                                      </p:to>
                                    </p:set>
                                    <p:animEffect filter="wipe(left)" transition="in">
                                      <p:cBhvr>
                                        <p:cTn dur="500" id="19"/>
                                        <p:tgtEl>
                                          <p:spTgt spid="10"/>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7"/>
                                        </p:tgtEl>
                                        <p:attrNameLst>
                                          <p:attrName>style.visibility</p:attrName>
                                        </p:attrNameLst>
                                      </p:cBhvr>
                                      <p:to>
                                        <p:strVal val="visible"/>
                                      </p:to>
                                    </p:set>
                                    <p:animEffect filter="wipe(left)" transition="in">
                                      <p:cBhvr>
                                        <p:cTn dur="500" id="22"/>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6"/>
      <p:bldP grpId="0" spid="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381000" y="390483"/>
            <a:ext cx="8382000" cy="4369775"/>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004832" y="3158652"/>
            <a:ext cx="2605768" cy="1241898"/>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756" y="2849181"/>
            <a:ext cx="9143244" cy="2313369"/>
          </a:xfrm>
          <a:prstGeom prst="rect">
            <a:avLst/>
          </a:prstGeom>
        </p:spPr>
      </p:pic>
      <p:pic>
        <p:nvPicPr>
          <p:cNvPr id="4" name="图片 3"/>
          <p:cNvPicPr>
            <a:picLocks noChangeAspect="1"/>
          </p:cNvPicPr>
          <p:nvPr/>
        </p:nvPicPr>
        <p:blipFill>
          <a:blip r:embed="rId5">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3124200" y="1276350"/>
            <a:ext cx="521471" cy="520752"/>
          </a:xfrm>
          <a:prstGeom prst="rect">
            <a:avLst/>
          </a:prstGeom>
        </p:spPr>
      </p:pic>
      <p:sp>
        <p:nvSpPr>
          <p:cNvPr id="43" name="TextBox 4">
            <a:extLst>
              <a:ext uri="{FF2B5EF4-FFF2-40B4-BE49-F238E27FC236}">
                <a16:creationId xmlns:a16="http://schemas.microsoft.com/office/drawing/2014/main" id="{2D1553F7-9E28-4E30-A323-773DD301ADFF}"/>
              </a:ext>
            </a:extLst>
          </p:cNvPr>
          <p:cNvSpPr txBox="1"/>
          <p:nvPr/>
        </p:nvSpPr>
        <p:spPr>
          <a:xfrm>
            <a:off x="3429000" y="1276350"/>
            <a:ext cx="2362200" cy="609600"/>
          </a:xfrm>
          <a:prstGeom prst="rect">
            <a:avLst/>
          </a:prstGeom>
          <a:noFill/>
        </p:spPr>
        <p:txBody>
          <a:bodyPr bIns="0" lIns="0" rIns="0" tIns="0" wrap="square">
            <a:spAutoFit/>
          </a:bodyPr>
          <a:lstStyle/>
          <a:p>
            <a:pPr algn="ctr">
              <a:defRPr/>
            </a:pPr>
            <a:r>
              <a:rPr altLang="en-US" lang="zh-CN" smtClean="0" spc="300" sz="4000">
                <a:solidFill>
                  <a:schemeClr val="accent1"/>
                </a:solidFill>
                <a:latin typeface="+mn-ea"/>
                <a:cs typeface="+mn-ea"/>
                <a:sym typeface="+mn-lt"/>
              </a:rPr>
              <a:t>第三章</a:t>
            </a:r>
          </a:p>
        </p:txBody>
      </p:sp>
      <p:sp>
        <p:nvSpPr>
          <p:cNvPr id="44" name="矩形 43">
            <a:extLst>
              <a:ext uri="{FF2B5EF4-FFF2-40B4-BE49-F238E27FC236}">
                <a16:creationId xmlns:a16="http://schemas.microsoft.com/office/drawing/2014/main" id="{21F0EFEC-DA23-4440-B8C1-7817D5BA9E7D}"/>
              </a:ext>
            </a:extLst>
          </p:cNvPr>
          <p:cNvSpPr/>
          <p:nvPr/>
        </p:nvSpPr>
        <p:spPr>
          <a:xfrm>
            <a:off x="1447800" y="1924452"/>
            <a:ext cx="5715000" cy="1554480"/>
          </a:xfrm>
          <a:prstGeom prst="rect">
            <a:avLst/>
          </a:prstGeom>
        </p:spPr>
        <p:txBody>
          <a:bodyPr wrap="square">
            <a:spAutoFit/>
          </a:bodyPr>
          <a:lstStyle/>
          <a:p>
            <a:pPr algn="ctr"/>
            <a:r>
              <a:rPr altLang="en-US" b="1" lang="zh-CN" spc="600" sz="4800">
                <a:solidFill>
                  <a:schemeClr val="accent1"/>
                </a:solidFill>
                <a:latin typeface="+mj-ea"/>
                <a:ea typeface="+mj-ea"/>
              </a:rPr>
              <a:t>“两山论”的探</a:t>
            </a:r>
          </a:p>
          <a:p>
            <a:pPr algn="ctr"/>
            <a:r>
              <a:rPr altLang="en-US" b="1" lang="zh-CN" spc="600" sz="4800">
                <a:solidFill>
                  <a:schemeClr val="accent1"/>
                </a:solidFill>
                <a:latin typeface="+mj-ea"/>
                <a:ea typeface="+mj-ea"/>
              </a:rPr>
              <a:t>索与实践</a:t>
            </a:r>
          </a:p>
        </p:txBody>
      </p:sp>
    </p:spTree>
    <p:extLst>
      <p:ext uri="{BB962C8B-B14F-4D97-AF65-F5344CB8AC3E}">
        <p14:creationId val="1296310"/>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12"/>
                                        </p:tgtEl>
                                        <p:attrNameLst>
                                          <p:attrName>style.visibility</p:attrName>
                                        </p:attrNameLst>
                                      </p:cBhvr>
                                      <p:to>
                                        <p:strVal val="visible"/>
                                      </p:to>
                                    </p:set>
                                    <p:anim calcmode="lin" valueType="num">
                                      <p:cBhvr>
                                        <p:cTn dur="500" fill="hold" id="13"/>
                                        <p:tgtEl>
                                          <p:spTgt spid="12"/>
                                        </p:tgtEl>
                                        <p:attrNameLst>
                                          <p:attrName>ppt_w</p:attrName>
                                        </p:attrNameLst>
                                      </p:cBhvr>
                                      <p:tavLst>
                                        <p:tav tm="0">
                                          <p:val>
                                            <p:fltVal val="0"/>
                                          </p:val>
                                        </p:tav>
                                        <p:tav tm="100000">
                                          <p:val>
                                            <p:strVal val="#ppt_w"/>
                                          </p:val>
                                        </p:tav>
                                      </p:tavLst>
                                    </p:anim>
                                    <p:anim calcmode="lin" valueType="num">
                                      <p:cBhvr>
                                        <p:cTn dur="500" fill="hold" id="14"/>
                                        <p:tgtEl>
                                          <p:spTgt spid="12"/>
                                        </p:tgtEl>
                                        <p:attrNameLst>
                                          <p:attrName>ppt_h</p:attrName>
                                        </p:attrNameLst>
                                      </p:cBhvr>
                                      <p:tavLst>
                                        <p:tav tm="0">
                                          <p:val>
                                            <p:fltVal val="0"/>
                                          </p:val>
                                        </p:tav>
                                        <p:tav tm="100000">
                                          <p:val>
                                            <p:strVal val="#ppt_h"/>
                                          </p:val>
                                        </p:tav>
                                      </p:tavLst>
                                    </p:anim>
                                    <p:animEffect filter="fade" transition="in">
                                      <p:cBhvr>
                                        <p:cTn dur="500" id="15"/>
                                        <p:tgtEl>
                                          <p:spTgt spid="12"/>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3"/>
                                        </p:tgtEl>
                                        <p:attrNameLst>
                                          <p:attrName>style.visibility</p:attrName>
                                        </p:attrNameLst>
                                      </p:cBhvr>
                                      <p:to>
                                        <p:strVal val="visible"/>
                                      </p:to>
                                    </p:set>
                                    <p:animEffect filter="fade" transition="in">
                                      <p:cBhvr>
                                        <p:cTn dur="500" id="20"/>
                                        <p:tgtEl>
                                          <p:spTgt spid="3"/>
                                        </p:tgtEl>
                                      </p:cBhvr>
                                    </p:animEffect>
                                  </p:childTnLst>
                                </p:cTn>
                              </p:par>
                              <p:par>
                                <p:cTn fill="hold" id="21" nodeType="withEffect" presetClass="entr" presetID="2" presetSubtype="4">
                                  <p:stCondLst>
                                    <p:cond delay="0"/>
                                  </p:stCondLst>
                                  <p:childTnLst>
                                    <p:set>
                                      <p:cBhvr>
                                        <p:cTn dur="1" fill="hold" id="22">
                                          <p:stCondLst>
                                            <p:cond delay="0"/>
                                          </p:stCondLst>
                                        </p:cTn>
                                        <p:tgtEl>
                                          <p:spTgt spid="4"/>
                                        </p:tgtEl>
                                        <p:attrNameLst>
                                          <p:attrName>style.visibility</p:attrName>
                                        </p:attrNameLst>
                                      </p:cBhvr>
                                      <p:to>
                                        <p:strVal val="visible"/>
                                      </p:to>
                                    </p:set>
                                    <p:anim calcmode="lin" valueType="num">
                                      <p:cBhvr additive="base">
                                        <p:cTn dur="500" fill="hold" id="23"/>
                                        <p:tgtEl>
                                          <p:spTgt spid="4"/>
                                        </p:tgtEl>
                                        <p:attrNameLst>
                                          <p:attrName>ppt_x</p:attrName>
                                        </p:attrNameLst>
                                      </p:cBhvr>
                                      <p:tavLst>
                                        <p:tav tm="0">
                                          <p:val>
                                            <p:strVal val="#ppt_x"/>
                                          </p:val>
                                        </p:tav>
                                        <p:tav tm="100000">
                                          <p:val>
                                            <p:strVal val="#ppt_x"/>
                                          </p:val>
                                        </p:tav>
                                      </p:tavLst>
                                    </p:anim>
                                    <p:anim calcmode="lin" valueType="num">
                                      <p:cBhvr additive="base">
                                        <p:cTn dur="500" fill="hold" id="24"/>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25" nodeType="clickPar">
                      <p:stCondLst>
                        <p:cond delay="indefinite"/>
                        <p:cond delay="0" evt="onBegin">
                          <p:tn val="24"/>
                        </p:cond>
                      </p:stCondLst>
                      <p:childTnLst>
                        <p:par>
                          <p:cTn fill="hold" id="26" nodeType="afterGroup">
                            <p:stCondLst>
                              <p:cond delay="0"/>
                            </p:stCondLst>
                            <p:childTnLst>
                              <p:par>
                                <p:cTn fill="hold" grpId="0" id="27" nodeType="clickEffect" presetClass="entr" presetID="2" presetSubtype="4">
                                  <p:stCondLst>
                                    <p:cond delay="0"/>
                                  </p:stCondLst>
                                  <p:childTnLst>
                                    <p:set>
                                      <p:cBhvr>
                                        <p:cTn dur="1" fill="hold" id="28">
                                          <p:stCondLst>
                                            <p:cond delay="0"/>
                                          </p:stCondLst>
                                        </p:cTn>
                                        <p:tgtEl>
                                          <p:spTgt spid="43"/>
                                        </p:tgtEl>
                                        <p:attrNameLst>
                                          <p:attrName>style.visibility</p:attrName>
                                        </p:attrNameLst>
                                      </p:cBhvr>
                                      <p:to>
                                        <p:strVal val="visible"/>
                                      </p:to>
                                    </p:set>
                                    <p:anim calcmode="lin" valueType="num">
                                      <p:cBhvr additive="base">
                                        <p:cTn dur="500" fill="hold" id="29"/>
                                        <p:tgtEl>
                                          <p:spTgt spid="43"/>
                                        </p:tgtEl>
                                        <p:attrNameLst>
                                          <p:attrName>ppt_x</p:attrName>
                                        </p:attrNameLst>
                                      </p:cBhvr>
                                      <p:tavLst>
                                        <p:tav tm="0">
                                          <p:val>
                                            <p:strVal val="#ppt_x"/>
                                          </p:val>
                                        </p:tav>
                                        <p:tav tm="100000">
                                          <p:val>
                                            <p:strVal val="#ppt_x"/>
                                          </p:val>
                                        </p:tav>
                                      </p:tavLst>
                                    </p:anim>
                                    <p:anim calcmode="lin" valueType="num">
                                      <p:cBhvr additive="base">
                                        <p:cTn dur="500" fill="hold" id="30"/>
                                        <p:tgtEl>
                                          <p:spTgt spid="43"/>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cond delay="0" evt="onBegin">
                          <p:tn val="30"/>
                        </p:cond>
                      </p:stCondLst>
                      <p:childTnLst>
                        <p:par>
                          <p:cTn fill="hold" id="32" nodeType="afterGroup">
                            <p:stCondLst>
                              <p:cond delay="0"/>
                            </p:stCondLst>
                            <p:childTnLst>
                              <p:par>
                                <p:cTn fill="hold" grpId="0" id="33" nodeType="clickEffect" presetClass="entr" presetID="16" presetSubtype="21">
                                  <p:stCondLst>
                                    <p:cond delay="0"/>
                                  </p:stCondLst>
                                  <p:childTnLst>
                                    <p:set>
                                      <p:cBhvr>
                                        <p:cTn dur="1" fill="hold" id="34">
                                          <p:stCondLst>
                                            <p:cond delay="0"/>
                                          </p:stCondLst>
                                        </p:cTn>
                                        <p:tgtEl>
                                          <p:spTgt spid="44"/>
                                        </p:tgtEl>
                                        <p:attrNameLst>
                                          <p:attrName>style.visibility</p:attrName>
                                        </p:attrNameLst>
                                      </p:cBhvr>
                                      <p:to>
                                        <p:strVal val="visible"/>
                                      </p:to>
                                    </p:set>
                                    <p:animEffect filter="barn(inVertical)" transition="in">
                                      <p:cBhvr>
                                        <p:cTn dur="500" id="35"/>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3"/>
      <p:bldP grpId="0" spid="44"/>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矩形 6">
            <a:extLst>
              <a:ext uri="{FF2B5EF4-FFF2-40B4-BE49-F238E27FC236}">
                <a16:creationId xmlns:a16="http://schemas.microsoft.com/office/drawing/2014/main" id="{9ABEDAD1-ADE5-4728-B2BB-B6C9A8C8228E}"/>
              </a:ext>
            </a:extLst>
          </p:cNvPr>
          <p:cNvSpPr/>
          <p:nvPr/>
        </p:nvSpPr>
        <p:spPr>
          <a:xfrm>
            <a:off x="685800" y="1308038"/>
            <a:ext cx="7696200" cy="396240"/>
          </a:xfrm>
          <a:prstGeom prst="rect">
            <a:avLst/>
          </a:prstGeom>
          <a:solidFill>
            <a:schemeClr val="accent1"/>
          </a:solidFill>
        </p:spPr>
        <p:txBody>
          <a:bodyPr wrap="square">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rPr>
              <a:t>成都“两山论”的探索与实践</a:t>
            </a:r>
          </a:p>
        </p:txBody>
      </p:sp>
      <p:sp>
        <p:nvSpPr>
          <p:cNvPr id="21" name="矩形 20">
            <a:extLst>
              <a:ext uri="{FF2B5EF4-FFF2-40B4-BE49-F238E27FC236}">
                <a16:creationId xmlns:a16="http://schemas.microsoft.com/office/drawing/2014/main" id="{E87A071B-5257-4310-9803-99F4AECACB6F}"/>
              </a:ext>
            </a:extLst>
          </p:cNvPr>
          <p:cNvSpPr/>
          <p:nvPr/>
        </p:nvSpPr>
        <p:spPr>
          <a:xfrm>
            <a:off x="609600" y="1809750"/>
            <a:ext cx="7924800" cy="2585619"/>
          </a:xfrm>
          <a:prstGeom prst="rect">
            <a:avLst/>
          </a:prstGeom>
          <a:noFill/>
        </p:spPr>
        <p:txBody>
          <a:bodyPr wrap="square">
            <a:spAutoFit/>
          </a:bodyPr>
          <a:lstStyle/>
          <a:p>
            <a:pPr algn="just" fontAlgn="base">
              <a:lnSpc>
                <a:spcPct val="167000"/>
              </a:lnSpc>
              <a:spcBef>
                <a:spcPct val="0"/>
              </a:spcBef>
              <a:spcAft>
                <a:spcPct val="0"/>
              </a:spcAft>
              <a:defRPr/>
            </a:pPr>
            <a:r>
              <a:rPr altLang="en-US" kern="0" lang="zh-CN" sz="1400">
                <a:solidFill>
                  <a:schemeClr val="tx1">
                    <a:lumMod val="95000"/>
                    <a:lumOff val="5000"/>
                  </a:schemeClr>
                </a:solidFill>
                <a:latin typeface="+mn-ea"/>
                <a:cs typeface="+mn-ea"/>
                <a:sym typeface="+mn-lt"/>
              </a:rPr>
              <a:t>成都市位于四川盆地富庶的成都平原上，得天独厚的地理、气候条件，加上都江堰水利工程为平原提供强大的灌溉系统，自古以来，成都便是天然粮仓，成为天府之国最核心的富饶之地，“绿水青山”已然成为成都城市发展最持久的优势。成都市第十三次党代会明确提出努力打造“碧水蓝天、森林环绕、绿树成荫”的美丽中国典范城市，最新的成都市城市总体规划编制了“生态建设与生态修复”专项规划，总规提出要全面践行“绿水青山就是金山银山”的理念，统筹山水林田湖草系统治理，推动生态城市、生态修复、城市修补等建设，加快建设天府绿道和龙泉山城市森林公园，打造城市生态、人文、经济功能复合体。</a:t>
            </a:r>
          </a:p>
        </p:txBody>
      </p:sp>
    </p:spTree>
    <p:extLst>
      <p:ext uri="{BB962C8B-B14F-4D97-AF65-F5344CB8AC3E}">
        <p14:creationId val="3921343361"/>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7"/>
                                        </p:tgtEl>
                                        <p:attrNameLst>
                                          <p:attrName>style.visibility</p:attrName>
                                        </p:attrNameLst>
                                      </p:cBhvr>
                                      <p:to>
                                        <p:strVal val="visible"/>
                                      </p:to>
                                    </p:set>
                                    <p:animEffect filter="barn(inVertical)" transition="in">
                                      <p:cBhvr>
                                        <p:cTn dur="50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1">
                                  <p:stCondLst>
                                    <p:cond delay="0"/>
                                  </p:stCondLst>
                                  <p:childTnLst>
                                    <p:set>
                                      <p:cBhvr>
                                        <p:cTn dur="1" fill="hold" id="11">
                                          <p:stCondLst>
                                            <p:cond delay="0"/>
                                          </p:stCondLst>
                                        </p:cTn>
                                        <p:tgtEl>
                                          <p:spTgt spid="21"/>
                                        </p:tgtEl>
                                        <p:attrNameLst>
                                          <p:attrName>style.visibility</p:attrName>
                                        </p:attrNameLst>
                                      </p:cBhvr>
                                      <p:to>
                                        <p:strVal val="visible"/>
                                      </p:to>
                                    </p:set>
                                    <p:animEffect filter="wipe(up)" transition="in">
                                      <p:cBhvr>
                                        <p:cTn dur="500" id="12"/>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2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圆角 7">
            <a:extLst>
              <a:ext uri="{FF2B5EF4-FFF2-40B4-BE49-F238E27FC236}">
                <a16:creationId xmlns:a16="http://schemas.microsoft.com/office/drawing/2014/main" id="{A2852B13-8ABD-414D-9FFA-CD051AAFC806}"/>
              </a:ext>
            </a:extLst>
          </p:cNvPr>
          <p:cNvSpPr/>
          <p:nvPr/>
        </p:nvSpPr>
        <p:spPr>
          <a:xfrm>
            <a:off x="609600" y="1023135"/>
            <a:ext cx="2906321" cy="357022"/>
          </a:xfrm>
          <a:prstGeom prst="roundRect">
            <a:avLst>
              <a:gd fmla="val 0" name="adj"/>
            </a:avLst>
          </a:prstGeom>
          <a:solidFill>
            <a:schemeClr val="accent3"/>
          </a:solidFill>
          <a:ln algn="ctr" cap="flat" cmpd="sng" w="12700">
            <a:noFill/>
            <a:prstDash val="solid"/>
            <a:miter lim="800000"/>
          </a:ln>
          <a:effectLst/>
        </p:spPr>
        <p:txBody>
          <a:bodyPr anchor="ctr" rtlCol="0"/>
          <a:lstStyle/>
          <a:p>
            <a:pPr algn="ctr"/>
            <a:r>
              <a:rPr altLang="en-US" kern="0" lang="zh-CN">
                <a:solidFill>
                  <a:schemeClr val="bg1"/>
                </a:solidFill>
                <a:latin charset="-122" panose="020b0503020204020204" pitchFamily="34" typeface="微软雅黑"/>
                <a:ea charset="-122" panose="020b0503020204020204" pitchFamily="34" typeface="微软雅黑"/>
                <a:cs typeface="+mn-ea"/>
                <a:sym typeface="+mn-lt"/>
              </a:rPr>
              <a:t>生态农业领域</a:t>
            </a:r>
          </a:p>
        </p:txBody>
      </p:sp>
      <p:sp>
        <p:nvSpPr>
          <p:cNvPr id="17" name="矩形 16">
            <a:extLst>
              <a:ext uri="{FF2B5EF4-FFF2-40B4-BE49-F238E27FC236}">
                <a16:creationId xmlns:a16="http://schemas.microsoft.com/office/drawing/2014/main" id="{9F81454D-0897-4400-ACF4-FD47C2D968B8}"/>
              </a:ext>
            </a:extLst>
          </p:cNvPr>
          <p:cNvSpPr/>
          <p:nvPr/>
        </p:nvSpPr>
        <p:spPr>
          <a:xfrm>
            <a:off x="609600" y="1359346"/>
            <a:ext cx="7845881" cy="603504"/>
          </a:xfrm>
          <a:prstGeom prst="rect">
            <a:avLst/>
          </a:prstGeom>
          <a:noFill/>
          <a:ln>
            <a:solidFill>
              <a:schemeClr val="accent1"/>
            </a:solidFill>
          </a:ln>
        </p:spPr>
        <p:txBody>
          <a:bodyPr wrap="square">
            <a:spAutoFit/>
          </a:bodyPr>
          <a:lstStyle/>
          <a:p>
            <a:pPr algn="ctr" fontAlgn="base">
              <a:lnSpc>
                <a:spcPct val="120000"/>
              </a:lnSpc>
              <a:spcBef>
                <a:spcPct val="0"/>
              </a:spcBef>
              <a:spcAft>
                <a:spcPct val="0"/>
              </a:spcAft>
              <a:defRPr/>
            </a:pPr>
            <a:r>
              <a:rPr altLang="en-US" kern="0" lang="zh-CN" sz="1400">
                <a:solidFill>
                  <a:prstClr val="black">
                    <a:lumMod val="95000"/>
                    <a:lumOff val="5000"/>
                  </a:prstClr>
                </a:solidFill>
                <a:latin typeface="+mn-ea"/>
                <a:cs typeface="+mn-ea"/>
                <a:sym typeface="+mn-lt"/>
              </a:rPr>
              <a:t>成都推出了“天府源”农产品区域公用品牌，绿色有机农产品规模化生产在西部地区名列前茅，而且进入国际高端市场。</a:t>
            </a:r>
          </a:p>
        </p:txBody>
      </p:sp>
      <p:sp>
        <p:nvSpPr>
          <p:cNvPr id="29" name="矩形: 圆角 7">
            <a:extLst>
              <a:ext uri="{FF2B5EF4-FFF2-40B4-BE49-F238E27FC236}">
                <a16:creationId xmlns:a16="http://schemas.microsoft.com/office/drawing/2014/main" id="{EE276973-8211-4E72-85D7-3ADE27EC24DC}"/>
              </a:ext>
            </a:extLst>
          </p:cNvPr>
          <p:cNvSpPr/>
          <p:nvPr/>
        </p:nvSpPr>
        <p:spPr>
          <a:xfrm>
            <a:off x="609600" y="2265317"/>
            <a:ext cx="2906321" cy="357022"/>
          </a:xfrm>
          <a:prstGeom prst="roundRect">
            <a:avLst>
              <a:gd fmla="val 0" name="adj"/>
            </a:avLst>
          </a:prstGeom>
          <a:solidFill>
            <a:schemeClr val="accent3"/>
          </a:solidFill>
          <a:ln algn="ctr" cap="flat" cmpd="sng" w="12700">
            <a:noFill/>
            <a:prstDash val="solid"/>
            <a:miter lim="800000"/>
          </a:ln>
          <a:effectLst/>
        </p:spPr>
        <p:txBody>
          <a:bodyPr anchor="ctr" rtlCol="0"/>
          <a:lstStyle/>
          <a:p>
            <a:pPr algn="ctr"/>
            <a:r>
              <a:rPr altLang="en-US" kern="0" lang="zh-CN">
                <a:solidFill>
                  <a:schemeClr val="bg1"/>
                </a:solidFill>
                <a:latin charset="-122" panose="020b0503020204020204" pitchFamily="34" typeface="微软雅黑"/>
                <a:ea charset="-122" panose="020b0503020204020204" pitchFamily="34" typeface="微软雅黑"/>
                <a:cs typeface="+mn-ea"/>
                <a:sym typeface="+mn-lt"/>
              </a:rPr>
              <a:t>生态旅游领域</a:t>
            </a:r>
          </a:p>
        </p:txBody>
      </p:sp>
      <p:sp>
        <p:nvSpPr>
          <p:cNvPr id="30" name="矩形 29">
            <a:extLst>
              <a:ext uri="{FF2B5EF4-FFF2-40B4-BE49-F238E27FC236}">
                <a16:creationId xmlns:a16="http://schemas.microsoft.com/office/drawing/2014/main" id="{4BF5E503-5314-4E0D-9CFB-5E0532C8037D}"/>
              </a:ext>
            </a:extLst>
          </p:cNvPr>
          <p:cNvSpPr/>
          <p:nvPr/>
        </p:nvSpPr>
        <p:spPr>
          <a:xfrm>
            <a:off x="609600" y="2601528"/>
            <a:ext cx="7845881" cy="603504"/>
          </a:xfrm>
          <a:prstGeom prst="rect">
            <a:avLst/>
          </a:prstGeom>
          <a:noFill/>
          <a:ln>
            <a:solidFill>
              <a:schemeClr val="accent1"/>
            </a:solidFill>
          </a:ln>
        </p:spPr>
        <p:txBody>
          <a:bodyPr wrap="square">
            <a:spAutoFit/>
          </a:bodyPr>
          <a:lstStyle/>
          <a:p>
            <a:pPr algn="ctr" fontAlgn="base">
              <a:lnSpc>
                <a:spcPct val="120000"/>
              </a:lnSpc>
              <a:spcBef>
                <a:spcPct val="0"/>
              </a:spcBef>
              <a:spcAft>
                <a:spcPct val="0"/>
              </a:spcAft>
              <a:defRPr/>
            </a:pPr>
            <a:r>
              <a:rPr altLang="en-US" kern="0" lang="zh-CN" sz="1400">
                <a:solidFill>
                  <a:prstClr val="black">
                    <a:lumMod val="95000"/>
                    <a:lumOff val="5000"/>
                  </a:prstClr>
                </a:solidFill>
                <a:latin typeface="+mn-ea"/>
                <a:cs typeface="+mn-ea"/>
                <a:sym typeface="+mn-lt"/>
              </a:rPr>
              <a:t>成都市科学发展大熊猫生态旅游，在保护优先的前提下努力打造国际大熊猫文化创意之都和旅游中心，四川大熊猫国家公园的成都片区的核心保护区面积达到了1154.28平方公里，占总面积的79%</a:t>
            </a:r>
          </a:p>
        </p:txBody>
      </p:sp>
      <p:sp>
        <p:nvSpPr>
          <p:cNvPr id="37" name="矩形: 圆角 7">
            <a:extLst>
              <a:ext uri="{FF2B5EF4-FFF2-40B4-BE49-F238E27FC236}">
                <a16:creationId xmlns:a16="http://schemas.microsoft.com/office/drawing/2014/main" id="{950F7473-27CB-43F0-9F3D-0047113B6844}"/>
              </a:ext>
            </a:extLst>
          </p:cNvPr>
          <p:cNvSpPr/>
          <p:nvPr/>
        </p:nvSpPr>
        <p:spPr>
          <a:xfrm>
            <a:off x="609600" y="3537735"/>
            <a:ext cx="2906321" cy="357022"/>
          </a:xfrm>
          <a:prstGeom prst="roundRect">
            <a:avLst>
              <a:gd fmla="val 0" name="adj"/>
            </a:avLst>
          </a:prstGeom>
          <a:solidFill>
            <a:schemeClr val="accent3"/>
          </a:solidFill>
          <a:ln algn="ctr" cap="flat" cmpd="sng" w="12700">
            <a:noFill/>
            <a:prstDash val="solid"/>
            <a:miter lim="800000"/>
          </a:ln>
          <a:effectLst/>
        </p:spPr>
        <p:txBody>
          <a:bodyPr anchor="ctr" rtlCol="0"/>
          <a:lstStyle/>
          <a:p>
            <a:pPr algn="ctr"/>
            <a:r>
              <a:rPr altLang="en-US" kern="0" lang="zh-CN">
                <a:solidFill>
                  <a:schemeClr val="bg1"/>
                </a:solidFill>
                <a:latin charset="-122" panose="020b0503020204020204" pitchFamily="34" typeface="微软雅黑"/>
                <a:ea charset="-122" panose="020b0503020204020204" pitchFamily="34" typeface="微软雅黑"/>
                <a:cs typeface="+mn-ea"/>
                <a:sym typeface="+mn-lt"/>
              </a:rPr>
              <a:t>绿色服务业领域</a:t>
            </a:r>
          </a:p>
        </p:txBody>
      </p:sp>
      <p:sp>
        <p:nvSpPr>
          <p:cNvPr id="38" name="矩形 37">
            <a:extLst>
              <a:ext uri="{FF2B5EF4-FFF2-40B4-BE49-F238E27FC236}">
                <a16:creationId xmlns:a16="http://schemas.microsoft.com/office/drawing/2014/main" id="{38A071DC-BDA2-4458-840F-095AA4173DD8}"/>
              </a:ext>
            </a:extLst>
          </p:cNvPr>
          <p:cNvSpPr/>
          <p:nvPr/>
        </p:nvSpPr>
        <p:spPr>
          <a:xfrm>
            <a:off x="609600" y="3867352"/>
            <a:ext cx="7845881" cy="603504"/>
          </a:xfrm>
          <a:prstGeom prst="rect">
            <a:avLst/>
          </a:prstGeom>
          <a:noFill/>
          <a:ln>
            <a:solidFill>
              <a:schemeClr val="accent1"/>
            </a:solidFill>
          </a:ln>
        </p:spPr>
        <p:txBody>
          <a:bodyPr wrap="square">
            <a:spAutoFit/>
          </a:bodyPr>
          <a:lstStyle/>
          <a:p>
            <a:pPr algn="ctr" fontAlgn="base">
              <a:lnSpc>
                <a:spcPct val="120000"/>
              </a:lnSpc>
              <a:spcBef>
                <a:spcPct val="0"/>
              </a:spcBef>
              <a:spcAft>
                <a:spcPct val="0"/>
              </a:spcAft>
              <a:defRPr/>
            </a:pPr>
            <a:r>
              <a:rPr altLang="en-US" kern="0" lang="zh-CN" sz="1400">
                <a:solidFill>
                  <a:prstClr val="black">
                    <a:lumMod val="95000"/>
                    <a:lumOff val="5000"/>
                  </a:prstClr>
                </a:solidFill>
                <a:latin typeface="+mn-ea"/>
                <a:cs typeface="+mn-ea"/>
                <a:sym typeface="+mn-lt"/>
              </a:rPr>
              <a:t>成都深入推进碳交易试点改革，以四川联合环境交易所为依托建设西部碳交易中心和全国碳市场能力建设（成都）中心。</a:t>
            </a:r>
          </a:p>
        </p:txBody>
      </p:sp>
    </p:spTree>
    <p:extLst>
      <p:ext uri="{BB962C8B-B14F-4D97-AF65-F5344CB8AC3E}">
        <p14:creationId val="1514948325"/>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animEffect filter="fade" transition="in">
                                      <p:cBhvr>
                                        <p:cTn dur="500" id="9"/>
                                        <p:tgtEl>
                                          <p:spTgt spid="16"/>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29"/>
                                        </p:tgtEl>
                                        <p:attrNameLst>
                                          <p:attrName>style.visibility</p:attrName>
                                        </p:attrNameLst>
                                      </p:cBhvr>
                                      <p:to>
                                        <p:strVal val="visible"/>
                                      </p:to>
                                    </p:set>
                                    <p:anim calcmode="lin" valueType="num">
                                      <p:cBhvr>
                                        <p:cTn dur="500" fill="hold" id="12"/>
                                        <p:tgtEl>
                                          <p:spTgt spid="29"/>
                                        </p:tgtEl>
                                        <p:attrNameLst>
                                          <p:attrName>ppt_w</p:attrName>
                                        </p:attrNameLst>
                                      </p:cBhvr>
                                      <p:tavLst>
                                        <p:tav tm="0">
                                          <p:val>
                                            <p:fltVal val="0"/>
                                          </p:val>
                                        </p:tav>
                                        <p:tav tm="100000">
                                          <p:val>
                                            <p:strVal val="#ppt_w"/>
                                          </p:val>
                                        </p:tav>
                                      </p:tavLst>
                                    </p:anim>
                                    <p:anim calcmode="lin" valueType="num">
                                      <p:cBhvr>
                                        <p:cTn dur="500" fill="hold" id="13"/>
                                        <p:tgtEl>
                                          <p:spTgt spid="29"/>
                                        </p:tgtEl>
                                        <p:attrNameLst>
                                          <p:attrName>ppt_h</p:attrName>
                                        </p:attrNameLst>
                                      </p:cBhvr>
                                      <p:tavLst>
                                        <p:tav tm="0">
                                          <p:val>
                                            <p:fltVal val="0"/>
                                          </p:val>
                                        </p:tav>
                                        <p:tav tm="100000">
                                          <p:val>
                                            <p:strVal val="#ppt_h"/>
                                          </p:val>
                                        </p:tav>
                                      </p:tavLst>
                                    </p:anim>
                                    <p:animEffect filter="fade" transition="in">
                                      <p:cBhvr>
                                        <p:cTn dur="500" id="14"/>
                                        <p:tgtEl>
                                          <p:spTgt spid="29"/>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37"/>
                                        </p:tgtEl>
                                        <p:attrNameLst>
                                          <p:attrName>style.visibility</p:attrName>
                                        </p:attrNameLst>
                                      </p:cBhvr>
                                      <p:to>
                                        <p:strVal val="visible"/>
                                      </p:to>
                                    </p:set>
                                    <p:anim calcmode="lin" valueType="num">
                                      <p:cBhvr>
                                        <p:cTn dur="500" fill="hold" id="17"/>
                                        <p:tgtEl>
                                          <p:spTgt spid="37"/>
                                        </p:tgtEl>
                                        <p:attrNameLst>
                                          <p:attrName>ppt_w</p:attrName>
                                        </p:attrNameLst>
                                      </p:cBhvr>
                                      <p:tavLst>
                                        <p:tav tm="0">
                                          <p:val>
                                            <p:fltVal val="0"/>
                                          </p:val>
                                        </p:tav>
                                        <p:tav tm="100000">
                                          <p:val>
                                            <p:strVal val="#ppt_w"/>
                                          </p:val>
                                        </p:tav>
                                      </p:tavLst>
                                    </p:anim>
                                    <p:anim calcmode="lin" valueType="num">
                                      <p:cBhvr>
                                        <p:cTn dur="500" fill="hold" id="18"/>
                                        <p:tgtEl>
                                          <p:spTgt spid="37"/>
                                        </p:tgtEl>
                                        <p:attrNameLst>
                                          <p:attrName>ppt_h</p:attrName>
                                        </p:attrNameLst>
                                      </p:cBhvr>
                                      <p:tavLst>
                                        <p:tav tm="0">
                                          <p:val>
                                            <p:fltVal val="0"/>
                                          </p:val>
                                        </p:tav>
                                        <p:tav tm="100000">
                                          <p:val>
                                            <p:strVal val="#ppt_h"/>
                                          </p:val>
                                        </p:tav>
                                      </p:tavLst>
                                    </p:anim>
                                    <p:animEffect filter="fade" transition="in">
                                      <p:cBhvr>
                                        <p:cTn dur="500" id="19"/>
                                        <p:tgtEl>
                                          <p:spTgt spid="37"/>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16" presetSubtype="21">
                                  <p:stCondLst>
                                    <p:cond delay="0"/>
                                  </p:stCondLst>
                                  <p:childTnLst>
                                    <p:set>
                                      <p:cBhvr>
                                        <p:cTn dur="1" fill="hold" id="23">
                                          <p:stCondLst>
                                            <p:cond delay="0"/>
                                          </p:stCondLst>
                                        </p:cTn>
                                        <p:tgtEl>
                                          <p:spTgt spid="17"/>
                                        </p:tgtEl>
                                        <p:attrNameLst>
                                          <p:attrName>style.visibility</p:attrName>
                                        </p:attrNameLst>
                                      </p:cBhvr>
                                      <p:to>
                                        <p:strVal val="visible"/>
                                      </p:to>
                                    </p:set>
                                    <p:animEffect filter="barn(inVertical)" transition="in">
                                      <p:cBhvr>
                                        <p:cTn dur="500" id="24"/>
                                        <p:tgtEl>
                                          <p:spTgt spid="17"/>
                                        </p:tgtEl>
                                      </p:cBhvr>
                                    </p:animEffect>
                                  </p:childTnLst>
                                </p:cTn>
                              </p:par>
                              <p:par>
                                <p:cTn fill="hold" grpId="0" id="25" nodeType="withEffect" presetClass="entr" presetID="16" presetSubtype="21">
                                  <p:stCondLst>
                                    <p:cond delay="0"/>
                                  </p:stCondLst>
                                  <p:childTnLst>
                                    <p:set>
                                      <p:cBhvr>
                                        <p:cTn dur="1" fill="hold" id="26">
                                          <p:stCondLst>
                                            <p:cond delay="0"/>
                                          </p:stCondLst>
                                        </p:cTn>
                                        <p:tgtEl>
                                          <p:spTgt spid="30"/>
                                        </p:tgtEl>
                                        <p:attrNameLst>
                                          <p:attrName>style.visibility</p:attrName>
                                        </p:attrNameLst>
                                      </p:cBhvr>
                                      <p:to>
                                        <p:strVal val="visible"/>
                                      </p:to>
                                    </p:set>
                                    <p:animEffect filter="barn(inVertical)" transition="in">
                                      <p:cBhvr>
                                        <p:cTn dur="500" id="27"/>
                                        <p:tgtEl>
                                          <p:spTgt spid="30"/>
                                        </p:tgtEl>
                                      </p:cBhvr>
                                    </p:animEffect>
                                  </p:childTnLst>
                                </p:cTn>
                              </p:par>
                              <p:par>
                                <p:cTn fill="hold" grpId="0" id="28" nodeType="withEffect" presetClass="entr" presetID="16" presetSubtype="21">
                                  <p:stCondLst>
                                    <p:cond delay="0"/>
                                  </p:stCondLst>
                                  <p:childTnLst>
                                    <p:set>
                                      <p:cBhvr>
                                        <p:cTn dur="1" fill="hold" id="29">
                                          <p:stCondLst>
                                            <p:cond delay="0"/>
                                          </p:stCondLst>
                                        </p:cTn>
                                        <p:tgtEl>
                                          <p:spTgt spid="38"/>
                                        </p:tgtEl>
                                        <p:attrNameLst>
                                          <p:attrName>style.visibility</p:attrName>
                                        </p:attrNameLst>
                                      </p:cBhvr>
                                      <p:to>
                                        <p:strVal val="visible"/>
                                      </p:to>
                                    </p:set>
                                    <p:animEffect filter="barn(inVertical)" transition="in">
                                      <p:cBhvr>
                                        <p:cTn dur="500" id="30"/>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29"/>
      <p:bldP grpId="0" spid="30"/>
      <p:bldP grpId="0" spid="37"/>
      <p:bldP grpId="0" spid="3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381000" y="390483"/>
            <a:ext cx="8382000" cy="4369775"/>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004832" y="3158652"/>
            <a:ext cx="2605768" cy="1241898"/>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756" y="2849181"/>
            <a:ext cx="9143244" cy="2313369"/>
          </a:xfrm>
          <a:prstGeom prst="rect">
            <a:avLst/>
          </a:prstGeom>
        </p:spPr>
      </p:pic>
      <p:pic>
        <p:nvPicPr>
          <p:cNvPr id="4" name="图片 3"/>
          <p:cNvPicPr>
            <a:picLocks noChangeAspect="1"/>
          </p:cNvPicPr>
          <p:nvPr/>
        </p:nvPicPr>
        <p:blipFill>
          <a:blip r:embed="rId5">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3124200" y="1200150"/>
            <a:ext cx="521471" cy="520752"/>
          </a:xfrm>
          <a:prstGeom prst="rect">
            <a:avLst/>
          </a:prstGeom>
        </p:spPr>
      </p:pic>
      <p:sp>
        <p:nvSpPr>
          <p:cNvPr id="43" name="TextBox 4">
            <a:extLst>
              <a:ext uri="{FF2B5EF4-FFF2-40B4-BE49-F238E27FC236}">
                <a16:creationId xmlns:a16="http://schemas.microsoft.com/office/drawing/2014/main" id="{2D1553F7-9E28-4E30-A323-773DD301ADFF}"/>
              </a:ext>
            </a:extLst>
          </p:cNvPr>
          <p:cNvSpPr txBox="1"/>
          <p:nvPr/>
        </p:nvSpPr>
        <p:spPr>
          <a:xfrm>
            <a:off x="3429000" y="1200150"/>
            <a:ext cx="2362200" cy="609600"/>
          </a:xfrm>
          <a:prstGeom prst="rect">
            <a:avLst/>
          </a:prstGeom>
          <a:noFill/>
        </p:spPr>
        <p:txBody>
          <a:bodyPr bIns="0" lIns="0" rIns="0" tIns="0" wrap="square">
            <a:spAutoFit/>
          </a:bodyPr>
          <a:lstStyle/>
          <a:p>
            <a:pPr algn="ctr">
              <a:defRPr/>
            </a:pPr>
            <a:r>
              <a:rPr altLang="en-US" lang="zh-CN" smtClean="0" spc="300" sz="4000">
                <a:solidFill>
                  <a:schemeClr val="accent1"/>
                </a:solidFill>
                <a:latin typeface="+mn-ea"/>
                <a:cs typeface="+mn-ea"/>
                <a:sym typeface="+mn-lt"/>
              </a:rPr>
              <a:t>第四章</a:t>
            </a:r>
          </a:p>
        </p:txBody>
      </p:sp>
      <p:sp>
        <p:nvSpPr>
          <p:cNvPr id="44" name="矩形 43">
            <a:extLst>
              <a:ext uri="{FF2B5EF4-FFF2-40B4-BE49-F238E27FC236}">
                <a16:creationId xmlns:a16="http://schemas.microsoft.com/office/drawing/2014/main" id="{21F0EFEC-DA23-4440-B8C1-7817D5BA9E7D}"/>
              </a:ext>
            </a:extLst>
          </p:cNvPr>
          <p:cNvSpPr/>
          <p:nvPr/>
        </p:nvSpPr>
        <p:spPr>
          <a:xfrm>
            <a:off x="1371600" y="1809750"/>
            <a:ext cx="6629400" cy="1554480"/>
          </a:xfrm>
          <a:prstGeom prst="rect">
            <a:avLst/>
          </a:prstGeom>
        </p:spPr>
        <p:txBody>
          <a:bodyPr wrap="square">
            <a:spAutoFit/>
          </a:bodyPr>
          <a:lstStyle/>
          <a:p>
            <a:pPr algn="ctr"/>
            <a:r>
              <a:rPr altLang="en-US" b="1" lang="zh-CN" spc="600" sz="4800">
                <a:solidFill>
                  <a:schemeClr val="accent1"/>
                </a:solidFill>
                <a:latin typeface="+mj-ea"/>
                <a:ea typeface="+mj-ea"/>
              </a:rPr>
              <a:t>践行“两山论”</a:t>
            </a:r>
          </a:p>
          <a:p>
            <a:pPr algn="ctr"/>
            <a:r>
              <a:rPr altLang="en-US" b="1" lang="zh-CN" spc="600" sz="4800">
                <a:solidFill>
                  <a:schemeClr val="accent1"/>
                </a:solidFill>
                <a:latin typeface="+mj-ea"/>
                <a:ea typeface="+mj-ea"/>
              </a:rPr>
              <a:t>主要建议 </a:t>
            </a:r>
          </a:p>
        </p:txBody>
      </p:sp>
    </p:spTree>
    <p:extLst>
      <p:ext uri="{BB962C8B-B14F-4D97-AF65-F5344CB8AC3E}">
        <p14:creationId val="2950034356"/>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12"/>
                                        </p:tgtEl>
                                        <p:attrNameLst>
                                          <p:attrName>style.visibility</p:attrName>
                                        </p:attrNameLst>
                                      </p:cBhvr>
                                      <p:to>
                                        <p:strVal val="visible"/>
                                      </p:to>
                                    </p:set>
                                    <p:anim calcmode="lin" valueType="num">
                                      <p:cBhvr>
                                        <p:cTn dur="500" fill="hold" id="13"/>
                                        <p:tgtEl>
                                          <p:spTgt spid="12"/>
                                        </p:tgtEl>
                                        <p:attrNameLst>
                                          <p:attrName>ppt_w</p:attrName>
                                        </p:attrNameLst>
                                      </p:cBhvr>
                                      <p:tavLst>
                                        <p:tav tm="0">
                                          <p:val>
                                            <p:fltVal val="0"/>
                                          </p:val>
                                        </p:tav>
                                        <p:tav tm="100000">
                                          <p:val>
                                            <p:strVal val="#ppt_w"/>
                                          </p:val>
                                        </p:tav>
                                      </p:tavLst>
                                    </p:anim>
                                    <p:anim calcmode="lin" valueType="num">
                                      <p:cBhvr>
                                        <p:cTn dur="500" fill="hold" id="14"/>
                                        <p:tgtEl>
                                          <p:spTgt spid="12"/>
                                        </p:tgtEl>
                                        <p:attrNameLst>
                                          <p:attrName>ppt_h</p:attrName>
                                        </p:attrNameLst>
                                      </p:cBhvr>
                                      <p:tavLst>
                                        <p:tav tm="0">
                                          <p:val>
                                            <p:fltVal val="0"/>
                                          </p:val>
                                        </p:tav>
                                        <p:tav tm="100000">
                                          <p:val>
                                            <p:strVal val="#ppt_h"/>
                                          </p:val>
                                        </p:tav>
                                      </p:tavLst>
                                    </p:anim>
                                    <p:animEffect filter="fade" transition="in">
                                      <p:cBhvr>
                                        <p:cTn dur="500" id="15"/>
                                        <p:tgtEl>
                                          <p:spTgt spid="12"/>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3"/>
                                        </p:tgtEl>
                                        <p:attrNameLst>
                                          <p:attrName>style.visibility</p:attrName>
                                        </p:attrNameLst>
                                      </p:cBhvr>
                                      <p:to>
                                        <p:strVal val="visible"/>
                                      </p:to>
                                    </p:set>
                                    <p:animEffect filter="fade" transition="in">
                                      <p:cBhvr>
                                        <p:cTn dur="500" id="20"/>
                                        <p:tgtEl>
                                          <p:spTgt spid="3"/>
                                        </p:tgtEl>
                                      </p:cBhvr>
                                    </p:animEffect>
                                  </p:childTnLst>
                                </p:cTn>
                              </p:par>
                              <p:par>
                                <p:cTn fill="hold" id="21" nodeType="withEffect" presetClass="entr" presetID="2" presetSubtype="4">
                                  <p:stCondLst>
                                    <p:cond delay="0"/>
                                  </p:stCondLst>
                                  <p:childTnLst>
                                    <p:set>
                                      <p:cBhvr>
                                        <p:cTn dur="1" fill="hold" id="22">
                                          <p:stCondLst>
                                            <p:cond delay="0"/>
                                          </p:stCondLst>
                                        </p:cTn>
                                        <p:tgtEl>
                                          <p:spTgt spid="4"/>
                                        </p:tgtEl>
                                        <p:attrNameLst>
                                          <p:attrName>style.visibility</p:attrName>
                                        </p:attrNameLst>
                                      </p:cBhvr>
                                      <p:to>
                                        <p:strVal val="visible"/>
                                      </p:to>
                                    </p:set>
                                    <p:anim calcmode="lin" valueType="num">
                                      <p:cBhvr additive="base">
                                        <p:cTn dur="500" fill="hold" id="23"/>
                                        <p:tgtEl>
                                          <p:spTgt spid="4"/>
                                        </p:tgtEl>
                                        <p:attrNameLst>
                                          <p:attrName>ppt_x</p:attrName>
                                        </p:attrNameLst>
                                      </p:cBhvr>
                                      <p:tavLst>
                                        <p:tav tm="0">
                                          <p:val>
                                            <p:strVal val="#ppt_x"/>
                                          </p:val>
                                        </p:tav>
                                        <p:tav tm="100000">
                                          <p:val>
                                            <p:strVal val="#ppt_x"/>
                                          </p:val>
                                        </p:tav>
                                      </p:tavLst>
                                    </p:anim>
                                    <p:anim calcmode="lin" valueType="num">
                                      <p:cBhvr additive="base">
                                        <p:cTn dur="500" fill="hold" id="24"/>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25" nodeType="clickPar">
                      <p:stCondLst>
                        <p:cond delay="indefinite"/>
                        <p:cond delay="0" evt="onBegin">
                          <p:tn val="24"/>
                        </p:cond>
                      </p:stCondLst>
                      <p:childTnLst>
                        <p:par>
                          <p:cTn fill="hold" id="26" nodeType="afterGroup">
                            <p:stCondLst>
                              <p:cond delay="0"/>
                            </p:stCondLst>
                            <p:childTnLst>
                              <p:par>
                                <p:cTn fill="hold" grpId="0" id="27" nodeType="clickEffect" presetClass="entr" presetID="2" presetSubtype="4">
                                  <p:stCondLst>
                                    <p:cond delay="0"/>
                                  </p:stCondLst>
                                  <p:childTnLst>
                                    <p:set>
                                      <p:cBhvr>
                                        <p:cTn dur="1" fill="hold" id="28">
                                          <p:stCondLst>
                                            <p:cond delay="0"/>
                                          </p:stCondLst>
                                        </p:cTn>
                                        <p:tgtEl>
                                          <p:spTgt spid="43"/>
                                        </p:tgtEl>
                                        <p:attrNameLst>
                                          <p:attrName>style.visibility</p:attrName>
                                        </p:attrNameLst>
                                      </p:cBhvr>
                                      <p:to>
                                        <p:strVal val="visible"/>
                                      </p:to>
                                    </p:set>
                                    <p:anim calcmode="lin" valueType="num">
                                      <p:cBhvr additive="base">
                                        <p:cTn dur="500" fill="hold" id="29"/>
                                        <p:tgtEl>
                                          <p:spTgt spid="43"/>
                                        </p:tgtEl>
                                        <p:attrNameLst>
                                          <p:attrName>ppt_x</p:attrName>
                                        </p:attrNameLst>
                                      </p:cBhvr>
                                      <p:tavLst>
                                        <p:tav tm="0">
                                          <p:val>
                                            <p:strVal val="#ppt_x"/>
                                          </p:val>
                                        </p:tav>
                                        <p:tav tm="100000">
                                          <p:val>
                                            <p:strVal val="#ppt_x"/>
                                          </p:val>
                                        </p:tav>
                                      </p:tavLst>
                                    </p:anim>
                                    <p:anim calcmode="lin" valueType="num">
                                      <p:cBhvr additive="base">
                                        <p:cTn dur="500" fill="hold" id="30"/>
                                        <p:tgtEl>
                                          <p:spTgt spid="43"/>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cond delay="0" evt="onBegin">
                          <p:tn val="30"/>
                        </p:cond>
                      </p:stCondLst>
                      <p:childTnLst>
                        <p:par>
                          <p:cTn fill="hold" id="32" nodeType="afterGroup">
                            <p:stCondLst>
                              <p:cond delay="0"/>
                            </p:stCondLst>
                            <p:childTnLst>
                              <p:par>
                                <p:cTn fill="hold" grpId="0" id="33" nodeType="clickEffect" presetClass="entr" presetID="16" presetSubtype="21">
                                  <p:stCondLst>
                                    <p:cond delay="0"/>
                                  </p:stCondLst>
                                  <p:childTnLst>
                                    <p:set>
                                      <p:cBhvr>
                                        <p:cTn dur="1" fill="hold" id="34">
                                          <p:stCondLst>
                                            <p:cond delay="0"/>
                                          </p:stCondLst>
                                        </p:cTn>
                                        <p:tgtEl>
                                          <p:spTgt spid="44"/>
                                        </p:tgtEl>
                                        <p:attrNameLst>
                                          <p:attrName>style.visibility</p:attrName>
                                        </p:attrNameLst>
                                      </p:cBhvr>
                                      <p:to>
                                        <p:strVal val="visible"/>
                                      </p:to>
                                    </p:set>
                                    <p:animEffect filter="barn(inVertical)" transition="in">
                                      <p:cBhvr>
                                        <p:cTn dur="500" id="35"/>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3"/>
      <p:bldP grpId="0" spid="4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 name="矩形 22">
            <a:extLst>
              <a:ext uri="{FF2B5EF4-FFF2-40B4-BE49-F238E27FC236}">
                <a16:creationId xmlns:a16="http://schemas.microsoft.com/office/drawing/2014/main" id="{AF3B71D5-7132-41D0-8317-86547C91311A}"/>
              </a:ext>
            </a:extLst>
          </p:cNvPr>
          <p:cNvSpPr/>
          <p:nvPr/>
        </p:nvSpPr>
        <p:spPr>
          <a:xfrm>
            <a:off x="609600" y="1392525"/>
            <a:ext cx="8001000" cy="396240"/>
          </a:xfrm>
          <a:prstGeom prst="rect">
            <a:avLst/>
          </a:prstGeom>
          <a:solidFill>
            <a:schemeClr val="accent1"/>
          </a:solidFill>
        </p:spPr>
        <p:txBody>
          <a:bodyPr wrap="square">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rPr>
              <a:t>生态优先发展</a:t>
            </a:r>
          </a:p>
        </p:txBody>
      </p:sp>
      <p:sp>
        <p:nvSpPr>
          <p:cNvPr id="26" name="矩形 25">
            <a:extLst>
              <a:ext uri="{FF2B5EF4-FFF2-40B4-BE49-F238E27FC236}">
                <a16:creationId xmlns:a16="http://schemas.microsoft.com/office/drawing/2014/main" id="{03DE3843-25E0-413E-B825-4D9821BC469B}"/>
              </a:ext>
            </a:extLst>
          </p:cNvPr>
          <p:cNvSpPr/>
          <p:nvPr/>
        </p:nvSpPr>
        <p:spPr>
          <a:xfrm>
            <a:off x="457200" y="2002125"/>
            <a:ext cx="4955844" cy="2148841"/>
          </a:xfrm>
          <a:prstGeom prst="rect">
            <a:avLst/>
          </a:prstGeom>
          <a:noFill/>
        </p:spPr>
        <p:txBody>
          <a:bodyPr wrap="square">
            <a:spAutoFit/>
          </a:bodyPr>
          <a:lstStyle/>
          <a:p>
            <a:pPr algn="just" fontAlgn="base">
              <a:lnSpc>
                <a:spcPct val="150000"/>
              </a:lnSpc>
              <a:spcBef>
                <a:spcPct val="0"/>
              </a:spcBef>
              <a:spcAft>
                <a:spcPct val="0"/>
              </a:spcAft>
              <a:defRPr/>
            </a:pPr>
            <a:r>
              <a:rPr altLang="en-US" kern="0" lang="zh-CN">
                <a:solidFill>
                  <a:schemeClr val="tx1">
                    <a:lumMod val="95000"/>
                    <a:lumOff val="5000"/>
                  </a:schemeClr>
                </a:solidFill>
                <a:latin typeface="+mn-ea"/>
                <a:cs typeface="+mn-ea"/>
                <a:sym typeface="+mn-lt"/>
              </a:rPr>
              <a:t>“绿水青山就是金山银山”理念已经紧密融合于城市发展目标任务和中长期规划中。进入新时代，按照习近平总书记重要讲话精神指示，我们要坚定践行生态优先绿色发展，建设美丽宜居公园城市。</a:t>
            </a:r>
          </a:p>
        </p:txBody>
      </p:sp>
      <p:pic>
        <p:nvPicPr>
          <p:cNvPr id="2" name="图片 1"/>
          <p:cNvPicPr>
            <a:picLocks noChangeAspect="1"/>
          </p:cNvPicPr>
          <p:nvPr/>
        </p:nvPicPr>
        <p:blipFill>
          <a:blip r:embed="rId2">
            <a:extLst>
              <a:ext uri="{28A0092B-C50C-407E-A947-70E740481C1C}">
                <a14:useLocalDpi val="0"/>
              </a:ext>
            </a:extLst>
          </a:blip>
          <a:stretch>
            <a:fillRect/>
          </a:stretch>
        </p:blipFill>
        <p:spPr>
          <a:xfrm>
            <a:off x="5413044" y="1538175"/>
            <a:ext cx="3426156" cy="2854863"/>
          </a:xfrm>
          <a:prstGeom prst="rect">
            <a:avLst/>
          </a:prstGeom>
        </p:spPr>
      </p:pic>
    </p:spTree>
    <p:extLst>
      <p:ext uri="{BB962C8B-B14F-4D97-AF65-F5344CB8AC3E}">
        <p14:creationId val="3912549688"/>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23"/>
                                        </p:tgtEl>
                                        <p:attrNameLst>
                                          <p:attrName>style.visibility</p:attrName>
                                        </p:attrNameLst>
                                      </p:cBhvr>
                                      <p:to>
                                        <p:strVal val="visible"/>
                                      </p:to>
                                    </p:set>
                                    <p:animEffect filter="barn(inVertical)" transition="in">
                                      <p:cBhvr>
                                        <p:cTn dur="500" id="7"/>
                                        <p:tgtEl>
                                          <p:spTgt spid="2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1">
                                  <p:stCondLst>
                                    <p:cond delay="0"/>
                                  </p:stCondLst>
                                  <p:childTnLst>
                                    <p:set>
                                      <p:cBhvr>
                                        <p:cTn dur="1" fill="hold" id="11">
                                          <p:stCondLst>
                                            <p:cond delay="0"/>
                                          </p:stCondLst>
                                        </p:cTn>
                                        <p:tgtEl>
                                          <p:spTgt spid="26"/>
                                        </p:tgtEl>
                                        <p:attrNameLst>
                                          <p:attrName>style.visibility</p:attrName>
                                        </p:attrNameLst>
                                      </p:cBhvr>
                                      <p:to>
                                        <p:strVal val="visible"/>
                                      </p:to>
                                    </p:set>
                                    <p:animEffect filter="wipe(up)" transition="in">
                                      <p:cBhvr>
                                        <p:cTn dur="500" id="12"/>
                                        <p:tgtEl>
                                          <p:spTgt spid="26"/>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53" presetSubtype="0">
                                  <p:stCondLst>
                                    <p:cond delay="0"/>
                                  </p:stCondLst>
                                  <p:childTnLst>
                                    <p:set>
                                      <p:cBhvr>
                                        <p:cTn dur="1" fill="hold" id="16">
                                          <p:stCondLst>
                                            <p:cond delay="0"/>
                                          </p:stCondLst>
                                        </p:cTn>
                                        <p:tgtEl>
                                          <p:spTgt spid="2"/>
                                        </p:tgtEl>
                                        <p:attrNameLst>
                                          <p:attrName>style.visibility</p:attrName>
                                        </p:attrNameLst>
                                      </p:cBhvr>
                                      <p:to>
                                        <p:strVal val="visible"/>
                                      </p:to>
                                    </p:set>
                                    <p:anim calcmode="lin" valueType="num">
                                      <p:cBhvr>
                                        <p:cTn dur="500" fill="hold" id="17"/>
                                        <p:tgtEl>
                                          <p:spTgt spid="2"/>
                                        </p:tgtEl>
                                        <p:attrNameLst>
                                          <p:attrName>ppt_w</p:attrName>
                                        </p:attrNameLst>
                                      </p:cBhvr>
                                      <p:tavLst>
                                        <p:tav tm="0">
                                          <p:val>
                                            <p:fltVal val="0"/>
                                          </p:val>
                                        </p:tav>
                                        <p:tav tm="100000">
                                          <p:val>
                                            <p:strVal val="#ppt_w"/>
                                          </p:val>
                                        </p:tav>
                                      </p:tavLst>
                                    </p:anim>
                                    <p:anim calcmode="lin" valueType="num">
                                      <p:cBhvr>
                                        <p:cTn dur="500" fill="hold" id="18"/>
                                        <p:tgtEl>
                                          <p:spTgt spid="2"/>
                                        </p:tgtEl>
                                        <p:attrNameLst>
                                          <p:attrName>ppt_h</p:attrName>
                                        </p:attrNameLst>
                                      </p:cBhvr>
                                      <p:tavLst>
                                        <p:tav tm="0">
                                          <p:val>
                                            <p:fltVal val="0"/>
                                          </p:val>
                                        </p:tav>
                                        <p:tav tm="100000">
                                          <p:val>
                                            <p:strVal val="#ppt_h"/>
                                          </p:val>
                                        </p:tav>
                                      </p:tavLst>
                                    </p:anim>
                                    <p:animEffect filter="fade" transition="in">
                                      <p:cBhvr>
                                        <p:cTn dur="500" id="1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6"/>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381000" y="390483"/>
            <a:ext cx="8382000" cy="4369775"/>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7341367" y="3333750"/>
            <a:ext cx="1421633" cy="1146362"/>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756" y="2849181"/>
            <a:ext cx="9143244" cy="2313369"/>
          </a:xfrm>
          <a:prstGeom prst="rect">
            <a:avLst/>
          </a:prstGeom>
        </p:spPr>
      </p:pic>
      <p:sp>
        <p:nvSpPr>
          <p:cNvPr id="13" name="矩形 12">
            <a:extLst>
              <a:ext uri="{FF2B5EF4-FFF2-40B4-BE49-F238E27FC236}">
                <a16:creationId xmlns:a16="http://schemas.microsoft.com/office/drawing/2014/main" id="{5D426FB8-FE7A-4562-B1B0-0C38507150B6}"/>
              </a:ext>
            </a:extLst>
          </p:cNvPr>
          <p:cNvSpPr/>
          <p:nvPr/>
        </p:nvSpPr>
        <p:spPr>
          <a:xfrm>
            <a:off x="1143000" y="1652647"/>
            <a:ext cx="7086600" cy="2042160"/>
          </a:xfrm>
          <a:prstGeom prst="rect">
            <a:avLst/>
          </a:prstGeom>
        </p:spPr>
        <p:txBody>
          <a:bodyPr wrap="square">
            <a:spAutoFit/>
          </a:bodyPr>
          <a:lstStyle/>
          <a:p>
            <a:pPr algn="just">
              <a:lnSpc>
                <a:spcPct val="200000"/>
              </a:lnSpc>
            </a:pPr>
            <a:r>
              <a:rPr altLang="en-US" lang="zh-CN" smtClean="0" sz="1600">
                <a:solidFill>
                  <a:schemeClr val="tx2"/>
                </a:solidFill>
                <a:latin charset="-122" panose="020b0503020204020204" pitchFamily="34" typeface="微软雅黑"/>
                <a:ea charset="-122" panose="020b0503020204020204" pitchFamily="34" typeface="微软雅黑"/>
                <a:cs typeface="+mn-ea"/>
                <a:sym charset="-122" panose="02010601030101010101" pitchFamily="2" typeface="方正宋黑简体"/>
              </a:rPr>
              <a:t>习近平总书记多次强调“绿水青山就是金山银山”，更进一步指出“树立正确的政绩观，不能只要金山银山，不要绿水青山”。“绿水青山就是金山银山”已经成为习近平生态文明思想的重要组成部分，对我国生态环境和经济发展产生了深远的影响。</a:t>
            </a:r>
          </a:p>
        </p:txBody>
      </p:sp>
      <p:sp>
        <p:nvSpPr>
          <p:cNvPr id="14" name="矩形 13">
            <a:extLst>
              <a:ext uri="{FF2B5EF4-FFF2-40B4-BE49-F238E27FC236}">
                <a16:creationId xmlns:a16="http://schemas.microsoft.com/office/drawing/2014/main" id="{5D426FB8-FE7A-4562-B1B0-0C38507150B6}"/>
              </a:ext>
            </a:extLst>
          </p:cNvPr>
          <p:cNvSpPr/>
          <p:nvPr/>
        </p:nvSpPr>
        <p:spPr>
          <a:xfrm>
            <a:off x="1176702" y="1047750"/>
            <a:ext cx="1304085" cy="701040"/>
          </a:xfrm>
          <a:prstGeom prst="rect">
            <a:avLst/>
          </a:prstGeom>
        </p:spPr>
        <p:txBody>
          <a:bodyPr wrap="square">
            <a:spAutoFit/>
          </a:bodyPr>
          <a:lstStyle/>
          <a:p>
            <a:pPr algn="just"/>
            <a:r>
              <a:rPr altLang="en-US" b="1" lang="zh-CN" smtClean="0" sz="4000">
                <a:solidFill>
                  <a:schemeClr val="accent1"/>
                </a:solidFill>
                <a:latin charset="-122" panose="020b0503020204020204" pitchFamily="34" typeface="微软雅黑"/>
                <a:ea charset="-122" panose="020b0503020204020204" pitchFamily="34" typeface="微软雅黑"/>
                <a:cs typeface="+mn-ea"/>
                <a:sym charset="-122" panose="02010601030101010101" pitchFamily="2" typeface="方正宋黑简体"/>
              </a:rPr>
              <a:t>前言</a:t>
            </a:r>
          </a:p>
        </p:txBody>
      </p:sp>
      <p:cxnSp>
        <p:nvCxnSpPr>
          <p:cNvPr id="6" name="直接连接符 5"/>
          <p:cNvCxnSpPr/>
          <p:nvPr/>
        </p:nvCxnSpPr>
        <p:spPr>
          <a:xfrm>
            <a:off x="2319702" y="1428750"/>
            <a:ext cx="560509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981431897"/>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12"/>
                                        </p:tgtEl>
                                        <p:attrNameLst>
                                          <p:attrName>style.visibility</p:attrName>
                                        </p:attrNameLst>
                                      </p:cBhvr>
                                      <p:to>
                                        <p:strVal val="visible"/>
                                      </p:to>
                                    </p:set>
                                    <p:anim calcmode="lin" valueType="num">
                                      <p:cBhvr>
                                        <p:cTn dur="500" fill="hold" id="13"/>
                                        <p:tgtEl>
                                          <p:spTgt spid="12"/>
                                        </p:tgtEl>
                                        <p:attrNameLst>
                                          <p:attrName>ppt_w</p:attrName>
                                        </p:attrNameLst>
                                      </p:cBhvr>
                                      <p:tavLst>
                                        <p:tav tm="0">
                                          <p:val>
                                            <p:fltVal val="0"/>
                                          </p:val>
                                        </p:tav>
                                        <p:tav tm="100000">
                                          <p:val>
                                            <p:strVal val="#ppt_w"/>
                                          </p:val>
                                        </p:tav>
                                      </p:tavLst>
                                    </p:anim>
                                    <p:anim calcmode="lin" valueType="num">
                                      <p:cBhvr>
                                        <p:cTn dur="500" fill="hold" id="14"/>
                                        <p:tgtEl>
                                          <p:spTgt spid="12"/>
                                        </p:tgtEl>
                                        <p:attrNameLst>
                                          <p:attrName>ppt_h</p:attrName>
                                        </p:attrNameLst>
                                      </p:cBhvr>
                                      <p:tavLst>
                                        <p:tav tm="0">
                                          <p:val>
                                            <p:fltVal val="0"/>
                                          </p:val>
                                        </p:tav>
                                        <p:tav tm="100000">
                                          <p:val>
                                            <p:strVal val="#ppt_h"/>
                                          </p:val>
                                        </p:tav>
                                      </p:tavLst>
                                    </p:anim>
                                    <p:animEffect filter="fade" transition="in">
                                      <p:cBhvr>
                                        <p:cTn dur="500" id="15"/>
                                        <p:tgtEl>
                                          <p:spTgt spid="12"/>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3"/>
                                        </p:tgtEl>
                                        <p:attrNameLst>
                                          <p:attrName>style.visibility</p:attrName>
                                        </p:attrNameLst>
                                      </p:cBhvr>
                                      <p:to>
                                        <p:strVal val="visible"/>
                                      </p:to>
                                    </p:set>
                                    <p:animEffect filter="fade" transition="in">
                                      <p:cBhvr>
                                        <p:cTn dur="500" id="20"/>
                                        <p:tgtEl>
                                          <p:spTgt spid="3"/>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grpId="0" id="23" nodeType="clickEffect" presetClass="entr" presetID="53" presetSubtype="0">
                                  <p:stCondLst>
                                    <p:cond delay="0"/>
                                  </p:stCondLst>
                                  <p:childTnLst>
                                    <p:set>
                                      <p:cBhvr>
                                        <p:cTn dur="1" fill="hold" id="24">
                                          <p:stCondLst>
                                            <p:cond delay="0"/>
                                          </p:stCondLst>
                                        </p:cTn>
                                        <p:tgtEl>
                                          <p:spTgt spid="14"/>
                                        </p:tgtEl>
                                        <p:attrNameLst>
                                          <p:attrName>style.visibility</p:attrName>
                                        </p:attrNameLst>
                                      </p:cBhvr>
                                      <p:to>
                                        <p:strVal val="visible"/>
                                      </p:to>
                                    </p:set>
                                    <p:anim calcmode="lin" valueType="num">
                                      <p:cBhvr>
                                        <p:cTn dur="500" fill="hold" id="25"/>
                                        <p:tgtEl>
                                          <p:spTgt spid="14"/>
                                        </p:tgtEl>
                                        <p:attrNameLst>
                                          <p:attrName>ppt_w</p:attrName>
                                        </p:attrNameLst>
                                      </p:cBhvr>
                                      <p:tavLst>
                                        <p:tav tm="0">
                                          <p:val>
                                            <p:fltVal val="0"/>
                                          </p:val>
                                        </p:tav>
                                        <p:tav tm="100000">
                                          <p:val>
                                            <p:strVal val="#ppt_w"/>
                                          </p:val>
                                        </p:tav>
                                      </p:tavLst>
                                    </p:anim>
                                    <p:anim calcmode="lin" valueType="num">
                                      <p:cBhvr>
                                        <p:cTn dur="500" fill="hold" id="26"/>
                                        <p:tgtEl>
                                          <p:spTgt spid="14"/>
                                        </p:tgtEl>
                                        <p:attrNameLst>
                                          <p:attrName>ppt_h</p:attrName>
                                        </p:attrNameLst>
                                      </p:cBhvr>
                                      <p:tavLst>
                                        <p:tav tm="0">
                                          <p:val>
                                            <p:fltVal val="0"/>
                                          </p:val>
                                        </p:tav>
                                        <p:tav tm="100000">
                                          <p:val>
                                            <p:strVal val="#ppt_h"/>
                                          </p:val>
                                        </p:tav>
                                      </p:tavLst>
                                    </p:anim>
                                    <p:animEffect filter="fade" transition="in">
                                      <p:cBhvr>
                                        <p:cTn dur="500" id="27"/>
                                        <p:tgtEl>
                                          <p:spTgt spid="14"/>
                                        </p:tgtEl>
                                      </p:cBhvr>
                                    </p:animEffect>
                                  </p:childTnLst>
                                </p:cTn>
                              </p:par>
                              <p:par>
                                <p:cTn fill="hold" id="28" nodeType="withEffect" presetClass="entr" presetID="53" presetSubtype="0">
                                  <p:stCondLst>
                                    <p:cond delay="0"/>
                                  </p:stCondLst>
                                  <p:childTnLst>
                                    <p:set>
                                      <p:cBhvr>
                                        <p:cTn dur="1" fill="hold" id="29">
                                          <p:stCondLst>
                                            <p:cond delay="0"/>
                                          </p:stCondLst>
                                        </p:cTn>
                                        <p:tgtEl>
                                          <p:spTgt spid="6"/>
                                        </p:tgtEl>
                                        <p:attrNameLst>
                                          <p:attrName>style.visibility</p:attrName>
                                        </p:attrNameLst>
                                      </p:cBhvr>
                                      <p:to>
                                        <p:strVal val="visible"/>
                                      </p:to>
                                    </p:set>
                                    <p:anim calcmode="lin" valueType="num">
                                      <p:cBhvr>
                                        <p:cTn dur="500" fill="hold" id="30"/>
                                        <p:tgtEl>
                                          <p:spTgt spid="6"/>
                                        </p:tgtEl>
                                        <p:attrNameLst>
                                          <p:attrName>ppt_w</p:attrName>
                                        </p:attrNameLst>
                                      </p:cBhvr>
                                      <p:tavLst>
                                        <p:tav tm="0">
                                          <p:val>
                                            <p:fltVal val="0"/>
                                          </p:val>
                                        </p:tav>
                                        <p:tav tm="100000">
                                          <p:val>
                                            <p:strVal val="#ppt_w"/>
                                          </p:val>
                                        </p:tav>
                                      </p:tavLst>
                                    </p:anim>
                                    <p:anim calcmode="lin" valueType="num">
                                      <p:cBhvr>
                                        <p:cTn dur="500" fill="hold" id="31"/>
                                        <p:tgtEl>
                                          <p:spTgt spid="6"/>
                                        </p:tgtEl>
                                        <p:attrNameLst>
                                          <p:attrName>ppt_h</p:attrName>
                                        </p:attrNameLst>
                                      </p:cBhvr>
                                      <p:tavLst>
                                        <p:tav tm="0">
                                          <p:val>
                                            <p:fltVal val="0"/>
                                          </p:val>
                                        </p:tav>
                                        <p:tav tm="100000">
                                          <p:val>
                                            <p:strVal val="#ppt_h"/>
                                          </p:val>
                                        </p:tav>
                                      </p:tavLst>
                                    </p:anim>
                                    <p:animEffect filter="fade" transition="in">
                                      <p:cBhvr>
                                        <p:cTn dur="500" id="32"/>
                                        <p:tgtEl>
                                          <p:spTgt spid="6"/>
                                        </p:tgtEl>
                                      </p:cBhvr>
                                    </p:animEffect>
                                  </p:childTnLst>
                                </p:cTn>
                              </p:par>
                            </p:childTnLst>
                          </p:cTn>
                        </p:par>
                      </p:childTnLst>
                    </p:cTn>
                  </p:par>
                  <p:par>
                    <p:cTn fill="hold" id="33" nodeType="clickPar">
                      <p:stCondLst>
                        <p:cond delay="indefinite"/>
                        <p:cond delay="0" evt="onBegin">
                          <p:tn val="32"/>
                        </p:cond>
                      </p:stCondLst>
                      <p:childTnLst>
                        <p:par>
                          <p:cTn fill="hold" id="34" nodeType="afterGroup">
                            <p:stCondLst>
                              <p:cond delay="0"/>
                            </p:stCondLst>
                            <p:childTnLst>
                              <p:par>
                                <p:cTn fill="hold" grpId="0" id="35" nodeType="clickEffect" presetClass="entr" presetID="22" presetSubtype="1">
                                  <p:stCondLst>
                                    <p:cond delay="0"/>
                                  </p:stCondLst>
                                  <p:childTnLst>
                                    <p:set>
                                      <p:cBhvr>
                                        <p:cTn dur="1" fill="hold" id="36">
                                          <p:stCondLst>
                                            <p:cond delay="0"/>
                                          </p:stCondLst>
                                        </p:cTn>
                                        <p:tgtEl>
                                          <p:spTgt spid="13"/>
                                        </p:tgtEl>
                                        <p:attrNameLst>
                                          <p:attrName>style.visibility</p:attrName>
                                        </p:attrNameLst>
                                      </p:cBhvr>
                                      <p:to>
                                        <p:strVal val="visible"/>
                                      </p:to>
                                    </p:set>
                                    <p:animEffect filter="wipe(up)" transition="in">
                                      <p:cBhvr>
                                        <p:cTn dur="500" id="37"/>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3"/>
      <p:bldP grpId="0" spid="1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9" name="圆角矩形 6">
            <a:extLst>
              <a:ext uri="{FF2B5EF4-FFF2-40B4-BE49-F238E27FC236}">
                <a16:creationId xmlns:a16="http://schemas.microsoft.com/office/drawing/2014/main" id="{304C7DBA-8737-42AD-814E-95EBFB614E5D}"/>
              </a:ext>
            </a:extLst>
          </p:cNvPr>
          <p:cNvSpPr/>
          <p:nvPr/>
        </p:nvSpPr>
        <p:spPr>
          <a:xfrm>
            <a:off x="762000" y="1761857"/>
            <a:ext cx="7543800" cy="476480"/>
          </a:xfrm>
          <a:prstGeom prst="roundRect">
            <a:avLst>
              <a:gd fmla="val 0" name="adj"/>
            </a:avLst>
          </a:prstGeom>
          <a:noFill/>
          <a:ln algn="ctr" cap="flat" cmpd="sng" w="12700">
            <a:solidFill>
              <a:srgbClr val="C00000"/>
            </a:solidFill>
            <a:prstDash val="solid"/>
          </a:ln>
          <a:effectLst/>
        </p:spPr>
        <p:txBody>
          <a:bodyPr anchor="ctr" rtlCol="0"/>
          <a:lstStyle/>
          <a:p>
            <a:pPr lvl="0"/>
            <a:r>
              <a:rPr altLang="en-US" lang="zh-CN" sz="1600">
                <a:solidFill>
                  <a:schemeClr val="tx1">
                    <a:lumMod val="95000"/>
                    <a:lumOff val="5000"/>
                  </a:schemeClr>
                </a:solidFill>
                <a:latin typeface="+mn-ea"/>
                <a:cs typeface="+mn-ea"/>
                <a:sym typeface="+mn-lt"/>
              </a:rPr>
              <a:t>保持生态优先绿色发展的战略定力</a:t>
            </a:r>
          </a:p>
        </p:txBody>
      </p:sp>
      <p:sp>
        <p:nvSpPr>
          <p:cNvPr id="34" name="圆角矩形 11">
            <a:extLst>
              <a:ext uri="{FF2B5EF4-FFF2-40B4-BE49-F238E27FC236}">
                <a16:creationId xmlns:a16="http://schemas.microsoft.com/office/drawing/2014/main" id="{F3A9D4D1-1CFA-4ADC-8C19-8ABFAC9ACB45}"/>
              </a:ext>
            </a:extLst>
          </p:cNvPr>
          <p:cNvSpPr/>
          <p:nvPr/>
        </p:nvSpPr>
        <p:spPr>
          <a:xfrm>
            <a:off x="762000" y="2431795"/>
            <a:ext cx="7543800" cy="476480"/>
          </a:xfrm>
          <a:prstGeom prst="roundRect">
            <a:avLst>
              <a:gd fmla="val 0" name="adj"/>
            </a:avLst>
          </a:prstGeom>
          <a:noFill/>
          <a:ln algn="ctr" cap="flat" cmpd="sng" w="12700">
            <a:solidFill>
              <a:srgbClr val="C00000"/>
            </a:solidFill>
            <a:prstDash val="solid"/>
          </a:ln>
          <a:effectLst/>
        </p:spPr>
        <p:txBody>
          <a:bodyPr anchor="ctr" rtlCol="0"/>
          <a:lstStyle/>
          <a:p>
            <a:pPr lvl="0"/>
            <a:r>
              <a:rPr altLang="en-US" lang="zh-CN" sz="1600">
                <a:solidFill>
                  <a:schemeClr val="tx1">
                    <a:lumMod val="95000"/>
                    <a:lumOff val="5000"/>
                  </a:schemeClr>
                </a:solidFill>
                <a:latin typeface="+mn-ea"/>
                <a:cs typeface="+mn-ea"/>
                <a:sym typeface="+mn-lt"/>
              </a:rPr>
              <a:t>探索“绿水青山就是金山银山”实践的成都模式</a:t>
            </a:r>
          </a:p>
        </p:txBody>
      </p:sp>
      <p:sp>
        <p:nvSpPr>
          <p:cNvPr id="39" name="圆角矩形 16">
            <a:extLst>
              <a:ext uri="{FF2B5EF4-FFF2-40B4-BE49-F238E27FC236}">
                <a16:creationId xmlns:a16="http://schemas.microsoft.com/office/drawing/2014/main" id="{8F4099C7-C372-4170-BDC0-84B4632E97FE}"/>
              </a:ext>
            </a:extLst>
          </p:cNvPr>
          <p:cNvSpPr/>
          <p:nvPr/>
        </p:nvSpPr>
        <p:spPr>
          <a:xfrm>
            <a:off x="762000" y="3101733"/>
            <a:ext cx="7543800" cy="476480"/>
          </a:xfrm>
          <a:prstGeom prst="roundRect">
            <a:avLst>
              <a:gd fmla="val 0" name="adj"/>
            </a:avLst>
          </a:prstGeom>
          <a:noFill/>
          <a:ln algn="ctr" cap="flat" cmpd="sng" w="12700">
            <a:solidFill>
              <a:srgbClr val="C00000"/>
            </a:solidFill>
            <a:prstDash val="solid"/>
          </a:ln>
          <a:effectLst/>
        </p:spPr>
        <p:txBody>
          <a:bodyPr anchor="ctr" rtlCol="0"/>
          <a:lstStyle/>
          <a:p>
            <a:pPr lvl="0"/>
            <a:r>
              <a:rPr altLang="en-US" lang="zh-CN" sz="1600">
                <a:solidFill>
                  <a:schemeClr val="tx1">
                    <a:lumMod val="95000"/>
                    <a:lumOff val="5000"/>
                  </a:schemeClr>
                </a:solidFill>
                <a:latin typeface="+mn-ea"/>
                <a:cs typeface="+mn-ea"/>
                <a:sym typeface="+mn-lt"/>
              </a:rPr>
              <a:t>开展“绿水青山”生态服务价值和GDP同步核算</a:t>
            </a:r>
          </a:p>
        </p:txBody>
      </p:sp>
      <p:sp>
        <p:nvSpPr>
          <p:cNvPr id="48" name="圆角矩形 21">
            <a:extLst>
              <a:ext uri="{FF2B5EF4-FFF2-40B4-BE49-F238E27FC236}">
                <a16:creationId xmlns:a16="http://schemas.microsoft.com/office/drawing/2014/main" id="{B019B674-EB0C-4606-8E37-FC92CF139C5B}"/>
              </a:ext>
            </a:extLst>
          </p:cNvPr>
          <p:cNvSpPr/>
          <p:nvPr/>
        </p:nvSpPr>
        <p:spPr>
          <a:xfrm>
            <a:off x="762000" y="3771670"/>
            <a:ext cx="7543800" cy="476480"/>
          </a:xfrm>
          <a:prstGeom prst="roundRect">
            <a:avLst>
              <a:gd fmla="val 0" name="adj"/>
            </a:avLst>
          </a:prstGeom>
          <a:noFill/>
          <a:ln algn="ctr" cap="flat" cmpd="sng" w="12700">
            <a:solidFill>
              <a:srgbClr val="C00000"/>
            </a:solidFill>
            <a:prstDash val="solid"/>
          </a:ln>
          <a:effectLst/>
        </p:spPr>
        <p:txBody>
          <a:bodyPr anchor="ctr" rtlCol="0"/>
          <a:lstStyle/>
          <a:p>
            <a:pPr lvl="0"/>
            <a:r>
              <a:rPr altLang="en-US" lang="zh-CN" sz="1600">
                <a:solidFill>
                  <a:schemeClr val="tx1">
                    <a:lumMod val="95000"/>
                    <a:lumOff val="5000"/>
                  </a:schemeClr>
                </a:solidFill>
                <a:latin typeface="+mn-ea"/>
                <a:cs typeface="+mn-ea"/>
                <a:sym typeface="+mn-lt"/>
              </a:rPr>
              <a:t>建立和完善“绿水青山就是金山银山”实践配套政策</a:t>
            </a:r>
          </a:p>
        </p:txBody>
      </p:sp>
      <p:sp>
        <p:nvSpPr>
          <p:cNvPr id="49" name="矩形: 圆角 12">
            <a:extLst>
              <a:ext uri="{FF2B5EF4-FFF2-40B4-BE49-F238E27FC236}">
                <a16:creationId xmlns:a16="http://schemas.microsoft.com/office/drawing/2014/main" id="{AE8B4FF0-3EC6-4E57-A289-98AC6CDAF4CC}"/>
              </a:ext>
            </a:extLst>
          </p:cNvPr>
          <p:cNvSpPr/>
          <p:nvPr/>
        </p:nvSpPr>
        <p:spPr>
          <a:xfrm>
            <a:off x="762000" y="1151161"/>
            <a:ext cx="7510849" cy="475319"/>
          </a:xfrm>
          <a:prstGeom prst="roundRect">
            <a:avLst>
              <a:gd fmla="val 0" name="adj"/>
            </a:avLst>
          </a:prstGeom>
          <a:solidFill>
            <a:schemeClr val="accent1"/>
          </a:solidFill>
          <a:ln algn="ctr" cap="flat" cmpd="sng" w="127000">
            <a:noFill/>
            <a:prstDash val="solid"/>
            <a:miter lim="800000"/>
          </a:ln>
          <a:effectLst/>
        </p:spPr>
        <p:txBody>
          <a:bodyPr anchor="ctr" anchorCtr="0" bIns="34290" compatLnSpc="1" forceAA="0" fromWordArt="0" horzOverflow="overflow" lIns="68580" numCol="1" rIns="68580" rot="0" rtlCol="0" spcCol="0" spcFirstLastPara="0" tIns="34290" vert="horz" vertOverflow="overflow" wrap="square">
            <a:noAutofit/>
          </a:bodyPr>
          <a:lstStyle/>
          <a:p>
            <a:pPr algn="ctr">
              <a:defRPr/>
            </a:pPr>
            <a:r>
              <a:rPr altLang="en-US" b="1" kern="100" lang="zh-CN" smtClean="0" sz="2400">
                <a:solidFill>
                  <a:schemeClr val="bg1"/>
                </a:solidFill>
                <a:latin typeface="+mn-ea"/>
                <a:cs typeface="+mn-ea"/>
                <a:sym typeface="+mn-lt"/>
              </a:rPr>
              <a:t>建议</a:t>
            </a:r>
          </a:p>
        </p:txBody>
      </p:sp>
    </p:spTree>
    <p:extLst>
      <p:ext uri="{BB962C8B-B14F-4D97-AF65-F5344CB8AC3E}">
        <p14:creationId val="663040959"/>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49"/>
                                        </p:tgtEl>
                                        <p:attrNameLst>
                                          <p:attrName>style.visibility</p:attrName>
                                        </p:attrNameLst>
                                      </p:cBhvr>
                                      <p:to>
                                        <p:strVal val="visible"/>
                                      </p:to>
                                    </p:set>
                                    <p:anim calcmode="lin" valueType="num">
                                      <p:cBhvr>
                                        <p:cTn dur="500" fill="hold" id="7"/>
                                        <p:tgtEl>
                                          <p:spTgt spid="49"/>
                                        </p:tgtEl>
                                        <p:attrNameLst>
                                          <p:attrName>ppt_w</p:attrName>
                                        </p:attrNameLst>
                                      </p:cBhvr>
                                      <p:tavLst>
                                        <p:tav tm="0">
                                          <p:val>
                                            <p:fltVal val="0"/>
                                          </p:val>
                                        </p:tav>
                                        <p:tav tm="100000">
                                          <p:val>
                                            <p:strVal val="#ppt_w"/>
                                          </p:val>
                                        </p:tav>
                                      </p:tavLst>
                                    </p:anim>
                                    <p:anim calcmode="lin" valueType="num">
                                      <p:cBhvr>
                                        <p:cTn dur="500" fill="hold" id="8"/>
                                        <p:tgtEl>
                                          <p:spTgt spid="49"/>
                                        </p:tgtEl>
                                        <p:attrNameLst>
                                          <p:attrName>ppt_h</p:attrName>
                                        </p:attrNameLst>
                                      </p:cBhvr>
                                      <p:tavLst>
                                        <p:tav tm="0">
                                          <p:val>
                                            <p:fltVal val="0"/>
                                          </p:val>
                                        </p:tav>
                                        <p:tav tm="100000">
                                          <p:val>
                                            <p:strVal val="#ppt_h"/>
                                          </p:val>
                                        </p:tav>
                                      </p:tavLst>
                                    </p:anim>
                                    <p:animEffect filter="fade" transition="in">
                                      <p:cBhvr>
                                        <p:cTn dur="500" id="9"/>
                                        <p:tgtEl>
                                          <p:spTgt spid="49"/>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29"/>
                                        </p:tgtEl>
                                        <p:attrNameLst>
                                          <p:attrName>style.visibility</p:attrName>
                                        </p:attrNameLst>
                                      </p:cBhvr>
                                      <p:to>
                                        <p:strVal val="visible"/>
                                      </p:to>
                                    </p:set>
                                    <p:animEffect filter="wipe(left)" transition="in">
                                      <p:cBhvr>
                                        <p:cTn dur="500" id="14"/>
                                        <p:tgtEl>
                                          <p:spTgt spid="29"/>
                                        </p:tgtEl>
                                      </p:cBhvr>
                                    </p:animEffect>
                                  </p:childTnLst>
                                </p:cTn>
                              </p:par>
                              <p:par>
                                <p:cTn fill="hold" grpId="0" id="15" nodeType="withEffect" presetClass="entr" presetID="22" presetSubtype="8">
                                  <p:stCondLst>
                                    <p:cond delay="0"/>
                                  </p:stCondLst>
                                  <p:childTnLst>
                                    <p:set>
                                      <p:cBhvr>
                                        <p:cTn dur="1" fill="hold" id="16">
                                          <p:stCondLst>
                                            <p:cond delay="0"/>
                                          </p:stCondLst>
                                        </p:cTn>
                                        <p:tgtEl>
                                          <p:spTgt spid="34"/>
                                        </p:tgtEl>
                                        <p:attrNameLst>
                                          <p:attrName>style.visibility</p:attrName>
                                        </p:attrNameLst>
                                      </p:cBhvr>
                                      <p:to>
                                        <p:strVal val="visible"/>
                                      </p:to>
                                    </p:set>
                                    <p:animEffect filter="wipe(left)" transition="in">
                                      <p:cBhvr>
                                        <p:cTn dur="500" id="17"/>
                                        <p:tgtEl>
                                          <p:spTgt spid="34"/>
                                        </p:tgtEl>
                                      </p:cBhvr>
                                    </p:animEffect>
                                  </p:childTnLst>
                                </p:cTn>
                              </p:par>
                              <p:par>
                                <p:cTn fill="hold" grpId="0" id="18" nodeType="withEffect" presetClass="entr" presetID="22" presetSubtype="8">
                                  <p:stCondLst>
                                    <p:cond delay="0"/>
                                  </p:stCondLst>
                                  <p:childTnLst>
                                    <p:set>
                                      <p:cBhvr>
                                        <p:cTn dur="1" fill="hold" id="19">
                                          <p:stCondLst>
                                            <p:cond delay="0"/>
                                          </p:stCondLst>
                                        </p:cTn>
                                        <p:tgtEl>
                                          <p:spTgt spid="39"/>
                                        </p:tgtEl>
                                        <p:attrNameLst>
                                          <p:attrName>style.visibility</p:attrName>
                                        </p:attrNameLst>
                                      </p:cBhvr>
                                      <p:to>
                                        <p:strVal val="visible"/>
                                      </p:to>
                                    </p:set>
                                    <p:animEffect filter="wipe(left)" transition="in">
                                      <p:cBhvr>
                                        <p:cTn dur="500" id="20"/>
                                        <p:tgtEl>
                                          <p:spTgt spid="39"/>
                                        </p:tgtEl>
                                      </p:cBhvr>
                                    </p:animEffect>
                                  </p:childTnLst>
                                </p:cTn>
                              </p:par>
                              <p:par>
                                <p:cTn fill="hold" grpId="0" id="21" nodeType="withEffect" presetClass="entr" presetID="22" presetSubtype="8">
                                  <p:stCondLst>
                                    <p:cond delay="0"/>
                                  </p:stCondLst>
                                  <p:childTnLst>
                                    <p:set>
                                      <p:cBhvr>
                                        <p:cTn dur="1" fill="hold" id="22">
                                          <p:stCondLst>
                                            <p:cond delay="0"/>
                                          </p:stCondLst>
                                        </p:cTn>
                                        <p:tgtEl>
                                          <p:spTgt spid="48"/>
                                        </p:tgtEl>
                                        <p:attrNameLst>
                                          <p:attrName>style.visibility</p:attrName>
                                        </p:attrNameLst>
                                      </p:cBhvr>
                                      <p:to>
                                        <p:strVal val="visible"/>
                                      </p:to>
                                    </p:set>
                                    <p:animEffect filter="wipe(left)" transition="in">
                                      <p:cBhvr>
                                        <p:cTn dur="500" id="23"/>
                                        <p:tgtEl>
                                          <p:spTgt spid="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4"/>
      <p:bldP grpId="0" spid="39"/>
      <p:bldP grpId="0" spid="48"/>
      <p:bldP grpId="0" spid="49"/>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a:extLst>
              <a:ext uri="{FF2B5EF4-FFF2-40B4-BE49-F238E27FC236}">
                <a16:creationId xmlns:a16="http://schemas.microsoft.com/office/drawing/2014/main" id="{967D2DFA-A750-4E1C-97CB-8D5AE4D3792D}"/>
              </a:ext>
            </a:extLst>
          </p:cNvPr>
          <p:cNvGrpSpPr/>
          <p:nvPr/>
        </p:nvGrpSpPr>
        <p:grpSpPr>
          <a:xfrm>
            <a:off x="3672224" y="1203862"/>
            <a:ext cx="4792154" cy="400040"/>
            <a:chOff x="769620" y="1114196"/>
            <a:chExt cx="7071360" cy="533387"/>
          </a:xfrm>
        </p:grpSpPr>
        <p:sp>
          <p:nvSpPr>
            <p:cNvPr id="3" name="箭头: 五边形 2">
              <a:extLst>
                <a:ext uri="{FF2B5EF4-FFF2-40B4-BE49-F238E27FC236}">
                  <a16:creationId xmlns:a16="http://schemas.microsoft.com/office/drawing/2014/main" id="{C124BD95-1DED-4ACB-A992-9A6CAE9BD61C}"/>
                </a:ext>
              </a:extLst>
            </p:cNvPr>
            <p:cNvSpPr/>
            <p:nvPr/>
          </p:nvSpPr>
          <p:spPr>
            <a:xfrm>
              <a:off x="769620" y="1114196"/>
              <a:ext cx="7071360" cy="533387"/>
            </a:xfrm>
            <a:prstGeom prst="homePlate">
              <a:avLst>
                <a:gd fmla="val 0"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4" name="矩形 3">
              <a:extLst>
                <a:ext uri="{FF2B5EF4-FFF2-40B4-BE49-F238E27FC236}">
                  <a16:creationId xmlns:a16="http://schemas.microsoft.com/office/drawing/2014/main" id="{5ECA1A89-1613-4587-9CD0-6657F35B6E8F}"/>
                </a:ext>
              </a:extLst>
            </p:cNvPr>
            <p:cNvSpPr/>
            <p:nvPr/>
          </p:nvSpPr>
          <p:spPr>
            <a:xfrm>
              <a:off x="1239664" y="1194405"/>
              <a:ext cx="4486421" cy="426720"/>
            </a:xfrm>
            <a:prstGeom prst="rect">
              <a:avLst/>
            </a:prstGeom>
          </p:spPr>
          <p:txBody>
            <a:bodyPr wrap="none">
              <a:spAutoFit/>
            </a:bodyPr>
            <a:lstStyle/>
            <a:p>
              <a:r>
                <a:rPr altLang="en-US" lang="zh-CN" smtClean="0" sz="1500">
                  <a:solidFill>
                    <a:schemeClr val="bg1"/>
                  </a:solidFill>
                  <a:latin charset="-122" panose="020b0503020204020204" pitchFamily="34" typeface="微软雅黑"/>
                  <a:ea charset="-122" panose="020b0503020204020204" pitchFamily="34" typeface="微软雅黑"/>
                </a:rPr>
                <a:t>保持生态优先绿色发展的战略定力</a:t>
              </a:r>
            </a:p>
          </p:txBody>
        </p:sp>
      </p:grpSp>
      <p:sp>
        <p:nvSpPr>
          <p:cNvPr id="7" name="矩形 6">
            <a:extLst>
              <a:ext uri="{FF2B5EF4-FFF2-40B4-BE49-F238E27FC236}">
                <a16:creationId xmlns:a16="http://schemas.microsoft.com/office/drawing/2014/main" id="{87DB9B4D-E472-417F-B245-B87DE40B27C2}"/>
              </a:ext>
            </a:extLst>
          </p:cNvPr>
          <p:cNvSpPr/>
          <p:nvPr/>
        </p:nvSpPr>
        <p:spPr>
          <a:xfrm>
            <a:off x="617220" y="1590534"/>
            <a:ext cx="7840980" cy="893826"/>
          </a:xfrm>
          <a:prstGeom prst="rect">
            <a:avLst/>
          </a:prstGeom>
          <a:ln>
            <a:solidFill>
              <a:schemeClr val="accent1"/>
            </a:solidFill>
          </a:ln>
        </p:spPr>
        <p:txBody>
          <a:bodyPr wrap="square">
            <a:spAutoFit/>
          </a:bodyPr>
          <a:lstStyle/>
          <a:p>
            <a:pPr>
              <a:lnSpc>
                <a:spcPct val="130000"/>
              </a:lnSpc>
            </a:pPr>
            <a:r>
              <a:rPr altLang="en-US" lang="zh-CN" sz="1350">
                <a:latin typeface="+mn-ea"/>
              </a:rPr>
              <a:t>要深入学习贯彻习近平生态文明思想，坚持人与自然和谐共生、绿水青山就是金山银山的理念，把良好生态环境作为最普惠的民生福祉，用最严格制度最严密法治保护生态环境，全力推进成都市生态文明建设，将成都市良好生态环境优势转化为生态农业、生态工业、生态旅游等生态经济优势。</a:t>
            </a:r>
          </a:p>
        </p:txBody>
      </p:sp>
      <p:grpSp>
        <p:nvGrpSpPr>
          <p:cNvPr id="15" name="组合 14">
            <a:extLst>
              <a:ext uri="{FF2B5EF4-FFF2-40B4-BE49-F238E27FC236}">
                <a16:creationId xmlns:a16="http://schemas.microsoft.com/office/drawing/2014/main" id="{A4F1CF8F-544F-4E43-8D55-D5CCB467B980}"/>
              </a:ext>
            </a:extLst>
          </p:cNvPr>
          <p:cNvGrpSpPr/>
          <p:nvPr/>
        </p:nvGrpSpPr>
        <p:grpSpPr>
          <a:xfrm>
            <a:off x="3639173" y="2924330"/>
            <a:ext cx="4792154" cy="400040"/>
            <a:chOff x="769620" y="1114196"/>
            <a:chExt cx="7071360" cy="533387"/>
          </a:xfrm>
        </p:grpSpPr>
        <p:sp>
          <p:nvSpPr>
            <p:cNvPr id="16" name="箭头: 五边形 15">
              <a:extLst>
                <a:ext uri="{FF2B5EF4-FFF2-40B4-BE49-F238E27FC236}">
                  <a16:creationId xmlns:a16="http://schemas.microsoft.com/office/drawing/2014/main" id="{009A6688-EC41-4F79-88DE-C3061721999A}"/>
                </a:ext>
              </a:extLst>
            </p:cNvPr>
            <p:cNvSpPr/>
            <p:nvPr/>
          </p:nvSpPr>
          <p:spPr>
            <a:xfrm>
              <a:off x="769620" y="1114196"/>
              <a:ext cx="7071360" cy="533387"/>
            </a:xfrm>
            <a:prstGeom prst="homePlate">
              <a:avLst>
                <a:gd fmla="val 0"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17" name="矩形 16">
              <a:extLst>
                <a:ext uri="{FF2B5EF4-FFF2-40B4-BE49-F238E27FC236}">
                  <a16:creationId xmlns:a16="http://schemas.microsoft.com/office/drawing/2014/main" id="{6B2A16D1-ABF0-4015-98A3-E4E2A314863A}"/>
                </a:ext>
              </a:extLst>
            </p:cNvPr>
            <p:cNvSpPr/>
            <p:nvPr/>
          </p:nvSpPr>
          <p:spPr>
            <a:xfrm>
              <a:off x="1239664" y="1194405"/>
              <a:ext cx="6173046" cy="426720"/>
            </a:xfrm>
            <a:prstGeom prst="rect">
              <a:avLst/>
            </a:prstGeom>
          </p:spPr>
          <p:txBody>
            <a:bodyPr wrap="none">
              <a:spAutoFit/>
            </a:bodyPr>
            <a:lstStyle/>
            <a:p>
              <a:r>
                <a:rPr altLang="en-US" lang="zh-CN" smtClean="0" sz="1500">
                  <a:solidFill>
                    <a:schemeClr val="bg1"/>
                  </a:solidFill>
                  <a:latin charset="-122" panose="020b0503020204020204" pitchFamily="34" typeface="微软雅黑"/>
                  <a:ea charset="-122" panose="020b0503020204020204" pitchFamily="34" typeface="微软雅黑"/>
                </a:rPr>
                <a:t>探索“绿水青山就是金山银山”实践的成都模式</a:t>
              </a:r>
            </a:p>
          </p:txBody>
        </p:sp>
      </p:grpSp>
      <p:sp>
        <p:nvSpPr>
          <p:cNvPr id="19" name="矩形 18">
            <a:extLst>
              <a:ext uri="{FF2B5EF4-FFF2-40B4-BE49-F238E27FC236}">
                <a16:creationId xmlns:a16="http://schemas.microsoft.com/office/drawing/2014/main" id="{62E0D8BB-74AA-410A-A64D-683502860FC1}"/>
              </a:ext>
            </a:extLst>
          </p:cNvPr>
          <p:cNvSpPr/>
          <p:nvPr/>
        </p:nvSpPr>
        <p:spPr>
          <a:xfrm>
            <a:off x="582930" y="3310469"/>
            <a:ext cx="7840980" cy="893826"/>
          </a:xfrm>
          <a:prstGeom prst="rect">
            <a:avLst/>
          </a:prstGeom>
          <a:ln>
            <a:solidFill>
              <a:schemeClr val="accent1"/>
            </a:solidFill>
          </a:ln>
        </p:spPr>
        <p:txBody>
          <a:bodyPr wrap="square">
            <a:spAutoFit/>
          </a:bodyPr>
          <a:lstStyle/>
          <a:p>
            <a:pPr>
              <a:lnSpc>
                <a:spcPct val="130000"/>
              </a:lnSpc>
            </a:pPr>
            <a:r>
              <a:rPr altLang="en-US" lang="zh-CN" sz="1350">
                <a:latin typeface="+mn-ea"/>
              </a:rPr>
              <a:t>成都市自然资源丰富，在发挥资源优势，推动绿色发展方面取得了一定成绩，及时总结将绿水青山转化为金山银山的典型做法和经验，探索“绿水青山就是金山银山”实践的成都模式，最终形成可复制、可推广的经验，为四川省和西部地区的经济发展和扶贫攻坚提供绿色动力。</a:t>
            </a:r>
          </a:p>
        </p:txBody>
      </p:sp>
    </p:spTree>
    <p:extLst>
      <p:ext uri="{BB962C8B-B14F-4D97-AF65-F5344CB8AC3E}">
        <p14:creationId val="1079504177"/>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0-#ppt_w/2"/>
                                          </p:val>
                                        </p:tav>
                                        <p:tav tm="100000">
                                          <p:val>
                                            <p:strVal val="#ppt_x"/>
                                          </p:val>
                                        </p:tav>
                                      </p:tavLst>
                                    </p:anim>
                                    <p:anim calcmode="lin" valueType="num">
                                      <p:cBhvr additive="base">
                                        <p:cTn dur="500" fill="hold" id="8"/>
                                        <p:tgtEl>
                                          <p:spTgt spid="5"/>
                                        </p:tgtEl>
                                        <p:attrNameLst>
                                          <p:attrName>ppt_y</p:attrName>
                                        </p:attrNameLst>
                                      </p:cBhvr>
                                      <p:tavLst>
                                        <p:tav tm="0">
                                          <p:val>
                                            <p:strVal val="#ppt_y"/>
                                          </p:val>
                                        </p:tav>
                                        <p:tav tm="100000">
                                          <p:val>
                                            <p:strVal val="#ppt_y"/>
                                          </p:val>
                                        </p:tav>
                                      </p:tavLst>
                                    </p:anim>
                                  </p:childTnLst>
                                </p:cTn>
                              </p:par>
                              <p:par>
                                <p:cTn fill="hold" id="9" nodeType="withEffect" presetClass="entr" presetID="2" presetSubtype="8">
                                  <p:stCondLst>
                                    <p:cond delay="0"/>
                                  </p:stCondLst>
                                  <p:childTnLst>
                                    <p:set>
                                      <p:cBhvr>
                                        <p:cTn dur="1" fill="hold" id="10">
                                          <p:stCondLst>
                                            <p:cond delay="0"/>
                                          </p:stCondLst>
                                        </p:cTn>
                                        <p:tgtEl>
                                          <p:spTgt spid="15"/>
                                        </p:tgtEl>
                                        <p:attrNameLst>
                                          <p:attrName>style.visibility</p:attrName>
                                        </p:attrNameLst>
                                      </p:cBhvr>
                                      <p:to>
                                        <p:strVal val="visible"/>
                                      </p:to>
                                    </p:set>
                                    <p:anim calcmode="lin" valueType="num">
                                      <p:cBhvr additive="base">
                                        <p:cTn dur="500" fill="hold" id="11"/>
                                        <p:tgtEl>
                                          <p:spTgt spid="15"/>
                                        </p:tgtEl>
                                        <p:attrNameLst>
                                          <p:attrName>ppt_x</p:attrName>
                                        </p:attrNameLst>
                                      </p:cBhvr>
                                      <p:tavLst>
                                        <p:tav tm="0">
                                          <p:val>
                                            <p:strVal val="0-#ppt_w/2"/>
                                          </p:val>
                                        </p:tav>
                                        <p:tav tm="100000">
                                          <p:val>
                                            <p:strVal val="#ppt_x"/>
                                          </p:val>
                                        </p:tav>
                                      </p:tavLst>
                                    </p:anim>
                                    <p:anim calcmode="lin" valueType="num">
                                      <p:cBhvr additive="base">
                                        <p:cTn dur="500" fill="hold" id="12"/>
                                        <p:tgtEl>
                                          <p:spTgt spid="15"/>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2" presetSubtype="8">
                                  <p:stCondLst>
                                    <p:cond delay="0"/>
                                  </p:stCondLst>
                                  <p:childTnLst>
                                    <p:set>
                                      <p:cBhvr>
                                        <p:cTn dur="1" fill="hold" id="16">
                                          <p:stCondLst>
                                            <p:cond delay="0"/>
                                          </p:stCondLst>
                                        </p:cTn>
                                        <p:tgtEl>
                                          <p:spTgt spid="7"/>
                                        </p:tgtEl>
                                        <p:attrNameLst>
                                          <p:attrName>style.visibility</p:attrName>
                                        </p:attrNameLst>
                                      </p:cBhvr>
                                      <p:to>
                                        <p:strVal val="visible"/>
                                      </p:to>
                                    </p:set>
                                    <p:animEffect filter="wipe(left)" transition="in">
                                      <p:cBhvr>
                                        <p:cTn dur="500" id="17"/>
                                        <p:tgtEl>
                                          <p:spTgt spid="7"/>
                                        </p:tgtEl>
                                      </p:cBhvr>
                                    </p:animEffect>
                                  </p:childTnLst>
                                </p:cTn>
                              </p:par>
                              <p:par>
                                <p:cTn fill="hold" grpId="0" id="18" nodeType="withEffect" presetClass="entr" presetID="22" presetSubtype="8">
                                  <p:stCondLst>
                                    <p:cond delay="0"/>
                                  </p:stCondLst>
                                  <p:childTnLst>
                                    <p:set>
                                      <p:cBhvr>
                                        <p:cTn dur="1" fill="hold" id="19">
                                          <p:stCondLst>
                                            <p:cond delay="0"/>
                                          </p:stCondLst>
                                        </p:cTn>
                                        <p:tgtEl>
                                          <p:spTgt spid="19"/>
                                        </p:tgtEl>
                                        <p:attrNameLst>
                                          <p:attrName>style.visibility</p:attrName>
                                        </p:attrNameLst>
                                      </p:cBhvr>
                                      <p:to>
                                        <p:strVal val="visible"/>
                                      </p:to>
                                    </p:set>
                                    <p:animEffect filter="wipe(left)" transition="in">
                                      <p:cBhvr>
                                        <p:cTn dur="500" id="20"/>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9"/>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a:extLst>
              <a:ext uri="{FF2B5EF4-FFF2-40B4-BE49-F238E27FC236}">
                <a16:creationId xmlns:a16="http://schemas.microsoft.com/office/drawing/2014/main" id="{967D2DFA-A750-4E1C-97CB-8D5AE4D3792D}"/>
              </a:ext>
            </a:extLst>
          </p:cNvPr>
          <p:cNvGrpSpPr/>
          <p:nvPr/>
        </p:nvGrpSpPr>
        <p:grpSpPr>
          <a:xfrm>
            <a:off x="582219" y="1354623"/>
            <a:ext cx="5303520" cy="400040"/>
            <a:chOff x="769620" y="1114196"/>
            <a:chExt cx="7071360" cy="533387"/>
          </a:xfrm>
        </p:grpSpPr>
        <p:sp>
          <p:nvSpPr>
            <p:cNvPr id="3" name="箭头: 五边形 2">
              <a:extLst>
                <a:ext uri="{FF2B5EF4-FFF2-40B4-BE49-F238E27FC236}">
                  <a16:creationId xmlns:a16="http://schemas.microsoft.com/office/drawing/2014/main" id="{C124BD95-1DED-4ACB-A992-9A6CAE9BD61C}"/>
                </a:ext>
              </a:extLst>
            </p:cNvPr>
            <p:cNvSpPr/>
            <p:nvPr/>
          </p:nvSpPr>
          <p:spPr>
            <a:xfrm>
              <a:off x="769620" y="1114196"/>
              <a:ext cx="7071360" cy="533387"/>
            </a:xfrm>
            <a:prstGeom prst="homePlate">
              <a:avLst>
                <a:gd fmla="val 0"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4" name="矩形 3">
              <a:extLst>
                <a:ext uri="{FF2B5EF4-FFF2-40B4-BE49-F238E27FC236}">
                  <a16:creationId xmlns:a16="http://schemas.microsoft.com/office/drawing/2014/main" id="{5ECA1A89-1613-4587-9CD0-6657F35B6E8F}"/>
                </a:ext>
              </a:extLst>
            </p:cNvPr>
            <p:cNvSpPr/>
            <p:nvPr/>
          </p:nvSpPr>
          <p:spPr>
            <a:xfrm>
              <a:off x="1239664" y="1194405"/>
              <a:ext cx="5605357" cy="426720"/>
            </a:xfrm>
            <a:prstGeom prst="rect">
              <a:avLst/>
            </a:prstGeom>
          </p:spPr>
          <p:txBody>
            <a:bodyPr wrap="none">
              <a:spAutoFit/>
            </a:bodyPr>
            <a:lstStyle/>
            <a:p>
              <a:r>
                <a:rPr altLang="en-US" lang="zh-CN" smtClean="0" sz="1500">
                  <a:solidFill>
                    <a:schemeClr val="bg1"/>
                  </a:solidFill>
                  <a:latin charset="-122" panose="020b0503020204020204" pitchFamily="34" typeface="微软雅黑"/>
                  <a:ea charset="-122" panose="020b0503020204020204" pitchFamily="34" typeface="微软雅黑"/>
                </a:rPr>
                <a:t>开展“绿水青山”生态服务价值和GDP同步核算</a:t>
              </a:r>
            </a:p>
          </p:txBody>
        </p:sp>
      </p:grpSp>
      <p:sp>
        <p:nvSpPr>
          <p:cNvPr id="7" name="矩形 6">
            <a:extLst>
              <a:ext uri="{FF2B5EF4-FFF2-40B4-BE49-F238E27FC236}">
                <a16:creationId xmlns:a16="http://schemas.microsoft.com/office/drawing/2014/main" id="{87DB9B4D-E472-417F-B245-B87DE40B27C2}"/>
              </a:ext>
            </a:extLst>
          </p:cNvPr>
          <p:cNvSpPr/>
          <p:nvPr/>
        </p:nvSpPr>
        <p:spPr>
          <a:xfrm>
            <a:off x="582219" y="1754663"/>
            <a:ext cx="7840980" cy="804672"/>
          </a:xfrm>
          <a:prstGeom prst="rect">
            <a:avLst/>
          </a:prstGeom>
          <a:ln>
            <a:solidFill>
              <a:schemeClr val="accent1"/>
            </a:solidFill>
          </a:ln>
        </p:spPr>
        <p:txBody>
          <a:bodyPr wrap="square">
            <a:spAutoFit/>
          </a:bodyPr>
          <a:lstStyle/>
          <a:p>
            <a:pPr>
              <a:lnSpc>
                <a:spcPct val="130000"/>
              </a:lnSpc>
            </a:pPr>
            <a:r>
              <a:rPr altLang="en-US" lang="zh-CN" sz="1200">
                <a:latin typeface="+mn-ea"/>
              </a:rPr>
              <a:t>评估“绿水青山就是金山银山”实践成效。深入推进自然资源资产负债表编制和领导干部自然资源资产离任审计改革，探索建立生态系统生产总值和GDP同步核算的方法体系，开展实践“绿水青山就是金山银山”理念的成效评估，为提升成都市自然资本提供科学依据。</a:t>
            </a:r>
          </a:p>
        </p:txBody>
      </p:sp>
      <p:grpSp>
        <p:nvGrpSpPr>
          <p:cNvPr id="15" name="组合 14">
            <a:extLst>
              <a:ext uri="{FF2B5EF4-FFF2-40B4-BE49-F238E27FC236}">
                <a16:creationId xmlns:a16="http://schemas.microsoft.com/office/drawing/2014/main" id="{A4F1CF8F-544F-4E43-8D55-D5CCB467B980}"/>
              </a:ext>
            </a:extLst>
          </p:cNvPr>
          <p:cNvGrpSpPr/>
          <p:nvPr/>
        </p:nvGrpSpPr>
        <p:grpSpPr>
          <a:xfrm>
            <a:off x="608039" y="2916001"/>
            <a:ext cx="5303520" cy="400040"/>
            <a:chOff x="769620" y="1114196"/>
            <a:chExt cx="7071360" cy="533387"/>
          </a:xfrm>
        </p:grpSpPr>
        <p:sp>
          <p:nvSpPr>
            <p:cNvPr id="16" name="箭头: 五边形 15">
              <a:extLst>
                <a:ext uri="{FF2B5EF4-FFF2-40B4-BE49-F238E27FC236}">
                  <a16:creationId xmlns:a16="http://schemas.microsoft.com/office/drawing/2014/main" id="{009A6688-EC41-4F79-88DE-C3061721999A}"/>
                </a:ext>
              </a:extLst>
            </p:cNvPr>
            <p:cNvSpPr/>
            <p:nvPr/>
          </p:nvSpPr>
          <p:spPr>
            <a:xfrm>
              <a:off x="769620" y="1114196"/>
              <a:ext cx="7071360" cy="533387"/>
            </a:xfrm>
            <a:prstGeom prst="homePlate">
              <a:avLst>
                <a:gd fmla="val 0"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17" name="矩形 16">
              <a:extLst>
                <a:ext uri="{FF2B5EF4-FFF2-40B4-BE49-F238E27FC236}">
                  <a16:creationId xmlns:a16="http://schemas.microsoft.com/office/drawing/2014/main" id="{6B2A16D1-ABF0-4015-98A3-E4E2A314863A}"/>
                </a:ext>
              </a:extLst>
            </p:cNvPr>
            <p:cNvSpPr/>
            <p:nvPr/>
          </p:nvSpPr>
          <p:spPr>
            <a:xfrm>
              <a:off x="1239664" y="1194405"/>
              <a:ext cx="6085840" cy="426720"/>
            </a:xfrm>
            <a:prstGeom prst="rect">
              <a:avLst/>
            </a:prstGeom>
          </p:spPr>
          <p:txBody>
            <a:bodyPr wrap="none">
              <a:spAutoFit/>
            </a:bodyPr>
            <a:lstStyle/>
            <a:p>
              <a:r>
                <a:rPr altLang="en-US" lang="zh-CN" smtClean="0" sz="1500">
                  <a:solidFill>
                    <a:schemeClr val="bg1"/>
                  </a:solidFill>
                  <a:latin charset="-122" panose="020b0503020204020204" pitchFamily="34" typeface="微软雅黑"/>
                  <a:ea charset="-122" panose="020b0503020204020204" pitchFamily="34" typeface="微软雅黑"/>
                </a:rPr>
                <a:t>建立和完善“绿水青山就是金山银山”实践配套政策</a:t>
              </a:r>
            </a:p>
          </p:txBody>
        </p:sp>
      </p:grpSp>
      <p:sp>
        <p:nvSpPr>
          <p:cNvPr id="19" name="矩形 18">
            <a:extLst>
              <a:ext uri="{FF2B5EF4-FFF2-40B4-BE49-F238E27FC236}">
                <a16:creationId xmlns:a16="http://schemas.microsoft.com/office/drawing/2014/main" id="{62E0D8BB-74AA-410A-A64D-683502860FC1}"/>
              </a:ext>
            </a:extLst>
          </p:cNvPr>
          <p:cNvSpPr/>
          <p:nvPr/>
        </p:nvSpPr>
        <p:spPr>
          <a:xfrm>
            <a:off x="617220" y="3295157"/>
            <a:ext cx="7840980" cy="1042416"/>
          </a:xfrm>
          <a:prstGeom prst="rect">
            <a:avLst/>
          </a:prstGeom>
          <a:ln>
            <a:solidFill>
              <a:schemeClr val="accent1"/>
            </a:solidFill>
          </a:ln>
        </p:spPr>
        <p:txBody>
          <a:bodyPr wrap="square">
            <a:spAutoFit/>
          </a:bodyPr>
          <a:lstStyle/>
          <a:p>
            <a:pPr>
              <a:lnSpc>
                <a:spcPct val="130000"/>
              </a:lnSpc>
            </a:pPr>
            <a:r>
              <a:rPr altLang="en-US" lang="zh-CN" sz="1200">
                <a:latin typeface="+mn-ea"/>
              </a:rPr>
              <a:t>要想真正将绿水青山保护好，必须严格生态保护红线管理，同时根据绿水青山的生态服务价值、环境损害成本、生态修复成本等，建立体现绿水青山生态服务价值的有偿使用和生态补偿制度，完善经济社会发展考核评价体系，根据主体功能定位实行差别化的考核制度，对领导干部实行“一票否决制”和环境损害终身追究制。制定激励政策，让公众、企业、公益组织等共同参与生态系统保护。</a:t>
            </a:r>
          </a:p>
        </p:txBody>
      </p:sp>
    </p:spTree>
    <p:extLst>
      <p:ext uri="{BB962C8B-B14F-4D97-AF65-F5344CB8AC3E}">
        <p14:creationId val="3055309870"/>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16" presetSubtype="21">
                                  <p:stCondLst>
                                    <p:cond delay="0"/>
                                  </p:stCondLst>
                                  <p:childTnLst>
                                    <p:set>
                                      <p:cBhvr>
                                        <p:cTn dur="1" fill="hold" id="13">
                                          <p:stCondLst>
                                            <p:cond delay="0"/>
                                          </p:stCondLst>
                                        </p:cTn>
                                        <p:tgtEl>
                                          <p:spTgt spid="7"/>
                                        </p:tgtEl>
                                        <p:attrNameLst>
                                          <p:attrName>style.visibility</p:attrName>
                                        </p:attrNameLst>
                                      </p:cBhvr>
                                      <p:to>
                                        <p:strVal val="visible"/>
                                      </p:to>
                                    </p:set>
                                    <p:animEffect filter="barn(inVertical)" transition="in">
                                      <p:cBhvr>
                                        <p:cTn dur="500" id="14"/>
                                        <p:tgtEl>
                                          <p:spTgt spid="7"/>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53" presetSubtype="0">
                                  <p:stCondLst>
                                    <p:cond delay="0"/>
                                  </p:stCondLst>
                                  <p:childTnLst>
                                    <p:set>
                                      <p:cBhvr>
                                        <p:cTn dur="1" fill="hold" id="18">
                                          <p:stCondLst>
                                            <p:cond delay="0"/>
                                          </p:stCondLst>
                                        </p:cTn>
                                        <p:tgtEl>
                                          <p:spTgt spid="15"/>
                                        </p:tgtEl>
                                        <p:attrNameLst>
                                          <p:attrName>style.visibility</p:attrName>
                                        </p:attrNameLst>
                                      </p:cBhvr>
                                      <p:to>
                                        <p:strVal val="visible"/>
                                      </p:to>
                                    </p:set>
                                    <p:anim calcmode="lin" valueType="num">
                                      <p:cBhvr>
                                        <p:cTn dur="500" fill="hold" id="19"/>
                                        <p:tgtEl>
                                          <p:spTgt spid="15"/>
                                        </p:tgtEl>
                                        <p:attrNameLst>
                                          <p:attrName>ppt_w</p:attrName>
                                        </p:attrNameLst>
                                      </p:cBhvr>
                                      <p:tavLst>
                                        <p:tav tm="0">
                                          <p:val>
                                            <p:fltVal val="0"/>
                                          </p:val>
                                        </p:tav>
                                        <p:tav tm="100000">
                                          <p:val>
                                            <p:strVal val="#ppt_w"/>
                                          </p:val>
                                        </p:tav>
                                      </p:tavLst>
                                    </p:anim>
                                    <p:anim calcmode="lin" valueType="num">
                                      <p:cBhvr>
                                        <p:cTn dur="500" fill="hold" id="20"/>
                                        <p:tgtEl>
                                          <p:spTgt spid="15"/>
                                        </p:tgtEl>
                                        <p:attrNameLst>
                                          <p:attrName>ppt_h</p:attrName>
                                        </p:attrNameLst>
                                      </p:cBhvr>
                                      <p:tavLst>
                                        <p:tav tm="0">
                                          <p:val>
                                            <p:fltVal val="0"/>
                                          </p:val>
                                        </p:tav>
                                        <p:tav tm="100000">
                                          <p:val>
                                            <p:strVal val="#ppt_h"/>
                                          </p:val>
                                        </p:tav>
                                      </p:tavLst>
                                    </p:anim>
                                    <p:animEffect filter="fade" transition="in">
                                      <p:cBhvr>
                                        <p:cTn dur="500" id="21"/>
                                        <p:tgtEl>
                                          <p:spTgt spid="15"/>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16" presetSubtype="21">
                                  <p:stCondLst>
                                    <p:cond delay="0"/>
                                  </p:stCondLst>
                                  <p:childTnLst>
                                    <p:set>
                                      <p:cBhvr>
                                        <p:cTn dur="1" fill="hold" id="25">
                                          <p:stCondLst>
                                            <p:cond delay="0"/>
                                          </p:stCondLst>
                                        </p:cTn>
                                        <p:tgtEl>
                                          <p:spTgt spid="19"/>
                                        </p:tgtEl>
                                        <p:attrNameLst>
                                          <p:attrName>style.visibility</p:attrName>
                                        </p:attrNameLst>
                                      </p:cBhvr>
                                      <p:to>
                                        <p:strVal val="visible"/>
                                      </p:to>
                                    </p:set>
                                    <p:animEffect filter="barn(inVertical)" transition="in">
                                      <p:cBhvr>
                                        <p:cTn dur="500" id="26"/>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9"/>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756" y="2849181"/>
            <a:ext cx="9143244" cy="2313369"/>
          </a:xfrm>
          <a:prstGeom prst="rect">
            <a:avLst/>
          </a:prstGeom>
        </p:spPr>
      </p:pic>
      <p:sp>
        <p:nvSpPr>
          <p:cNvPr id="8" name="矩形 7"/>
          <p:cNvSpPr/>
          <p:nvPr/>
        </p:nvSpPr>
        <p:spPr>
          <a:xfrm>
            <a:off x="1976467" y="2724150"/>
            <a:ext cx="5116102" cy="426720"/>
          </a:xfrm>
          <a:prstGeom prst="rect">
            <a:avLst/>
          </a:prstGeom>
        </p:spPr>
        <p:txBody>
          <a:bodyPr wrap="square">
            <a:spAutoFit/>
          </a:bodyPr>
          <a:lstStyle/>
          <a:p>
            <a:pPr algn="ctr"/>
            <a:r>
              <a:rPr altLang="en-US" lang="zh-CN" smtClean="0" sz="1100">
                <a:solidFill>
                  <a:schemeClr val="accent2">
                    <a:lumMod val="20000"/>
                    <a:lumOff val="80000"/>
                  </a:schemeClr>
                </a:solidFill>
                <a:latin typeface="+mn-ea"/>
              </a:rPr>
              <a:t>keep in mind the general secretary's request to maintain and strengthen construction of ecological civilization</a:t>
            </a:r>
          </a:p>
        </p:txBody>
      </p:sp>
      <p:grpSp>
        <p:nvGrpSpPr>
          <p:cNvPr id="10" name="组合 9"/>
          <p:cNvGrpSpPr/>
          <p:nvPr/>
        </p:nvGrpSpPr>
        <p:grpSpPr>
          <a:xfrm>
            <a:off x="1743635" y="2238278"/>
            <a:ext cx="5486400" cy="369332"/>
            <a:chOff x="1763303" y="2272794"/>
            <a:chExt cx="5486400" cy="369332"/>
          </a:xfrm>
        </p:grpSpPr>
        <p:sp>
          <p:nvSpPr>
            <p:cNvPr id="51" name="矩形 50">
              <a:extLst>
                <a:ext uri="{FF2B5EF4-FFF2-40B4-BE49-F238E27FC236}">
                  <a16:creationId xmlns:a16="http://schemas.microsoft.com/office/drawing/2014/main" id="{36F100E3-77A4-4E8B-9A96-6B647E9F1B85}"/>
                </a:ext>
              </a:extLst>
            </p:cNvPr>
            <p:cNvSpPr/>
            <p:nvPr/>
          </p:nvSpPr>
          <p:spPr>
            <a:xfrm>
              <a:off x="1839502" y="2272794"/>
              <a:ext cx="5381066" cy="365760"/>
            </a:xfrm>
            <a:prstGeom prst="rect">
              <a:avLst/>
            </a:prstGeom>
          </p:spPr>
          <p:txBody>
            <a:bodyPr wrap="square">
              <a:spAutoFit/>
            </a:bodyPr>
            <a:lstStyle/>
            <a:p>
              <a:pPr algn="ctr"/>
              <a:r>
                <a:rPr altLang="en-US" lang="zh-CN" smtClean="0" spc="600">
                  <a:solidFill>
                    <a:schemeClr val="accent2">
                      <a:lumMod val="20000"/>
                      <a:lumOff val="80000"/>
                    </a:schemeClr>
                  </a:solidFill>
                  <a:latin typeface="+mn-ea"/>
                </a:rPr>
                <a:t>牢记总书记嘱托保持加强生态文明建设 </a:t>
              </a:r>
            </a:p>
          </p:txBody>
        </p:sp>
        <p:sp>
          <p:nvSpPr>
            <p:cNvPr id="9" name="圆角矩形 8"/>
            <p:cNvSpPr/>
            <p:nvPr/>
          </p:nvSpPr>
          <p:spPr>
            <a:xfrm>
              <a:off x="1763303" y="2272794"/>
              <a:ext cx="5486400" cy="353943"/>
            </a:xfrm>
            <a:prstGeom prst="roundRect">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矩形 20"/>
          <p:cNvSpPr/>
          <p:nvPr/>
        </p:nvSpPr>
        <p:spPr>
          <a:xfrm>
            <a:off x="2819400" y="3147596"/>
            <a:ext cx="3346569" cy="335280"/>
          </a:xfrm>
          <a:prstGeom prst="rect">
            <a:avLst/>
          </a:prstGeom>
        </p:spPr>
        <p:txBody>
          <a:bodyPr wrap="square">
            <a:spAutoFit/>
          </a:bodyPr>
          <a:lstStyle/>
          <a:p>
            <a:pPr algn="ctr"/>
            <a:r>
              <a:rPr altLang="en-US" lang="zh-CN" smtClean="0" spc="600" sz="1600">
                <a:solidFill>
                  <a:schemeClr val="accent2">
                    <a:lumMod val="20000"/>
                    <a:lumOff val="80000"/>
                  </a:schemeClr>
                </a:solidFill>
                <a:latin typeface="+mn-ea"/>
              </a:rPr>
              <a:t>演示完毕感谢您的观看</a:t>
            </a:r>
          </a:p>
        </p:txBody>
      </p:sp>
      <p:pic>
        <p:nvPicPr>
          <p:cNvPr id="12" name="图片 11"/>
          <p:cNvPicPr>
            <a:picLocks noChangeAspect="1"/>
          </p:cNvPicPr>
          <p:nvPr/>
        </p:nvPicPr>
        <p:blipFill>
          <a:blip r:embed="rId4">
            <a:extLst>
              <a:ext uri="{28A0092B-C50C-407E-A947-70E740481C1C}">
                <a14:useLocalDpi val="0"/>
              </a:ext>
            </a:extLst>
          </a:blip>
          <a:stretch>
            <a:fillRect/>
          </a:stretch>
        </p:blipFill>
        <p:spPr>
          <a:xfrm>
            <a:off x="7239000" y="3105150"/>
            <a:ext cx="1654118" cy="1646307"/>
          </a:xfrm>
          <a:prstGeom prst="rect">
            <a:avLst/>
          </a:prstGeom>
        </p:spPr>
      </p:pic>
      <p:pic>
        <p:nvPicPr>
          <p:cNvPr id="23" name="图片 22"/>
          <p:cNvPicPr>
            <a:picLocks noChangeAspect="1"/>
          </p:cNvPicPr>
          <p:nvPr/>
        </p:nvPicPr>
        <p:blipFill>
          <a:blip r:embed="rId5"/>
          <a:srcRect b="32916" l="4071" r="9405" t="16018"/>
          <a:stretch>
            <a:fillRect/>
          </a:stretch>
        </p:blipFill>
        <p:spPr>
          <a:xfrm>
            <a:off x="1665259" y="819150"/>
            <a:ext cx="5878541" cy="1383187"/>
          </a:xfrm>
          <a:prstGeom prst="rect">
            <a:avLst/>
          </a:prstGeom>
        </p:spPr>
      </p:pic>
      <p:pic>
        <p:nvPicPr>
          <p:cNvPr id="4" name="图片 3"/>
          <p:cNvPicPr>
            <a:picLocks noChangeAspect="1"/>
          </p:cNvPicPr>
          <p:nvPr/>
        </p:nvPicPr>
        <p:blipFill>
          <a:blip r:embed="rId6"/>
          <a:stretch>
            <a:fillRect/>
          </a:stretch>
        </p:blipFill>
        <p:spPr>
          <a:xfrm>
            <a:off x="304800" y="438150"/>
            <a:ext cx="1085182" cy="823031"/>
          </a:xfrm>
          <a:prstGeom prst="rect">
            <a:avLst/>
          </a:prstGeom>
        </p:spPr>
      </p:pic>
    </p:spTree>
    <p:extLst>
      <p:ext uri="{BB962C8B-B14F-4D97-AF65-F5344CB8AC3E}">
        <p14:creationId val="538510765"/>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9">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0-#ppt_w/2"/>
                                          </p:val>
                                        </p:tav>
                                        <p:tav tm="100000">
                                          <p:val>
                                            <p:strVal val="#ppt_x"/>
                                          </p:val>
                                        </p:tav>
                                      </p:tavLst>
                                    </p:anim>
                                    <p:anim calcmode="lin" valueType="num">
                                      <p:cBhvr additive="base">
                                        <p:cTn dur="1000" fill="hold" id="12"/>
                                        <p:tgtEl>
                                          <p:spTgt spid="4"/>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id="15" nodeType="clickEffect" presetClass="entr" presetID="53" presetSubtype="0">
                                  <p:stCondLst>
                                    <p:cond delay="0"/>
                                  </p:stCondLst>
                                  <p:childTnLst>
                                    <p:set>
                                      <p:cBhvr>
                                        <p:cTn dur="1" fill="hold" id="16">
                                          <p:stCondLst>
                                            <p:cond delay="0"/>
                                          </p:stCondLst>
                                        </p:cTn>
                                        <p:tgtEl>
                                          <p:spTgt spid="12"/>
                                        </p:tgtEl>
                                        <p:attrNameLst>
                                          <p:attrName>style.visibility</p:attrName>
                                        </p:attrNameLst>
                                      </p:cBhvr>
                                      <p:to>
                                        <p:strVal val="visible"/>
                                      </p:to>
                                    </p:set>
                                    <p:anim calcmode="lin" valueType="num">
                                      <p:cBhvr>
                                        <p:cTn dur="500" fill="hold" id="17"/>
                                        <p:tgtEl>
                                          <p:spTgt spid="12"/>
                                        </p:tgtEl>
                                        <p:attrNameLst>
                                          <p:attrName>ppt_w</p:attrName>
                                        </p:attrNameLst>
                                      </p:cBhvr>
                                      <p:tavLst>
                                        <p:tav tm="0">
                                          <p:val>
                                            <p:fltVal val="0"/>
                                          </p:val>
                                        </p:tav>
                                        <p:tav tm="100000">
                                          <p:val>
                                            <p:strVal val="#ppt_w"/>
                                          </p:val>
                                        </p:tav>
                                      </p:tavLst>
                                    </p:anim>
                                    <p:anim calcmode="lin" valueType="num">
                                      <p:cBhvr>
                                        <p:cTn dur="500" fill="hold" id="18"/>
                                        <p:tgtEl>
                                          <p:spTgt spid="12"/>
                                        </p:tgtEl>
                                        <p:attrNameLst>
                                          <p:attrName>ppt_h</p:attrName>
                                        </p:attrNameLst>
                                      </p:cBhvr>
                                      <p:tavLst>
                                        <p:tav tm="0">
                                          <p:val>
                                            <p:fltVal val="0"/>
                                          </p:val>
                                        </p:tav>
                                        <p:tav tm="100000">
                                          <p:val>
                                            <p:strVal val="#ppt_h"/>
                                          </p:val>
                                        </p:tav>
                                      </p:tavLst>
                                    </p:anim>
                                    <p:animEffect filter="fade" transition="in">
                                      <p:cBhvr>
                                        <p:cTn dur="500" id="19"/>
                                        <p:tgtEl>
                                          <p:spTgt spid="12"/>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id="22" nodeType="clickEffect" presetClass="entr" presetID="42" presetSubtype="0">
                                  <p:stCondLst>
                                    <p:cond delay="0"/>
                                  </p:stCondLst>
                                  <p:childTnLst>
                                    <p:set>
                                      <p:cBhvr>
                                        <p:cTn dur="1" fill="hold" id="23">
                                          <p:stCondLst>
                                            <p:cond delay="0"/>
                                          </p:stCondLst>
                                        </p:cTn>
                                        <p:tgtEl>
                                          <p:spTgt spid="23"/>
                                        </p:tgtEl>
                                        <p:attrNameLst>
                                          <p:attrName>style.visibility</p:attrName>
                                        </p:attrNameLst>
                                      </p:cBhvr>
                                      <p:to>
                                        <p:strVal val="visible"/>
                                      </p:to>
                                    </p:set>
                                    <p:animEffect filter="fade" transition="in">
                                      <p:cBhvr>
                                        <p:cTn dur="1000" id="24"/>
                                        <p:tgtEl>
                                          <p:spTgt spid="23"/>
                                        </p:tgtEl>
                                      </p:cBhvr>
                                    </p:animEffect>
                                    <p:anim calcmode="lin" valueType="num">
                                      <p:cBhvr>
                                        <p:cTn dur="1000" fill="hold" id="25"/>
                                        <p:tgtEl>
                                          <p:spTgt spid="23"/>
                                        </p:tgtEl>
                                        <p:attrNameLst>
                                          <p:attrName>ppt_x</p:attrName>
                                        </p:attrNameLst>
                                      </p:cBhvr>
                                      <p:tavLst>
                                        <p:tav tm="0">
                                          <p:val>
                                            <p:strVal val="#ppt_x"/>
                                          </p:val>
                                        </p:tav>
                                        <p:tav tm="100000">
                                          <p:val>
                                            <p:strVal val="#ppt_x"/>
                                          </p:val>
                                        </p:tav>
                                      </p:tavLst>
                                    </p:anim>
                                    <p:anim calcmode="lin" valueType="num">
                                      <p:cBhvr>
                                        <p:cTn dur="1000" fill="hold" id="26"/>
                                        <p:tgtEl>
                                          <p:spTgt spid="23"/>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id="29" nodeType="clickEffect" presetClass="entr" presetID="16" presetSubtype="21">
                                  <p:stCondLst>
                                    <p:cond delay="0"/>
                                  </p:stCondLst>
                                  <p:childTnLst>
                                    <p:set>
                                      <p:cBhvr>
                                        <p:cTn dur="1" fill="hold" id="30">
                                          <p:stCondLst>
                                            <p:cond delay="0"/>
                                          </p:stCondLst>
                                        </p:cTn>
                                        <p:tgtEl>
                                          <p:spTgt spid="10"/>
                                        </p:tgtEl>
                                        <p:attrNameLst>
                                          <p:attrName>style.visibility</p:attrName>
                                        </p:attrNameLst>
                                      </p:cBhvr>
                                      <p:to>
                                        <p:strVal val="visible"/>
                                      </p:to>
                                    </p:set>
                                    <p:animEffect filter="barn(inVertical)" transition="in">
                                      <p:cBhvr>
                                        <p:cTn dur="500" id="31"/>
                                        <p:tgtEl>
                                          <p:spTgt spid="10"/>
                                        </p:tgtEl>
                                      </p:cBhvr>
                                    </p:animEffect>
                                  </p:childTnLst>
                                </p:cTn>
                              </p:par>
                            </p:childTnLst>
                          </p:cTn>
                        </p:par>
                      </p:childTnLst>
                    </p:cTn>
                  </p:par>
                  <p:par>
                    <p:cTn fill="hold" id="32" nodeType="clickPar">
                      <p:stCondLst>
                        <p:cond delay="indefinite"/>
                        <p:cond delay="0" evt="onBegin">
                          <p:tn val="31"/>
                        </p:cond>
                      </p:stCondLst>
                      <p:childTnLst>
                        <p:par>
                          <p:cTn fill="hold" id="33" nodeType="afterGroup">
                            <p:stCondLst>
                              <p:cond delay="0"/>
                            </p:stCondLst>
                            <p:childTnLst>
                              <p:par>
                                <p:cTn fill="hold" grpId="0" id="34" nodeType="clickEffect" presetClass="entr" presetID="2" presetSubtype="4">
                                  <p:stCondLst>
                                    <p:cond delay="0"/>
                                  </p:stCondLst>
                                  <p:childTnLst>
                                    <p:set>
                                      <p:cBhvr>
                                        <p:cTn dur="1" fill="hold" id="35">
                                          <p:stCondLst>
                                            <p:cond delay="0"/>
                                          </p:stCondLst>
                                        </p:cTn>
                                        <p:tgtEl>
                                          <p:spTgt spid="8"/>
                                        </p:tgtEl>
                                        <p:attrNameLst>
                                          <p:attrName>style.visibility</p:attrName>
                                        </p:attrNameLst>
                                      </p:cBhvr>
                                      <p:to>
                                        <p:strVal val="visible"/>
                                      </p:to>
                                    </p:set>
                                    <p:anim calcmode="lin" valueType="num">
                                      <p:cBhvr additive="base">
                                        <p:cTn dur="500" fill="hold" id="36"/>
                                        <p:tgtEl>
                                          <p:spTgt spid="8"/>
                                        </p:tgtEl>
                                        <p:attrNameLst>
                                          <p:attrName>ppt_x</p:attrName>
                                        </p:attrNameLst>
                                      </p:cBhvr>
                                      <p:tavLst>
                                        <p:tav tm="0">
                                          <p:val>
                                            <p:strVal val="#ppt_x"/>
                                          </p:val>
                                        </p:tav>
                                        <p:tav tm="100000">
                                          <p:val>
                                            <p:strVal val="#ppt_x"/>
                                          </p:val>
                                        </p:tav>
                                      </p:tavLst>
                                    </p:anim>
                                    <p:anim calcmode="lin" valueType="num">
                                      <p:cBhvr additive="base">
                                        <p:cTn dur="500" fill="hold" id="37"/>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38" nodeType="clickPar">
                      <p:stCondLst>
                        <p:cond delay="indefinite"/>
                        <p:cond delay="0" evt="onBegin">
                          <p:tn val="37"/>
                        </p:cond>
                      </p:stCondLst>
                      <p:childTnLst>
                        <p:par>
                          <p:cTn fill="hold" id="39" nodeType="afterGroup">
                            <p:stCondLst>
                              <p:cond delay="0"/>
                            </p:stCondLst>
                            <p:childTnLst>
                              <p:par>
                                <p:cTn fill="hold" grpId="0" id="40" nodeType="clickEffect" presetClass="entr" presetID="53" presetSubtype="0">
                                  <p:stCondLst>
                                    <p:cond delay="0"/>
                                  </p:stCondLst>
                                  <p:childTnLst>
                                    <p:set>
                                      <p:cBhvr>
                                        <p:cTn dur="1" fill="hold" id="41">
                                          <p:stCondLst>
                                            <p:cond delay="0"/>
                                          </p:stCondLst>
                                        </p:cTn>
                                        <p:tgtEl>
                                          <p:spTgt spid="21"/>
                                        </p:tgtEl>
                                        <p:attrNameLst>
                                          <p:attrName>style.visibility</p:attrName>
                                        </p:attrNameLst>
                                      </p:cBhvr>
                                      <p:to>
                                        <p:strVal val="visible"/>
                                      </p:to>
                                    </p:set>
                                    <p:anim calcmode="lin" valueType="num">
                                      <p:cBhvr>
                                        <p:cTn dur="500" fill="hold" id="42"/>
                                        <p:tgtEl>
                                          <p:spTgt spid="21"/>
                                        </p:tgtEl>
                                        <p:attrNameLst>
                                          <p:attrName>ppt_w</p:attrName>
                                        </p:attrNameLst>
                                      </p:cBhvr>
                                      <p:tavLst>
                                        <p:tav tm="0">
                                          <p:val>
                                            <p:fltVal val="0"/>
                                          </p:val>
                                        </p:tav>
                                        <p:tav tm="100000">
                                          <p:val>
                                            <p:strVal val="#ppt_w"/>
                                          </p:val>
                                        </p:tav>
                                      </p:tavLst>
                                    </p:anim>
                                    <p:anim calcmode="lin" valueType="num">
                                      <p:cBhvr>
                                        <p:cTn dur="500" fill="hold" id="43"/>
                                        <p:tgtEl>
                                          <p:spTgt spid="21"/>
                                        </p:tgtEl>
                                        <p:attrNameLst>
                                          <p:attrName>ppt_h</p:attrName>
                                        </p:attrNameLst>
                                      </p:cBhvr>
                                      <p:tavLst>
                                        <p:tav tm="0">
                                          <p:val>
                                            <p:fltVal val="0"/>
                                          </p:val>
                                        </p:tav>
                                        <p:tav tm="100000">
                                          <p:val>
                                            <p:strVal val="#ppt_h"/>
                                          </p:val>
                                        </p:tav>
                                      </p:tavLst>
                                    </p:anim>
                                    <p:animEffect filter="fade" transition="in">
                                      <p:cBhvr>
                                        <p:cTn dur="500" id="44"/>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21"/>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381000" y="390483"/>
            <a:ext cx="8382000" cy="4369775"/>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858000" y="2796988"/>
            <a:ext cx="1755962" cy="1755962"/>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756" y="2849181"/>
            <a:ext cx="9143244" cy="2313369"/>
          </a:xfrm>
          <a:prstGeom prst="rect">
            <a:avLst/>
          </a:prstGeom>
        </p:spPr>
      </p:pic>
      <p:sp>
        <p:nvSpPr>
          <p:cNvPr id="14" name="矩形 13">
            <a:extLst>
              <a:ext uri="{FF2B5EF4-FFF2-40B4-BE49-F238E27FC236}">
                <a16:creationId xmlns:a16="http://schemas.microsoft.com/office/drawing/2014/main" id="{5D426FB8-FE7A-4562-B1B0-0C38507150B6}"/>
              </a:ext>
            </a:extLst>
          </p:cNvPr>
          <p:cNvSpPr/>
          <p:nvPr/>
        </p:nvSpPr>
        <p:spPr>
          <a:xfrm>
            <a:off x="1371600" y="1123950"/>
            <a:ext cx="804498" cy="1310640"/>
          </a:xfrm>
          <a:prstGeom prst="rect">
            <a:avLst/>
          </a:prstGeom>
        </p:spPr>
        <p:txBody>
          <a:bodyPr wrap="square">
            <a:spAutoFit/>
          </a:bodyPr>
          <a:lstStyle/>
          <a:p>
            <a:pPr algn="just"/>
            <a:r>
              <a:rPr altLang="en-US" b="1" lang="zh-CN" smtClean="0" sz="4000">
                <a:solidFill>
                  <a:schemeClr val="accent1"/>
                </a:solidFill>
                <a:latin charset="-122" panose="020b0503020204020204" pitchFamily="34" typeface="微软雅黑"/>
                <a:ea charset="-122" panose="020b0503020204020204" pitchFamily="34" typeface="微软雅黑"/>
                <a:cs typeface="+mn-ea"/>
                <a:sym charset="-122" panose="02010601030101010101" pitchFamily="2" typeface="方正宋黑简体"/>
              </a:rPr>
              <a:t>目</a:t>
            </a:r>
          </a:p>
          <a:p>
            <a:pPr algn="just"/>
            <a:r>
              <a:rPr altLang="en-US" b="1" lang="zh-CN" smtClean="0" sz="4000">
                <a:solidFill>
                  <a:schemeClr val="accent1"/>
                </a:solidFill>
                <a:latin charset="-122" panose="020b0503020204020204" pitchFamily="34" typeface="微软雅黑"/>
                <a:ea charset="-122" panose="020b0503020204020204" pitchFamily="34" typeface="微软雅黑"/>
                <a:cs typeface="+mn-ea"/>
                <a:sym charset="-122" panose="02010601030101010101" pitchFamily="2" typeface="方正宋黑简体"/>
              </a:rPr>
              <a:t>录</a:t>
            </a:r>
          </a:p>
        </p:txBody>
      </p:sp>
      <p:grpSp>
        <p:nvGrpSpPr>
          <p:cNvPr id="19" name="组合 18"/>
          <p:cNvGrpSpPr/>
          <p:nvPr/>
        </p:nvGrpSpPr>
        <p:grpSpPr>
          <a:xfrm>
            <a:off x="2362200" y="1200150"/>
            <a:ext cx="4486351" cy="470572"/>
            <a:chOff x="1533449" y="2101178"/>
            <a:chExt cx="4486351" cy="470572"/>
          </a:xfrm>
        </p:grpSpPr>
        <p:sp>
          <p:nvSpPr>
            <p:cNvPr id="20" name="矩形: 圆角 4">
              <a:extLst>
                <a:ext uri="{FF2B5EF4-FFF2-40B4-BE49-F238E27FC236}">
                  <a16:creationId xmlns:a16="http://schemas.microsoft.com/office/drawing/2014/main" id="{7A806577-DB65-4826-9A19-E246E36EBC99}"/>
                </a:ext>
              </a:extLst>
            </p:cNvPr>
            <p:cNvSpPr/>
            <p:nvPr/>
          </p:nvSpPr>
          <p:spPr>
            <a:xfrm>
              <a:off x="2193779" y="2147207"/>
              <a:ext cx="3826021" cy="348343"/>
            </a:xfrm>
            <a:prstGeom prst="roundRect">
              <a:avLst>
                <a:gd fmla="val 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21" name="矩形 20">
              <a:extLst>
                <a:ext uri="{FF2B5EF4-FFF2-40B4-BE49-F238E27FC236}">
                  <a16:creationId xmlns:a16="http://schemas.microsoft.com/office/drawing/2014/main" id="{875954D1-FA34-421E-BC9C-A8D82B5ACF3D}"/>
                </a:ext>
              </a:extLst>
            </p:cNvPr>
            <p:cNvSpPr/>
            <p:nvPr/>
          </p:nvSpPr>
          <p:spPr>
            <a:xfrm>
              <a:off x="2413674" y="2188685"/>
              <a:ext cx="2941319" cy="297180"/>
            </a:xfrm>
            <a:prstGeom prst="rect">
              <a:avLst/>
            </a:prstGeom>
          </p:spPr>
          <p:txBody>
            <a:bodyPr wrap="none">
              <a:spAutoFit/>
            </a:bodyPr>
            <a:lstStyle/>
            <a:p>
              <a:r>
                <a:rPr altLang="en-US" lang="zh-CN" spc="98" sz="1350">
                  <a:solidFill>
                    <a:schemeClr val="tx2"/>
                  </a:solidFill>
                  <a:latin typeface="+mn-ea"/>
                </a:rPr>
                <a:t>“两山论”理念的提出与发展历程</a:t>
              </a:r>
            </a:p>
          </p:txBody>
        </p:sp>
        <p:grpSp>
          <p:nvGrpSpPr>
            <p:cNvPr id="22" name="组合 21">
              <a:extLst>
                <a:ext uri="{FF2B5EF4-FFF2-40B4-BE49-F238E27FC236}">
                  <a16:creationId xmlns:a16="http://schemas.microsoft.com/office/drawing/2014/main" id="{C39F627A-BB72-4F79-9929-3F1F0210DDE4}"/>
                </a:ext>
              </a:extLst>
            </p:cNvPr>
            <p:cNvGrpSpPr/>
            <p:nvPr/>
          </p:nvGrpSpPr>
          <p:grpSpPr>
            <a:xfrm>
              <a:off x="1533449" y="2101178"/>
              <a:ext cx="617672" cy="470572"/>
              <a:chOff x="4155288" y="1603828"/>
              <a:chExt cx="645560" cy="491818"/>
            </a:xfrm>
          </p:grpSpPr>
          <p:sp>
            <p:nvSpPr>
              <p:cNvPr id="23" name="椭圆 22">
                <a:extLst>
                  <a:ext uri="{FF2B5EF4-FFF2-40B4-BE49-F238E27FC236}">
                    <a16:creationId xmlns:a16="http://schemas.microsoft.com/office/drawing/2014/main" id="{F41CA11B-7A10-4BDF-A83A-E24093A169A5}"/>
                  </a:ext>
                </a:extLst>
              </p:cNvPr>
              <p:cNvSpPr/>
              <p:nvPr/>
            </p:nvSpPr>
            <p:spPr>
              <a:xfrm>
                <a:off x="4245840" y="1603828"/>
                <a:ext cx="464457" cy="464457"/>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24" name="文本框 23">
                <a:extLst>
                  <a:ext uri="{FF2B5EF4-FFF2-40B4-BE49-F238E27FC236}">
                    <a16:creationId xmlns:a16="http://schemas.microsoft.com/office/drawing/2014/main" id="{608C2C1B-C162-4CEE-B198-ABA58FF26D99}"/>
                  </a:ext>
                </a:extLst>
              </p:cNvPr>
              <p:cNvSpPr txBox="1"/>
              <p:nvPr/>
            </p:nvSpPr>
            <p:spPr>
              <a:xfrm>
                <a:off x="4155288" y="1664759"/>
                <a:ext cx="645560" cy="334490"/>
              </a:xfrm>
              <a:prstGeom prst="rect">
                <a:avLst/>
              </a:prstGeom>
              <a:noFill/>
            </p:spPr>
            <p:txBody>
              <a:bodyPr rtlCol="0" wrap="square">
                <a:spAutoFit/>
              </a:bodyPr>
              <a:lstStyle/>
              <a:p>
                <a:pPr algn="ctr"/>
                <a:r>
                  <a:rPr altLang="zh-CN" lang="en-US" sz="1500">
                    <a:solidFill>
                      <a:schemeClr val="bg1"/>
                    </a:solidFill>
                    <a:latin typeface="+mn-ea"/>
                  </a:rPr>
                  <a:t>01</a:t>
                </a:r>
              </a:p>
            </p:txBody>
          </p:sp>
        </p:grpSp>
      </p:grpSp>
      <p:grpSp>
        <p:nvGrpSpPr>
          <p:cNvPr id="25" name="组合 24"/>
          <p:cNvGrpSpPr/>
          <p:nvPr/>
        </p:nvGrpSpPr>
        <p:grpSpPr>
          <a:xfrm>
            <a:off x="2362200" y="1873065"/>
            <a:ext cx="4486351" cy="444393"/>
            <a:chOff x="1533449" y="2101178"/>
            <a:chExt cx="4486351" cy="444393"/>
          </a:xfrm>
        </p:grpSpPr>
        <p:sp>
          <p:nvSpPr>
            <p:cNvPr id="26" name="矩形: 圆角 4">
              <a:extLst>
                <a:ext uri="{FF2B5EF4-FFF2-40B4-BE49-F238E27FC236}">
                  <a16:creationId xmlns:a16="http://schemas.microsoft.com/office/drawing/2014/main" id="{7A806577-DB65-4826-9A19-E246E36EBC99}"/>
                </a:ext>
              </a:extLst>
            </p:cNvPr>
            <p:cNvSpPr/>
            <p:nvPr/>
          </p:nvSpPr>
          <p:spPr>
            <a:xfrm>
              <a:off x="2193779" y="2147207"/>
              <a:ext cx="3826021" cy="348343"/>
            </a:xfrm>
            <a:prstGeom prst="roundRect">
              <a:avLst>
                <a:gd fmla="val 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27" name="矩形 26">
              <a:extLst>
                <a:ext uri="{FF2B5EF4-FFF2-40B4-BE49-F238E27FC236}">
                  <a16:creationId xmlns:a16="http://schemas.microsoft.com/office/drawing/2014/main" id="{875954D1-FA34-421E-BC9C-A8D82B5ACF3D}"/>
                </a:ext>
              </a:extLst>
            </p:cNvPr>
            <p:cNvSpPr/>
            <p:nvPr/>
          </p:nvSpPr>
          <p:spPr>
            <a:xfrm>
              <a:off x="2413674" y="2188685"/>
              <a:ext cx="2389631" cy="297180"/>
            </a:xfrm>
            <a:prstGeom prst="rect">
              <a:avLst/>
            </a:prstGeom>
          </p:spPr>
          <p:txBody>
            <a:bodyPr wrap="none">
              <a:spAutoFit/>
            </a:bodyPr>
            <a:lstStyle/>
            <a:p>
              <a:r>
                <a:rPr altLang="en-US" lang="zh-CN" smtClean="0" spc="98" sz="1350">
                  <a:solidFill>
                    <a:schemeClr val="tx2"/>
                  </a:solidFill>
                  <a:latin typeface="+mn-ea"/>
                </a:rPr>
                <a:t>“两山论”理念的科学内涵</a:t>
              </a:r>
            </a:p>
          </p:txBody>
        </p:sp>
        <p:grpSp>
          <p:nvGrpSpPr>
            <p:cNvPr id="28" name="组合 27">
              <a:extLst>
                <a:ext uri="{FF2B5EF4-FFF2-40B4-BE49-F238E27FC236}">
                  <a16:creationId xmlns:a16="http://schemas.microsoft.com/office/drawing/2014/main" id="{C39F627A-BB72-4F79-9929-3F1F0210DDE4}"/>
                </a:ext>
              </a:extLst>
            </p:cNvPr>
            <p:cNvGrpSpPr/>
            <p:nvPr/>
          </p:nvGrpSpPr>
          <p:grpSpPr>
            <a:xfrm>
              <a:off x="1533449" y="2101178"/>
              <a:ext cx="617672" cy="444393"/>
              <a:chOff x="4155288" y="1603828"/>
              <a:chExt cx="645560" cy="464457"/>
            </a:xfrm>
          </p:grpSpPr>
          <p:sp>
            <p:nvSpPr>
              <p:cNvPr id="29" name="椭圆 28">
                <a:extLst>
                  <a:ext uri="{FF2B5EF4-FFF2-40B4-BE49-F238E27FC236}">
                    <a16:creationId xmlns:a16="http://schemas.microsoft.com/office/drawing/2014/main" id="{F41CA11B-7A10-4BDF-A83A-E24093A169A5}"/>
                  </a:ext>
                </a:extLst>
              </p:cNvPr>
              <p:cNvSpPr/>
              <p:nvPr/>
            </p:nvSpPr>
            <p:spPr>
              <a:xfrm>
                <a:off x="4245840" y="1603828"/>
                <a:ext cx="464457" cy="464457"/>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30" name="文本框 29">
                <a:extLst>
                  <a:ext uri="{FF2B5EF4-FFF2-40B4-BE49-F238E27FC236}">
                    <a16:creationId xmlns:a16="http://schemas.microsoft.com/office/drawing/2014/main" id="{608C2C1B-C162-4CEE-B198-ABA58FF26D99}"/>
                  </a:ext>
                </a:extLst>
              </p:cNvPr>
              <p:cNvSpPr txBox="1"/>
              <p:nvPr/>
            </p:nvSpPr>
            <p:spPr>
              <a:xfrm>
                <a:off x="4155288" y="1664759"/>
                <a:ext cx="645560" cy="334490"/>
              </a:xfrm>
              <a:prstGeom prst="rect">
                <a:avLst/>
              </a:prstGeom>
              <a:noFill/>
            </p:spPr>
            <p:txBody>
              <a:bodyPr rtlCol="0" wrap="square">
                <a:spAutoFit/>
              </a:bodyPr>
              <a:lstStyle/>
              <a:p>
                <a:pPr algn="ctr"/>
                <a:r>
                  <a:rPr altLang="zh-CN" lang="en-US" smtClean="0" sz="1500">
                    <a:solidFill>
                      <a:schemeClr val="bg1"/>
                    </a:solidFill>
                    <a:latin typeface="+mn-ea"/>
                  </a:rPr>
                  <a:t>02</a:t>
                </a:r>
              </a:p>
            </p:txBody>
          </p:sp>
        </p:grpSp>
      </p:grpSp>
      <p:grpSp>
        <p:nvGrpSpPr>
          <p:cNvPr id="31" name="组合 30"/>
          <p:cNvGrpSpPr/>
          <p:nvPr/>
        </p:nvGrpSpPr>
        <p:grpSpPr>
          <a:xfrm>
            <a:off x="2362200" y="2545980"/>
            <a:ext cx="4486351" cy="444393"/>
            <a:chOff x="1533449" y="2101178"/>
            <a:chExt cx="4486351" cy="444393"/>
          </a:xfrm>
        </p:grpSpPr>
        <p:sp>
          <p:nvSpPr>
            <p:cNvPr id="32" name="矩形: 圆角 4">
              <a:extLst>
                <a:ext uri="{FF2B5EF4-FFF2-40B4-BE49-F238E27FC236}">
                  <a16:creationId xmlns:a16="http://schemas.microsoft.com/office/drawing/2014/main" id="{7A806577-DB65-4826-9A19-E246E36EBC99}"/>
                </a:ext>
              </a:extLst>
            </p:cNvPr>
            <p:cNvSpPr/>
            <p:nvPr/>
          </p:nvSpPr>
          <p:spPr>
            <a:xfrm>
              <a:off x="2193779" y="2147207"/>
              <a:ext cx="3826021" cy="348343"/>
            </a:xfrm>
            <a:prstGeom prst="roundRect">
              <a:avLst>
                <a:gd fmla="val 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33" name="矩形 32">
              <a:extLst>
                <a:ext uri="{FF2B5EF4-FFF2-40B4-BE49-F238E27FC236}">
                  <a16:creationId xmlns:a16="http://schemas.microsoft.com/office/drawing/2014/main" id="{875954D1-FA34-421E-BC9C-A8D82B5ACF3D}"/>
                </a:ext>
              </a:extLst>
            </p:cNvPr>
            <p:cNvSpPr/>
            <p:nvPr/>
          </p:nvSpPr>
          <p:spPr>
            <a:xfrm>
              <a:off x="2413673" y="2188685"/>
              <a:ext cx="2205736" cy="297180"/>
            </a:xfrm>
            <a:prstGeom prst="rect">
              <a:avLst/>
            </a:prstGeom>
          </p:spPr>
          <p:txBody>
            <a:bodyPr wrap="none">
              <a:spAutoFit/>
            </a:bodyPr>
            <a:lstStyle/>
            <a:p>
              <a:r>
                <a:rPr altLang="en-US" lang="zh-CN" spc="98" sz="1350">
                  <a:solidFill>
                    <a:schemeClr val="tx2"/>
                  </a:solidFill>
                  <a:latin typeface="+mn-ea"/>
                </a:rPr>
                <a:t>“两山论”的探索与实践</a:t>
              </a:r>
            </a:p>
          </p:txBody>
        </p:sp>
        <p:grpSp>
          <p:nvGrpSpPr>
            <p:cNvPr id="34" name="组合 33">
              <a:extLst>
                <a:ext uri="{FF2B5EF4-FFF2-40B4-BE49-F238E27FC236}">
                  <a16:creationId xmlns:a16="http://schemas.microsoft.com/office/drawing/2014/main" id="{C39F627A-BB72-4F79-9929-3F1F0210DDE4}"/>
                </a:ext>
              </a:extLst>
            </p:cNvPr>
            <p:cNvGrpSpPr/>
            <p:nvPr/>
          </p:nvGrpSpPr>
          <p:grpSpPr>
            <a:xfrm>
              <a:off x="1533449" y="2101178"/>
              <a:ext cx="617672" cy="444393"/>
              <a:chOff x="4155288" y="1603828"/>
              <a:chExt cx="645560" cy="464457"/>
            </a:xfrm>
          </p:grpSpPr>
          <p:sp>
            <p:nvSpPr>
              <p:cNvPr id="35" name="椭圆 34">
                <a:extLst>
                  <a:ext uri="{FF2B5EF4-FFF2-40B4-BE49-F238E27FC236}">
                    <a16:creationId xmlns:a16="http://schemas.microsoft.com/office/drawing/2014/main" id="{F41CA11B-7A10-4BDF-A83A-E24093A169A5}"/>
                  </a:ext>
                </a:extLst>
              </p:cNvPr>
              <p:cNvSpPr/>
              <p:nvPr/>
            </p:nvSpPr>
            <p:spPr>
              <a:xfrm>
                <a:off x="4245840" y="1603828"/>
                <a:ext cx="464457" cy="464457"/>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36" name="文本框 35">
                <a:extLst>
                  <a:ext uri="{FF2B5EF4-FFF2-40B4-BE49-F238E27FC236}">
                    <a16:creationId xmlns:a16="http://schemas.microsoft.com/office/drawing/2014/main" id="{608C2C1B-C162-4CEE-B198-ABA58FF26D99}"/>
                  </a:ext>
                </a:extLst>
              </p:cNvPr>
              <p:cNvSpPr txBox="1"/>
              <p:nvPr/>
            </p:nvSpPr>
            <p:spPr>
              <a:xfrm>
                <a:off x="4155288" y="1664759"/>
                <a:ext cx="645560" cy="334490"/>
              </a:xfrm>
              <a:prstGeom prst="rect">
                <a:avLst/>
              </a:prstGeom>
              <a:noFill/>
            </p:spPr>
            <p:txBody>
              <a:bodyPr rtlCol="0" wrap="square">
                <a:spAutoFit/>
              </a:bodyPr>
              <a:lstStyle/>
              <a:p>
                <a:pPr algn="ctr"/>
                <a:r>
                  <a:rPr altLang="zh-CN" lang="en-US" smtClean="0" sz="1500">
                    <a:solidFill>
                      <a:schemeClr val="bg1"/>
                    </a:solidFill>
                    <a:latin typeface="+mn-ea"/>
                  </a:rPr>
                  <a:t>03</a:t>
                </a:r>
              </a:p>
            </p:txBody>
          </p:sp>
        </p:grpSp>
      </p:grpSp>
      <p:grpSp>
        <p:nvGrpSpPr>
          <p:cNvPr id="37" name="组合 36"/>
          <p:cNvGrpSpPr/>
          <p:nvPr/>
        </p:nvGrpSpPr>
        <p:grpSpPr>
          <a:xfrm>
            <a:off x="2362200" y="3218896"/>
            <a:ext cx="4486351" cy="444393"/>
            <a:chOff x="1533449" y="2101178"/>
            <a:chExt cx="4486351" cy="444393"/>
          </a:xfrm>
        </p:grpSpPr>
        <p:sp>
          <p:nvSpPr>
            <p:cNvPr id="38" name="矩形: 圆角 4">
              <a:extLst>
                <a:ext uri="{FF2B5EF4-FFF2-40B4-BE49-F238E27FC236}">
                  <a16:creationId xmlns:a16="http://schemas.microsoft.com/office/drawing/2014/main" id="{7A806577-DB65-4826-9A19-E246E36EBC99}"/>
                </a:ext>
              </a:extLst>
            </p:cNvPr>
            <p:cNvSpPr/>
            <p:nvPr/>
          </p:nvSpPr>
          <p:spPr>
            <a:xfrm>
              <a:off x="2193779" y="2147207"/>
              <a:ext cx="3826021" cy="348343"/>
            </a:xfrm>
            <a:prstGeom prst="roundRect">
              <a:avLst>
                <a:gd fmla="val 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39" name="矩形 38">
              <a:extLst>
                <a:ext uri="{FF2B5EF4-FFF2-40B4-BE49-F238E27FC236}">
                  <a16:creationId xmlns:a16="http://schemas.microsoft.com/office/drawing/2014/main" id="{875954D1-FA34-421E-BC9C-A8D82B5ACF3D}"/>
                </a:ext>
              </a:extLst>
            </p:cNvPr>
            <p:cNvSpPr/>
            <p:nvPr/>
          </p:nvSpPr>
          <p:spPr>
            <a:xfrm>
              <a:off x="2530415" y="2188686"/>
              <a:ext cx="3194034" cy="297180"/>
            </a:xfrm>
            <a:prstGeom prst="rect">
              <a:avLst/>
            </a:prstGeom>
          </p:spPr>
          <p:txBody>
            <a:bodyPr wrap="square">
              <a:spAutoFit/>
            </a:bodyPr>
            <a:lstStyle/>
            <a:p>
              <a:r>
                <a:rPr altLang="en-US" lang="zh-CN" spc="98" sz="1350">
                  <a:solidFill>
                    <a:schemeClr val="tx2"/>
                  </a:solidFill>
                  <a:latin typeface="+mn-ea"/>
                </a:rPr>
                <a:t>践行“两山论”的相关建议</a:t>
              </a:r>
            </a:p>
          </p:txBody>
        </p:sp>
        <p:grpSp>
          <p:nvGrpSpPr>
            <p:cNvPr id="40" name="组合 39">
              <a:extLst>
                <a:ext uri="{FF2B5EF4-FFF2-40B4-BE49-F238E27FC236}">
                  <a16:creationId xmlns:a16="http://schemas.microsoft.com/office/drawing/2014/main" id="{C39F627A-BB72-4F79-9929-3F1F0210DDE4}"/>
                </a:ext>
              </a:extLst>
            </p:cNvPr>
            <p:cNvGrpSpPr/>
            <p:nvPr/>
          </p:nvGrpSpPr>
          <p:grpSpPr>
            <a:xfrm>
              <a:off x="1533449" y="2101178"/>
              <a:ext cx="617672" cy="444393"/>
              <a:chOff x="4155288" y="1603828"/>
              <a:chExt cx="645560" cy="464457"/>
            </a:xfrm>
          </p:grpSpPr>
          <p:sp>
            <p:nvSpPr>
              <p:cNvPr id="41" name="椭圆 40">
                <a:extLst>
                  <a:ext uri="{FF2B5EF4-FFF2-40B4-BE49-F238E27FC236}">
                    <a16:creationId xmlns:a16="http://schemas.microsoft.com/office/drawing/2014/main" id="{F41CA11B-7A10-4BDF-A83A-E24093A169A5}"/>
                  </a:ext>
                </a:extLst>
              </p:cNvPr>
              <p:cNvSpPr/>
              <p:nvPr/>
            </p:nvSpPr>
            <p:spPr>
              <a:xfrm>
                <a:off x="4245840" y="1603828"/>
                <a:ext cx="464457" cy="464457"/>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42" name="文本框 41">
                <a:extLst>
                  <a:ext uri="{FF2B5EF4-FFF2-40B4-BE49-F238E27FC236}">
                    <a16:creationId xmlns:a16="http://schemas.microsoft.com/office/drawing/2014/main" id="{608C2C1B-C162-4CEE-B198-ABA58FF26D99}"/>
                  </a:ext>
                </a:extLst>
              </p:cNvPr>
              <p:cNvSpPr txBox="1"/>
              <p:nvPr/>
            </p:nvSpPr>
            <p:spPr>
              <a:xfrm>
                <a:off x="4155288" y="1664759"/>
                <a:ext cx="645560" cy="334490"/>
              </a:xfrm>
              <a:prstGeom prst="rect">
                <a:avLst/>
              </a:prstGeom>
              <a:noFill/>
            </p:spPr>
            <p:txBody>
              <a:bodyPr rtlCol="0" wrap="square">
                <a:spAutoFit/>
              </a:bodyPr>
              <a:lstStyle/>
              <a:p>
                <a:pPr algn="ctr"/>
                <a:r>
                  <a:rPr altLang="zh-CN" lang="en-US" smtClean="0" sz="1500">
                    <a:solidFill>
                      <a:schemeClr val="bg1"/>
                    </a:solidFill>
                    <a:latin typeface="+mn-ea"/>
                  </a:rPr>
                  <a:t>04</a:t>
                </a:r>
              </a:p>
            </p:txBody>
          </p:sp>
        </p:grpSp>
      </p:grpSp>
      <p:pic>
        <p:nvPicPr>
          <p:cNvPr id="4" name="图片 3"/>
          <p:cNvPicPr>
            <a:picLocks noChangeAspect="1"/>
          </p:cNvPicPr>
          <p:nvPr/>
        </p:nvPicPr>
        <p:blipFill>
          <a:blip r:embed="rId5">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1418304" y="2495550"/>
            <a:ext cx="521471" cy="520752"/>
          </a:xfrm>
          <a:prstGeom prst="rect">
            <a:avLst/>
          </a:prstGeom>
        </p:spPr>
      </p:pic>
    </p:spTree>
    <p:extLst>
      <p:ext uri="{BB962C8B-B14F-4D97-AF65-F5344CB8AC3E}">
        <p14:creationId val="578395132"/>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12"/>
                                        </p:tgtEl>
                                        <p:attrNameLst>
                                          <p:attrName>style.visibility</p:attrName>
                                        </p:attrNameLst>
                                      </p:cBhvr>
                                      <p:to>
                                        <p:strVal val="visible"/>
                                      </p:to>
                                    </p:set>
                                    <p:anim calcmode="lin" valueType="num">
                                      <p:cBhvr>
                                        <p:cTn dur="500" fill="hold" id="13"/>
                                        <p:tgtEl>
                                          <p:spTgt spid="12"/>
                                        </p:tgtEl>
                                        <p:attrNameLst>
                                          <p:attrName>ppt_w</p:attrName>
                                        </p:attrNameLst>
                                      </p:cBhvr>
                                      <p:tavLst>
                                        <p:tav tm="0">
                                          <p:val>
                                            <p:fltVal val="0"/>
                                          </p:val>
                                        </p:tav>
                                        <p:tav tm="100000">
                                          <p:val>
                                            <p:strVal val="#ppt_w"/>
                                          </p:val>
                                        </p:tav>
                                      </p:tavLst>
                                    </p:anim>
                                    <p:anim calcmode="lin" valueType="num">
                                      <p:cBhvr>
                                        <p:cTn dur="500" fill="hold" id="14"/>
                                        <p:tgtEl>
                                          <p:spTgt spid="12"/>
                                        </p:tgtEl>
                                        <p:attrNameLst>
                                          <p:attrName>ppt_h</p:attrName>
                                        </p:attrNameLst>
                                      </p:cBhvr>
                                      <p:tavLst>
                                        <p:tav tm="0">
                                          <p:val>
                                            <p:fltVal val="0"/>
                                          </p:val>
                                        </p:tav>
                                        <p:tav tm="100000">
                                          <p:val>
                                            <p:strVal val="#ppt_h"/>
                                          </p:val>
                                        </p:tav>
                                      </p:tavLst>
                                    </p:anim>
                                    <p:animEffect filter="fade" transition="in">
                                      <p:cBhvr>
                                        <p:cTn dur="500" id="15"/>
                                        <p:tgtEl>
                                          <p:spTgt spid="12"/>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3"/>
                                        </p:tgtEl>
                                        <p:attrNameLst>
                                          <p:attrName>style.visibility</p:attrName>
                                        </p:attrNameLst>
                                      </p:cBhvr>
                                      <p:to>
                                        <p:strVal val="visible"/>
                                      </p:to>
                                    </p:set>
                                    <p:animEffect filter="fade" transition="in">
                                      <p:cBhvr>
                                        <p:cTn dur="500" id="20"/>
                                        <p:tgtEl>
                                          <p:spTgt spid="3"/>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grpId="0" id="23" nodeType="clickEffect" presetClass="entr" presetID="2" presetSubtype="4">
                                  <p:stCondLst>
                                    <p:cond delay="0"/>
                                  </p:stCondLst>
                                  <p:childTnLst>
                                    <p:set>
                                      <p:cBhvr>
                                        <p:cTn dur="1" fill="hold" id="24">
                                          <p:stCondLst>
                                            <p:cond delay="0"/>
                                          </p:stCondLst>
                                        </p:cTn>
                                        <p:tgtEl>
                                          <p:spTgt spid="14"/>
                                        </p:tgtEl>
                                        <p:attrNameLst>
                                          <p:attrName>style.visibility</p:attrName>
                                        </p:attrNameLst>
                                      </p:cBhvr>
                                      <p:to>
                                        <p:strVal val="visible"/>
                                      </p:to>
                                    </p:set>
                                    <p:anim calcmode="lin" valueType="num">
                                      <p:cBhvr additive="base">
                                        <p:cTn dur="500" fill="hold" id="25"/>
                                        <p:tgtEl>
                                          <p:spTgt spid="14"/>
                                        </p:tgtEl>
                                        <p:attrNameLst>
                                          <p:attrName>ppt_x</p:attrName>
                                        </p:attrNameLst>
                                      </p:cBhvr>
                                      <p:tavLst>
                                        <p:tav tm="0">
                                          <p:val>
                                            <p:strVal val="#ppt_x"/>
                                          </p:val>
                                        </p:tav>
                                        <p:tav tm="100000">
                                          <p:val>
                                            <p:strVal val="#ppt_x"/>
                                          </p:val>
                                        </p:tav>
                                      </p:tavLst>
                                    </p:anim>
                                    <p:anim calcmode="lin" valueType="num">
                                      <p:cBhvr additive="base">
                                        <p:cTn dur="500" fill="hold" id="26"/>
                                        <p:tgtEl>
                                          <p:spTgt spid="14"/>
                                        </p:tgtEl>
                                        <p:attrNameLst>
                                          <p:attrName>ppt_y</p:attrName>
                                        </p:attrNameLst>
                                      </p:cBhvr>
                                      <p:tavLst>
                                        <p:tav tm="0">
                                          <p:val>
                                            <p:strVal val="1+#ppt_h/2"/>
                                          </p:val>
                                        </p:tav>
                                        <p:tav tm="100000">
                                          <p:val>
                                            <p:strVal val="#ppt_y"/>
                                          </p:val>
                                        </p:tav>
                                      </p:tavLst>
                                    </p:anim>
                                  </p:childTnLst>
                                </p:cTn>
                              </p:par>
                              <p:par>
                                <p:cTn fill="hold" id="27" nodeType="withEffect" presetClass="entr" presetID="2" presetSubtype="4">
                                  <p:stCondLst>
                                    <p:cond delay="0"/>
                                  </p:stCondLst>
                                  <p:childTnLst>
                                    <p:set>
                                      <p:cBhvr>
                                        <p:cTn dur="1" fill="hold" id="28">
                                          <p:stCondLst>
                                            <p:cond delay="0"/>
                                          </p:stCondLst>
                                        </p:cTn>
                                        <p:tgtEl>
                                          <p:spTgt spid="4"/>
                                        </p:tgtEl>
                                        <p:attrNameLst>
                                          <p:attrName>style.visibility</p:attrName>
                                        </p:attrNameLst>
                                      </p:cBhvr>
                                      <p:to>
                                        <p:strVal val="visible"/>
                                      </p:to>
                                    </p:set>
                                    <p:anim calcmode="lin" valueType="num">
                                      <p:cBhvr additive="base">
                                        <p:cTn dur="500" fill="hold" id="29"/>
                                        <p:tgtEl>
                                          <p:spTgt spid="4"/>
                                        </p:tgtEl>
                                        <p:attrNameLst>
                                          <p:attrName>ppt_x</p:attrName>
                                        </p:attrNameLst>
                                      </p:cBhvr>
                                      <p:tavLst>
                                        <p:tav tm="0">
                                          <p:val>
                                            <p:strVal val="#ppt_x"/>
                                          </p:val>
                                        </p:tav>
                                        <p:tav tm="100000">
                                          <p:val>
                                            <p:strVal val="#ppt_x"/>
                                          </p:val>
                                        </p:tav>
                                      </p:tavLst>
                                    </p:anim>
                                    <p:anim calcmode="lin" valueType="num">
                                      <p:cBhvr additive="base">
                                        <p:cTn dur="500" fill="hold" id="30"/>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cond delay="0" evt="onBegin">
                          <p:tn val="30"/>
                        </p:cond>
                      </p:stCondLst>
                      <p:childTnLst>
                        <p:par>
                          <p:cTn fill="hold" id="32" nodeType="afterGroup">
                            <p:stCondLst>
                              <p:cond delay="0"/>
                            </p:stCondLst>
                            <p:childTnLst>
                              <p:par>
                                <p:cTn fill="hold" id="33" nodeType="clickEffect" presetClass="entr" presetID="53" presetSubtype="0">
                                  <p:stCondLst>
                                    <p:cond delay="0"/>
                                  </p:stCondLst>
                                  <p:childTnLst>
                                    <p:set>
                                      <p:cBhvr>
                                        <p:cTn dur="1" fill="hold" id="34">
                                          <p:stCondLst>
                                            <p:cond delay="0"/>
                                          </p:stCondLst>
                                        </p:cTn>
                                        <p:tgtEl>
                                          <p:spTgt spid="19"/>
                                        </p:tgtEl>
                                        <p:attrNameLst>
                                          <p:attrName>style.visibility</p:attrName>
                                        </p:attrNameLst>
                                      </p:cBhvr>
                                      <p:to>
                                        <p:strVal val="visible"/>
                                      </p:to>
                                    </p:set>
                                    <p:anim calcmode="lin" valueType="num">
                                      <p:cBhvr>
                                        <p:cTn dur="500" fill="hold" id="35"/>
                                        <p:tgtEl>
                                          <p:spTgt spid="19"/>
                                        </p:tgtEl>
                                        <p:attrNameLst>
                                          <p:attrName>ppt_w</p:attrName>
                                        </p:attrNameLst>
                                      </p:cBhvr>
                                      <p:tavLst>
                                        <p:tav tm="0">
                                          <p:val>
                                            <p:fltVal val="0"/>
                                          </p:val>
                                        </p:tav>
                                        <p:tav tm="100000">
                                          <p:val>
                                            <p:strVal val="#ppt_w"/>
                                          </p:val>
                                        </p:tav>
                                      </p:tavLst>
                                    </p:anim>
                                    <p:anim calcmode="lin" valueType="num">
                                      <p:cBhvr>
                                        <p:cTn dur="500" fill="hold" id="36"/>
                                        <p:tgtEl>
                                          <p:spTgt spid="19"/>
                                        </p:tgtEl>
                                        <p:attrNameLst>
                                          <p:attrName>ppt_h</p:attrName>
                                        </p:attrNameLst>
                                      </p:cBhvr>
                                      <p:tavLst>
                                        <p:tav tm="0">
                                          <p:val>
                                            <p:fltVal val="0"/>
                                          </p:val>
                                        </p:tav>
                                        <p:tav tm="100000">
                                          <p:val>
                                            <p:strVal val="#ppt_h"/>
                                          </p:val>
                                        </p:tav>
                                      </p:tavLst>
                                    </p:anim>
                                    <p:animEffect filter="fade" transition="in">
                                      <p:cBhvr>
                                        <p:cTn dur="500" id="37"/>
                                        <p:tgtEl>
                                          <p:spTgt spid="19"/>
                                        </p:tgtEl>
                                      </p:cBhvr>
                                    </p:animEffect>
                                  </p:childTnLst>
                                </p:cTn>
                              </p:par>
                              <p:par>
                                <p:cTn fill="hold" id="38" nodeType="withEffect" presetClass="entr" presetID="53" presetSubtype="0">
                                  <p:stCondLst>
                                    <p:cond delay="0"/>
                                  </p:stCondLst>
                                  <p:childTnLst>
                                    <p:set>
                                      <p:cBhvr>
                                        <p:cTn dur="1" fill="hold" id="39">
                                          <p:stCondLst>
                                            <p:cond delay="0"/>
                                          </p:stCondLst>
                                        </p:cTn>
                                        <p:tgtEl>
                                          <p:spTgt spid="25"/>
                                        </p:tgtEl>
                                        <p:attrNameLst>
                                          <p:attrName>style.visibility</p:attrName>
                                        </p:attrNameLst>
                                      </p:cBhvr>
                                      <p:to>
                                        <p:strVal val="visible"/>
                                      </p:to>
                                    </p:set>
                                    <p:anim calcmode="lin" valueType="num">
                                      <p:cBhvr>
                                        <p:cTn dur="500" fill="hold" id="40"/>
                                        <p:tgtEl>
                                          <p:spTgt spid="25"/>
                                        </p:tgtEl>
                                        <p:attrNameLst>
                                          <p:attrName>ppt_w</p:attrName>
                                        </p:attrNameLst>
                                      </p:cBhvr>
                                      <p:tavLst>
                                        <p:tav tm="0">
                                          <p:val>
                                            <p:fltVal val="0"/>
                                          </p:val>
                                        </p:tav>
                                        <p:tav tm="100000">
                                          <p:val>
                                            <p:strVal val="#ppt_w"/>
                                          </p:val>
                                        </p:tav>
                                      </p:tavLst>
                                    </p:anim>
                                    <p:anim calcmode="lin" valueType="num">
                                      <p:cBhvr>
                                        <p:cTn dur="500" fill="hold" id="41"/>
                                        <p:tgtEl>
                                          <p:spTgt spid="25"/>
                                        </p:tgtEl>
                                        <p:attrNameLst>
                                          <p:attrName>ppt_h</p:attrName>
                                        </p:attrNameLst>
                                      </p:cBhvr>
                                      <p:tavLst>
                                        <p:tav tm="0">
                                          <p:val>
                                            <p:fltVal val="0"/>
                                          </p:val>
                                        </p:tav>
                                        <p:tav tm="100000">
                                          <p:val>
                                            <p:strVal val="#ppt_h"/>
                                          </p:val>
                                        </p:tav>
                                      </p:tavLst>
                                    </p:anim>
                                    <p:animEffect filter="fade" transition="in">
                                      <p:cBhvr>
                                        <p:cTn dur="500" id="42"/>
                                        <p:tgtEl>
                                          <p:spTgt spid="25"/>
                                        </p:tgtEl>
                                      </p:cBhvr>
                                    </p:animEffect>
                                  </p:childTnLst>
                                </p:cTn>
                              </p:par>
                              <p:par>
                                <p:cTn fill="hold" id="43" nodeType="withEffect" presetClass="entr" presetID="53" presetSubtype="0">
                                  <p:stCondLst>
                                    <p:cond delay="0"/>
                                  </p:stCondLst>
                                  <p:childTnLst>
                                    <p:set>
                                      <p:cBhvr>
                                        <p:cTn dur="1" fill="hold" id="44">
                                          <p:stCondLst>
                                            <p:cond delay="0"/>
                                          </p:stCondLst>
                                        </p:cTn>
                                        <p:tgtEl>
                                          <p:spTgt spid="31"/>
                                        </p:tgtEl>
                                        <p:attrNameLst>
                                          <p:attrName>style.visibility</p:attrName>
                                        </p:attrNameLst>
                                      </p:cBhvr>
                                      <p:to>
                                        <p:strVal val="visible"/>
                                      </p:to>
                                    </p:set>
                                    <p:anim calcmode="lin" valueType="num">
                                      <p:cBhvr>
                                        <p:cTn dur="500" fill="hold" id="45"/>
                                        <p:tgtEl>
                                          <p:spTgt spid="31"/>
                                        </p:tgtEl>
                                        <p:attrNameLst>
                                          <p:attrName>ppt_w</p:attrName>
                                        </p:attrNameLst>
                                      </p:cBhvr>
                                      <p:tavLst>
                                        <p:tav tm="0">
                                          <p:val>
                                            <p:fltVal val="0"/>
                                          </p:val>
                                        </p:tav>
                                        <p:tav tm="100000">
                                          <p:val>
                                            <p:strVal val="#ppt_w"/>
                                          </p:val>
                                        </p:tav>
                                      </p:tavLst>
                                    </p:anim>
                                    <p:anim calcmode="lin" valueType="num">
                                      <p:cBhvr>
                                        <p:cTn dur="500" fill="hold" id="46"/>
                                        <p:tgtEl>
                                          <p:spTgt spid="31"/>
                                        </p:tgtEl>
                                        <p:attrNameLst>
                                          <p:attrName>ppt_h</p:attrName>
                                        </p:attrNameLst>
                                      </p:cBhvr>
                                      <p:tavLst>
                                        <p:tav tm="0">
                                          <p:val>
                                            <p:fltVal val="0"/>
                                          </p:val>
                                        </p:tav>
                                        <p:tav tm="100000">
                                          <p:val>
                                            <p:strVal val="#ppt_h"/>
                                          </p:val>
                                        </p:tav>
                                      </p:tavLst>
                                    </p:anim>
                                    <p:animEffect filter="fade" transition="in">
                                      <p:cBhvr>
                                        <p:cTn dur="500" id="47"/>
                                        <p:tgtEl>
                                          <p:spTgt spid="31"/>
                                        </p:tgtEl>
                                      </p:cBhvr>
                                    </p:animEffect>
                                  </p:childTnLst>
                                </p:cTn>
                              </p:par>
                              <p:par>
                                <p:cTn fill="hold" id="48" nodeType="withEffect" presetClass="entr" presetID="53" presetSubtype="0">
                                  <p:stCondLst>
                                    <p:cond delay="0"/>
                                  </p:stCondLst>
                                  <p:childTnLst>
                                    <p:set>
                                      <p:cBhvr>
                                        <p:cTn dur="1" fill="hold" id="49">
                                          <p:stCondLst>
                                            <p:cond delay="0"/>
                                          </p:stCondLst>
                                        </p:cTn>
                                        <p:tgtEl>
                                          <p:spTgt spid="37"/>
                                        </p:tgtEl>
                                        <p:attrNameLst>
                                          <p:attrName>style.visibility</p:attrName>
                                        </p:attrNameLst>
                                      </p:cBhvr>
                                      <p:to>
                                        <p:strVal val="visible"/>
                                      </p:to>
                                    </p:set>
                                    <p:anim calcmode="lin" valueType="num">
                                      <p:cBhvr>
                                        <p:cTn dur="500" fill="hold" id="50"/>
                                        <p:tgtEl>
                                          <p:spTgt spid="37"/>
                                        </p:tgtEl>
                                        <p:attrNameLst>
                                          <p:attrName>ppt_w</p:attrName>
                                        </p:attrNameLst>
                                      </p:cBhvr>
                                      <p:tavLst>
                                        <p:tav tm="0">
                                          <p:val>
                                            <p:fltVal val="0"/>
                                          </p:val>
                                        </p:tav>
                                        <p:tav tm="100000">
                                          <p:val>
                                            <p:strVal val="#ppt_w"/>
                                          </p:val>
                                        </p:tav>
                                      </p:tavLst>
                                    </p:anim>
                                    <p:anim calcmode="lin" valueType="num">
                                      <p:cBhvr>
                                        <p:cTn dur="500" fill="hold" id="51"/>
                                        <p:tgtEl>
                                          <p:spTgt spid="37"/>
                                        </p:tgtEl>
                                        <p:attrNameLst>
                                          <p:attrName>ppt_h</p:attrName>
                                        </p:attrNameLst>
                                      </p:cBhvr>
                                      <p:tavLst>
                                        <p:tav tm="0">
                                          <p:val>
                                            <p:fltVal val="0"/>
                                          </p:val>
                                        </p:tav>
                                        <p:tav tm="100000">
                                          <p:val>
                                            <p:strVal val="#ppt_h"/>
                                          </p:val>
                                        </p:tav>
                                      </p:tavLst>
                                    </p:anim>
                                    <p:animEffect filter="fade" transition="in">
                                      <p:cBhvr>
                                        <p:cTn dur="500" id="52"/>
                                        <p:tgtEl>
                                          <p:spTgt spid="3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381000" y="390483"/>
            <a:ext cx="8382000" cy="4369775"/>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004832" y="3158652"/>
            <a:ext cx="2605768" cy="1241898"/>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756" y="2849181"/>
            <a:ext cx="9143244" cy="2313369"/>
          </a:xfrm>
          <a:prstGeom prst="rect">
            <a:avLst/>
          </a:prstGeom>
        </p:spPr>
      </p:pic>
      <p:pic>
        <p:nvPicPr>
          <p:cNvPr id="4" name="图片 3"/>
          <p:cNvPicPr>
            <a:picLocks noChangeAspect="1"/>
          </p:cNvPicPr>
          <p:nvPr/>
        </p:nvPicPr>
        <p:blipFill>
          <a:blip r:embed="rId5">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3124200" y="1302663"/>
            <a:ext cx="521471" cy="520752"/>
          </a:xfrm>
          <a:prstGeom prst="rect">
            <a:avLst/>
          </a:prstGeom>
        </p:spPr>
      </p:pic>
      <p:sp>
        <p:nvSpPr>
          <p:cNvPr id="43" name="TextBox 4">
            <a:extLst>
              <a:ext uri="{FF2B5EF4-FFF2-40B4-BE49-F238E27FC236}">
                <a16:creationId xmlns:a16="http://schemas.microsoft.com/office/drawing/2014/main" id="{2D1553F7-9E28-4E30-A323-773DD301ADFF}"/>
              </a:ext>
            </a:extLst>
          </p:cNvPr>
          <p:cNvSpPr txBox="1"/>
          <p:nvPr/>
        </p:nvSpPr>
        <p:spPr>
          <a:xfrm>
            <a:off x="3429000" y="1302663"/>
            <a:ext cx="2362200" cy="609600"/>
          </a:xfrm>
          <a:prstGeom prst="rect">
            <a:avLst/>
          </a:prstGeom>
          <a:noFill/>
        </p:spPr>
        <p:txBody>
          <a:bodyPr bIns="0" lIns="0" rIns="0" tIns="0" wrap="square">
            <a:spAutoFit/>
          </a:bodyPr>
          <a:lstStyle/>
          <a:p>
            <a:pPr algn="ctr">
              <a:defRPr/>
            </a:pPr>
            <a:r>
              <a:rPr altLang="en-US" lang="zh-CN" smtClean="0" spc="300" sz="4000">
                <a:solidFill>
                  <a:schemeClr val="accent1"/>
                </a:solidFill>
                <a:latin typeface="+mn-ea"/>
                <a:cs typeface="+mn-ea"/>
                <a:sym typeface="+mn-lt"/>
              </a:rPr>
              <a:t>第一章</a:t>
            </a:r>
          </a:p>
        </p:txBody>
      </p:sp>
      <p:sp>
        <p:nvSpPr>
          <p:cNvPr id="44" name="矩形 43">
            <a:extLst>
              <a:ext uri="{FF2B5EF4-FFF2-40B4-BE49-F238E27FC236}">
                <a16:creationId xmlns:a16="http://schemas.microsoft.com/office/drawing/2014/main" id="{21F0EFEC-DA23-4440-B8C1-7817D5BA9E7D}"/>
              </a:ext>
            </a:extLst>
          </p:cNvPr>
          <p:cNvSpPr/>
          <p:nvPr/>
        </p:nvSpPr>
        <p:spPr>
          <a:xfrm>
            <a:off x="1524000" y="1994922"/>
            <a:ext cx="5715000" cy="1325880"/>
          </a:xfrm>
          <a:prstGeom prst="rect">
            <a:avLst/>
          </a:prstGeom>
        </p:spPr>
        <p:txBody>
          <a:bodyPr wrap="square">
            <a:spAutoFit/>
          </a:bodyPr>
          <a:lstStyle/>
          <a:p>
            <a:pPr algn="ctr"/>
            <a:r>
              <a:rPr altLang="en-US" b="1" lang="zh-CN" spc="98" sz="4050">
                <a:solidFill>
                  <a:schemeClr val="accent1"/>
                </a:solidFill>
                <a:latin typeface="+mj-ea"/>
                <a:ea typeface="+mj-ea"/>
              </a:rPr>
              <a:t>“两山论”理念的提出</a:t>
            </a:r>
          </a:p>
          <a:p>
            <a:pPr algn="ctr"/>
            <a:r>
              <a:rPr altLang="en-US" b="1" lang="zh-CN" spc="98" sz="4050">
                <a:solidFill>
                  <a:schemeClr val="accent1"/>
                </a:solidFill>
                <a:latin typeface="+mj-ea"/>
                <a:ea typeface="+mj-ea"/>
              </a:rPr>
              <a:t>与发展历程</a:t>
            </a:r>
          </a:p>
        </p:txBody>
      </p:sp>
    </p:spTree>
    <p:extLst>
      <p:ext uri="{BB962C8B-B14F-4D97-AF65-F5344CB8AC3E}">
        <p14:creationId val="4253985721"/>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12"/>
                                        </p:tgtEl>
                                        <p:attrNameLst>
                                          <p:attrName>style.visibility</p:attrName>
                                        </p:attrNameLst>
                                      </p:cBhvr>
                                      <p:to>
                                        <p:strVal val="visible"/>
                                      </p:to>
                                    </p:set>
                                    <p:anim calcmode="lin" valueType="num">
                                      <p:cBhvr>
                                        <p:cTn dur="500" fill="hold" id="13"/>
                                        <p:tgtEl>
                                          <p:spTgt spid="12"/>
                                        </p:tgtEl>
                                        <p:attrNameLst>
                                          <p:attrName>ppt_w</p:attrName>
                                        </p:attrNameLst>
                                      </p:cBhvr>
                                      <p:tavLst>
                                        <p:tav tm="0">
                                          <p:val>
                                            <p:fltVal val="0"/>
                                          </p:val>
                                        </p:tav>
                                        <p:tav tm="100000">
                                          <p:val>
                                            <p:strVal val="#ppt_w"/>
                                          </p:val>
                                        </p:tav>
                                      </p:tavLst>
                                    </p:anim>
                                    <p:anim calcmode="lin" valueType="num">
                                      <p:cBhvr>
                                        <p:cTn dur="500" fill="hold" id="14"/>
                                        <p:tgtEl>
                                          <p:spTgt spid="12"/>
                                        </p:tgtEl>
                                        <p:attrNameLst>
                                          <p:attrName>ppt_h</p:attrName>
                                        </p:attrNameLst>
                                      </p:cBhvr>
                                      <p:tavLst>
                                        <p:tav tm="0">
                                          <p:val>
                                            <p:fltVal val="0"/>
                                          </p:val>
                                        </p:tav>
                                        <p:tav tm="100000">
                                          <p:val>
                                            <p:strVal val="#ppt_h"/>
                                          </p:val>
                                        </p:tav>
                                      </p:tavLst>
                                    </p:anim>
                                    <p:animEffect filter="fade" transition="in">
                                      <p:cBhvr>
                                        <p:cTn dur="500" id="15"/>
                                        <p:tgtEl>
                                          <p:spTgt spid="12"/>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3"/>
                                        </p:tgtEl>
                                        <p:attrNameLst>
                                          <p:attrName>style.visibility</p:attrName>
                                        </p:attrNameLst>
                                      </p:cBhvr>
                                      <p:to>
                                        <p:strVal val="visible"/>
                                      </p:to>
                                    </p:set>
                                    <p:animEffect filter="fade" transition="in">
                                      <p:cBhvr>
                                        <p:cTn dur="500" id="20"/>
                                        <p:tgtEl>
                                          <p:spTgt spid="3"/>
                                        </p:tgtEl>
                                      </p:cBhvr>
                                    </p:animEffect>
                                  </p:childTnLst>
                                </p:cTn>
                              </p:par>
                              <p:par>
                                <p:cTn fill="hold" id="21" nodeType="withEffect" presetClass="entr" presetID="2" presetSubtype="4">
                                  <p:stCondLst>
                                    <p:cond delay="0"/>
                                  </p:stCondLst>
                                  <p:childTnLst>
                                    <p:set>
                                      <p:cBhvr>
                                        <p:cTn dur="1" fill="hold" id="22">
                                          <p:stCondLst>
                                            <p:cond delay="0"/>
                                          </p:stCondLst>
                                        </p:cTn>
                                        <p:tgtEl>
                                          <p:spTgt spid="4"/>
                                        </p:tgtEl>
                                        <p:attrNameLst>
                                          <p:attrName>style.visibility</p:attrName>
                                        </p:attrNameLst>
                                      </p:cBhvr>
                                      <p:to>
                                        <p:strVal val="visible"/>
                                      </p:to>
                                    </p:set>
                                    <p:anim calcmode="lin" valueType="num">
                                      <p:cBhvr additive="base">
                                        <p:cTn dur="500" fill="hold" id="23"/>
                                        <p:tgtEl>
                                          <p:spTgt spid="4"/>
                                        </p:tgtEl>
                                        <p:attrNameLst>
                                          <p:attrName>ppt_x</p:attrName>
                                        </p:attrNameLst>
                                      </p:cBhvr>
                                      <p:tavLst>
                                        <p:tav tm="0">
                                          <p:val>
                                            <p:strVal val="#ppt_x"/>
                                          </p:val>
                                        </p:tav>
                                        <p:tav tm="100000">
                                          <p:val>
                                            <p:strVal val="#ppt_x"/>
                                          </p:val>
                                        </p:tav>
                                      </p:tavLst>
                                    </p:anim>
                                    <p:anim calcmode="lin" valueType="num">
                                      <p:cBhvr additive="base">
                                        <p:cTn dur="500" fill="hold" id="24"/>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25" nodeType="clickPar">
                      <p:stCondLst>
                        <p:cond delay="indefinite"/>
                        <p:cond delay="0" evt="onBegin">
                          <p:tn val="24"/>
                        </p:cond>
                      </p:stCondLst>
                      <p:childTnLst>
                        <p:par>
                          <p:cTn fill="hold" id="26" nodeType="afterGroup">
                            <p:stCondLst>
                              <p:cond delay="0"/>
                            </p:stCondLst>
                            <p:childTnLst>
                              <p:par>
                                <p:cTn fill="hold" grpId="0" id="27" nodeType="clickEffect" presetClass="entr" presetID="2" presetSubtype="4">
                                  <p:stCondLst>
                                    <p:cond delay="0"/>
                                  </p:stCondLst>
                                  <p:childTnLst>
                                    <p:set>
                                      <p:cBhvr>
                                        <p:cTn dur="1" fill="hold" id="28">
                                          <p:stCondLst>
                                            <p:cond delay="0"/>
                                          </p:stCondLst>
                                        </p:cTn>
                                        <p:tgtEl>
                                          <p:spTgt spid="43"/>
                                        </p:tgtEl>
                                        <p:attrNameLst>
                                          <p:attrName>style.visibility</p:attrName>
                                        </p:attrNameLst>
                                      </p:cBhvr>
                                      <p:to>
                                        <p:strVal val="visible"/>
                                      </p:to>
                                    </p:set>
                                    <p:anim calcmode="lin" valueType="num">
                                      <p:cBhvr additive="base">
                                        <p:cTn dur="500" fill="hold" id="29"/>
                                        <p:tgtEl>
                                          <p:spTgt spid="43"/>
                                        </p:tgtEl>
                                        <p:attrNameLst>
                                          <p:attrName>ppt_x</p:attrName>
                                        </p:attrNameLst>
                                      </p:cBhvr>
                                      <p:tavLst>
                                        <p:tav tm="0">
                                          <p:val>
                                            <p:strVal val="#ppt_x"/>
                                          </p:val>
                                        </p:tav>
                                        <p:tav tm="100000">
                                          <p:val>
                                            <p:strVal val="#ppt_x"/>
                                          </p:val>
                                        </p:tav>
                                      </p:tavLst>
                                    </p:anim>
                                    <p:anim calcmode="lin" valueType="num">
                                      <p:cBhvr additive="base">
                                        <p:cTn dur="500" fill="hold" id="30"/>
                                        <p:tgtEl>
                                          <p:spTgt spid="43"/>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cond delay="0" evt="onBegin">
                          <p:tn val="30"/>
                        </p:cond>
                      </p:stCondLst>
                      <p:childTnLst>
                        <p:par>
                          <p:cTn fill="hold" id="32" nodeType="afterGroup">
                            <p:stCondLst>
                              <p:cond delay="0"/>
                            </p:stCondLst>
                            <p:childTnLst>
                              <p:par>
                                <p:cTn fill="hold" grpId="0" id="33" nodeType="clickEffect" presetClass="entr" presetID="16" presetSubtype="21">
                                  <p:stCondLst>
                                    <p:cond delay="0"/>
                                  </p:stCondLst>
                                  <p:childTnLst>
                                    <p:set>
                                      <p:cBhvr>
                                        <p:cTn dur="1" fill="hold" id="34">
                                          <p:stCondLst>
                                            <p:cond delay="0"/>
                                          </p:stCondLst>
                                        </p:cTn>
                                        <p:tgtEl>
                                          <p:spTgt spid="44"/>
                                        </p:tgtEl>
                                        <p:attrNameLst>
                                          <p:attrName>style.visibility</p:attrName>
                                        </p:attrNameLst>
                                      </p:cBhvr>
                                      <p:to>
                                        <p:strVal val="visible"/>
                                      </p:to>
                                    </p:set>
                                    <p:animEffect filter="barn(inVertical)" transition="in">
                                      <p:cBhvr>
                                        <p:cTn dur="500" id="35"/>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3"/>
      <p:bldP grpId="0" spid="44"/>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725841" y="1276350"/>
            <a:ext cx="7642714" cy="713745"/>
            <a:chOff x="685800" y="1248405"/>
            <a:chExt cx="7642714" cy="713745"/>
          </a:xfrm>
        </p:grpSpPr>
        <p:sp>
          <p:nvSpPr>
            <p:cNvPr id="49" name="矩形 48">
              <a:extLst>
                <a:ext uri="{FF2B5EF4-FFF2-40B4-BE49-F238E27FC236}">
                  <a16:creationId xmlns:a16="http://schemas.microsoft.com/office/drawing/2014/main" id="{81E50ECD-8D15-42B2-97F3-70EB4D5644B8}"/>
                </a:ext>
              </a:extLst>
            </p:cNvPr>
            <p:cNvSpPr/>
            <p:nvPr/>
          </p:nvSpPr>
          <p:spPr>
            <a:xfrm>
              <a:off x="2362200" y="1253603"/>
              <a:ext cx="5966314" cy="708547"/>
            </a:xfrm>
            <a:prstGeom prst="rect">
              <a:avLst/>
            </a:prstGeom>
            <a:noFill/>
            <a:ln algn="ctr" cap="flat" cmpd="sng" w="12700">
              <a:solidFill>
                <a:schemeClr val="accent1"/>
              </a:solidFill>
              <a:prstDash val="solid"/>
              <a:miter lim="800000"/>
            </a:ln>
            <a:effectLst/>
          </p:spPr>
          <p:txBody>
            <a:bodyPr anchor="ctr" rtlCol="0"/>
            <a:lstStyle/>
            <a:p>
              <a:pPr algn="ctr" defTabSz="685800">
                <a:defRPr/>
              </a:pPr>
              <a:endParaRPr altLang="en-US" b="1" kern="0" lang="zh-CN" sz="3000">
                <a:solidFill>
                  <a:schemeClr val="tx1">
                    <a:lumMod val="85000"/>
                    <a:lumOff val="15000"/>
                  </a:schemeClr>
                </a:solidFill>
                <a:cs typeface="+mn-ea"/>
                <a:sym typeface="+mn-lt"/>
              </a:endParaRPr>
            </a:p>
          </p:txBody>
        </p:sp>
        <p:sp>
          <p:nvSpPr>
            <p:cNvPr id="50" name="矩形 49">
              <a:extLst>
                <a:ext uri="{FF2B5EF4-FFF2-40B4-BE49-F238E27FC236}">
                  <a16:creationId xmlns:a16="http://schemas.microsoft.com/office/drawing/2014/main" id="{895F41F6-D517-4400-B232-B0CBC77DAEB6}"/>
                </a:ext>
              </a:extLst>
            </p:cNvPr>
            <p:cNvSpPr/>
            <p:nvPr/>
          </p:nvSpPr>
          <p:spPr>
            <a:xfrm>
              <a:off x="2415686" y="1301240"/>
              <a:ext cx="5890114" cy="640080"/>
            </a:xfrm>
            <a:prstGeom prst="rect">
              <a:avLst/>
            </a:prstGeom>
            <a:noFill/>
          </p:spPr>
          <p:txBody>
            <a:bodyPr wrap="square">
              <a:spAutoFit/>
            </a:bodyPr>
            <a:lstStyle/>
            <a:p>
              <a:pPr defTabSz="685800">
                <a:lnSpc>
                  <a:spcPct val="150000"/>
                </a:lnSpc>
              </a:pPr>
              <a:r>
                <a:rPr altLang="en-US" kern="0" lang="zh-CN" sz="1200">
                  <a:solidFill>
                    <a:schemeClr val="tx1">
                      <a:lumMod val="95000"/>
                      <a:lumOff val="5000"/>
                    </a:schemeClr>
                  </a:solidFill>
                  <a:latin typeface="+mn-ea"/>
                  <a:cs typeface="+mn-ea"/>
                  <a:sym typeface="+mn-lt"/>
                </a:rPr>
                <a:t>时任浙江省委书记的习近平同志在浙江安吉考察时，提出了“绿水青山就是金山银山”的科学论断，强调不以环境为代价推动经济增长。</a:t>
              </a:r>
            </a:p>
          </p:txBody>
        </p:sp>
        <p:sp>
          <p:nvSpPr>
            <p:cNvPr id="47" name="矩形: 折角 46">
              <a:extLst>
                <a:ext uri="{FF2B5EF4-FFF2-40B4-BE49-F238E27FC236}">
                  <a16:creationId xmlns:a16="http://schemas.microsoft.com/office/drawing/2014/main" id="{88D0A893-0823-488C-99BA-EF8908672745}"/>
                </a:ext>
              </a:extLst>
            </p:cNvPr>
            <p:cNvSpPr/>
            <p:nvPr/>
          </p:nvSpPr>
          <p:spPr>
            <a:xfrm>
              <a:off x="685800" y="1248405"/>
              <a:ext cx="1598568" cy="713745"/>
            </a:xfrm>
            <a:prstGeom prst="foldedCorner">
              <a:avLst>
                <a:gd fmla="val 0" name="adj"/>
              </a:avLst>
            </a:prstGeom>
            <a:solidFill>
              <a:schemeClr val="accent1"/>
            </a:solidFill>
            <a:ln algn="ctr" cap="flat" cmpd="sng" w="19050">
              <a:noFill/>
              <a:prstDash val="solid"/>
              <a:miter lim="800000"/>
            </a:ln>
            <a:effectLst/>
          </p:spPr>
          <p:txBody>
            <a:bodyPr anchor="ctr" rtlCol="0"/>
            <a:lstStyle/>
            <a:p>
              <a:pPr algn="ctr" defTabSz="685800">
                <a:defRPr/>
              </a:pPr>
              <a:r>
                <a:rPr altLang="zh-CN" kern="0" lang="en-US" smtClean="0" sz="2100">
                  <a:solidFill>
                    <a:srgbClr val="FFFDFB"/>
                  </a:solidFill>
                  <a:latin typeface="+mn-ea"/>
                  <a:cs typeface="+mn-ea"/>
                  <a:sym typeface="+mn-lt"/>
                </a:rPr>
                <a:t>2005年8月</a:t>
              </a:r>
            </a:p>
          </p:txBody>
        </p:sp>
      </p:grpSp>
      <p:grpSp>
        <p:nvGrpSpPr>
          <p:cNvPr id="9" name="组合 8"/>
          <p:cNvGrpSpPr/>
          <p:nvPr/>
        </p:nvGrpSpPr>
        <p:grpSpPr>
          <a:xfrm>
            <a:off x="739286" y="2284880"/>
            <a:ext cx="7642714" cy="2051524"/>
            <a:chOff x="685800" y="1248405"/>
            <a:chExt cx="7642714" cy="2051524"/>
          </a:xfrm>
        </p:grpSpPr>
        <p:sp>
          <p:nvSpPr>
            <p:cNvPr id="10" name="矩形 9">
              <a:extLst>
                <a:ext uri="{FF2B5EF4-FFF2-40B4-BE49-F238E27FC236}">
                  <a16:creationId xmlns:a16="http://schemas.microsoft.com/office/drawing/2014/main" id="{81E50ECD-8D15-42B2-97F3-70EB4D5644B8}"/>
                </a:ext>
              </a:extLst>
            </p:cNvPr>
            <p:cNvSpPr/>
            <p:nvPr/>
          </p:nvSpPr>
          <p:spPr>
            <a:xfrm>
              <a:off x="2362200" y="1253603"/>
              <a:ext cx="5966314" cy="2046326"/>
            </a:xfrm>
            <a:prstGeom prst="rect">
              <a:avLst/>
            </a:prstGeom>
            <a:noFill/>
            <a:ln algn="ctr" cap="flat" cmpd="sng" w="12700">
              <a:solidFill>
                <a:schemeClr val="accent1"/>
              </a:solidFill>
              <a:prstDash val="solid"/>
              <a:miter lim="800000"/>
            </a:ln>
            <a:effectLst/>
          </p:spPr>
          <p:txBody>
            <a:bodyPr anchor="ctr" rtlCol="0"/>
            <a:lstStyle/>
            <a:p>
              <a:pPr algn="ctr" defTabSz="685800">
                <a:defRPr/>
              </a:pPr>
              <a:endParaRPr altLang="en-US" b="1" kern="0" lang="zh-CN" sz="3000">
                <a:solidFill>
                  <a:schemeClr val="tx1">
                    <a:lumMod val="85000"/>
                    <a:lumOff val="15000"/>
                  </a:schemeClr>
                </a:solidFill>
                <a:cs typeface="+mn-ea"/>
                <a:sym typeface="+mn-lt"/>
              </a:endParaRPr>
            </a:p>
          </p:txBody>
        </p:sp>
        <p:sp>
          <p:nvSpPr>
            <p:cNvPr id="11" name="矩形 10">
              <a:extLst>
                <a:ext uri="{FF2B5EF4-FFF2-40B4-BE49-F238E27FC236}">
                  <a16:creationId xmlns:a16="http://schemas.microsoft.com/office/drawing/2014/main" id="{895F41F6-D517-4400-B232-B0CBC77DAEB6}"/>
                </a:ext>
              </a:extLst>
            </p:cNvPr>
            <p:cNvSpPr/>
            <p:nvPr/>
          </p:nvSpPr>
          <p:spPr>
            <a:xfrm>
              <a:off x="2415686" y="1301240"/>
              <a:ext cx="5890114" cy="2011680"/>
            </a:xfrm>
            <a:prstGeom prst="rect">
              <a:avLst/>
            </a:prstGeom>
            <a:noFill/>
          </p:spPr>
          <p:txBody>
            <a:bodyPr wrap="square">
              <a:spAutoFit/>
            </a:bodyPr>
            <a:lstStyle/>
            <a:p>
              <a:pPr defTabSz="685800">
                <a:lnSpc>
                  <a:spcPct val="150000"/>
                </a:lnSpc>
              </a:pPr>
              <a:r>
                <a:rPr altLang="en-US" kern="0" lang="zh-CN" sz="1200">
                  <a:solidFill>
                    <a:schemeClr val="tx1">
                      <a:lumMod val="95000"/>
                      <a:lumOff val="5000"/>
                    </a:schemeClr>
                  </a:solidFill>
                  <a:latin typeface="+mn-ea"/>
                  <a:cs typeface="+mn-ea"/>
                  <a:sym typeface="+mn-lt"/>
                </a:rPr>
                <a:t>习近平同志提出了绿水青山和金山银山之间关系认识的三个阶段：</a:t>
              </a:r>
            </a:p>
            <a:p>
              <a:pPr defTabSz="685800">
                <a:lnSpc>
                  <a:spcPct val="150000"/>
                </a:lnSpc>
              </a:pPr>
              <a:r>
                <a:rPr altLang="en-US" kern="0" lang="zh-CN" sz="1200">
                  <a:solidFill>
                    <a:schemeClr val="tx1">
                      <a:lumMod val="95000"/>
                      <a:lumOff val="5000"/>
                    </a:schemeClr>
                  </a:solidFill>
                  <a:latin typeface="+mn-ea"/>
                  <a:cs typeface="+mn-ea"/>
                  <a:sym typeface="+mn-lt"/>
                </a:rPr>
                <a:t>第一个阶段是用绿水青山去换金山银山，不考虑或者很少考虑环境的承载能力，一味索取资源；</a:t>
              </a:r>
            </a:p>
            <a:p>
              <a:pPr defTabSz="685800">
                <a:lnSpc>
                  <a:spcPct val="150000"/>
                </a:lnSpc>
              </a:pPr>
              <a:r>
                <a:rPr altLang="en-US" kern="0" lang="zh-CN" sz="1200">
                  <a:solidFill>
                    <a:schemeClr val="tx1">
                      <a:lumMod val="95000"/>
                      <a:lumOff val="5000"/>
                    </a:schemeClr>
                  </a:solidFill>
                  <a:latin typeface="+mn-ea"/>
                  <a:cs typeface="+mn-ea"/>
                  <a:sym typeface="+mn-lt"/>
                </a:rPr>
                <a:t>第二个阶段是既要金山银山，但是也要保住绿水青山，这时候经济发展和资源匮乏、环境恶化之间的矛盾开始凸显出来；</a:t>
              </a:r>
            </a:p>
            <a:p>
              <a:pPr defTabSz="685800">
                <a:lnSpc>
                  <a:spcPct val="150000"/>
                </a:lnSpc>
              </a:pPr>
              <a:r>
                <a:rPr altLang="en-US" kern="0" lang="zh-CN" sz="1200">
                  <a:solidFill>
                    <a:schemeClr val="tx1">
                      <a:lumMod val="95000"/>
                      <a:lumOff val="5000"/>
                    </a:schemeClr>
                  </a:solidFill>
                  <a:latin typeface="+mn-ea"/>
                  <a:cs typeface="+mn-ea"/>
                  <a:sym typeface="+mn-lt"/>
                </a:rPr>
                <a:t>第三个阶段是认识到绿水青山可以源源不断地带来金山银山，绿水青山本身就是金山银山。</a:t>
              </a:r>
            </a:p>
          </p:txBody>
        </p:sp>
        <p:sp>
          <p:nvSpPr>
            <p:cNvPr id="12" name="矩形: 折角 46">
              <a:extLst>
                <a:ext uri="{FF2B5EF4-FFF2-40B4-BE49-F238E27FC236}">
                  <a16:creationId xmlns:a16="http://schemas.microsoft.com/office/drawing/2014/main" id="{88D0A893-0823-488C-99BA-EF8908672745}"/>
                </a:ext>
              </a:extLst>
            </p:cNvPr>
            <p:cNvSpPr/>
            <p:nvPr/>
          </p:nvSpPr>
          <p:spPr>
            <a:xfrm>
              <a:off x="685800" y="1248405"/>
              <a:ext cx="1598568" cy="2051524"/>
            </a:xfrm>
            <a:prstGeom prst="foldedCorner">
              <a:avLst>
                <a:gd fmla="val 0" name="adj"/>
              </a:avLst>
            </a:prstGeom>
            <a:solidFill>
              <a:schemeClr val="accent1"/>
            </a:solidFill>
            <a:ln algn="ctr" cap="flat" cmpd="sng" w="19050">
              <a:solidFill>
                <a:schemeClr val="accent1"/>
              </a:solidFill>
              <a:prstDash val="solid"/>
              <a:miter lim="800000"/>
            </a:ln>
            <a:effectLst/>
          </p:spPr>
          <p:txBody>
            <a:bodyPr anchor="ctr" rtlCol="0"/>
            <a:lstStyle/>
            <a:p>
              <a:pPr algn="ctr" defTabSz="685800">
                <a:defRPr/>
              </a:pPr>
              <a:r>
                <a:rPr altLang="zh-CN" kern="0" lang="en-US" sz="2100">
                  <a:solidFill>
                    <a:srgbClr val="FFFDFB"/>
                  </a:solidFill>
                  <a:latin typeface="+mn-ea"/>
                  <a:cs typeface="+mn-ea"/>
                  <a:sym typeface="+mn-lt"/>
                </a:rPr>
                <a:t>2006年</a:t>
              </a:r>
            </a:p>
          </p:txBody>
        </p:sp>
      </p:grpSp>
    </p:spTree>
    <p:extLst>
      <p:ext uri="{BB962C8B-B14F-4D97-AF65-F5344CB8AC3E}">
        <p14:creationId val="4260796530"/>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53" presetSubtype="0">
                                  <p:stCondLst>
                                    <p:cond delay="0"/>
                                  </p:stCondLst>
                                  <p:childTnLst>
                                    <p:set>
                                      <p:cBhvr>
                                        <p:cTn dur="1" fill="hold" id="13">
                                          <p:stCondLst>
                                            <p:cond delay="0"/>
                                          </p:stCondLst>
                                        </p:cTn>
                                        <p:tgtEl>
                                          <p:spTgt spid="9"/>
                                        </p:tgtEl>
                                        <p:attrNameLst>
                                          <p:attrName>style.visibility</p:attrName>
                                        </p:attrNameLst>
                                      </p:cBhvr>
                                      <p:to>
                                        <p:strVal val="visible"/>
                                      </p:to>
                                    </p:set>
                                    <p:anim calcmode="lin" valueType="num">
                                      <p:cBhvr>
                                        <p:cTn dur="500" fill="hold" id="14"/>
                                        <p:tgtEl>
                                          <p:spTgt spid="9"/>
                                        </p:tgtEl>
                                        <p:attrNameLst>
                                          <p:attrName>ppt_w</p:attrName>
                                        </p:attrNameLst>
                                      </p:cBhvr>
                                      <p:tavLst>
                                        <p:tav tm="0">
                                          <p:val>
                                            <p:fltVal val="0"/>
                                          </p:val>
                                        </p:tav>
                                        <p:tav tm="100000">
                                          <p:val>
                                            <p:strVal val="#ppt_w"/>
                                          </p:val>
                                        </p:tav>
                                      </p:tavLst>
                                    </p:anim>
                                    <p:anim calcmode="lin" valueType="num">
                                      <p:cBhvr>
                                        <p:cTn dur="500" fill="hold" id="15"/>
                                        <p:tgtEl>
                                          <p:spTgt spid="9"/>
                                        </p:tgtEl>
                                        <p:attrNameLst>
                                          <p:attrName>ppt_h</p:attrName>
                                        </p:attrNameLst>
                                      </p:cBhvr>
                                      <p:tavLst>
                                        <p:tav tm="0">
                                          <p:val>
                                            <p:fltVal val="0"/>
                                          </p:val>
                                        </p:tav>
                                        <p:tav tm="100000">
                                          <p:val>
                                            <p:strVal val="#ppt_h"/>
                                          </p:val>
                                        </p:tav>
                                      </p:tavLst>
                                    </p:anim>
                                    <p:animEffect filter="fade" transition="in">
                                      <p:cBhvr>
                                        <p:cTn dur="500" id="16"/>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600635" y="1123950"/>
            <a:ext cx="7924800" cy="921054"/>
            <a:chOff x="685800" y="1096005"/>
            <a:chExt cx="7924800" cy="1018545"/>
          </a:xfrm>
        </p:grpSpPr>
        <p:sp>
          <p:nvSpPr>
            <p:cNvPr id="15" name="矩形 14">
              <a:extLst>
                <a:ext uri="{FF2B5EF4-FFF2-40B4-BE49-F238E27FC236}">
                  <a16:creationId xmlns:a16="http://schemas.microsoft.com/office/drawing/2014/main" id="{81E50ECD-8D15-42B2-97F3-70EB4D5644B8}"/>
                </a:ext>
              </a:extLst>
            </p:cNvPr>
            <p:cNvSpPr/>
            <p:nvPr/>
          </p:nvSpPr>
          <p:spPr>
            <a:xfrm>
              <a:off x="685800" y="1096005"/>
              <a:ext cx="6248400" cy="1018545"/>
            </a:xfrm>
            <a:prstGeom prst="rect">
              <a:avLst/>
            </a:prstGeom>
            <a:noFill/>
            <a:ln algn="ctr" cap="flat" cmpd="sng" w="12700">
              <a:solidFill>
                <a:schemeClr val="accent1"/>
              </a:solidFill>
              <a:prstDash val="solid"/>
              <a:miter lim="800000"/>
            </a:ln>
            <a:effectLst/>
          </p:spPr>
          <p:txBody>
            <a:bodyPr anchor="ctr" rtlCol="0"/>
            <a:lstStyle/>
            <a:p>
              <a:pPr algn="ctr" defTabSz="685800">
                <a:defRPr/>
              </a:pPr>
              <a:endParaRPr altLang="en-US" b="1" kern="0" lang="zh-CN" sz="3000">
                <a:solidFill>
                  <a:schemeClr val="tx1">
                    <a:lumMod val="85000"/>
                    <a:lumOff val="15000"/>
                  </a:schemeClr>
                </a:solidFill>
                <a:cs typeface="+mn-ea"/>
                <a:sym typeface="+mn-lt"/>
              </a:endParaRPr>
            </a:p>
          </p:txBody>
        </p:sp>
        <p:sp>
          <p:nvSpPr>
            <p:cNvPr id="16" name="矩形 15">
              <a:extLst>
                <a:ext uri="{FF2B5EF4-FFF2-40B4-BE49-F238E27FC236}">
                  <a16:creationId xmlns:a16="http://schemas.microsoft.com/office/drawing/2014/main" id="{895F41F6-D517-4400-B232-B0CBC77DAEB6}"/>
                </a:ext>
              </a:extLst>
            </p:cNvPr>
            <p:cNvSpPr/>
            <p:nvPr/>
          </p:nvSpPr>
          <p:spPr>
            <a:xfrm>
              <a:off x="739286" y="1143642"/>
              <a:ext cx="6194914" cy="935348"/>
            </a:xfrm>
            <a:prstGeom prst="rect">
              <a:avLst/>
            </a:prstGeom>
            <a:noFill/>
          </p:spPr>
          <p:txBody>
            <a:bodyPr wrap="square">
              <a:spAutoFit/>
            </a:bodyPr>
            <a:lstStyle/>
            <a:p>
              <a:pPr defTabSz="685800">
                <a:lnSpc>
                  <a:spcPct val="150000"/>
                </a:lnSpc>
              </a:pPr>
              <a:r>
                <a:rPr altLang="en-US" kern="0" lang="zh-CN" sz="1100">
                  <a:solidFill>
                    <a:schemeClr val="tx1">
                      <a:lumMod val="95000"/>
                      <a:lumOff val="5000"/>
                    </a:schemeClr>
                  </a:solidFill>
                  <a:latin typeface="+mn-ea"/>
                  <a:cs typeface="+mn-ea"/>
                  <a:sym typeface="+mn-lt"/>
                </a:rPr>
                <a:t>习近平总书记在哈萨克斯坦纳扎尔巴耶夫大学发表演讲时，提出“我们既要绿水青山，也要金山银山。宁要绿水青山，不要金山银山，而且绿水青山就是金山银山。”这一论断深刻地体现了习近平总书记把保护生态放在首位的鲜明态度和坚定决心。</a:t>
              </a:r>
            </a:p>
          </p:txBody>
        </p:sp>
        <p:sp>
          <p:nvSpPr>
            <p:cNvPr id="17" name="矩形: 折角 46">
              <a:extLst>
                <a:ext uri="{FF2B5EF4-FFF2-40B4-BE49-F238E27FC236}">
                  <a16:creationId xmlns:a16="http://schemas.microsoft.com/office/drawing/2014/main" id="{88D0A893-0823-488C-99BA-EF8908672745}"/>
                </a:ext>
              </a:extLst>
            </p:cNvPr>
            <p:cNvSpPr/>
            <p:nvPr/>
          </p:nvSpPr>
          <p:spPr>
            <a:xfrm>
              <a:off x="7012032" y="1096005"/>
              <a:ext cx="1598568" cy="1018545"/>
            </a:xfrm>
            <a:prstGeom prst="foldedCorner">
              <a:avLst>
                <a:gd fmla="val 0" name="adj"/>
              </a:avLst>
            </a:prstGeom>
            <a:solidFill>
              <a:schemeClr val="accent1"/>
            </a:solidFill>
            <a:ln algn="ctr" cap="flat" cmpd="sng" w="19050">
              <a:noFill/>
              <a:prstDash val="solid"/>
              <a:miter lim="800000"/>
            </a:ln>
            <a:effectLst/>
          </p:spPr>
          <p:txBody>
            <a:bodyPr anchor="ctr" rtlCol="0"/>
            <a:lstStyle/>
            <a:p>
              <a:pPr algn="ctr" defTabSz="685800">
                <a:defRPr/>
              </a:pPr>
              <a:r>
                <a:rPr altLang="zh-CN" kern="0" lang="en-US" sz="2100">
                  <a:solidFill>
                    <a:srgbClr val="FFFDFB"/>
                  </a:solidFill>
                  <a:latin typeface="+mn-ea"/>
                  <a:cs typeface="+mn-ea"/>
                  <a:sym typeface="+mn-lt"/>
                </a:rPr>
                <a:t>2013年9月</a:t>
              </a:r>
            </a:p>
          </p:txBody>
        </p:sp>
      </p:grpSp>
      <p:grpSp>
        <p:nvGrpSpPr>
          <p:cNvPr id="18" name="组合 17"/>
          <p:cNvGrpSpPr/>
          <p:nvPr/>
        </p:nvGrpSpPr>
        <p:grpSpPr>
          <a:xfrm>
            <a:off x="600635" y="2332723"/>
            <a:ext cx="7924800" cy="642806"/>
            <a:chOff x="685800" y="1096005"/>
            <a:chExt cx="7924800" cy="1018545"/>
          </a:xfrm>
        </p:grpSpPr>
        <p:sp>
          <p:nvSpPr>
            <p:cNvPr id="19" name="矩形 18">
              <a:extLst>
                <a:ext uri="{FF2B5EF4-FFF2-40B4-BE49-F238E27FC236}">
                  <a16:creationId xmlns:a16="http://schemas.microsoft.com/office/drawing/2014/main" id="{81E50ECD-8D15-42B2-97F3-70EB4D5644B8}"/>
                </a:ext>
              </a:extLst>
            </p:cNvPr>
            <p:cNvSpPr/>
            <p:nvPr/>
          </p:nvSpPr>
          <p:spPr>
            <a:xfrm>
              <a:off x="685800" y="1096005"/>
              <a:ext cx="6248400" cy="1018545"/>
            </a:xfrm>
            <a:prstGeom prst="rect">
              <a:avLst/>
            </a:prstGeom>
            <a:noFill/>
            <a:ln algn="ctr" cap="flat" cmpd="sng" w="12700">
              <a:solidFill>
                <a:schemeClr val="accent1"/>
              </a:solidFill>
              <a:prstDash val="solid"/>
              <a:miter lim="800000"/>
            </a:ln>
            <a:effectLst/>
          </p:spPr>
          <p:txBody>
            <a:bodyPr anchor="ctr" rtlCol="0"/>
            <a:lstStyle/>
            <a:p>
              <a:pPr algn="ctr" defTabSz="685800">
                <a:defRPr/>
              </a:pPr>
              <a:endParaRPr altLang="en-US" b="1" kern="0" lang="zh-CN" sz="3000">
                <a:solidFill>
                  <a:schemeClr val="tx1">
                    <a:lumMod val="85000"/>
                    <a:lumOff val="15000"/>
                  </a:schemeClr>
                </a:solidFill>
                <a:cs typeface="+mn-ea"/>
                <a:sym typeface="+mn-lt"/>
              </a:endParaRPr>
            </a:p>
          </p:txBody>
        </p:sp>
        <p:sp>
          <p:nvSpPr>
            <p:cNvPr id="20" name="矩形 19">
              <a:extLst>
                <a:ext uri="{FF2B5EF4-FFF2-40B4-BE49-F238E27FC236}">
                  <a16:creationId xmlns:a16="http://schemas.microsoft.com/office/drawing/2014/main" id="{895F41F6-D517-4400-B232-B0CBC77DAEB6}"/>
                </a:ext>
              </a:extLst>
            </p:cNvPr>
            <p:cNvSpPr/>
            <p:nvPr/>
          </p:nvSpPr>
          <p:spPr>
            <a:xfrm>
              <a:off x="739286" y="1143642"/>
              <a:ext cx="6194914" cy="941781"/>
            </a:xfrm>
            <a:prstGeom prst="rect">
              <a:avLst/>
            </a:prstGeom>
            <a:noFill/>
          </p:spPr>
          <p:txBody>
            <a:bodyPr wrap="square">
              <a:spAutoFit/>
            </a:bodyPr>
            <a:lstStyle/>
            <a:p>
              <a:pPr defTabSz="685800">
                <a:lnSpc>
                  <a:spcPct val="150000"/>
                </a:lnSpc>
              </a:pPr>
              <a:r>
                <a:rPr altLang="zh-CN" kern="0" lang="en-US" sz="1100">
                  <a:solidFill>
                    <a:schemeClr val="tx1">
                      <a:lumMod val="95000"/>
                      <a:lumOff val="5000"/>
                    </a:schemeClr>
                  </a:solidFill>
                  <a:latin typeface="+mn-ea"/>
                  <a:cs typeface="+mn-ea"/>
                  <a:sym typeface="+mn-lt"/>
                </a:rPr>
                <a:t>《关于加快推进生态文明建设的意见》将“坚持绿水青山就是金山银山”写进了中央文件，成为中国生态文明建设的指导思想。</a:t>
              </a:r>
            </a:p>
          </p:txBody>
        </p:sp>
        <p:sp>
          <p:nvSpPr>
            <p:cNvPr id="21" name="矩形: 折角 46">
              <a:extLst>
                <a:ext uri="{FF2B5EF4-FFF2-40B4-BE49-F238E27FC236}">
                  <a16:creationId xmlns:a16="http://schemas.microsoft.com/office/drawing/2014/main" id="{88D0A893-0823-488C-99BA-EF8908672745}"/>
                </a:ext>
              </a:extLst>
            </p:cNvPr>
            <p:cNvSpPr/>
            <p:nvPr/>
          </p:nvSpPr>
          <p:spPr>
            <a:xfrm>
              <a:off x="7012032" y="1096005"/>
              <a:ext cx="1598568" cy="1018545"/>
            </a:xfrm>
            <a:prstGeom prst="foldedCorner">
              <a:avLst>
                <a:gd fmla="val 0" name="adj"/>
              </a:avLst>
            </a:prstGeom>
            <a:solidFill>
              <a:schemeClr val="accent1"/>
            </a:solidFill>
            <a:ln algn="ctr" cap="flat" cmpd="sng" w="19050">
              <a:noFill/>
              <a:prstDash val="solid"/>
              <a:miter lim="800000"/>
            </a:ln>
            <a:effectLst/>
          </p:spPr>
          <p:txBody>
            <a:bodyPr anchor="ctr" rtlCol="0"/>
            <a:lstStyle/>
            <a:p>
              <a:pPr algn="ctr" defTabSz="685800">
                <a:defRPr/>
              </a:pPr>
              <a:r>
                <a:rPr altLang="zh-CN" kern="0" lang="en-US" sz="2100">
                  <a:solidFill>
                    <a:srgbClr val="FFFDFB"/>
                  </a:solidFill>
                  <a:latin typeface="+mn-ea"/>
                  <a:cs typeface="+mn-ea"/>
                  <a:sym typeface="+mn-lt"/>
                </a:rPr>
                <a:t>2015年3月</a:t>
              </a:r>
            </a:p>
          </p:txBody>
        </p:sp>
      </p:grpSp>
      <p:grpSp>
        <p:nvGrpSpPr>
          <p:cNvPr id="22" name="组合 21"/>
          <p:cNvGrpSpPr/>
          <p:nvPr/>
        </p:nvGrpSpPr>
        <p:grpSpPr>
          <a:xfrm>
            <a:off x="600635" y="3243350"/>
            <a:ext cx="7924800" cy="921054"/>
            <a:chOff x="685800" y="1096005"/>
            <a:chExt cx="7924800" cy="1018545"/>
          </a:xfrm>
        </p:grpSpPr>
        <p:sp>
          <p:nvSpPr>
            <p:cNvPr id="23" name="矩形 22">
              <a:extLst>
                <a:ext uri="{FF2B5EF4-FFF2-40B4-BE49-F238E27FC236}">
                  <a16:creationId xmlns:a16="http://schemas.microsoft.com/office/drawing/2014/main" id="{81E50ECD-8D15-42B2-97F3-70EB4D5644B8}"/>
                </a:ext>
              </a:extLst>
            </p:cNvPr>
            <p:cNvSpPr/>
            <p:nvPr/>
          </p:nvSpPr>
          <p:spPr>
            <a:xfrm>
              <a:off x="685800" y="1096005"/>
              <a:ext cx="6248400" cy="1018545"/>
            </a:xfrm>
            <a:prstGeom prst="rect">
              <a:avLst/>
            </a:prstGeom>
            <a:noFill/>
            <a:ln algn="ctr" cap="flat" cmpd="sng" w="12700">
              <a:solidFill>
                <a:schemeClr val="accent1"/>
              </a:solidFill>
              <a:prstDash val="solid"/>
              <a:miter lim="800000"/>
            </a:ln>
            <a:effectLst/>
          </p:spPr>
          <p:txBody>
            <a:bodyPr anchor="ctr" rtlCol="0"/>
            <a:lstStyle/>
            <a:p>
              <a:pPr algn="ctr" defTabSz="685800">
                <a:defRPr/>
              </a:pPr>
              <a:endParaRPr altLang="en-US" b="1" kern="0" lang="zh-CN" sz="3000">
                <a:solidFill>
                  <a:schemeClr val="tx1">
                    <a:lumMod val="85000"/>
                    <a:lumOff val="15000"/>
                  </a:schemeClr>
                </a:solidFill>
                <a:cs typeface="+mn-ea"/>
                <a:sym typeface="+mn-lt"/>
              </a:endParaRPr>
            </a:p>
          </p:txBody>
        </p:sp>
        <p:sp>
          <p:nvSpPr>
            <p:cNvPr id="24" name="矩形 23">
              <a:extLst>
                <a:ext uri="{FF2B5EF4-FFF2-40B4-BE49-F238E27FC236}">
                  <a16:creationId xmlns:a16="http://schemas.microsoft.com/office/drawing/2014/main" id="{895F41F6-D517-4400-B232-B0CBC77DAEB6}"/>
                </a:ext>
              </a:extLst>
            </p:cNvPr>
            <p:cNvSpPr/>
            <p:nvPr/>
          </p:nvSpPr>
          <p:spPr>
            <a:xfrm>
              <a:off x="739286" y="1143643"/>
              <a:ext cx="6194914" cy="935348"/>
            </a:xfrm>
            <a:prstGeom prst="rect">
              <a:avLst/>
            </a:prstGeom>
            <a:noFill/>
          </p:spPr>
          <p:txBody>
            <a:bodyPr wrap="square">
              <a:spAutoFit/>
            </a:bodyPr>
            <a:lstStyle/>
            <a:p>
              <a:pPr defTabSz="685800">
                <a:lnSpc>
                  <a:spcPct val="150000"/>
                </a:lnSpc>
              </a:pPr>
              <a:r>
                <a:rPr altLang="en-US" kern="0" lang="zh-CN" sz="1100">
                  <a:solidFill>
                    <a:schemeClr val="tx1">
                      <a:lumMod val="95000"/>
                      <a:lumOff val="5000"/>
                    </a:schemeClr>
                  </a:solidFill>
                  <a:latin typeface="+mn-ea"/>
                  <a:cs typeface="+mn-ea"/>
                  <a:sym typeface="+mn-lt"/>
                </a:rPr>
                <a:t>联合国环境大会（UNEA）发布了《绿水青山就是金山银山：中国生态文明战略与行动》，指出以“绿水青山就是金山银山”为导向的中国生态文明战略为世界可持续发展理念的提升提供了“中国方案”和“中国版本”。</a:t>
              </a:r>
            </a:p>
          </p:txBody>
        </p:sp>
        <p:sp>
          <p:nvSpPr>
            <p:cNvPr id="25" name="矩形: 折角 46">
              <a:extLst>
                <a:ext uri="{FF2B5EF4-FFF2-40B4-BE49-F238E27FC236}">
                  <a16:creationId xmlns:a16="http://schemas.microsoft.com/office/drawing/2014/main" id="{88D0A893-0823-488C-99BA-EF8908672745}"/>
                </a:ext>
              </a:extLst>
            </p:cNvPr>
            <p:cNvSpPr/>
            <p:nvPr/>
          </p:nvSpPr>
          <p:spPr>
            <a:xfrm>
              <a:off x="7012032" y="1096005"/>
              <a:ext cx="1598568" cy="1018545"/>
            </a:xfrm>
            <a:prstGeom prst="foldedCorner">
              <a:avLst>
                <a:gd fmla="val 0" name="adj"/>
              </a:avLst>
            </a:prstGeom>
            <a:solidFill>
              <a:schemeClr val="accent1"/>
            </a:solidFill>
            <a:ln algn="ctr" cap="flat" cmpd="sng" w="19050">
              <a:noFill/>
              <a:prstDash val="solid"/>
              <a:miter lim="800000"/>
            </a:ln>
            <a:effectLst/>
          </p:spPr>
          <p:txBody>
            <a:bodyPr anchor="ctr" rtlCol="0"/>
            <a:lstStyle/>
            <a:p>
              <a:pPr algn="ctr" defTabSz="685800">
                <a:defRPr/>
              </a:pPr>
              <a:r>
                <a:rPr altLang="zh-CN" kern="0" lang="en-US" sz="2100">
                  <a:solidFill>
                    <a:srgbClr val="FFFDFB"/>
                  </a:solidFill>
                  <a:latin typeface="+mn-ea"/>
                  <a:cs typeface="+mn-ea"/>
                  <a:sym typeface="+mn-lt"/>
                </a:rPr>
                <a:t>2016年5月</a:t>
              </a:r>
            </a:p>
          </p:txBody>
        </p:sp>
      </p:grpSp>
    </p:spTree>
    <p:extLst>
      <p:ext uri="{BB962C8B-B14F-4D97-AF65-F5344CB8AC3E}">
        <p14:creationId val="3624543428"/>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18"/>
                                        </p:tgtEl>
                                        <p:attrNameLst>
                                          <p:attrName>style.visibility</p:attrName>
                                        </p:attrNameLst>
                                      </p:cBhvr>
                                      <p:to>
                                        <p:strVal val="visible"/>
                                      </p:to>
                                    </p:set>
                                    <p:animEffect filter="wipe(left)" transition="in">
                                      <p:cBhvr>
                                        <p:cTn dur="500" id="11"/>
                                        <p:tgtEl>
                                          <p:spTgt spid="18"/>
                                        </p:tgtEl>
                                      </p:cBhvr>
                                    </p:animEffect>
                                  </p:childTnLst>
                                </p:cTn>
                              </p:par>
                            </p:childTnLst>
                          </p:cTn>
                        </p:par>
                        <p:par>
                          <p:cTn fill="hold" id="12" nodeType="afterGroup">
                            <p:stCondLst>
                              <p:cond delay="1000"/>
                            </p:stCondLst>
                            <p:childTnLst>
                              <p:par>
                                <p:cTn fill="hold" id="13" nodeType="afterEffect" presetClass="entr" presetID="22" presetSubtype="8">
                                  <p:stCondLst>
                                    <p:cond delay="0"/>
                                  </p:stCondLst>
                                  <p:childTnLst>
                                    <p:set>
                                      <p:cBhvr>
                                        <p:cTn dur="1" fill="hold" id="14">
                                          <p:stCondLst>
                                            <p:cond delay="0"/>
                                          </p:stCondLst>
                                        </p:cTn>
                                        <p:tgtEl>
                                          <p:spTgt spid="22"/>
                                        </p:tgtEl>
                                        <p:attrNameLst>
                                          <p:attrName>style.visibility</p:attrName>
                                        </p:attrNameLst>
                                      </p:cBhvr>
                                      <p:to>
                                        <p:strVal val="visible"/>
                                      </p:to>
                                    </p:set>
                                    <p:animEffect filter="wipe(left)" transition="in">
                                      <p:cBhvr>
                                        <p:cTn dur="500" id="15"/>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1" name="组合 10"/>
          <p:cNvGrpSpPr/>
          <p:nvPr/>
        </p:nvGrpSpPr>
        <p:grpSpPr>
          <a:xfrm>
            <a:off x="773349" y="1198034"/>
            <a:ext cx="7642714" cy="1592356"/>
            <a:chOff x="685800" y="1248405"/>
            <a:chExt cx="7642714" cy="2051524"/>
          </a:xfrm>
        </p:grpSpPr>
        <p:sp>
          <p:nvSpPr>
            <p:cNvPr id="12" name="矩形 11">
              <a:extLst>
                <a:ext uri="{FF2B5EF4-FFF2-40B4-BE49-F238E27FC236}">
                  <a16:creationId xmlns:a16="http://schemas.microsoft.com/office/drawing/2014/main" id="{81E50ECD-8D15-42B2-97F3-70EB4D5644B8}"/>
                </a:ext>
              </a:extLst>
            </p:cNvPr>
            <p:cNvSpPr/>
            <p:nvPr/>
          </p:nvSpPr>
          <p:spPr>
            <a:xfrm>
              <a:off x="2362200" y="1253603"/>
              <a:ext cx="5966314" cy="2046326"/>
            </a:xfrm>
            <a:prstGeom prst="rect">
              <a:avLst/>
            </a:prstGeom>
            <a:noFill/>
            <a:ln algn="ctr" cap="flat" cmpd="sng" w="12700">
              <a:solidFill>
                <a:schemeClr val="accent1"/>
              </a:solidFill>
              <a:prstDash val="solid"/>
              <a:miter lim="800000"/>
            </a:ln>
            <a:effectLst/>
          </p:spPr>
          <p:txBody>
            <a:bodyPr anchor="ctr" rtlCol="0"/>
            <a:lstStyle/>
            <a:p>
              <a:pPr algn="ctr" defTabSz="685800">
                <a:defRPr/>
              </a:pPr>
              <a:endParaRPr altLang="en-US" b="1" kern="0" lang="zh-CN" sz="3000">
                <a:solidFill>
                  <a:schemeClr val="tx1">
                    <a:lumMod val="85000"/>
                    <a:lumOff val="15000"/>
                  </a:schemeClr>
                </a:solidFill>
                <a:cs typeface="+mn-ea"/>
                <a:sym typeface="+mn-lt"/>
              </a:endParaRPr>
            </a:p>
          </p:txBody>
        </p:sp>
        <p:sp>
          <p:nvSpPr>
            <p:cNvPr id="13" name="矩形 12">
              <a:extLst>
                <a:ext uri="{FF2B5EF4-FFF2-40B4-BE49-F238E27FC236}">
                  <a16:creationId xmlns:a16="http://schemas.microsoft.com/office/drawing/2014/main" id="{895F41F6-D517-4400-B232-B0CBC77DAEB6}"/>
                </a:ext>
              </a:extLst>
            </p:cNvPr>
            <p:cNvSpPr/>
            <p:nvPr/>
          </p:nvSpPr>
          <p:spPr>
            <a:xfrm>
              <a:off x="2415686" y="1301240"/>
              <a:ext cx="5890114" cy="1884919"/>
            </a:xfrm>
            <a:prstGeom prst="rect">
              <a:avLst/>
            </a:prstGeom>
            <a:noFill/>
          </p:spPr>
          <p:txBody>
            <a:bodyPr wrap="square">
              <a:spAutoFit/>
            </a:bodyPr>
            <a:lstStyle/>
            <a:p>
              <a:pPr defTabSz="685800">
                <a:lnSpc>
                  <a:spcPct val="150000"/>
                </a:lnSpc>
              </a:pPr>
              <a:r>
                <a:rPr altLang="en-US" kern="0" lang="zh-CN" sz="1200">
                  <a:solidFill>
                    <a:schemeClr val="tx1">
                      <a:lumMod val="95000"/>
                      <a:lumOff val="5000"/>
                    </a:schemeClr>
                  </a:solidFill>
                  <a:latin typeface="+mn-ea"/>
                  <a:cs typeface="+mn-ea"/>
                  <a:sym typeface="+mn-lt"/>
                </a:rPr>
                <a:t>党的十九大首次将“树立和践行绿水青山就是金山银山的理念”写入中国共产党的党代会报告，且在表述中与“坚持节约资源和保护环境的基本国策”一并，成为新时代中国特色社会主义生态文明建设的思想和基本方略。同时，《中国共产党章程（修正案）》在总纲中也增加了“增强绿水青山就是金山银山的意识”这一表述。“绿水青山就是金山银山”已成为我们党的重要执政理念之一。</a:t>
              </a:r>
            </a:p>
          </p:txBody>
        </p:sp>
        <p:sp>
          <p:nvSpPr>
            <p:cNvPr id="14" name="矩形: 折角 46">
              <a:extLst>
                <a:ext uri="{FF2B5EF4-FFF2-40B4-BE49-F238E27FC236}">
                  <a16:creationId xmlns:a16="http://schemas.microsoft.com/office/drawing/2014/main" id="{88D0A893-0823-488C-99BA-EF8908672745}"/>
                </a:ext>
              </a:extLst>
            </p:cNvPr>
            <p:cNvSpPr/>
            <p:nvPr/>
          </p:nvSpPr>
          <p:spPr>
            <a:xfrm>
              <a:off x="685800" y="1248405"/>
              <a:ext cx="1598568" cy="2051524"/>
            </a:xfrm>
            <a:prstGeom prst="foldedCorner">
              <a:avLst>
                <a:gd fmla="val 0" name="adj"/>
              </a:avLst>
            </a:prstGeom>
            <a:solidFill>
              <a:schemeClr val="accent1"/>
            </a:solidFill>
            <a:ln algn="ctr" cap="flat" cmpd="sng" w="19050">
              <a:solidFill>
                <a:schemeClr val="accent1"/>
              </a:solidFill>
              <a:prstDash val="solid"/>
              <a:miter lim="800000"/>
            </a:ln>
            <a:effectLst/>
          </p:spPr>
          <p:txBody>
            <a:bodyPr anchor="ctr" rtlCol="0"/>
            <a:lstStyle/>
            <a:p>
              <a:pPr algn="ctr" defTabSz="685800">
                <a:defRPr/>
              </a:pPr>
              <a:r>
                <a:rPr altLang="zh-CN" kern="0" lang="en-US" sz="2000">
                  <a:solidFill>
                    <a:srgbClr val="FFFDFB"/>
                  </a:solidFill>
                  <a:latin typeface="+mn-ea"/>
                  <a:cs typeface="+mn-ea"/>
                  <a:sym typeface="+mn-lt"/>
                </a:rPr>
                <a:t>2017年10月</a:t>
              </a:r>
            </a:p>
          </p:txBody>
        </p:sp>
      </p:grpSp>
      <p:grpSp>
        <p:nvGrpSpPr>
          <p:cNvPr id="15" name="组合 14"/>
          <p:cNvGrpSpPr/>
          <p:nvPr/>
        </p:nvGrpSpPr>
        <p:grpSpPr>
          <a:xfrm>
            <a:off x="773349" y="3036794"/>
            <a:ext cx="7642714" cy="1592356"/>
            <a:chOff x="685800" y="1248405"/>
            <a:chExt cx="7642714" cy="2051524"/>
          </a:xfrm>
        </p:grpSpPr>
        <p:sp>
          <p:nvSpPr>
            <p:cNvPr id="16" name="矩形 15">
              <a:extLst>
                <a:ext uri="{FF2B5EF4-FFF2-40B4-BE49-F238E27FC236}">
                  <a16:creationId xmlns:a16="http://schemas.microsoft.com/office/drawing/2014/main" id="{81E50ECD-8D15-42B2-97F3-70EB4D5644B8}"/>
                </a:ext>
              </a:extLst>
            </p:cNvPr>
            <p:cNvSpPr/>
            <p:nvPr/>
          </p:nvSpPr>
          <p:spPr>
            <a:xfrm>
              <a:off x="2362200" y="1253603"/>
              <a:ext cx="5966314" cy="2046326"/>
            </a:xfrm>
            <a:prstGeom prst="rect">
              <a:avLst/>
            </a:prstGeom>
            <a:noFill/>
            <a:ln algn="ctr" cap="flat" cmpd="sng" w="12700">
              <a:solidFill>
                <a:schemeClr val="accent1"/>
              </a:solidFill>
              <a:prstDash val="solid"/>
              <a:miter lim="800000"/>
            </a:ln>
            <a:effectLst/>
          </p:spPr>
          <p:txBody>
            <a:bodyPr anchor="ctr" rtlCol="0"/>
            <a:lstStyle/>
            <a:p>
              <a:pPr algn="ctr" defTabSz="685800">
                <a:defRPr/>
              </a:pPr>
              <a:endParaRPr altLang="en-US" b="1" kern="0" lang="zh-CN" sz="3000">
                <a:solidFill>
                  <a:schemeClr val="tx1">
                    <a:lumMod val="85000"/>
                    <a:lumOff val="15000"/>
                  </a:schemeClr>
                </a:solidFill>
                <a:cs typeface="+mn-ea"/>
                <a:sym typeface="+mn-lt"/>
              </a:endParaRPr>
            </a:p>
          </p:txBody>
        </p:sp>
        <p:sp>
          <p:nvSpPr>
            <p:cNvPr id="17" name="矩形 16">
              <a:extLst>
                <a:ext uri="{FF2B5EF4-FFF2-40B4-BE49-F238E27FC236}">
                  <a16:creationId xmlns:a16="http://schemas.microsoft.com/office/drawing/2014/main" id="{895F41F6-D517-4400-B232-B0CBC77DAEB6}"/>
                </a:ext>
              </a:extLst>
            </p:cNvPr>
            <p:cNvSpPr/>
            <p:nvPr/>
          </p:nvSpPr>
          <p:spPr>
            <a:xfrm>
              <a:off x="2415686" y="1301242"/>
              <a:ext cx="5890114" cy="1884919"/>
            </a:xfrm>
            <a:prstGeom prst="rect">
              <a:avLst/>
            </a:prstGeom>
            <a:noFill/>
          </p:spPr>
          <p:txBody>
            <a:bodyPr wrap="square">
              <a:spAutoFit/>
            </a:bodyPr>
            <a:lstStyle/>
            <a:p>
              <a:pPr defTabSz="685800">
                <a:lnSpc>
                  <a:spcPct val="150000"/>
                </a:lnSpc>
              </a:pPr>
              <a:r>
                <a:rPr altLang="en-US" kern="0" lang="zh-CN" sz="1200">
                  <a:solidFill>
                    <a:schemeClr val="tx1">
                      <a:lumMod val="95000"/>
                      <a:lumOff val="5000"/>
                    </a:schemeClr>
                  </a:solidFill>
                  <a:latin typeface="+mn-ea"/>
                  <a:cs typeface="+mn-ea"/>
                  <a:sym typeface="+mn-lt"/>
                </a:rPr>
                <a:t>习近平总书记出席了全国生态环境保护大会，明确提出了六项重要原则：</a:t>
              </a:r>
            </a:p>
            <a:p>
              <a:pPr defTabSz="685800">
                <a:lnSpc>
                  <a:spcPct val="150000"/>
                </a:lnSpc>
              </a:pPr>
              <a:r>
                <a:rPr altLang="en-US" kern="0" lang="zh-CN" sz="1200">
                  <a:solidFill>
                    <a:schemeClr val="tx1">
                      <a:lumMod val="95000"/>
                      <a:lumOff val="5000"/>
                    </a:schemeClr>
                  </a:solidFill>
                  <a:latin typeface="+mn-ea"/>
                  <a:cs typeface="+mn-ea"/>
                  <a:sym typeface="+mn-lt"/>
                </a:rPr>
                <a:t>坚持人与自然和谐共生；绿水青山就是金山银山；良好生态环境是最普惠的民生福祉；山水林田湖草是生命共同体；用最严格制度最严密法治保护生态环境；共谋全球生态文明建设。“绿水青山就是金山银山”作为六大重要原则之一，为我国新时代推进生态文明建设指明了方向。</a:t>
              </a:r>
            </a:p>
          </p:txBody>
        </p:sp>
        <p:sp>
          <p:nvSpPr>
            <p:cNvPr id="18" name="矩形: 折角 46">
              <a:extLst>
                <a:ext uri="{FF2B5EF4-FFF2-40B4-BE49-F238E27FC236}">
                  <a16:creationId xmlns:a16="http://schemas.microsoft.com/office/drawing/2014/main" id="{88D0A893-0823-488C-99BA-EF8908672745}"/>
                </a:ext>
              </a:extLst>
            </p:cNvPr>
            <p:cNvSpPr/>
            <p:nvPr/>
          </p:nvSpPr>
          <p:spPr>
            <a:xfrm>
              <a:off x="685800" y="1248405"/>
              <a:ext cx="1598568" cy="2051524"/>
            </a:xfrm>
            <a:prstGeom prst="foldedCorner">
              <a:avLst>
                <a:gd fmla="val 0" name="adj"/>
              </a:avLst>
            </a:prstGeom>
            <a:solidFill>
              <a:schemeClr val="accent1"/>
            </a:solidFill>
            <a:ln algn="ctr" cap="flat" cmpd="sng" w="19050">
              <a:solidFill>
                <a:schemeClr val="accent1"/>
              </a:solidFill>
              <a:prstDash val="solid"/>
              <a:miter lim="800000"/>
            </a:ln>
            <a:effectLst/>
          </p:spPr>
          <p:txBody>
            <a:bodyPr anchor="ctr" rtlCol="0"/>
            <a:lstStyle/>
            <a:p>
              <a:pPr algn="ctr" defTabSz="685800">
                <a:defRPr/>
              </a:pPr>
              <a:r>
                <a:rPr altLang="zh-CN" kern="0" lang="en-US" sz="2000">
                  <a:solidFill>
                    <a:srgbClr val="FFFDFB"/>
                  </a:solidFill>
                  <a:latin typeface="+mn-ea"/>
                  <a:cs typeface="+mn-ea"/>
                  <a:sym typeface="+mn-lt"/>
                </a:rPr>
                <a:t>2018年</a:t>
              </a:r>
            </a:p>
          </p:txBody>
        </p:sp>
      </p:grpSp>
    </p:spTree>
    <p:extLst>
      <p:ext uri="{BB962C8B-B14F-4D97-AF65-F5344CB8AC3E}">
        <p14:creationId val="2467347878"/>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15"/>
                                        </p:tgtEl>
                                        <p:attrNameLst>
                                          <p:attrName>style.visibility</p:attrName>
                                        </p:attrNameLst>
                                      </p:cBhvr>
                                      <p:to>
                                        <p:strVal val="visible"/>
                                      </p:to>
                                    </p:set>
                                    <p:anim calcmode="lin" valueType="num">
                                      <p:cBhvr>
                                        <p:cTn dur="500" fill="hold" id="13"/>
                                        <p:tgtEl>
                                          <p:spTgt spid="15"/>
                                        </p:tgtEl>
                                        <p:attrNameLst>
                                          <p:attrName>ppt_w</p:attrName>
                                        </p:attrNameLst>
                                      </p:cBhvr>
                                      <p:tavLst>
                                        <p:tav tm="0">
                                          <p:val>
                                            <p:fltVal val="0"/>
                                          </p:val>
                                        </p:tav>
                                        <p:tav tm="100000">
                                          <p:val>
                                            <p:strVal val="#ppt_w"/>
                                          </p:val>
                                        </p:tav>
                                      </p:tavLst>
                                    </p:anim>
                                    <p:anim calcmode="lin" valueType="num">
                                      <p:cBhvr>
                                        <p:cTn dur="500" fill="hold" id="14"/>
                                        <p:tgtEl>
                                          <p:spTgt spid="15"/>
                                        </p:tgtEl>
                                        <p:attrNameLst>
                                          <p:attrName>ppt_h</p:attrName>
                                        </p:attrNameLst>
                                      </p:cBhvr>
                                      <p:tavLst>
                                        <p:tav tm="0">
                                          <p:val>
                                            <p:fltVal val="0"/>
                                          </p:val>
                                        </p:tav>
                                        <p:tav tm="100000">
                                          <p:val>
                                            <p:strVal val="#ppt_h"/>
                                          </p:val>
                                        </p:tav>
                                      </p:tavLst>
                                    </p:anim>
                                    <p:animEffect filter="fade" transition="in">
                                      <p:cBhvr>
                                        <p:cTn dur="500" id="15"/>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381000" y="390483"/>
            <a:ext cx="8382000" cy="4369775"/>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004832" y="3158652"/>
            <a:ext cx="2605768" cy="1241898"/>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756" y="2849181"/>
            <a:ext cx="9143244" cy="2313369"/>
          </a:xfrm>
          <a:prstGeom prst="rect">
            <a:avLst/>
          </a:prstGeom>
        </p:spPr>
      </p:pic>
      <p:pic>
        <p:nvPicPr>
          <p:cNvPr id="4" name="图片 3"/>
          <p:cNvPicPr>
            <a:picLocks noChangeAspect="1"/>
          </p:cNvPicPr>
          <p:nvPr/>
        </p:nvPicPr>
        <p:blipFill>
          <a:blip r:embed="rId5">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3124200" y="1302663"/>
            <a:ext cx="521471" cy="520752"/>
          </a:xfrm>
          <a:prstGeom prst="rect">
            <a:avLst/>
          </a:prstGeom>
        </p:spPr>
      </p:pic>
      <p:sp>
        <p:nvSpPr>
          <p:cNvPr id="43" name="TextBox 4">
            <a:extLst>
              <a:ext uri="{FF2B5EF4-FFF2-40B4-BE49-F238E27FC236}">
                <a16:creationId xmlns:a16="http://schemas.microsoft.com/office/drawing/2014/main" id="{2D1553F7-9E28-4E30-A323-773DD301ADFF}"/>
              </a:ext>
            </a:extLst>
          </p:cNvPr>
          <p:cNvSpPr txBox="1"/>
          <p:nvPr/>
        </p:nvSpPr>
        <p:spPr>
          <a:xfrm>
            <a:off x="3429000" y="1302663"/>
            <a:ext cx="2362200" cy="609600"/>
          </a:xfrm>
          <a:prstGeom prst="rect">
            <a:avLst/>
          </a:prstGeom>
          <a:noFill/>
        </p:spPr>
        <p:txBody>
          <a:bodyPr bIns="0" lIns="0" rIns="0" tIns="0" wrap="square">
            <a:spAutoFit/>
          </a:bodyPr>
          <a:lstStyle/>
          <a:p>
            <a:pPr algn="ctr">
              <a:defRPr/>
            </a:pPr>
            <a:r>
              <a:rPr altLang="en-US" lang="zh-CN" smtClean="0" spc="300" sz="4000">
                <a:solidFill>
                  <a:schemeClr val="accent1"/>
                </a:solidFill>
                <a:latin typeface="+mn-ea"/>
                <a:cs typeface="+mn-ea"/>
                <a:sym typeface="+mn-lt"/>
              </a:rPr>
              <a:t>第二章</a:t>
            </a:r>
          </a:p>
        </p:txBody>
      </p:sp>
      <p:sp>
        <p:nvSpPr>
          <p:cNvPr id="44" name="矩形 43">
            <a:extLst>
              <a:ext uri="{FF2B5EF4-FFF2-40B4-BE49-F238E27FC236}">
                <a16:creationId xmlns:a16="http://schemas.microsoft.com/office/drawing/2014/main" id="{21F0EFEC-DA23-4440-B8C1-7817D5BA9E7D}"/>
              </a:ext>
            </a:extLst>
          </p:cNvPr>
          <p:cNvSpPr/>
          <p:nvPr/>
        </p:nvSpPr>
        <p:spPr>
          <a:xfrm>
            <a:off x="1524000" y="1969550"/>
            <a:ext cx="5715000" cy="1554480"/>
          </a:xfrm>
          <a:prstGeom prst="rect">
            <a:avLst/>
          </a:prstGeom>
        </p:spPr>
        <p:txBody>
          <a:bodyPr wrap="square">
            <a:spAutoFit/>
          </a:bodyPr>
          <a:lstStyle/>
          <a:p>
            <a:pPr algn="ctr"/>
            <a:r>
              <a:rPr altLang="en-US" b="1" lang="zh-CN" spc="98" sz="4800">
                <a:solidFill>
                  <a:schemeClr val="accent1"/>
                </a:solidFill>
                <a:latin typeface="+mj-ea"/>
                <a:ea typeface="+mj-ea"/>
              </a:rPr>
              <a:t>“两山论”理念的</a:t>
            </a:r>
          </a:p>
          <a:p>
            <a:pPr algn="ctr"/>
            <a:r>
              <a:rPr altLang="en-US" b="1" lang="zh-CN" spc="98" sz="4800">
                <a:solidFill>
                  <a:schemeClr val="accent1"/>
                </a:solidFill>
                <a:latin typeface="+mj-ea"/>
                <a:ea typeface="+mj-ea"/>
              </a:rPr>
              <a:t>科学内涵</a:t>
            </a:r>
          </a:p>
        </p:txBody>
      </p:sp>
    </p:spTree>
    <p:extLst>
      <p:ext uri="{BB962C8B-B14F-4D97-AF65-F5344CB8AC3E}">
        <p14:creationId val="122591422"/>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cond delay="0" evt="onBegin">
                          <p:tn val="8"/>
                        </p:cond>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12"/>
                                        </p:tgtEl>
                                        <p:attrNameLst>
                                          <p:attrName>style.visibility</p:attrName>
                                        </p:attrNameLst>
                                      </p:cBhvr>
                                      <p:to>
                                        <p:strVal val="visible"/>
                                      </p:to>
                                    </p:set>
                                    <p:anim calcmode="lin" valueType="num">
                                      <p:cBhvr>
                                        <p:cTn dur="500" fill="hold" id="13"/>
                                        <p:tgtEl>
                                          <p:spTgt spid="12"/>
                                        </p:tgtEl>
                                        <p:attrNameLst>
                                          <p:attrName>ppt_w</p:attrName>
                                        </p:attrNameLst>
                                      </p:cBhvr>
                                      <p:tavLst>
                                        <p:tav tm="0">
                                          <p:val>
                                            <p:fltVal val="0"/>
                                          </p:val>
                                        </p:tav>
                                        <p:tav tm="100000">
                                          <p:val>
                                            <p:strVal val="#ppt_w"/>
                                          </p:val>
                                        </p:tav>
                                      </p:tavLst>
                                    </p:anim>
                                    <p:anim calcmode="lin" valueType="num">
                                      <p:cBhvr>
                                        <p:cTn dur="500" fill="hold" id="14"/>
                                        <p:tgtEl>
                                          <p:spTgt spid="12"/>
                                        </p:tgtEl>
                                        <p:attrNameLst>
                                          <p:attrName>ppt_h</p:attrName>
                                        </p:attrNameLst>
                                      </p:cBhvr>
                                      <p:tavLst>
                                        <p:tav tm="0">
                                          <p:val>
                                            <p:fltVal val="0"/>
                                          </p:val>
                                        </p:tav>
                                        <p:tav tm="100000">
                                          <p:val>
                                            <p:strVal val="#ppt_h"/>
                                          </p:val>
                                        </p:tav>
                                      </p:tavLst>
                                    </p:anim>
                                    <p:animEffect filter="fade" transition="in">
                                      <p:cBhvr>
                                        <p:cTn dur="500" id="15"/>
                                        <p:tgtEl>
                                          <p:spTgt spid="12"/>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10" presetSubtype="0">
                                  <p:stCondLst>
                                    <p:cond delay="0"/>
                                  </p:stCondLst>
                                  <p:childTnLst>
                                    <p:set>
                                      <p:cBhvr>
                                        <p:cTn dur="1" fill="hold" id="19">
                                          <p:stCondLst>
                                            <p:cond delay="0"/>
                                          </p:stCondLst>
                                        </p:cTn>
                                        <p:tgtEl>
                                          <p:spTgt spid="3"/>
                                        </p:tgtEl>
                                        <p:attrNameLst>
                                          <p:attrName>style.visibility</p:attrName>
                                        </p:attrNameLst>
                                      </p:cBhvr>
                                      <p:to>
                                        <p:strVal val="visible"/>
                                      </p:to>
                                    </p:set>
                                    <p:animEffect filter="fade" transition="in">
                                      <p:cBhvr>
                                        <p:cTn dur="500" id="20"/>
                                        <p:tgtEl>
                                          <p:spTgt spid="3"/>
                                        </p:tgtEl>
                                      </p:cBhvr>
                                    </p:animEffect>
                                  </p:childTnLst>
                                </p:cTn>
                              </p:par>
                              <p:par>
                                <p:cTn fill="hold" id="21" nodeType="withEffect" presetClass="entr" presetID="2" presetSubtype="4">
                                  <p:stCondLst>
                                    <p:cond delay="0"/>
                                  </p:stCondLst>
                                  <p:childTnLst>
                                    <p:set>
                                      <p:cBhvr>
                                        <p:cTn dur="1" fill="hold" id="22">
                                          <p:stCondLst>
                                            <p:cond delay="0"/>
                                          </p:stCondLst>
                                        </p:cTn>
                                        <p:tgtEl>
                                          <p:spTgt spid="4"/>
                                        </p:tgtEl>
                                        <p:attrNameLst>
                                          <p:attrName>style.visibility</p:attrName>
                                        </p:attrNameLst>
                                      </p:cBhvr>
                                      <p:to>
                                        <p:strVal val="visible"/>
                                      </p:to>
                                    </p:set>
                                    <p:anim calcmode="lin" valueType="num">
                                      <p:cBhvr additive="base">
                                        <p:cTn dur="500" fill="hold" id="23"/>
                                        <p:tgtEl>
                                          <p:spTgt spid="4"/>
                                        </p:tgtEl>
                                        <p:attrNameLst>
                                          <p:attrName>ppt_x</p:attrName>
                                        </p:attrNameLst>
                                      </p:cBhvr>
                                      <p:tavLst>
                                        <p:tav tm="0">
                                          <p:val>
                                            <p:strVal val="#ppt_x"/>
                                          </p:val>
                                        </p:tav>
                                        <p:tav tm="100000">
                                          <p:val>
                                            <p:strVal val="#ppt_x"/>
                                          </p:val>
                                        </p:tav>
                                      </p:tavLst>
                                    </p:anim>
                                    <p:anim calcmode="lin" valueType="num">
                                      <p:cBhvr additive="base">
                                        <p:cTn dur="500" fill="hold" id="24"/>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25" nodeType="clickPar">
                      <p:stCondLst>
                        <p:cond delay="indefinite"/>
                        <p:cond delay="0" evt="onBegin">
                          <p:tn val="24"/>
                        </p:cond>
                      </p:stCondLst>
                      <p:childTnLst>
                        <p:par>
                          <p:cTn fill="hold" id="26" nodeType="afterGroup">
                            <p:stCondLst>
                              <p:cond delay="0"/>
                            </p:stCondLst>
                            <p:childTnLst>
                              <p:par>
                                <p:cTn fill="hold" grpId="0" id="27" nodeType="clickEffect" presetClass="entr" presetID="2" presetSubtype="4">
                                  <p:stCondLst>
                                    <p:cond delay="0"/>
                                  </p:stCondLst>
                                  <p:childTnLst>
                                    <p:set>
                                      <p:cBhvr>
                                        <p:cTn dur="1" fill="hold" id="28">
                                          <p:stCondLst>
                                            <p:cond delay="0"/>
                                          </p:stCondLst>
                                        </p:cTn>
                                        <p:tgtEl>
                                          <p:spTgt spid="43"/>
                                        </p:tgtEl>
                                        <p:attrNameLst>
                                          <p:attrName>style.visibility</p:attrName>
                                        </p:attrNameLst>
                                      </p:cBhvr>
                                      <p:to>
                                        <p:strVal val="visible"/>
                                      </p:to>
                                    </p:set>
                                    <p:anim calcmode="lin" valueType="num">
                                      <p:cBhvr additive="base">
                                        <p:cTn dur="500" fill="hold" id="29"/>
                                        <p:tgtEl>
                                          <p:spTgt spid="43"/>
                                        </p:tgtEl>
                                        <p:attrNameLst>
                                          <p:attrName>ppt_x</p:attrName>
                                        </p:attrNameLst>
                                      </p:cBhvr>
                                      <p:tavLst>
                                        <p:tav tm="0">
                                          <p:val>
                                            <p:strVal val="#ppt_x"/>
                                          </p:val>
                                        </p:tav>
                                        <p:tav tm="100000">
                                          <p:val>
                                            <p:strVal val="#ppt_x"/>
                                          </p:val>
                                        </p:tav>
                                      </p:tavLst>
                                    </p:anim>
                                    <p:anim calcmode="lin" valueType="num">
                                      <p:cBhvr additive="base">
                                        <p:cTn dur="500" fill="hold" id="30"/>
                                        <p:tgtEl>
                                          <p:spTgt spid="43"/>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cond delay="0" evt="onBegin">
                          <p:tn val="30"/>
                        </p:cond>
                      </p:stCondLst>
                      <p:childTnLst>
                        <p:par>
                          <p:cTn fill="hold" id="32" nodeType="afterGroup">
                            <p:stCondLst>
                              <p:cond delay="0"/>
                            </p:stCondLst>
                            <p:childTnLst>
                              <p:par>
                                <p:cTn fill="hold" grpId="0" id="33" nodeType="clickEffect" presetClass="entr" presetID="16" presetSubtype="21">
                                  <p:stCondLst>
                                    <p:cond delay="0"/>
                                  </p:stCondLst>
                                  <p:childTnLst>
                                    <p:set>
                                      <p:cBhvr>
                                        <p:cTn dur="1" fill="hold" id="34">
                                          <p:stCondLst>
                                            <p:cond delay="0"/>
                                          </p:stCondLst>
                                        </p:cTn>
                                        <p:tgtEl>
                                          <p:spTgt spid="44"/>
                                        </p:tgtEl>
                                        <p:attrNameLst>
                                          <p:attrName>style.visibility</p:attrName>
                                        </p:attrNameLst>
                                      </p:cBhvr>
                                      <p:to>
                                        <p:strVal val="visible"/>
                                      </p:to>
                                    </p:set>
                                    <p:animEffect filter="barn(inVertical)" transition="in">
                                      <p:cBhvr>
                                        <p:cTn dur="500" id="35"/>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3"/>
      <p:bldP grpId="0" spid="4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矩形 6">
            <a:extLst>
              <a:ext uri="{FF2B5EF4-FFF2-40B4-BE49-F238E27FC236}">
                <a16:creationId xmlns:a16="http://schemas.microsoft.com/office/drawing/2014/main" id="{9ABEDAD1-ADE5-4728-B2BB-B6C9A8C8228E}"/>
              </a:ext>
            </a:extLst>
          </p:cNvPr>
          <p:cNvSpPr/>
          <p:nvPr/>
        </p:nvSpPr>
        <p:spPr>
          <a:xfrm>
            <a:off x="762000" y="1352550"/>
            <a:ext cx="7696200" cy="457200"/>
          </a:xfrm>
          <a:prstGeom prst="rect">
            <a:avLst/>
          </a:prstGeom>
          <a:solidFill>
            <a:schemeClr val="accent1"/>
          </a:solidFill>
        </p:spPr>
        <p:txBody>
          <a:bodyPr wrap="square">
            <a:spAutoFit/>
          </a:bodyPr>
          <a:lstStyle/>
          <a:p>
            <a:pPr algn="ctr"/>
            <a:r>
              <a:rPr altLang="en-US" lang="zh-CN" sz="2400">
                <a:solidFill>
                  <a:schemeClr val="bg1"/>
                </a:solidFill>
                <a:latin charset="-122" panose="020b0503020204020204" pitchFamily="34" typeface="微软雅黑"/>
                <a:ea charset="-122" panose="020b0503020204020204" pitchFamily="34" typeface="微软雅黑"/>
              </a:rPr>
              <a:t>成都“两山论”的探索与实践</a:t>
            </a:r>
          </a:p>
        </p:txBody>
      </p:sp>
      <p:sp>
        <p:nvSpPr>
          <p:cNvPr id="21" name="矩形 20">
            <a:extLst>
              <a:ext uri="{FF2B5EF4-FFF2-40B4-BE49-F238E27FC236}">
                <a16:creationId xmlns:a16="http://schemas.microsoft.com/office/drawing/2014/main" id="{E87A071B-5257-4310-9803-99F4AECACB6F}"/>
              </a:ext>
            </a:extLst>
          </p:cNvPr>
          <p:cNvSpPr/>
          <p:nvPr/>
        </p:nvSpPr>
        <p:spPr>
          <a:xfrm>
            <a:off x="762000" y="1885950"/>
            <a:ext cx="7696200" cy="914400"/>
          </a:xfrm>
          <a:prstGeom prst="rect">
            <a:avLst/>
          </a:prstGeom>
          <a:noFill/>
          <a:ln>
            <a:noFill/>
          </a:ln>
        </p:spPr>
        <p:txBody>
          <a:bodyPr wrap="square">
            <a:spAutoFit/>
          </a:bodyPr>
          <a:lstStyle/>
          <a:p>
            <a:pPr algn="just" fontAlgn="base">
              <a:lnSpc>
                <a:spcPct val="150000"/>
              </a:lnSpc>
              <a:spcBef>
                <a:spcPct val="0"/>
              </a:spcBef>
              <a:spcAft>
                <a:spcPct val="0"/>
              </a:spcAft>
              <a:defRPr/>
            </a:pPr>
            <a:r>
              <a:rPr altLang="en-US" kern="0" lang="zh-CN">
                <a:solidFill>
                  <a:schemeClr val="tx1">
                    <a:lumMod val="95000"/>
                    <a:lumOff val="5000"/>
                  </a:schemeClr>
                </a:solidFill>
                <a:latin typeface="+mn-ea"/>
                <a:cs typeface="+mn-ea"/>
                <a:sym typeface="+mn-lt"/>
              </a:rPr>
              <a:t>我们既要绿水青山，也要金山银山。宁要绿水青山，不要金山银山，而且绿水青山就是金山银山</a:t>
            </a:r>
          </a:p>
        </p:txBody>
      </p:sp>
      <p:sp>
        <p:nvSpPr>
          <p:cNvPr id="25" name="矩形 24">
            <a:extLst>
              <a:ext uri="{FF2B5EF4-FFF2-40B4-BE49-F238E27FC236}">
                <a16:creationId xmlns:a16="http://schemas.microsoft.com/office/drawing/2014/main" id="{34789C06-80CA-4181-BDF6-AFBA0A14ADBC}"/>
              </a:ext>
            </a:extLst>
          </p:cNvPr>
          <p:cNvSpPr/>
          <p:nvPr/>
        </p:nvSpPr>
        <p:spPr>
          <a:xfrm>
            <a:off x="762000" y="2819229"/>
            <a:ext cx="2590800" cy="1463040"/>
          </a:xfrm>
          <a:prstGeom prst="rect">
            <a:avLst/>
          </a:prstGeom>
        </p:spPr>
        <p:txBody>
          <a:bodyPr wrap="square">
            <a:spAutoFit/>
          </a:bodyPr>
          <a:lstStyle/>
          <a:p>
            <a:pPr>
              <a:lnSpc>
                <a:spcPct val="150000"/>
              </a:lnSpc>
            </a:pPr>
            <a:r>
              <a:rPr altLang="en-US" lang="zh-CN" sz="1500">
                <a:cs typeface="+mn-ea"/>
                <a:sym typeface="+mn-lt"/>
              </a:rPr>
              <a:t>三句话既有侧重而又不可分割，从三个不同角度系统阐释了经济发展与生态保护的辩证统一关系。</a:t>
            </a:r>
          </a:p>
        </p:txBody>
      </p:sp>
      <p:pic>
        <p:nvPicPr>
          <p:cNvPr id="4" name="图片 3"/>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rcRect b="26936"/>
          <a:stretch>
            <a:fillRect/>
          </a:stretch>
        </p:blipFill>
        <p:spPr>
          <a:xfrm>
            <a:off x="3620319" y="2518386"/>
            <a:ext cx="4639151" cy="1653564"/>
          </a:xfrm>
          <a:prstGeom prst="rect">
            <a:avLst/>
          </a:prstGeom>
        </p:spPr>
      </p:pic>
    </p:spTree>
    <p:extLst>
      <p:ext uri="{BB962C8B-B14F-4D97-AF65-F5344CB8AC3E}">
        <p14:creationId val="3698688108"/>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21"/>
                                        </p:tgtEl>
                                        <p:attrNameLst>
                                          <p:attrName>style.visibility</p:attrName>
                                        </p:attrNameLst>
                                      </p:cBhvr>
                                      <p:to>
                                        <p:strVal val="visible"/>
                                      </p:to>
                                    </p:set>
                                    <p:animEffect filter="wipe(left)" transition="in">
                                      <p:cBhvr>
                                        <p:cTn dur="500" id="13"/>
                                        <p:tgtEl>
                                          <p:spTgt spid="21"/>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53" presetSubtype="0">
                                  <p:stCondLst>
                                    <p:cond delay="0"/>
                                  </p:stCondLst>
                                  <p:childTnLst>
                                    <p:set>
                                      <p:cBhvr>
                                        <p:cTn dur="1" fill="hold" id="17">
                                          <p:stCondLst>
                                            <p:cond delay="0"/>
                                          </p:stCondLst>
                                        </p:cTn>
                                        <p:tgtEl>
                                          <p:spTgt spid="25"/>
                                        </p:tgtEl>
                                        <p:attrNameLst>
                                          <p:attrName>style.visibility</p:attrName>
                                        </p:attrNameLst>
                                      </p:cBhvr>
                                      <p:to>
                                        <p:strVal val="visible"/>
                                      </p:to>
                                    </p:set>
                                    <p:anim calcmode="lin" valueType="num">
                                      <p:cBhvr>
                                        <p:cTn dur="500" fill="hold" id="18"/>
                                        <p:tgtEl>
                                          <p:spTgt spid="25"/>
                                        </p:tgtEl>
                                        <p:attrNameLst>
                                          <p:attrName>ppt_w</p:attrName>
                                        </p:attrNameLst>
                                      </p:cBhvr>
                                      <p:tavLst>
                                        <p:tav tm="0">
                                          <p:val>
                                            <p:fltVal val="0"/>
                                          </p:val>
                                        </p:tav>
                                        <p:tav tm="100000">
                                          <p:val>
                                            <p:strVal val="#ppt_w"/>
                                          </p:val>
                                        </p:tav>
                                      </p:tavLst>
                                    </p:anim>
                                    <p:anim calcmode="lin" valueType="num">
                                      <p:cBhvr>
                                        <p:cTn dur="500" fill="hold" id="19"/>
                                        <p:tgtEl>
                                          <p:spTgt spid="25"/>
                                        </p:tgtEl>
                                        <p:attrNameLst>
                                          <p:attrName>ppt_h</p:attrName>
                                        </p:attrNameLst>
                                      </p:cBhvr>
                                      <p:tavLst>
                                        <p:tav tm="0">
                                          <p:val>
                                            <p:fltVal val="0"/>
                                          </p:val>
                                        </p:tav>
                                        <p:tav tm="100000">
                                          <p:val>
                                            <p:strVal val="#ppt_h"/>
                                          </p:val>
                                        </p:tav>
                                      </p:tavLst>
                                    </p:anim>
                                    <p:animEffect filter="fade" transition="in">
                                      <p:cBhvr>
                                        <p:cTn dur="500" id="20"/>
                                        <p:tgtEl>
                                          <p:spTgt spid="25"/>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 presetSubtype="4">
                                  <p:stCondLst>
                                    <p:cond delay="0"/>
                                  </p:stCondLst>
                                  <p:childTnLst>
                                    <p:set>
                                      <p:cBhvr>
                                        <p:cTn dur="1" fill="hold" id="24">
                                          <p:stCondLst>
                                            <p:cond delay="0"/>
                                          </p:stCondLst>
                                        </p:cTn>
                                        <p:tgtEl>
                                          <p:spTgt spid="4"/>
                                        </p:tgtEl>
                                        <p:attrNameLst>
                                          <p:attrName>style.visibility</p:attrName>
                                        </p:attrNameLst>
                                      </p:cBhvr>
                                      <p:to>
                                        <p:strVal val="visible"/>
                                      </p:to>
                                    </p:set>
                                    <p:anim calcmode="lin" valueType="num">
                                      <p:cBhvr additive="base">
                                        <p:cTn dur="500" fill="hold" id="25"/>
                                        <p:tgtEl>
                                          <p:spTgt spid="4"/>
                                        </p:tgtEl>
                                        <p:attrNameLst>
                                          <p:attrName>ppt_x</p:attrName>
                                        </p:attrNameLst>
                                      </p:cBhvr>
                                      <p:tavLst>
                                        <p:tav tm="0">
                                          <p:val>
                                            <p:strVal val="#ppt_x"/>
                                          </p:val>
                                        </p:tav>
                                        <p:tav tm="100000">
                                          <p:val>
                                            <p:strVal val="#ppt_x"/>
                                          </p:val>
                                        </p:tav>
                                      </p:tavLst>
                                    </p:anim>
                                    <p:anim calcmode="lin" valueType="num">
                                      <p:cBhvr additive="base">
                                        <p:cTn dur="500" fill="hold" id="26"/>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21"/>
      <p:bldP grpId="0" spid="25"/>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r="http://schemas.openxmlformats.org/officeDocument/2006/relationships" xmlns:a="http://schemas.openxmlformats.org/drawingml/2006/main" name="">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93</Paragraphs>
  <Slides>23</Slides>
  <Notes>8</Notes>
  <TotalTime>0</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23</vt:i4>
      </vt:variant>
    </vt:vector>
  </HeadingPairs>
  <TitlesOfParts>
    <vt:vector baseType="lpstr" size="30">
      <vt:lpstr>Arial</vt:lpstr>
      <vt:lpstr>Arial Black</vt:lpstr>
      <vt:lpstr>微软雅黑</vt:lpstr>
      <vt:lpstr>Calibri Light</vt:lpstr>
      <vt:lpstr>Calibri</vt:lpstr>
      <vt:lpstr>方正宋黑简体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2021-08-22T11:55:03Z</dcterms:created>
  <cp:lastPrinted>2021-08-22T11:55:03Z</cp:lastPrinted>
  <dcterms:modified xsi:type="dcterms:W3CDTF">2021-08-22T05:48:52Z</dcterms:modified>
  <cp:revision>1</cp:revision>
</cp:coreProperties>
</file>