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96" r:id="rId1"/>
    <p:sldMasterId id="2147483720" r:id="rId2"/>
  </p:sldMasterIdLst>
  <p:notesMasterIdLst>
    <p:notesMasterId r:id="rId3"/>
  </p:notesMasterIdLst>
  <p:sldIdLst>
    <p:sldId id="293" r:id="rId4"/>
    <p:sldId id="291" r:id="rId5"/>
    <p:sldId id="295" r:id="rId6"/>
    <p:sldId id="299"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60" r:id="rId35"/>
    <p:sldId id="300" r:id="rId36"/>
  </p:sldIdLst>
  <p:sldSz cx="16256000" cy="9144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7" userDrawn="1">
          <p15:clr>
            <a:srgbClr val="A4A3A4"/>
          </p15:clr>
        </p15:guide>
        <p15:guide id="2" pos="512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4424" autoAdjust="0"/>
  </p:normalViewPr>
  <p:slideViewPr>
    <p:cSldViewPr snapToGrid="0">
      <p:cViewPr varScale="1">
        <p:scale>
          <a:sx n="63" d="100"/>
          <a:sy n="63" d="100"/>
        </p:scale>
        <p:origin x="402" y="78"/>
      </p:cViewPr>
      <p:guideLst>
        <p:guide orient="horz" pos="2857"/>
        <p:guide pos="5120"/>
      </p:guideLst>
    </p:cSldViewPr>
  </p:slideViewPr>
  <p:notesTextViewPr>
    <p:cViewPr>
      <p:scale>
        <a:sx n="1" d="1"/>
        <a:sy n="1" d="1"/>
      </p:scale>
      <p:origin x="0" y="0"/>
    </p:cViewPr>
  </p:notesTextViewPr>
  <p:sorterViewPr>
    <p:cViewPr>
      <p:scale>
        <a:sx n="33" d="100"/>
        <a:sy n="33"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tags/tag1.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slides/slide1.xml" Type="http://schemas.openxmlformats.org/officeDocument/2006/relationships/slide"/><Relationship Id="rId40" Target="theme/theme1.xml" Type="http://schemas.openxmlformats.org/officeDocument/2006/relationships/theme"/><Relationship Id="rId41"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E407F-4531-4B52-9B87-88E56A6D29E1}" type="datetimeFigureOut">
              <a:rPr lang="zh-CN" altLang="en-US" smtClean="0"/>
              <a:t>2018/5/29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2341CA-1FEB-4781-9999-353098723179}" type="slidenum">
              <a:rPr lang="zh-CN" altLang="en-US" smtClean="0"/>
              <a:t>‹#›</a:t>
            </a:fld>
            <a:endParaRPr lang="zh-CN" altLang="en-US"/>
          </a:p>
        </p:txBody>
      </p:sp>
    </p:spTree>
    <p:extLst>
      <p:ext uri="{BB962C8B-B14F-4D97-AF65-F5344CB8AC3E}">
        <p14:creationId val="165677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zh-CN" altLang="en-US" smtClean="0"/>
              <a:t>单击此处编辑母版标题样式</a:t>
            </a:r>
            <a:endParaRPr lang="en-US"/>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4D4E30DB-DD11-446C-92C9-54262D4D2165}" type="datetimeFigureOut">
              <a:rPr lang="zh-CN" altLang="en-US" smtClean="0"/>
              <a:t>2018/5/29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8E0432-F9AE-4C2C-9A48-574CF098A912}" type="slidenum">
              <a:rPr lang="zh-CN" altLang="en-US" smtClean="0"/>
              <a:t>‹#›</a:t>
            </a:fld>
            <a:endParaRPr lang="zh-CN" altLang="en-US"/>
          </a:p>
        </p:txBody>
      </p:sp>
    </p:spTree>
    <p:extLst>
      <p:ext uri="{BB962C8B-B14F-4D97-AF65-F5344CB8AC3E}">
        <p14:creationId val="211467208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4D4E30DB-DD11-446C-92C9-54262D4D2165}" type="datetimeFigureOut">
              <a:rPr lang="zh-CN" altLang="en-US" smtClean="0"/>
              <a:t>2018/5/29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8E0432-F9AE-4C2C-9A48-574CF098A912}" type="slidenum">
              <a:rPr lang="zh-CN" altLang="en-US" smtClean="0"/>
              <a:t>‹#›</a:t>
            </a:fld>
            <a:endParaRPr lang="zh-CN" altLang="en-US"/>
          </a:p>
        </p:txBody>
      </p:sp>
    </p:spTree>
    <p:extLst>
      <p:ext uri="{BB962C8B-B14F-4D97-AF65-F5344CB8AC3E}">
        <p14:creationId val="40000749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11633200" y="486834"/>
            <a:ext cx="3505200" cy="7749117"/>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4D4E30DB-DD11-446C-92C9-54262D4D2165}" type="datetimeFigureOut">
              <a:rPr lang="zh-CN" altLang="en-US" smtClean="0"/>
              <a:t>2018/5/29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8E0432-F9AE-4C2C-9A48-574CF098A912}" type="slidenum">
              <a:rPr lang="zh-CN" altLang="en-US" smtClean="0"/>
              <a:t>‹#›</a:t>
            </a:fld>
            <a:endParaRPr lang="zh-CN" altLang="en-US"/>
          </a:p>
        </p:txBody>
      </p:sp>
    </p:spTree>
    <p:extLst>
      <p:ext uri="{BB962C8B-B14F-4D97-AF65-F5344CB8AC3E}">
        <p14:creationId val="393896557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zh-CN" altLang="en-US" smtClean="0"/>
              <a:t>单击此处编辑母版标题样式</a:t>
            </a:r>
            <a:endParaRPr lang="en-US"/>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7995629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987383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412089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117600" y="2434167"/>
            <a:ext cx="6908800" cy="5801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8229600" y="2434167"/>
            <a:ext cx="6908800" cy="5801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323538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1119717" y="486834"/>
            <a:ext cx="14020800" cy="1767417"/>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4" name="Content Placeholder 3"/>
          <p:cNvSpPr>
            <a:spLocks noGrp="1"/>
          </p:cNvSpPr>
          <p:nvPr>
            <p:ph sz="half" idx="2"/>
          </p:nvPr>
        </p:nvSpPr>
        <p:spPr>
          <a:xfrm>
            <a:off x="1119718" y="3340100"/>
            <a:ext cx="6877049" cy="4912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6" name="Content Placeholder 5"/>
          <p:cNvSpPr>
            <a:spLocks noGrp="1"/>
          </p:cNvSpPr>
          <p:nvPr>
            <p:ph sz="quarter" idx="4"/>
          </p:nvPr>
        </p:nvSpPr>
        <p:spPr>
          <a:xfrm>
            <a:off x="8229600" y="3340100"/>
            <a:ext cx="6910917" cy="4912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713852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283666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269321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zh-CN" altLang="en-US" smtClean="0"/>
              <a:t>单击此处编辑母版标题样式</a:t>
            </a:r>
            <a:endParaRPr lang="en-US"/>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06133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4D4E30DB-DD11-446C-92C9-54262D4D2165}" type="datetimeFigureOut">
              <a:rPr lang="zh-CN" altLang="en-US" smtClean="0"/>
              <a:t>2018/5/29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8E0432-F9AE-4C2C-9A48-574CF098A912}" type="slidenum">
              <a:rPr lang="zh-CN" altLang="en-US" smtClean="0"/>
              <a:t>‹#›</a:t>
            </a:fld>
            <a:endParaRPr lang="zh-CN" altLang="en-US"/>
          </a:p>
        </p:txBody>
      </p:sp>
    </p:spTree>
    <p:extLst>
      <p:ext uri="{BB962C8B-B14F-4D97-AF65-F5344CB8AC3E}">
        <p14:creationId val="9346250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zh-CN" altLang="en-US" smtClean="0"/>
              <a:t>单击图标添加图片</a:t>
            </a:r>
            <a:endParaRPr lang="en-US"/>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598192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551274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11633200" y="486834"/>
            <a:ext cx="3505200" cy="7749117"/>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444614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D4E30DB-DD11-446C-92C9-54262D4D2165}" type="datetimeFigureOut">
              <a:rPr lang="zh-CN" altLang="en-US" smtClean="0"/>
              <a:t>2018/5/29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8E0432-F9AE-4C2C-9A48-574CF098A912}" type="slidenum">
              <a:rPr lang="zh-CN" altLang="en-US" smtClean="0"/>
              <a:t>‹#›</a:t>
            </a:fld>
            <a:endParaRPr lang="zh-CN" altLang="en-US"/>
          </a:p>
        </p:txBody>
      </p:sp>
    </p:spTree>
    <p:extLst>
      <p:ext uri="{BB962C8B-B14F-4D97-AF65-F5344CB8AC3E}">
        <p14:creationId val="253077816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117600" y="2434167"/>
            <a:ext cx="6908800" cy="5801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8229600" y="2434167"/>
            <a:ext cx="6908800" cy="5801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4D4E30DB-DD11-446C-92C9-54262D4D2165}" type="datetimeFigureOut">
              <a:rPr lang="zh-CN" altLang="en-US" smtClean="0"/>
              <a:t>2018/5/29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8E0432-F9AE-4C2C-9A48-574CF098A912}" type="slidenum">
              <a:rPr lang="zh-CN" altLang="en-US" smtClean="0"/>
              <a:t>‹#›</a:t>
            </a:fld>
            <a:endParaRPr lang="zh-CN" altLang="en-US"/>
          </a:p>
        </p:txBody>
      </p:sp>
    </p:spTree>
    <p:extLst>
      <p:ext uri="{BB962C8B-B14F-4D97-AF65-F5344CB8AC3E}">
        <p14:creationId val="384848802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1119717" y="486834"/>
            <a:ext cx="14020800" cy="1767417"/>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4" name="Content Placeholder 3"/>
          <p:cNvSpPr>
            <a:spLocks noGrp="1"/>
          </p:cNvSpPr>
          <p:nvPr>
            <p:ph sz="half" idx="2"/>
          </p:nvPr>
        </p:nvSpPr>
        <p:spPr>
          <a:xfrm>
            <a:off x="1119718" y="3340100"/>
            <a:ext cx="6877049" cy="4912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smtClean="0"/>
              <a:t>单击此处编辑母版文本样式</a:t>
            </a:r>
          </a:p>
        </p:txBody>
      </p:sp>
      <p:sp>
        <p:nvSpPr>
          <p:cNvPr id="6" name="Content Placeholder 5"/>
          <p:cNvSpPr>
            <a:spLocks noGrp="1"/>
          </p:cNvSpPr>
          <p:nvPr>
            <p:ph sz="quarter" idx="4"/>
          </p:nvPr>
        </p:nvSpPr>
        <p:spPr>
          <a:xfrm>
            <a:off x="8229600" y="3340100"/>
            <a:ext cx="6910917" cy="49127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4D4E30DB-DD11-446C-92C9-54262D4D2165}" type="datetimeFigureOut">
              <a:rPr lang="zh-CN" altLang="en-US" smtClean="0"/>
              <a:t>2018/5/29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8E0432-F9AE-4C2C-9A48-574CF098A912}" type="slidenum">
              <a:rPr lang="zh-CN" altLang="en-US" smtClean="0"/>
              <a:t>‹#›</a:t>
            </a:fld>
            <a:endParaRPr lang="zh-CN" altLang="en-US"/>
          </a:p>
        </p:txBody>
      </p:sp>
    </p:spTree>
    <p:extLst>
      <p:ext uri="{BB962C8B-B14F-4D97-AF65-F5344CB8AC3E}">
        <p14:creationId val="425651568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4D4E30DB-DD11-446C-92C9-54262D4D2165}" type="datetimeFigureOut">
              <a:rPr lang="zh-CN" altLang="en-US" smtClean="0"/>
              <a:t>2018/5/29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8E0432-F9AE-4C2C-9A48-574CF098A912}" type="slidenum">
              <a:rPr lang="zh-CN" altLang="en-US" smtClean="0"/>
              <a:t>‹#›</a:t>
            </a:fld>
            <a:endParaRPr lang="zh-CN" altLang="en-US"/>
          </a:p>
        </p:txBody>
      </p:sp>
    </p:spTree>
    <p:extLst>
      <p:ext uri="{BB962C8B-B14F-4D97-AF65-F5344CB8AC3E}">
        <p14:creationId val="27865520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4D4E30DB-DD11-446C-92C9-54262D4D2165}" type="datetimeFigureOut">
              <a:rPr lang="zh-CN" altLang="en-US" smtClean="0"/>
              <a:t>2018/5/29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8E0432-F9AE-4C2C-9A48-574CF098A912}" type="slidenum">
              <a:rPr lang="zh-CN" altLang="en-US" smtClean="0"/>
              <a:t>‹#›</a:t>
            </a:fld>
            <a:endParaRPr lang="zh-CN" altLang="en-US"/>
          </a:p>
        </p:txBody>
      </p:sp>
    </p:spTree>
    <p:extLst>
      <p:ext uri="{BB962C8B-B14F-4D97-AF65-F5344CB8AC3E}">
        <p14:creationId val="239386003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zh-CN" altLang="en-US" smtClean="0"/>
              <a:t>单击此处编辑母版标题样式</a:t>
            </a:r>
            <a:endParaRPr lang="en-US"/>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D4E30DB-DD11-446C-92C9-54262D4D2165}" type="datetimeFigureOut">
              <a:rPr lang="zh-CN" altLang="en-US" smtClean="0"/>
              <a:t>2018/5/29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8E0432-F9AE-4C2C-9A48-574CF098A912}" type="slidenum">
              <a:rPr lang="zh-CN" altLang="en-US" smtClean="0"/>
              <a:t>‹#›</a:t>
            </a:fld>
            <a:endParaRPr lang="zh-CN" altLang="en-US"/>
          </a:p>
        </p:txBody>
      </p:sp>
    </p:spTree>
    <p:extLst>
      <p:ext uri="{BB962C8B-B14F-4D97-AF65-F5344CB8AC3E}">
        <p14:creationId val="30320933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zh-CN" altLang="en-US" smtClean="0"/>
              <a:t>单击图标添加图片</a:t>
            </a:r>
            <a:endParaRPr lang="en-US"/>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D4E30DB-DD11-446C-92C9-54262D4D2165}" type="datetimeFigureOut">
              <a:rPr lang="zh-CN" altLang="en-US" smtClean="0"/>
              <a:t>2018/5/29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8E0432-F9AE-4C2C-9A48-574CF098A912}" type="slidenum">
              <a:rPr lang="zh-CN" altLang="en-US" smtClean="0"/>
              <a:t>‹#›</a:t>
            </a:fld>
            <a:endParaRPr lang="zh-CN" altLang="en-US"/>
          </a:p>
        </p:txBody>
      </p:sp>
    </p:spTree>
    <p:extLst>
      <p:ext uri="{BB962C8B-B14F-4D97-AF65-F5344CB8AC3E}">
        <p14:creationId val="160914224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4D4E30DB-DD11-446C-92C9-54262D4D2165}" type="datetimeFigureOut">
              <a:rPr lang="zh-CN" altLang="en-US" smtClean="0"/>
              <a:t>2018/5/29</a:t>
            </a:fld>
            <a:endParaRPr lang="zh-CN" alt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7E8E0432-F9AE-4C2C-9A48-574CF098A912}" type="slidenum">
              <a:rPr lang="zh-CN" altLang="en-US" smtClean="0"/>
              <a:t>‹#›</a:t>
            </a:fld>
            <a:endParaRPr lang="zh-CN" altLang="en-US"/>
          </a:p>
        </p:txBody>
      </p:sp>
    </p:spTree>
    <p:extLst>
      <p:ext uri="{BB962C8B-B14F-4D97-AF65-F5344CB8AC3E}">
        <p14:creationId val="26010048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57544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iming/>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emf" Type="http://schemas.openxmlformats.org/officeDocument/2006/relationships/image"/><Relationship Id="rId5" Target="../media/image4.emf"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emf" Type="http://schemas.openxmlformats.org/officeDocument/2006/relationships/image"/><Relationship Id="rId3" Target="../media/image2.png" Type="http://schemas.openxmlformats.org/officeDocument/2006/relationships/image"/><Relationship Id="rId4" Target="../media/image8.jpeg" Type="http://schemas.openxmlformats.org/officeDocument/2006/relationships/image"/><Relationship Id="rId5"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20000">
              <a:srgbClr val="FEA91B"/>
            </a:gs>
            <a:gs pos="56000">
              <a:srgbClr val="FE9017"/>
            </a:gs>
            <a:gs pos="100000">
              <a:srgbClr val="FE7B11"/>
            </a:gs>
          </a:gsLst>
          <a:path path="circle">
            <a:fillToRect b="50000" l="50000" r="50000" t="50000"/>
          </a:path>
        </a:gradFill>
        <a:effectLst/>
      </p:bgPr>
    </p:bg>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6865938" y="692541"/>
            <a:ext cx="2524124" cy="428336"/>
          </a:xfrm>
          <a:prstGeom prst="rect">
            <a:avLst/>
          </a:prstGeom>
        </p:spPr>
      </p:pic>
      <p:grpSp>
        <p:nvGrpSpPr>
          <p:cNvPr id="11" name="组合 10"/>
          <p:cNvGrpSpPr/>
          <p:nvPr/>
        </p:nvGrpSpPr>
        <p:grpSpPr>
          <a:xfrm>
            <a:off x="1118717" y="936859"/>
            <a:ext cx="642950" cy="642950"/>
            <a:chOff x="1118717" y="936859"/>
            <a:chExt cx="642950" cy="642950"/>
          </a:xfrm>
        </p:grpSpPr>
        <p:sp>
          <p:nvSpPr>
            <p:cNvPr id="6" name="椭圆 5"/>
            <p:cNvSpPr/>
            <p:nvPr/>
          </p:nvSpPr>
          <p:spPr>
            <a:xfrm>
              <a:off x="1118717" y="936859"/>
              <a:ext cx="642950" cy="642950"/>
            </a:xfrm>
            <a:prstGeom prst="ellipse">
              <a:avLst/>
            </a:prstGeom>
            <a:noFill/>
            <a:ln w="508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rot="1013731">
              <a:off x="1409529" y="1091132"/>
              <a:ext cx="325719" cy="268006"/>
              <a:chOff x="7767592" y="936859"/>
              <a:chExt cx="484645" cy="398775"/>
            </a:xfrm>
          </p:grpSpPr>
          <p:sp>
            <p:nvSpPr>
              <p:cNvPr id="7" name="圆角矩形 6"/>
              <p:cNvSpPr/>
              <p:nvPr/>
            </p:nvSpPr>
            <p:spPr>
              <a:xfrm>
                <a:off x="7767592" y="936859"/>
                <a:ext cx="97678" cy="394260"/>
              </a:xfrm>
              <a:prstGeom prst="roundRect">
                <a:avLst>
                  <a:gd fmla="val 50000" name="adj"/>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圆角矩形 9"/>
              <p:cNvSpPr/>
              <p:nvPr/>
            </p:nvSpPr>
            <p:spPr>
              <a:xfrm rot="5400000">
                <a:off x="7962354" y="1045751"/>
                <a:ext cx="97678" cy="482088"/>
              </a:xfrm>
              <a:prstGeom prst="roundRect">
                <a:avLst>
                  <a:gd fmla="val 50000" name="adj"/>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8" name="组合 17"/>
          <p:cNvGrpSpPr/>
          <p:nvPr/>
        </p:nvGrpSpPr>
        <p:grpSpPr>
          <a:xfrm>
            <a:off x="14673779" y="1099280"/>
            <a:ext cx="571838" cy="1083482"/>
            <a:chOff x="14494334" y="759282"/>
            <a:chExt cx="930726" cy="1763477"/>
          </a:xfrm>
        </p:grpSpPr>
        <p:sp>
          <p:nvSpPr>
            <p:cNvPr id="12" name="圆角矩形 11"/>
            <p:cNvSpPr/>
            <p:nvPr/>
          </p:nvSpPr>
          <p:spPr>
            <a:xfrm>
              <a:off x="14701160" y="1435309"/>
              <a:ext cx="723900" cy="1087450"/>
            </a:xfrm>
            <a:prstGeom prst="roundRect">
              <a:avLst>
                <a:gd fmla="val 50000" name="adj"/>
              </a:avLst>
            </a:prstGeom>
            <a:noFill/>
            <a:ln w="762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p:nvPr/>
          </p:nvSpPr>
          <p:spPr>
            <a:xfrm>
              <a:off x="15009578" y="1614194"/>
              <a:ext cx="96395" cy="236448"/>
            </a:xfrm>
            <a:prstGeom prst="roundRect">
              <a:avLst>
                <a:gd fmla="val 50000" name="adj"/>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6" name="曲线连接符 15"/>
            <p:cNvCxnSpPr>
              <a:stCxn id="12" idx="0"/>
            </p:cNvCxnSpPr>
            <p:nvPr/>
          </p:nvCxnSpPr>
          <p:spPr>
            <a:xfrm flipV="1" rot="16200000">
              <a:off x="14440709" y="812907"/>
              <a:ext cx="676027" cy="568777"/>
            </a:xfrm>
            <a:prstGeom prst="curvedConnector3">
              <a:avLst/>
            </a:prstGeom>
            <a:ln w="76200">
              <a:solidFill>
                <a:srgbClr val="FB710F"/>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1429089">
            <a:off x="14740937" y="5901289"/>
            <a:ext cx="1009356" cy="1318342"/>
            <a:chOff x="14128955" y="7020232"/>
            <a:chExt cx="1445342" cy="1887794"/>
          </a:xfrm>
        </p:grpSpPr>
        <p:sp>
          <p:nvSpPr>
            <p:cNvPr id="19" name="圆角矩形 18"/>
            <p:cNvSpPr/>
            <p:nvPr/>
          </p:nvSpPr>
          <p:spPr>
            <a:xfrm>
              <a:off x="14128955" y="7020232"/>
              <a:ext cx="1445342" cy="1887794"/>
            </a:xfrm>
            <a:prstGeom prst="roundRect">
              <a:avLst/>
            </a:prstGeom>
            <a:no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圆角矩形 19"/>
            <p:cNvSpPr/>
            <p:nvPr/>
          </p:nvSpPr>
          <p:spPr>
            <a:xfrm>
              <a:off x="14291432" y="7172632"/>
              <a:ext cx="1120391" cy="1463368"/>
            </a:xfrm>
            <a:prstGeom prst="roundRect">
              <a:avLst/>
            </a:prstGeom>
            <a:no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14765226" y="8689447"/>
              <a:ext cx="172800" cy="172800"/>
            </a:xfrm>
            <a:prstGeom prst="ellipse">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组合 26"/>
          <p:cNvGrpSpPr/>
          <p:nvPr/>
        </p:nvGrpSpPr>
        <p:grpSpPr>
          <a:xfrm rot="2073075">
            <a:off x="13018" y="7341037"/>
            <a:ext cx="814324" cy="570838"/>
            <a:chOff x="14469118" y="2647249"/>
            <a:chExt cx="1406476" cy="985934"/>
          </a:xfrm>
        </p:grpSpPr>
        <p:sp>
          <p:nvSpPr>
            <p:cNvPr id="24" name="矩形 23"/>
            <p:cNvSpPr/>
            <p:nvPr/>
          </p:nvSpPr>
          <p:spPr>
            <a:xfrm rot="912229">
              <a:off x="14469118" y="2647249"/>
              <a:ext cx="1406476" cy="970496"/>
            </a:xfrm>
            <a:prstGeom prst="rect">
              <a:avLst/>
            </a:prstGeom>
            <a:solidFill>
              <a:srgbClr val="FE8413"/>
            </a:solid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14469118" y="2662687"/>
              <a:ext cx="1406476" cy="970496"/>
            </a:xfrm>
            <a:prstGeom prst="rect">
              <a:avLst/>
            </a:prstGeom>
            <a:solidFill>
              <a:srgbClr val="FE8413"/>
            </a:solid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24"/>
            <p:cNvSpPr/>
            <p:nvPr/>
          </p:nvSpPr>
          <p:spPr>
            <a:xfrm>
              <a:off x="14601371" y="2786743"/>
              <a:ext cx="1190172" cy="696686"/>
            </a:xfrm>
            <a:custGeom>
              <a:gdLst>
                <a:gd fmla="*/ 0 w 1190172" name="connsiteX0"/>
                <a:gd fmla="*/ 696686 h 696686" name="connsiteY0"/>
                <a:gd fmla="*/ 1190172 w 1190172" name="connsiteX1"/>
                <a:gd fmla="*/ 696686 h 696686" name="connsiteY1"/>
                <a:gd fmla="*/ 1074058 w 1190172" name="connsiteX2"/>
                <a:gd fmla="*/ 290286 h 696686" name="connsiteY2"/>
                <a:gd fmla="*/ 783772 w 1190172" name="connsiteX3"/>
                <a:gd fmla="*/ 493486 h 696686" name="connsiteY3"/>
                <a:gd fmla="*/ 653143 w 1190172" name="connsiteX4"/>
                <a:gd fmla="*/ 0 h 696686" name="connsiteY4"/>
                <a:gd fmla="*/ 406400 w 1190172" name="connsiteX5"/>
                <a:gd fmla="*/ 377371 h 696686" name="connsiteY5"/>
                <a:gd fmla="*/ 203200 w 1190172" name="connsiteX6"/>
                <a:gd fmla="*/ 203200 h 696686" name="connsiteY6"/>
                <a:gd fmla="*/ 0 w 1190172" name="connsiteX7"/>
                <a:gd fmla="*/ 696686 h 69668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96686" w="1190172">
                  <a:moveTo>
                    <a:pt x="0" y="696686"/>
                  </a:moveTo>
                  <a:lnTo>
                    <a:pt x="1190172" y="696686"/>
                  </a:lnTo>
                  <a:lnTo>
                    <a:pt x="1074058" y="290286"/>
                  </a:lnTo>
                  <a:lnTo>
                    <a:pt x="783772" y="493486"/>
                  </a:lnTo>
                  <a:lnTo>
                    <a:pt x="653143" y="0"/>
                  </a:lnTo>
                  <a:lnTo>
                    <a:pt x="406400" y="377371"/>
                  </a:lnTo>
                  <a:lnTo>
                    <a:pt x="203200" y="203200"/>
                  </a:lnTo>
                  <a:lnTo>
                    <a:pt x="0" y="696686"/>
                  </a:lnTo>
                  <a:close/>
                </a:path>
              </a:pathLst>
            </a:cu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rot="1429089">
              <a:off x="14714768" y="2783576"/>
              <a:ext cx="120675" cy="120675"/>
            </a:xfrm>
            <a:prstGeom prst="ellipse">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 name="组合 35"/>
          <p:cNvGrpSpPr/>
          <p:nvPr/>
        </p:nvGrpSpPr>
        <p:grpSpPr>
          <a:xfrm>
            <a:off x="11696087" y="7925916"/>
            <a:ext cx="1159842" cy="939377"/>
            <a:chOff x="133350" y="3028125"/>
            <a:chExt cx="2191986" cy="1775329"/>
          </a:xfrm>
        </p:grpSpPr>
        <p:sp>
          <p:nvSpPr>
            <p:cNvPr id="29" name="椭圆 28"/>
            <p:cNvSpPr/>
            <p:nvPr/>
          </p:nvSpPr>
          <p:spPr>
            <a:xfrm>
              <a:off x="133350" y="4419600"/>
              <a:ext cx="2191986" cy="383854"/>
            </a:xfrm>
            <a:prstGeom prst="ellipse">
              <a:avLst/>
            </a:prstGeom>
            <a:no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0" name="曲线连接符 29"/>
            <p:cNvCxnSpPr/>
            <p:nvPr/>
          </p:nvCxnSpPr>
          <p:spPr>
            <a:xfrm flipV="1" rot="16200000">
              <a:off x="492570" y="3243243"/>
              <a:ext cx="629474" cy="199237"/>
            </a:xfrm>
            <a:prstGeom prst="curvedConnector3">
              <a:avLst/>
            </a:prstGeom>
            <a:ln w="76200">
              <a:solidFill>
                <a:srgbClr val="FB710F"/>
              </a:solidFill>
            </a:ln>
          </p:spPr>
          <p:style>
            <a:lnRef idx="1">
              <a:schemeClr val="accent1"/>
            </a:lnRef>
            <a:fillRef idx="0">
              <a:schemeClr val="accent1"/>
            </a:fillRef>
            <a:effectRef idx="0">
              <a:schemeClr val="accent1"/>
            </a:effectRef>
            <a:fontRef idx="minor">
              <a:schemeClr val="tx1"/>
            </a:fontRef>
          </p:style>
        </p:cxnSp>
        <p:cxnSp>
          <p:nvCxnSpPr>
            <p:cNvPr id="33" name="曲线连接符 32"/>
            <p:cNvCxnSpPr/>
            <p:nvPr/>
          </p:nvCxnSpPr>
          <p:spPr>
            <a:xfrm flipV="1" rot="16200000">
              <a:off x="823212" y="3243243"/>
              <a:ext cx="629474" cy="199237"/>
            </a:xfrm>
            <a:prstGeom prst="curvedConnector3">
              <a:avLst/>
            </a:prstGeom>
            <a:ln w="76200">
              <a:solidFill>
                <a:srgbClr val="FB710F"/>
              </a:solidFill>
            </a:ln>
          </p:spPr>
          <p:style>
            <a:lnRef idx="1">
              <a:schemeClr val="accent1"/>
            </a:lnRef>
            <a:fillRef idx="0">
              <a:schemeClr val="accent1"/>
            </a:fillRef>
            <a:effectRef idx="0">
              <a:schemeClr val="accent1"/>
            </a:effectRef>
            <a:fontRef idx="minor">
              <a:schemeClr val="tx1"/>
            </a:fontRef>
          </p:style>
        </p:cxnSp>
        <p:cxnSp>
          <p:nvCxnSpPr>
            <p:cNvPr id="34" name="曲线连接符 33"/>
            <p:cNvCxnSpPr/>
            <p:nvPr/>
          </p:nvCxnSpPr>
          <p:spPr>
            <a:xfrm flipV="1" rot="16200000">
              <a:off x="1163376" y="3243244"/>
              <a:ext cx="629474" cy="199237"/>
            </a:xfrm>
            <a:prstGeom prst="curvedConnector3">
              <a:avLst/>
            </a:prstGeom>
            <a:ln w="76200">
              <a:solidFill>
                <a:srgbClr val="FB710F"/>
              </a:solidFill>
            </a:ln>
          </p:spPr>
          <p:style>
            <a:lnRef idx="1">
              <a:schemeClr val="accent1"/>
            </a:lnRef>
            <a:fillRef idx="0">
              <a:schemeClr val="accent1"/>
            </a:fillRef>
            <a:effectRef idx="0">
              <a:schemeClr val="accent1"/>
            </a:effectRef>
            <a:fontRef idx="minor">
              <a:schemeClr val="tx1"/>
            </a:fontRef>
          </p:style>
        </p:cxnSp>
        <p:sp>
          <p:nvSpPr>
            <p:cNvPr id="35" name="弦形 34"/>
            <p:cNvSpPr/>
            <p:nvPr/>
          </p:nvSpPr>
          <p:spPr>
            <a:xfrm rot="11700000">
              <a:off x="1458618" y="3846337"/>
              <a:ext cx="636982" cy="517908"/>
            </a:xfrm>
            <a:prstGeom prst="chord">
              <a:avLst>
                <a:gd fmla="val 3148307" name="adj1"/>
                <a:gd fmla="val 16200000" name="adj2"/>
              </a:avLst>
            </a:prstGeom>
            <a:solidFill>
              <a:srgbClr val="FE8413"/>
            </a:solid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弦形 27"/>
            <p:cNvSpPr/>
            <p:nvPr/>
          </p:nvSpPr>
          <p:spPr>
            <a:xfrm rot="17364254">
              <a:off x="533209" y="3307871"/>
              <a:ext cx="1392268" cy="1392268"/>
            </a:xfrm>
            <a:prstGeom prst="chord">
              <a:avLst>
                <a:gd fmla="val 3148307" name="adj1"/>
                <a:gd fmla="val 16200000" name="adj2"/>
              </a:avLst>
            </a:prstGeom>
            <a:solidFill>
              <a:srgbClr val="FE8F17"/>
            </a:solid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2" name="组合 41"/>
          <p:cNvGrpSpPr/>
          <p:nvPr/>
        </p:nvGrpSpPr>
        <p:grpSpPr>
          <a:xfrm rot="19347744">
            <a:off x="1332662" y="4594000"/>
            <a:ext cx="1179266" cy="892794"/>
            <a:chOff x="11546227" y="1322197"/>
            <a:chExt cx="2153283" cy="1630199"/>
          </a:xfrm>
        </p:grpSpPr>
        <p:sp>
          <p:nvSpPr>
            <p:cNvPr id="37" name="圆角矩形 36"/>
            <p:cNvSpPr/>
            <p:nvPr/>
          </p:nvSpPr>
          <p:spPr>
            <a:xfrm>
              <a:off x="11546227" y="1322197"/>
              <a:ext cx="2153283" cy="1421003"/>
            </a:xfrm>
            <a:prstGeom prst="roundRect">
              <a:avLst/>
            </a:prstGeom>
            <a:no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圆角矩形 37"/>
            <p:cNvSpPr/>
            <p:nvPr/>
          </p:nvSpPr>
          <p:spPr>
            <a:xfrm>
              <a:off x="12593256" y="2738076"/>
              <a:ext cx="59225" cy="145274"/>
            </a:xfrm>
            <a:prstGeom prst="roundRect">
              <a:avLst>
                <a:gd fmla="val 50000" name="adj"/>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圆角矩形 38"/>
            <p:cNvSpPr/>
            <p:nvPr/>
          </p:nvSpPr>
          <p:spPr>
            <a:xfrm rot="5400000">
              <a:off x="12577217" y="2306810"/>
              <a:ext cx="91303" cy="1199870"/>
            </a:xfrm>
            <a:prstGeom prst="roundRect">
              <a:avLst>
                <a:gd fmla="val 50000" name="adj"/>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圆角矩形 39"/>
            <p:cNvSpPr/>
            <p:nvPr/>
          </p:nvSpPr>
          <p:spPr>
            <a:xfrm rot="5400000">
              <a:off x="12600008" y="1489680"/>
              <a:ext cx="45720" cy="2119032"/>
            </a:xfrm>
            <a:prstGeom prst="roundRect">
              <a:avLst>
                <a:gd fmla="val 50000" name="adj"/>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rot="1429089">
              <a:off x="12562531" y="2583867"/>
              <a:ext cx="120675" cy="120675"/>
            </a:xfrm>
            <a:prstGeom prst="ellipse">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6" name="组合 45"/>
          <p:cNvGrpSpPr/>
          <p:nvPr/>
        </p:nvGrpSpPr>
        <p:grpSpPr>
          <a:xfrm rot="17585440">
            <a:off x="11829312" y="816911"/>
            <a:ext cx="446767" cy="812433"/>
            <a:chOff x="11221460" y="1258390"/>
            <a:chExt cx="603250" cy="1096993"/>
          </a:xfrm>
        </p:grpSpPr>
        <p:sp>
          <p:nvSpPr>
            <p:cNvPr id="43" name="任意多边形 42"/>
            <p:cNvSpPr/>
            <p:nvPr/>
          </p:nvSpPr>
          <p:spPr>
            <a:xfrm rot="5400000">
              <a:off x="11324231" y="1854904"/>
              <a:ext cx="397708" cy="603250"/>
            </a:xfrm>
            <a:custGeom>
              <a:gdLst>
                <a:gd fmla="*/ 0 w 872888" name="connsiteX0"/>
                <a:gd fmla="*/ 1172814 h 1324014" name="connsiteY0"/>
                <a:gd fmla="*/ 11071 w 872888" name="connsiteX1"/>
                <a:gd fmla="*/ 1115918 h 1324014" name="connsiteY1"/>
                <a:gd fmla="*/ 27823 w 872888" name="connsiteX2"/>
                <a:gd fmla="*/ 1090690 h 1324014" name="connsiteY2"/>
                <a:gd fmla="*/ 21278 w 872888" name="connsiteX3"/>
                <a:gd fmla="*/ 1090690 h 1324014" name="connsiteY3"/>
                <a:gd fmla="*/ 41025 w 872888" name="connsiteX4"/>
                <a:gd fmla="*/ 1070810 h 1324014" name="connsiteY4"/>
                <a:gd fmla="*/ 44285 w 872888" name="connsiteX5"/>
                <a:gd fmla="*/ 1065900 h 1324014" name="connsiteY5"/>
                <a:gd fmla="*/ 285073 w 872888" name="connsiteX6"/>
                <a:gd fmla="*/ 825112 h 1324014" name="connsiteY6"/>
                <a:gd fmla="*/ 447083 w 872888" name="connsiteX7"/>
                <a:gd fmla="*/ 662007 h 1324014" name="connsiteY7"/>
                <a:gd fmla="*/ 285075 w 872888" name="connsiteX8"/>
                <a:gd fmla="*/ 498904 h 1324014" name="connsiteY8"/>
                <a:gd fmla="*/ 44285 w 872888" name="connsiteX9"/>
                <a:gd fmla="*/ 258115 h 1324014" name="connsiteY9"/>
                <a:gd fmla="*/ 41024 w 872888" name="connsiteX10"/>
                <a:gd fmla="*/ 253204 h 1324014" name="connsiteY10"/>
                <a:gd fmla="*/ 21278 w 872888" name="connsiteX11"/>
                <a:gd fmla="*/ 233324 h 1324014" name="connsiteY11"/>
                <a:gd fmla="*/ 27823 w 872888" name="connsiteX12"/>
                <a:gd fmla="*/ 233324 h 1324014" name="connsiteY12"/>
                <a:gd fmla="*/ 11071 w 872888" name="connsiteX13"/>
                <a:gd fmla="*/ 208096 h 1324014" name="connsiteY13"/>
                <a:gd fmla="*/ 0 w 872888" name="connsiteX14"/>
                <a:gd fmla="*/ 151200 h 1324014" name="connsiteY14"/>
                <a:gd fmla="*/ 44285 w 872888" name="connsiteX15"/>
                <a:gd fmla="*/ 44285 h 1324014" name="connsiteY15"/>
                <a:gd fmla="*/ 258114 w 872888" name="connsiteX16"/>
                <a:gd fmla="*/ 44285 h 1324014" name="connsiteY16"/>
                <a:gd fmla="*/ 723463 w 872888" name="connsiteX17"/>
                <a:gd fmla="*/ 509634 h 1324014" name="connsiteY17"/>
                <a:gd fmla="*/ 727346 w 872888" name="connsiteX18"/>
                <a:gd fmla="*/ 515481 h 1324014" name="connsiteY18"/>
                <a:gd fmla="*/ 872888 w 872888" name="connsiteX19"/>
                <a:gd fmla="*/ 662007 h 1324014" name="connsiteY19"/>
                <a:gd fmla="*/ 727346 w 872888" name="connsiteX20"/>
                <a:gd fmla="*/ 808533 h 1324014" name="connsiteY20"/>
                <a:gd fmla="*/ 723463 w 872888" name="connsiteX21"/>
                <a:gd fmla="*/ 814381 h 1324014" name="connsiteY21"/>
                <a:gd fmla="*/ 258114 w 872888" name="connsiteX22"/>
                <a:gd fmla="*/ 1279729 h 1324014" name="connsiteY22"/>
                <a:gd fmla="*/ 44285 w 872888" name="connsiteX23"/>
                <a:gd fmla="*/ 1279729 h 1324014" name="connsiteY23"/>
                <a:gd fmla="*/ 0 w 872888" name="connsiteX24"/>
                <a:gd fmla="*/ 1172814 h 1324014"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1324014" w="872888">
                  <a:moveTo>
                    <a:pt x="0" y="1172814"/>
                  </a:moveTo>
                  <a:cubicBezTo>
                    <a:pt x="0" y="1153467"/>
                    <a:pt x="3690" y="1134119"/>
                    <a:pt x="11071" y="1115918"/>
                  </a:cubicBezTo>
                  <a:lnTo>
                    <a:pt x="27823" y="1090690"/>
                  </a:lnTo>
                  <a:lnTo>
                    <a:pt x="21278" y="1090690"/>
                  </a:lnTo>
                  <a:lnTo>
                    <a:pt x="41025" y="1070810"/>
                  </a:lnTo>
                  <a:lnTo>
                    <a:pt x="44285" y="1065900"/>
                  </a:lnTo>
                  <a:lnTo>
                    <a:pt x="285073" y="825112"/>
                  </a:lnTo>
                  <a:lnTo>
                    <a:pt x="447083" y="662007"/>
                  </a:lnTo>
                  <a:lnTo>
                    <a:pt x="285075" y="498904"/>
                  </a:lnTo>
                  <a:lnTo>
                    <a:pt x="44285" y="258115"/>
                  </a:lnTo>
                  <a:lnTo>
                    <a:pt x="41024" y="253204"/>
                  </a:lnTo>
                  <a:lnTo>
                    <a:pt x="21278" y="233324"/>
                  </a:lnTo>
                  <a:lnTo>
                    <a:pt x="27823" y="233324"/>
                  </a:lnTo>
                  <a:lnTo>
                    <a:pt x="11071" y="208096"/>
                  </a:lnTo>
                  <a:cubicBezTo>
                    <a:pt x="3690" y="189895"/>
                    <a:pt x="0" y="170547"/>
                    <a:pt x="0" y="151200"/>
                  </a:cubicBezTo>
                  <a:cubicBezTo>
                    <a:pt x="0" y="112504"/>
                    <a:pt x="14762" y="73809"/>
                    <a:pt x="44285" y="44285"/>
                  </a:cubicBezTo>
                  <a:cubicBezTo>
                    <a:pt x="103332" y="-14762"/>
                    <a:pt x="199068" y="-14762"/>
                    <a:pt x="258114" y="44285"/>
                  </a:cubicBezTo>
                  <a:lnTo>
                    <a:pt x="723463" y="509634"/>
                  </a:lnTo>
                  <a:lnTo>
                    <a:pt x="727346" y="515481"/>
                  </a:lnTo>
                  <a:lnTo>
                    <a:pt x="872888" y="662007"/>
                  </a:lnTo>
                  <a:lnTo>
                    <a:pt x="727346" y="808533"/>
                  </a:lnTo>
                  <a:lnTo>
                    <a:pt x="723463" y="814381"/>
                  </a:lnTo>
                  <a:lnTo>
                    <a:pt x="258114" y="1279729"/>
                  </a:lnTo>
                  <a:cubicBezTo>
                    <a:pt x="199068" y="1338776"/>
                    <a:pt x="103332" y="1338776"/>
                    <a:pt x="44285" y="1279729"/>
                  </a:cubicBezTo>
                  <a:cubicBezTo>
                    <a:pt x="14762" y="1250205"/>
                    <a:pt x="0" y="1211510"/>
                    <a:pt x="0" y="1172814"/>
                  </a:cubicBezTo>
                  <a:close/>
                </a:path>
              </a:pathLst>
            </a:cu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4" name="任意多边形 43"/>
            <p:cNvSpPr/>
            <p:nvPr/>
          </p:nvSpPr>
          <p:spPr>
            <a:xfrm flipV="1" rot="16200000">
              <a:off x="11324231" y="1155619"/>
              <a:ext cx="397708" cy="603250"/>
            </a:xfrm>
            <a:custGeom>
              <a:gdLst>
                <a:gd fmla="*/ 0 w 872888" name="connsiteX0"/>
                <a:gd fmla="*/ 1172814 h 1324014" name="connsiteY0"/>
                <a:gd fmla="*/ 11071 w 872888" name="connsiteX1"/>
                <a:gd fmla="*/ 1115918 h 1324014" name="connsiteY1"/>
                <a:gd fmla="*/ 27823 w 872888" name="connsiteX2"/>
                <a:gd fmla="*/ 1090690 h 1324014" name="connsiteY2"/>
                <a:gd fmla="*/ 21278 w 872888" name="connsiteX3"/>
                <a:gd fmla="*/ 1090690 h 1324014" name="connsiteY3"/>
                <a:gd fmla="*/ 41025 w 872888" name="connsiteX4"/>
                <a:gd fmla="*/ 1070810 h 1324014" name="connsiteY4"/>
                <a:gd fmla="*/ 44285 w 872888" name="connsiteX5"/>
                <a:gd fmla="*/ 1065900 h 1324014" name="connsiteY5"/>
                <a:gd fmla="*/ 285073 w 872888" name="connsiteX6"/>
                <a:gd fmla="*/ 825112 h 1324014" name="connsiteY6"/>
                <a:gd fmla="*/ 447083 w 872888" name="connsiteX7"/>
                <a:gd fmla="*/ 662007 h 1324014" name="connsiteY7"/>
                <a:gd fmla="*/ 285075 w 872888" name="connsiteX8"/>
                <a:gd fmla="*/ 498904 h 1324014" name="connsiteY8"/>
                <a:gd fmla="*/ 44285 w 872888" name="connsiteX9"/>
                <a:gd fmla="*/ 258115 h 1324014" name="connsiteY9"/>
                <a:gd fmla="*/ 41024 w 872888" name="connsiteX10"/>
                <a:gd fmla="*/ 253204 h 1324014" name="connsiteY10"/>
                <a:gd fmla="*/ 21278 w 872888" name="connsiteX11"/>
                <a:gd fmla="*/ 233324 h 1324014" name="connsiteY11"/>
                <a:gd fmla="*/ 27823 w 872888" name="connsiteX12"/>
                <a:gd fmla="*/ 233324 h 1324014" name="connsiteY12"/>
                <a:gd fmla="*/ 11071 w 872888" name="connsiteX13"/>
                <a:gd fmla="*/ 208096 h 1324014" name="connsiteY13"/>
                <a:gd fmla="*/ 0 w 872888" name="connsiteX14"/>
                <a:gd fmla="*/ 151200 h 1324014" name="connsiteY14"/>
                <a:gd fmla="*/ 44285 w 872888" name="connsiteX15"/>
                <a:gd fmla="*/ 44285 h 1324014" name="connsiteY15"/>
                <a:gd fmla="*/ 258114 w 872888" name="connsiteX16"/>
                <a:gd fmla="*/ 44285 h 1324014" name="connsiteY16"/>
                <a:gd fmla="*/ 723463 w 872888" name="connsiteX17"/>
                <a:gd fmla="*/ 509634 h 1324014" name="connsiteY17"/>
                <a:gd fmla="*/ 727346 w 872888" name="connsiteX18"/>
                <a:gd fmla="*/ 515481 h 1324014" name="connsiteY18"/>
                <a:gd fmla="*/ 872888 w 872888" name="connsiteX19"/>
                <a:gd fmla="*/ 662007 h 1324014" name="connsiteY19"/>
                <a:gd fmla="*/ 727346 w 872888" name="connsiteX20"/>
                <a:gd fmla="*/ 808533 h 1324014" name="connsiteY20"/>
                <a:gd fmla="*/ 723463 w 872888" name="connsiteX21"/>
                <a:gd fmla="*/ 814381 h 1324014" name="connsiteY21"/>
                <a:gd fmla="*/ 258114 w 872888" name="connsiteX22"/>
                <a:gd fmla="*/ 1279729 h 1324014" name="connsiteY22"/>
                <a:gd fmla="*/ 44285 w 872888" name="connsiteX23"/>
                <a:gd fmla="*/ 1279729 h 1324014" name="connsiteY23"/>
                <a:gd fmla="*/ 0 w 872888" name="connsiteX24"/>
                <a:gd fmla="*/ 1172814 h 1324014"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1324014" w="872888">
                  <a:moveTo>
                    <a:pt x="0" y="1172814"/>
                  </a:moveTo>
                  <a:cubicBezTo>
                    <a:pt x="0" y="1153467"/>
                    <a:pt x="3690" y="1134119"/>
                    <a:pt x="11071" y="1115918"/>
                  </a:cubicBezTo>
                  <a:lnTo>
                    <a:pt x="27823" y="1090690"/>
                  </a:lnTo>
                  <a:lnTo>
                    <a:pt x="21278" y="1090690"/>
                  </a:lnTo>
                  <a:lnTo>
                    <a:pt x="41025" y="1070810"/>
                  </a:lnTo>
                  <a:lnTo>
                    <a:pt x="44285" y="1065900"/>
                  </a:lnTo>
                  <a:lnTo>
                    <a:pt x="285073" y="825112"/>
                  </a:lnTo>
                  <a:lnTo>
                    <a:pt x="447083" y="662007"/>
                  </a:lnTo>
                  <a:lnTo>
                    <a:pt x="285075" y="498904"/>
                  </a:lnTo>
                  <a:lnTo>
                    <a:pt x="44285" y="258115"/>
                  </a:lnTo>
                  <a:lnTo>
                    <a:pt x="41024" y="253204"/>
                  </a:lnTo>
                  <a:lnTo>
                    <a:pt x="21278" y="233324"/>
                  </a:lnTo>
                  <a:lnTo>
                    <a:pt x="27823" y="233324"/>
                  </a:lnTo>
                  <a:lnTo>
                    <a:pt x="11071" y="208096"/>
                  </a:lnTo>
                  <a:cubicBezTo>
                    <a:pt x="3690" y="189895"/>
                    <a:pt x="0" y="170547"/>
                    <a:pt x="0" y="151200"/>
                  </a:cubicBezTo>
                  <a:cubicBezTo>
                    <a:pt x="0" y="112504"/>
                    <a:pt x="14762" y="73809"/>
                    <a:pt x="44285" y="44285"/>
                  </a:cubicBezTo>
                  <a:cubicBezTo>
                    <a:pt x="103332" y="-14762"/>
                    <a:pt x="199068" y="-14762"/>
                    <a:pt x="258114" y="44285"/>
                  </a:cubicBezTo>
                  <a:lnTo>
                    <a:pt x="723463" y="509634"/>
                  </a:lnTo>
                  <a:lnTo>
                    <a:pt x="727346" y="515481"/>
                  </a:lnTo>
                  <a:lnTo>
                    <a:pt x="872888" y="662007"/>
                  </a:lnTo>
                  <a:lnTo>
                    <a:pt x="727346" y="808533"/>
                  </a:lnTo>
                  <a:lnTo>
                    <a:pt x="723463" y="814381"/>
                  </a:lnTo>
                  <a:lnTo>
                    <a:pt x="258114" y="1279729"/>
                  </a:lnTo>
                  <a:cubicBezTo>
                    <a:pt x="199068" y="1338776"/>
                    <a:pt x="103332" y="1338776"/>
                    <a:pt x="44285" y="1279729"/>
                  </a:cubicBezTo>
                  <a:cubicBezTo>
                    <a:pt x="14762" y="1250205"/>
                    <a:pt x="0" y="1211510"/>
                    <a:pt x="0" y="1172814"/>
                  </a:cubicBezTo>
                  <a:close/>
                </a:path>
              </a:pathLst>
            </a:cu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5" name="圆角矩形 44"/>
            <p:cNvSpPr/>
            <p:nvPr/>
          </p:nvSpPr>
          <p:spPr>
            <a:xfrm rot="5400000">
              <a:off x="11480077" y="1578109"/>
              <a:ext cx="86016" cy="483201"/>
            </a:xfrm>
            <a:prstGeom prst="roundRect">
              <a:avLst>
                <a:gd fmla="val 50000" name="adj"/>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47" name="图片 46"/>
          <p:cNvPicPr>
            <a:picLocks noChangeAspect="1"/>
          </p:cNvPicPr>
          <p:nvPr/>
        </p:nvPicPr>
        <p:blipFill>
          <a:blip r:embed="rId3">
            <a:extLst>
              <a:ext uri="{28A0092B-C50C-407E-A947-70E740481C1C}">
                <a14:useLocalDpi val="0"/>
              </a:ext>
            </a:extLst>
          </a:blip>
          <a:srcRect l="14470" r="16804"/>
          <a:stretch>
            <a:fillRect/>
          </a:stretch>
        </p:blipFill>
        <p:spPr>
          <a:xfrm>
            <a:off x="1774447" y="705462"/>
            <a:ext cx="4077324" cy="7905412"/>
          </a:xfrm>
          <a:prstGeom prst="rect">
            <a:avLst/>
          </a:prstGeom>
        </p:spPr>
      </p:pic>
      <p:grpSp>
        <p:nvGrpSpPr>
          <p:cNvPr id="54" name="组合 53"/>
          <p:cNvGrpSpPr/>
          <p:nvPr/>
        </p:nvGrpSpPr>
        <p:grpSpPr>
          <a:xfrm rot="2700000">
            <a:off x="6209426" y="8233061"/>
            <a:ext cx="501803" cy="755627"/>
            <a:chOff x="7067660" y="6851555"/>
            <a:chExt cx="678661" cy="1021944"/>
          </a:xfrm>
        </p:grpSpPr>
        <p:sp>
          <p:nvSpPr>
            <p:cNvPr id="48" name="圆角矩形 47"/>
            <p:cNvSpPr/>
            <p:nvPr/>
          </p:nvSpPr>
          <p:spPr>
            <a:xfrm rot="98988">
              <a:off x="7067660" y="6851555"/>
              <a:ext cx="678661" cy="1021944"/>
            </a:xfrm>
            <a:prstGeom prst="roundRect">
              <a:avLst>
                <a:gd fmla="val 7543" name="adj"/>
              </a:avLst>
            </a:prstGeom>
            <a:no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0" name="直接连接符 49"/>
            <p:cNvCxnSpPr/>
            <p:nvPr/>
          </p:nvCxnSpPr>
          <p:spPr>
            <a:xfrm rot="20269900">
              <a:off x="7113620" y="7518136"/>
              <a:ext cx="586740" cy="259080"/>
            </a:xfrm>
            <a:prstGeom prst="line">
              <a:avLst/>
            </a:prstGeom>
            <a:ln w="63500">
              <a:solidFill>
                <a:srgbClr val="FB710F"/>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20269900">
              <a:off x="7225791" y="7667887"/>
              <a:ext cx="362398" cy="160020"/>
            </a:xfrm>
            <a:prstGeom prst="line">
              <a:avLst/>
            </a:prstGeom>
            <a:ln w="63500">
              <a:solidFill>
                <a:srgbClr val="FB710F"/>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5245826" y="475814"/>
            <a:ext cx="708145" cy="4480561"/>
            <a:chOff x="5312280" y="392360"/>
            <a:chExt cx="781806" cy="4946628"/>
          </a:xfrm>
        </p:grpSpPr>
        <p:sp>
          <p:nvSpPr>
            <p:cNvPr id="56" name="文本框 55"/>
            <p:cNvSpPr txBox="1"/>
            <p:nvPr/>
          </p:nvSpPr>
          <p:spPr>
            <a:xfrm>
              <a:off x="5312280" y="392360"/>
              <a:ext cx="781806" cy="4946628"/>
            </a:xfrm>
            <a:prstGeom prst="rect">
              <a:avLst/>
            </a:prstGeom>
            <a:noFill/>
          </p:spPr>
          <p:txBody>
            <a:bodyPr rtlCol="0" wrap="square">
              <a:prstTxWarp prst="textCircle">
                <a:avLst/>
              </a:prstTxWarp>
              <a:spAutoFit/>
            </a:bodyPr>
            <a:lstStyle/>
            <a:p>
              <a:r>
                <a:rPr altLang="en-US" b="1" lang="zh-CN">
                  <a:solidFill>
                    <a:srgbClr val="FB710F"/>
                  </a:solidFill>
                  <a:latin charset="-122" panose="02000000000000000000" pitchFamily="2" typeface="方正正中黑简体"/>
                  <a:ea charset="-122" panose="02000000000000000000" pitchFamily="2" typeface="方正正中黑简体"/>
                </a:rPr>
                <a:t>丨丨丨丨丨丨丨丨丨丨丨丨丨丨丨丨丨丨丨丨丨丨丨丨丨丨丨丨丨丨丨丨</a:t>
              </a:r>
            </a:p>
          </p:txBody>
        </p:sp>
        <p:sp>
          <p:nvSpPr>
            <p:cNvPr id="55" name="椭圆 54"/>
            <p:cNvSpPr/>
            <p:nvPr/>
          </p:nvSpPr>
          <p:spPr>
            <a:xfrm>
              <a:off x="5381706" y="461788"/>
              <a:ext cx="642950" cy="642950"/>
            </a:xfrm>
            <a:prstGeom prst="ellipse">
              <a:avLst/>
            </a:prstGeom>
            <a:noFill/>
            <a:ln w="28575">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4" name="组合 73"/>
          <p:cNvGrpSpPr/>
          <p:nvPr/>
        </p:nvGrpSpPr>
        <p:grpSpPr>
          <a:xfrm>
            <a:off x="8932884" y="7838479"/>
            <a:ext cx="847738" cy="507945"/>
            <a:chOff x="8474075" y="1757113"/>
            <a:chExt cx="1582147" cy="947987"/>
          </a:xfrm>
        </p:grpSpPr>
        <p:sp>
          <p:nvSpPr>
            <p:cNvPr id="60" name="梯形 59"/>
            <p:cNvSpPr/>
            <p:nvPr/>
          </p:nvSpPr>
          <p:spPr>
            <a:xfrm flipV="1">
              <a:off x="8483600" y="2314575"/>
              <a:ext cx="657225" cy="390525"/>
            </a:xfrm>
            <a:prstGeom prst="trapezoid">
              <a:avLst/>
            </a:prstGeom>
            <a:no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梯形 60"/>
            <p:cNvSpPr/>
            <p:nvPr/>
          </p:nvSpPr>
          <p:spPr>
            <a:xfrm flipV="1">
              <a:off x="9386297" y="2314575"/>
              <a:ext cx="657225" cy="390525"/>
            </a:xfrm>
            <a:prstGeom prst="trapezoid">
              <a:avLst/>
            </a:prstGeom>
            <a:no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圆角矩形 61"/>
            <p:cNvSpPr/>
            <p:nvPr/>
          </p:nvSpPr>
          <p:spPr>
            <a:xfrm>
              <a:off x="9140825" y="2344368"/>
              <a:ext cx="242560" cy="79746"/>
            </a:xfrm>
            <a:prstGeom prst="roundRect">
              <a:avLst/>
            </a:prstGeom>
            <a:solidFill>
              <a:srgbClr val="FB710F"/>
            </a:solidFill>
            <a:ln>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0" name="组合 69"/>
            <p:cNvGrpSpPr/>
            <p:nvPr/>
          </p:nvGrpSpPr>
          <p:grpSpPr>
            <a:xfrm>
              <a:off x="8474075" y="1757113"/>
              <a:ext cx="468640" cy="544762"/>
              <a:chOff x="8474075" y="1757113"/>
              <a:chExt cx="468640" cy="544762"/>
            </a:xfrm>
          </p:grpSpPr>
          <p:cxnSp>
            <p:nvCxnSpPr>
              <p:cNvPr id="64" name="直接连接符 63"/>
              <p:cNvCxnSpPr/>
              <p:nvPr/>
            </p:nvCxnSpPr>
            <p:spPr>
              <a:xfrm flipV="1">
                <a:off x="8474075" y="1757113"/>
                <a:ext cx="304800" cy="544762"/>
              </a:xfrm>
              <a:prstGeom prst="line">
                <a:avLst/>
              </a:prstGeom>
              <a:ln w="63500">
                <a:solidFill>
                  <a:srgbClr val="FB710F"/>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8750613" y="1770624"/>
                <a:ext cx="192102" cy="112818"/>
              </a:xfrm>
              <a:prstGeom prst="line">
                <a:avLst/>
              </a:prstGeom>
              <a:ln w="63500">
                <a:solidFill>
                  <a:srgbClr val="FB710F"/>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flipH="1">
              <a:off x="9587582" y="1757113"/>
              <a:ext cx="468640" cy="544762"/>
              <a:chOff x="8474075" y="1757113"/>
              <a:chExt cx="468640" cy="544762"/>
            </a:xfrm>
          </p:grpSpPr>
          <p:cxnSp>
            <p:nvCxnSpPr>
              <p:cNvPr id="72" name="直接连接符 71"/>
              <p:cNvCxnSpPr/>
              <p:nvPr/>
            </p:nvCxnSpPr>
            <p:spPr>
              <a:xfrm flipV="1">
                <a:off x="8474075" y="1757113"/>
                <a:ext cx="304800" cy="544762"/>
              </a:xfrm>
              <a:prstGeom prst="line">
                <a:avLst/>
              </a:prstGeom>
              <a:ln w="63500">
                <a:solidFill>
                  <a:srgbClr val="FB710F"/>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8750613" y="1770624"/>
                <a:ext cx="192102" cy="112818"/>
              </a:xfrm>
              <a:prstGeom prst="line">
                <a:avLst/>
              </a:prstGeom>
              <a:ln w="63500">
                <a:solidFill>
                  <a:srgbClr val="FB710F"/>
                </a:solidFill>
              </a:ln>
            </p:spPr>
            <p:style>
              <a:lnRef idx="1">
                <a:schemeClr val="accent1"/>
              </a:lnRef>
              <a:fillRef idx="0">
                <a:schemeClr val="accent1"/>
              </a:fillRef>
              <a:effectRef idx="0">
                <a:schemeClr val="accent1"/>
              </a:effectRef>
              <a:fontRef idx="minor">
                <a:schemeClr val="tx1"/>
              </a:fontRef>
            </p:style>
          </p:cxnSp>
        </p:grpSp>
      </p:grpSp>
      <p:pic>
        <p:nvPicPr>
          <p:cNvPr id="83" name="图片 82"/>
          <p:cNvPicPr>
            <a:picLocks noChangeAspect="1"/>
          </p:cNvPicPr>
          <p:nvPr/>
        </p:nvPicPr>
        <p:blipFill>
          <a:blip r:embed="rId4"/>
          <a:stretch>
            <a:fillRect/>
          </a:stretch>
        </p:blipFill>
        <p:spPr>
          <a:xfrm>
            <a:off x="6726587" y="3152427"/>
            <a:ext cx="8640000" cy="2634753"/>
          </a:xfrm>
          <a:prstGeom prst="rect">
            <a:avLst/>
          </a:prstGeom>
        </p:spPr>
      </p:pic>
      <p:sp>
        <p:nvSpPr>
          <p:cNvPr id="8" name="文本框 7"/>
          <p:cNvSpPr txBox="1"/>
          <p:nvPr/>
        </p:nvSpPr>
        <p:spPr>
          <a:xfrm>
            <a:off x="6414860" y="2477297"/>
            <a:ext cx="7636390" cy="2240280"/>
          </a:xfrm>
          <a:prstGeom prst="rect">
            <a:avLst/>
          </a:prstGeom>
          <a:noFill/>
        </p:spPr>
        <p:txBody>
          <a:bodyPr rtlCol="0" wrap="square">
            <a:spAutoFit/>
          </a:bodyPr>
          <a:lstStyle/>
          <a:p>
            <a:pPr algn="ctr">
              <a:lnSpc>
                <a:spcPct val="150000"/>
              </a:lnSpc>
            </a:pPr>
            <a:r>
              <a:rPr altLang="en-US" lang="zh-CN" smtClean="0" sz="9400">
                <a:solidFill>
                  <a:schemeClr val="bg1"/>
                </a:solidFill>
                <a:latin charset="-122" panose="02000000000000000000" pitchFamily="2" typeface="方正正中黑简体"/>
                <a:ea charset="-122" panose="02000000000000000000" pitchFamily="2" typeface="方正正中黑简体"/>
              </a:rPr>
              <a:t>穿布鞋的马云</a:t>
            </a:r>
          </a:p>
        </p:txBody>
      </p:sp>
      <p:pic>
        <p:nvPicPr>
          <p:cNvPr id="92" name="图片 91"/>
          <p:cNvPicPr>
            <a:picLocks noChangeAspect="1"/>
          </p:cNvPicPr>
          <p:nvPr/>
        </p:nvPicPr>
        <p:blipFill>
          <a:blip r:embed="rId5"/>
          <a:stretch>
            <a:fillRect/>
          </a:stretch>
        </p:blipFill>
        <p:spPr>
          <a:xfrm>
            <a:off x="7430364" y="4684710"/>
            <a:ext cx="6768000" cy="1148741"/>
          </a:xfrm>
          <a:prstGeom prst="rect">
            <a:avLst/>
          </a:prstGeom>
        </p:spPr>
      </p:pic>
      <p:sp>
        <p:nvSpPr>
          <p:cNvPr id="93" name="矩形 92"/>
          <p:cNvSpPr/>
          <p:nvPr/>
        </p:nvSpPr>
        <p:spPr>
          <a:xfrm>
            <a:off x="7330544" y="4417227"/>
            <a:ext cx="6205855" cy="914400"/>
          </a:xfrm>
          <a:prstGeom prst="rect">
            <a:avLst/>
          </a:prstGeom>
        </p:spPr>
        <p:txBody>
          <a:bodyPr wrap="none">
            <a:spAutoFit/>
          </a:bodyPr>
          <a:lstStyle/>
          <a:p>
            <a:pPr algn="ctr" lvl="0">
              <a:lnSpc>
                <a:spcPct val="150000"/>
              </a:lnSpc>
            </a:pPr>
            <a:r>
              <a:rPr altLang="en-US" lang="zh-CN" sz="3600">
                <a:latin charset="-122" panose="03000509000000000000" pitchFamily="65" typeface="方正粗宋简体"/>
                <a:ea charset="-122" panose="03000509000000000000" pitchFamily="65" typeface="方正粗宋简体"/>
              </a:rPr>
              <a:t>决定阿里巴巴生死的27个节点</a:t>
            </a:r>
          </a:p>
        </p:txBody>
      </p:sp>
      <p:sp>
        <p:nvSpPr>
          <p:cNvPr id="300" name="文本框 299"/>
          <p:cNvSpPr txBox="1"/>
          <p:nvPr/>
        </p:nvSpPr>
        <p:spPr>
          <a:xfrm>
            <a:off x="8570936" y="5705127"/>
            <a:ext cx="3510751" cy="1280160"/>
          </a:xfrm>
          <a:prstGeom prst="rect">
            <a:avLst/>
          </a:prstGeom>
        </p:spPr>
        <p:txBody>
          <a:bodyPr wrap="square">
            <a:spAutoFit/>
          </a:bodyPr>
          <a:lstStyle>
            <a:defPPr>
              <a:defRPr lang="zh-CN"/>
            </a:defPPr>
            <a:lvl1pPr algn="ctr" lvl="0">
              <a:lnSpc>
                <a:spcPct val="150000"/>
              </a:lnSpc>
              <a:defRPr sz="3600">
                <a:latin charset="-122" panose="03000509000000000000" pitchFamily="65" typeface="方正粗宋简体"/>
                <a:ea charset="-122" panose="03000509000000000000" pitchFamily="65" typeface="方正粗宋简体"/>
              </a:defRPr>
            </a:lvl1pPr>
          </a:lstStyle>
          <a:p>
            <a:pPr algn="l"/>
            <a:r>
              <a:rPr altLang="en-US" lang="zh-CN" smtClean="0" sz="2600">
                <a:solidFill>
                  <a:schemeClr val="bg1"/>
                </a:solidFill>
              </a:rPr>
              <a:t>作者 ：王利芬     李翔               </a:t>
            </a:r>
          </a:p>
          <a:p>
            <a:pPr algn="l"/>
            <a:r>
              <a:rPr altLang="en-US" lang="zh-CN" smtClean="0" sz="2600">
                <a:solidFill>
                  <a:schemeClr val="bg1"/>
                </a:solidFill>
              </a:rPr>
              <a:t>读书笔记PPT：@水蓦</a:t>
            </a:r>
          </a:p>
        </p:txBody>
      </p:sp>
    </p:spTree>
    <p:extLst>
      <p:ext uri="{BB962C8B-B14F-4D97-AF65-F5344CB8AC3E}">
        <p14:creationId val="1299827459"/>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 name="文本框 2"/>
          <p:cNvSpPr txBox="1"/>
          <p:nvPr/>
        </p:nvSpPr>
        <p:spPr>
          <a:xfrm>
            <a:off x="3869606" y="2788429"/>
            <a:ext cx="4453036" cy="762000"/>
          </a:xfrm>
          <a:prstGeom prst="rect">
            <a:avLst/>
          </a:prstGeom>
          <a:noFill/>
        </p:spPr>
        <p:txBody>
          <a:bodyPr rtlCol="0" wrap="square">
            <a:spAutoFit/>
          </a:bodyPr>
          <a:lstStyle/>
          <a:p>
            <a:r>
              <a:rPr altLang="en-US" lang="zh-CN" smtClean="0" sz="4400">
                <a:latin charset="-122" panose="03000509000000000000" pitchFamily="65" typeface="方正粗宋简体"/>
                <a:ea charset="-122" panose="03000509000000000000" pitchFamily="65" typeface="方正粗宋简体"/>
              </a:rPr>
              <a:t>第一次融资:高盛</a:t>
            </a:r>
          </a:p>
        </p:txBody>
      </p:sp>
      <p:sp>
        <p:nvSpPr>
          <p:cNvPr id="2" name="矩形 1"/>
          <p:cNvSpPr/>
          <p:nvPr/>
        </p:nvSpPr>
        <p:spPr>
          <a:xfrm>
            <a:off x="2188448" y="1567934"/>
            <a:ext cx="4383405" cy="1005840"/>
          </a:xfrm>
          <a:prstGeom prst="rect">
            <a:avLst/>
          </a:prstGeom>
        </p:spPr>
        <p:txBody>
          <a:bodyPr wrap="none">
            <a:spAutoFit/>
          </a:bodyPr>
          <a:lstStyle/>
          <a:p>
            <a:r>
              <a:rPr altLang="zh-CN" lang="en-US" sz="6000">
                <a:latin charset="-122" panose="03000509000000000000" pitchFamily="65" typeface="方正粗宋简体"/>
                <a:ea charset="-122" panose="03000509000000000000" pitchFamily="65" typeface="方正粗宋简体"/>
              </a:rPr>
              <a:t>1999年10月</a:t>
            </a:r>
          </a:p>
        </p:txBody>
      </p:sp>
      <p:sp>
        <p:nvSpPr>
          <p:cNvPr id="4" name="矩形 3"/>
          <p:cNvSpPr/>
          <p:nvPr/>
        </p:nvSpPr>
        <p:spPr>
          <a:xfrm>
            <a:off x="2188448" y="4023423"/>
            <a:ext cx="13028857" cy="3602736"/>
          </a:xfrm>
          <a:prstGeom prst="rect">
            <a:avLst/>
          </a:prstGeom>
        </p:spPr>
        <p:txBody>
          <a:bodyPr wrap="square">
            <a:spAutoFit/>
          </a:bodyPr>
          <a:lstStyle/>
          <a:p>
            <a:pP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第一次融资成功之前，阿里巴巴曾先后拒绝了38家投资机构</a:t>
            </a:r>
          </a:p>
          <a:p>
            <a:pP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同时，马云去旧金山融资，先后见了40多位投资人，也全部遭到了拒绝</a:t>
            </a:r>
          </a:p>
          <a:p>
            <a:pP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阿里巴巴的商业模式并不被看好</a:t>
            </a:r>
          </a:p>
          <a:p>
            <a:pP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蔡崇信与高盛一位旧识的偶遇促成了第一次500万美元的融资。</a:t>
            </a:r>
          </a:p>
        </p:txBody>
      </p:sp>
    </p:spTree>
    <p:extLst>
      <p:ext uri="{BB962C8B-B14F-4D97-AF65-F5344CB8AC3E}">
        <p14:creationId val="3087859022"/>
      </p:ext>
    </p:extLst>
  </p:cSld>
  <p:clrMapOvr>
    <a:masterClrMapping/>
  </p:clrMapOvr>
  <p:transition spd="slow">
    <p:push dir="u"/>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stretch>
            <a:fillRect/>
          </a:stretch>
        </a:blipFill>
        <a:effectLst/>
      </p:bgPr>
    </p:bg>
    <p:spTree>
      <p:nvGrpSpPr>
        <p:cNvPr id="1" name=""/>
        <p:cNvGrpSpPr/>
        <p:nvPr/>
      </p:nvGrpSpPr>
      <p:grpSpPr>
        <a:xfrm>
          <a:off x="0" y="0"/>
          <a:ext cx="0" cy="0"/>
        </a:xfrm>
      </p:grpSpPr>
      <p:sp>
        <p:nvSpPr>
          <p:cNvPr id="3" name="文本框 2"/>
          <p:cNvSpPr txBox="1"/>
          <p:nvPr/>
        </p:nvSpPr>
        <p:spPr>
          <a:xfrm>
            <a:off x="10577412" y="1555103"/>
            <a:ext cx="4300636" cy="1005840"/>
          </a:xfrm>
          <a:prstGeom prst="rect">
            <a:avLst/>
          </a:prstGeom>
          <a:noFill/>
        </p:spPr>
        <p:txBody>
          <a:bodyPr rtlCol="0" wrap="square">
            <a:spAutoFit/>
          </a:bodyPr>
          <a:lstStyle/>
          <a:p>
            <a:r>
              <a:rPr altLang="zh-CN" lang="en-US" smtClean="0" sz="6000">
                <a:solidFill>
                  <a:schemeClr val="bg1"/>
                </a:solidFill>
                <a:latin charset="-122" panose="03000509000000000000" pitchFamily="65" typeface="方正粗宋简体"/>
                <a:ea charset="-122" panose="03000509000000000000" pitchFamily="65" typeface="方正粗宋简体"/>
              </a:rPr>
              <a:t>2000年1月</a:t>
            </a:r>
          </a:p>
        </p:txBody>
      </p:sp>
      <p:sp>
        <p:nvSpPr>
          <p:cNvPr id="4" name="矩形 3"/>
          <p:cNvSpPr/>
          <p:nvPr/>
        </p:nvSpPr>
        <p:spPr>
          <a:xfrm>
            <a:off x="7958137" y="2859841"/>
            <a:ext cx="6329680" cy="762000"/>
          </a:xfrm>
          <a:prstGeom prst="rect">
            <a:avLst/>
          </a:prstGeom>
        </p:spPr>
        <p:txBody>
          <a:bodyPr wrap="none">
            <a:spAutoFit/>
          </a:bodyPr>
          <a:lstStyle/>
          <a:p>
            <a:pPr lvl="0"/>
            <a:r>
              <a:rPr altLang="en-US" lang="zh-CN" sz="4400">
                <a:solidFill>
                  <a:prstClr val="white"/>
                </a:solidFill>
                <a:latin charset="-122" panose="03000509000000000000" pitchFamily="65" typeface="方正粗宋简体"/>
                <a:ea charset="-122" panose="03000509000000000000" pitchFamily="65" typeface="方正粗宋简体"/>
              </a:rPr>
              <a:t>软银孙正义投资阿里巴巴</a:t>
            </a:r>
          </a:p>
        </p:txBody>
      </p:sp>
      <p:sp>
        <p:nvSpPr>
          <p:cNvPr id="5" name="矩形 4"/>
          <p:cNvSpPr/>
          <p:nvPr/>
        </p:nvSpPr>
        <p:spPr>
          <a:xfrm>
            <a:off x="2377740" y="4014522"/>
            <a:ext cx="11971890" cy="4480560"/>
          </a:xfrm>
          <a:prstGeom prst="rect">
            <a:avLst/>
          </a:prstGeom>
        </p:spPr>
        <p:txBody>
          <a:bodyPr wrap="square">
            <a:spAutoFit/>
          </a:bodyPr>
          <a:lstStyle/>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马云只讲解了6分钟，孙正义马上要拿4000万美元，蔡崇信说“NO”</a:t>
            </a:r>
          </a:p>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孙正义吓了一跳，调整到3000万美元，马云说OK</a:t>
            </a:r>
          </a:p>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回来后，马云反悔，只要2000万美元。</a:t>
            </a:r>
          </a:p>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这是个完美的“故事”，还会流传很久。</a:t>
            </a:r>
          </a:p>
        </p:txBody>
      </p:sp>
    </p:spTree>
    <p:extLst>
      <p:ext uri="{BB962C8B-B14F-4D97-AF65-F5344CB8AC3E}">
        <p14:creationId val="1534931720"/>
      </p:ext>
    </p:extLst>
  </p:cSld>
  <p:clrMapOvr>
    <a:masterClrMapping/>
  </p:clrMapOvr>
  <p:transition spd="slow">
    <p:push dir="u"/>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 name="文本框 2"/>
          <p:cNvSpPr txBox="1"/>
          <p:nvPr/>
        </p:nvSpPr>
        <p:spPr>
          <a:xfrm>
            <a:off x="1875745" y="3465776"/>
            <a:ext cx="2459799" cy="1737360"/>
          </a:xfrm>
          <a:prstGeom prst="rect">
            <a:avLst/>
          </a:prstGeom>
          <a:noFill/>
        </p:spPr>
        <p:txBody>
          <a:bodyPr rtlCol="0" wrap="square">
            <a:spAutoFit/>
          </a:bodyPr>
          <a:lstStyle/>
          <a:p>
            <a:r>
              <a:rPr altLang="zh-CN" lang="en-US" smtClean="0" sz="5400">
                <a:latin charset="-122" panose="03000509000000000000" pitchFamily="65" typeface="方正粗宋简体"/>
                <a:ea charset="-122" panose="03000509000000000000" pitchFamily="65" typeface="方正粗宋简体"/>
              </a:rPr>
              <a:t>2000年</a:t>
            </a:r>
          </a:p>
        </p:txBody>
      </p:sp>
      <p:sp>
        <p:nvSpPr>
          <p:cNvPr id="2" name="矩形 1"/>
          <p:cNvSpPr/>
          <p:nvPr/>
        </p:nvSpPr>
        <p:spPr>
          <a:xfrm>
            <a:off x="1884797" y="4423454"/>
            <a:ext cx="2418080" cy="762000"/>
          </a:xfrm>
          <a:prstGeom prst="rect">
            <a:avLst/>
          </a:prstGeom>
        </p:spPr>
        <p:txBody>
          <a:bodyPr wrap="none">
            <a:spAutoFit/>
          </a:bodyPr>
          <a:lstStyle/>
          <a:p>
            <a:r>
              <a:rPr altLang="en-US" lang="zh-CN" sz="4400">
                <a:latin charset="-122" panose="03000509000000000000" pitchFamily="65" typeface="方正粗宋简体"/>
                <a:ea charset="-122" panose="03000509000000000000" pitchFamily="65" typeface="方正粗宋简体"/>
              </a:rPr>
              <a:t>首次危机</a:t>
            </a:r>
          </a:p>
        </p:txBody>
      </p:sp>
      <p:sp>
        <p:nvSpPr>
          <p:cNvPr id="4" name="矩形 3"/>
          <p:cNvSpPr/>
          <p:nvPr/>
        </p:nvSpPr>
        <p:spPr>
          <a:xfrm>
            <a:off x="1884797" y="5207171"/>
            <a:ext cx="2418080" cy="1432560"/>
          </a:xfrm>
          <a:prstGeom prst="rect">
            <a:avLst/>
          </a:prstGeom>
        </p:spPr>
        <p:txBody>
          <a:bodyPr wrap="none">
            <a:spAutoFit/>
          </a:bodyPr>
          <a:lstStyle/>
          <a:p>
            <a:pPr lvl="0"/>
            <a:r>
              <a:rPr altLang="en-US" lang="zh-CN" smtClean="0" sz="8800">
                <a:solidFill>
                  <a:prstClr val="black"/>
                </a:solidFill>
                <a:latin charset="-122" panose="03000509000000000000" pitchFamily="65" typeface="方正粗宋简体"/>
                <a:ea charset="-122" panose="03000509000000000000" pitchFamily="65" typeface="方正粗宋简体"/>
              </a:rPr>
              <a:t>裁员</a:t>
            </a:r>
          </a:p>
        </p:txBody>
      </p:sp>
      <p:sp>
        <p:nvSpPr>
          <p:cNvPr id="5" name="矩形 4"/>
          <p:cNvSpPr/>
          <p:nvPr/>
        </p:nvSpPr>
        <p:spPr>
          <a:xfrm>
            <a:off x="5030515" y="1550566"/>
            <a:ext cx="9929068" cy="6236208"/>
          </a:xfrm>
          <a:prstGeom prst="rect">
            <a:avLst/>
          </a:prstGeom>
        </p:spPr>
        <p:txBody>
          <a:bodyPr wrap="square">
            <a:spAutoFit/>
          </a:bodyPr>
          <a:lstStyle/>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危机来了，为了保住阿里巴巴，马云决定收缩战线</a:t>
            </a:r>
          </a:p>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从杭州到硅谷，年薪6位数以上的员工全部裁掉</a:t>
            </a:r>
          </a:p>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阿里在硅谷的工程师只留3人</a:t>
            </a:r>
          </a:p>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韩国站点彻底关闭</a:t>
            </a:r>
          </a:p>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北京办事处裁员一半</a:t>
            </a:r>
          </a:p>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广告预算为零</a:t>
            </a:r>
          </a:p>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总部撤回杭州</a:t>
            </a:r>
          </a:p>
        </p:txBody>
      </p:sp>
    </p:spTree>
    <p:extLst>
      <p:ext uri="{BB962C8B-B14F-4D97-AF65-F5344CB8AC3E}">
        <p14:creationId val="4234220004"/>
      </p:ext>
    </p:extLst>
  </p:cSld>
  <p:clrMapOvr>
    <a:masterClrMapping/>
  </p:clrMapOvr>
  <p:transition spd="slow">
    <p:push dir="u"/>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stretch>
            <a:fillRect/>
          </a:stretch>
        </a:blipFill>
        <a:effectLst/>
      </p:bgPr>
    </p:bg>
    <p:spTree>
      <p:nvGrpSpPr>
        <p:cNvPr id="1" name=""/>
        <p:cNvGrpSpPr/>
        <p:nvPr/>
      </p:nvGrpSpPr>
      <p:grpSpPr>
        <a:xfrm>
          <a:off x="0" y="0"/>
          <a:ext cx="0" cy="0"/>
        </a:xfrm>
      </p:grpSpPr>
      <p:sp>
        <p:nvSpPr>
          <p:cNvPr id="3" name="文本框 2"/>
          <p:cNvSpPr txBox="1"/>
          <p:nvPr/>
        </p:nvSpPr>
        <p:spPr>
          <a:xfrm>
            <a:off x="1947764" y="1383653"/>
            <a:ext cx="10213756" cy="2286000"/>
          </a:xfrm>
          <a:prstGeom prst="rect">
            <a:avLst/>
          </a:prstGeom>
          <a:noFill/>
        </p:spPr>
        <p:txBody>
          <a:bodyPr rtlCol="0" wrap="square">
            <a:spAutoFit/>
          </a:bodyPr>
          <a:lstStyle/>
          <a:p>
            <a:pPr>
              <a:lnSpc>
                <a:spcPct val="120000"/>
              </a:lnSpc>
            </a:pPr>
            <a:r>
              <a:rPr altLang="zh-CN" lang="en-US" smtClean="0" sz="6000">
                <a:solidFill>
                  <a:schemeClr val="bg1"/>
                </a:solidFill>
                <a:latin charset="-122" panose="03000509000000000000" pitchFamily="65" typeface="方正粗宋简体"/>
                <a:ea charset="-122" panose="03000509000000000000" pitchFamily="65" typeface="方正粗宋简体"/>
              </a:rPr>
              <a:t>2000年9月，西湖论剑，打造企业文化</a:t>
            </a:r>
          </a:p>
        </p:txBody>
      </p:sp>
      <p:sp>
        <p:nvSpPr>
          <p:cNvPr id="4" name="矩形 3"/>
          <p:cNvSpPr/>
          <p:nvPr/>
        </p:nvSpPr>
        <p:spPr>
          <a:xfrm>
            <a:off x="2853228" y="3392729"/>
            <a:ext cx="11971890" cy="3602736"/>
          </a:xfrm>
          <a:prstGeom prst="rect">
            <a:avLst/>
          </a:prstGeom>
        </p:spPr>
        <p:txBody>
          <a:bodyPr wrap="square">
            <a:spAutoFit/>
          </a:bodyPr>
          <a:lstStyle/>
          <a:p>
            <a:pP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2000年9月10日的阿里巴巴还只是成立一年的小公司</a:t>
            </a:r>
          </a:p>
          <a:p>
            <a:pP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是一个盈利模式还不是十分清晰的小公司</a:t>
            </a:r>
          </a:p>
          <a:p>
            <a:pP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但马云组织起了“西湖论剑”这样一个特别的论坛</a:t>
            </a:r>
          </a:p>
          <a:p>
            <a:pP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他也是第一个大胆到用金庸小说来“武装”自己公司文化的企业家</a:t>
            </a:r>
          </a:p>
        </p:txBody>
      </p:sp>
    </p:spTree>
    <p:extLst>
      <p:ext uri="{BB962C8B-B14F-4D97-AF65-F5344CB8AC3E}">
        <p14:creationId val="1109833508"/>
      </p:ext>
    </p:extLst>
  </p:cSld>
  <p:clrMapOvr>
    <a:masterClrMapping/>
  </p:clrMapOvr>
  <p:transition spd="slow">
    <p:push dir="u"/>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 name="文本框 2"/>
          <p:cNvSpPr txBox="1"/>
          <p:nvPr/>
        </p:nvSpPr>
        <p:spPr>
          <a:xfrm>
            <a:off x="4507723" y="3571285"/>
            <a:ext cx="7240555" cy="822960"/>
          </a:xfrm>
          <a:prstGeom prst="rect">
            <a:avLst/>
          </a:prstGeom>
          <a:noFill/>
        </p:spPr>
        <p:txBody>
          <a:bodyPr rtlCol="0" wrap="square">
            <a:spAutoFit/>
          </a:bodyPr>
          <a:lstStyle/>
          <a:p>
            <a:r>
              <a:rPr altLang="zh-CN" lang="en-US" smtClean="0" sz="4800">
                <a:latin charset="-122" panose="03000509000000000000" pitchFamily="65" typeface="方正粗宋简体"/>
                <a:ea charset="-122" panose="03000509000000000000" pitchFamily="65" typeface="方正粗宋简体"/>
              </a:rPr>
              <a:t>2000年10月，中国供应商</a:t>
            </a:r>
          </a:p>
        </p:txBody>
      </p:sp>
      <p:sp>
        <p:nvSpPr>
          <p:cNvPr id="4" name="矩形 3"/>
          <p:cNvSpPr/>
          <p:nvPr/>
        </p:nvSpPr>
        <p:spPr>
          <a:xfrm>
            <a:off x="2510528" y="4726339"/>
            <a:ext cx="11234944" cy="2724912"/>
          </a:xfrm>
          <a:prstGeom prst="rect">
            <a:avLst/>
          </a:prstGeom>
        </p:spPr>
        <p:txBody>
          <a:bodyPr wrap="square">
            <a:spAutoFit/>
          </a:bodyPr>
          <a:lstStyle/>
          <a:p>
            <a:pPr algn="ct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2000年10月初，阿里巴巴面向国际推出”中国供应商服务”</a:t>
            </a:r>
          </a:p>
          <a:p>
            <a:pPr algn="ct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阿里巴巴知道该如何赚钱了</a:t>
            </a:r>
          </a:p>
          <a:p>
            <a:pPr algn="ct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赚一块钱，是阿里巴巴的年度战略</a:t>
            </a:r>
          </a:p>
        </p:txBody>
      </p:sp>
    </p:spTree>
    <p:extLst>
      <p:ext uri="{BB962C8B-B14F-4D97-AF65-F5344CB8AC3E}">
        <p14:creationId val="1710422628"/>
      </p:ext>
    </p:extLst>
  </p:cSld>
  <p:clrMapOvr>
    <a:masterClrMapping/>
  </p:clrMapOvr>
  <p:transition spd="slow">
    <p:push dir="u"/>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stretch>
            <a:fillRect/>
          </a:stretch>
        </a:blipFill>
        <a:effectLst/>
      </p:bgPr>
    </p:bg>
    <p:spTree>
      <p:nvGrpSpPr>
        <p:cNvPr id="1" name=""/>
        <p:cNvGrpSpPr/>
        <p:nvPr/>
      </p:nvGrpSpPr>
      <p:grpSpPr>
        <a:xfrm>
          <a:off x="0" y="0"/>
          <a:ext cx="0" cy="0"/>
        </a:xfrm>
      </p:grpSpPr>
      <p:sp>
        <p:nvSpPr>
          <p:cNvPr id="3" name="文本框 2"/>
          <p:cNvSpPr txBox="1"/>
          <p:nvPr/>
        </p:nvSpPr>
        <p:spPr>
          <a:xfrm>
            <a:off x="3275822" y="5711118"/>
            <a:ext cx="9704356" cy="1432560"/>
          </a:xfrm>
          <a:prstGeom prst="rect">
            <a:avLst/>
          </a:prstGeom>
          <a:noFill/>
        </p:spPr>
        <p:txBody>
          <a:bodyPr rtlCol="0" wrap="square">
            <a:spAutoFit/>
          </a:bodyPr>
          <a:lstStyle/>
          <a:p>
            <a:pPr algn="ctr"/>
            <a:r>
              <a:rPr altLang="zh-CN" lang="en-US" smtClean="0" sz="4400">
                <a:solidFill>
                  <a:schemeClr val="bg1"/>
                </a:solidFill>
                <a:latin charset="-122" panose="03000509000000000000" pitchFamily="65" typeface="方正粗宋简体"/>
                <a:ea charset="-122" panose="03000509000000000000" pitchFamily="65" typeface="方正粗宋简体"/>
              </a:rPr>
              <a:t>2003年5月10日</a:t>
            </a:r>
          </a:p>
          <a:p>
            <a:pPr algn="ctr"/>
            <a:r>
              <a:rPr altLang="zh-CN" lang="en-US" smtClean="0" sz="4400">
                <a:solidFill>
                  <a:schemeClr val="bg1"/>
                </a:solidFill>
                <a:latin charset="-122" panose="03000509000000000000" pitchFamily="65" typeface="方正粗宋简体"/>
                <a:ea charset="-122" panose="03000509000000000000" pitchFamily="65" typeface="方正粗宋简体"/>
              </a:rPr>
              <a:t>再入湖畔花园做淘宝</a:t>
            </a:r>
          </a:p>
        </p:txBody>
      </p:sp>
      <p:sp>
        <p:nvSpPr>
          <p:cNvPr id="4" name="矩形 3"/>
          <p:cNvSpPr/>
          <p:nvPr/>
        </p:nvSpPr>
        <p:spPr>
          <a:xfrm>
            <a:off x="2142055" y="2332026"/>
            <a:ext cx="11971890" cy="2724912"/>
          </a:xfrm>
          <a:prstGeom prst="rect">
            <a:avLst/>
          </a:prstGeom>
        </p:spPr>
        <p:txBody>
          <a:bodyPr wrap="square">
            <a:spAutoFit/>
          </a:bodyPr>
          <a:lstStyle/>
          <a:p>
            <a:pPr algn="ct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2003年4月，马云开始筹备C2C项目</a:t>
            </a:r>
          </a:p>
          <a:p>
            <a:pPr algn="ct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秘密团队再入湖畔花园做起了C2C(淘宝网)</a:t>
            </a:r>
          </a:p>
          <a:p>
            <a:pPr algn="ct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而这正是市值百亿美元的电商巨头eBay擅长的领域</a:t>
            </a:r>
          </a:p>
        </p:txBody>
      </p:sp>
    </p:spTree>
    <p:extLst>
      <p:ext uri="{BB962C8B-B14F-4D97-AF65-F5344CB8AC3E}">
        <p14:creationId val="4080838895"/>
      </p:ext>
    </p:extLst>
  </p:cSld>
  <p:clrMapOvr>
    <a:masterClrMapping/>
  </p:clrMapOvr>
  <p:transition spd="slow">
    <p:push dir="u"/>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 name="文本框 2"/>
          <p:cNvSpPr txBox="1"/>
          <p:nvPr/>
        </p:nvSpPr>
        <p:spPr>
          <a:xfrm>
            <a:off x="2443064" y="1440803"/>
            <a:ext cx="7240555" cy="701040"/>
          </a:xfrm>
          <a:prstGeom prst="rect">
            <a:avLst/>
          </a:prstGeom>
          <a:noFill/>
        </p:spPr>
        <p:txBody>
          <a:bodyPr rtlCol="0" wrap="square">
            <a:spAutoFit/>
          </a:bodyPr>
          <a:lstStyle/>
          <a:p>
            <a:r>
              <a:rPr altLang="zh-CN" lang="en-US" smtClean="0" sz="4000">
                <a:latin charset="-122" panose="03000509000000000000" pitchFamily="65" typeface="方正粗宋简体"/>
                <a:ea charset="-122" panose="03000509000000000000" pitchFamily="65" typeface="方正粗宋简体"/>
              </a:rPr>
              <a:t>2003年-2006年</a:t>
            </a:r>
          </a:p>
        </p:txBody>
      </p:sp>
      <p:sp>
        <p:nvSpPr>
          <p:cNvPr id="2" name="矩形 1"/>
          <p:cNvSpPr/>
          <p:nvPr/>
        </p:nvSpPr>
        <p:spPr>
          <a:xfrm>
            <a:off x="2443064" y="2310884"/>
            <a:ext cx="3767455" cy="1097280"/>
          </a:xfrm>
          <a:prstGeom prst="rect">
            <a:avLst/>
          </a:prstGeom>
        </p:spPr>
        <p:txBody>
          <a:bodyPr wrap="none">
            <a:spAutoFit/>
          </a:bodyPr>
          <a:lstStyle/>
          <a:p>
            <a:r>
              <a:rPr altLang="en-US" lang="zh-CN" sz="6600">
                <a:latin charset="-122" panose="03000509000000000000" pitchFamily="65" typeface="方正粗宋简体"/>
                <a:ea charset="-122" panose="03000509000000000000" pitchFamily="65" typeface="方正粗宋简体"/>
              </a:rPr>
              <a:t>大战eBay</a:t>
            </a:r>
          </a:p>
        </p:txBody>
      </p:sp>
      <p:sp>
        <p:nvSpPr>
          <p:cNvPr id="4" name="矩形 3"/>
          <p:cNvSpPr/>
          <p:nvPr/>
        </p:nvSpPr>
        <p:spPr>
          <a:xfrm>
            <a:off x="2510528" y="3581074"/>
            <a:ext cx="11234944" cy="3602736"/>
          </a:xfrm>
          <a:prstGeom prst="rect">
            <a:avLst/>
          </a:prstGeom>
        </p:spPr>
        <p:txBody>
          <a:bodyPr wrap="square">
            <a:spAutoFit/>
          </a:bodyPr>
          <a:lstStyle/>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2006年，刚成立不久的的淘宝大胜巨头eBay，其中关键有三</a:t>
            </a:r>
          </a:p>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第一，走以农村包围城市的道路</a:t>
            </a:r>
          </a:p>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第二，融资，接受孙正义8200万美元投资</a:t>
            </a:r>
          </a:p>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第三，让敌方去做市场教育，我方享受教育成果</a:t>
            </a:r>
          </a:p>
        </p:txBody>
      </p:sp>
    </p:spTree>
    <p:extLst>
      <p:ext uri="{BB962C8B-B14F-4D97-AF65-F5344CB8AC3E}">
        <p14:creationId val="802971858"/>
      </p:ext>
    </p:extLst>
  </p:cSld>
  <p:clrMapOvr>
    <a:masterClrMapping/>
  </p:clrMapOvr>
  <p:transition spd="slow">
    <p:push dir="u"/>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stretch>
            <a:fillRect/>
          </a:stretch>
        </a:blipFill>
        <a:effectLst/>
      </p:bgPr>
    </p:bg>
    <p:spTree>
      <p:nvGrpSpPr>
        <p:cNvPr id="1" name=""/>
        <p:cNvGrpSpPr/>
        <p:nvPr/>
      </p:nvGrpSpPr>
      <p:grpSpPr>
        <a:xfrm>
          <a:off x="0" y="0"/>
          <a:ext cx="0" cy="0"/>
        </a:xfrm>
      </p:grpSpPr>
      <p:sp>
        <p:nvSpPr>
          <p:cNvPr id="3" name="文本框 2"/>
          <p:cNvSpPr txBox="1"/>
          <p:nvPr/>
        </p:nvSpPr>
        <p:spPr>
          <a:xfrm>
            <a:off x="1226913" y="3981490"/>
            <a:ext cx="6053236" cy="762000"/>
          </a:xfrm>
          <a:prstGeom prst="rect">
            <a:avLst/>
          </a:prstGeom>
          <a:noFill/>
        </p:spPr>
        <p:txBody>
          <a:bodyPr rtlCol="0" wrap="square">
            <a:spAutoFit/>
          </a:bodyPr>
          <a:lstStyle/>
          <a:p>
            <a:r>
              <a:rPr altLang="zh-CN" lang="en-US" smtClean="0" sz="4400">
                <a:solidFill>
                  <a:schemeClr val="bg1"/>
                </a:solidFill>
                <a:latin charset="-122" panose="03000509000000000000" pitchFamily="65" typeface="方正粗宋简体"/>
                <a:ea charset="-122" panose="03000509000000000000" pitchFamily="65" typeface="方正粗宋简体"/>
              </a:rPr>
              <a:t>2003年，创支付宝</a:t>
            </a:r>
          </a:p>
        </p:txBody>
      </p:sp>
      <p:sp>
        <p:nvSpPr>
          <p:cNvPr id="4" name="矩形 3"/>
          <p:cNvSpPr/>
          <p:nvPr/>
        </p:nvSpPr>
        <p:spPr>
          <a:xfrm>
            <a:off x="5635063" y="2976847"/>
            <a:ext cx="11971890" cy="2724912"/>
          </a:xfrm>
          <a:prstGeom prst="rect">
            <a:avLst/>
          </a:prstGeom>
        </p:spPr>
        <p:txBody>
          <a:bodyPr wrap="square">
            <a:spAutoFit/>
          </a:bodyPr>
          <a:lstStyle/>
          <a:p>
            <a:pPr algn="ct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支付宝说白了就是个支付产品</a:t>
            </a:r>
          </a:p>
          <a:p>
            <a:pPr algn="ct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但适合中国用户并解决他们的痛点需求</a:t>
            </a:r>
          </a:p>
          <a:p>
            <a:pPr algn="ct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破除了消费者和卖家交易前存在的心理障碍</a:t>
            </a:r>
          </a:p>
        </p:txBody>
      </p:sp>
    </p:spTree>
    <p:extLst>
      <p:ext uri="{BB962C8B-B14F-4D97-AF65-F5344CB8AC3E}">
        <p14:creationId val="3247676836"/>
      </p:ext>
    </p:extLst>
  </p:cSld>
  <p:clrMapOvr>
    <a:masterClrMapping/>
  </p:clrMapOvr>
  <p:transition spd="slow">
    <p:push dir="u"/>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 name="文本框 2"/>
          <p:cNvSpPr txBox="1"/>
          <p:nvPr/>
        </p:nvSpPr>
        <p:spPr>
          <a:xfrm>
            <a:off x="11505534" y="6420433"/>
            <a:ext cx="2929035" cy="914400"/>
          </a:xfrm>
          <a:prstGeom prst="rect">
            <a:avLst/>
          </a:prstGeom>
          <a:noFill/>
        </p:spPr>
        <p:txBody>
          <a:bodyPr rtlCol="0" wrap="square">
            <a:spAutoFit/>
          </a:bodyPr>
          <a:lstStyle/>
          <a:p>
            <a:r>
              <a:rPr altLang="en-US" lang="zh-CN" smtClean="0" sz="5400">
                <a:latin charset="-122" panose="03000509000000000000" pitchFamily="65" typeface="方正粗宋简体"/>
                <a:ea charset="-122" panose="03000509000000000000" pitchFamily="65" typeface="方正粗宋简体"/>
              </a:rPr>
              <a:t>网商大会</a:t>
            </a:r>
          </a:p>
        </p:txBody>
      </p:sp>
      <p:sp>
        <p:nvSpPr>
          <p:cNvPr id="2" name="矩形 1"/>
          <p:cNvSpPr/>
          <p:nvPr/>
        </p:nvSpPr>
        <p:spPr>
          <a:xfrm>
            <a:off x="11505534" y="5650991"/>
            <a:ext cx="2935605" cy="762000"/>
          </a:xfrm>
          <a:prstGeom prst="rect">
            <a:avLst/>
          </a:prstGeom>
        </p:spPr>
        <p:txBody>
          <a:bodyPr wrap="none">
            <a:spAutoFit/>
          </a:bodyPr>
          <a:lstStyle/>
          <a:p>
            <a:r>
              <a:rPr altLang="zh-CN" lang="en-US" sz="4400">
                <a:solidFill>
                  <a:prstClr val="black"/>
                </a:solidFill>
                <a:latin charset="-122" panose="03000509000000000000" pitchFamily="65" typeface="方正粗宋简体"/>
                <a:ea charset="-122" panose="03000509000000000000" pitchFamily="65" typeface="方正粗宋简体"/>
              </a:rPr>
              <a:t>2004年6月</a:t>
            </a:r>
          </a:p>
        </p:txBody>
      </p:sp>
      <p:sp>
        <p:nvSpPr>
          <p:cNvPr id="4" name="矩形 3"/>
          <p:cNvSpPr/>
          <p:nvPr/>
        </p:nvSpPr>
        <p:spPr>
          <a:xfrm>
            <a:off x="2126480" y="2716528"/>
            <a:ext cx="12558784" cy="4480560"/>
          </a:xfrm>
          <a:prstGeom prst="rect">
            <a:avLst/>
          </a:prstGeom>
        </p:spPr>
        <p:txBody>
          <a:bodyPr wrap="square">
            <a:spAutoFit/>
          </a:bodyPr>
          <a:lstStyle/>
          <a:p>
            <a:pP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还有什么市场营销手段能比生生造出一个词并让他流行起来更加高明？</a:t>
            </a:r>
          </a:p>
          <a:p>
            <a:pP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“网商”就是阿里巴巴造出的这样一个词语。</a:t>
            </a:r>
          </a:p>
          <a:p>
            <a:pP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网商大会，是阿里构建电子商务生态圈的推进器</a:t>
            </a:r>
          </a:p>
          <a:p>
            <a:pP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也是阿里巴巴最好的品牌推广时机</a:t>
            </a:r>
          </a:p>
        </p:txBody>
      </p:sp>
    </p:spTree>
    <p:extLst>
      <p:ext uri="{BB962C8B-B14F-4D97-AF65-F5344CB8AC3E}">
        <p14:creationId val="3758596554"/>
      </p:ext>
    </p:extLst>
  </p:cSld>
  <p:clrMapOvr>
    <a:masterClrMapping/>
  </p:clrMapOvr>
  <p:transition spd="slow">
    <p:push dir="u"/>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stretch>
            <a:fillRect/>
          </a:stretch>
        </a:blipFill>
        <a:effectLst/>
      </p:bgPr>
    </p:bg>
    <p:spTree>
      <p:nvGrpSpPr>
        <p:cNvPr id="1" name=""/>
        <p:cNvGrpSpPr/>
        <p:nvPr/>
      </p:nvGrpSpPr>
      <p:grpSpPr>
        <a:xfrm>
          <a:off x="0" y="0"/>
          <a:ext cx="0" cy="0"/>
        </a:xfrm>
      </p:grpSpPr>
      <p:sp>
        <p:nvSpPr>
          <p:cNvPr id="3" name="文本框 2"/>
          <p:cNvSpPr txBox="1"/>
          <p:nvPr/>
        </p:nvSpPr>
        <p:spPr>
          <a:xfrm>
            <a:off x="1623915" y="2142696"/>
            <a:ext cx="2929036" cy="914400"/>
          </a:xfrm>
          <a:prstGeom prst="rect">
            <a:avLst/>
          </a:prstGeom>
          <a:noFill/>
        </p:spPr>
        <p:txBody>
          <a:bodyPr rtlCol="0" wrap="square">
            <a:spAutoFit/>
          </a:bodyPr>
          <a:lstStyle/>
          <a:p>
            <a:r>
              <a:rPr altLang="zh-CN" lang="en-US" smtClean="0" sz="5400">
                <a:solidFill>
                  <a:schemeClr val="bg1"/>
                </a:solidFill>
                <a:latin charset="-122" panose="03000509000000000000" pitchFamily="65" typeface="方正粗宋简体"/>
                <a:ea charset="-122" panose="03000509000000000000" pitchFamily="65" typeface="方正粗宋简体"/>
              </a:rPr>
              <a:t>2005年</a:t>
            </a:r>
          </a:p>
        </p:txBody>
      </p:sp>
      <p:sp>
        <p:nvSpPr>
          <p:cNvPr id="2" name="矩形 1"/>
          <p:cNvSpPr/>
          <p:nvPr/>
        </p:nvSpPr>
        <p:spPr>
          <a:xfrm>
            <a:off x="3356139" y="3148060"/>
            <a:ext cx="6329680" cy="762000"/>
          </a:xfrm>
          <a:prstGeom prst="rect">
            <a:avLst/>
          </a:prstGeom>
        </p:spPr>
        <p:txBody>
          <a:bodyPr wrap="none">
            <a:spAutoFit/>
          </a:bodyPr>
          <a:lstStyle/>
          <a:p>
            <a:r>
              <a:rPr altLang="en-US" lang="zh-CN" sz="4400">
                <a:solidFill>
                  <a:schemeClr val="bg1"/>
                </a:solidFill>
                <a:latin charset="-122" panose="03000509000000000000" pitchFamily="65" typeface="方正粗宋简体"/>
                <a:ea charset="-122" panose="03000509000000000000" pitchFamily="65" typeface="方正粗宋简体"/>
              </a:rPr>
              <a:t>杨致远和雅虎入阿里巴巴</a:t>
            </a:r>
          </a:p>
        </p:txBody>
      </p:sp>
      <p:sp>
        <p:nvSpPr>
          <p:cNvPr id="4" name="矩形 3"/>
          <p:cNvSpPr/>
          <p:nvPr/>
        </p:nvSpPr>
        <p:spPr>
          <a:xfrm>
            <a:off x="2142055" y="4535488"/>
            <a:ext cx="11971890" cy="2724912"/>
          </a:xfrm>
          <a:prstGeom prst="rect">
            <a:avLst/>
          </a:prstGeom>
        </p:spPr>
        <p:txBody>
          <a:bodyPr wrap="square">
            <a:spAutoFit/>
          </a:bodyPr>
          <a:lstStyle/>
          <a:p>
            <a:pPr algn="ct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雅虎投资阿里巴巴10亿美元，但这笔资金让马云连续犯错</a:t>
            </a:r>
          </a:p>
          <a:p>
            <a:pPr algn="ct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一是进入搜索的战略失败，二是文化融合失败</a:t>
            </a:r>
          </a:p>
          <a:p>
            <a:pPr algn="ct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马云开始名满天下，但谤亦随之</a:t>
            </a:r>
          </a:p>
        </p:txBody>
      </p:sp>
    </p:spTree>
    <p:extLst>
      <p:ext uri="{BB962C8B-B14F-4D97-AF65-F5344CB8AC3E}">
        <p14:creationId val="1188448706"/>
      </p:ext>
    </p:extLst>
  </p:cSld>
  <p:clrMapOvr>
    <a:masterClrMapping/>
  </p:clrMapOvr>
  <p:transition spd="slow">
    <p:push dir="u"/>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a:gsLst>
            <a:gs pos="20000">
              <a:srgbClr val="F7F7F7"/>
            </a:gs>
            <a:gs pos="56000">
              <a:srgbClr val="F3F3F3"/>
            </a:gs>
            <a:gs pos="100000">
              <a:srgbClr val="DEDEDE"/>
            </a:gs>
          </a:gsLst>
          <a:path path="circle">
            <a:fillToRect b="50000" l="50000" r="50000" t="50000"/>
          </a:path>
        </a:gradFill>
        <a:effectLst/>
      </p:bgPr>
    </p:bg>
    <p:spTree>
      <p:nvGrpSpPr>
        <p:cNvPr id="1" name=""/>
        <p:cNvGrpSpPr/>
        <p:nvPr/>
      </p:nvGrpSpPr>
      <p:grpSpPr>
        <a:xfrm>
          <a:off x="0" y="0"/>
          <a:ext cx="0" cy="0"/>
        </a:xfrm>
      </p:grpSpPr>
      <p:grpSp>
        <p:nvGrpSpPr>
          <p:cNvPr id="61" name="组合 60"/>
          <p:cNvGrpSpPr/>
          <p:nvPr/>
        </p:nvGrpSpPr>
        <p:grpSpPr>
          <a:xfrm>
            <a:off x="3819595" y="3466206"/>
            <a:ext cx="10800000" cy="100100"/>
            <a:chOff x="2793221" y="3464518"/>
            <a:chExt cx="11989577" cy="76882"/>
          </a:xfrm>
        </p:grpSpPr>
        <p:sp>
          <p:nvSpPr>
            <p:cNvPr id="58" name="矩形 57"/>
            <p:cNvSpPr/>
            <p:nvPr/>
          </p:nvSpPr>
          <p:spPr>
            <a:xfrm>
              <a:off x="2793221" y="3495681"/>
              <a:ext cx="11989577" cy="45719"/>
            </a:xfrm>
            <a:prstGeom prst="rect">
              <a:avLst/>
            </a:prstGeom>
            <a:solidFill>
              <a:srgbClr val="FE7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58"/>
            <p:cNvSpPr/>
            <p:nvPr/>
          </p:nvSpPr>
          <p:spPr>
            <a:xfrm>
              <a:off x="2793221" y="3464518"/>
              <a:ext cx="11989577" cy="10800"/>
            </a:xfrm>
            <a:prstGeom prst="rect">
              <a:avLst/>
            </a:prstGeom>
            <a:solidFill>
              <a:srgbClr val="FE7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1118717" y="936859"/>
            <a:ext cx="642950" cy="642950"/>
            <a:chOff x="1118717" y="936859"/>
            <a:chExt cx="642950" cy="642950"/>
          </a:xfrm>
        </p:grpSpPr>
        <p:sp>
          <p:nvSpPr>
            <p:cNvPr id="6" name="椭圆 5"/>
            <p:cNvSpPr/>
            <p:nvPr/>
          </p:nvSpPr>
          <p:spPr>
            <a:xfrm>
              <a:off x="1118717" y="936859"/>
              <a:ext cx="642950" cy="642950"/>
            </a:xfrm>
            <a:prstGeom prst="ellipse">
              <a:avLst/>
            </a:prstGeom>
            <a:no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rot="1013731">
              <a:off x="1409529" y="1091132"/>
              <a:ext cx="325719" cy="268006"/>
              <a:chOff x="7767592" y="936859"/>
              <a:chExt cx="484645" cy="398775"/>
            </a:xfrm>
          </p:grpSpPr>
          <p:sp>
            <p:nvSpPr>
              <p:cNvPr id="8" name="圆角矩形 7"/>
              <p:cNvSpPr/>
              <p:nvPr/>
            </p:nvSpPr>
            <p:spPr>
              <a:xfrm>
                <a:off x="7767592" y="936859"/>
                <a:ext cx="97678" cy="394260"/>
              </a:xfrm>
              <a:prstGeom prst="roundRect">
                <a:avLst>
                  <a:gd fmla="val 50000" name="adj"/>
                </a:avLst>
              </a:prstGeom>
              <a:solidFill>
                <a:srgbClr val="D9D9D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圆角矩形 8"/>
              <p:cNvSpPr/>
              <p:nvPr/>
            </p:nvSpPr>
            <p:spPr>
              <a:xfrm rot="5400000">
                <a:off x="7962354" y="1045751"/>
                <a:ext cx="97678" cy="482088"/>
              </a:xfrm>
              <a:prstGeom prst="roundRect">
                <a:avLst>
                  <a:gd fmla="val 50000" name="adj"/>
                </a:avLst>
              </a:prstGeom>
              <a:solidFill>
                <a:srgbClr val="D9D9D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0" name="组合 9"/>
          <p:cNvGrpSpPr/>
          <p:nvPr/>
        </p:nvGrpSpPr>
        <p:grpSpPr>
          <a:xfrm>
            <a:off x="14673779" y="1099280"/>
            <a:ext cx="571838" cy="1083482"/>
            <a:chOff x="14494334" y="759282"/>
            <a:chExt cx="930726" cy="1763477"/>
          </a:xfrm>
        </p:grpSpPr>
        <p:sp>
          <p:nvSpPr>
            <p:cNvPr id="11" name="圆角矩形 10"/>
            <p:cNvSpPr/>
            <p:nvPr/>
          </p:nvSpPr>
          <p:spPr>
            <a:xfrm>
              <a:off x="14701160" y="1435309"/>
              <a:ext cx="723900" cy="1087450"/>
            </a:xfrm>
            <a:prstGeom prst="roundRect">
              <a:avLst>
                <a:gd fmla="val 50000" name="adj"/>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a:off x="15009578" y="1614194"/>
              <a:ext cx="96395" cy="236448"/>
            </a:xfrm>
            <a:prstGeom prst="roundRect">
              <a:avLst>
                <a:gd fmla="val 50000" name="adj"/>
              </a:avLst>
            </a:prstGeom>
            <a:solidFill>
              <a:srgbClr val="DEDED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曲线连接符 12"/>
            <p:cNvCxnSpPr>
              <a:stCxn id="11" idx="0"/>
            </p:cNvCxnSpPr>
            <p:nvPr/>
          </p:nvCxnSpPr>
          <p:spPr>
            <a:xfrm flipV="1" rot="16200000">
              <a:off x="14440709" y="812907"/>
              <a:ext cx="676027" cy="568777"/>
            </a:xfrm>
            <a:prstGeom prst="curvedConnector3">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rot="1429089">
            <a:off x="14740937" y="5901289"/>
            <a:ext cx="1009356" cy="1318342"/>
            <a:chOff x="14128955" y="7020232"/>
            <a:chExt cx="1445342" cy="1887794"/>
          </a:xfrm>
        </p:grpSpPr>
        <p:sp>
          <p:nvSpPr>
            <p:cNvPr id="15" name="圆角矩形 14"/>
            <p:cNvSpPr/>
            <p:nvPr/>
          </p:nvSpPr>
          <p:spPr>
            <a:xfrm>
              <a:off x="14128955" y="7020232"/>
              <a:ext cx="1445342" cy="1887794"/>
            </a:xfrm>
            <a:prstGeom prst="roundRect">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圆角矩形 15"/>
            <p:cNvSpPr/>
            <p:nvPr/>
          </p:nvSpPr>
          <p:spPr>
            <a:xfrm>
              <a:off x="14291432" y="7172632"/>
              <a:ext cx="1120391" cy="1463368"/>
            </a:xfrm>
            <a:prstGeom prst="roundRect">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14765226" y="8689447"/>
              <a:ext cx="172800" cy="172800"/>
            </a:xfrm>
            <a:prstGeom prst="ellipse">
              <a:avLst/>
            </a:prstGeom>
            <a:solidFill>
              <a:srgbClr val="DEDED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rot="2073075">
            <a:off x="13018" y="7341037"/>
            <a:ext cx="814324" cy="570838"/>
            <a:chOff x="14469118" y="2647249"/>
            <a:chExt cx="1406476" cy="985934"/>
          </a:xfrm>
        </p:grpSpPr>
        <p:sp>
          <p:nvSpPr>
            <p:cNvPr id="19" name="矩形 18"/>
            <p:cNvSpPr/>
            <p:nvPr/>
          </p:nvSpPr>
          <p:spPr>
            <a:xfrm rot="912229">
              <a:off x="14469118" y="2647249"/>
              <a:ext cx="1406476" cy="970496"/>
            </a:xfrm>
            <a:prstGeom prst="rect">
              <a:avLst/>
            </a:prstGeom>
            <a:solidFill>
              <a:srgbClr val="E6E6E6"/>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14469118" y="2662687"/>
              <a:ext cx="1406476" cy="970496"/>
            </a:xfrm>
            <a:prstGeom prst="rect">
              <a:avLst/>
            </a:prstGeom>
            <a:solidFill>
              <a:srgbClr val="E6E6E6"/>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a:off x="14601371" y="2786743"/>
              <a:ext cx="1190172" cy="696686"/>
            </a:xfrm>
            <a:custGeom>
              <a:gdLst>
                <a:gd fmla="*/ 0 w 1190172" name="connsiteX0"/>
                <a:gd fmla="*/ 696686 h 696686" name="connsiteY0"/>
                <a:gd fmla="*/ 1190172 w 1190172" name="connsiteX1"/>
                <a:gd fmla="*/ 696686 h 696686" name="connsiteY1"/>
                <a:gd fmla="*/ 1074058 w 1190172" name="connsiteX2"/>
                <a:gd fmla="*/ 290286 h 696686" name="connsiteY2"/>
                <a:gd fmla="*/ 783772 w 1190172" name="connsiteX3"/>
                <a:gd fmla="*/ 493486 h 696686" name="connsiteY3"/>
                <a:gd fmla="*/ 653143 w 1190172" name="connsiteX4"/>
                <a:gd fmla="*/ 0 h 696686" name="connsiteY4"/>
                <a:gd fmla="*/ 406400 w 1190172" name="connsiteX5"/>
                <a:gd fmla="*/ 377371 h 696686" name="connsiteY5"/>
                <a:gd fmla="*/ 203200 w 1190172" name="connsiteX6"/>
                <a:gd fmla="*/ 203200 h 696686" name="connsiteY6"/>
                <a:gd fmla="*/ 0 w 1190172" name="connsiteX7"/>
                <a:gd fmla="*/ 696686 h 69668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96686" w="1190172">
                  <a:moveTo>
                    <a:pt x="0" y="696686"/>
                  </a:moveTo>
                  <a:lnTo>
                    <a:pt x="1190172" y="696686"/>
                  </a:lnTo>
                  <a:lnTo>
                    <a:pt x="1074058" y="290286"/>
                  </a:lnTo>
                  <a:lnTo>
                    <a:pt x="783772" y="493486"/>
                  </a:lnTo>
                  <a:lnTo>
                    <a:pt x="653143" y="0"/>
                  </a:lnTo>
                  <a:lnTo>
                    <a:pt x="406400" y="377371"/>
                  </a:lnTo>
                  <a:lnTo>
                    <a:pt x="203200" y="203200"/>
                  </a:lnTo>
                  <a:lnTo>
                    <a:pt x="0" y="696686"/>
                  </a:lnTo>
                  <a:close/>
                </a:path>
              </a:pathLst>
            </a:custGeom>
            <a:solidFill>
              <a:srgbClr val="D9D9D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rot="1429089">
              <a:off x="14714768" y="2783576"/>
              <a:ext cx="120675" cy="120675"/>
            </a:xfrm>
            <a:prstGeom prst="ellipse">
              <a:avLst/>
            </a:prstGeom>
            <a:solidFill>
              <a:srgbClr val="D9D9D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11696087" y="7925916"/>
            <a:ext cx="1159842" cy="939377"/>
            <a:chOff x="133350" y="3028125"/>
            <a:chExt cx="2191986" cy="1775329"/>
          </a:xfrm>
        </p:grpSpPr>
        <p:sp>
          <p:nvSpPr>
            <p:cNvPr id="24" name="椭圆 23"/>
            <p:cNvSpPr/>
            <p:nvPr/>
          </p:nvSpPr>
          <p:spPr>
            <a:xfrm>
              <a:off x="133350" y="4419600"/>
              <a:ext cx="2191986" cy="383854"/>
            </a:xfrm>
            <a:prstGeom prst="ellipse">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5" name="曲线连接符 24"/>
            <p:cNvCxnSpPr/>
            <p:nvPr/>
          </p:nvCxnSpPr>
          <p:spPr>
            <a:xfrm flipV="1" rot="16200000">
              <a:off x="492570" y="3243243"/>
              <a:ext cx="629474" cy="199237"/>
            </a:xfrm>
            <a:prstGeom prst="curvedConnector3">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曲线连接符 25"/>
            <p:cNvCxnSpPr/>
            <p:nvPr/>
          </p:nvCxnSpPr>
          <p:spPr>
            <a:xfrm flipV="1" rot="16200000">
              <a:off x="823212" y="3243243"/>
              <a:ext cx="629474" cy="199237"/>
            </a:xfrm>
            <a:prstGeom prst="curvedConnector3">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曲线连接符 26"/>
            <p:cNvCxnSpPr/>
            <p:nvPr/>
          </p:nvCxnSpPr>
          <p:spPr>
            <a:xfrm flipV="1" rot="16200000">
              <a:off x="1163376" y="3243244"/>
              <a:ext cx="629474" cy="199237"/>
            </a:xfrm>
            <a:prstGeom prst="curvedConnector3">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弦形 27"/>
            <p:cNvSpPr/>
            <p:nvPr/>
          </p:nvSpPr>
          <p:spPr>
            <a:xfrm rot="11700000">
              <a:off x="1458618" y="3846337"/>
              <a:ext cx="636982" cy="517908"/>
            </a:xfrm>
            <a:prstGeom prst="chord">
              <a:avLst>
                <a:gd fmla="val 3148307" name="adj1"/>
                <a:gd fmla="val 16200000" name="adj2"/>
              </a:avLst>
            </a:prstGeom>
            <a:solidFill>
              <a:srgbClr val="F2F2F2"/>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弦形 28"/>
            <p:cNvSpPr/>
            <p:nvPr/>
          </p:nvSpPr>
          <p:spPr>
            <a:xfrm rot="17364254">
              <a:off x="533209" y="3307871"/>
              <a:ext cx="1392268" cy="1392268"/>
            </a:xfrm>
            <a:prstGeom prst="chord">
              <a:avLst>
                <a:gd fmla="val 3148307" name="adj1"/>
                <a:gd fmla="val 16200000" name="adj2"/>
              </a:avLst>
            </a:prstGeom>
            <a:solidFill>
              <a:srgbClr val="F2F2F2"/>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p:cNvGrpSpPr/>
          <p:nvPr/>
        </p:nvGrpSpPr>
        <p:grpSpPr>
          <a:xfrm rot="19347744">
            <a:off x="1332662" y="4594000"/>
            <a:ext cx="1179266" cy="892794"/>
            <a:chOff x="11546227" y="1322197"/>
            <a:chExt cx="2153283" cy="1630199"/>
          </a:xfrm>
        </p:grpSpPr>
        <p:sp>
          <p:nvSpPr>
            <p:cNvPr id="31" name="圆角矩形 30"/>
            <p:cNvSpPr/>
            <p:nvPr/>
          </p:nvSpPr>
          <p:spPr>
            <a:xfrm>
              <a:off x="11546227" y="1322197"/>
              <a:ext cx="2153283" cy="1421003"/>
            </a:xfrm>
            <a:prstGeom prst="roundRect">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圆角矩形 31"/>
            <p:cNvSpPr/>
            <p:nvPr/>
          </p:nvSpPr>
          <p:spPr>
            <a:xfrm>
              <a:off x="12593256" y="2738076"/>
              <a:ext cx="59225" cy="145274"/>
            </a:xfrm>
            <a:prstGeom prst="roundRect">
              <a:avLst>
                <a:gd fmla="val 50000" name="adj"/>
              </a:avLst>
            </a:prstGeom>
            <a:solidFill>
              <a:srgbClr val="D9D9D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圆角矩形 32"/>
            <p:cNvSpPr/>
            <p:nvPr/>
          </p:nvSpPr>
          <p:spPr>
            <a:xfrm rot="5400000">
              <a:off x="12577217" y="2306810"/>
              <a:ext cx="91303" cy="1199870"/>
            </a:xfrm>
            <a:prstGeom prst="roundRect">
              <a:avLst>
                <a:gd fmla="val 50000" name="adj"/>
              </a:avLst>
            </a:prstGeom>
            <a:solidFill>
              <a:srgbClr val="D9D9D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圆角矩形 33"/>
            <p:cNvSpPr/>
            <p:nvPr/>
          </p:nvSpPr>
          <p:spPr>
            <a:xfrm rot="5400000">
              <a:off x="12600008" y="1489680"/>
              <a:ext cx="45720" cy="2119032"/>
            </a:xfrm>
            <a:prstGeom prst="roundRect">
              <a:avLst>
                <a:gd fmla="val 50000" name="adj"/>
              </a:avLst>
            </a:prstGeom>
            <a:solidFill>
              <a:srgbClr val="D9D9D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rot="1429089">
              <a:off x="12562531" y="2583867"/>
              <a:ext cx="120675" cy="120675"/>
            </a:xfrm>
            <a:prstGeom prst="ellipse">
              <a:avLst/>
            </a:prstGeom>
            <a:solidFill>
              <a:srgbClr val="D9D9D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6" name="组合 35"/>
          <p:cNvGrpSpPr/>
          <p:nvPr/>
        </p:nvGrpSpPr>
        <p:grpSpPr>
          <a:xfrm rot="17585440">
            <a:off x="11829312" y="816911"/>
            <a:ext cx="446767" cy="812433"/>
            <a:chOff x="11221460" y="1258390"/>
            <a:chExt cx="603250" cy="1096993"/>
          </a:xfrm>
          <a:solidFill>
            <a:srgbClr val="DEDEDE"/>
          </a:solidFill>
        </p:grpSpPr>
        <p:sp>
          <p:nvSpPr>
            <p:cNvPr id="37" name="任意多边形 36"/>
            <p:cNvSpPr/>
            <p:nvPr/>
          </p:nvSpPr>
          <p:spPr>
            <a:xfrm rot="5400000">
              <a:off x="11324231" y="1854904"/>
              <a:ext cx="397708" cy="603250"/>
            </a:xfrm>
            <a:custGeom>
              <a:gdLst>
                <a:gd fmla="*/ 0 w 872888" name="connsiteX0"/>
                <a:gd fmla="*/ 1172814 h 1324014" name="connsiteY0"/>
                <a:gd fmla="*/ 11071 w 872888" name="connsiteX1"/>
                <a:gd fmla="*/ 1115918 h 1324014" name="connsiteY1"/>
                <a:gd fmla="*/ 27823 w 872888" name="connsiteX2"/>
                <a:gd fmla="*/ 1090690 h 1324014" name="connsiteY2"/>
                <a:gd fmla="*/ 21278 w 872888" name="connsiteX3"/>
                <a:gd fmla="*/ 1090690 h 1324014" name="connsiteY3"/>
                <a:gd fmla="*/ 41025 w 872888" name="connsiteX4"/>
                <a:gd fmla="*/ 1070810 h 1324014" name="connsiteY4"/>
                <a:gd fmla="*/ 44285 w 872888" name="connsiteX5"/>
                <a:gd fmla="*/ 1065900 h 1324014" name="connsiteY5"/>
                <a:gd fmla="*/ 285073 w 872888" name="connsiteX6"/>
                <a:gd fmla="*/ 825112 h 1324014" name="connsiteY6"/>
                <a:gd fmla="*/ 447083 w 872888" name="connsiteX7"/>
                <a:gd fmla="*/ 662007 h 1324014" name="connsiteY7"/>
                <a:gd fmla="*/ 285075 w 872888" name="connsiteX8"/>
                <a:gd fmla="*/ 498904 h 1324014" name="connsiteY8"/>
                <a:gd fmla="*/ 44285 w 872888" name="connsiteX9"/>
                <a:gd fmla="*/ 258115 h 1324014" name="connsiteY9"/>
                <a:gd fmla="*/ 41024 w 872888" name="connsiteX10"/>
                <a:gd fmla="*/ 253204 h 1324014" name="connsiteY10"/>
                <a:gd fmla="*/ 21278 w 872888" name="connsiteX11"/>
                <a:gd fmla="*/ 233324 h 1324014" name="connsiteY11"/>
                <a:gd fmla="*/ 27823 w 872888" name="connsiteX12"/>
                <a:gd fmla="*/ 233324 h 1324014" name="connsiteY12"/>
                <a:gd fmla="*/ 11071 w 872888" name="connsiteX13"/>
                <a:gd fmla="*/ 208096 h 1324014" name="connsiteY13"/>
                <a:gd fmla="*/ 0 w 872888" name="connsiteX14"/>
                <a:gd fmla="*/ 151200 h 1324014" name="connsiteY14"/>
                <a:gd fmla="*/ 44285 w 872888" name="connsiteX15"/>
                <a:gd fmla="*/ 44285 h 1324014" name="connsiteY15"/>
                <a:gd fmla="*/ 258114 w 872888" name="connsiteX16"/>
                <a:gd fmla="*/ 44285 h 1324014" name="connsiteY16"/>
                <a:gd fmla="*/ 723463 w 872888" name="connsiteX17"/>
                <a:gd fmla="*/ 509634 h 1324014" name="connsiteY17"/>
                <a:gd fmla="*/ 727346 w 872888" name="connsiteX18"/>
                <a:gd fmla="*/ 515481 h 1324014" name="connsiteY18"/>
                <a:gd fmla="*/ 872888 w 872888" name="connsiteX19"/>
                <a:gd fmla="*/ 662007 h 1324014" name="connsiteY19"/>
                <a:gd fmla="*/ 727346 w 872888" name="connsiteX20"/>
                <a:gd fmla="*/ 808533 h 1324014" name="connsiteY20"/>
                <a:gd fmla="*/ 723463 w 872888" name="connsiteX21"/>
                <a:gd fmla="*/ 814381 h 1324014" name="connsiteY21"/>
                <a:gd fmla="*/ 258114 w 872888" name="connsiteX22"/>
                <a:gd fmla="*/ 1279729 h 1324014" name="connsiteY22"/>
                <a:gd fmla="*/ 44285 w 872888" name="connsiteX23"/>
                <a:gd fmla="*/ 1279729 h 1324014" name="connsiteY23"/>
                <a:gd fmla="*/ 0 w 872888" name="connsiteX24"/>
                <a:gd fmla="*/ 1172814 h 1324014"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1324014" w="872888">
                  <a:moveTo>
                    <a:pt x="0" y="1172814"/>
                  </a:moveTo>
                  <a:cubicBezTo>
                    <a:pt x="0" y="1153467"/>
                    <a:pt x="3690" y="1134119"/>
                    <a:pt x="11071" y="1115918"/>
                  </a:cubicBezTo>
                  <a:lnTo>
                    <a:pt x="27823" y="1090690"/>
                  </a:lnTo>
                  <a:lnTo>
                    <a:pt x="21278" y="1090690"/>
                  </a:lnTo>
                  <a:lnTo>
                    <a:pt x="41025" y="1070810"/>
                  </a:lnTo>
                  <a:lnTo>
                    <a:pt x="44285" y="1065900"/>
                  </a:lnTo>
                  <a:lnTo>
                    <a:pt x="285073" y="825112"/>
                  </a:lnTo>
                  <a:lnTo>
                    <a:pt x="447083" y="662007"/>
                  </a:lnTo>
                  <a:lnTo>
                    <a:pt x="285075" y="498904"/>
                  </a:lnTo>
                  <a:lnTo>
                    <a:pt x="44285" y="258115"/>
                  </a:lnTo>
                  <a:lnTo>
                    <a:pt x="41024" y="253204"/>
                  </a:lnTo>
                  <a:lnTo>
                    <a:pt x="21278" y="233324"/>
                  </a:lnTo>
                  <a:lnTo>
                    <a:pt x="27823" y="233324"/>
                  </a:lnTo>
                  <a:lnTo>
                    <a:pt x="11071" y="208096"/>
                  </a:lnTo>
                  <a:cubicBezTo>
                    <a:pt x="3690" y="189895"/>
                    <a:pt x="0" y="170547"/>
                    <a:pt x="0" y="151200"/>
                  </a:cubicBezTo>
                  <a:cubicBezTo>
                    <a:pt x="0" y="112504"/>
                    <a:pt x="14762" y="73809"/>
                    <a:pt x="44285" y="44285"/>
                  </a:cubicBezTo>
                  <a:cubicBezTo>
                    <a:pt x="103332" y="-14762"/>
                    <a:pt x="199068" y="-14762"/>
                    <a:pt x="258114" y="44285"/>
                  </a:cubicBezTo>
                  <a:lnTo>
                    <a:pt x="723463" y="509634"/>
                  </a:lnTo>
                  <a:lnTo>
                    <a:pt x="727346" y="515481"/>
                  </a:lnTo>
                  <a:lnTo>
                    <a:pt x="872888" y="662007"/>
                  </a:lnTo>
                  <a:lnTo>
                    <a:pt x="727346" y="808533"/>
                  </a:lnTo>
                  <a:lnTo>
                    <a:pt x="723463" y="814381"/>
                  </a:lnTo>
                  <a:lnTo>
                    <a:pt x="258114" y="1279729"/>
                  </a:lnTo>
                  <a:cubicBezTo>
                    <a:pt x="199068" y="1338776"/>
                    <a:pt x="103332" y="1338776"/>
                    <a:pt x="44285" y="1279729"/>
                  </a:cubicBezTo>
                  <a:cubicBezTo>
                    <a:pt x="14762" y="1250205"/>
                    <a:pt x="0" y="1211510"/>
                    <a:pt x="0" y="1172814"/>
                  </a:cubicBez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8" name="任意多边形 37"/>
            <p:cNvSpPr/>
            <p:nvPr/>
          </p:nvSpPr>
          <p:spPr>
            <a:xfrm flipV="1" rot="16200000">
              <a:off x="11324231" y="1155619"/>
              <a:ext cx="397708" cy="603250"/>
            </a:xfrm>
            <a:custGeom>
              <a:gdLst>
                <a:gd fmla="*/ 0 w 872888" name="connsiteX0"/>
                <a:gd fmla="*/ 1172814 h 1324014" name="connsiteY0"/>
                <a:gd fmla="*/ 11071 w 872888" name="connsiteX1"/>
                <a:gd fmla="*/ 1115918 h 1324014" name="connsiteY1"/>
                <a:gd fmla="*/ 27823 w 872888" name="connsiteX2"/>
                <a:gd fmla="*/ 1090690 h 1324014" name="connsiteY2"/>
                <a:gd fmla="*/ 21278 w 872888" name="connsiteX3"/>
                <a:gd fmla="*/ 1090690 h 1324014" name="connsiteY3"/>
                <a:gd fmla="*/ 41025 w 872888" name="connsiteX4"/>
                <a:gd fmla="*/ 1070810 h 1324014" name="connsiteY4"/>
                <a:gd fmla="*/ 44285 w 872888" name="connsiteX5"/>
                <a:gd fmla="*/ 1065900 h 1324014" name="connsiteY5"/>
                <a:gd fmla="*/ 285073 w 872888" name="connsiteX6"/>
                <a:gd fmla="*/ 825112 h 1324014" name="connsiteY6"/>
                <a:gd fmla="*/ 447083 w 872888" name="connsiteX7"/>
                <a:gd fmla="*/ 662007 h 1324014" name="connsiteY7"/>
                <a:gd fmla="*/ 285075 w 872888" name="connsiteX8"/>
                <a:gd fmla="*/ 498904 h 1324014" name="connsiteY8"/>
                <a:gd fmla="*/ 44285 w 872888" name="connsiteX9"/>
                <a:gd fmla="*/ 258115 h 1324014" name="connsiteY9"/>
                <a:gd fmla="*/ 41024 w 872888" name="connsiteX10"/>
                <a:gd fmla="*/ 253204 h 1324014" name="connsiteY10"/>
                <a:gd fmla="*/ 21278 w 872888" name="connsiteX11"/>
                <a:gd fmla="*/ 233324 h 1324014" name="connsiteY11"/>
                <a:gd fmla="*/ 27823 w 872888" name="connsiteX12"/>
                <a:gd fmla="*/ 233324 h 1324014" name="connsiteY12"/>
                <a:gd fmla="*/ 11071 w 872888" name="connsiteX13"/>
                <a:gd fmla="*/ 208096 h 1324014" name="connsiteY13"/>
                <a:gd fmla="*/ 0 w 872888" name="connsiteX14"/>
                <a:gd fmla="*/ 151200 h 1324014" name="connsiteY14"/>
                <a:gd fmla="*/ 44285 w 872888" name="connsiteX15"/>
                <a:gd fmla="*/ 44285 h 1324014" name="connsiteY15"/>
                <a:gd fmla="*/ 258114 w 872888" name="connsiteX16"/>
                <a:gd fmla="*/ 44285 h 1324014" name="connsiteY16"/>
                <a:gd fmla="*/ 723463 w 872888" name="connsiteX17"/>
                <a:gd fmla="*/ 509634 h 1324014" name="connsiteY17"/>
                <a:gd fmla="*/ 727346 w 872888" name="connsiteX18"/>
                <a:gd fmla="*/ 515481 h 1324014" name="connsiteY18"/>
                <a:gd fmla="*/ 872888 w 872888" name="connsiteX19"/>
                <a:gd fmla="*/ 662007 h 1324014" name="connsiteY19"/>
                <a:gd fmla="*/ 727346 w 872888" name="connsiteX20"/>
                <a:gd fmla="*/ 808533 h 1324014" name="connsiteY20"/>
                <a:gd fmla="*/ 723463 w 872888" name="connsiteX21"/>
                <a:gd fmla="*/ 814381 h 1324014" name="connsiteY21"/>
                <a:gd fmla="*/ 258114 w 872888" name="connsiteX22"/>
                <a:gd fmla="*/ 1279729 h 1324014" name="connsiteY22"/>
                <a:gd fmla="*/ 44285 w 872888" name="connsiteX23"/>
                <a:gd fmla="*/ 1279729 h 1324014" name="connsiteY23"/>
                <a:gd fmla="*/ 0 w 872888" name="connsiteX24"/>
                <a:gd fmla="*/ 1172814 h 1324014"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1324014" w="872888">
                  <a:moveTo>
                    <a:pt x="0" y="1172814"/>
                  </a:moveTo>
                  <a:cubicBezTo>
                    <a:pt x="0" y="1153467"/>
                    <a:pt x="3690" y="1134119"/>
                    <a:pt x="11071" y="1115918"/>
                  </a:cubicBezTo>
                  <a:lnTo>
                    <a:pt x="27823" y="1090690"/>
                  </a:lnTo>
                  <a:lnTo>
                    <a:pt x="21278" y="1090690"/>
                  </a:lnTo>
                  <a:lnTo>
                    <a:pt x="41025" y="1070810"/>
                  </a:lnTo>
                  <a:lnTo>
                    <a:pt x="44285" y="1065900"/>
                  </a:lnTo>
                  <a:lnTo>
                    <a:pt x="285073" y="825112"/>
                  </a:lnTo>
                  <a:lnTo>
                    <a:pt x="447083" y="662007"/>
                  </a:lnTo>
                  <a:lnTo>
                    <a:pt x="285075" y="498904"/>
                  </a:lnTo>
                  <a:lnTo>
                    <a:pt x="44285" y="258115"/>
                  </a:lnTo>
                  <a:lnTo>
                    <a:pt x="41024" y="253204"/>
                  </a:lnTo>
                  <a:lnTo>
                    <a:pt x="21278" y="233324"/>
                  </a:lnTo>
                  <a:lnTo>
                    <a:pt x="27823" y="233324"/>
                  </a:lnTo>
                  <a:lnTo>
                    <a:pt x="11071" y="208096"/>
                  </a:lnTo>
                  <a:cubicBezTo>
                    <a:pt x="3690" y="189895"/>
                    <a:pt x="0" y="170547"/>
                    <a:pt x="0" y="151200"/>
                  </a:cubicBezTo>
                  <a:cubicBezTo>
                    <a:pt x="0" y="112504"/>
                    <a:pt x="14762" y="73809"/>
                    <a:pt x="44285" y="44285"/>
                  </a:cubicBezTo>
                  <a:cubicBezTo>
                    <a:pt x="103332" y="-14762"/>
                    <a:pt x="199068" y="-14762"/>
                    <a:pt x="258114" y="44285"/>
                  </a:cubicBezTo>
                  <a:lnTo>
                    <a:pt x="723463" y="509634"/>
                  </a:lnTo>
                  <a:lnTo>
                    <a:pt x="727346" y="515481"/>
                  </a:lnTo>
                  <a:lnTo>
                    <a:pt x="872888" y="662007"/>
                  </a:lnTo>
                  <a:lnTo>
                    <a:pt x="727346" y="808533"/>
                  </a:lnTo>
                  <a:lnTo>
                    <a:pt x="723463" y="814381"/>
                  </a:lnTo>
                  <a:lnTo>
                    <a:pt x="258114" y="1279729"/>
                  </a:lnTo>
                  <a:cubicBezTo>
                    <a:pt x="199068" y="1338776"/>
                    <a:pt x="103332" y="1338776"/>
                    <a:pt x="44285" y="1279729"/>
                  </a:cubicBezTo>
                  <a:cubicBezTo>
                    <a:pt x="14762" y="1250205"/>
                    <a:pt x="0" y="1211510"/>
                    <a:pt x="0" y="1172814"/>
                  </a:cubicBez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9" name="圆角矩形 38"/>
            <p:cNvSpPr/>
            <p:nvPr/>
          </p:nvSpPr>
          <p:spPr>
            <a:xfrm rot="5400000">
              <a:off x="11480077" y="1578109"/>
              <a:ext cx="86016" cy="483201"/>
            </a:xfrm>
            <a:prstGeom prst="roundRect">
              <a:avLst>
                <a:gd fmla="val 50000" name="adj"/>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0" name="组合 39"/>
          <p:cNvGrpSpPr/>
          <p:nvPr/>
        </p:nvGrpSpPr>
        <p:grpSpPr>
          <a:xfrm rot="2700000">
            <a:off x="6209426" y="8233061"/>
            <a:ext cx="501803" cy="755627"/>
            <a:chOff x="7067660" y="6851555"/>
            <a:chExt cx="678661" cy="1021944"/>
          </a:xfrm>
        </p:grpSpPr>
        <p:sp>
          <p:nvSpPr>
            <p:cNvPr id="41" name="圆角矩形 40"/>
            <p:cNvSpPr/>
            <p:nvPr/>
          </p:nvSpPr>
          <p:spPr>
            <a:xfrm rot="98988">
              <a:off x="7067660" y="6851555"/>
              <a:ext cx="678661" cy="1021944"/>
            </a:xfrm>
            <a:prstGeom prst="roundRect">
              <a:avLst>
                <a:gd fmla="val 7543" name="adj"/>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2" name="直接连接符 41"/>
            <p:cNvCxnSpPr/>
            <p:nvPr/>
          </p:nvCxnSpPr>
          <p:spPr>
            <a:xfrm rot="20269900">
              <a:off x="7113620" y="7518136"/>
              <a:ext cx="586740" cy="25908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20269900">
              <a:off x="7225791" y="7667887"/>
              <a:ext cx="362398" cy="16002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5245826" y="475814"/>
            <a:ext cx="708145" cy="708145"/>
            <a:chOff x="5312280" y="392360"/>
            <a:chExt cx="781806" cy="781806"/>
          </a:xfrm>
        </p:grpSpPr>
        <p:sp>
          <p:nvSpPr>
            <p:cNvPr id="45" name="文本框 44"/>
            <p:cNvSpPr txBox="1"/>
            <p:nvPr/>
          </p:nvSpPr>
          <p:spPr>
            <a:xfrm>
              <a:off x="5312280" y="392360"/>
              <a:ext cx="781806" cy="4946628"/>
            </a:xfrm>
            <a:prstGeom prst="rect">
              <a:avLst/>
            </a:prstGeom>
            <a:noFill/>
            <a:ln>
              <a:solidFill>
                <a:schemeClr val="bg1">
                  <a:lumMod val="85000"/>
                </a:schemeClr>
              </a:solidFill>
            </a:ln>
          </p:spPr>
          <p:txBody>
            <a:bodyPr rtlCol="0" wrap="square">
              <a:prstTxWarp prst="textCircle">
                <a:avLst/>
              </a:prstTxWarp>
              <a:spAutoFit/>
            </a:bodyPr>
            <a:lstStyle/>
            <a:p>
              <a:r>
                <a:rPr altLang="en-US" b="1" lang="zh-CN">
                  <a:solidFill>
                    <a:srgbClr val="DEDEDE"/>
                  </a:solidFill>
                  <a:latin charset="-122" panose="02000000000000000000" pitchFamily="2" typeface="方正正中黑简体"/>
                  <a:ea charset="-122" panose="02000000000000000000" pitchFamily="2" typeface="方正正中黑简体"/>
                </a:rPr>
                <a:t>丨丨丨丨丨丨丨丨丨丨丨丨丨丨丨丨丨丨丨丨丨丨丨丨丨丨丨丨丨丨丨丨</a:t>
              </a:r>
            </a:p>
          </p:txBody>
        </p:sp>
        <p:sp>
          <p:nvSpPr>
            <p:cNvPr id="46" name="椭圆 45"/>
            <p:cNvSpPr/>
            <p:nvPr/>
          </p:nvSpPr>
          <p:spPr>
            <a:xfrm>
              <a:off x="5381706" y="461788"/>
              <a:ext cx="642950" cy="642950"/>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EDEDE"/>
                </a:solidFill>
              </a:endParaRPr>
            </a:p>
          </p:txBody>
        </p:sp>
      </p:grpSp>
      <p:grpSp>
        <p:nvGrpSpPr>
          <p:cNvPr id="47" name="组合 46"/>
          <p:cNvGrpSpPr/>
          <p:nvPr/>
        </p:nvGrpSpPr>
        <p:grpSpPr>
          <a:xfrm>
            <a:off x="8932884" y="7838479"/>
            <a:ext cx="847738" cy="507945"/>
            <a:chOff x="8474075" y="1757113"/>
            <a:chExt cx="1582147" cy="947987"/>
          </a:xfrm>
        </p:grpSpPr>
        <p:sp>
          <p:nvSpPr>
            <p:cNvPr id="48" name="梯形 47"/>
            <p:cNvSpPr/>
            <p:nvPr/>
          </p:nvSpPr>
          <p:spPr>
            <a:xfrm flipV="1">
              <a:off x="8483600" y="2314575"/>
              <a:ext cx="657225" cy="390525"/>
            </a:xfrm>
            <a:prstGeom prst="trapezoid">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梯形 48"/>
            <p:cNvSpPr/>
            <p:nvPr/>
          </p:nvSpPr>
          <p:spPr>
            <a:xfrm flipV="1">
              <a:off x="9386297" y="2314575"/>
              <a:ext cx="657225" cy="390525"/>
            </a:xfrm>
            <a:prstGeom prst="trapezoid">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圆角矩形 49"/>
            <p:cNvSpPr/>
            <p:nvPr/>
          </p:nvSpPr>
          <p:spPr>
            <a:xfrm>
              <a:off x="9140825" y="2344368"/>
              <a:ext cx="242560" cy="79746"/>
            </a:xfrm>
            <a:prstGeom prst="roundRect">
              <a:avLst/>
            </a:prstGeom>
            <a:solidFill>
              <a:srgbClr val="D9D9D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1" name="组合 50"/>
            <p:cNvGrpSpPr/>
            <p:nvPr/>
          </p:nvGrpSpPr>
          <p:grpSpPr>
            <a:xfrm>
              <a:off x="8474075" y="1757113"/>
              <a:ext cx="468640" cy="544762"/>
              <a:chOff x="8474075" y="1757113"/>
              <a:chExt cx="468640" cy="544762"/>
            </a:xfrm>
          </p:grpSpPr>
          <p:cxnSp>
            <p:nvCxnSpPr>
              <p:cNvPr id="55" name="直接连接符 54"/>
              <p:cNvCxnSpPr/>
              <p:nvPr/>
            </p:nvCxnSpPr>
            <p:spPr>
              <a:xfrm flipV="1">
                <a:off x="8474075" y="1757113"/>
                <a:ext cx="304800" cy="544762"/>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flipV="1">
                <a:off x="8750613" y="1770624"/>
                <a:ext cx="192102" cy="112818"/>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flipH="1">
              <a:off x="9587582" y="1757113"/>
              <a:ext cx="468640" cy="544762"/>
              <a:chOff x="8474075" y="1757113"/>
              <a:chExt cx="468640" cy="544762"/>
            </a:xfrm>
          </p:grpSpPr>
          <p:cxnSp>
            <p:nvCxnSpPr>
              <p:cNvPr id="53" name="直接连接符 52"/>
              <p:cNvCxnSpPr/>
              <p:nvPr/>
            </p:nvCxnSpPr>
            <p:spPr>
              <a:xfrm flipV="1">
                <a:off x="8474075" y="1757113"/>
                <a:ext cx="304800" cy="544762"/>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flipV="1">
                <a:off x="8750613" y="1770624"/>
                <a:ext cx="192102" cy="112818"/>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57" name="图片 56"/>
          <p:cNvPicPr>
            <a:picLocks noChangeAspect="1"/>
          </p:cNvPicPr>
          <p:nvPr/>
        </p:nvPicPr>
        <p:blipFill>
          <a:blip r:embed="rId2">
            <a:extLst>
              <a:ext uri="{28A0092B-C50C-407E-A947-70E740481C1C}">
                <a14:useLocalDpi val="0"/>
              </a:ext>
            </a:extLst>
          </a:blip>
          <a:srcRect l="14470" r="16804"/>
          <a:stretch>
            <a:fillRect/>
          </a:stretch>
        </p:blipFill>
        <p:spPr>
          <a:xfrm>
            <a:off x="2192245" y="548555"/>
            <a:ext cx="1708282" cy="3312142"/>
          </a:xfrm>
          <a:prstGeom prst="rect">
            <a:avLst/>
          </a:prstGeom>
        </p:spPr>
      </p:pic>
      <p:sp>
        <p:nvSpPr>
          <p:cNvPr id="4" name="矩形 3"/>
          <p:cNvSpPr/>
          <p:nvPr/>
        </p:nvSpPr>
        <p:spPr>
          <a:xfrm>
            <a:off x="2315448" y="4046649"/>
            <a:ext cx="12159549" cy="3822192"/>
          </a:xfrm>
          <a:prstGeom prst="rect">
            <a:avLst/>
          </a:prstGeom>
        </p:spPr>
        <p:txBody>
          <a:bodyPr wrap="square">
            <a:spAutoFit/>
          </a:bodyPr>
          <a:lstStyle/>
          <a:p>
            <a:pPr>
              <a:lnSpc>
                <a:spcPct val="170000"/>
              </a:lnSpc>
            </a:pPr>
            <a:r>
              <a:rPr altLang="en-US" lang="zh-CN" smtClean="0" sz="3600">
                <a:latin charset="-122" panose="020b0502040204020203" pitchFamily="34" typeface="微软雅黑 Light"/>
                <a:ea charset="-122" panose="020b0502040204020203" pitchFamily="34" typeface="微软雅黑 Light"/>
              </a:rPr>
              <a:t>       在许多关于马云的书中，不乏各种溢美之词，更多的是神化。那些文字让创业者与马云离得十万八千里，让所有有梦想的人根本不敢上路，让我们觉得马云遥不可及，真的是传奇，是外星人。</a:t>
            </a:r>
          </a:p>
        </p:txBody>
      </p:sp>
      <p:sp>
        <p:nvSpPr>
          <p:cNvPr id="60" name="文本框 59"/>
          <p:cNvSpPr txBox="1"/>
          <p:nvPr/>
        </p:nvSpPr>
        <p:spPr>
          <a:xfrm>
            <a:off x="3862075" y="1447519"/>
            <a:ext cx="6443976" cy="1920240"/>
          </a:xfrm>
          <a:prstGeom prst="rect">
            <a:avLst/>
          </a:prstGeom>
          <a:noFill/>
        </p:spPr>
        <p:txBody>
          <a:bodyPr rtlCol="0" wrap="square">
            <a:spAutoFit/>
          </a:bodyPr>
          <a:lstStyle/>
          <a:p>
            <a:r>
              <a:rPr altLang="en-US" lang="zh-CN" smtClean="0" sz="6000">
                <a:solidFill>
                  <a:srgbClr val="FE7C06"/>
                </a:solidFill>
                <a:latin charset="-122" panose="02000000000000000000" pitchFamily="2" typeface="方正正中黑简体"/>
                <a:ea charset="-122" panose="02000000000000000000" pitchFamily="2" typeface="方正正中黑简体"/>
              </a:rPr>
              <a:t>我们，</a:t>
            </a:r>
          </a:p>
          <a:p>
            <a:r>
              <a:rPr altLang="en-US" lang="zh-CN" smtClean="0" sz="6000">
                <a:solidFill>
                  <a:srgbClr val="FE7C06"/>
                </a:solidFill>
                <a:latin charset="-122" panose="02000000000000000000" pitchFamily="2" typeface="方正正中黑简体"/>
                <a:ea charset="-122" panose="02000000000000000000" pitchFamily="2" typeface="方正正中黑简体"/>
              </a:rPr>
              <a:t>原本认识的马云</a:t>
            </a:r>
          </a:p>
        </p:txBody>
      </p:sp>
      <p:grpSp>
        <p:nvGrpSpPr>
          <p:cNvPr id="62" name="组合 61"/>
          <p:cNvGrpSpPr/>
          <p:nvPr/>
        </p:nvGrpSpPr>
        <p:grpSpPr>
          <a:xfrm>
            <a:off x="2028437" y="3466206"/>
            <a:ext cx="540000" cy="100100"/>
            <a:chOff x="2793221" y="3464518"/>
            <a:chExt cx="11989577" cy="76882"/>
          </a:xfrm>
        </p:grpSpPr>
        <p:sp>
          <p:nvSpPr>
            <p:cNvPr id="63" name="矩形 62"/>
            <p:cNvSpPr/>
            <p:nvPr/>
          </p:nvSpPr>
          <p:spPr>
            <a:xfrm>
              <a:off x="2793221" y="3495681"/>
              <a:ext cx="11989577" cy="45719"/>
            </a:xfrm>
            <a:prstGeom prst="rect">
              <a:avLst/>
            </a:prstGeom>
            <a:solidFill>
              <a:srgbClr val="FE7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矩形 63"/>
            <p:cNvSpPr/>
            <p:nvPr/>
          </p:nvSpPr>
          <p:spPr>
            <a:xfrm>
              <a:off x="2793221" y="3464518"/>
              <a:ext cx="11989577" cy="10800"/>
            </a:xfrm>
            <a:prstGeom prst="rect">
              <a:avLst/>
            </a:prstGeom>
            <a:solidFill>
              <a:srgbClr val="FE7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5" name="椭圆 64"/>
          <p:cNvSpPr/>
          <p:nvPr/>
        </p:nvSpPr>
        <p:spPr>
          <a:xfrm>
            <a:off x="2454810" y="502507"/>
            <a:ext cx="975296" cy="270040"/>
          </a:xfrm>
          <a:prstGeom prst="ellipse">
            <a:avLst/>
          </a:prstGeom>
          <a:noFill/>
          <a:ln w="101600">
            <a:solidFill>
              <a:srgbClr val="F6F4B6"/>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796792499"/>
      </p:ext>
    </p:extLst>
  </p:cSld>
  <p:clrMapOvr>
    <a:masterClrMapping/>
  </p:clrMapOvr>
  <p:transition spd="slow">
    <p:push dir="u"/>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 name="文本框 2"/>
          <p:cNvSpPr txBox="1"/>
          <p:nvPr/>
        </p:nvSpPr>
        <p:spPr>
          <a:xfrm>
            <a:off x="524350" y="3486546"/>
            <a:ext cx="5310285" cy="762000"/>
          </a:xfrm>
          <a:prstGeom prst="rect">
            <a:avLst/>
          </a:prstGeom>
          <a:noFill/>
        </p:spPr>
        <p:txBody>
          <a:bodyPr rtlCol="0" wrap="square">
            <a:spAutoFit/>
          </a:bodyPr>
          <a:lstStyle/>
          <a:p>
            <a:r>
              <a:rPr altLang="zh-CN" lang="en-US" smtClean="0" sz="4400">
                <a:latin charset="-122" panose="03000509000000000000" pitchFamily="65" typeface="方正粗宋简体"/>
                <a:ea charset="-122" panose="03000509000000000000" pitchFamily="65" typeface="方正粗宋简体"/>
              </a:rPr>
              <a:t>《赢在中国》任评委</a:t>
            </a:r>
          </a:p>
        </p:txBody>
      </p:sp>
      <p:sp>
        <p:nvSpPr>
          <p:cNvPr id="4" name="矩形 3"/>
          <p:cNvSpPr/>
          <p:nvPr/>
        </p:nvSpPr>
        <p:spPr>
          <a:xfrm>
            <a:off x="3123636" y="2255979"/>
            <a:ext cx="2729230" cy="1005840"/>
          </a:xfrm>
          <a:prstGeom prst="rect">
            <a:avLst/>
          </a:prstGeom>
        </p:spPr>
        <p:txBody>
          <a:bodyPr wrap="none">
            <a:spAutoFit/>
          </a:bodyPr>
          <a:lstStyle/>
          <a:p>
            <a:r>
              <a:rPr altLang="zh-CN" lang="en-US" sz="6000">
                <a:solidFill>
                  <a:prstClr val="black"/>
                </a:solidFill>
                <a:latin charset="-122" panose="03000509000000000000" pitchFamily="65" typeface="方正粗宋简体"/>
                <a:ea charset="-122" panose="03000509000000000000" pitchFamily="65" typeface="方正粗宋简体"/>
              </a:rPr>
              <a:t>2006年</a:t>
            </a:r>
          </a:p>
        </p:txBody>
      </p:sp>
      <p:sp>
        <p:nvSpPr>
          <p:cNvPr id="5" name="矩形 4"/>
          <p:cNvSpPr/>
          <p:nvPr/>
        </p:nvSpPr>
        <p:spPr>
          <a:xfrm>
            <a:off x="5834635" y="3271641"/>
            <a:ext cx="10350245" cy="3602736"/>
          </a:xfrm>
          <a:prstGeom prst="rect">
            <a:avLst/>
          </a:prstGeom>
        </p:spPr>
        <p:txBody>
          <a:bodyPr wrap="square">
            <a:spAutoFit/>
          </a:bodyPr>
          <a:lstStyle/>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《赢在中国》让马云变得家喻户晓</a:t>
            </a:r>
          </a:p>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在对每位选手的点评中，他过去的积累如山般涌出</a:t>
            </a:r>
          </a:p>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有细节、有方法、有激情、有理想，无不让人折服叹服</a:t>
            </a:r>
          </a:p>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能够像马云如此塑造一个公众形象的，几乎没有</a:t>
            </a:r>
          </a:p>
        </p:txBody>
      </p:sp>
    </p:spTree>
    <p:extLst>
      <p:ext uri="{BB962C8B-B14F-4D97-AF65-F5344CB8AC3E}">
        <p14:creationId val="287931092"/>
      </p:ext>
    </p:extLst>
  </p:cSld>
  <p:clrMapOvr>
    <a:masterClrMapping/>
  </p:clrMapOvr>
  <p:transition spd="slow">
    <p:push dir="u"/>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stretch>
            <a:fillRect/>
          </a:stretch>
        </a:blipFill>
        <a:effectLst/>
      </p:bgPr>
    </p:bg>
    <p:spTree>
      <p:nvGrpSpPr>
        <p:cNvPr id="1" name=""/>
        <p:cNvGrpSpPr/>
        <p:nvPr/>
      </p:nvGrpSpPr>
      <p:grpSpPr>
        <a:xfrm>
          <a:off x="0" y="0"/>
          <a:ext cx="0" cy="0"/>
        </a:xfrm>
      </p:grpSpPr>
      <p:sp>
        <p:nvSpPr>
          <p:cNvPr id="3" name="文本框 2"/>
          <p:cNvSpPr txBox="1"/>
          <p:nvPr/>
        </p:nvSpPr>
        <p:spPr>
          <a:xfrm>
            <a:off x="7826053" y="1743608"/>
            <a:ext cx="4057649" cy="914400"/>
          </a:xfrm>
          <a:prstGeom prst="rect">
            <a:avLst/>
          </a:prstGeom>
          <a:noFill/>
        </p:spPr>
        <p:txBody>
          <a:bodyPr rtlCol="0" wrap="square">
            <a:spAutoFit/>
          </a:bodyPr>
          <a:lstStyle/>
          <a:p>
            <a:r>
              <a:rPr altLang="zh-CN" lang="en-US" smtClean="0" sz="5400">
                <a:solidFill>
                  <a:schemeClr val="bg1"/>
                </a:solidFill>
                <a:latin charset="-122" panose="03000509000000000000" pitchFamily="65" typeface="方正粗宋简体"/>
                <a:ea charset="-122" panose="03000509000000000000" pitchFamily="65" typeface="方正粗宋简体"/>
              </a:rPr>
              <a:t>2007年11月</a:t>
            </a:r>
          </a:p>
        </p:txBody>
      </p:sp>
      <p:sp>
        <p:nvSpPr>
          <p:cNvPr id="2" name="矩形 1"/>
          <p:cNvSpPr/>
          <p:nvPr/>
        </p:nvSpPr>
        <p:spPr>
          <a:xfrm>
            <a:off x="11609382" y="2600342"/>
            <a:ext cx="3108642" cy="1005840"/>
          </a:xfrm>
          <a:prstGeom prst="rect">
            <a:avLst/>
          </a:prstGeom>
        </p:spPr>
        <p:txBody>
          <a:bodyPr wrap="none">
            <a:spAutoFit/>
          </a:bodyPr>
          <a:lstStyle/>
          <a:p>
            <a:pPr lvl="0"/>
            <a:r>
              <a:rPr altLang="zh-CN" lang="en-US" sz="6000">
                <a:solidFill>
                  <a:schemeClr val="bg1"/>
                </a:solidFill>
                <a:latin charset="-122" panose="03000509000000000000" pitchFamily="65" typeface="方正粗宋简体"/>
                <a:ea charset="-122" panose="03000509000000000000" pitchFamily="65" typeface="方正粗宋简体"/>
              </a:rPr>
              <a:t>B2B上市</a:t>
            </a:r>
          </a:p>
        </p:txBody>
      </p:sp>
      <p:sp>
        <p:nvSpPr>
          <p:cNvPr id="4" name="矩形 3"/>
          <p:cNvSpPr/>
          <p:nvPr/>
        </p:nvSpPr>
        <p:spPr>
          <a:xfrm>
            <a:off x="2304289" y="3981765"/>
            <a:ext cx="12947904" cy="2724912"/>
          </a:xfrm>
          <a:prstGeom prst="rect">
            <a:avLst/>
          </a:prstGeom>
        </p:spPr>
        <p:txBody>
          <a:bodyPr wrap="square">
            <a:spAutoFit/>
          </a:bodyPr>
          <a:lstStyle/>
          <a:p>
            <a:pP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2007年1月，达沃斯峰会上，马云认识到“金融危机要来了”</a:t>
            </a:r>
          </a:p>
          <a:p>
            <a:pP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2008年金融危机来临时，我们发现如果阿里晚几个月，基本不可能上市</a:t>
            </a:r>
          </a:p>
          <a:p>
            <a:pP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那一年，马云成了当之无愧的“中国互联网之王”</a:t>
            </a:r>
          </a:p>
        </p:txBody>
      </p:sp>
    </p:spTree>
    <p:extLst>
      <p:ext uri="{BB962C8B-B14F-4D97-AF65-F5344CB8AC3E}">
        <p14:creationId val="1877883148"/>
      </p:ext>
    </p:extLst>
  </p:cSld>
  <p:clrMapOvr>
    <a:masterClrMapping/>
  </p:clrMapOvr>
  <p:transition spd="slow">
    <p:push dir="u"/>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 name="文本框 2"/>
          <p:cNvSpPr txBox="1"/>
          <p:nvPr/>
        </p:nvSpPr>
        <p:spPr>
          <a:xfrm>
            <a:off x="2385915" y="6050902"/>
            <a:ext cx="3290986" cy="3712464"/>
          </a:xfrm>
          <a:prstGeom prst="rect">
            <a:avLst/>
          </a:prstGeom>
          <a:noFill/>
        </p:spPr>
        <p:txBody>
          <a:bodyPr rtlCol="0" wrap="square">
            <a:spAutoFit/>
          </a:bodyPr>
          <a:lstStyle/>
          <a:p>
            <a:pPr>
              <a:lnSpc>
                <a:spcPct val="120000"/>
              </a:lnSpc>
            </a:pPr>
            <a:r>
              <a:rPr altLang="zh-CN" lang="en-US" smtClean="0" sz="6600">
                <a:latin charset="-122" panose="03000509000000000000" pitchFamily="65" typeface="方正粗宋简体"/>
                <a:ea charset="-122" panose="03000509000000000000" pitchFamily="65" typeface="方正粗宋简体"/>
              </a:rPr>
              <a:t>2008年</a:t>
            </a:r>
          </a:p>
          <a:p>
            <a:pPr>
              <a:lnSpc>
                <a:spcPct val="120000"/>
              </a:lnSpc>
            </a:pPr>
            <a:r>
              <a:rPr altLang="zh-CN" lang="en-US" smtClean="0" sz="6600">
                <a:latin charset="-122" panose="03000509000000000000" pitchFamily="65" typeface="方正粗宋简体"/>
                <a:ea charset="-122" panose="03000509000000000000" pitchFamily="65" typeface="方正粗宋简体"/>
              </a:rPr>
              <a:t>做阿里云</a:t>
            </a:r>
          </a:p>
        </p:txBody>
      </p:sp>
      <p:sp>
        <p:nvSpPr>
          <p:cNvPr id="4" name="矩形 3"/>
          <p:cNvSpPr/>
          <p:nvPr/>
        </p:nvSpPr>
        <p:spPr>
          <a:xfrm>
            <a:off x="5905755" y="2412984"/>
            <a:ext cx="10350245" cy="3602736"/>
          </a:xfrm>
          <a:prstGeom prst="rect">
            <a:avLst/>
          </a:prstGeom>
        </p:spPr>
        <p:txBody>
          <a:bodyPr wrap="square">
            <a:spAutoFit/>
          </a:bodyPr>
          <a:lstStyle/>
          <a:p>
            <a:pP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马云的确不懂技术</a:t>
            </a:r>
          </a:p>
          <a:p>
            <a:pP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但他听得懂某种技术对于阿里巴巴发展的重要性</a:t>
            </a:r>
          </a:p>
          <a:p>
            <a:pP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当我们在2014年被马云说“走向DT数据时代”震惊时</a:t>
            </a:r>
          </a:p>
          <a:p>
            <a:pP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他已经重兵布置了五年</a:t>
            </a:r>
          </a:p>
        </p:txBody>
      </p:sp>
    </p:spTree>
    <p:extLst>
      <p:ext uri="{BB962C8B-B14F-4D97-AF65-F5344CB8AC3E}">
        <p14:creationId val="4123779433"/>
      </p:ext>
    </p:extLst>
  </p:cSld>
  <p:clrMapOvr>
    <a:masterClrMapping/>
  </p:clrMapOvr>
  <p:transition spd="slow">
    <p:push dir="u"/>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stretch>
            <a:fillRect/>
          </a:stretch>
        </a:blipFill>
        <a:effectLst/>
      </p:bgPr>
    </p:bg>
    <p:spTree>
      <p:nvGrpSpPr>
        <p:cNvPr id="1" name=""/>
        <p:cNvGrpSpPr/>
        <p:nvPr/>
      </p:nvGrpSpPr>
      <p:grpSpPr>
        <a:xfrm>
          <a:off x="0" y="0"/>
          <a:ext cx="0" cy="0"/>
        </a:xfrm>
      </p:grpSpPr>
      <p:sp>
        <p:nvSpPr>
          <p:cNvPr id="3" name="文本框 2"/>
          <p:cNvSpPr txBox="1"/>
          <p:nvPr/>
        </p:nvSpPr>
        <p:spPr>
          <a:xfrm>
            <a:off x="1781318" y="3699585"/>
            <a:ext cx="4556998" cy="701040"/>
          </a:xfrm>
          <a:prstGeom prst="rect">
            <a:avLst/>
          </a:prstGeom>
          <a:noFill/>
        </p:spPr>
        <p:txBody>
          <a:bodyPr rtlCol="0" wrap="square">
            <a:spAutoFit/>
          </a:bodyPr>
          <a:lstStyle/>
          <a:p>
            <a:r>
              <a:rPr altLang="zh-CN" lang="en-US" smtClean="0" sz="4000">
                <a:solidFill>
                  <a:schemeClr val="bg1"/>
                </a:solidFill>
                <a:latin charset="-122" panose="03000509000000000000" pitchFamily="65" typeface="方正粗宋简体"/>
                <a:ea charset="-122" panose="03000509000000000000" pitchFamily="65" typeface="方正粗宋简体"/>
              </a:rPr>
              <a:t>2009年，阿里造节</a:t>
            </a:r>
          </a:p>
        </p:txBody>
      </p:sp>
      <p:sp>
        <p:nvSpPr>
          <p:cNvPr id="2" name="矩形 1"/>
          <p:cNvSpPr/>
          <p:nvPr/>
        </p:nvSpPr>
        <p:spPr>
          <a:xfrm>
            <a:off x="1415633" y="4565825"/>
            <a:ext cx="5262880" cy="1310640"/>
          </a:xfrm>
          <a:prstGeom prst="rect">
            <a:avLst/>
          </a:prstGeom>
        </p:spPr>
        <p:txBody>
          <a:bodyPr wrap="none">
            <a:spAutoFit/>
          </a:bodyPr>
          <a:lstStyle/>
          <a:p>
            <a:pPr lvl="0"/>
            <a:r>
              <a:rPr altLang="en-US" lang="zh-CN" sz="8000">
                <a:solidFill>
                  <a:schemeClr val="bg1"/>
                </a:solidFill>
                <a:latin charset="-122" panose="03000509000000000000" pitchFamily="65" typeface="方正粗宋简体"/>
                <a:ea charset="-122" panose="03000509000000000000" pitchFamily="65" typeface="方正粗宋简体"/>
              </a:rPr>
              <a:t>“双十一”</a:t>
            </a:r>
          </a:p>
        </p:txBody>
      </p:sp>
      <p:sp>
        <p:nvSpPr>
          <p:cNvPr id="4" name="矩形 3"/>
          <p:cNvSpPr/>
          <p:nvPr/>
        </p:nvSpPr>
        <p:spPr>
          <a:xfrm>
            <a:off x="7370063" y="1860469"/>
            <a:ext cx="7991857" cy="5358384"/>
          </a:xfrm>
          <a:prstGeom prst="rect">
            <a:avLst/>
          </a:prstGeom>
        </p:spPr>
        <p:txBody>
          <a:bodyPr wrap="square">
            <a:spAutoFit/>
          </a:bodyPr>
          <a:lstStyle/>
          <a:p>
            <a:pP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2009年，天猫商城双十一销售额为0.5亿元</a:t>
            </a:r>
          </a:p>
          <a:p>
            <a:pP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2010年，提高到9.36亿元</a:t>
            </a:r>
          </a:p>
          <a:p>
            <a:pP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2011年，跃升至33.6亿元</a:t>
            </a:r>
          </a:p>
          <a:p>
            <a:pP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2012年，支付宝交易额达到191亿元</a:t>
            </a:r>
          </a:p>
          <a:p>
            <a:pP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2013年，总交易额350.19亿</a:t>
            </a:r>
          </a:p>
          <a:p>
            <a:pPr>
              <a:lnSpc>
                <a:spcPct val="180000"/>
              </a:lnSpc>
            </a:pPr>
            <a:r>
              <a:rPr altLang="zh-CN" lang="en-US" smtClean="0" sz="3200">
                <a:solidFill>
                  <a:schemeClr val="bg1"/>
                </a:solidFill>
                <a:latin charset="-122" panose="020b0502040204020203" pitchFamily="34" typeface="微软雅黑 Light"/>
                <a:ea charset="-122" panose="020b0502040204020203" pitchFamily="34" typeface="微软雅黑 Light"/>
              </a:rPr>
              <a:t>2014年，？？？</a:t>
            </a:r>
          </a:p>
        </p:txBody>
      </p:sp>
    </p:spTree>
    <p:extLst>
      <p:ext uri="{BB962C8B-B14F-4D97-AF65-F5344CB8AC3E}">
        <p14:creationId val="2343869662"/>
      </p:ext>
    </p:extLst>
  </p:cSld>
  <p:clrMapOvr>
    <a:masterClrMapping/>
  </p:clrMapOvr>
  <p:transition spd="slow">
    <p:push dir="u"/>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 name="文本框 2"/>
          <p:cNvSpPr txBox="1"/>
          <p:nvPr/>
        </p:nvSpPr>
        <p:spPr>
          <a:xfrm>
            <a:off x="6916516" y="6525906"/>
            <a:ext cx="2780778" cy="914400"/>
          </a:xfrm>
          <a:prstGeom prst="rect">
            <a:avLst/>
          </a:prstGeom>
          <a:noFill/>
        </p:spPr>
        <p:txBody>
          <a:bodyPr rtlCol="0" wrap="square">
            <a:spAutoFit/>
          </a:bodyPr>
          <a:lstStyle/>
          <a:p>
            <a:r>
              <a:rPr altLang="zh-CN" lang="en-US" smtClean="0" sz="5400">
                <a:latin charset="-122" panose="03000509000000000000" pitchFamily="65" typeface="方正粗宋简体"/>
                <a:ea charset="-122" panose="03000509000000000000" pitchFamily="65" typeface="方正粗宋简体"/>
              </a:rPr>
              <a:t>2010年</a:t>
            </a:r>
          </a:p>
        </p:txBody>
      </p:sp>
      <p:sp>
        <p:nvSpPr>
          <p:cNvPr id="4" name="矩形 3"/>
          <p:cNvSpPr/>
          <p:nvPr/>
        </p:nvSpPr>
        <p:spPr>
          <a:xfrm>
            <a:off x="3990489" y="7449236"/>
            <a:ext cx="8066405" cy="701040"/>
          </a:xfrm>
          <a:prstGeom prst="rect">
            <a:avLst/>
          </a:prstGeom>
        </p:spPr>
        <p:txBody>
          <a:bodyPr wrap="none">
            <a:spAutoFit/>
          </a:bodyPr>
          <a:lstStyle/>
          <a:p>
            <a:pPr lvl="0"/>
            <a:r>
              <a:rPr altLang="en-US" lang="zh-CN" sz="4000">
                <a:solidFill>
                  <a:prstClr val="black"/>
                </a:solidFill>
                <a:latin charset="-122" panose="03000509000000000000" pitchFamily="65" typeface="方正粗宋简体"/>
                <a:ea charset="-122" panose="03000509000000000000" pitchFamily="65" typeface="方正粗宋简体"/>
              </a:rPr>
              <a:t>支付宝内资化、VIE事件、拆支付宝</a:t>
            </a:r>
          </a:p>
        </p:txBody>
      </p:sp>
      <p:sp>
        <p:nvSpPr>
          <p:cNvPr id="5" name="矩形 4"/>
          <p:cNvSpPr/>
          <p:nvPr/>
        </p:nvSpPr>
        <p:spPr>
          <a:xfrm>
            <a:off x="1724240" y="1539926"/>
            <a:ext cx="13165328" cy="4480560"/>
          </a:xfrm>
          <a:prstGeom prst="rect">
            <a:avLst/>
          </a:prstGeom>
        </p:spPr>
        <p:txBody>
          <a:bodyPr wrap="square">
            <a:spAutoFit/>
          </a:bodyPr>
          <a:lstStyle/>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支付宝股权转让，是媒体上人们对阿里巴巴负面情绪爆发的标志</a:t>
            </a:r>
          </a:p>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1.违背“契约精神”</a:t>
            </a:r>
          </a:p>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2.引发海外投资者对VIE协议的中国公司的质疑浪潮</a:t>
            </a:r>
          </a:p>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3.以“爱国”和“国家安全”为名谋取私利</a:t>
            </a:r>
          </a:p>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相比之下，马云的辩解之声被淹没在一片批评声中</a:t>
            </a:r>
          </a:p>
        </p:txBody>
      </p:sp>
    </p:spTree>
    <p:extLst>
      <p:ext uri="{BB962C8B-B14F-4D97-AF65-F5344CB8AC3E}">
        <p14:creationId val="1426147487"/>
      </p:ext>
    </p:extLst>
  </p:cSld>
  <p:clrMapOvr>
    <a:masterClrMapping/>
  </p:clrMapOvr>
  <p:transition spd="slow">
    <p:push dir="u"/>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stretch>
            <a:fillRect/>
          </a:stretch>
        </a:blipFill>
        <a:effectLst/>
      </p:bgPr>
    </p:bg>
    <p:spTree>
      <p:nvGrpSpPr>
        <p:cNvPr id="1" name=""/>
        <p:cNvGrpSpPr/>
        <p:nvPr/>
      </p:nvGrpSpPr>
      <p:grpSpPr>
        <a:xfrm>
          <a:off x="0" y="0"/>
          <a:ext cx="0" cy="0"/>
        </a:xfrm>
      </p:grpSpPr>
      <p:sp>
        <p:nvSpPr>
          <p:cNvPr id="3" name="文本框 2"/>
          <p:cNvSpPr txBox="1"/>
          <p:nvPr/>
        </p:nvSpPr>
        <p:spPr>
          <a:xfrm>
            <a:off x="1844993" y="6086285"/>
            <a:ext cx="8565503" cy="3383280"/>
          </a:xfrm>
          <a:prstGeom prst="rect">
            <a:avLst/>
          </a:prstGeom>
          <a:noFill/>
        </p:spPr>
        <p:txBody>
          <a:bodyPr rtlCol="0" wrap="square">
            <a:spAutoFit/>
          </a:bodyPr>
          <a:lstStyle/>
          <a:p>
            <a:pPr>
              <a:lnSpc>
                <a:spcPct val="120000"/>
              </a:lnSpc>
            </a:pPr>
            <a:r>
              <a:rPr altLang="zh-CN" lang="en-US" smtClean="0" sz="6000">
                <a:solidFill>
                  <a:schemeClr val="bg1"/>
                </a:solidFill>
                <a:latin charset="-122" panose="03000509000000000000" pitchFamily="65" typeface="方正粗宋简体"/>
                <a:ea charset="-122" panose="03000509000000000000" pitchFamily="65" typeface="方正粗宋简体"/>
              </a:rPr>
              <a:t>2010年</a:t>
            </a:r>
          </a:p>
          <a:p>
            <a:pPr>
              <a:lnSpc>
                <a:spcPct val="120000"/>
              </a:lnSpc>
            </a:pPr>
            <a:r>
              <a:rPr altLang="zh-CN" lang="en-US" smtClean="0" sz="6000">
                <a:solidFill>
                  <a:schemeClr val="bg1"/>
                </a:solidFill>
                <a:latin charset="-122" panose="03000509000000000000" pitchFamily="65" typeface="方正粗宋简体"/>
                <a:ea charset="-122" panose="03000509000000000000" pitchFamily="65" typeface="方正粗宋简体"/>
              </a:rPr>
              <a:t>合伙人制度及活102年价值文化</a:t>
            </a:r>
          </a:p>
        </p:txBody>
      </p:sp>
      <p:sp>
        <p:nvSpPr>
          <p:cNvPr id="4" name="矩形 3"/>
          <p:cNvSpPr/>
          <p:nvPr/>
        </p:nvSpPr>
        <p:spPr>
          <a:xfrm>
            <a:off x="4494327" y="2921173"/>
            <a:ext cx="10771633" cy="2724912"/>
          </a:xfrm>
          <a:prstGeom prst="rect">
            <a:avLst/>
          </a:prstGeom>
        </p:spPr>
        <p:txBody>
          <a:bodyPr wrap="square">
            <a:spAutoFit/>
          </a:bodyPr>
          <a:lstStyle/>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在马云为阿里巴巴提出的诸多的历史使命中</a:t>
            </a:r>
          </a:p>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让公司存货102年，成为横跨三个世纪的公司可能最难实现</a:t>
            </a:r>
          </a:p>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于是，阿里巴巴合伙人制度应运而生</a:t>
            </a:r>
          </a:p>
        </p:txBody>
      </p:sp>
    </p:spTree>
    <p:extLst>
      <p:ext uri="{BB962C8B-B14F-4D97-AF65-F5344CB8AC3E}">
        <p14:creationId val="78125532"/>
      </p:ext>
    </p:extLst>
  </p:cSld>
  <p:clrMapOvr>
    <a:masterClrMapping/>
  </p:clrMapOvr>
  <p:transition spd="slow">
    <p:push dir="u"/>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 name="文本框 2"/>
          <p:cNvSpPr txBox="1"/>
          <p:nvPr/>
        </p:nvSpPr>
        <p:spPr>
          <a:xfrm>
            <a:off x="11140453" y="6091763"/>
            <a:ext cx="3570206" cy="914400"/>
          </a:xfrm>
          <a:prstGeom prst="rect">
            <a:avLst/>
          </a:prstGeom>
          <a:noFill/>
        </p:spPr>
        <p:txBody>
          <a:bodyPr rtlCol="0" wrap="square">
            <a:spAutoFit/>
          </a:bodyPr>
          <a:lstStyle/>
          <a:p>
            <a:r>
              <a:rPr altLang="zh-CN" lang="en-US" smtClean="0" sz="5400">
                <a:latin charset="-122" panose="03000509000000000000" pitchFamily="65" typeface="方正粗宋简体"/>
                <a:ea charset="-122" panose="03000509000000000000" pitchFamily="65" typeface="方正粗宋简体"/>
              </a:rPr>
              <a:t>2011年2月</a:t>
            </a:r>
          </a:p>
        </p:txBody>
      </p:sp>
      <p:sp>
        <p:nvSpPr>
          <p:cNvPr id="2" name="矩形 1"/>
          <p:cNvSpPr/>
          <p:nvPr/>
        </p:nvSpPr>
        <p:spPr>
          <a:xfrm>
            <a:off x="11140456" y="7015093"/>
            <a:ext cx="3535680" cy="1097280"/>
          </a:xfrm>
          <a:prstGeom prst="rect">
            <a:avLst/>
          </a:prstGeom>
        </p:spPr>
        <p:txBody>
          <a:bodyPr wrap="none">
            <a:spAutoFit/>
          </a:bodyPr>
          <a:lstStyle/>
          <a:p>
            <a:pPr lvl="0"/>
            <a:r>
              <a:rPr altLang="en-US" lang="zh-CN" sz="6600">
                <a:solidFill>
                  <a:prstClr val="black"/>
                </a:solidFill>
                <a:latin charset="-122" panose="03000509000000000000" pitchFamily="65" typeface="方正粗宋简体"/>
                <a:ea charset="-122" panose="03000509000000000000" pitchFamily="65" typeface="方正粗宋简体"/>
              </a:rPr>
              <a:t>诚信反腐</a:t>
            </a:r>
          </a:p>
        </p:txBody>
      </p:sp>
      <p:sp>
        <p:nvSpPr>
          <p:cNvPr id="4" name="矩形 3"/>
          <p:cNvSpPr/>
          <p:nvPr/>
        </p:nvSpPr>
        <p:spPr>
          <a:xfrm>
            <a:off x="1545336" y="2112213"/>
            <a:ext cx="13165328" cy="3602736"/>
          </a:xfrm>
          <a:prstGeom prst="rect">
            <a:avLst/>
          </a:prstGeom>
        </p:spPr>
        <p:txBody>
          <a:bodyPr wrap="square">
            <a:spAutoFit/>
          </a:bodyPr>
          <a:lstStyle/>
          <a:p>
            <a:pPr algn="ct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2011年初阿里B2B欺诈案调查，以CEO卫和哲COO李旭晖引咎辞职告终</a:t>
            </a:r>
          </a:p>
          <a:p>
            <a:pPr algn="ct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一年后，马云辞去了“聚划算”总经理阎利珉，接着阎利珉被判刑七年</a:t>
            </a:r>
          </a:p>
          <a:p>
            <a:pPr algn="ct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“你做了坏事，我就让你活着比死了还难受”</a:t>
            </a:r>
          </a:p>
          <a:p>
            <a:pPr algn="ct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马云如是说</a:t>
            </a:r>
          </a:p>
        </p:txBody>
      </p:sp>
    </p:spTree>
    <p:extLst>
      <p:ext uri="{BB962C8B-B14F-4D97-AF65-F5344CB8AC3E}">
        <p14:creationId val="1231576184"/>
      </p:ext>
    </p:extLst>
  </p:cSld>
  <p:clrMapOvr>
    <a:masterClrMapping/>
  </p:clrMapOvr>
  <p:transition spd="slow">
    <p:push dir="u"/>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stretch>
            <a:fillRect/>
          </a:stretch>
        </a:blipFill>
        <a:effectLst/>
      </p:bgPr>
    </p:bg>
    <p:spTree>
      <p:nvGrpSpPr>
        <p:cNvPr id="1" name=""/>
        <p:cNvGrpSpPr/>
        <p:nvPr/>
      </p:nvGrpSpPr>
      <p:grpSpPr>
        <a:xfrm>
          <a:off x="0" y="0"/>
          <a:ext cx="0" cy="0"/>
        </a:xfrm>
      </p:grpSpPr>
      <p:sp>
        <p:nvSpPr>
          <p:cNvPr id="3" name="文本框 2"/>
          <p:cNvSpPr txBox="1"/>
          <p:nvPr/>
        </p:nvSpPr>
        <p:spPr>
          <a:xfrm>
            <a:off x="1530399" y="5435498"/>
            <a:ext cx="4018816" cy="1005840"/>
          </a:xfrm>
          <a:prstGeom prst="rect">
            <a:avLst/>
          </a:prstGeom>
          <a:noFill/>
        </p:spPr>
        <p:txBody>
          <a:bodyPr rtlCol="0" wrap="square">
            <a:spAutoFit/>
          </a:bodyPr>
          <a:lstStyle/>
          <a:p>
            <a:r>
              <a:rPr altLang="zh-CN" lang="en-US" smtClean="0" sz="6000">
                <a:solidFill>
                  <a:schemeClr val="bg1"/>
                </a:solidFill>
                <a:latin charset="-122" panose="03000509000000000000" pitchFamily="65" typeface="方正粗宋简体"/>
                <a:ea charset="-122" panose="03000509000000000000" pitchFamily="65" typeface="方正粗宋简体"/>
              </a:rPr>
              <a:t>2011年6月</a:t>
            </a:r>
          </a:p>
        </p:txBody>
      </p:sp>
      <p:sp>
        <p:nvSpPr>
          <p:cNvPr id="5" name="矩形 4"/>
          <p:cNvSpPr/>
          <p:nvPr/>
        </p:nvSpPr>
        <p:spPr>
          <a:xfrm>
            <a:off x="1530399" y="6380096"/>
            <a:ext cx="6278880" cy="1847088"/>
          </a:xfrm>
          <a:prstGeom prst="rect">
            <a:avLst/>
          </a:prstGeom>
        </p:spPr>
        <p:txBody>
          <a:bodyPr wrap="none">
            <a:spAutoFit/>
          </a:bodyPr>
          <a:lstStyle/>
          <a:p>
            <a:pPr lvl="0">
              <a:lnSpc>
                <a:spcPct val="120000"/>
              </a:lnSpc>
            </a:pPr>
            <a:r>
              <a:rPr altLang="en-US" lang="zh-CN" smtClean="0" sz="4800">
                <a:solidFill>
                  <a:prstClr val="white"/>
                </a:solidFill>
                <a:latin charset="-122" panose="03000509000000000000" pitchFamily="65" typeface="方正粗宋简体"/>
                <a:ea charset="-122" panose="03000509000000000000" pitchFamily="65" typeface="方正粗宋简体"/>
              </a:rPr>
              <a:t>淘宝一拆三，三拆七，</a:t>
            </a:r>
          </a:p>
          <a:p>
            <a:pPr lvl="0">
              <a:lnSpc>
                <a:spcPct val="120000"/>
              </a:lnSpc>
            </a:pPr>
            <a:r>
              <a:rPr altLang="en-US" lang="zh-CN" smtClean="0" sz="4800">
                <a:solidFill>
                  <a:prstClr val="white"/>
                </a:solidFill>
                <a:latin charset="-122" panose="03000509000000000000" pitchFamily="65" typeface="方正粗宋简体"/>
                <a:ea charset="-122" panose="03000509000000000000" pitchFamily="65" typeface="方正粗宋简体"/>
              </a:rPr>
              <a:t>七拆二十五</a:t>
            </a:r>
          </a:p>
        </p:txBody>
      </p:sp>
      <p:sp>
        <p:nvSpPr>
          <p:cNvPr id="4" name="矩形 3"/>
          <p:cNvSpPr/>
          <p:nvPr/>
        </p:nvSpPr>
        <p:spPr>
          <a:xfrm>
            <a:off x="3909111" y="1695877"/>
            <a:ext cx="10771633" cy="2724912"/>
          </a:xfrm>
          <a:prstGeom prst="rect">
            <a:avLst/>
          </a:prstGeom>
        </p:spPr>
        <p:txBody>
          <a:bodyPr wrap="square">
            <a:spAutoFit/>
          </a:bodyPr>
          <a:lstStyle/>
          <a:p>
            <a:pPr algn="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从淘宝一拆三、到三拆七、再到七拆二十五</a:t>
            </a:r>
          </a:p>
          <a:p>
            <a:pPr algn="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中间只有一年半的时间</a:t>
            </a:r>
          </a:p>
          <a:p>
            <a:pPr algn="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这是个了不起的拆分实验</a:t>
            </a:r>
          </a:p>
        </p:txBody>
      </p:sp>
    </p:spTree>
    <p:extLst>
      <p:ext uri="{BB962C8B-B14F-4D97-AF65-F5344CB8AC3E}">
        <p14:creationId val="2691332859"/>
      </p:ext>
    </p:extLst>
  </p:cSld>
  <p:clrMapOvr>
    <a:masterClrMapping/>
  </p:clrMapOvr>
  <p:transition spd="slow">
    <p:push dir="u"/>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 name="文本框 2"/>
          <p:cNvSpPr txBox="1"/>
          <p:nvPr/>
        </p:nvSpPr>
        <p:spPr>
          <a:xfrm>
            <a:off x="7747246" y="5842180"/>
            <a:ext cx="7240555" cy="2066544"/>
          </a:xfrm>
          <a:prstGeom prst="rect">
            <a:avLst/>
          </a:prstGeom>
          <a:noFill/>
        </p:spPr>
        <p:txBody>
          <a:bodyPr rtlCol="0" wrap="square">
            <a:spAutoFit/>
          </a:bodyPr>
          <a:lstStyle/>
          <a:p>
            <a:pPr algn="r">
              <a:lnSpc>
                <a:spcPct val="120000"/>
              </a:lnSpc>
            </a:pPr>
            <a:r>
              <a:rPr altLang="zh-CN" lang="en-US" smtClean="0" sz="5400">
                <a:latin charset="-122" panose="03000509000000000000" pitchFamily="65" typeface="方正粗宋简体"/>
                <a:ea charset="-122" panose="03000509000000000000" pitchFamily="65" typeface="方正粗宋简体"/>
              </a:rPr>
              <a:t>2013年5月</a:t>
            </a:r>
          </a:p>
          <a:p>
            <a:pPr algn="r">
              <a:lnSpc>
                <a:spcPct val="120000"/>
              </a:lnSpc>
            </a:pPr>
            <a:r>
              <a:rPr altLang="zh-CN" lang="en-US" smtClean="0" sz="5400">
                <a:latin charset="-122" panose="03000509000000000000" pitchFamily="65" typeface="方正粗宋简体"/>
                <a:ea charset="-122" panose="03000509000000000000" pitchFamily="65" typeface="方正粗宋简体"/>
              </a:rPr>
              <a:t>布局物流，做菜鸟</a:t>
            </a:r>
          </a:p>
        </p:txBody>
      </p:sp>
      <p:sp>
        <p:nvSpPr>
          <p:cNvPr id="4" name="矩形 3"/>
          <p:cNvSpPr/>
          <p:nvPr/>
        </p:nvSpPr>
        <p:spPr>
          <a:xfrm>
            <a:off x="1545336" y="2112213"/>
            <a:ext cx="13165328" cy="3602736"/>
          </a:xfrm>
          <a:prstGeom prst="rect">
            <a:avLst/>
          </a:prstGeom>
        </p:spPr>
        <p:txBody>
          <a:bodyPr wrap="square">
            <a:spAutoFit/>
          </a:bodyPr>
          <a:lstStyle/>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2013年5月，马云牵头创立了一个物流公司“菜鸟网络科技有限公司”</a:t>
            </a:r>
          </a:p>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计划在10年内，力求让全国任何一个地区做到24小时送货必达</a:t>
            </a:r>
          </a:p>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但关于食言、圈地的批评却依然响亮</a:t>
            </a:r>
          </a:p>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阿里巴巴，早就不是一家小公司了</a:t>
            </a:r>
          </a:p>
        </p:txBody>
      </p:sp>
    </p:spTree>
    <p:extLst>
      <p:ext uri="{BB962C8B-B14F-4D97-AF65-F5344CB8AC3E}">
        <p14:creationId val="236646099"/>
      </p:ext>
    </p:extLst>
  </p:cSld>
  <p:clrMapOvr>
    <a:masterClrMapping/>
  </p:clrMapOvr>
  <p:transition spd="slow">
    <p:push dir="u"/>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stretch>
            <a:fillRect/>
          </a:stretch>
        </a:blipFill>
        <a:effectLst/>
      </p:bgPr>
    </p:bg>
    <p:spTree>
      <p:nvGrpSpPr>
        <p:cNvPr id="1" name=""/>
        <p:cNvGrpSpPr/>
        <p:nvPr/>
      </p:nvGrpSpPr>
      <p:grpSpPr>
        <a:xfrm>
          <a:off x="0" y="0"/>
          <a:ext cx="0" cy="0"/>
        </a:xfrm>
      </p:grpSpPr>
      <p:sp>
        <p:nvSpPr>
          <p:cNvPr id="3" name="文本框 2"/>
          <p:cNvSpPr txBox="1"/>
          <p:nvPr/>
        </p:nvSpPr>
        <p:spPr>
          <a:xfrm>
            <a:off x="4090504" y="3553061"/>
            <a:ext cx="8074992" cy="914400"/>
          </a:xfrm>
          <a:prstGeom prst="rect">
            <a:avLst/>
          </a:prstGeom>
          <a:noFill/>
        </p:spPr>
        <p:txBody>
          <a:bodyPr rtlCol="0" wrap="square">
            <a:spAutoFit/>
          </a:bodyPr>
          <a:lstStyle/>
          <a:p>
            <a:r>
              <a:rPr altLang="zh-CN" lang="en-US" smtClean="0" sz="5400">
                <a:solidFill>
                  <a:schemeClr val="bg1"/>
                </a:solidFill>
                <a:latin charset="-122" panose="03000509000000000000" pitchFamily="65" typeface="方正粗宋简体"/>
                <a:ea charset="-122" panose="03000509000000000000" pitchFamily="65" typeface="方正粗宋简体"/>
              </a:rPr>
              <a:t>2013年6月，余额宝诞生</a:t>
            </a:r>
          </a:p>
        </p:txBody>
      </p:sp>
      <p:sp>
        <p:nvSpPr>
          <p:cNvPr id="4" name="矩形 3"/>
          <p:cNvSpPr/>
          <p:nvPr/>
        </p:nvSpPr>
        <p:spPr>
          <a:xfrm>
            <a:off x="1753615" y="4508798"/>
            <a:ext cx="12748770" cy="1847088"/>
          </a:xfrm>
          <a:prstGeom prst="rect">
            <a:avLst/>
          </a:prstGeom>
        </p:spPr>
        <p:txBody>
          <a:bodyPr wrap="square">
            <a:spAutoFit/>
          </a:bodyPr>
          <a:lstStyle/>
          <a:p>
            <a:pPr algn="ct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如果有一款产品能发挥历史的作用，即使它的生命周期再短暂</a:t>
            </a:r>
          </a:p>
          <a:p>
            <a:pPr algn="ct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也必将非常光荣</a:t>
            </a:r>
          </a:p>
        </p:txBody>
      </p:sp>
    </p:spTree>
    <p:extLst>
      <p:ext uri="{BB962C8B-B14F-4D97-AF65-F5344CB8AC3E}">
        <p14:creationId val="3029257434"/>
      </p:ext>
    </p:extLst>
  </p:cSld>
  <p:clrMapOvr>
    <a:masterClrMapping/>
  </p:clrMapOvr>
  <p:transition spd="slow">
    <p:push dir="u"/>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20000">
              <a:srgbClr val="FEA91B"/>
            </a:gs>
            <a:gs pos="56000">
              <a:srgbClr val="FE9017"/>
            </a:gs>
            <a:gs pos="100000">
              <a:srgbClr val="FE7B11"/>
            </a:gs>
          </a:gsLst>
          <a:path path="circle">
            <a:fillToRect b="50000" l="50000" r="50000" t="50000"/>
          </a:path>
        </a:gradFill>
        <a:effectLst/>
      </p:bgPr>
    </p:bg>
    <p:spTree>
      <p:nvGrpSpPr>
        <p:cNvPr id="1" name=""/>
        <p:cNvGrpSpPr/>
        <p:nvPr/>
      </p:nvGrpSpPr>
      <p:grpSpPr>
        <a:xfrm>
          <a:off x="0" y="0"/>
          <a:ext cx="0" cy="0"/>
        </a:xfrm>
      </p:grpSpPr>
      <p:grpSp>
        <p:nvGrpSpPr>
          <p:cNvPr id="11" name="组合 10"/>
          <p:cNvGrpSpPr/>
          <p:nvPr/>
        </p:nvGrpSpPr>
        <p:grpSpPr>
          <a:xfrm>
            <a:off x="1118717" y="936859"/>
            <a:ext cx="642950" cy="642950"/>
            <a:chOff x="1118717" y="936859"/>
            <a:chExt cx="642950" cy="642950"/>
          </a:xfrm>
        </p:grpSpPr>
        <p:sp>
          <p:nvSpPr>
            <p:cNvPr id="6" name="椭圆 5"/>
            <p:cNvSpPr/>
            <p:nvPr/>
          </p:nvSpPr>
          <p:spPr>
            <a:xfrm>
              <a:off x="1118717" y="936859"/>
              <a:ext cx="642950" cy="642950"/>
            </a:xfrm>
            <a:prstGeom prst="ellipse">
              <a:avLst/>
            </a:prstGeom>
            <a:noFill/>
            <a:ln w="508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9" name="组合 8"/>
            <p:cNvGrpSpPr/>
            <p:nvPr/>
          </p:nvGrpSpPr>
          <p:grpSpPr>
            <a:xfrm rot="1013731">
              <a:off x="1409529" y="1091132"/>
              <a:ext cx="325719" cy="268006"/>
              <a:chOff x="7767592" y="936859"/>
              <a:chExt cx="484645" cy="398775"/>
            </a:xfrm>
          </p:grpSpPr>
          <p:sp>
            <p:nvSpPr>
              <p:cNvPr id="7" name="圆角矩形 6"/>
              <p:cNvSpPr/>
              <p:nvPr/>
            </p:nvSpPr>
            <p:spPr>
              <a:xfrm>
                <a:off x="7767592" y="936859"/>
                <a:ext cx="97678" cy="394260"/>
              </a:xfrm>
              <a:prstGeom prst="roundRect">
                <a:avLst>
                  <a:gd fmla="val 50000" name="adj"/>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圆角矩形 9"/>
              <p:cNvSpPr/>
              <p:nvPr/>
            </p:nvSpPr>
            <p:spPr>
              <a:xfrm rot="5400000">
                <a:off x="7962354" y="1045751"/>
                <a:ext cx="97678" cy="482088"/>
              </a:xfrm>
              <a:prstGeom prst="roundRect">
                <a:avLst>
                  <a:gd fmla="val 50000" name="adj"/>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grpSp>
        <p:nvGrpSpPr>
          <p:cNvPr id="18" name="组合 17"/>
          <p:cNvGrpSpPr/>
          <p:nvPr/>
        </p:nvGrpSpPr>
        <p:grpSpPr>
          <a:xfrm>
            <a:off x="14673779" y="1099280"/>
            <a:ext cx="571838" cy="1083482"/>
            <a:chOff x="14494334" y="759282"/>
            <a:chExt cx="930726" cy="1763477"/>
          </a:xfrm>
        </p:grpSpPr>
        <p:sp>
          <p:nvSpPr>
            <p:cNvPr id="12" name="圆角矩形 11"/>
            <p:cNvSpPr/>
            <p:nvPr/>
          </p:nvSpPr>
          <p:spPr>
            <a:xfrm>
              <a:off x="14701160" y="1435309"/>
              <a:ext cx="723900" cy="1087450"/>
            </a:xfrm>
            <a:prstGeom prst="roundRect">
              <a:avLst>
                <a:gd fmla="val 50000" name="adj"/>
              </a:avLst>
            </a:prstGeom>
            <a:noFill/>
            <a:ln w="762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圆角矩形 13"/>
            <p:cNvSpPr/>
            <p:nvPr/>
          </p:nvSpPr>
          <p:spPr>
            <a:xfrm>
              <a:off x="15009578" y="1614194"/>
              <a:ext cx="96395" cy="236448"/>
            </a:xfrm>
            <a:prstGeom prst="roundRect">
              <a:avLst>
                <a:gd fmla="val 50000" name="adj"/>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cxnSp>
          <p:nvCxnSpPr>
            <p:cNvPr id="16" name="曲线连接符 15"/>
            <p:cNvCxnSpPr>
              <a:stCxn id="12" idx="0"/>
            </p:cNvCxnSpPr>
            <p:nvPr/>
          </p:nvCxnSpPr>
          <p:spPr>
            <a:xfrm flipV="1" rot="16200000">
              <a:off x="14440709" y="812907"/>
              <a:ext cx="676027" cy="568777"/>
            </a:xfrm>
            <a:prstGeom prst="curvedConnector3">
              <a:avLst/>
            </a:prstGeom>
            <a:ln w="76200">
              <a:solidFill>
                <a:srgbClr val="FB710F"/>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1429089">
            <a:off x="14740937" y="5901289"/>
            <a:ext cx="1009356" cy="1318342"/>
            <a:chOff x="14128955" y="7020232"/>
            <a:chExt cx="1445342" cy="1887794"/>
          </a:xfrm>
        </p:grpSpPr>
        <p:sp>
          <p:nvSpPr>
            <p:cNvPr id="19" name="圆角矩形 18"/>
            <p:cNvSpPr/>
            <p:nvPr/>
          </p:nvSpPr>
          <p:spPr>
            <a:xfrm>
              <a:off x="14128955" y="7020232"/>
              <a:ext cx="1445342" cy="1887794"/>
            </a:xfrm>
            <a:prstGeom prst="roundRect">
              <a:avLst/>
            </a:prstGeom>
            <a:no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圆角矩形 19"/>
            <p:cNvSpPr/>
            <p:nvPr/>
          </p:nvSpPr>
          <p:spPr>
            <a:xfrm>
              <a:off x="14291432" y="7172632"/>
              <a:ext cx="1120391" cy="1463368"/>
            </a:xfrm>
            <a:prstGeom prst="roundRect">
              <a:avLst/>
            </a:prstGeom>
            <a:no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1" name="椭圆 20"/>
            <p:cNvSpPr/>
            <p:nvPr/>
          </p:nvSpPr>
          <p:spPr>
            <a:xfrm>
              <a:off x="14765226" y="8689447"/>
              <a:ext cx="172800" cy="172800"/>
            </a:xfrm>
            <a:prstGeom prst="ellipse">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27" name="组合 26"/>
          <p:cNvGrpSpPr/>
          <p:nvPr/>
        </p:nvGrpSpPr>
        <p:grpSpPr>
          <a:xfrm rot="2073075">
            <a:off x="13018" y="7341037"/>
            <a:ext cx="814324" cy="570838"/>
            <a:chOff x="14469118" y="2647249"/>
            <a:chExt cx="1406476" cy="985934"/>
          </a:xfrm>
        </p:grpSpPr>
        <p:sp>
          <p:nvSpPr>
            <p:cNvPr id="24" name="矩形 23"/>
            <p:cNvSpPr/>
            <p:nvPr/>
          </p:nvSpPr>
          <p:spPr>
            <a:xfrm rot="912229">
              <a:off x="14469118" y="2647249"/>
              <a:ext cx="1406476" cy="970496"/>
            </a:xfrm>
            <a:prstGeom prst="rect">
              <a:avLst/>
            </a:prstGeom>
            <a:solidFill>
              <a:srgbClr val="FE8413"/>
            </a:solid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3" name="矩形 22"/>
            <p:cNvSpPr/>
            <p:nvPr/>
          </p:nvSpPr>
          <p:spPr>
            <a:xfrm>
              <a:off x="14469118" y="2662687"/>
              <a:ext cx="1406476" cy="970496"/>
            </a:xfrm>
            <a:prstGeom prst="rect">
              <a:avLst/>
            </a:prstGeom>
            <a:solidFill>
              <a:srgbClr val="FE8413"/>
            </a:solid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5" name="任意多边形 24"/>
            <p:cNvSpPr/>
            <p:nvPr/>
          </p:nvSpPr>
          <p:spPr>
            <a:xfrm>
              <a:off x="14601371" y="2786743"/>
              <a:ext cx="1190172" cy="696686"/>
            </a:xfrm>
            <a:custGeom>
              <a:gdLst>
                <a:gd fmla="*/ 0 w 1190172" name="connsiteX0"/>
                <a:gd fmla="*/ 696686 h 696686" name="connsiteY0"/>
                <a:gd fmla="*/ 1190172 w 1190172" name="connsiteX1"/>
                <a:gd fmla="*/ 696686 h 696686" name="connsiteY1"/>
                <a:gd fmla="*/ 1074058 w 1190172" name="connsiteX2"/>
                <a:gd fmla="*/ 290286 h 696686" name="connsiteY2"/>
                <a:gd fmla="*/ 783772 w 1190172" name="connsiteX3"/>
                <a:gd fmla="*/ 493486 h 696686" name="connsiteY3"/>
                <a:gd fmla="*/ 653143 w 1190172" name="connsiteX4"/>
                <a:gd fmla="*/ 0 h 696686" name="connsiteY4"/>
                <a:gd fmla="*/ 406400 w 1190172" name="connsiteX5"/>
                <a:gd fmla="*/ 377371 h 696686" name="connsiteY5"/>
                <a:gd fmla="*/ 203200 w 1190172" name="connsiteX6"/>
                <a:gd fmla="*/ 203200 h 696686" name="connsiteY6"/>
                <a:gd fmla="*/ 0 w 1190172" name="connsiteX7"/>
                <a:gd fmla="*/ 696686 h 69668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96686" w="1190172">
                  <a:moveTo>
                    <a:pt x="0" y="696686"/>
                  </a:moveTo>
                  <a:lnTo>
                    <a:pt x="1190172" y="696686"/>
                  </a:lnTo>
                  <a:lnTo>
                    <a:pt x="1074058" y="290286"/>
                  </a:lnTo>
                  <a:lnTo>
                    <a:pt x="783772" y="493486"/>
                  </a:lnTo>
                  <a:lnTo>
                    <a:pt x="653143" y="0"/>
                  </a:lnTo>
                  <a:lnTo>
                    <a:pt x="406400" y="377371"/>
                  </a:lnTo>
                  <a:lnTo>
                    <a:pt x="203200" y="203200"/>
                  </a:lnTo>
                  <a:lnTo>
                    <a:pt x="0" y="696686"/>
                  </a:lnTo>
                  <a:close/>
                </a:path>
              </a:pathLst>
            </a:cu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6" name="椭圆 25"/>
            <p:cNvSpPr/>
            <p:nvPr/>
          </p:nvSpPr>
          <p:spPr>
            <a:xfrm rot="1429089">
              <a:off x="14714768" y="2783576"/>
              <a:ext cx="120675" cy="120675"/>
            </a:xfrm>
            <a:prstGeom prst="ellipse">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36" name="组合 35"/>
          <p:cNvGrpSpPr/>
          <p:nvPr/>
        </p:nvGrpSpPr>
        <p:grpSpPr>
          <a:xfrm>
            <a:off x="11696087" y="7925916"/>
            <a:ext cx="1159842" cy="939377"/>
            <a:chOff x="133350" y="3028125"/>
            <a:chExt cx="2191986" cy="1775329"/>
          </a:xfrm>
        </p:grpSpPr>
        <p:sp>
          <p:nvSpPr>
            <p:cNvPr id="29" name="椭圆 28"/>
            <p:cNvSpPr/>
            <p:nvPr/>
          </p:nvSpPr>
          <p:spPr>
            <a:xfrm>
              <a:off x="133350" y="4419600"/>
              <a:ext cx="2191986" cy="383854"/>
            </a:xfrm>
            <a:prstGeom prst="ellipse">
              <a:avLst/>
            </a:prstGeom>
            <a:no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cxnSp>
          <p:nvCxnSpPr>
            <p:cNvPr id="30" name="曲线连接符 29"/>
            <p:cNvCxnSpPr/>
            <p:nvPr/>
          </p:nvCxnSpPr>
          <p:spPr>
            <a:xfrm flipV="1" rot="16200000">
              <a:off x="492570" y="3243243"/>
              <a:ext cx="629474" cy="199237"/>
            </a:xfrm>
            <a:prstGeom prst="curvedConnector3">
              <a:avLst/>
            </a:prstGeom>
            <a:ln w="76200">
              <a:solidFill>
                <a:srgbClr val="FB710F"/>
              </a:solidFill>
            </a:ln>
          </p:spPr>
          <p:style>
            <a:lnRef idx="1">
              <a:schemeClr val="accent1"/>
            </a:lnRef>
            <a:fillRef idx="0">
              <a:schemeClr val="accent1"/>
            </a:fillRef>
            <a:effectRef idx="0">
              <a:schemeClr val="accent1"/>
            </a:effectRef>
            <a:fontRef idx="minor">
              <a:schemeClr val="tx1"/>
            </a:fontRef>
          </p:style>
        </p:cxnSp>
        <p:cxnSp>
          <p:nvCxnSpPr>
            <p:cNvPr id="33" name="曲线连接符 32"/>
            <p:cNvCxnSpPr/>
            <p:nvPr/>
          </p:nvCxnSpPr>
          <p:spPr>
            <a:xfrm flipV="1" rot="16200000">
              <a:off x="823212" y="3243243"/>
              <a:ext cx="629474" cy="199237"/>
            </a:xfrm>
            <a:prstGeom prst="curvedConnector3">
              <a:avLst/>
            </a:prstGeom>
            <a:ln w="76200">
              <a:solidFill>
                <a:srgbClr val="FB710F"/>
              </a:solidFill>
            </a:ln>
          </p:spPr>
          <p:style>
            <a:lnRef idx="1">
              <a:schemeClr val="accent1"/>
            </a:lnRef>
            <a:fillRef idx="0">
              <a:schemeClr val="accent1"/>
            </a:fillRef>
            <a:effectRef idx="0">
              <a:schemeClr val="accent1"/>
            </a:effectRef>
            <a:fontRef idx="minor">
              <a:schemeClr val="tx1"/>
            </a:fontRef>
          </p:style>
        </p:cxnSp>
        <p:cxnSp>
          <p:nvCxnSpPr>
            <p:cNvPr id="34" name="曲线连接符 33"/>
            <p:cNvCxnSpPr/>
            <p:nvPr/>
          </p:nvCxnSpPr>
          <p:spPr>
            <a:xfrm flipV="1" rot="16200000">
              <a:off x="1163376" y="3243244"/>
              <a:ext cx="629474" cy="199237"/>
            </a:xfrm>
            <a:prstGeom prst="curvedConnector3">
              <a:avLst/>
            </a:prstGeom>
            <a:ln w="76200">
              <a:solidFill>
                <a:srgbClr val="FB710F"/>
              </a:solidFill>
            </a:ln>
          </p:spPr>
          <p:style>
            <a:lnRef idx="1">
              <a:schemeClr val="accent1"/>
            </a:lnRef>
            <a:fillRef idx="0">
              <a:schemeClr val="accent1"/>
            </a:fillRef>
            <a:effectRef idx="0">
              <a:schemeClr val="accent1"/>
            </a:effectRef>
            <a:fontRef idx="minor">
              <a:schemeClr val="tx1"/>
            </a:fontRef>
          </p:style>
        </p:cxnSp>
        <p:sp>
          <p:nvSpPr>
            <p:cNvPr id="35" name="弦形 34"/>
            <p:cNvSpPr/>
            <p:nvPr/>
          </p:nvSpPr>
          <p:spPr>
            <a:xfrm rot="11700000">
              <a:off x="1458618" y="3846337"/>
              <a:ext cx="636982" cy="517908"/>
            </a:xfrm>
            <a:prstGeom prst="chord">
              <a:avLst>
                <a:gd fmla="val 3148307" name="adj1"/>
                <a:gd fmla="val 16200000" name="adj2"/>
              </a:avLst>
            </a:prstGeom>
            <a:solidFill>
              <a:srgbClr val="FE8413"/>
            </a:solid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8" name="弦形 27"/>
            <p:cNvSpPr/>
            <p:nvPr/>
          </p:nvSpPr>
          <p:spPr>
            <a:xfrm rot="17364254">
              <a:off x="533209" y="3307871"/>
              <a:ext cx="1392268" cy="1392268"/>
            </a:xfrm>
            <a:prstGeom prst="chord">
              <a:avLst>
                <a:gd fmla="val 3148307" name="adj1"/>
                <a:gd fmla="val 16200000" name="adj2"/>
              </a:avLst>
            </a:prstGeom>
            <a:solidFill>
              <a:srgbClr val="FE8F17"/>
            </a:solid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42" name="组合 41"/>
          <p:cNvGrpSpPr/>
          <p:nvPr/>
        </p:nvGrpSpPr>
        <p:grpSpPr>
          <a:xfrm rot="19347744">
            <a:off x="1332662" y="4594000"/>
            <a:ext cx="1179266" cy="892794"/>
            <a:chOff x="11546227" y="1322197"/>
            <a:chExt cx="2153283" cy="1630199"/>
          </a:xfrm>
        </p:grpSpPr>
        <p:sp>
          <p:nvSpPr>
            <p:cNvPr id="37" name="圆角矩形 36"/>
            <p:cNvSpPr/>
            <p:nvPr/>
          </p:nvSpPr>
          <p:spPr>
            <a:xfrm>
              <a:off x="11546227" y="1322197"/>
              <a:ext cx="2153283" cy="1421003"/>
            </a:xfrm>
            <a:prstGeom prst="roundRect">
              <a:avLst/>
            </a:prstGeom>
            <a:no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8" name="圆角矩形 37"/>
            <p:cNvSpPr/>
            <p:nvPr/>
          </p:nvSpPr>
          <p:spPr>
            <a:xfrm>
              <a:off x="12593256" y="2738076"/>
              <a:ext cx="59225" cy="145274"/>
            </a:xfrm>
            <a:prstGeom prst="roundRect">
              <a:avLst>
                <a:gd fmla="val 50000" name="adj"/>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9" name="圆角矩形 38"/>
            <p:cNvSpPr/>
            <p:nvPr/>
          </p:nvSpPr>
          <p:spPr>
            <a:xfrm rot="5400000">
              <a:off x="12577217" y="2306810"/>
              <a:ext cx="91303" cy="1199870"/>
            </a:xfrm>
            <a:prstGeom prst="roundRect">
              <a:avLst>
                <a:gd fmla="val 50000" name="adj"/>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0" name="圆角矩形 39"/>
            <p:cNvSpPr/>
            <p:nvPr/>
          </p:nvSpPr>
          <p:spPr>
            <a:xfrm rot="5400000">
              <a:off x="12600008" y="1489680"/>
              <a:ext cx="45720" cy="2119032"/>
            </a:xfrm>
            <a:prstGeom prst="roundRect">
              <a:avLst>
                <a:gd fmla="val 50000" name="adj"/>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1" name="椭圆 40"/>
            <p:cNvSpPr/>
            <p:nvPr/>
          </p:nvSpPr>
          <p:spPr>
            <a:xfrm rot="1429089">
              <a:off x="12562531" y="2583867"/>
              <a:ext cx="120675" cy="120675"/>
            </a:xfrm>
            <a:prstGeom prst="ellipse">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46" name="组合 45"/>
          <p:cNvGrpSpPr/>
          <p:nvPr/>
        </p:nvGrpSpPr>
        <p:grpSpPr>
          <a:xfrm rot="17585440">
            <a:off x="11829312" y="816911"/>
            <a:ext cx="446767" cy="812433"/>
            <a:chOff x="11221460" y="1258390"/>
            <a:chExt cx="603250" cy="1096993"/>
          </a:xfrm>
        </p:grpSpPr>
        <p:sp>
          <p:nvSpPr>
            <p:cNvPr id="43" name="任意多边形 42"/>
            <p:cNvSpPr/>
            <p:nvPr/>
          </p:nvSpPr>
          <p:spPr>
            <a:xfrm rot="5400000">
              <a:off x="11324231" y="1854904"/>
              <a:ext cx="397708" cy="603250"/>
            </a:xfrm>
            <a:custGeom>
              <a:gdLst>
                <a:gd fmla="*/ 0 w 872888" name="connsiteX0"/>
                <a:gd fmla="*/ 1172814 h 1324014" name="connsiteY0"/>
                <a:gd fmla="*/ 11071 w 872888" name="connsiteX1"/>
                <a:gd fmla="*/ 1115918 h 1324014" name="connsiteY1"/>
                <a:gd fmla="*/ 27823 w 872888" name="connsiteX2"/>
                <a:gd fmla="*/ 1090690 h 1324014" name="connsiteY2"/>
                <a:gd fmla="*/ 21278 w 872888" name="connsiteX3"/>
                <a:gd fmla="*/ 1090690 h 1324014" name="connsiteY3"/>
                <a:gd fmla="*/ 41025 w 872888" name="connsiteX4"/>
                <a:gd fmla="*/ 1070810 h 1324014" name="connsiteY4"/>
                <a:gd fmla="*/ 44285 w 872888" name="connsiteX5"/>
                <a:gd fmla="*/ 1065900 h 1324014" name="connsiteY5"/>
                <a:gd fmla="*/ 285073 w 872888" name="connsiteX6"/>
                <a:gd fmla="*/ 825112 h 1324014" name="connsiteY6"/>
                <a:gd fmla="*/ 447083 w 872888" name="connsiteX7"/>
                <a:gd fmla="*/ 662007 h 1324014" name="connsiteY7"/>
                <a:gd fmla="*/ 285075 w 872888" name="connsiteX8"/>
                <a:gd fmla="*/ 498904 h 1324014" name="connsiteY8"/>
                <a:gd fmla="*/ 44285 w 872888" name="connsiteX9"/>
                <a:gd fmla="*/ 258115 h 1324014" name="connsiteY9"/>
                <a:gd fmla="*/ 41024 w 872888" name="connsiteX10"/>
                <a:gd fmla="*/ 253204 h 1324014" name="connsiteY10"/>
                <a:gd fmla="*/ 21278 w 872888" name="connsiteX11"/>
                <a:gd fmla="*/ 233324 h 1324014" name="connsiteY11"/>
                <a:gd fmla="*/ 27823 w 872888" name="connsiteX12"/>
                <a:gd fmla="*/ 233324 h 1324014" name="connsiteY12"/>
                <a:gd fmla="*/ 11071 w 872888" name="connsiteX13"/>
                <a:gd fmla="*/ 208096 h 1324014" name="connsiteY13"/>
                <a:gd fmla="*/ 0 w 872888" name="connsiteX14"/>
                <a:gd fmla="*/ 151200 h 1324014" name="connsiteY14"/>
                <a:gd fmla="*/ 44285 w 872888" name="connsiteX15"/>
                <a:gd fmla="*/ 44285 h 1324014" name="connsiteY15"/>
                <a:gd fmla="*/ 258114 w 872888" name="connsiteX16"/>
                <a:gd fmla="*/ 44285 h 1324014" name="connsiteY16"/>
                <a:gd fmla="*/ 723463 w 872888" name="connsiteX17"/>
                <a:gd fmla="*/ 509634 h 1324014" name="connsiteY17"/>
                <a:gd fmla="*/ 727346 w 872888" name="connsiteX18"/>
                <a:gd fmla="*/ 515481 h 1324014" name="connsiteY18"/>
                <a:gd fmla="*/ 872888 w 872888" name="connsiteX19"/>
                <a:gd fmla="*/ 662007 h 1324014" name="connsiteY19"/>
                <a:gd fmla="*/ 727346 w 872888" name="connsiteX20"/>
                <a:gd fmla="*/ 808533 h 1324014" name="connsiteY20"/>
                <a:gd fmla="*/ 723463 w 872888" name="connsiteX21"/>
                <a:gd fmla="*/ 814381 h 1324014" name="connsiteY21"/>
                <a:gd fmla="*/ 258114 w 872888" name="connsiteX22"/>
                <a:gd fmla="*/ 1279729 h 1324014" name="connsiteY22"/>
                <a:gd fmla="*/ 44285 w 872888" name="connsiteX23"/>
                <a:gd fmla="*/ 1279729 h 1324014" name="connsiteY23"/>
                <a:gd fmla="*/ 0 w 872888" name="connsiteX24"/>
                <a:gd fmla="*/ 1172814 h 1324014"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1324014" w="872888">
                  <a:moveTo>
                    <a:pt x="0" y="1172814"/>
                  </a:moveTo>
                  <a:cubicBezTo>
                    <a:pt x="0" y="1153467"/>
                    <a:pt x="3690" y="1134119"/>
                    <a:pt x="11071" y="1115918"/>
                  </a:cubicBezTo>
                  <a:lnTo>
                    <a:pt x="27823" y="1090690"/>
                  </a:lnTo>
                  <a:lnTo>
                    <a:pt x="21278" y="1090690"/>
                  </a:lnTo>
                  <a:lnTo>
                    <a:pt x="41025" y="1070810"/>
                  </a:lnTo>
                  <a:lnTo>
                    <a:pt x="44285" y="1065900"/>
                  </a:lnTo>
                  <a:lnTo>
                    <a:pt x="285073" y="825112"/>
                  </a:lnTo>
                  <a:lnTo>
                    <a:pt x="447083" y="662007"/>
                  </a:lnTo>
                  <a:lnTo>
                    <a:pt x="285075" y="498904"/>
                  </a:lnTo>
                  <a:lnTo>
                    <a:pt x="44285" y="258115"/>
                  </a:lnTo>
                  <a:lnTo>
                    <a:pt x="41024" y="253204"/>
                  </a:lnTo>
                  <a:lnTo>
                    <a:pt x="21278" y="233324"/>
                  </a:lnTo>
                  <a:lnTo>
                    <a:pt x="27823" y="233324"/>
                  </a:lnTo>
                  <a:lnTo>
                    <a:pt x="11071" y="208096"/>
                  </a:lnTo>
                  <a:cubicBezTo>
                    <a:pt x="3690" y="189895"/>
                    <a:pt x="0" y="170547"/>
                    <a:pt x="0" y="151200"/>
                  </a:cubicBezTo>
                  <a:cubicBezTo>
                    <a:pt x="0" y="112504"/>
                    <a:pt x="14762" y="73809"/>
                    <a:pt x="44285" y="44285"/>
                  </a:cubicBezTo>
                  <a:cubicBezTo>
                    <a:pt x="103332" y="-14762"/>
                    <a:pt x="199068" y="-14762"/>
                    <a:pt x="258114" y="44285"/>
                  </a:cubicBezTo>
                  <a:lnTo>
                    <a:pt x="723463" y="509634"/>
                  </a:lnTo>
                  <a:lnTo>
                    <a:pt x="727346" y="515481"/>
                  </a:lnTo>
                  <a:lnTo>
                    <a:pt x="872888" y="662007"/>
                  </a:lnTo>
                  <a:lnTo>
                    <a:pt x="727346" y="808533"/>
                  </a:lnTo>
                  <a:lnTo>
                    <a:pt x="723463" y="814381"/>
                  </a:lnTo>
                  <a:lnTo>
                    <a:pt x="258114" y="1279729"/>
                  </a:lnTo>
                  <a:cubicBezTo>
                    <a:pt x="199068" y="1338776"/>
                    <a:pt x="103332" y="1338776"/>
                    <a:pt x="44285" y="1279729"/>
                  </a:cubicBezTo>
                  <a:cubicBezTo>
                    <a:pt x="14762" y="1250205"/>
                    <a:pt x="0" y="1211510"/>
                    <a:pt x="0" y="1172814"/>
                  </a:cubicBezTo>
                  <a:close/>
                </a:path>
              </a:pathLst>
            </a:cu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sp>
          <p:nvSpPr>
            <p:cNvPr id="44" name="任意多边形 43"/>
            <p:cNvSpPr/>
            <p:nvPr/>
          </p:nvSpPr>
          <p:spPr>
            <a:xfrm flipV="1" rot="16200000">
              <a:off x="11324231" y="1155619"/>
              <a:ext cx="397708" cy="603250"/>
            </a:xfrm>
            <a:custGeom>
              <a:gdLst>
                <a:gd fmla="*/ 0 w 872888" name="connsiteX0"/>
                <a:gd fmla="*/ 1172814 h 1324014" name="connsiteY0"/>
                <a:gd fmla="*/ 11071 w 872888" name="connsiteX1"/>
                <a:gd fmla="*/ 1115918 h 1324014" name="connsiteY1"/>
                <a:gd fmla="*/ 27823 w 872888" name="connsiteX2"/>
                <a:gd fmla="*/ 1090690 h 1324014" name="connsiteY2"/>
                <a:gd fmla="*/ 21278 w 872888" name="connsiteX3"/>
                <a:gd fmla="*/ 1090690 h 1324014" name="connsiteY3"/>
                <a:gd fmla="*/ 41025 w 872888" name="connsiteX4"/>
                <a:gd fmla="*/ 1070810 h 1324014" name="connsiteY4"/>
                <a:gd fmla="*/ 44285 w 872888" name="connsiteX5"/>
                <a:gd fmla="*/ 1065900 h 1324014" name="connsiteY5"/>
                <a:gd fmla="*/ 285073 w 872888" name="connsiteX6"/>
                <a:gd fmla="*/ 825112 h 1324014" name="connsiteY6"/>
                <a:gd fmla="*/ 447083 w 872888" name="connsiteX7"/>
                <a:gd fmla="*/ 662007 h 1324014" name="connsiteY7"/>
                <a:gd fmla="*/ 285075 w 872888" name="connsiteX8"/>
                <a:gd fmla="*/ 498904 h 1324014" name="connsiteY8"/>
                <a:gd fmla="*/ 44285 w 872888" name="connsiteX9"/>
                <a:gd fmla="*/ 258115 h 1324014" name="connsiteY9"/>
                <a:gd fmla="*/ 41024 w 872888" name="connsiteX10"/>
                <a:gd fmla="*/ 253204 h 1324014" name="connsiteY10"/>
                <a:gd fmla="*/ 21278 w 872888" name="connsiteX11"/>
                <a:gd fmla="*/ 233324 h 1324014" name="connsiteY11"/>
                <a:gd fmla="*/ 27823 w 872888" name="connsiteX12"/>
                <a:gd fmla="*/ 233324 h 1324014" name="connsiteY12"/>
                <a:gd fmla="*/ 11071 w 872888" name="connsiteX13"/>
                <a:gd fmla="*/ 208096 h 1324014" name="connsiteY13"/>
                <a:gd fmla="*/ 0 w 872888" name="connsiteX14"/>
                <a:gd fmla="*/ 151200 h 1324014" name="connsiteY14"/>
                <a:gd fmla="*/ 44285 w 872888" name="connsiteX15"/>
                <a:gd fmla="*/ 44285 h 1324014" name="connsiteY15"/>
                <a:gd fmla="*/ 258114 w 872888" name="connsiteX16"/>
                <a:gd fmla="*/ 44285 h 1324014" name="connsiteY16"/>
                <a:gd fmla="*/ 723463 w 872888" name="connsiteX17"/>
                <a:gd fmla="*/ 509634 h 1324014" name="connsiteY17"/>
                <a:gd fmla="*/ 727346 w 872888" name="connsiteX18"/>
                <a:gd fmla="*/ 515481 h 1324014" name="connsiteY18"/>
                <a:gd fmla="*/ 872888 w 872888" name="connsiteX19"/>
                <a:gd fmla="*/ 662007 h 1324014" name="connsiteY19"/>
                <a:gd fmla="*/ 727346 w 872888" name="connsiteX20"/>
                <a:gd fmla="*/ 808533 h 1324014" name="connsiteY20"/>
                <a:gd fmla="*/ 723463 w 872888" name="connsiteX21"/>
                <a:gd fmla="*/ 814381 h 1324014" name="connsiteY21"/>
                <a:gd fmla="*/ 258114 w 872888" name="connsiteX22"/>
                <a:gd fmla="*/ 1279729 h 1324014" name="connsiteY22"/>
                <a:gd fmla="*/ 44285 w 872888" name="connsiteX23"/>
                <a:gd fmla="*/ 1279729 h 1324014" name="connsiteY23"/>
                <a:gd fmla="*/ 0 w 872888" name="connsiteX24"/>
                <a:gd fmla="*/ 1172814 h 1324014"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1324014" w="872888">
                  <a:moveTo>
                    <a:pt x="0" y="1172814"/>
                  </a:moveTo>
                  <a:cubicBezTo>
                    <a:pt x="0" y="1153467"/>
                    <a:pt x="3690" y="1134119"/>
                    <a:pt x="11071" y="1115918"/>
                  </a:cubicBezTo>
                  <a:lnTo>
                    <a:pt x="27823" y="1090690"/>
                  </a:lnTo>
                  <a:lnTo>
                    <a:pt x="21278" y="1090690"/>
                  </a:lnTo>
                  <a:lnTo>
                    <a:pt x="41025" y="1070810"/>
                  </a:lnTo>
                  <a:lnTo>
                    <a:pt x="44285" y="1065900"/>
                  </a:lnTo>
                  <a:lnTo>
                    <a:pt x="285073" y="825112"/>
                  </a:lnTo>
                  <a:lnTo>
                    <a:pt x="447083" y="662007"/>
                  </a:lnTo>
                  <a:lnTo>
                    <a:pt x="285075" y="498904"/>
                  </a:lnTo>
                  <a:lnTo>
                    <a:pt x="44285" y="258115"/>
                  </a:lnTo>
                  <a:lnTo>
                    <a:pt x="41024" y="253204"/>
                  </a:lnTo>
                  <a:lnTo>
                    <a:pt x="21278" y="233324"/>
                  </a:lnTo>
                  <a:lnTo>
                    <a:pt x="27823" y="233324"/>
                  </a:lnTo>
                  <a:lnTo>
                    <a:pt x="11071" y="208096"/>
                  </a:lnTo>
                  <a:cubicBezTo>
                    <a:pt x="3690" y="189895"/>
                    <a:pt x="0" y="170547"/>
                    <a:pt x="0" y="151200"/>
                  </a:cubicBezTo>
                  <a:cubicBezTo>
                    <a:pt x="0" y="112504"/>
                    <a:pt x="14762" y="73809"/>
                    <a:pt x="44285" y="44285"/>
                  </a:cubicBezTo>
                  <a:cubicBezTo>
                    <a:pt x="103332" y="-14762"/>
                    <a:pt x="199068" y="-14762"/>
                    <a:pt x="258114" y="44285"/>
                  </a:cubicBezTo>
                  <a:lnTo>
                    <a:pt x="723463" y="509634"/>
                  </a:lnTo>
                  <a:lnTo>
                    <a:pt x="727346" y="515481"/>
                  </a:lnTo>
                  <a:lnTo>
                    <a:pt x="872888" y="662007"/>
                  </a:lnTo>
                  <a:lnTo>
                    <a:pt x="727346" y="808533"/>
                  </a:lnTo>
                  <a:lnTo>
                    <a:pt x="723463" y="814381"/>
                  </a:lnTo>
                  <a:lnTo>
                    <a:pt x="258114" y="1279729"/>
                  </a:lnTo>
                  <a:cubicBezTo>
                    <a:pt x="199068" y="1338776"/>
                    <a:pt x="103332" y="1338776"/>
                    <a:pt x="44285" y="1279729"/>
                  </a:cubicBezTo>
                  <a:cubicBezTo>
                    <a:pt x="14762" y="1250205"/>
                    <a:pt x="0" y="1211510"/>
                    <a:pt x="0" y="1172814"/>
                  </a:cubicBezTo>
                  <a:close/>
                </a:path>
              </a:pathLst>
            </a:cu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sp>
          <p:nvSpPr>
            <p:cNvPr id="45" name="圆角矩形 44"/>
            <p:cNvSpPr/>
            <p:nvPr/>
          </p:nvSpPr>
          <p:spPr>
            <a:xfrm rot="5400000">
              <a:off x="11480077" y="1578109"/>
              <a:ext cx="86016" cy="483201"/>
            </a:xfrm>
            <a:prstGeom prst="roundRect">
              <a:avLst>
                <a:gd fmla="val 50000" name="adj"/>
              </a:avLst>
            </a:prstGeom>
            <a:solidFill>
              <a:srgbClr val="FB71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54" name="组合 53"/>
          <p:cNvGrpSpPr/>
          <p:nvPr/>
        </p:nvGrpSpPr>
        <p:grpSpPr>
          <a:xfrm rot="2700000">
            <a:off x="6209426" y="8233061"/>
            <a:ext cx="501803" cy="755627"/>
            <a:chOff x="7067660" y="6851555"/>
            <a:chExt cx="678661" cy="1021944"/>
          </a:xfrm>
        </p:grpSpPr>
        <p:sp>
          <p:nvSpPr>
            <p:cNvPr id="48" name="圆角矩形 47"/>
            <p:cNvSpPr/>
            <p:nvPr/>
          </p:nvSpPr>
          <p:spPr>
            <a:xfrm rot="98988">
              <a:off x="7067660" y="6851555"/>
              <a:ext cx="678661" cy="1021944"/>
            </a:xfrm>
            <a:prstGeom prst="roundRect">
              <a:avLst>
                <a:gd fmla="val 7543" name="adj"/>
              </a:avLst>
            </a:prstGeom>
            <a:no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cxnSp>
          <p:nvCxnSpPr>
            <p:cNvPr id="50" name="直接连接符 49"/>
            <p:cNvCxnSpPr/>
            <p:nvPr/>
          </p:nvCxnSpPr>
          <p:spPr>
            <a:xfrm rot="20269900">
              <a:off x="7113620" y="7518136"/>
              <a:ext cx="586740" cy="259080"/>
            </a:xfrm>
            <a:prstGeom prst="line">
              <a:avLst/>
            </a:prstGeom>
            <a:ln w="63500">
              <a:solidFill>
                <a:srgbClr val="FB710F"/>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20269900">
              <a:off x="7225791" y="7667887"/>
              <a:ext cx="362398" cy="160020"/>
            </a:xfrm>
            <a:prstGeom prst="line">
              <a:avLst/>
            </a:prstGeom>
            <a:ln w="63500">
              <a:solidFill>
                <a:srgbClr val="FB710F"/>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5245826" y="475814"/>
            <a:ext cx="708145" cy="708145"/>
            <a:chOff x="5312280" y="392360"/>
            <a:chExt cx="781806" cy="781806"/>
          </a:xfrm>
        </p:grpSpPr>
        <p:sp>
          <p:nvSpPr>
            <p:cNvPr id="56" name="文本框 55"/>
            <p:cNvSpPr txBox="1"/>
            <p:nvPr/>
          </p:nvSpPr>
          <p:spPr>
            <a:xfrm>
              <a:off x="5312280" y="392360"/>
              <a:ext cx="781806" cy="4946628"/>
            </a:xfrm>
            <a:prstGeom prst="rect">
              <a:avLst/>
            </a:prstGeom>
            <a:noFill/>
          </p:spPr>
          <p:txBody>
            <a:bodyPr rtlCol="0" wrap="square">
              <a:prstTxWarp prst="textCircle">
                <a:avLst/>
              </a:prstTxWarp>
              <a:spAutoFit/>
            </a:bodyPr>
            <a:lstStyle/>
            <a:p>
              <a:r>
                <a:rPr altLang="en-US" b="1" lang="zh-CN">
                  <a:solidFill>
                    <a:srgbClr val="FB710F"/>
                  </a:solidFill>
                  <a:latin charset="-122" panose="02000000000000000000" pitchFamily="2" typeface="方正正中黑简体"/>
                  <a:ea charset="-122" panose="02000000000000000000" pitchFamily="2" typeface="方正正中黑简体"/>
                </a:rPr>
                <a:t>丨丨丨丨丨丨丨丨丨丨丨丨丨丨丨丨丨丨丨丨丨丨丨丨丨丨丨丨丨丨丨丨</a:t>
              </a:r>
            </a:p>
          </p:txBody>
        </p:sp>
        <p:sp>
          <p:nvSpPr>
            <p:cNvPr id="55" name="椭圆 54"/>
            <p:cNvSpPr/>
            <p:nvPr/>
          </p:nvSpPr>
          <p:spPr>
            <a:xfrm>
              <a:off x="5381706" y="461788"/>
              <a:ext cx="642950" cy="642950"/>
            </a:xfrm>
            <a:prstGeom prst="ellipse">
              <a:avLst/>
            </a:prstGeom>
            <a:noFill/>
            <a:ln w="28575">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74" name="组合 73"/>
          <p:cNvGrpSpPr/>
          <p:nvPr/>
        </p:nvGrpSpPr>
        <p:grpSpPr>
          <a:xfrm>
            <a:off x="8932884" y="7838479"/>
            <a:ext cx="847738" cy="507945"/>
            <a:chOff x="8474075" y="1757113"/>
            <a:chExt cx="1582147" cy="947987"/>
          </a:xfrm>
        </p:grpSpPr>
        <p:sp>
          <p:nvSpPr>
            <p:cNvPr id="60" name="梯形 59"/>
            <p:cNvSpPr/>
            <p:nvPr/>
          </p:nvSpPr>
          <p:spPr>
            <a:xfrm flipV="1">
              <a:off x="8483600" y="2314575"/>
              <a:ext cx="657225" cy="390525"/>
            </a:xfrm>
            <a:prstGeom prst="trapezoid">
              <a:avLst/>
            </a:prstGeom>
            <a:no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1" name="梯形 60"/>
            <p:cNvSpPr/>
            <p:nvPr/>
          </p:nvSpPr>
          <p:spPr>
            <a:xfrm flipV="1">
              <a:off x="9386297" y="2314575"/>
              <a:ext cx="657225" cy="390525"/>
            </a:xfrm>
            <a:prstGeom prst="trapezoid">
              <a:avLst/>
            </a:prstGeom>
            <a:noFill/>
            <a:ln w="63500">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2" name="圆角矩形 61"/>
            <p:cNvSpPr/>
            <p:nvPr/>
          </p:nvSpPr>
          <p:spPr>
            <a:xfrm>
              <a:off x="9140825" y="2344368"/>
              <a:ext cx="242560" cy="79746"/>
            </a:xfrm>
            <a:prstGeom prst="roundRect">
              <a:avLst/>
            </a:prstGeom>
            <a:solidFill>
              <a:srgbClr val="FB710F"/>
            </a:solidFill>
            <a:ln>
              <a:solidFill>
                <a:srgbClr val="FB710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70" name="组合 69"/>
            <p:cNvGrpSpPr/>
            <p:nvPr/>
          </p:nvGrpSpPr>
          <p:grpSpPr>
            <a:xfrm>
              <a:off x="8474075" y="1757113"/>
              <a:ext cx="468640" cy="544762"/>
              <a:chOff x="8474075" y="1757113"/>
              <a:chExt cx="468640" cy="544762"/>
            </a:xfrm>
          </p:grpSpPr>
          <p:cxnSp>
            <p:nvCxnSpPr>
              <p:cNvPr id="64" name="直接连接符 63"/>
              <p:cNvCxnSpPr/>
              <p:nvPr/>
            </p:nvCxnSpPr>
            <p:spPr>
              <a:xfrm flipV="1">
                <a:off x="8474075" y="1757113"/>
                <a:ext cx="304800" cy="544762"/>
              </a:xfrm>
              <a:prstGeom prst="line">
                <a:avLst/>
              </a:prstGeom>
              <a:ln w="63500">
                <a:solidFill>
                  <a:srgbClr val="FB710F"/>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8750613" y="1770624"/>
                <a:ext cx="192102" cy="112818"/>
              </a:xfrm>
              <a:prstGeom prst="line">
                <a:avLst/>
              </a:prstGeom>
              <a:ln w="63500">
                <a:solidFill>
                  <a:srgbClr val="FB710F"/>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flipH="1">
              <a:off x="9587582" y="1757113"/>
              <a:ext cx="468640" cy="544762"/>
              <a:chOff x="8474075" y="1757113"/>
              <a:chExt cx="468640" cy="544762"/>
            </a:xfrm>
          </p:grpSpPr>
          <p:cxnSp>
            <p:nvCxnSpPr>
              <p:cNvPr id="72" name="直接连接符 71"/>
              <p:cNvCxnSpPr/>
              <p:nvPr/>
            </p:nvCxnSpPr>
            <p:spPr>
              <a:xfrm flipV="1">
                <a:off x="8474075" y="1757113"/>
                <a:ext cx="304800" cy="544762"/>
              </a:xfrm>
              <a:prstGeom prst="line">
                <a:avLst/>
              </a:prstGeom>
              <a:ln w="63500">
                <a:solidFill>
                  <a:srgbClr val="FB710F"/>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8750613" y="1770624"/>
                <a:ext cx="192102" cy="112818"/>
              </a:xfrm>
              <a:prstGeom prst="line">
                <a:avLst/>
              </a:prstGeom>
              <a:ln w="63500">
                <a:solidFill>
                  <a:srgbClr val="FB710F"/>
                </a:solidFill>
              </a:ln>
            </p:spPr>
            <p:style>
              <a:lnRef idx="1">
                <a:schemeClr val="accent1"/>
              </a:lnRef>
              <a:fillRef idx="0">
                <a:schemeClr val="accent1"/>
              </a:fillRef>
              <a:effectRef idx="0">
                <a:schemeClr val="accent1"/>
              </a:effectRef>
              <a:fontRef idx="minor">
                <a:schemeClr val="tx1"/>
              </a:fontRef>
            </p:style>
          </p:cxnSp>
        </p:grpSp>
      </p:grpSp>
      <p:grpSp>
        <p:nvGrpSpPr>
          <p:cNvPr id="67" name="组合 66"/>
          <p:cNvGrpSpPr/>
          <p:nvPr/>
        </p:nvGrpSpPr>
        <p:grpSpPr>
          <a:xfrm>
            <a:off x="3819595" y="3466206"/>
            <a:ext cx="10800000" cy="100100"/>
            <a:chOff x="2793221" y="3464518"/>
            <a:chExt cx="11989577" cy="76882"/>
          </a:xfrm>
        </p:grpSpPr>
        <p:sp>
          <p:nvSpPr>
            <p:cNvPr id="68" name="矩形 67"/>
            <p:cNvSpPr/>
            <p:nvPr/>
          </p:nvSpPr>
          <p:spPr>
            <a:xfrm>
              <a:off x="2793221" y="3495681"/>
              <a:ext cx="11989577" cy="45719"/>
            </a:xfrm>
            <a:prstGeom prst="rect">
              <a:avLst/>
            </a:prstGeom>
            <a:solidFill>
              <a:schemeClr val="bg1"/>
            </a:solidFill>
            <a:ln>
              <a:solidFill>
                <a:srgbClr val="F6F4B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矩形 68"/>
            <p:cNvSpPr/>
            <p:nvPr/>
          </p:nvSpPr>
          <p:spPr>
            <a:xfrm>
              <a:off x="2793221" y="3464518"/>
              <a:ext cx="11989577" cy="10800"/>
            </a:xfrm>
            <a:prstGeom prst="rect">
              <a:avLst/>
            </a:prstGeom>
            <a:solidFill>
              <a:srgbClr val="FE7C06"/>
            </a:solidFill>
            <a:ln>
              <a:solidFill>
                <a:srgbClr val="F6F4B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75" name="图片 74"/>
          <p:cNvPicPr>
            <a:picLocks noChangeAspect="1"/>
          </p:cNvPicPr>
          <p:nvPr/>
        </p:nvPicPr>
        <p:blipFill>
          <a:blip r:embed="rId2">
            <a:extLst>
              <a:ext uri="{28A0092B-C50C-407E-A947-70E740481C1C}">
                <a14:useLocalDpi val="0"/>
              </a:ext>
            </a:extLst>
          </a:blip>
          <a:srcRect l="14470" r="16804"/>
          <a:stretch>
            <a:fillRect/>
          </a:stretch>
        </p:blipFill>
        <p:spPr>
          <a:xfrm>
            <a:off x="2192245" y="548555"/>
            <a:ext cx="1708282" cy="3312142"/>
          </a:xfrm>
          <a:prstGeom prst="rect">
            <a:avLst/>
          </a:prstGeom>
        </p:spPr>
      </p:pic>
      <p:sp>
        <p:nvSpPr>
          <p:cNvPr id="76" name="矩形 75"/>
          <p:cNvSpPr/>
          <p:nvPr/>
        </p:nvSpPr>
        <p:spPr>
          <a:xfrm>
            <a:off x="2311897" y="4341092"/>
            <a:ext cx="12159549" cy="2889504"/>
          </a:xfrm>
          <a:prstGeom prst="rect">
            <a:avLst/>
          </a:prstGeom>
        </p:spPr>
        <p:txBody>
          <a:bodyPr wrap="square">
            <a:spAutoFit/>
          </a:bodyPr>
          <a:lstStyle/>
          <a:p>
            <a:pPr>
              <a:lnSpc>
                <a:spcPct val="170000"/>
              </a:lnSpc>
            </a:pPr>
            <a:r>
              <a:rPr altLang="en-US" lang="zh-CN" smtClean="0" sz="3600">
                <a:solidFill>
                  <a:schemeClr val="bg1"/>
                </a:solidFill>
                <a:latin charset="-122" panose="020b0502040204020203" pitchFamily="34" typeface="微软雅黑 Light"/>
                <a:ea charset="-122" panose="020b0502040204020203" pitchFamily="34" typeface="微软雅黑 Light"/>
              </a:rPr>
              <a:t>       让我们，从创业者和媒体人的角度来看，来点评。还原马云和阿里巴巴历史发展的每个阶段，而不是看着今天已经成功的马云，去神化他在某个历史阶段的选择和判断。</a:t>
            </a:r>
          </a:p>
        </p:txBody>
      </p:sp>
      <p:sp>
        <p:nvSpPr>
          <p:cNvPr id="77" name="文本框 76"/>
          <p:cNvSpPr txBox="1"/>
          <p:nvPr/>
        </p:nvSpPr>
        <p:spPr>
          <a:xfrm>
            <a:off x="3862075" y="1447519"/>
            <a:ext cx="6443976" cy="1920240"/>
          </a:xfrm>
          <a:prstGeom prst="rect">
            <a:avLst/>
          </a:prstGeom>
          <a:noFill/>
        </p:spPr>
        <p:txBody>
          <a:bodyPr rtlCol="0" wrap="square">
            <a:spAutoFit/>
          </a:bodyPr>
          <a:lstStyle/>
          <a:p>
            <a:r>
              <a:rPr altLang="en-US" lang="zh-CN" sz="6000">
                <a:solidFill>
                  <a:schemeClr val="bg1"/>
                </a:solidFill>
                <a:latin charset="-122" panose="02000000000000000000" pitchFamily="2" typeface="方正正中黑简体"/>
                <a:ea charset="-122" panose="02000000000000000000" pitchFamily="2" typeface="方正正中黑简体"/>
              </a:rPr>
              <a:t>还原，</a:t>
            </a:r>
          </a:p>
          <a:p>
            <a:r>
              <a:rPr altLang="en-US" lang="zh-CN" sz="6000">
                <a:solidFill>
                  <a:schemeClr val="bg1"/>
                </a:solidFill>
                <a:latin charset="-122" panose="02000000000000000000" pitchFamily="2" typeface="方正正中黑简体"/>
                <a:ea charset="-122" panose="02000000000000000000" pitchFamily="2" typeface="方正正中黑简体"/>
              </a:rPr>
              <a:t>一个真实的马云</a:t>
            </a:r>
          </a:p>
        </p:txBody>
      </p:sp>
      <p:grpSp>
        <p:nvGrpSpPr>
          <p:cNvPr id="78" name="组合 77"/>
          <p:cNvGrpSpPr/>
          <p:nvPr/>
        </p:nvGrpSpPr>
        <p:grpSpPr>
          <a:xfrm>
            <a:off x="2028437" y="3466206"/>
            <a:ext cx="540000" cy="100100"/>
            <a:chOff x="2793221" y="3464518"/>
            <a:chExt cx="11989577" cy="76882"/>
          </a:xfrm>
          <a:solidFill>
            <a:schemeClr val="bg1"/>
          </a:solidFill>
        </p:grpSpPr>
        <p:sp>
          <p:nvSpPr>
            <p:cNvPr id="79" name="矩形 78"/>
            <p:cNvSpPr/>
            <p:nvPr/>
          </p:nvSpPr>
          <p:spPr>
            <a:xfrm>
              <a:off x="2793221" y="3495681"/>
              <a:ext cx="11989577" cy="4571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矩形 79"/>
            <p:cNvSpPr/>
            <p:nvPr/>
          </p:nvSpPr>
          <p:spPr>
            <a:xfrm>
              <a:off x="2793221" y="3464518"/>
              <a:ext cx="11989577" cy="108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79335084"/>
      </p:ext>
    </p:extLst>
  </p:cSld>
  <p:clrMapOvr>
    <a:masterClrMapping/>
  </p:clrMapOvr>
  <p:transition spd="slow">
    <p:push dir="u"/>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2" name="矩形 1"/>
          <p:cNvSpPr/>
          <p:nvPr/>
        </p:nvSpPr>
        <p:spPr>
          <a:xfrm>
            <a:off x="2283792" y="1698202"/>
            <a:ext cx="2729230" cy="1005840"/>
          </a:xfrm>
          <a:prstGeom prst="rect">
            <a:avLst/>
          </a:prstGeom>
        </p:spPr>
        <p:txBody>
          <a:bodyPr wrap="none">
            <a:spAutoFit/>
          </a:bodyPr>
          <a:lstStyle/>
          <a:p>
            <a:r>
              <a:rPr altLang="zh-CN" lang="en-US" sz="6000">
                <a:solidFill>
                  <a:prstClr val="black"/>
                </a:solidFill>
                <a:latin charset="-122" panose="03000509000000000000" pitchFamily="65" typeface="方正粗宋简体"/>
                <a:ea charset="-122" panose="03000509000000000000" pitchFamily="65" typeface="方正粗宋简体"/>
              </a:rPr>
              <a:t>2014年</a:t>
            </a:r>
          </a:p>
        </p:txBody>
      </p:sp>
      <p:sp>
        <p:nvSpPr>
          <p:cNvPr id="6" name="矩形 5"/>
          <p:cNvSpPr/>
          <p:nvPr/>
        </p:nvSpPr>
        <p:spPr>
          <a:xfrm>
            <a:off x="2283791" y="2713865"/>
            <a:ext cx="6442393" cy="762000"/>
          </a:xfrm>
          <a:prstGeom prst="rect">
            <a:avLst/>
          </a:prstGeom>
        </p:spPr>
        <p:txBody>
          <a:bodyPr wrap="none">
            <a:spAutoFit/>
          </a:bodyPr>
          <a:lstStyle/>
          <a:p>
            <a:r>
              <a:rPr altLang="zh-CN" lang="en-US" sz="4400">
                <a:solidFill>
                  <a:prstClr val="black"/>
                </a:solidFill>
                <a:latin charset="-122" panose="03000509000000000000" pitchFamily="65" typeface="方正粗宋简体"/>
                <a:ea charset="-122" panose="03000509000000000000" pitchFamily="65" typeface="方正粗宋简体"/>
              </a:rPr>
              <a:t>IT到DT，阿里的移动战略</a:t>
            </a:r>
          </a:p>
        </p:txBody>
      </p:sp>
      <p:sp>
        <p:nvSpPr>
          <p:cNvPr id="4" name="矩形 3"/>
          <p:cNvSpPr/>
          <p:nvPr/>
        </p:nvSpPr>
        <p:spPr>
          <a:xfrm>
            <a:off x="2405206" y="3729527"/>
            <a:ext cx="13165328" cy="3602736"/>
          </a:xfrm>
          <a:prstGeom prst="rect">
            <a:avLst/>
          </a:prstGeom>
        </p:spPr>
        <p:txBody>
          <a:bodyPr wrap="square">
            <a:spAutoFit/>
          </a:bodyPr>
          <a:lstStyle/>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2014年春节，手机上最流行的游戏是腾讯微信开发的一款产品：抢红包</a:t>
            </a:r>
          </a:p>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网上流传着各种夸张言论：“微信一个红包就超过支付宝8年的努力”</a:t>
            </a:r>
          </a:p>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马化腾也说，如果微信不是腾讯的产品，自己会被吓出一身冷汗</a:t>
            </a:r>
          </a:p>
          <a:p>
            <a:pPr>
              <a:lnSpc>
                <a:spcPct val="180000"/>
              </a:lnSpc>
            </a:pPr>
            <a:r>
              <a:rPr altLang="zh-CN" lang="en-US" smtClean="0" sz="3200">
                <a:solidFill>
                  <a:schemeClr val="tx1">
                    <a:lumMod val="85000"/>
                    <a:lumOff val="15000"/>
                  </a:schemeClr>
                </a:solidFill>
                <a:latin charset="-122" panose="020b0502040204020203" pitchFamily="34" typeface="微软雅黑 Light"/>
                <a:ea charset="-122" panose="020b0502040204020203" pitchFamily="34" typeface="微软雅黑 Light"/>
              </a:rPr>
              <a:t>IT到DT，阿里的帝国反击战就此开始</a:t>
            </a:r>
          </a:p>
        </p:txBody>
      </p:sp>
    </p:spTree>
    <p:extLst>
      <p:ext uri="{BB962C8B-B14F-4D97-AF65-F5344CB8AC3E}">
        <p14:creationId val="320495011"/>
      </p:ext>
    </p:extLst>
  </p:cSld>
  <p:clrMapOvr>
    <a:masterClrMapping/>
  </p:clrMapOvr>
  <p:transition spd="slow">
    <p:push dir="u"/>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stretch>
            <a:fillRect/>
          </a:stretch>
        </a:blipFill>
        <a:effectLst/>
      </p:bgPr>
    </p:bg>
    <p:spTree>
      <p:nvGrpSpPr>
        <p:cNvPr id="1" name=""/>
        <p:cNvGrpSpPr/>
        <p:nvPr/>
      </p:nvGrpSpPr>
      <p:grpSpPr>
        <a:xfrm>
          <a:off x="0" y="0"/>
          <a:ext cx="0" cy="0"/>
        </a:xfrm>
      </p:grpSpPr>
      <p:sp>
        <p:nvSpPr>
          <p:cNvPr id="3" name="文本框 2"/>
          <p:cNvSpPr txBox="1"/>
          <p:nvPr/>
        </p:nvSpPr>
        <p:spPr>
          <a:xfrm>
            <a:off x="6635749" y="2822926"/>
            <a:ext cx="2984500" cy="762000"/>
          </a:xfrm>
          <a:prstGeom prst="rect">
            <a:avLst/>
          </a:prstGeom>
          <a:noFill/>
        </p:spPr>
        <p:txBody>
          <a:bodyPr rtlCol="0" wrap="square">
            <a:spAutoFit/>
          </a:bodyPr>
          <a:lstStyle/>
          <a:p>
            <a:r>
              <a:rPr altLang="zh-CN" lang="en-US" smtClean="0" sz="4400">
                <a:solidFill>
                  <a:schemeClr val="bg1"/>
                </a:solidFill>
                <a:latin charset="-122" panose="03000509000000000000" pitchFamily="65" typeface="方正粗宋简体"/>
                <a:ea charset="-122" panose="03000509000000000000" pitchFamily="65" typeface="方正粗宋简体"/>
              </a:rPr>
              <a:t>2014年9月</a:t>
            </a:r>
          </a:p>
        </p:txBody>
      </p:sp>
      <p:sp>
        <p:nvSpPr>
          <p:cNvPr id="2" name="矩形 1"/>
          <p:cNvSpPr/>
          <p:nvPr/>
        </p:nvSpPr>
        <p:spPr>
          <a:xfrm>
            <a:off x="5727343" y="3689837"/>
            <a:ext cx="4754880" cy="1463040"/>
          </a:xfrm>
          <a:prstGeom prst="rect">
            <a:avLst/>
          </a:prstGeom>
        </p:spPr>
        <p:txBody>
          <a:bodyPr wrap="none">
            <a:spAutoFit/>
          </a:bodyPr>
          <a:lstStyle/>
          <a:p>
            <a:pPr lvl="0"/>
            <a:r>
              <a:rPr altLang="en-US" lang="zh-CN" sz="9000">
                <a:solidFill>
                  <a:schemeClr val="bg1"/>
                </a:solidFill>
                <a:latin charset="-122" panose="03000509000000000000" pitchFamily="65" typeface="方正粗宋简体"/>
                <a:ea charset="-122" panose="03000509000000000000" pitchFamily="65" typeface="方正粗宋简体"/>
              </a:rPr>
              <a:t>美国上市</a:t>
            </a:r>
          </a:p>
        </p:txBody>
      </p:sp>
      <p:sp>
        <p:nvSpPr>
          <p:cNvPr id="4" name="矩形 3"/>
          <p:cNvSpPr/>
          <p:nvPr/>
        </p:nvSpPr>
        <p:spPr>
          <a:xfrm>
            <a:off x="1753615" y="5158827"/>
            <a:ext cx="12748770" cy="1847088"/>
          </a:xfrm>
          <a:prstGeom prst="rect">
            <a:avLst/>
          </a:prstGeom>
        </p:spPr>
        <p:txBody>
          <a:bodyPr wrap="square">
            <a:spAutoFit/>
          </a:bodyPr>
          <a:lstStyle/>
          <a:p>
            <a:pPr algn="ct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阿里巴巴目前规模远超eBay和亚马逊，成为电商领域全球第一</a:t>
            </a:r>
          </a:p>
          <a:p>
            <a:pPr algn="ct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祝福马云，祝福阿里巴巴，祝福102年</a:t>
            </a:r>
          </a:p>
        </p:txBody>
      </p:sp>
    </p:spTree>
    <p:extLst>
      <p:ext uri="{BB962C8B-B14F-4D97-AF65-F5344CB8AC3E}">
        <p14:creationId val="635785638"/>
      </p:ext>
    </p:extLst>
  </p:cSld>
  <p:clrMapOvr>
    <a:masterClrMapping/>
  </p:clrMapOvr>
  <p:transition spd="slow">
    <p:push dir="u"/>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l="14470" r="16804"/>
          <a:stretch>
            <a:fillRect/>
          </a:stretch>
        </p:blipFill>
        <p:spPr>
          <a:xfrm>
            <a:off x="6600671" y="263533"/>
            <a:ext cx="2463818" cy="4777029"/>
          </a:xfrm>
          <a:prstGeom prst="rect">
            <a:avLst/>
          </a:prstGeom>
        </p:spPr>
      </p:pic>
      <p:sp>
        <p:nvSpPr>
          <p:cNvPr id="6" name="矩形 5"/>
          <p:cNvSpPr/>
          <p:nvPr/>
        </p:nvSpPr>
        <p:spPr>
          <a:xfrm>
            <a:off x="2306643" y="5078437"/>
            <a:ext cx="12159549" cy="3511296"/>
          </a:xfrm>
          <a:prstGeom prst="rect">
            <a:avLst/>
          </a:prstGeom>
        </p:spPr>
        <p:txBody>
          <a:bodyPr wrap="square">
            <a:spAutoFit/>
          </a:bodyPr>
          <a:lstStyle/>
          <a:p>
            <a:pPr>
              <a:lnSpc>
                <a:spcPct val="165000"/>
              </a:lnSpc>
            </a:pPr>
            <a:r>
              <a:rPr altLang="en-US" lang="zh-CN" smtClean="0" sz="3400">
                <a:latin charset="-122" panose="020b0502040204020203" pitchFamily="34" typeface="微软雅黑 Light"/>
                <a:ea charset="-122" panose="020b0502040204020203" pitchFamily="34" typeface="微软雅黑 Light"/>
              </a:rPr>
              <a:t>       据马云的司机说，马云现在基本上都是穿布鞋，真正去一些正式场合见客人，他才会换上皮鞋，但见完后回到车里马上又换回布鞋。这就是马云的状态，舒服、随性、平实，是最能掌控自己，并且可以随时急行还不损脚的状态。</a:t>
            </a:r>
          </a:p>
        </p:txBody>
      </p:sp>
      <p:grpSp>
        <p:nvGrpSpPr>
          <p:cNvPr id="3" name="组合 2"/>
          <p:cNvGrpSpPr/>
          <p:nvPr/>
        </p:nvGrpSpPr>
        <p:grpSpPr>
          <a:xfrm>
            <a:off x="9013172" y="4713683"/>
            <a:ext cx="5220000" cy="100100"/>
            <a:chOff x="2793221" y="3464518"/>
            <a:chExt cx="11989577" cy="76882"/>
          </a:xfrm>
        </p:grpSpPr>
        <p:sp>
          <p:nvSpPr>
            <p:cNvPr id="4" name="矩形 3"/>
            <p:cNvSpPr/>
            <p:nvPr/>
          </p:nvSpPr>
          <p:spPr>
            <a:xfrm>
              <a:off x="2793221" y="3495681"/>
              <a:ext cx="11989577" cy="45719"/>
            </a:xfrm>
            <a:prstGeom prst="rect">
              <a:avLst/>
            </a:prstGeom>
            <a:solidFill>
              <a:srgbClr val="FE7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793221" y="3464518"/>
              <a:ext cx="11989577" cy="10800"/>
            </a:xfrm>
            <a:prstGeom prst="rect">
              <a:avLst/>
            </a:prstGeom>
            <a:solidFill>
              <a:srgbClr val="FE7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2115415" y="4713683"/>
            <a:ext cx="4680000" cy="100100"/>
            <a:chOff x="2793221" y="3464518"/>
            <a:chExt cx="11989577" cy="76882"/>
          </a:xfrm>
        </p:grpSpPr>
        <p:sp>
          <p:nvSpPr>
            <p:cNvPr id="8" name="矩形 7"/>
            <p:cNvSpPr/>
            <p:nvPr/>
          </p:nvSpPr>
          <p:spPr>
            <a:xfrm>
              <a:off x="2793221" y="3495681"/>
              <a:ext cx="11989577" cy="45719"/>
            </a:xfrm>
            <a:prstGeom prst="rect">
              <a:avLst/>
            </a:prstGeom>
            <a:solidFill>
              <a:srgbClr val="FE7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2793221" y="3464518"/>
              <a:ext cx="11989577" cy="10800"/>
            </a:xfrm>
            <a:prstGeom prst="rect">
              <a:avLst/>
            </a:prstGeom>
            <a:solidFill>
              <a:srgbClr val="FE7C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93600356"/>
      </p:ext>
    </p:extLst>
  </p:cSld>
  <p:clrMapOvr>
    <a:masterClrMapping/>
  </p:clrMapOvr>
  <p:transition spd="slow">
    <p:push dir="u"/>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stretch>
            <a:fillRect/>
          </a:stretch>
        </a:blipFill>
        <a:effectLst/>
      </p:bgPr>
    </p:bg>
    <p:spTree>
      <p:nvGrpSpPr>
        <p:cNvPr id="1" name=""/>
        <p:cNvGrpSpPr/>
        <p:nvPr/>
      </p:nvGrpSpPr>
      <p:grpSpPr>
        <a:xfrm>
          <a:off x="0" y="0"/>
          <a:ext cx="0" cy="0"/>
        </a:xfrm>
      </p:grpSpPr>
      <p:pic>
        <p:nvPicPr>
          <p:cNvPr id="17" name="图片 16"/>
          <p:cNvPicPr>
            <a:picLocks noChangeAspect="1"/>
          </p:cNvPicPr>
          <p:nvPr/>
        </p:nvPicPr>
        <p:blipFill>
          <a:blip r:embed="rId2"/>
          <a:stretch>
            <a:fillRect/>
          </a:stretch>
        </p:blipFill>
        <p:spPr>
          <a:xfrm>
            <a:off x="6810128" y="2392124"/>
            <a:ext cx="9172319" cy="4533113"/>
          </a:xfrm>
          <a:prstGeom prst="rect">
            <a:avLst/>
          </a:prstGeom>
        </p:spPr>
      </p:pic>
      <p:pic>
        <p:nvPicPr>
          <p:cNvPr id="5" name="图片 4"/>
          <p:cNvPicPr>
            <a:picLocks noChangeAspect="1"/>
          </p:cNvPicPr>
          <p:nvPr/>
        </p:nvPicPr>
        <p:blipFill>
          <a:blip r:embed="rId3">
            <a:extLst>
              <a:ext uri="{28A0092B-C50C-407E-A947-70E740481C1C}">
                <a14:useLocalDpi val="0"/>
              </a:ext>
            </a:extLst>
          </a:blip>
          <a:srcRect l="14470" r="16804"/>
          <a:stretch>
            <a:fillRect/>
          </a:stretch>
        </p:blipFill>
        <p:spPr>
          <a:xfrm>
            <a:off x="1774447" y="705462"/>
            <a:ext cx="4077324" cy="7905412"/>
          </a:xfrm>
          <a:prstGeom prst="rect">
            <a:avLst/>
          </a:prstGeom>
        </p:spPr>
      </p:pic>
      <p:sp>
        <p:nvSpPr>
          <p:cNvPr id="7" name="文本框 6"/>
          <p:cNvSpPr txBox="1"/>
          <p:nvPr/>
        </p:nvSpPr>
        <p:spPr>
          <a:xfrm>
            <a:off x="6345671" y="2090645"/>
            <a:ext cx="9070306" cy="4206240"/>
          </a:xfrm>
          <a:prstGeom prst="rect">
            <a:avLst/>
          </a:prstGeom>
          <a:noFill/>
        </p:spPr>
        <p:txBody>
          <a:bodyPr rtlCol="0" wrap="square">
            <a:spAutoFit/>
          </a:bodyPr>
          <a:lstStyle/>
          <a:p>
            <a:pPr algn="ctr" lvl="0">
              <a:lnSpc>
                <a:spcPct val="125000"/>
              </a:lnSpc>
            </a:pPr>
            <a:r>
              <a:rPr altLang="en-US" lang="zh-CN" sz="7200">
                <a:solidFill>
                  <a:prstClr val="white"/>
                </a:solidFill>
                <a:latin charset="-122" panose="02000000000000000000" pitchFamily="2" typeface="方正正中黑简体"/>
                <a:ea charset="-122" panose="02000000000000000000" pitchFamily="2" typeface="方正正中黑简体"/>
              </a:rPr>
              <a:t>世事纷扰</a:t>
            </a:r>
          </a:p>
          <a:p>
            <a:pPr algn="ctr" lvl="0">
              <a:lnSpc>
                <a:spcPct val="125000"/>
              </a:lnSpc>
            </a:pPr>
            <a:r>
              <a:rPr altLang="en-US" lang="zh-CN" sz="7200">
                <a:solidFill>
                  <a:prstClr val="white"/>
                </a:solidFill>
                <a:latin charset="-122" panose="02000000000000000000" pitchFamily="2" typeface="方正正中黑简体"/>
                <a:ea charset="-122" panose="02000000000000000000" pitchFamily="2" typeface="方正正中黑简体"/>
              </a:rPr>
              <a:t>我们能否像马云一样脚踩“布鞋”呢？</a:t>
            </a:r>
          </a:p>
        </p:txBody>
      </p:sp>
      <p:grpSp>
        <p:nvGrpSpPr>
          <p:cNvPr id="18" name="组合 17"/>
          <p:cNvGrpSpPr/>
          <p:nvPr/>
        </p:nvGrpSpPr>
        <p:grpSpPr>
          <a:xfrm>
            <a:off x="8571942" y="6925237"/>
            <a:ext cx="5648689" cy="841658"/>
            <a:chOff x="8182328" y="6868070"/>
            <a:chExt cx="5648689" cy="841658"/>
          </a:xfrm>
        </p:grpSpPr>
        <p:sp>
          <p:nvSpPr>
            <p:cNvPr id="6" name="矩形 5"/>
            <p:cNvSpPr/>
            <p:nvPr/>
          </p:nvSpPr>
          <p:spPr>
            <a:xfrm>
              <a:off x="9023986" y="6979642"/>
              <a:ext cx="4807030" cy="640080"/>
            </a:xfrm>
            <a:prstGeom prst="rect">
              <a:avLst/>
            </a:prstGeom>
          </p:spPr>
          <p:txBody>
            <a:bodyPr wrap="square">
              <a:spAutoFit/>
            </a:bodyPr>
            <a:lstStyle/>
            <a:p>
              <a:r>
                <a:rPr altLang="zh-CN" lang="en-US" sz="3600">
                  <a:latin charset="-122" panose="03000509000000000000" pitchFamily="65" typeface="方正粗宋简体"/>
                  <a:ea charset="-122" panose="03000509000000000000" pitchFamily="65" typeface="方正粗宋简体"/>
                </a:rPr>
                <a:t>@水蓦：读书笔记PPT</a:t>
              </a:r>
            </a:p>
          </p:txBody>
        </p:sp>
        <p:pic>
          <p:nvPicPr>
            <p:cNvPr id="9" name="图片 8"/>
            <p:cNvPicPr>
              <a:picLocks noChangeAspect="1"/>
            </p:cNvPicPr>
            <p:nvPr/>
          </p:nvPicPr>
          <p:blipFill>
            <a:blip r:embed="rId4">
              <a:extLst>
                <a:ext uri="{28A0092B-C50C-407E-A947-70E740481C1C}">
                  <a14:useLocalDpi val="0"/>
                </a:ext>
              </a:extLst>
            </a:blip>
            <a:stretch>
              <a:fillRect/>
            </a:stretch>
          </p:blipFill>
          <p:spPr>
            <a:xfrm>
              <a:off x="8182328" y="6868070"/>
              <a:ext cx="841658" cy="841658"/>
            </a:xfrm>
            <a:prstGeom prst="ellipse">
              <a:avLst/>
            </a:prstGeom>
          </p:spPr>
        </p:pic>
      </p:grpSp>
    </p:spTree>
    <p:extLst>
      <p:ext uri="{BB962C8B-B14F-4D97-AF65-F5344CB8AC3E}">
        <p14:creationId val="827649905"/>
      </p:ext>
    </p:extLst>
  </p:cSld>
  <p:clrMapOvr>
    <a:masterClrMapping/>
  </p:clrMapOvr>
  <p:transition spd="slow">
    <p:push dir="u"/>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4" name="文本框 3"/>
          <p:cNvSpPr txBox="1"/>
          <p:nvPr/>
        </p:nvSpPr>
        <p:spPr>
          <a:xfrm>
            <a:off x="4309805" y="1721635"/>
            <a:ext cx="7636390" cy="1600200"/>
          </a:xfrm>
          <a:prstGeom prst="rect">
            <a:avLst/>
          </a:prstGeom>
          <a:noFill/>
        </p:spPr>
        <p:txBody>
          <a:bodyPr rtlCol="0" wrap="square">
            <a:spAutoFit/>
          </a:bodyPr>
          <a:lstStyle/>
          <a:p>
            <a:pPr algn="ctr">
              <a:lnSpc>
                <a:spcPct val="150000"/>
              </a:lnSpc>
            </a:pPr>
            <a:r>
              <a:rPr altLang="en-US" lang="zh-CN" smtClean="0" sz="6600">
                <a:latin charset="-122" panose="02000000000000000000" pitchFamily="2" typeface="方正正中黑简体"/>
                <a:ea charset="-122" panose="02000000000000000000" pitchFamily="2" typeface="方正正中黑简体"/>
              </a:rPr>
              <a:t>穿布鞋的马云</a:t>
            </a:r>
          </a:p>
        </p:txBody>
      </p:sp>
      <p:sp>
        <p:nvSpPr>
          <p:cNvPr id="5" name="矩形 4"/>
          <p:cNvSpPr/>
          <p:nvPr/>
        </p:nvSpPr>
        <p:spPr>
          <a:xfrm>
            <a:off x="5025071" y="3055414"/>
            <a:ext cx="6205855" cy="914400"/>
          </a:xfrm>
          <a:prstGeom prst="rect">
            <a:avLst/>
          </a:prstGeom>
        </p:spPr>
        <p:txBody>
          <a:bodyPr wrap="none">
            <a:spAutoFit/>
          </a:bodyPr>
          <a:lstStyle/>
          <a:p>
            <a:pPr algn="ctr" lvl="0">
              <a:lnSpc>
                <a:spcPct val="150000"/>
              </a:lnSpc>
            </a:pPr>
            <a:r>
              <a:rPr altLang="en-US" lang="zh-CN" sz="3600">
                <a:solidFill>
                  <a:srgbClr val="FE7C06"/>
                </a:solidFill>
                <a:latin charset="-122" panose="03000509000000000000" pitchFamily="65" typeface="方正粗宋简体"/>
                <a:ea charset="-122" panose="03000509000000000000" pitchFamily="65" typeface="方正粗宋简体"/>
              </a:rPr>
              <a:t>决定阿里巴巴生死的27个节点</a:t>
            </a:r>
          </a:p>
        </p:txBody>
      </p:sp>
      <p:grpSp>
        <p:nvGrpSpPr>
          <p:cNvPr id="8" name="组合 7"/>
          <p:cNvGrpSpPr/>
          <p:nvPr/>
        </p:nvGrpSpPr>
        <p:grpSpPr>
          <a:xfrm>
            <a:off x="3395405" y="4210968"/>
            <a:ext cx="10260962" cy="857989"/>
            <a:chOff x="3753213" y="4210968"/>
            <a:chExt cx="10260962" cy="857989"/>
          </a:xfrm>
        </p:grpSpPr>
        <p:sp>
          <p:nvSpPr>
            <p:cNvPr id="6" name="矩形 5"/>
            <p:cNvSpPr/>
            <p:nvPr/>
          </p:nvSpPr>
          <p:spPr>
            <a:xfrm>
              <a:off x="3753213" y="4210968"/>
              <a:ext cx="8452039" cy="857989"/>
            </a:xfrm>
            <a:prstGeom prst="rect">
              <a:avLst/>
            </a:prstGeom>
            <a:solidFill>
              <a:srgbClr val="F5F5F5"/>
            </a:solidFill>
            <a:ln w="25400">
              <a:solidFill>
                <a:srgbClr val="FE7C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2205253" y="4210968"/>
              <a:ext cx="1808922" cy="857989"/>
            </a:xfrm>
            <a:prstGeom prst="rect">
              <a:avLst/>
            </a:prstGeom>
            <a:solidFill>
              <a:srgbClr val="FE7C06"/>
            </a:solidFill>
            <a:ln w="25400">
              <a:solidFill>
                <a:srgbClr val="FE7C0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文本框 8"/>
          <p:cNvSpPr txBox="1"/>
          <p:nvPr/>
        </p:nvSpPr>
        <p:spPr>
          <a:xfrm>
            <a:off x="12165498" y="4347574"/>
            <a:ext cx="1172817" cy="579120"/>
          </a:xfrm>
          <a:prstGeom prst="rect">
            <a:avLst/>
          </a:prstGeom>
          <a:noFill/>
        </p:spPr>
        <p:txBody>
          <a:bodyPr rtlCol="0" wrap="square">
            <a:spAutoFit/>
          </a:bodyPr>
          <a:lstStyle/>
          <a:p>
            <a:r>
              <a:rPr altLang="en-US" lang="zh-CN" smtClean="0" sz="3200">
                <a:solidFill>
                  <a:schemeClr val="bg1"/>
                </a:solidFill>
                <a:latin charset="-122" panose="020b0503020204020204" pitchFamily="34" typeface="微软雅黑"/>
                <a:ea charset="-122" panose="020b0503020204020204" pitchFamily="34" typeface="微软雅黑"/>
              </a:rPr>
              <a:t>搜 索</a:t>
            </a:r>
          </a:p>
        </p:txBody>
      </p:sp>
      <p:sp>
        <p:nvSpPr>
          <p:cNvPr id="10" name="文本框 9"/>
          <p:cNvSpPr txBox="1"/>
          <p:nvPr/>
        </p:nvSpPr>
        <p:spPr>
          <a:xfrm>
            <a:off x="3592519" y="5265963"/>
            <a:ext cx="8254925" cy="426720"/>
          </a:xfrm>
          <a:prstGeom prst="rect">
            <a:avLst/>
          </a:prstGeom>
          <a:noFill/>
        </p:spPr>
        <p:txBody>
          <a:bodyPr rtlCol="0" wrap="square">
            <a:spAutoFit/>
          </a:bodyPr>
          <a:lstStyle/>
          <a:p>
            <a:r>
              <a:rPr altLang="en-US" lang="zh-CN" smtClean="0" sz="2200">
                <a:solidFill>
                  <a:schemeClr val="bg1">
                    <a:lumMod val="50000"/>
                  </a:schemeClr>
                </a:solidFill>
                <a:latin charset="-122" panose="020b0503020204020204" pitchFamily="34" typeface="微软雅黑"/>
                <a:ea charset="-122" panose="020b0503020204020204" pitchFamily="34" typeface="微软雅黑"/>
              </a:rPr>
              <a:t>热门搜索：创业      融资      淘宝      支付宝      企业文化     上市     </a:t>
            </a:r>
          </a:p>
        </p:txBody>
      </p:sp>
    </p:spTree>
    <p:extLst>
      <p:ext uri="{BB962C8B-B14F-4D97-AF65-F5344CB8AC3E}">
        <p14:creationId val="37032441"/>
      </p:ext>
    </p:extLst>
  </p:cSld>
  <p:clrMapOvr>
    <a:masterClrMapping/>
  </p:clrMapOvr>
  <p:transition spd="slow">
    <p:push dir="u"/>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stretch>
            <a:fillRect/>
          </a:stretch>
        </a:blipFill>
        <a:effectLst/>
      </p:bgPr>
    </p:bg>
    <p:spTree>
      <p:nvGrpSpPr>
        <p:cNvPr id="1" name=""/>
        <p:cNvGrpSpPr/>
        <p:nvPr/>
      </p:nvGrpSpPr>
      <p:grpSpPr>
        <a:xfrm>
          <a:off x="0" y="0"/>
          <a:ext cx="0" cy="0"/>
        </a:xfrm>
      </p:grpSpPr>
      <p:sp>
        <p:nvSpPr>
          <p:cNvPr id="3" name="文本框 2"/>
          <p:cNvSpPr txBox="1"/>
          <p:nvPr/>
        </p:nvSpPr>
        <p:spPr>
          <a:xfrm>
            <a:off x="2333063" y="2583597"/>
            <a:ext cx="5837336" cy="701040"/>
          </a:xfrm>
          <a:prstGeom prst="rect">
            <a:avLst/>
          </a:prstGeom>
          <a:noFill/>
        </p:spPr>
        <p:txBody>
          <a:bodyPr rtlCol="0" wrap="square">
            <a:spAutoFit/>
          </a:bodyPr>
          <a:lstStyle/>
          <a:p>
            <a:r>
              <a:rPr altLang="en-US" lang="zh-CN" smtClean="0" sz="4000">
                <a:solidFill>
                  <a:schemeClr val="bg1"/>
                </a:solidFill>
                <a:latin charset="-122" panose="03000509000000000000" pitchFamily="65" typeface="方正粗宋简体"/>
                <a:ea charset="-122" panose="03000509000000000000" pitchFamily="65" typeface="方正粗宋简体"/>
              </a:rPr>
              <a:t>第一次创业：海博翻译社</a:t>
            </a:r>
          </a:p>
        </p:txBody>
      </p:sp>
      <p:sp>
        <p:nvSpPr>
          <p:cNvPr id="2" name="矩形 1"/>
          <p:cNvSpPr/>
          <p:nvPr/>
        </p:nvSpPr>
        <p:spPr>
          <a:xfrm>
            <a:off x="2290664" y="1475601"/>
            <a:ext cx="2989580" cy="1097280"/>
          </a:xfrm>
          <a:prstGeom prst="rect">
            <a:avLst/>
          </a:prstGeom>
        </p:spPr>
        <p:txBody>
          <a:bodyPr wrap="none">
            <a:spAutoFit/>
          </a:bodyPr>
          <a:lstStyle/>
          <a:p>
            <a:r>
              <a:rPr altLang="zh-CN" lang="en-US" sz="6600">
                <a:solidFill>
                  <a:schemeClr val="bg1"/>
                </a:solidFill>
                <a:latin charset="-122" panose="03000509000000000000" pitchFamily="65" typeface="方正粗宋简体"/>
                <a:ea charset="-122" panose="03000509000000000000" pitchFamily="65" typeface="方正粗宋简体"/>
              </a:rPr>
              <a:t>1992年</a:t>
            </a:r>
          </a:p>
        </p:txBody>
      </p:sp>
      <p:sp>
        <p:nvSpPr>
          <p:cNvPr id="5" name="矩形 4"/>
          <p:cNvSpPr/>
          <p:nvPr/>
        </p:nvSpPr>
        <p:spPr>
          <a:xfrm>
            <a:off x="2333063" y="3691592"/>
            <a:ext cx="12851800" cy="3602736"/>
          </a:xfrm>
          <a:prstGeom prst="rect">
            <a:avLst/>
          </a:prstGeom>
        </p:spPr>
        <p:txBody>
          <a:bodyPr wrap="square">
            <a:spAutoFit/>
          </a:bodyPr>
          <a:lstStyle/>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翻译社第一个月收入不到600元，房租却是1600元。</a:t>
            </a:r>
          </a:p>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一个出纳每天从公司账上拿走一两百元钱，持续三四个月都未发现。</a:t>
            </a:r>
          </a:p>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翻译社不得已卖起了鲜花和礼品。</a:t>
            </a:r>
          </a:p>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天下尚无人识得一个名叫马云的大学英语老师。</a:t>
            </a:r>
          </a:p>
        </p:txBody>
      </p:sp>
    </p:spTree>
    <p:extLst>
      <p:ext uri="{BB962C8B-B14F-4D97-AF65-F5344CB8AC3E}">
        <p14:creationId val="2013209687"/>
      </p:ext>
    </p:extLst>
  </p:cSld>
  <p:clrMapOvr>
    <a:masterClrMapping/>
  </p:clrMapOvr>
  <p:transition spd="slow">
    <p:push dir="u"/>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 name="文本框 2"/>
          <p:cNvSpPr txBox="1"/>
          <p:nvPr/>
        </p:nvSpPr>
        <p:spPr>
          <a:xfrm>
            <a:off x="8446176" y="2088503"/>
            <a:ext cx="3955375" cy="1005840"/>
          </a:xfrm>
          <a:prstGeom prst="rect">
            <a:avLst/>
          </a:prstGeom>
          <a:noFill/>
        </p:spPr>
        <p:txBody>
          <a:bodyPr rtlCol="0" wrap="square">
            <a:spAutoFit/>
          </a:bodyPr>
          <a:lstStyle/>
          <a:p>
            <a:r>
              <a:rPr altLang="zh-CN" lang="en-US" smtClean="0" sz="6000">
                <a:latin charset="-122" panose="03000509000000000000" pitchFamily="65" typeface="方正粗宋简体"/>
                <a:ea charset="-122" panose="03000509000000000000" pitchFamily="65" typeface="方正粗宋简体"/>
              </a:rPr>
              <a:t>1995年5月</a:t>
            </a:r>
          </a:p>
        </p:txBody>
      </p:sp>
      <p:sp>
        <p:nvSpPr>
          <p:cNvPr id="2" name="矩形 1"/>
          <p:cNvSpPr/>
          <p:nvPr/>
        </p:nvSpPr>
        <p:spPr>
          <a:xfrm>
            <a:off x="10553950" y="3195384"/>
            <a:ext cx="3535680" cy="762000"/>
          </a:xfrm>
          <a:prstGeom prst="rect">
            <a:avLst/>
          </a:prstGeom>
        </p:spPr>
        <p:txBody>
          <a:bodyPr wrap="none">
            <a:spAutoFit/>
          </a:bodyPr>
          <a:lstStyle/>
          <a:p>
            <a:r>
              <a:rPr altLang="en-US" lang="zh-CN" smtClean="0" sz="4400">
                <a:latin charset="-122" panose="03000509000000000000" pitchFamily="65" typeface="方正粗宋简体"/>
                <a:ea charset="-122" panose="03000509000000000000" pitchFamily="65" typeface="方正粗宋简体"/>
              </a:rPr>
              <a:t>成败中国黄页</a:t>
            </a:r>
          </a:p>
        </p:txBody>
      </p:sp>
      <p:sp>
        <p:nvSpPr>
          <p:cNvPr id="4" name="矩形 3"/>
          <p:cNvSpPr/>
          <p:nvPr/>
        </p:nvSpPr>
        <p:spPr>
          <a:xfrm>
            <a:off x="1272358" y="4056042"/>
            <a:ext cx="12851800" cy="3602736"/>
          </a:xfrm>
          <a:prstGeom prst="rect">
            <a:avLst/>
          </a:prstGeom>
        </p:spPr>
        <p:txBody>
          <a:bodyPr wrap="square">
            <a:spAutoFit/>
          </a:bodyPr>
          <a:lstStyle/>
          <a:p>
            <a:pPr algn="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帮杭州市政府去美国讨债却被软禁，逃脱后第一次体验了互联网</a:t>
            </a:r>
          </a:p>
          <a:p>
            <a:pPr algn="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将创业的想法告诉朋友，24个朋友中有23个不支持</a:t>
            </a:r>
          </a:p>
          <a:p>
            <a:pPr algn="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公司被杭州电信投资，占股70%，马云得不到支持，以失败告终</a:t>
            </a:r>
          </a:p>
          <a:p>
            <a:pPr algn="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无论如何，这是马云互联网梦开始的地方</a:t>
            </a:r>
          </a:p>
        </p:txBody>
      </p:sp>
    </p:spTree>
    <p:extLst>
      <p:ext uri="{BB962C8B-B14F-4D97-AF65-F5344CB8AC3E}">
        <p14:creationId val="1749708208"/>
      </p:ext>
    </p:extLst>
  </p:cSld>
  <p:clrMapOvr>
    <a:masterClrMapping/>
  </p:clrMapOvr>
  <p:transition spd="slow">
    <p:push dir="u"/>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stretch>
            <a:fillRect/>
          </a:stretch>
        </a:blipFill>
        <a:effectLst/>
      </p:bgPr>
    </p:bg>
    <p:spTree>
      <p:nvGrpSpPr>
        <p:cNvPr id="1" name=""/>
        <p:cNvGrpSpPr/>
        <p:nvPr/>
      </p:nvGrpSpPr>
      <p:grpSpPr>
        <a:xfrm>
          <a:off x="0" y="0"/>
          <a:ext cx="0" cy="0"/>
        </a:xfrm>
      </p:grpSpPr>
      <p:sp>
        <p:nvSpPr>
          <p:cNvPr id="3" name="文本框 2"/>
          <p:cNvSpPr txBox="1"/>
          <p:nvPr/>
        </p:nvSpPr>
        <p:spPr>
          <a:xfrm>
            <a:off x="957165" y="2519940"/>
            <a:ext cx="4605436" cy="1005840"/>
          </a:xfrm>
          <a:prstGeom prst="rect">
            <a:avLst/>
          </a:prstGeom>
          <a:noFill/>
        </p:spPr>
        <p:txBody>
          <a:bodyPr rtlCol="0" wrap="square">
            <a:spAutoFit/>
          </a:bodyPr>
          <a:lstStyle/>
          <a:p>
            <a:r>
              <a:rPr altLang="zh-CN" lang="en-US" smtClean="0" sz="6000">
                <a:solidFill>
                  <a:schemeClr val="bg1"/>
                </a:solidFill>
                <a:latin charset="-122" panose="03000509000000000000" pitchFamily="65" typeface="方正粗宋简体"/>
                <a:ea charset="-122" panose="03000509000000000000" pitchFamily="65" typeface="方正粗宋简体"/>
              </a:rPr>
              <a:t>1997年12月</a:t>
            </a:r>
          </a:p>
        </p:txBody>
      </p:sp>
      <p:sp>
        <p:nvSpPr>
          <p:cNvPr id="2" name="矩形 1"/>
          <p:cNvSpPr/>
          <p:nvPr/>
        </p:nvSpPr>
        <p:spPr>
          <a:xfrm>
            <a:off x="3607355" y="3827602"/>
            <a:ext cx="4754880" cy="701040"/>
          </a:xfrm>
          <a:prstGeom prst="rect">
            <a:avLst/>
          </a:prstGeom>
        </p:spPr>
        <p:txBody>
          <a:bodyPr wrap="none">
            <a:spAutoFit/>
          </a:bodyPr>
          <a:lstStyle/>
          <a:p>
            <a:pPr lvl="0"/>
            <a:r>
              <a:rPr altLang="en-US" lang="zh-CN" smtClean="0" sz="4000">
                <a:solidFill>
                  <a:schemeClr val="bg1"/>
                </a:solidFill>
                <a:latin charset="-122" panose="03000509000000000000" pitchFamily="65" typeface="方正粗宋简体"/>
                <a:ea charset="-122" panose="03000509000000000000" pitchFamily="65" typeface="方正粗宋简体"/>
              </a:rPr>
              <a:t>外经贸商务信息中心</a:t>
            </a:r>
          </a:p>
        </p:txBody>
      </p:sp>
      <p:sp>
        <p:nvSpPr>
          <p:cNvPr id="4" name="矩形 3"/>
          <p:cNvSpPr/>
          <p:nvPr/>
        </p:nvSpPr>
        <p:spPr>
          <a:xfrm>
            <a:off x="2290619" y="4662959"/>
            <a:ext cx="12851800" cy="2724912"/>
          </a:xfrm>
          <a:prstGeom prst="rect">
            <a:avLst/>
          </a:prstGeom>
        </p:spPr>
        <p:txBody>
          <a:bodyPr wrap="square">
            <a:spAutoFit/>
          </a:bodyPr>
          <a:lstStyle/>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这一年，马云已经33岁了</a:t>
            </a:r>
          </a:p>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这一年，丁磊、张朝阳和王志东都已经办起了自己的公司</a:t>
            </a:r>
          </a:p>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这一年，马云创办国富通公司，却重蹈杭州电信的覆辙，第三次失败</a:t>
            </a:r>
          </a:p>
        </p:txBody>
      </p:sp>
    </p:spTree>
    <p:extLst>
      <p:ext uri="{BB962C8B-B14F-4D97-AF65-F5344CB8AC3E}">
        <p14:creationId val="1419490496"/>
      </p:ext>
    </p:extLst>
  </p:cSld>
  <p:clrMapOvr>
    <a:masterClrMapping/>
  </p:clrMapOvr>
  <p:transition spd="slow">
    <p:push dir="u"/>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 name="文本框 2"/>
          <p:cNvSpPr txBox="1"/>
          <p:nvPr/>
        </p:nvSpPr>
        <p:spPr>
          <a:xfrm>
            <a:off x="4119464" y="1326503"/>
            <a:ext cx="7669765" cy="3383280"/>
          </a:xfrm>
          <a:prstGeom prst="rect">
            <a:avLst/>
          </a:prstGeom>
          <a:noFill/>
        </p:spPr>
        <p:txBody>
          <a:bodyPr rtlCol="0" wrap="square">
            <a:spAutoFit/>
          </a:bodyPr>
          <a:lstStyle/>
          <a:p>
            <a:pPr algn="ctr">
              <a:lnSpc>
                <a:spcPct val="120000"/>
              </a:lnSpc>
            </a:pPr>
            <a:r>
              <a:rPr altLang="zh-CN" lang="en-US" smtClean="0" sz="6000">
                <a:latin charset="-122" panose="03000509000000000000" pitchFamily="65" typeface="方正粗宋简体"/>
                <a:ea charset="-122" panose="03000509000000000000" pitchFamily="65" typeface="方正粗宋简体"/>
              </a:rPr>
              <a:t>1999年1月</a:t>
            </a:r>
          </a:p>
          <a:p>
            <a:pPr algn="ctr">
              <a:lnSpc>
                <a:spcPct val="120000"/>
              </a:lnSpc>
            </a:pPr>
            <a:r>
              <a:rPr altLang="zh-CN" lang="en-US" smtClean="0" sz="6000">
                <a:latin charset="-122" panose="03000509000000000000" pitchFamily="65" typeface="方正粗宋简体"/>
                <a:ea charset="-122" panose="03000509000000000000" pitchFamily="65" typeface="方正粗宋简体"/>
              </a:rPr>
              <a:t>湖畔花园创立阿里巴巴</a:t>
            </a:r>
          </a:p>
        </p:txBody>
      </p:sp>
      <p:sp>
        <p:nvSpPr>
          <p:cNvPr id="4" name="矩形 3"/>
          <p:cNvSpPr/>
          <p:nvPr/>
        </p:nvSpPr>
        <p:spPr>
          <a:xfrm>
            <a:off x="1702100" y="3763435"/>
            <a:ext cx="12851800" cy="4480560"/>
          </a:xfrm>
          <a:prstGeom prst="rect">
            <a:avLst/>
          </a:prstGeom>
        </p:spPr>
        <p:txBody>
          <a:bodyPr wrap="square">
            <a:spAutoFit/>
          </a:bodyPr>
          <a:lstStyle/>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马云说，我们要办一家B2B的电子商务公司，目标有三个</a:t>
            </a:r>
          </a:p>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第一，建立一家生存80年的公司；</a:t>
            </a:r>
          </a:p>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第二，要建设一家为中国中小企业服务的公司；</a:t>
            </a:r>
          </a:p>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第三，要建成世界上最大的电子商务公司，进入全球网站前10名。</a:t>
            </a:r>
          </a:p>
          <a:p>
            <a:pPr algn="ctr">
              <a:lnSpc>
                <a:spcPct val="180000"/>
              </a:lnSpc>
            </a:pPr>
            <a:r>
              <a:rPr altLang="en-US" lang="zh-CN" smtClean="0" sz="3200">
                <a:solidFill>
                  <a:schemeClr val="tx1">
                    <a:lumMod val="85000"/>
                    <a:lumOff val="15000"/>
                  </a:schemeClr>
                </a:solidFill>
                <a:latin charset="-122" panose="020b0502040204020203" pitchFamily="34" typeface="微软雅黑 Light"/>
                <a:ea charset="-122" panose="020b0502040204020203" pitchFamily="34" typeface="微软雅黑 Light"/>
              </a:rPr>
              <a:t>但阿里却迟迟未能融资成功，资金很快用完，连工资都发不出来了。</a:t>
            </a:r>
          </a:p>
        </p:txBody>
      </p:sp>
    </p:spTree>
    <p:extLst>
      <p:ext uri="{BB962C8B-B14F-4D97-AF65-F5344CB8AC3E}">
        <p14:creationId val="3629308370"/>
      </p:ext>
    </p:extLst>
  </p:cSld>
  <p:clrMapOvr>
    <a:masterClrMapping/>
  </p:clrMapOvr>
  <p:transition spd="slow">
    <p:push dir="u"/>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stretch>
            <a:fillRect/>
          </a:stretch>
        </a:blipFill>
        <a:effectLst/>
      </p:bgPr>
    </p:bg>
    <p:spTree>
      <p:nvGrpSpPr>
        <p:cNvPr id="1" name=""/>
        <p:cNvGrpSpPr/>
        <p:nvPr/>
      </p:nvGrpSpPr>
      <p:grpSpPr>
        <a:xfrm>
          <a:off x="0" y="0"/>
          <a:ext cx="0" cy="0"/>
        </a:xfrm>
      </p:grpSpPr>
      <p:sp>
        <p:nvSpPr>
          <p:cNvPr id="3" name="文本框 2"/>
          <p:cNvSpPr txBox="1"/>
          <p:nvPr/>
        </p:nvSpPr>
        <p:spPr>
          <a:xfrm>
            <a:off x="2690460" y="7003805"/>
            <a:ext cx="5291236" cy="896112"/>
          </a:xfrm>
          <a:prstGeom prst="rect">
            <a:avLst/>
          </a:prstGeom>
          <a:noFill/>
        </p:spPr>
        <p:txBody>
          <a:bodyPr rtlCol="0" wrap="square">
            <a:spAutoFit/>
          </a:bodyPr>
          <a:lstStyle/>
          <a:p>
            <a:pPr>
              <a:lnSpc>
                <a:spcPct val="120000"/>
              </a:lnSpc>
            </a:pPr>
            <a:r>
              <a:rPr altLang="en-US" lang="zh-CN" smtClean="0" sz="4400">
                <a:solidFill>
                  <a:schemeClr val="bg1"/>
                </a:solidFill>
                <a:latin charset="-122" panose="03000509000000000000" pitchFamily="65" typeface="方正粗宋简体"/>
                <a:ea charset="-122" panose="03000509000000000000" pitchFamily="65" typeface="方正粗宋简体"/>
              </a:rPr>
              <a:t>蔡崇信加入阿里巴巴</a:t>
            </a:r>
          </a:p>
        </p:txBody>
      </p:sp>
      <p:sp>
        <p:nvSpPr>
          <p:cNvPr id="4" name="矩形 3"/>
          <p:cNvSpPr/>
          <p:nvPr/>
        </p:nvSpPr>
        <p:spPr>
          <a:xfrm>
            <a:off x="3715096" y="2285519"/>
            <a:ext cx="11500520" cy="3602736"/>
          </a:xfrm>
          <a:prstGeom prst="rect">
            <a:avLst/>
          </a:prstGeom>
        </p:spPr>
        <p:txBody>
          <a:bodyPr wrap="square">
            <a:spAutoFit/>
          </a:bodyPr>
          <a:lstStyle/>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蔡崇信，时任瑞典Investor AB风险投资部亚洲部总裁</a:t>
            </a:r>
          </a:p>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年薪百万美元，却辞职加入阿里巴巴，每月拿500人民币的工资</a:t>
            </a:r>
          </a:p>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精通资本、精通法务、精通财务、熟知国际惯例</a:t>
            </a:r>
          </a:p>
          <a:p>
            <a:pPr>
              <a:lnSpc>
                <a:spcPct val="180000"/>
              </a:lnSpc>
            </a:pPr>
            <a:r>
              <a:rPr altLang="en-US" lang="zh-CN" smtClean="0" sz="3200">
                <a:solidFill>
                  <a:schemeClr val="bg1"/>
                </a:solidFill>
                <a:latin charset="-122" panose="020b0502040204020203" pitchFamily="34" typeface="微软雅黑 Light"/>
                <a:ea charset="-122" panose="020b0502040204020203" pitchFamily="34" typeface="微软雅黑 Light"/>
              </a:rPr>
              <a:t>他是公司的核心人才</a:t>
            </a:r>
          </a:p>
        </p:txBody>
      </p:sp>
      <p:sp>
        <p:nvSpPr>
          <p:cNvPr id="2" name="矩形 1"/>
          <p:cNvSpPr/>
          <p:nvPr/>
        </p:nvSpPr>
        <p:spPr>
          <a:xfrm>
            <a:off x="754029" y="5692677"/>
            <a:ext cx="2989580" cy="1298448"/>
          </a:xfrm>
          <a:prstGeom prst="rect">
            <a:avLst/>
          </a:prstGeom>
        </p:spPr>
        <p:txBody>
          <a:bodyPr wrap="none">
            <a:spAutoFit/>
          </a:bodyPr>
          <a:lstStyle/>
          <a:p>
            <a:pPr lvl="0">
              <a:lnSpc>
                <a:spcPct val="120000"/>
              </a:lnSpc>
            </a:pPr>
            <a:r>
              <a:rPr altLang="zh-CN" lang="en-US" sz="6600">
                <a:solidFill>
                  <a:prstClr val="white"/>
                </a:solidFill>
                <a:latin charset="-122" panose="03000509000000000000" pitchFamily="65" typeface="方正粗宋简体"/>
                <a:ea charset="-122" panose="03000509000000000000" pitchFamily="65" typeface="方正粗宋简体"/>
              </a:rPr>
              <a:t>1999年</a:t>
            </a:r>
          </a:p>
        </p:txBody>
      </p:sp>
    </p:spTree>
    <p:extLst>
      <p:ext uri="{BB962C8B-B14F-4D97-AF65-F5344CB8AC3E}">
        <p14:creationId val="811983022"/>
      </p:ext>
    </p:extLst>
  </p:cSld>
  <p:clrMapOvr>
    <a:masterClrMapping/>
  </p:clrMapOvr>
  <p:transition spd="slow">
    <p:push dir="u"/>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176</Paragraphs>
  <Slides>33</Slides>
  <Notes>0</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33</vt:i4>
      </vt:variant>
    </vt:vector>
  </HeadingPairs>
  <TitlesOfParts>
    <vt:vector baseType="lpstr" size="41">
      <vt:lpstr>Arial</vt:lpstr>
      <vt:lpstr>Calibri Light</vt:lpstr>
      <vt:lpstr>Calibri</vt:lpstr>
      <vt:lpstr>方正正中黑简体</vt:lpstr>
      <vt:lpstr>方正粗宋简体</vt:lpstr>
      <vt:lpstr>微软雅黑 Light</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2021-08-22T11:59:22Z</dcterms:created>
  <cp:lastPrinted>2021-08-22T11:59:22Z</cp:lastPrinted>
  <dcterms:modified xsi:type="dcterms:W3CDTF">2021-08-22T05:49:08Z</dcterms:modified>
  <cp:revision>1</cp:revision>
</cp:coreProperties>
</file>