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314" r:id="rId5"/>
    <p:sldId id="321" r:id="rId6"/>
    <p:sldId id="260" r:id="rId7"/>
    <p:sldId id="261" r:id="rId8"/>
    <p:sldId id="262" r:id="rId9"/>
    <p:sldId id="263" r:id="rId10"/>
    <p:sldId id="264" r:id="rId11"/>
    <p:sldId id="322" r:id="rId12"/>
    <p:sldId id="267" r:id="rId13"/>
    <p:sldId id="270" r:id="rId14"/>
    <p:sldId id="271" r:id="rId15"/>
    <p:sldId id="272" r:id="rId16"/>
    <p:sldId id="323" r:id="rId17"/>
    <p:sldId id="273" r:id="rId18"/>
    <p:sldId id="275" r:id="rId19"/>
    <p:sldId id="276" r:id="rId20"/>
    <p:sldId id="277" r:id="rId21"/>
    <p:sldId id="278" r:id="rId22"/>
    <p:sldId id="324" r:id="rId23"/>
    <p:sldId id="280" r:id="rId24"/>
    <p:sldId id="281" r:id="rId25"/>
    <p:sldId id="282" r:id="rId26"/>
    <p:sldId id="326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7674DF2-E9E5-4F41-90C0-8946BDCA7AB1}" type="doc">
      <dgm:prSet loTypeId="urn:microsoft.com/office/officeart/2005/8/layout/cycle8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/>
      </dgm:t>
    </dgm:pt>
    <dgm:pt modelId="{0D80836F-05CA-4F6C-A925-8C41CE03418F}" type="parTrans" cxnId="{64B3A19D-A1EE-48F1-8A8A-07F76A94BC10}">
      <dgm:prSet/>
      <dgm:spPr/>
      <dgm:t>
        <a:bodyPr/>
        <a:lstStyle/>
        <a:p>
          <a:endParaRPr lang="zh-CN" altLang="en-US"/>
        </a:p>
      </dgm:t>
    </dgm:pt>
    <dgm:pt modelId="{7C84A07E-A3E2-433C-8740-17CE28F0A7F4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P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C4C66332-EC8F-455D-9D30-58261E3E1A69}" type="sibTrans" cxnId="{64B3A19D-A1EE-48F1-8A8A-07F76A94BC10}">
      <dgm:prSet/>
      <dgm:spPr/>
      <dgm:t>
        <a:bodyPr/>
        <a:lstStyle/>
        <a:p>
          <a:endParaRPr lang="zh-CN" altLang="en-US"/>
        </a:p>
      </dgm:t>
    </dgm:pt>
    <dgm:pt modelId="{A590B8F9-F273-4A7A-B5B0-FC7226EC6261}" type="parTrans" cxnId="{B054A1A7-5556-4191-874A-6F5BF640B9F3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203265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D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BFF1D869-B213-4FCD-B8E6-1EC8989D09CB}" type="sibTrans" cxnId="{B054A1A7-5556-4191-874A-6F5BF640B9F3}">
      <dgm:prSet/>
      <dgm:spPr/>
      <dgm:t>
        <a:bodyPr/>
        <a:lstStyle/>
        <a:p>
          <a:endParaRPr lang="zh-CN" altLang="en-US"/>
        </a:p>
      </dgm:t>
    </dgm:pt>
    <dgm:pt modelId="{64A940C3-2222-4933-A5DB-CCC2DF15F6B4}" type="parTrans" cxnId="{3DDF999E-3C2B-4F34-8A5B-4B6D01F41A2D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C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1A57578A-FE21-4A21-AD4F-14A171AE0937}" type="sibTrans" cxnId="{3DDF999E-3C2B-4F34-8A5B-4B6D01F41A2D}">
      <dgm:prSet/>
      <dgm:spPr/>
      <dgm:t>
        <a:bodyPr/>
        <a:lstStyle/>
        <a:p>
          <a:endParaRPr lang="zh-CN" altLang="en-US"/>
        </a:p>
      </dgm:t>
    </dgm:pt>
    <dgm:pt modelId="{2E3FCF91-8882-469C-A13E-F17B6CC2518B}" type="parTrans" cxnId="{211343EC-6302-4022-AD30-A0E8EDEAC0D1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A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56ABF888-3740-4DD3-8EB8-DBA8EBA15730}" type="sibTrans" cxnId="{211343EC-6302-4022-AD30-A0E8EDEAC0D1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D376D769-3D2D-4E5F-A883-196B8754E8A0}" type="pres">
      <dgm:prSet presAssocID="{57674DF2-E9E5-4F41-90C0-8946BDCA7AB1}" presName="wedge1" presStyleLbl="node1" presStyleCnt="4"/>
      <dgm:spPr/>
      <dgm:t>
        <a:bodyPr/>
        <a:lstStyle/>
        <a:p>
          <a:endParaRPr lang="zh-CN" altLang="en-US"/>
        </a:p>
      </dgm:t>
    </dgm:pt>
    <dgm:pt modelId="{A6D00701-EADC-4B58-BC48-7A61C138C736}" type="pres">
      <dgm:prSet presAssocID="{57674DF2-E9E5-4F41-90C0-8946BDCA7AB1}" presName="dummy1a"/>
      <dgm:spPr/>
      <dgm:t>
        <a:bodyPr/>
        <a:lstStyle/>
        <a:p/>
      </dgm:t>
    </dgm:pt>
    <dgm:pt modelId="{6E5D56DB-B4B9-45DA-BAC8-CAFB81B9DD54}" type="pres">
      <dgm:prSet presAssocID="{57674DF2-E9E5-4F41-90C0-8946BDCA7AB1}" presName="dummy1b"/>
      <dgm:spPr/>
      <dgm:t>
        <a:bodyPr/>
        <a:lstStyle/>
        <a:p/>
      </dgm:t>
    </dgm:pt>
    <dgm:pt modelId="{D01C61D7-8872-489A-80BA-25B3E9CCADCD}" type="pres">
      <dgm:prSet presAssocID="{57674DF2-E9E5-4F41-90C0-8946BDCA7AB1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B3662-A183-43BD-AA23-BBBC7AE67D95}" type="pres">
      <dgm:prSet presAssocID="{57674DF2-E9E5-4F41-90C0-8946BDCA7AB1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C5927F3C-4049-4213-8E21-C222CF515611}" type="pres">
      <dgm:prSet presAssocID="{57674DF2-E9E5-4F41-90C0-8946BDCA7AB1}" presName="dummy2a"/>
      <dgm:spPr/>
      <dgm:t>
        <a:bodyPr/>
        <a:lstStyle/>
        <a:p/>
      </dgm:t>
    </dgm:pt>
    <dgm:pt modelId="{1A289D6A-88C8-430B-825B-A90E94EE66E1}" type="pres">
      <dgm:prSet presAssocID="{57674DF2-E9E5-4F41-90C0-8946BDCA7AB1}" presName="dummy2b"/>
      <dgm:spPr/>
      <dgm:t>
        <a:bodyPr/>
        <a:lstStyle/>
        <a:p/>
      </dgm:t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6778F-F178-4A98-AF21-33E185659ACB}" type="pres">
      <dgm:prSet presAssocID="{57674DF2-E9E5-4F41-90C0-8946BDCA7AB1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31E5BBB7-216D-446A-8A4E-7460669D635F}" type="pres">
      <dgm:prSet presAssocID="{57674DF2-E9E5-4F41-90C0-8946BDCA7AB1}" presName="dummy3a"/>
      <dgm:spPr/>
      <dgm:t>
        <a:bodyPr/>
        <a:lstStyle/>
        <a:p/>
      </dgm:t>
    </dgm:pt>
    <dgm:pt modelId="{3E34208B-479F-49BB-A1CC-CEE47C9961A3}" type="pres">
      <dgm:prSet presAssocID="{57674DF2-E9E5-4F41-90C0-8946BDCA7AB1}" presName="dummy3b"/>
      <dgm:spPr/>
      <dgm:t>
        <a:bodyPr/>
        <a:lstStyle/>
        <a:p/>
      </dgm:t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E474-5B33-43F6-A808-C62D200D999B}" type="pres">
      <dgm:prSet presAssocID="{57674DF2-E9E5-4F41-90C0-8946BDCA7AB1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589B6615-0C2C-492F-82AC-78E9310BC448}" type="pres">
      <dgm:prSet presAssocID="{57674DF2-E9E5-4F41-90C0-8946BDCA7AB1}" presName="dummy4a"/>
      <dgm:spPr/>
      <dgm:t>
        <a:bodyPr/>
        <a:lstStyle/>
        <a:p/>
      </dgm:t>
    </dgm:pt>
    <dgm:pt modelId="{68DFE215-032A-43AB-85A1-05330E2FAC80}" type="pres">
      <dgm:prSet presAssocID="{57674DF2-E9E5-4F41-90C0-8946BDCA7AB1}" presName="dummy4b"/>
      <dgm:spPr/>
      <dgm:t>
        <a:bodyPr/>
        <a:lstStyle/>
        <a:p/>
      </dgm:t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3E43A-0AC2-47FC-B6E7-09FE1FCC82C1}" type="pres">
      <dgm:prSet presAssocID="{C4C66332-EC8F-455D-9D30-58261E3E1A69}" presName="arrowWedge1" presStyleLbl="fgSibTrans2D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</dgm:ptLst>
  <dgm:cxnLst>
    <dgm:cxn modelId="{64B3A19D-A1EE-48F1-8A8A-07F76A94BC10}" srcId="{57674DF2-E9E5-4F41-90C0-8946BDCA7AB1}" destId="{7C84A07E-A3E2-433C-8740-17CE28F0A7F4}" srcOrd="0" destOrd="0" parTransId="{0D80836F-05CA-4F6C-A925-8C41CE03418F}" sibTransId="{C4C66332-EC8F-455D-9D30-58261E3E1A69}"/>
    <dgm:cxn modelId="{B054A1A7-5556-4191-874A-6F5BF640B9F3}" srcId="{57674DF2-E9E5-4F41-90C0-8946BDCA7AB1}" destId="{35DD39F0-7084-47AA-B6FC-13CF1C976CA3}" srcOrd="1" destOrd="0" parTransId="{A590B8F9-F273-4A7A-B5B0-FC7226EC6261}" sibTransId="{BFF1D869-B213-4FCD-B8E6-1EC8989D09CB}"/>
    <dgm:cxn modelId="{3DDF999E-3C2B-4F34-8A5B-4B6D01F41A2D}" srcId="{57674DF2-E9E5-4F41-90C0-8946BDCA7AB1}" destId="{82D6A6C2-D653-46FF-973A-21FEE6BDBDCF}" srcOrd="2" destOrd="0" parTransId="{64A940C3-2222-4933-A5DB-CCC2DF15F6B4}" sibTransId="{1A57578A-FE21-4A21-AD4F-14A171AE0937}"/>
    <dgm:cxn modelId="{211343EC-6302-4022-AD30-A0E8EDEAC0D1}" srcId="{57674DF2-E9E5-4F41-90C0-8946BDCA7AB1}" destId="{79D5AA38-2AE2-43E9-8A64-430192ECC8DC}" srcOrd="3" destOrd="0" parTransId="{2E3FCF91-8882-469C-A13E-F17B6CC2518B}" sibTransId="{56ABF888-3740-4DD3-8EB8-DBA8EBA15730}"/>
    <dgm:cxn modelId="{B0B328EB-4062-43AF-89D2-FA0E97553A96}" type="presOf" srcId="{57674DF2-E9E5-4F41-90C0-8946BDCA7AB1}" destId="{30758A79-F76F-47ED-95FE-982C967A22B9}" srcOrd="0" destOrd="0" presId="urn:microsoft.com/office/officeart/2005/8/layout/cycle8#1"/>
    <dgm:cxn modelId="{1913A066-DF7B-49A5-AD86-A0F48279C2FF}" type="presParOf" srcId="{30758A79-F76F-47ED-95FE-982C967A22B9}" destId="{D376D769-3D2D-4E5F-A883-196B8754E8A0}" srcOrd="0" destOrd="0" presId="urn:microsoft.com/office/officeart/2005/8/layout/cycle8#1"/>
    <dgm:cxn modelId="{9A1A3FDC-423E-4901-924B-0DCAC76465D7}" type="presOf" srcId="{7C84A07E-A3E2-433C-8740-17CE28F0A7F4}" destId="{D376D769-3D2D-4E5F-A883-196B8754E8A0}" srcOrd="0" destOrd="0" presId="urn:microsoft.com/office/officeart/2005/8/layout/cycle8#1"/>
    <dgm:cxn modelId="{8793409F-D227-440A-B0F9-45B25B6E888E}" type="presParOf" srcId="{30758A79-F76F-47ED-95FE-982C967A22B9}" destId="{A6D00701-EADC-4B58-BC48-7A61C138C736}" srcOrd="1" destOrd="0" presId="urn:microsoft.com/office/officeart/2005/8/layout/cycle8#1"/>
    <dgm:cxn modelId="{719879F0-98CB-487B-8922-7251063835E9}" type="presParOf" srcId="{30758A79-F76F-47ED-95FE-982C967A22B9}" destId="{6E5D56DB-B4B9-45DA-BAC8-CAFB81B9DD54}" srcOrd="2" destOrd="0" presId="urn:microsoft.com/office/officeart/2005/8/layout/cycle8#1"/>
    <dgm:cxn modelId="{47A94B6F-28E5-45DF-86C4-94B7F8FAFA76}" type="presParOf" srcId="{30758A79-F76F-47ED-95FE-982C967A22B9}" destId="{D01C61D7-8872-489A-80BA-25B3E9CCADCD}" srcOrd="3" destOrd="0" presId="urn:microsoft.com/office/officeart/2005/8/layout/cycle8#1"/>
    <dgm:cxn modelId="{EB3E77DE-601B-4C37-8B16-4EECFB6DF4BE}" type="presOf" srcId="{7C84A07E-A3E2-433C-8740-17CE28F0A7F4}" destId="{D01C61D7-8872-489A-80BA-25B3E9CCADCD}" srcOrd="1" destOrd="0" presId="urn:microsoft.com/office/officeart/2005/8/layout/cycle8#1"/>
    <dgm:cxn modelId="{50BC668E-AFFF-46C3-847C-A3C3A7784639}" type="presParOf" srcId="{30758A79-F76F-47ED-95FE-982C967A22B9}" destId="{155B3662-A183-43BD-AA23-BBBC7AE67D95}" srcOrd="4" destOrd="0" presId="urn:microsoft.com/office/officeart/2005/8/layout/cycle8#1"/>
    <dgm:cxn modelId="{279A6A10-0F75-430A-8FAB-183281928211}" type="presOf" srcId="{35DD39F0-7084-47AA-B6FC-13CF1C976CA3}" destId="{155B3662-A183-43BD-AA23-BBBC7AE67D95}" srcOrd="0" destOrd="0" presId="urn:microsoft.com/office/officeart/2005/8/layout/cycle8#1"/>
    <dgm:cxn modelId="{795611EE-49B3-4E06-B0E3-850E9129A18D}" type="presParOf" srcId="{30758A79-F76F-47ED-95FE-982C967A22B9}" destId="{C5927F3C-4049-4213-8E21-C222CF515611}" srcOrd="5" destOrd="0" presId="urn:microsoft.com/office/officeart/2005/8/layout/cycle8#1"/>
    <dgm:cxn modelId="{26CF26A1-A8AC-4686-9C07-CD189313BDEF}" type="presParOf" srcId="{30758A79-F76F-47ED-95FE-982C967A22B9}" destId="{1A289D6A-88C8-430B-825B-A90E94EE66E1}" srcOrd="6" destOrd="0" presId="urn:microsoft.com/office/officeart/2005/8/layout/cycle8#1"/>
    <dgm:cxn modelId="{CAE6C371-3530-47E3-BC55-0D5D7632857A}" type="presParOf" srcId="{30758A79-F76F-47ED-95FE-982C967A22B9}" destId="{2DF9ECEC-D554-4CD0-9928-CCE2455A7B80}" srcOrd="7" destOrd="0" presId="urn:microsoft.com/office/officeart/2005/8/layout/cycle8#1"/>
    <dgm:cxn modelId="{1261E57C-9C25-479F-AD0E-B539FED4F613}" type="presOf" srcId="{35DD39F0-7084-47AA-B6FC-13CF1C976CA3}" destId="{2DF9ECEC-D554-4CD0-9928-CCE2455A7B80}" srcOrd="1" destOrd="0" presId="urn:microsoft.com/office/officeart/2005/8/layout/cycle8#1"/>
    <dgm:cxn modelId="{15DFD404-E942-48AB-9CC5-1A5F475AFA21}" type="presParOf" srcId="{30758A79-F76F-47ED-95FE-982C967A22B9}" destId="{0E26778F-F178-4A98-AF21-33E185659ACB}" srcOrd="8" destOrd="0" presId="urn:microsoft.com/office/officeart/2005/8/layout/cycle8#1"/>
    <dgm:cxn modelId="{6E7EEA27-352F-45A2-B762-1C95CEAA08D4}" type="presOf" srcId="{82D6A6C2-D653-46FF-973A-21FEE6BDBDCF}" destId="{0E26778F-F178-4A98-AF21-33E185659ACB}" srcOrd="0" destOrd="0" presId="urn:microsoft.com/office/officeart/2005/8/layout/cycle8#1"/>
    <dgm:cxn modelId="{F59198FD-C5E1-4263-A659-6142621D0331}" type="presParOf" srcId="{30758A79-F76F-47ED-95FE-982C967A22B9}" destId="{31E5BBB7-216D-446A-8A4E-7460669D635F}" srcOrd="9" destOrd="0" presId="urn:microsoft.com/office/officeart/2005/8/layout/cycle8#1"/>
    <dgm:cxn modelId="{FCF594C7-FAEB-43E4-AA39-98C5FA0B298E}" type="presParOf" srcId="{30758A79-F76F-47ED-95FE-982C967A22B9}" destId="{3E34208B-479F-49BB-A1CC-CEE47C9961A3}" srcOrd="10" destOrd="0" presId="urn:microsoft.com/office/officeart/2005/8/layout/cycle8#1"/>
    <dgm:cxn modelId="{6BEC6461-A350-4B0C-B8A1-AA47B6107C74}" type="presParOf" srcId="{30758A79-F76F-47ED-95FE-982C967A22B9}" destId="{9CF12626-E29A-45D6-BC69-659CB6BC1A62}" srcOrd="11" destOrd="0" presId="urn:microsoft.com/office/officeart/2005/8/layout/cycle8#1"/>
    <dgm:cxn modelId="{4D51149F-0B1F-414C-9447-599311AC606C}" type="presOf" srcId="{82D6A6C2-D653-46FF-973A-21FEE6BDBDCF}" destId="{9CF12626-E29A-45D6-BC69-659CB6BC1A62}" srcOrd="1" destOrd="0" presId="urn:microsoft.com/office/officeart/2005/8/layout/cycle8#1"/>
    <dgm:cxn modelId="{8725A5F0-9857-4EB3-A9CE-4E6AA404772A}" type="presParOf" srcId="{30758A79-F76F-47ED-95FE-982C967A22B9}" destId="{E958E474-5B33-43F6-A808-C62D200D999B}" srcOrd="12" destOrd="0" presId="urn:microsoft.com/office/officeart/2005/8/layout/cycle8#1"/>
    <dgm:cxn modelId="{5E59840B-B295-431E-861B-E66F6BFC63F4}" type="presOf" srcId="{79D5AA38-2AE2-43E9-8A64-430192ECC8DC}" destId="{E958E474-5B33-43F6-A808-C62D200D999B}" srcOrd="0" destOrd="0" presId="urn:microsoft.com/office/officeart/2005/8/layout/cycle8#1"/>
    <dgm:cxn modelId="{C1490ADE-0040-4F5E-B4D1-3EEA100A06CF}" type="presParOf" srcId="{30758A79-F76F-47ED-95FE-982C967A22B9}" destId="{589B6615-0C2C-492F-82AC-78E9310BC448}" srcOrd="13" destOrd="0" presId="urn:microsoft.com/office/officeart/2005/8/layout/cycle8#1"/>
    <dgm:cxn modelId="{246ACA06-59FE-48D2-A2FE-52D5617CF514}" type="presParOf" srcId="{30758A79-F76F-47ED-95FE-982C967A22B9}" destId="{68DFE215-032A-43AB-85A1-05330E2FAC80}" srcOrd="14" destOrd="0" presId="urn:microsoft.com/office/officeart/2005/8/layout/cycle8#1"/>
    <dgm:cxn modelId="{A7526632-0841-4300-B3DE-A532E37B3C28}" type="presParOf" srcId="{30758A79-F76F-47ED-95FE-982C967A22B9}" destId="{1733E945-4FD1-43FB-95A8-4B0302169D16}" srcOrd="15" destOrd="0" presId="urn:microsoft.com/office/officeart/2005/8/layout/cycle8#1"/>
    <dgm:cxn modelId="{C6E5A202-0BFC-49DC-8ECB-00AFD0109E2F}" type="presOf" srcId="{79D5AA38-2AE2-43E9-8A64-430192ECC8DC}" destId="{1733E945-4FD1-43FB-95A8-4B0302169D16}" srcOrd="1" destOrd="0" presId="urn:microsoft.com/office/officeart/2005/8/layout/cycle8#1"/>
    <dgm:cxn modelId="{F7B33D1C-8882-43FE-91CF-31EBA96159CA}" type="presParOf" srcId="{30758A79-F76F-47ED-95FE-982C967A22B9}" destId="{7913E43A-0AC2-47FC-B6E7-09FE1FCC82C1}" srcOrd="16" destOrd="0" presId="urn:microsoft.com/office/officeart/2005/8/layout/cycle8#1"/>
    <dgm:cxn modelId="{FA6A084D-4C93-4764-AF9D-0DAB51543CFC}" type="presParOf" srcId="{30758A79-F76F-47ED-95FE-982C967A22B9}" destId="{1185B11A-3EBF-4B90-A8AA-1D1C79177C75}" srcOrd="17" destOrd="0" presId="urn:microsoft.com/office/officeart/2005/8/layout/cycle8#1"/>
    <dgm:cxn modelId="{8AF9DA12-5CF7-433E-BDDD-0EE8CC463002}" type="presParOf" srcId="{30758A79-F76F-47ED-95FE-982C967A22B9}" destId="{33C3EF67-54B7-4A53-854F-39779AADE432}" srcOrd="18" destOrd="0" presId="urn:microsoft.com/office/officeart/2005/8/layout/cycle8#1"/>
    <dgm:cxn modelId="{0F473E4C-5B53-42C3-B33A-7E9664B3E7C0}" type="presParOf" srcId="{30758A79-F76F-47ED-95FE-982C967A22B9}" destId="{8E7B3E79-45F5-4D67-97FC-31D666030EF1}" srcOrd="19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7674DF2-E9E5-4F41-90C0-8946BDCA7AB1}" type="doc">
      <dgm:prSet loTypeId="urn:microsoft.com/office/officeart/2005/8/layout/cycle8#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/>
      </dgm:t>
    </dgm:pt>
    <dgm:pt modelId="{0D80836F-05CA-4F6C-A925-8C41CE03418F}" type="parTrans" cxnId="{224C1705-71AF-44DA-912F-DF6720D1B552}">
      <dgm:prSet/>
      <dgm:spPr/>
      <dgm:t>
        <a:bodyPr/>
        <a:lstStyle/>
        <a:p>
          <a:endParaRPr lang="zh-CN" altLang="en-US"/>
        </a:p>
      </dgm:t>
    </dgm:pt>
    <dgm:pt modelId="{7C84A07E-A3E2-433C-8740-17CE28F0A7F4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P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C4C66332-EC8F-455D-9D30-58261E3E1A69}" type="sibTrans" cxnId="{224C1705-71AF-44DA-912F-DF6720D1B552}">
      <dgm:prSet/>
      <dgm:spPr/>
      <dgm:t>
        <a:bodyPr/>
        <a:lstStyle/>
        <a:p>
          <a:endParaRPr lang="zh-CN" altLang="en-US"/>
        </a:p>
      </dgm:t>
    </dgm:pt>
    <dgm:pt modelId="{A590B8F9-F273-4A7A-B5B0-FC7226EC6261}" type="parTrans" cxnId="{5A6B06FF-A9A7-4386-A32F-D2166DD547C4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D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BFF1D869-B213-4FCD-B8E6-1EC8989D09CB}" type="sibTrans" cxnId="{5A6B06FF-A9A7-4386-A32F-D2166DD547C4}">
      <dgm:prSet/>
      <dgm:spPr/>
      <dgm:t>
        <a:bodyPr/>
        <a:lstStyle/>
        <a:p>
          <a:endParaRPr lang="zh-CN" altLang="en-US"/>
        </a:p>
      </dgm:t>
    </dgm:pt>
    <dgm:pt modelId="{64A940C3-2222-4933-A5DB-CCC2DF15F6B4}" type="parTrans" cxnId="{E7E24616-C48D-4C8E-90B9-CCD456E13996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C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1A57578A-FE21-4A21-AD4F-14A171AE0937}" type="sibTrans" cxnId="{E7E24616-C48D-4C8E-90B9-CCD456E13996}">
      <dgm:prSet/>
      <dgm:spPr/>
      <dgm:t>
        <a:bodyPr/>
        <a:lstStyle/>
        <a:p>
          <a:endParaRPr lang="zh-CN" altLang="en-US"/>
        </a:p>
      </dgm:t>
    </dgm:pt>
    <dgm:pt modelId="{2E3FCF91-8882-469C-A13E-F17B6CC2518B}" type="parTrans" cxnId="{7E542BFE-BA18-44E5-B9E6-6804D6E5CA16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A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gm:t>
    </dgm:pt>
    <dgm:pt modelId="{56ABF888-3740-4DD3-8EB8-DBA8EBA15730}" type="sibTrans" cxnId="{7E542BFE-BA18-44E5-B9E6-6804D6E5CA16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D376D769-3D2D-4E5F-A883-196B8754E8A0}" type="pres">
      <dgm:prSet presAssocID="{57674DF2-E9E5-4F41-90C0-8946BDCA7AB1}" presName="wedge1" presStyleLbl="node1" presStyleCnt="4"/>
      <dgm:spPr/>
      <dgm:t>
        <a:bodyPr/>
        <a:lstStyle/>
        <a:p>
          <a:endParaRPr lang="zh-CN" altLang="en-US"/>
        </a:p>
      </dgm:t>
    </dgm:pt>
    <dgm:pt modelId="{A6D00701-EADC-4B58-BC48-7A61C138C736}" type="pres">
      <dgm:prSet presAssocID="{57674DF2-E9E5-4F41-90C0-8946BDCA7AB1}" presName="dummy1a"/>
      <dgm:spPr/>
      <dgm:t>
        <a:bodyPr/>
        <a:lstStyle/>
        <a:p/>
      </dgm:t>
    </dgm:pt>
    <dgm:pt modelId="{6E5D56DB-B4B9-45DA-BAC8-CAFB81B9DD54}" type="pres">
      <dgm:prSet presAssocID="{57674DF2-E9E5-4F41-90C0-8946BDCA7AB1}" presName="dummy1b"/>
      <dgm:spPr/>
      <dgm:t>
        <a:bodyPr/>
        <a:lstStyle/>
        <a:p/>
      </dgm:t>
    </dgm:pt>
    <dgm:pt modelId="{D01C61D7-8872-489A-80BA-25B3E9CCADCD}" type="pres">
      <dgm:prSet presAssocID="{57674DF2-E9E5-4F41-90C0-8946BDCA7AB1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B3662-A183-43BD-AA23-BBBC7AE67D95}" type="pres">
      <dgm:prSet presAssocID="{57674DF2-E9E5-4F41-90C0-8946BDCA7AB1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C5927F3C-4049-4213-8E21-C222CF515611}" type="pres">
      <dgm:prSet presAssocID="{57674DF2-E9E5-4F41-90C0-8946BDCA7AB1}" presName="dummy2a"/>
      <dgm:spPr/>
      <dgm:t>
        <a:bodyPr/>
        <a:lstStyle/>
        <a:p/>
      </dgm:t>
    </dgm:pt>
    <dgm:pt modelId="{1A289D6A-88C8-430B-825B-A90E94EE66E1}" type="pres">
      <dgm:prSet presAssocID="{57674DF2-E9E5-4F41-90C0-8946BDCA7AB1}" presName="dummy2b"/>
      <dgm:spPr/>
      <dgm:t>
        <a:bodyPr/>
        <a:lstStyle/>
        <a:p/>
      </dgm:t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6778F-F178-4A98-AF21-33E185659ACB}" type="pres">
      <dgm:prSet presAssocID="{57674DF2-E9E5-4F41-90C0-8946BDCA7AB1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31E5BBB7-216D-446A-8A4E-7460669D635F}" type="pres">
      <dgm:prSet presAssocID="{57674DF2-E9E5-4F41-90C0-8946BDCA7AB1}" presName="dummy3a"/>
      <dgm:spPr/>
      <dgm:t>
        <a:bodyPr/>
        <a:lstStyle/>
        <a:p/>
      </dgm:t>
    </dgm:pt>
    <dgm:pt modelId="{3E34208B-479F-49BB-A1CC-CEE47C9961A3}" type="pres">
      <dgm:prSet presAssocID="{57674DF2-E9E5-4F41-90C0-8946BDCA7AB1}" presName="dummy3b"/>
      <dgm:spPr/>
      <dgm:t>
        <a:bodyPr/>
        <a:lstStyle/>
        <a:p/>
      </dgm:t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E474-5B33-43F6-A808-C62D200D999B}" type="pres">
      <dgm:prSet presAssocID="{57674DF2-E9E5-4F41-90C0-8946BDCA7AB1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589B6615-0C2C-492F-82AC-78E9310BC448}" type="pres">
      <dgm:prSet presAssocID="{57674DF2-E9E5-4F41-90C0-8946BDCA7AB1}" presName="dummy4a"/>
      <dgm:spPr/>
      <dgm:t>
        <a:bodyPr/>
        <a:lstStyle/>
        <a:p/>
      </dgm:t>
    </dgm:pt>
    <dgm:pt modelId="{68DFE215-032A-43AB-85A1-05330E2FAC80}" type="pres">
      <dgm:prSet presAssocID="{57674DF2-E9E5-4F41-90C0-8946BDCA7AB1}" presName="dummy4b"/>
      <dgm:spPr/>
      <dgm:t>
        <a:bodyPr/>
        <a:lstStyle/>
        <a:p/>
      </dgm:t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3E43A-0AC2-47FC-B6E7-09FE1FCC82C1}" type="pres">
      <dgm:prSet presAssocID="{C4C66332-EC8F-455D-9D30-58261E3E1A69}" presName="arrowWedge1" presStyleLbl="fgSibTrans2D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</dgm:ptLst>
  <dgm:cxnLst>
    <dgm:cxn modelId="{224C1705-71AF-44DA-912F-DF6720D1B552}" srcId="{57674DF2-E9E5-4F41-90C0-8946BDCA7AB1}" destId="{7C84A07E-A3E2-433C-8740-17CE28F0A7F4}" srcOrd="0" destOrd="0" parTransId="{0D80836F-05CA-4F6C-A925-8C41CE03418F}" sibTransId="{C4C66332-EC8F-455D-9D30-58261E3E1A69}"/>
    <dgm:cxn modelId="{5A6B06FF-A9A7-4386-A32F-D2166DD547C4}" srcId="{57674DF2-E9E5-4F41-90C0-8946BDCA7AB1}" destId="{35DD39F0-7084-47AA-B6FC-13CF1C976CA3}" srcOrd="1" destOrd="0" parTransId="{A590B8F9-F273-4A7A-B5B0-FC7226EC6261}" sibTransId="{BFF1D869-B213-4FCD-B8E6-1EC8989D09CB}"/>
    <dgm:cxn modelId="{E7E24616-C48D-4C8E-90B9-CCD456E13996}" srcId="{57674DF2-E9E5-4F41-90C0-8946BDCA7AB1}" destId="{82D6A6C2-D653-46FF-973A-21FEE6BDBDCF}" srcOrd="2" destOrd="0" parTransId="{64A940C3-2222-4933-A5DB-CCC2DF15F6B4}" sibTransId="{1A57578A-FE21-4A21-AD4F-14A171AE0937}"/>
    <dgm:cxn modelId="{7E542BFE-BA18-44E5-B9E6-6804D6E5CA16}" srcId="{57674DF2-E9E5-4F41-90C0-8946BDCA7AB1}" destId="{79D5AA38-2AE2-43E9-8A64-430192ECC8DC}" srcOrd="3" destOrd="0" parTransId="{2E3FCF91-8882-469C-A13E-F17B6CC2518B}" sibTransId="{56ABF888-3740-4DD3-8EB8-DBA8EBA15730}"/>
    <dgm:cxn modelId="{F4C83ED8-51C6-4C4B-9167-07A5EC209EEC}" type="presOf" srcId="{57674DF2-E9E5-4F41-90C0-8946BDCA7AB1}" destId="{30758A79-F76F-47ED-95FE-982C967A22B9}" srcOrd="0" destOrd="0" presId="urn:microsoft.com/office/officeart/2005/8/layout/cycle8#2"/>
    <dgm:cxn modelId="{408D7113-AAFD-4F1F-BBD9-A563642366C1}" type="presParOf" srcId="{30758A79-F76F-47ED-95FE-982C967A22B9}" destId="{D376D769-3D2D-4E5F-A883-196B8754E8A0}" srcOrd="0" destOrd="0" presId="urn:microsoft.com/office/officeart/2005/8/layout/cycle8#2"/>
    <dgm:cxn modelId="{27792025-251C-490E-863A-AC7DA6FB7F31}" type="presOf" srcId="{7C84A07E-A3E2-433C-8740-17CE28F0A7F4}" destId="{D376D769-3D2D-4E5F-A883-196B8754E8A0}" srcOrd="0" destOrd="0" presId="urn:microsoft.com/office/officeart/2005/8/layout/cycle8#2"/>
    <dgm:cxn modelId="{B4A6921E-7507-4D5A-8111-76450168C15E}" type="presParOf" srcId="{30758A79-F76F-47ED-95FE-982C967A22B9}" destId="{A6D00701-EADC-4B58-BC48-7A61C138C736}" srcOrd="1" destOrd="0" presId="urn:microsoft.com/office/officeart/2005/8/layout/cycle8#2"/>
    <dgm:cxn modelId="{58C63128-52C9-4F85-AF23-D965363C87B8}" type="presParOf" srcId="{30758A79-F76F-47ED-95FE-982C967A22B9}" destId="{6E5D56DB-B4B9-45DA-BAC8-CAFB81B9DD54}" srcOrd="2" destOrd="0" presId="urn:microsoft.com/office/officeart/2005/8/layout/cycle8#2"/>
    <dgm:cxn modelId="{92BEB25F-D005-4218-8A3B-55AAD84A3DFD}" type="presParOf" srcId="{30758A79-F76F-47ED-95FE-982C967A22B9}" destId="{D01C61D7-8872-489A-80BA-25B3E9CCADCD}" srcOrd="3" destOrd="0" presId="urn:microsoft.com/office/officeart/2005/8/layout/cycle8#2"/>
    <dgm:cxn modelId="{D2B74D01-36A7-462E-8119-6704256393E0}" type="presOf" srcId="{7C84A07E-A3E2-433C-8740-17CE28F0A7F4}" destId="{D01C61D7-8872-489A-80BA-25B3E9CCADCD}" srcOrd="1" destOrd="0" presId="urn:microsoft.com/office/officeart/2005/8/layout/cycle8#2"/>
    <dgm:cxn modelId="{63733607-4AE1-4A45-A6C8-A8A7DB5BA10C}" type="presParOf" srcId="{30758A79-F76F-47ED-95FE-982C967A22B9}" destId="{155B3662-A183-43BD-AA23-BBBC7AE67D95}" srcOrd="4" destOrd="0" presId="urn:microsoft.com/office/officeart/2005/8/layout/cycle8#2"/>
    <dgm:cxn modelId="{3745BDC8-DE4C-4E86-9156-92D769ABE61C}" type="presOf" srcId="{35DD39F0-7084-47AA-B6FC-13CF1C976CA3}" destId="{155B3662-A183-43BD-AA23-BBBC7AE67D95}" srcOrd="0" destOrd="0" presId="urn:microsoft.com/office/officeart/2005/8/layout/cycle8#2"/>
    <dgm:cxn modelId="{69C49387-E19C-4592-92E1-AEFAAA7AFE09}" type="presParOf" srcId="{30758A79-F76F-47ED-95FE-982C967A22B9}" destId="{C5927F3C-4049-4213-8E21-C222CF515611}" srcOrd="5" destOrd="0" presId="urn:microsoft.com/office/officeart/2005/8/layout/cycle8#2"/>
    <dgm:cxn modelId="{996F387C-0013-4488-B6FA-17FE826CAC9B}" type="presParOf" srcId="{30758A79-F76F-47ED-95FE-982C967A22B9}" destId="{1A289D6A-88C8-430B-825B-A90E94EE66E1}" srcOrd="6" destOrd="0" presId="urn:microsoft.com/office/officeart/2005/8/layout/cycle8#2"/>
    <dgm:cxn modelId="{9893A930-A24D-4DC1-BEA8-82E91591F694}" type="presParOf" srcId="{30758A79-F76F-47ED-95FE-982C967A22B9}" destId="{2DF9ECEC-D554-4CD0-9928-CCE2455A7B80}" srcOrd="7" destOrd="0" presId="urn:microsoft.com/office/officeart/2005/8/layout/cycle8#2"/>
    <dgm:cxn modelId="{F221AFD4-EE09-416E-8BC7-96B390281446}" type="presOf" srcId="{35DD39F0-7084-47AA-B6FC-13CF1C976CA3}" destId="{2DF9ECEC-D554-4CD0-9928-CCE2455A7B80}" srcOrd="1" destOrd="0" presId="urn:microsoft.com/office/officeart/2005/8/layout/cycle8#2"/>
    <dgm:cxn modelId="{27ECB61D-3368-47D6-BDCE-4144DAF482EE}" type="presParOf" srcId="{30758A79-F76F-47ED-95FE-982C967A22B9}" destId="{0E26778F-F178-4A98-AF21-33E185659ACB}" srcOrd="8" destOrd="0" presId="urn:microsoft.com/office/officeart/2005/8/layout/cycle8#2"/>
    <dgm:cxn modelId="{513043E0-4689-46F7-A37D-5BF54C70EDE9}" type="presOf" srcId="{82D6A6C2-D653-46FF-973A-21FEE6BDBDCF}" destId="{0E26778F-F178-4A98-AF21-33E185659ACB}" srcOrd="0" destOrd="0" presId="urn:microsoft.com/office/officeart/2005/8/layout/cycle8#2"/>
    <dgm:cxn modelId="{3BA22A9E-2108-4398-BA7F-ABEA8EE028AF}" type="presParOf" srcId="{30758A79-F76F-47ED-95FE-982C967A22B9}" destId="{31E5BBB7-216D-446A-8A4E-7460669D635F}" srcOrd="9" destOrd="0" presId="urn:microsoft.com/office/officeart/2005/8/layout/cycle8#2"/>
    <dgm:cxn modelId="{7D1C9F5B-1438-4FE3-B206-F7F45B6C6D94}" type="presParOf" srcId="{30758A79-F76F-47ED-95FE-982C967A22B9}" destId="{3E34208B-479F-49BB-A1CC-CEE47C9961A3}" srcOrd="10" destOrd="0" presId="urn:microsoft.com/office/officeart/2005/8/layout/cycle8#2"/>
    <dgm:cxn modelId="{0A776185-8A07-40D9-B460-F3D7EAA2F15E}" type="presParOf" srcId="{30758A79-F76F-47ED-95FE-982C967A22B9}" destId="{9CF12626-E29A-45D6-BC69-659CB6BC1A62}" srcOrd="11" destOrd="0" presId="urn:microsoft.com/office/officeart/2005/8/layout/cycle8#2"/>
    <dgm:cxn modelId="{50D8E40D-F52D-467C-A65F-F80C63C08B5F}" type="presOf" srcId="{82D6A6C2-D653-46FF-973A-21FEE6BDBDCF}" destId="{9CF12626-E29A-45D6-BC69-659CB6BC1A62}" srcOrd="1" destOrd="0" presId="urn:microsoft.com/office/officeart/2005/8/layout/cycle8#2"/>
    <dgm:cxn modelId="{7D1F8CC3-A04B-4F37-9401-13EBD0085A92}" type="presParOf" srcId="{30758A79-F76F-47ED-95FE-982C967A22B9}" destId="{E958E474-5B33-43F6-A808-C62D200D999B}" srcOrd="12" destOrd="0" presId="urn:microsoft.com/office/officeart/2005/8/layout/cycle8#2"/>
    <dgm:cxn modelId="{82F862F3-070B-4F3F-9558-0AF77F7D1F93}" type="presOf" srcId="{79D5AA38-2AE2-43E9-8A64-430192ECC8DC}" destId="{E958E474-5B33-43F6-A808-C62D200D999B}" srcOrd="0" destOrd="0" presId="urn:microsoft.com/office/officeart/2005/8/layout/cycle8#2"/>
    <dgm:cxn modelId="{2F8CADFE-278B-4C52-A0F1-4DF3030ECFFE}" type="presParOf" srcId="{30758A79-F76F-47ED-95FE-982C967A22B9}" destId="{589B6615-0C2C-492F-82AC-78E9310BC448}" srcOrd="13" destOrd="0" presId="urn:microsoft.com/office/officeart/2005/8/layout/cycle8#2"/>
    <dgm:cxn modelId="{25046933-A6F8-479D-BF5F-984C6F28335F}" type="presParOf" srcId="{30758A79-F76F-47ED-95FE-982C967A22B9}" destId="{68DFE215-032A-43AB-85A1-05330E2FAC80}" srcOrd="14" destOrd="0" presId="urn:microsoft.com/office/officeart/2005/8/layout/cycle8#2"/>
    <dgm:cxn modelId="{8D95CA32-06ED-4E3A-ABC2-7E535B9DBB94}" type="presParOf" srcId="{30758A79-F76F-47ED-95FE-982C967A22B9}" destId="{1733E945-4FD1-43FB-95A8-4B0302169D16}" srcOrd="15" destOrd="0" presId="urn:microsoft.com/office/officeart/2005/8/layout/cycle8#2"/>
    <dgm:cxn modelId="{C1FA260D-764D-4D8B-9AD6-B5A8CE5D2D39}" type="presOf" srcId="{79D5AA38-2AE2-43E9-8A64-430192ECC8DC}" destId="{1733E945-4FD1-43FB-95A8-4B0302169D16}" srcOrd="1" destOrd="0" presId="urn:microsoft.com/office/officeart/2005/8/layout/cycle8#2"/>
    <dgm:cxn modelId="{5FDC7A7B-4F43-4BE3-804B-06D088239FBE}" type="presParOf" srcId="{30758A79-F76F-47ED-95FE-982C967A22B9}" destId="{7913E43A-0AC2-47FC-B6E7-09FE1FCC82C1}" srcOrd="16" destOrd="0" presId="urn:microsoft.com/office/officeart/2005/8/layout/cycle8#2"/>
    <dgm:cxn modelId="{2EC15808-7B64-4D8A-B83E-71B60BC7479E}" type="presParOf" srcId="{30758A79-F76F-47ED-95FE-982C967A22B9}" destId="{1185B11A-3EBF-4B90-A8AA-1D1C79177C75}" srcOrd="17" destOrd="0" presId="urn:microsoft.com/office/officeart/2005/8/layout/cycle8#2"/>
    <dgm:cxn modelId="{8E84A117-E15C-4E1A-A80A-E4C969CD6890}" type="presParOf" srcId="{30758A79-F76F-47ED-95FE-982C967A22B9}" destId="{33C3EF67-54B7-4A53-854F-39779AADE432}" srcOrd="18" destOrd="0" presId="urn:microsoft.com/office/officeart/2005/8/layout/cycle8#2"/>
    <dgm:cxn modelId="{1C7607CD-AE1F-433C-A3CF-DF1AD3E90303}" type="presParOf" srcId="{30758A79-F76F-47ED-95FE-982C967A22B9}" destId="{8E7B3E79-45F5-4D67-97FC-31D666030EF1}" srcOrd="19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7" name=""/>
      <dsp:cNvGrpSpPr/>
    </dsp:nvGrpSpPr>
    <dsp:grpSpPr/>
    <dsp:sp modelId="{D376D769-3D2D-4E5F-A883-196B8754E8A0}">
      <dsp:nvSpPr>
        <dsp:cNvPr id="28" name=""/>
        <dsp:cNvSpPr/>
      </dsp:nvSpPr>
      <dsp:spPr>
        <a:xfrm>
          <a:off x="684265" y="134766"/>
          <a:ext cx="1947251" cy="1947251"/>
        </a:xfrm>
        <a:prstGeom prst="pie">
          <a:avLst>
            <a:gd name="adj1" fmla="val 16200000"/>
            <a:gd name="adj2" fmla="val 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P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1717931" y="538357"/>
        <a:ext cx="718628" cy="533176"/>
      </dsp:txXfrm>
    </dsp:sp>
    <dsp:sp modelId="{155B3662-A183-43BD-AA23-BBBC7AE67D95}">
      <dsp:nvSpPr>
        <dsp:cNvPr id="29" name=""/>
        <dsp:cNvSpPr/>
      </dsp:nvSpPr>
      <dsp:spPr>
        <a:xfrm>
          <a:off x="684265" y="200138"/>
          <a:ext cx="1947251" cy="1947251"/>
        </a:xfrm>
        <a:prstGeom prst="pie">
          <a:avLst>
            <a:gd name="adj1" fmla="val 0"/>
            <a:gd name="adj2" fmla="val 5400000"/>
          </a:avLst>
        </a:prstGeom>
        <a:solidFill>
          <a:srgbClr val="2032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D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1717931" y="1210623"/>
        <a:ext cx="718628" cy="533176"/>
      </dsp:txXfrm>
    </dsp:sp>
    <dsp:sp modelId="{0E26778F-F178-4A98-AF21-33E185659ACB}">
      <dsp:nvSpPr>
        <dsp:cNvPr id="30" name=""/>
        <dsp:cNvSpPr/>
      </dsp:nvSpPr>
      <dsp:spPr>
        <a:xfrm>
          <a:off x="618893" y="200138"/>
          <a:ext cx="1947251" cy="1947251"/>
        </a:xfrm>
        <a:prstGeom prst="pie">
          <a:avLst>
            <a:gd name="adj1" fmla="val 5400000"/>
            <a:gd name="adj2" fmla="val 108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C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813850" y="1210623"/>
        <a:ext cx="718628" cy="533176"/>
      </dsp:txXfrm>
    </dsp:sp>
    <dsp:sp modelId="{E958E474-5B33-43F6-A808-C62D200D999B}">
      <dsp:nvSpPr>
        <dsp:cNvPr id="31" name=""/>
        <dsp:cNvSpPr/>
      </dsp:nvSpPr>
      <dsp:spPr>
        <a:xfrm>
          <a:off x="618893" y="134766"/>
          <a:ext cx="1947251" cy="194725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A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813850" y="538357"/>
        <a:ext cx="718628" cy="533176"/>
      </dsp:txXfrm>
    </dsp:sp>
    <dsp:sp modelId="{7913E43A-0AC2-47FC-B6E7-09FE1FCC82C1}">
      <dsp:nvSpPr>
        <dsp:cNvPr id="32" name=""/>
        <dsp:cNvSpPr/>
      </dsp:nvSpPr>
      <dsp:spPr>
        <a:xfrm>
          <a:off x="563720" y="14222"/>
          <a:ext cx="2188340" cy="218834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185B11A-3EBF-4B90-A8AA-1D1C79177C75}">
      <dsp:nvSpPr>
        <dsp:cNvPr id="33" name=""/>
        <dsp:cNvSpPr/>
      </dsp:nvSpPr>
      <dsp:spPr>
        <a:xfrm>
          <a:off x="563720" y="79594"/>
          <a:ext cx="2188340" cy="218834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3C3EF67-54B7-4A53-854F-39779AADE432}">
      <dsp:nvSpPr>
        <dsp:cNvPr id="34" name=""/>
        <dsp:cNvSpPr/>
      </dsp:nvSpPr>
      <dsp:spPr>
        <a:xfrm>
          <a:off x="498348" y="79594"/>
          <a:ext cx="2188340" cy="218834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E7B3E79-45F5-4D67-97FC-31D666030EF1}">
      <dsp:nvSpPr>
        <dsp:cNvPr id="35" name=""/>
        <dsp:cNvSpPr/>
      </dsp:nvSpPr>
      <dsp:spPr>
        <a:xfrm>
          <a:off x="498348" y="14222"/>
          <a:ext cx="2188340" cy="218834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6" name=""/>
      <dsp:cNvGrpSpPr/>
    </dsp:nvGrpSpPr>
    <dsp:grpSpPr/>
    <dsp:sp modelId="{D376D769-3D2D-4E5F-A883-196B8754E8A0}">
      <dsp:nvSpPr>
        <dsp:cNvPr id="37" name=""/>
        <dsp:cNvSpPr/>
      </dsp:nvSpPr>
      <dsp:spPr>
        <a:xfrm>
          <a:off x="684265" y="134766"/>
          <a:ext cx="1947251" cy="1947251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P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1717931" y="538357"/>
        <a:ext cx="718628" cy="533176"/>
      </dsp:txXfrm>
    </dsp:sp>
    <dsp:sp modelId="{155B3662-A183-43BD-AA23-BBBC7AE67D95}">
      <dsp:nvSpPr>
        <dsp:cNvPr id="38" name=""/>
        <dsp:cNvSpPr/>
      </dsp:nvSpPr>
      <dsp:spPr>
        <a:xfrm>
          <a:off x="684265" y="200138"/>
          <a:ext cx="1947251" cy="1947251"/>
        </a:xfrm>
        <a:prstGeom prst="pie">
          <a:avLst>
            <a:gd name="adj1" fmla="val 0"/>
            <a:gd name="adj2" fmla="val 54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D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1717931" y="1210623"/>
        <a:ext cx="718628" cy="533176"/>
      </dsp:txXfrm>
    </dsp:sp>
    <dsp:sp modelId="{0E26778F-F178-4A98-AF21-33E185659ACB}">
      <dsp:nvSpPr>
        <dsp:cNvPr id="39" name=""/>
        <dsp:cNvSpPr/>
      </dsp:nvSpPr>
      <dsp:spPr>
        <a:xfrm>
          <a:off x="618893" y="200138"/>
          <a:ext cx="1947251" cy="1947251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C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813850" y="1210623"/>
        <a:ext cx="718628" cy="533176"/>
      </dsp:txXfrm>
    </dsp:sp>
    <dsp:sp modelId="{E958E474-5B33-43F6-A808-C62D200D999B}">
      <dsp:nvSpPr>
        <dsp:cNvPr id="40" name=""/>
        <dsp:cNvSpPr/>
      </dsp:nvSpPr>
      <dsp:spPr>
        <a:xfrm>
          <a:off x="618893" y="134766"/>
          <a:ext cx="1947251" cy="1947251"/>
        </a:xfrm>
        <a:prstGeom prst="pie">
          <a:avLst>
            <a:gd name="adj1" fmla="val 108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rPr>
            <a:t>A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ea"/>
            <a:sym typeface="+mn-lt"/>
          </a:endParaRPr>
        </a:p>
      </dsp:txBody>
      <dsp:txXfrm>
        <a:off x="813850" y="538357"/>
        <a:ext cx="718628" cy="533176"/>
      </dsp:txXfrm>
    </dsp:sp>
    <dsp:sp modelId="{7913E43A-0AC2-47FC-B6E7-09FE1FCC82C1}">
      <dsp:nvSpPr>
        <dsp:cNvPr id="41" name=""/>
        <dsp:cNvSpPr/>
      </dsp:nvSpPr>
      <dsp:spPr>
        <a:xfrm>
          <a:off x="563720" y="14222"/>
          <a:ext cx="2188340" cy="218834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185B11A-3EBF-4B90-A8AA-1D1C79177C75}">
      <dsp:nvSpPr>
        <dsp:cNvPr id="42" name=""/>
        <dsp:cNvSpPr/>
      </dsp:nvSpPr>
      <dsp:spPr>
        <a:xfrm>
          <a:off x="563720" y="79594"/>
          <a:ext cx="2188340" cy="218834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3C3EF67-54B7-4A53-854F-39779AADE432}">
      <dsp:nvSpPr>
        <dsp:cNvPr id="43" name=""/>
        <dsp:cNvSpPr/>
      </dsp:nvSpPr>
      <dsp:spPr>
        <a:xfrm>
          <a:off x="498348" y="79594"/>
          <a:ext cx="2188340" cy="218834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E7B3E79-45F5-4D67-97FC-31D666030EF1}">
      <dsp:nvSpPr>
        <dsp:cNvPr id="44" name=""/>
        <dsp:cNvSpPr/>
      </dsp:nvSpPr>
      <dsp:spPr>
        <a:xfrm>
          <a:off x="498348" y="14222"/>
          <a:ext cx="2188340" cy="218834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E980-006F-4F9F-AE4A-F26354FD21F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C0A6-C9F3-498F-8B00-EA430B76A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47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1222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974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647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9408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835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9531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157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093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551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112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69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7425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4767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3094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395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513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707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260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923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557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425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4521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737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07435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20304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59793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85028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87717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1655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40046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0248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85014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985094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734819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86520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57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7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7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7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15.wdp" Type="http://schemas.microsoft.com/office/2007/relationships/hdphoto"/><Relationship Id="rId7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1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media/image7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1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diagrams/data2.xml" Type="http://schemas.openxmlformats.org/officeDocument/2006/relationships/diagramData"/><Relationship Id="rId11" Target="../diagrams/layout2.xml" Type="http://schemas.openxmlformats.org/officeDocument/2006/relationships/diagramLayout"/><Relationship Id="rId12" Target="../diagrams/quickStyle2.xml" Type="http://schemas.openxmlformats.org/officeDocument/2006/relationships/diagramQuickStyle"/><Relationship Id="rId13" Target="../diagrams/colors2.xml" Type="http://schemas.openxmlformats.org/officeDocument/2006/relationships/diagramColors"/><Relationship Id="rId14" Target="../media/image7.png" Type="http://schemas.openxmlformats.org/officeDocument/2006/relationships/image"/><Relationship Id="rId15" Target="../media/image18.png" Type="http://schemas.openxmlformats.org/officeDocument/2006/relationships/image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diagrams/drawing1.xml" Type="http://schemas.microsoft.com/office/2007/relationships/diagramDrawing"/><Relationship Id="rId5" Target="../diagrams/data1.xml" Type="http://schemas.openxmlformats.org/officeDocument/2006/relationships/diagramData"/><Relationship Id="rId6" Target="../diagrams/layout1.xml" Type="http://schemas.openxmlformats.org/officeDocument/2006/relationships/diagramLayout"/><Relationship Id="rId7" Target="../diagrams/quickStyle1.xml" Type="http://schemas.openxmlformats.org/officeDocument/2006/relationships/diagramQuickStyle"/><Relationship Id="rId8" Target="../diagrams/colors1.xml" Type="http://schemas.openxmlformats.org/officeDocument/2006/relationships/diagramColors"/><Relationship Id="rId9" Target="../diagrams/drawing2.xml" Type="http://schemas.microsoft.com/office/2007/relationships/diagramDrawing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media/image19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5.wdp" Type="http://schemas.microsoft.com/office/2007/relationships/hdphoto"/><Relationship Id="rId7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8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7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7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11.wdp" Type="http://schemas.microsoft.com/office/2007/relationships/hdphoto"/><Relationship Id="rId7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ABAAB46-A53D-4CE4-912C-3F457C3950A8}"/>
              </a:ext>
            </a:extLst>
          </p:cNvPr>
          <p:cNvGrpSpPr/>
          <p:nvPr/>
        </p:nvGrpSpPr>
        <p:grpSpPr>
          <a:xfrm>
            <a:off x="-1" y="-24184"/>
            <a:ext cx="12276519" cy="6882186"/>
            <a:chOff x="-1" y="-24184"/>
            <a:chExt cx="12276519" cy="6882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724F601-7F62-4160-B454-6B07AC07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556640-61AC-4033-B414-97C88CF6DB38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6D97E34-F268-448B-9501-E54E9F5FF7E7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9A86E21-70D3-41F6-A514-7237C5397A73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8AA87E7-7A3F-4301-BB01-0EA302A0A544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93C0AD6E-49A8-4401-B1E4-9665F068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462" y="3855365"/>
            <a:ext cx="635127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/>
            <a:r>
              <a:rPr altLang="en-US" lang="zh-CN" sz="6000">
                <a:solidFill>
                  <a:srgbClr val="203265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  <a:cs typeface="+mn-ea"/>
                <a:sym typeface="+mn-lt"/>
              </a:rPr>
              <a:t>企业目标管理实务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418D80-16A5-4137-A141-DEE31A37D29C}"/>
              </a:ext>
            </a:extLst>
          </p:cNvPr>
          <p:cNvSpPr txBox="1"/>
          <p:nvPr/>
        </p:nvSpPr>
        <p:spPr>
          <a:xfrm>
            <a:off x="4873948" y="5495203"/>
            <a:ext cx="2559685" cy="365760"/>
          </a:xfrm>
          <a:prstGeom prst="rect">
            <a:avLst/>
          </a:prstGeom>
          <a:solidFill>
            <a:srgbClr val="203265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AC1E3C-5CDE-4BD5-B1AD-0F7E537E0769}"/>
              </a:ext>
            </a:extLst>
          </p:cNvPr>
          <p:cNvSpPr txBox="1"/>
          <p:nvPr/>
        </p:nvSpPr>
        <p:spPr>
          <a:xfrm>
            <a:off x="7891467" y="5495203"/>
            <a:ext cx="2559685" cy="365760"/>
          </a:xfrm>
          <a:prstGeom prst="rect">
            <a:avLst/>
          </a:prstGeom>
          <a:solidFill>
            <a:srgbClr val="203265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时间：202X.7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AB2371-EF83-4148-B0E3-1916D2D3FD21}"/>
              </a:ext>
            </a:extLst>
          </p:cNvPr>
          <p:cNvSpPr/>
          <p:nvPr/>
        </p:nvSpPr>
        <p:spPr>
          <a:xfrm>
            <a:off x="4671414" y="4904217"/>
            <a:ext cx="599536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</a:rPr>
              <a:t>Enterprise target management practice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4721085-3B4E-4E6C-9254-A8DE6E0AD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648307" y="3846388"/>
            <a:ext cx="3552749" cy="2439455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F339FE-0E1C-4E8B-BF43-B07589DBF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-9459" l="29283" r="24664" t="100000"/>
          <a:stretch>
            <a:fillRect/>
          </a:stretch>
        </p:blipFill>
        <p:spPr>
          <a:xfrm>
            <a:off x="6549069" y="3447288"/>
            <a:ext cx="2768614" cy="329387"/>
          </a:xfrm>
          <a:custGeom>
            <a:gdLst>
              <a:gd fmla="*/ 0 w 2768614" name="connsiteX0"/>
              <a:gd fmla="*/ 0 h 329387" name="connsiteY0"/>
              <a:gd fmla="*/ 2768614 w 2768614" name="connsiteX1"/>
              <a:gd fmla="*/ 0 h 329387" name="connsiteY1"/>
              <a:gd fmla="*/ 2737827 w 2768614" name="connsiteX2"/>
              <a:gd fmla="*/ 17374 h 329387" name="connsiteY2"/>
              <a:gd fmla="*/ 1384307 w 2768614" name="connsiteX3"/>
              <a:gd fmla="*/ 329387 h 329387" name="connsiteY3"/>
              <a:gd fmla="*/ 30787 w 2768614" name="connsiteX4"/>
              <a:gd fmla="*/ 17374 h 329387" name="connsiteY4"/>
              <a:gd fmla="*/ 0 w 2768614" name="connsiteX5"/>
              <a:gd fmla="*/ 0 h 3293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29387" w="2768614">
                <a:moveTo>
                  <a:pt x="0" y="0"/>
                </a:moveTo>
                <a:lnTo>
                  <a:pt x="2768614" y="0"/>
                </a:lnTo>
                <a:lnTo>
                  <a:pt x="2737827" y="17374"/>
                </a:lnTo>
                <a:cubicBezTo>
                  <a:pt x="2351457" y="214363"/>
                  <a:pt x="1885681" y="329387"/>
                  <a:pt x="1384307" y="329387"/>
                </a:cubicBezTo>
                <a:cubicBezTo>
                  <a:pt x="882933" y="329387"/>
                  <a:pt x="417158" y="214363"/>
                  <a:pt x="30787" y="1737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560478494"/>
      </p:ext>
    </p:extLst>
  </p:cSld>
  <p:clrMapOvr>
    <a:masterClrMapping/>
  </p:clrMapOvr>
  <mc:AlternateContent>
    <mc:Choice Requires="p14">
      <p:transition advTm="3000" p14:dur="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21"/>
      <p:bldP grpId="0" spid="2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25270" y="1724388"/>
            <a:ext cx="9523516" cy="12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indent="-285750" marL="285750">
              <a:buClr>
                <a:srgbClr val="C60F01"/>
              </a:buClr>
              <a:buFont charset="2" panose="05000000000000000000" pitchFamily="2" typeface="Wingdings"/>
              <a:buChar char="n"/>
            </a:pPr>
            <a:r>
              <a:rPr altLang="zh-CN" lang="en-US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1954年，德鲁克在《管理实践》一书中提出了一个具有划时代意义的概念——目标管理（Management By Objectives，MBO），它是德鲁克所发明的最重要、最有影响的概念，并已成为当代管理体系的重要组成部分。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425270" y="3199908"/>
            <a:ext cx="4487010" cy="26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-285750" marL="285750">
              <a:buClr>
                <a:srgbClr val="C60F01"/>
              </a:buClr>
              <a:buFont charset="2" panose="05000000000000000000" pitchFamily="2" typeface="Wingdings"/>
              <a:buChar char="n"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标管理提出以后，便在美国迅速流传。时值第二次世界大战后西方经济由恢复转向迅速发展的时期，企业急需采用新的方法调动员工积极性以提高竞争能力，目标管理的出现可谓应运而生，遂被广泛应用，并很快为日本、西欧国家的企业所仿效，在世界管理界大行其道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B422AFD-4CE8-4912-8F5F-0F2812C4F59F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A34BE49-6366-4BF9-A327-DF5382DD6BA5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907D8E4-AE1C-4777-9F2F-039718B7B407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1FA2D0-C1EC-4B8C-B0DD-DE6A82BCF5DA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699EA70-07F2-4239-86F4-CF011A5A41B7}"/>
              </a:ext>
            </a:extLst>
          </p:cNvPr>
          <p:cNvSpPr/>
          <p:nvPr/>
        </p:nvSpPr>
        <p:spPr>
          <a:xfrm>
            <a:off x="1425270" y="510338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目标管理的由来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42B71B-6BFD-4F13-92A8-96E64150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1C009A-5081-499E-9EFE-6EBD6B37E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7800" y="2967512"/>
            <a:ext cx="4487010" cy="314090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129767" y="1842774"/>
            <a:ext cx="5161643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cs typeface="+mn-ea"/>
                <a:sym typeface="+mn-lt"/>
              </a:rPr>
              <a:t>目标管理亦称“成果管理”。是指在企业员工的积极参与下，自上而下地确定工作目标，并通过对目标完成情况的检查和奖惩的手段，自下而上地实现公司经营管理目标的一种管理方法。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77164" y="4188333"/>
            <a:ext cx="9885070" cy="1735455"/>
            <a:chOff x="6986726" y="3739686"/>
            <a:chExt cx="5205274" cy="173543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6986726" y="3739686"/>
              <a:ext cx="5205274" cy="1735439"/>
            </a:xfrm>
            <a:prstGeom prst="rect">
              <a:avLst/>
            </a:prstGeom>
            <a:solidFill>
              <a:srgbClr val="20326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47399" y="4397400"/>
              <a:ext cx="4883056" cy="725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kern="100" lang="zh-CN" sz="1600">
                  <a:solidFill>
                    <a:schemeClr val="bg1"/>
                  </a:solidFill>
                  <a:cs typeface="+mn-ea"/>
                  <a:sym typeface="+mn-lt"/>
                </a:rPr>
                <a:t>如：父亲说：好女儿，如果这学期 你考了班级第一，暑假老爸带你去新马泰！ 女儿说：哇！新马泰！我梦寐以求的，为了奖赏我一定要考全班第一。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47609" y="3906308"/>
              <a:ext cx="4883056" cy="448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b="1" kern="100" lang="zh-CN">
                  <a:solidFill>
                    <a:schemeClr val="bg1"/>
                  </a:solidFill>
                  <a:cs typeface="+mn-ea"/>
                  <a:sym typeface="+mn-lt"/>
                </a:rPr>
                <a:t>实际生活中，我们每一个人都在自觉不自觉地运用着目标管理。</a:t>
              </a: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995DAD9-6E17-4E81-9D45-9D3507F7486A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98AC512-B88C-490D-929E-EEAAA16D744D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464C85C-F1CC-476D-8003-EDAF9E9950EA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FF5FB19-0491-48CB-AA73-3CE6D381CCF8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83DC07F4-3038-41CB-894B-071209E8F871}"/>
              </a:ext>
            </a:extLst>
          </p:cNvPr>
          <p:cNvSpPr/>
          <p:nvPr/>
        </p:nvSpPr>
        <p:spPr>
          <a:xfrm>
            <a:off x="1425270" y="510338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目标管理的由来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F21E803-55F8-41A0-B276-CCC1A78D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D8A670-224D-407B-BA2C-D5665B7CF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76" y="1544960"/>
            <a:ext cx="4442758" cy="215182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331636" y="1701993"/>
            <a:ext cx="4557395" cy="558614"/>
          </a:xfrm>
          <a:prstGeom prst="rect">
            <a:avLst/>
          </a:prstGeom>
          <a:solidFill>
            <a:srgbClr val="C00000"/>
          </a:solidFill>
          <a:ln cap="flat" w="50800">
            <a:noFill/>
            <a:miter lim="400000"/>
          </a:ln>
          <a:effectLst>
            <a:outerShdw algn="tr" blurRad="127000" dir="8100000" dist="38100" rotWithShape="0">
              <a:prstClr val="black">
                <a:alpha val="40000"/>
              </a:prstClr>
            </a:outerShdw>
          </a:effectLst>
        </p:spPr>
        <p:txBody>
          <a:bodyPr anchor="ctr" bIns="67733" lIns="67733" numCol="1" rIns="67733" tIns="67733" wrap="square">
            <a:noAutofit/>
          </a:bodyPr>
          <a:lstStyle>
            <a:defPPr>
              <a:defRPr lang="zh-CN"/>
            </a:defPPr>
            <a:lvl1pPr defTabSz="1219200">
              <a:spcBef>
                <a:spcPts val="4500"/>
              </a:spcBef>
              <a:defRPr sz="3335">
                <a:solidFill>
                  <a:prstClr val="black"/>
                </a:solidFill>
                <a:latin typeface="Aller Light"/>
                <a:ea typeface="Aller Light"/>
                <a:cs typeface="+mn-ea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3200">
                <a:solidFill>
                  <a:schemeClr val="bg1"/>
                </a:solidFill>
                <a:sym typeface="+mn-lt"/>
              </a:rPr>
              <a:t>目标管理，被誉为是：</a:t>
            </a:r>
          </a:p>
        </p:txBody>
      </p:sp>
      <p:sp>
        <p:nvSpPr>
          <p:cNvPr id="10" name="矩形 9"/>
          <p:cNvSpPr/>
          <p:nvPr/>
        </p:nvSpPr>
        <p:spPr>
          <a:xfrm>
            <a:off x="1476520" y="3870515"/>
            <a:ext cx="7628291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lang="zh-CN">
                <a:latin typeface="+mn-ea"/>
                <a:cs typeface="+mn-ea"/>
                <a:sym typeface="+mn-lt"/>
              </a:rPr>
              <a:t>必须建立企业的目标体系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lang="zh-CN">
                <a:latin typeface="+mn-ea"/>
                <a:cs typeface="+mn-ea"/>
                <a:sym typeface="+mn-lt"/>
              </a:rPr>
              <a:t>目标建立的过程，是一个自上而下的过程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lang="zh-CN">
                <a:latin typeface="+mn-ea"/>
                <a:cs typeface="+mn-ea"/>
                <a:sym typeface="+mn-lt"/>
              </a:rPr>
              <a:t>目标实现的过程，是一个自下而上的过程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lang="zh-CN">
                <a:latin typeface="+mn-ea"/>
                <a:cs typeface="+mn-ea"/>
                <a:sym typeface="+mn-lt"/>
              </a:rPr>
              <a:t>要通过对目标完成情况的检查和奖惩，来确保目标的实现</a:t>
            </a:r>
          </a:p>
        </p:txBody>
      </p:sp>
      <p:sp>
        <p:nvSpPr>
          <p:cNvPr id="11" name="矩形 10"/>
          <p:cNvSpPr/>
          <p:nvPr/>
        </p:nvSpPr>
        <p:spPr>
          <a:xfrm>
            <a:off x="1476520" y="2883999"/>
            <a:ext cx="47414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4800">
                <a:solidFill>
                  <a:srgbClr val="203265"/>
                </a:solidFill>
                <a:cs typeface="+mn-ea"/>
                <a:sym typeface="+mn-lt"/>
              </a:rPr>
              <a:t>企业的导航系统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31636" y="2588888"/>
            <a:ext cx="995467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31636" y="5949099"/>
            <a:ext cx="983317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61E16A0-AB50-4DA5-96FB-FDB9A4E0E9EC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D4F6CCB-59BE-43C6-AAAE-8594B5E4DC07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707C211-E48D-400B-BE1A-65805EC7A22A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EA8FC23-10AB-4BA0-89E3-6999D77B5EF7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297E07DC-0420-442B-948D-0C90CD616ACA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什么是目标管理？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219F1A1-EAFD-47A5-BFE8-A107700BD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10051E6-CB3B-4115-81E9-A80132D3A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52940" y="3299497"/>
            <a:ext cx="3194304" cy="219456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2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22"/>
          <p:cNvGrpSpPr/>
          <p:nvPr/>
        </p:nvGrpSpPr>
        <p:grpSpPr>
          <a:xfrm>
            <a:off x="5584656" y="2444934"/>
            <a:ext cx="977547" cy="978547"/>
            <a:chExt cx="1700" cy="1700"/>
          </a:xfrm>
          <a:solidFill>
            <a:srgbClr val="C60F01"/>
          </a:solidFill>
        </p:grpSpPr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0" y="0"/>
              <a:ext cx="1700" cy="1700"/>
            </a:xfrm>
            <a:prstGeom prst="ellipse">
              <a:avLst/>
            </a:prstGeom>
            <a:grpFill/>
            <a:ln w="50800">
              <a:noFill/>
              <a:round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endParaRPr altLang="en-US" lang="zh-CN" sz="1335">
                <a:cs typeface="+mn-ea"/>
                <a:sym typeface="+mn-lt"/>
              </a:endParaRPr>
            </a:p>
          </p:txBody>
        </p:sp>
        <p:sp>
          <p:nvSpPr>
            <p:cNvPr id="11" name="WordArt 24"/>
            <p:cNvSpPr>
              <a:spLocks noChangeArrowheads="1" noChangeShapeType="1"/>
            </p:cNvSpPr>
            <p:nvPr/>
          </p:nvSpPr>
          <p:spPr bwMode="auto">
            <a:xfrm>
              <a:off x="269" y="459"/>
              <a:ext cx="1149" cy="877"/>
            </a:xfrm>
            <a:prstGeom prst="rect">
              <a:avLst/>
            </a:prstGeom>
            <a:grpFill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z="400">
                  <a:solidFill>
                    <a:srgbClr val="F8F8F8"/>
                  </a:solidFill>
                  <a:cs typeface="+mn-ea"/>
                  <a:sym typeface="+mn-lt"/>
                </a:rPr>
                <a:t>VS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07345" y="1645924"/>
            <a:ext cx="5359775" cy="4150992"/>
            <a:chOff x="6702595" y="1645924"/>
            <a:chExt cx="5359775" cy="4150992"/>
          </a:xfrm>
          <a:noFill/>
        </p:grpSpPr>
        <p:sp>
          <p:nvSpPr>
            <p:cNvPr id="16" name="矩形 15"/>
            <p:cNvSpPr/>
            <p:nvPr/>
          </p:nvSpPr>
          <p:spPr>
            <a:xfrm>
              <a:off x="6702595" y="1645924"/>
              <a:ext cx="4665700" cy="415099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/>
            <a:p>
              <a:pPr algn="l">
                <a:lnSpc>
                  <a:spcPct val="130000"/>
                </a:lnSpc>
                <a:spcAft>
                  <a:spcPct val="0"/>
                </a:spcAft>
              </a:pPr>
              <a:endParaRPr kern="100" lang="en-US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79313" y="3439582"/>
              <a:ext cx="4883056" cy="19933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提高管理效率。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有助于组织机构改革。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有助于形成“自动自发”的工作局面。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激励员工完成目标。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实现有效的监督控制。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有利于客观评价员工。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7285" y="1645924"/>
            <a:ext cx="4825364" cy="4150992"/>
            <a:chOff x="657430" y="1645924"/>
            <a:chExt cx="4825364" cy="4150992"/>
          </a:xfrm>
          <a:noFill/>
        </p:grpSpPr>
        <p:sp>
          <p:nvSpPr>
            <p:cNvPr id="15" name="矩形 14"/>
            <p:cNvSpPr/>
            <p:nvPr/>
          </p:nvSpPr>
          <p:spPr>
            <a:xfrm>
              <a:off x="657430" y="1645924"/>
              <a:ext cx="4601948" cy="415099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/>
            <a:p>
              <a:pPr algn="l">
                <a:lnSpc>
                  <a:spcPct val="130000"/>
                </a:lnSpc>
                <a:spcAft>
                  <a:spcPct val="0"/>
                </a:spcAft>
              </a:pPr>
              <a:endParaRPr kern="100" lang="en-US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0309" y="3543300"/>
              <a:ext cx="4642485" cy="19933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目标难以制定。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目标管理的哲学假设不一定都存在。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目标商定可能增加管理成本。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没有绝对客观、公正的奖惩。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往往强调短期目标而忽略长期发展。</a:t>
              </a:r>
            </a:p>
            <a:p>
              <a:pPr indent="-342900" marL="342900">
                <a:lnSpc>
                  <a:spcPct val="130000"/>
                </a:lnSpc>
                <a:buFont typeface="+mj-ea"/>
                <a:buAutoNum type="circleNumDbPlain"/>
              </a:pPr>
              <a:r>
                <a:rPr altLang="en-US" kern="100" lang="zh-CN" sz="1600">
                  <a:cs typeface="+mn-ea"/>
                  <a:sym typeface="+mn-lt"/>
                </a:rPr>
                <a:t>关注自身目标而忽略整体，助长本位主义。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185912" y="2223048"/>
            <a:ext cx="3881105" cy="57912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目标管理的好处</a:t>
            </a:r>
          </a:p>
        </p:txBody>
      </p:sp>
      <p:sp>
        <p:nvSpPr>
          <p:cNvPr id="18" name="矩形 17"/>
          <p:cNvSpPr/>
          <p:nvPr/>
        </p:nvSpPr>
        <p:spPr>
          <a:xfrm>
            <a:off x="7042400" y="2075369"/>
            <a:ext cx="3881105" cy="579120"/>
          </a:xfrm>
          <a:prstGeom prst="rect">
            <a:avLst/>
          </a:prstGeom>
          <a:solidFill>
            <a:srgbClr val="203265"/>
          </a:solidFill>
          <a:ln w="28575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目标管理的缺憾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069367" y="3543072"/>
            <a:ext cx="0" cy="225292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4E956BE-7BD2-4156-92CF-05557FF8C26A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0BEF8C6-BB8E-432E-AFB6-5E7BCA7D486A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2CCF8AA-74DC-4F2E-85FB-D2C7B159A083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C6478CC-B271-4368-B982-1E04124FF564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5D0CDF80-2120-4EC5-AA15-34C094BA32CB}"/>
              </a:ext>
            </a:extLst>
          </p:cNvPr>
          <p:cNvSpPr/>
          <p:nvPr/>
        </p:nvSpPr>
        <p:spPr>
          <a:xfrm>
            <a:off x="1425270" y="510338"/>
            <a:ext cx="4246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目标管理的好处与缺憾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B80B3C2-B2CA-449B-91F8-8B42032C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ABAAB46-A53D-4CE4-912C-3F457C3950A8}"/>
              </a:ext>
            </a:extLst>
          </p:cNvPr>
          <p:cNvGrpSpPr/>
          <p:nvPr/>
        </p:nvGrpSpPr>
        <p:grpSpPr>
          <a:xfrm>
            <a:off x="-1" y="-24184"/>
            <a:ext cx="12276519" cy="6882186"/>
            <a:chOff x="-1" y="-24184"/>
            <a:chExt cx="12276519" cy="6882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724F601-7F62-4160-B454-6B07AC07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556640-61AC-4033-B414-97C88CF6DB38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6D97E34-F268-448B-9501-E54E9F5FF7E7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9A86E21-70D3-41F6-A514-7237C5397A73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8AA87E7-7A3F-4301-BB01-0EA302A0A544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94721085-3B4E-4E6C-9254-A8DE6E0AD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1253736" y="3709682"/>
            <a:ext cx="3094608" cy="2124877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F339FE-0E1C-4E8B-BF43-B07589DBF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459" l="29283" r="24664" t="100000"/>
          <a:stretch>
            <a:fillRect/>
          </a:stretch>
        </p:blipFill>
        <p:spPr>
          <a:xfrm>
            <a:off x="6274749" y="3429001"/>
            <a:ext cx="2768614" cy="329387"/>
          </a:xfrm>
          <a:custGeom>
            <a:gdLst>
              <a:gd fmla="*/ 0 w 2768614" name="connsiteX0"/>
              <a:gd fmla="*/ 0 h 329387" name="connsiteY0"/>
              <a:gd fmla="*/ 2768614 w 2768614" name="connsiteX1"/>
              <a:gd fmla="*/ 0 h 329387" name="connsiteY1"/>
              <a:gd fmla="*/ 2737827 w 2768614" name="connsiteX2"/>
              <a:gd fmla="*/ 17374 h 329387" name="connsiteY2"/>
              <a:gd fmla="*/ 1384307 w 2768614" name="connsiteX3"/>
              <a:gd fmla="*/ 329387 h 329387" name="connsiteY3"/>
              <a:gd fmla="*/ 30787 w 2768614" name="connsiteX4"/>
              <a:gd fmla="*/ 17374 h 329387" name="connsiteY4"/>
              <a:gd fmla="*/ 0 w 2768614" name="connsiteX5"/>
              <a:gd fmla="*/ 0 h 3293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29387" w="2768614">
                <a:moveTo>
                  <a:pt x="0" y="0"/>
                </a:moveTo>
                <a:lnTo>
                  <a:pt x="2768614" y="0"/>
                </a:lnTo>
                <a:lnTo>
                  <a:pt x="2737827" y="17374"/>
                </a:lnTo>
                <a:cubicBezTo>
                  <a:pt x="2351457" y="214363"/>
                  <a:pt x="1885681" y="329387"/>
                  <a:pt x="1384307" y="329387"/>
                </a:cubicBezTo>
                <a:cubicBezTo>
                  <a:pt x="882933" y="329387"/>
                  <a:pt x="417158" y="214363"/>
                  <a:pt x="30787" y="173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8D1BAFA-9130-4638-B44F-646547089568}"/>
              </a:ext>
            </a:extLst>
          </p:cNvPr>
          <p:cNvSpPr/>
          <p:nvPr/>
        </p:nvSpPr>
        <p:spPr>
          <a:xfrm>
            <a:off x="5029201" y="3870072"/>
            <a:ext cx="2768615" cy="5847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cs typeface="+mn-ea"/>
                <a:sym typeface="+mn-lt"/>
              </a:rPr>
              <a:t>第三部分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3C0B1E-13FC-4B24-B552-8A8B978A2EF0}"/>
              </a:ext>
            </a:extLst>
          </p:cNvPr>
          <p:cNvSpPr txBox="1"/>
          <p:nvPr/>
        </p:nvSpPr>
        <p:spPr>
          <a:xfrm>
            <a:off x="4845284" y="4627797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200" lvl="0"/>
            <a:r>
              <a:rPr altLang="en-US" lang="zh-CN" sz="4800">
                <a:solidFill>
                  <a:srgbClr val="203265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  <a:cs typeface="+mn-ea"/>
                <a:sym typeface="+mn-lt"/>
              </a:rPr>
              <a:t>目标管理的实施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36AB91-0C5A-4549-87C0-9BD7BD3B6CC5}"/>
              </a:ext>
            </a:extLst>
          </p:cNvPr>
          <p:cNvSpPr/>
          <p:nvPr/>
        </p:nvSpPr>
        <p:spPr>
          <a:xfrm>
            <a:off x="4882960" y="5465226"/>
            <a:ext cx="57613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/>
              <a:t>Implementation of objective management</a:t>
            </a:r>
          </a:p>
        </p:txBody>
      </p:sp>
    </p:spTree>
    <p:extLst>
      <p:ext uri="{BB962C8B-B14F-4D97-AF65-F5344CB8AC3E}">
        <p14:creationId val="1616634512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11A892-8F44-48C8-A8DC-69D938AA91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46"/>
          <a:stretch>
            <a:fillRect/>
          </a:stretch>
        </p:blipFill>
        <p:spPr>
          <a:xfrm>
            <a:off x="7002665" y="3770589"/>
            <a:ext cx="4378169" cy="223626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01BC4A3-1BA3-47E4-B187-3401FF0F4453}"/>
              </a:ext>
            </a:extLst>
          </p:cNvPr>
          <p:cNvSpPr/>
          <p:nvPr/>
        </p:nvSpPr>
        <p:spPr>
          <a:xfrm>
            <a:off x="1063716" y="1748666"/>
            <a:ext cx="10317118" cy="1735455"/>
          </a:xfrm>
          <a:prstGeom prst="rect">
            <a:avLst/>
          </a:prstGeom>
          <a:solidFill>
            <a:schemeClr val="accent1"/>
          </a:solidFill>
          <a:ln cap="flat" w="50800">
            <a:noFill/>
            <a:miter lim="400000"/>
          </a:ln>
          <a:effectLst>
            <a:outerShdw algn="tr" blurRad="127000" dir="8100000" dist="38100" rotWithShape="0">
              <a:prstClr val="black">
                <a:alpha val="40000"/>
              </a:prstClr>
            </a:outerShdw>
          </a:effectLst>
        </p:spPr>
        <p:txBody>
          <a:bodyPr anchor="ctr" bIns="67733" lIns="67733" numCol="1" rIns="67733" tIns="67733" wrap="square">
            <a:noAutofit/>
          </a:bodyPr>
          <a:lstStyle/>
          <a:p>
            <a:pPr defTabSz="1219200">
              <a:spcBef>
                <a:spcPts val="4500"/>
              </a:spcBef>
            </a:pPr>
            <a:endParaRPr altLang="en-US" lang="zh-CN" sz="3335">
              <a:solidFill>
                <a:prstClr val="black"/>
              </a:solidFill>
              <a:latin typeface="Aller Light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7528" y="1874243"/>
            <a:ext cx="8496944" cy="270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b="1" lang="zh-CN" sz="4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先有目标，才有工作</a:t>
            </a:r>
          </a:p>
          <a:p>
            <a:pPr algn="ctr">
              <a:lnSpc>
                <a:spcPct val="130000"/>
              </a:lnSpc>
            </a:pPr>
            <a:r>
              <a:rPr altLang="zh-CN" b="1" lang="zh-CN" sz="4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如果一个领域没有目标，这个领域的工作必然被忽视</a:t>
            </a:r>
          </a:p>
        </p:txBody>
      </p:sp>
      <p:sp>
        <p:nvSpPr>
          <p:cNvPr id="6" name="矩形 5"/>
          <p:cNvSpPr/>
          <p:nvPr/>
        </p:nvSpPr>
        <p:spPr>
          <a:xfrm>
            <a:off x="1425270" y="3998031"/>
            <a:ext cx="5419667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kern="100" lang="zh-CN" sz="2800">
                <a:latin typeface="+mn-ea"/>
                <a:cs typeface="+mn-ea"/>
                <a:sym typeface="+mn-lt"/>
              </a:rPr>
              <a:t>管理者最重要的两件事：</a:t>
            </a:r>
          </a:p>
          <a:p>
            <a:pPr>
              <a:lnSpc>
                <a:spcPct val="150000"/>
              </a:lnSpc>
            </a:pPr>
            <a:r>
              <a:rPr altLang="en-US" b="1" kern="100" lang="zh-CN" sz="2800">
                <a:latin typeface="+mn-ea"/>
                <a:cs typeface="+mn-ea"/>
                <a:sym typeface="+mn-lt"/>
              </a:rPr>
              <a:t>①为团队设定目标；</a:t>
            </a:r>
          </a:p>
          <a:p>
            <a:pPr>
              <a:lnSpc>
                <a:spcPct val="150000"/>
              </a:lnSpc>
            </a:pPr>
            <a:r>
              <a:rPr altLang="en-US" b="1" kern="100" lang="zh-CN" sz="2800">
                <a:latin typeface="+mn-ea"/>
                <a:cs typeface="+mn-ea"/>
                <a:sym typeface="+mn-lt"/>
              </a:rPr>
              <a:t>②围绕目标对团队进行辅导和激励。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4A77283-F48B-43AA-B91B-393E5AC53725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1D0528-6AA1-4AD7-9C79-2C22A8001D0D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BCC1106-CEAA-4D76-8501-981CB3D3EAFD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8496E2-A9CC-41F4-A3F8-42466D8CD414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C861222-9B18-48FD-AF5C-1B2FBFAE8279}"/>
              </a:ext>
            </a:extLst>
          </p:cNvPr>
          <p:cNvSpPr/>
          <p:nvPr/>
        </p:nvSpPr>
        <p:spPr>
          <a:xfrm>
            <a:off x="1425270" y="510338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设定总目标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338AE52-4C29-45DD-9A49-34AC41944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4"/>
      <p:bldP grpId="0" spid="6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11AC4C7F-9E36-49B5-805F-ACA631550034}"/>
              </a:ext>
            </a:extLst>
          </p:cNvPr>
          <p:cNvGrpSpPr/>
          <p:nvPr/>
        </p:nvGrpSpPr>
        <p:grpSpPr>
          <a:xfrm>
            <a:off x="1059687" y="2877341"/>
            <a:ext cx="1414667" cy="2522176"/>
            <a:chOff x="1059687" y="2877341"/>
            <a:chExt cx="1414667" cy="2522176"/>
          </a:xfrm>
        </p:grpSpPr>
        <p:sp>
          <p:nvSpPr>
            <p:cNvPr id="12" name="Shape 1732"/>
            <p:cNvSpPr/>
            <p:nvPr/>
          </p:nvSpPr>
          <p:spPr>
            <a:xfrm>
              <a:off x="1059687" y="2877341"/>
              <a:ext cx="1414667" cy="2522176"/>
            </a:xfrm>
            <a:prstGeom prst="wedgeRectCallout">
              <a:avLst>
                <a:gd fmla="val -1607" name="adj1"/>
                <a:gd fmla="val 18546" name="adj2"/>
              </a:avLst>
            </a:prstGeom>
            <a:solidFill>
              <a:schemeClr val="accent1"/>
            </a:solidFill>
            <a:ln cap="flat" w="508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Placeholder 4"/>
            <p:cNvSpPr txBox="1"/>
            <p:nvPr/>
          </p:nvSpPr>
          <p:spPr>
            <a:xfrm>
              <a:off x="1160395" y="2972483"/>
              <a:ext cx="1210819" cy="2117596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愿景导向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3070D22-ED69-40D6-9E96-C7F15032C4A3}"/>
              </a:ext>
            </a:extLst>
          </p:cNvPr>
          <p:cNvGrpSpPr/>
          <p:nvPr/>
        </p:nvGrpSpPr>
        <p:grpSpPr>
          <a:xfrm>
            <a:off x="2944048" y="2881226"/>
            <a:ext cx="1414667" cy="2522176"/>
            <a:chOff x="2944048" y="2881226"/>
            <a:chExt cx="1414667" cy="2522176"/>
          </a:xfrm>
        </p:grpSpPr>
        <p:sp>
          <p:nvSpPr>
            <p:cNvPr id="9" name="Shape 1729"/>
            <p:cNvSpPr/>
            <p:nvPr/>
          </p:nvSpPr>
          <p:spPr>
            <a:xfrm rot="10800000">
              <a:off x="2944048" y="2881226"/>
              <a:ext cx="1414667" cy="2522176"/>
            </a:xfrm>
            <a:prstGeom prst="wedgeRectCallout">
              <a:avLst>
                <a:gd fmla="val -41836" name="adj1"/>
                <a:gd fmla="val -17237" name="adj2"/>
              </a:avLst>
            </a:prstGeom>
            <a:solidFill>
              <a:srgbClr val="C00000"/>
            </a:solidFill>
            <a:ln cap="flat" w="381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Placeholder 4"/>
            <p:cNvSpPr txBox="1"/>
            <p:nvPr/>
          </p:nvSpPr>
          <p:spPr>
            <a:xfrm>
              <a:off x="3040431" y="3042730"/>
              <a:ext cx="1210819" cy="1931883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竞争导向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1510F56-36F3-4826-A528-7FA1280C7878}"/>
              </a:ext>
            </a:extLst>
          </p:cNvPr>
          <p:cNvGrpSpPr/>
          <p:nvPr/>
        </p:nvGrpSpPr>
        <p:grpSpPr>
          <a:xfrm>
            <a:off x="4759321" y="2877341"/>
            <a:ext cx="1414666" cy="2522176"/>
            <a:chOff x="4759321" y="2877341"/>
            <a:chExt cx="1414666" cy="2522176"/>
          </a:xfrm>
        </p:grpSpPr>
        <p:sp>
          <p:nvSpPr>
            <p:cNvPr id="6" name="Shape 1726"/>
            <p:cNvSpPr/>
            <p:nvPr/>
          </p:nvSpPr>
          <p:spPr>
            <a:xfrm>
              <a:off x="4759321" y="2877341"/>
              <a:ext cx="1414666" cy="2522176"/>
            </a:xfrm>
            <a:prstGeom prst="wedgeRectCallout">
              <a:avLst>
                <a:gd fmla="val 46547" name="adj1"/>
                <a:gd fmla="val 23161" name="adj2"/>
              </a:avLst>
            </a:prstGeom>
            <a:solidFill>
              <a:schemeClr val="accent1"/>
            </a:solidFill>
            <a:ln cap="flat" w="381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Placeholder 4"/>
            <p:cNvSpPr txBox="1"/>
            <p:nvPr/>
          </p:nvSpPr>
          <p:spPr>
            <a:xfrm>
              <a:off x="4848711" y="3174957"/>
              <a:ext cx="1210819" cy="1712648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顾客导向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EF1EF7C-545E-4CB4-B63B-23D1F7176A00}"/>
              </a:ext>
            </a:extLst>
          </p:cNvPr>
          <p:cNvGrpSpPr/>
          <p:nvPr/>
        </p:nvGrpSpPr>
        <p:grpSpPr>
          <a:xfrm>
            <a:off x="6580115" y="2881227"/>
            <a:ext cx="1414667" cy="2522176"/>
            <a:chOff x="6580115" y="2881227"/>
            <a:chExt cx="1414667" cy="2522176"/>
          </a:xfrm>
        </p:grpSpPr>
        <p:sp>
          <p:nvSpPr>
            <p:cNvPr id="15" name="Shape 1735"/>
            <p:cNvSpPr/>
            <p:nvPr/>
          </p:nvSpPr>
          <p:spPr>
            <a:xfrm>
              <a:off x="6580115" y="2881227"/>
              <a:ext cx="1414667" cy="2522176"/>
            </a:xfrm>
            <a:prstGeom prst="wedgeRectCallout">
              <a:avLst>
                <a:gd fmla="val 34171" name="adj1"/>
                <a:gd fmla="val 21584" name="adj2"/>
              </a:avLst>
            </a:prstGeom>
            <a:solidFill>
              <a:srgbClr val="C00000"/>
            </a:solidFill>
            <a:ln cap="flat" w="381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 Placeholder 4"/>
            <p:cNvSpPr txBox="1"/>
            <p:nvPr/>
          </p:nvSpPr>
          <p:spPr>
            <a:xfrm>
              <a:off x="6689353" y="3158196"/>
              <a:ext cx="1210819" cy="1931883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职责导向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7EDFC1-26C9-4D2A-8379-519031483846}"/>
              </a:ext>
            </a:extLst>
          </p:cNvPr>
          <p:cNvGrpSpPr/>
          <p:nvPr/>
        </p:nvGrpSpPr>
        <p:grpSpPr>
          <a:xfrm>
            <a:off x="8395387" y="2877341"/>
            <a:ext cx="1414667" cy="2522176"/>
            <a:chOff x="8395387" y="2877341"/>
            <a:chExt cx="1414667" cy="2522176"/>
          </a:xfrm>
        </p:grpSpPr>
        <p:sp>
          <p:nvSpPr>
            <p:cNvPr id="18" name="Shape 1738"/>
            <p:cNvSpPr/>
            <p:nvPr/>
          </p:nvSpPr>
          <p:spPr>
            <a:xfrm>
              <a:off x="8395387" y="2877341"/>
              <a:ext cx="1414667" cy="2522176"/>
            </a:xfrm>
            <a:prstGeom prst="wedgeRectCallout">
              <a:avLst>
                <a:gd fmla="val 41006" name="adj1"/>
                <a:gd fmla="val 21538" name="adj2"/>
              </a:avLst>
            </a:prstGeom>
            <a:solidFill>
              <a:schemeClr val="accent1"/>
            </a:solidFill>
            <a:ln cap="flat" w="381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4"/>
            <p:cNvSpPr txBox="1"/>
            <p:nvPr/>
          </p:nvSpPr>
          <p:spPr>
            <a:xfrm>
              <a:off x="8489997" y="3228624"/>
              <a:ext cx="1210819" cy="1791026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问题导向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837290" y="1458483"/>
            <a:ext cx="8496944" cy="96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4400">
                <a:cs typeface="+mn-ea"/>
                <a:sym typeface="+mn-lt"/>
              </a:rPr>
              <a:t>目标来自于哪里？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F29C6E3-DF99-401F-A99B-CA1A2A907332}"/>
              </a:ext>
            </a:extLst>
          </p:cNvPr>
          <p:cNvGrpSpPr/>
          <p:nvPr/>
        </p:nvGrpSpPr>
        <p:grpSpPr>
          <a:xfrm>
            <a:off x="10196031" y="2894182"/>
            <a:ext cx="1414667" cy="2522176"/>
            <a:chOff x="10196031" y="2894182"/>
            <a:chExt cx="1414667" cy="2522176"/>
          </a:xfrm>
        </p:grpSpPr>
        <p:sp>
          <p:nvSpPr>
            <p:cNvPr id="32" name="Shape 1729"/>
            <p:cNvSpPr/>
            <p:nvPr/>
          </p:nvSpPr>
          <p:spPr>
            <a:xfrm>
              <a:off x="10196031" y="2894182"/>
              <a:ext cx="1414667" cy="2522176"/>
            </a:xfrm>
            <a:prstGeom prst="wedgeRectCallout">
              <a:avLst>
                <a:gd fmla="val 21643" name="adj1"/>
                <a:gd fmla="val -49889" name="adj2"/>
              </a:avLst>
            </a:prstGeom>
            <a:solidFill>
              <a:srgbClr val="C00000"/>
            </a:solidFill>
            <a:ln cap="flat" w="38100">
              <a:noFill/>
              <a:miter lim="400000"/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bIns="67733" lIns="67733" numCol="1" rIns="67733" tIns="67733" wrap="square">
              <a:noAutofit/>
            </a:bodyPr>
            <a:lstStyle/>
            <a:p>
              <a:pPr defTabSz="1219200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4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4"/>
            <p:cNvSpPr txBox="1"/>
            <p:nvPr/>
          </p:nvSpPr>
          <p:spPr>
            <a:xfrm>
              <a:off x="10279748" y="3228624"/>
              <a:ext cx="1210819" cy="1686470"/>
            </a:xfrm>
            <a:prstGeom prst="rect">
              <a:avLst/>
            </a:prstGeom>
          </p:spPr>
          <p:txBody>
            <a:bodyPr anchor="ctr" vert="eaVert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indent="0" marL="0">
                <a:buNone/>
              </a:pPr>
              <a:r>
                <a:rPr altLang="en-US" b="1" lang="zh-CN" sz="2800">
                  <a:solidFill>
                    <a:prstClr val="white"/>
                  </a:solidFill>
                  <a:cs typeface="+mn-ea"/>
                  <a:sym typeface="+mn-lt"/>
                </a:rPr>
                <a:t>成长导向</a:t>
              </a:r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6F40700-2990-46CA-976C-ADAAE8625302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644B020-8ACE-429A-AA3F-CEE4BC650DEE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7B51D7D-B745-4EDF-AE2F-D64289B3EA20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E381096-F4E4-48E7-9CC3-7244E7175FCB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C5DF69B7-C867-460B-B6CC-0481F28B7720}"/>
              </a:ext>
            </a:extLst>
          </p:cNvPr>
          <p:cNvSpPr/>
          <p:nvPr/>
        </p:nvSpPr>
        <p:spPr>
          <a:xfrm>
            <a:off x="1425270" y="510338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设定总目标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1F7D326-5C72-4EAC-86F7-BD135EF36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059687" y="1759125"/>
            <a:ext cx="9921735" cy="76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cs typeface="+mn-ea"/>
                <a:sym typeface="+mn-lt"/>
              </a:rPr>
              <a:t>我们可以采用BSC的各维度，并结合上述的六个导向，来设定目标。BSC同时关注：内部和外部，现在和将来，让目标更均衡、完整。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906168" y="5497409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330820" y="4679167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425369" y="3261828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759697" y="3546550"/>
            <a:ext cx="999610" cy="953221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18" name="六边形 1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>
                <a:gd fmla="val 57188" name="adj"/>
                <a:gd fmla="val 115470" name="vf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200"/>
              <a:endParaRPr altLang="en-US" lang="zh-CN" sz="213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61"/>
            <p:cNvSpPr txBox="1"/>
            <p:nvPr/>
          </p:nvSpPr>
          <p:spPr>
            <a:xfrm>
              <a:off x="7024262" y="2809107"/>
              <a:ext cx="820724" cy="638865"/>
            </a:xfrm>
            <a:prstGeom prst="rect">
              <a:avLst/>
            </a:prstGeom>
            <a:noFill/>
            <a:ln w="38100">
              <a:noFill/>
            </a:ln>
          </p:spPr>
          <p:txBody>
            <a:bodyPr rtlCol="0" wrap="square">
              <a:spAutoFit/>
            </a:bodyPr>
            <a:lstStyle/>
            <a:p>
              <a:pPr algn="ctr" defTabSz="1219200"/>
              <a:r>
                <a:rPr altLang="zh-CN" lang="en-US" sz="320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59892" y="2814347"/>
            <a:ext cx="999610" cy="953223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1" name="六边形 2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>
                <a:gd fmla="val 57188" name="adj"/>
                <a:gd fmla="val 115470" name="vf"/>
              </a:avLst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200"/>
              <a:endParaRPr altLang="en-US" lang="zh-CN" sz="213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64"/>
            <p:cNvSpPr txBox="1"/>
            <p:nvPr/>
          </p:nvSpPr>
          <p:spPr>
            <a:xfrm>
              <a:off x="5686670" y="1989361"/>
              <a:ext cx="882325" cy="746462"/>
            </a:xfrm>
            <a:prstGeom prst="rect">
              <a:avLst/>
            </a:prstGeom>
            <a:noFill/>
            <a:ln w="38100">
              <a:noFill/>
            </a:ln>
          </p:spPr>
          <p:txBody>
            <a:bodyPr rtlCol="0"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altLang="zh-CN" lang="en-US" sz="320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27447" y="4237567"/>
            <a:ext cx="999610" cy="953223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4" name="六边形 23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>
                <a:gd fmla="val 57188" name="adj"/>
                <a:gd fmla="val 115470" name="vf"/>
              </a:avLst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200"/>
              <a:endParaRPr altLang="en-US" lang="zh-CN" sz="213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67"/>
            <p:cNvSpPr txBox="1"/>
            <p:nvPr/>
          </p:nvSpPr>
          <p:spPr>
            <a:xfrm>
              <a:off x="6981635" y="4119151"/>
              <a:ext cx="926211" cy="746462"/>
            </a:xfrm>
            <a:prstGeom prst="rect">
              <a:avLst/>
            </a:prstGeom>
            <a:noFill/>
            <a:ln w="38100">
              <a:noFill/>
            </a:ln>
          </p:spPr>
          <p:txBody>
            <a:bodyPr rtlCol="0"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altLang="zh-CN" lang="en-US" sz="320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5038583" y="3069844"/>
            <a:ext cx="1181632" cy="387616"/>
          </a:xfrm>
          <a:prstGeom prst="rect">
            <a:avLst/>
          </a:prstGeom>
        </p:spPr>
        <p:txBody>
          <a:bodyPr bIns="41408" lIns="82816" rIns="82816" tIns="41408" wrap="none">
            <a:spAutoFit/>
          </a:bodyPr>
          <a:lstStyle/>
          <a:p>
            <a:pPr algn="r" defTabSz="1219200"/>
            <a:r>
              <a:rPr altLang="en-US" b="1" lang="zh-CN" sz="2000">
                <a:solidFill>
                  <a:srgbClr val="C00000"/>
                </a:solidFill>
                <a:cs typeface="+mn-ea"/>
                <a:sym typeface="+mn-lt"/>
              </a:rPr>
              <a:t>财务维度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402968" y="3270101"/>
            <a:ext cx="1282457" cy="2390390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48" name="六边形 4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>
                <a:gd fmla="val 0" name="adj"/>
                <a:gd fmla="val 115470" name="vf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200"/>
              <a:endParaRPr altLang="en-US" lang="zh-CN" sz="226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"/>
            <p:cNvSpPr txBox="1"/>
            <p:nvPr/>
          </p:nvSpPr>
          <p:spPr>
            <a:xfrm>
              <a:off x="6546842" y="3470848"/>
              <a:ext cx="927261" cy="1097669"/>
            </a:xfrm>
            <a:prstGeom prst="rect">
              <a:avLst/>
            </a:prstGeom>
            <a:noFill/>
            <a:ln w="38100"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defTabSz="1219200"/>
              <a:r>
                <a:rPr altLang="en-US" b="1" lang="zh-CN" sz="2935">
                  <a:solidFill>
                    <a:prstClr val="white"/>
                  </a:solidFill>
                  <a:cs typeface="+mn-ea"/>
                  <a:sym typeface="+mn-lt"/>
                </a:rPr>
                <a:t>使命愿景</a:t>
              </a:r>
            </a:p>
          </p:txBody>
        </p: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449405" y="2926085"/>
            <a:ext cx="4562101" cy="3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08" lIns="82816" rIns="82816" tIns="4140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  <a:defRPr/>
            </a:pPr>
            <a:r>
              <a:rPr altLang="en-US" lang="zh-CN" sz="1600">
                <a:latin typeface="+mn-lt"/>
                <a:ea typeface="+mn-ea"/>
                <a:cs typeface="+mn-ea"/>
                <a:sym typeface="+mn-lt"/>
              </a:rPr>
              <a:t>在创利增收、减成本方面为公司做了什么贡献？</a:t>
            </a:r>
          </a:p>
        </p:txBody>
      </p:sp>
      <p:sp>
        <p:nvSpPr>
          <p:cNvPr id="36" name="矩形 35"/>
          <p:cNvSpPr/>
          <p:nvPr/>
        </p:nvSpPr>
        <p:spPr>
          <a:xfrm>
            <a:off x="4917708" y="4465296"/>
            <a:ext cx="1181632" cy="387616"/>
          </a:xfrm>
          <a:prstGeom prst="rect">
            <a:avLst/>
          </a:prstGeom>
        </p:spPr>
        <p:txBody>
          <a:bodyPr bIns="41408" lIns="82816" rIns="82816" tIns="41408" wrap="none">
            <a:spAutoFit/>
          </a:bodyPr>
          <a:lstStyle/>
          <a:p>
            <a:pPr algn="r" defTabSz="1219200"/>
            <a:r>
              <a:rPr altLang="en-US" b="1" lang="zh-CN" sz="2000">
                <a:solidFill>
                  <a:srgbClr val="C00000"/>
                </a:solidFill>
                <a:cs typeface="+mn-ea"/>
                <a:sym typeface="+mn-lt"/>
              </a:rPr>
              <a:t>客户维度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120488" y="4426144"/>
            <a:ext cx="5016904" cy="3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08" lIns="82816" rIns="82816" tIns="4140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just">
              <a:buNone/>
              <a:defRPr/>
            </a:pPr>
            <a:r>
              <a:rPr altLang="en-US" lang="zh-CN" sz="1600">
                <a:latin typeface="+mn-lt"/>
                <a:ea typeface="+mn-ea"/>
                <a:cs typeface="+mn-ea"/>
                <a:sym typeface="+mn-lt"/>
              </a:rPr>
              <a:t>客户/内部客户如何看待我们的工作成果？</a:t>
            </a:r>
          </a:p>
        </p:txBody>
      </p:sp>
      <p:sp>
        <p:nvSpPr>
          <p:cNvPr id="38" name="矩形 37"/>
          <p:cNvSpPr/>
          <p:nvPr/>
        </p:nvSpPr>
        <p:spPr>
          <a:xfrm>
            <a:off x="5518981" y="3767570"/>
            <a:ext cx="1689632" cy="387616"/>
          </a:xfrm>
          <a:prstGeom prst="rect">
            <a:avLst/>
          </a:prstGeom>
        </p:spPr>
        <p:txBody>
          <a:bodyPr bIns="41408" lIns="82816" rIns="82816" tIns="41408" wrap="none">
            <a:spAutoFit/>
          </a:bodyPr>
          <a:lstStyle/>
          <a:p>
            <a:pPr algn="r" defTabSz="1219200"/>
            <a:r>
              <a:rPr altLang="en-US" b="1" lang="zh-CN" sz="2000">
                <a:solidFill>
                  <a:srgbClr val="C00000"/>
                </a:solidFill>
                <a:cs typeface="+mn-ea"/>
                <a:sym typeface="+mn-lt"/>
              </a:rPr>
              <a:t>内部营运维度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245405" y="3649921"/>
            <a:ext cx="4671625" cy="3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08" lIns="82816" rIns="82816" tIns="4140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  <a:defRPr/>
            </a:pPr>
            <a:r>
              <a:rPr altLang="en-US" lang="zh-CN" sz="1600">
                <a:latin typeface="+mn-lt"/>
                <a:ea typeface="+mn-ea"/>
                <a:cs typeface="+mn-ea"/>
                <a:sym typeface="+mn-lt"/>
              </a:rPr>
              <a:t>我们够快、够好了吗？我们适应市场要求吗？</a:t>
            </a:r>
          </a:p>
        </p:txBody>
      </p:sp>
      <p:sp>
        <p:nvSpPr>
          <p:cNvPr id="40" name="矩形 39"/>
          <p:cNvSpPr/>
          <p:nvPr/>
        </p:nvSpPr>
        <p:spPr>
          <a:xfrm>
            <a:off x="5521461" y="5277100"/>
            <a:ext cx="1943632" cy="387616"/>
          </a:xfrm>
          <a:prstGeom prst="rect">
            <a:avLst/>
          </a:prstGeom>
        </p:spPr>
        <p:txBody>
          <a:bodyPr bIns="41408" lIns="82816" rIns="82816" tIns="41408" wrap="none">
            <a:spAutoFit/>
          </a:bodyPr>
          <a:lstStyle/>
          <a:p>
            <a:pPr algn="r" defTabSz="1219200"/>
            <a:r>
              <a:rPr altLang="en-US" b="1" lang="zh-CN" sz="2000">
                <a:solidFill>
                  <a:srgbClr val="C00000"/>
                </a:solidFill>
                <a:cs typeface="+mn-ea"/>
                <a:sym typeface="+mn-lt"/>
              </a:rPr>
              <a:t>学习与发展维度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7465400" y="5130859"/>
            <a:ext cx="3479967" cy="3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08" lIns="82816" rIns="82816" tIns="4140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  <a:defRPr/>
            </a:pPr>
            <a:r>
              <a:rPr altLang="en-US" lang="zh-CN" sz="1600">
                <a:latin typeface="+mn-lt"/>
                <a:ea typeface="+mn-ea"/>
                <a:cs typeface="+mn-ea"/>
                <a:sym typeface="+mn-lt"/>
              </a:rPr>
              <a:t>如何提升我们团队的素质和能力？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759697" y="5020799"/>
            <a:ext cx="999610" cy="953221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51" name="六边形 50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>
                <a:gd fmla="val 57188" name="adj"/>
                <a:gd fmla="val 115470" name="vf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200"/>
              <a:endParaRPr altLang="en-US" lang="zh-CN" sz="213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76"/>
            <p:cNvSpPr txBox="1"/>
            <p:nvPr/>
          </p:nvSpPr>
          <p:spPr>
            <a:xfrm>
              <a:off x="5693284" y="4855078"/>
              <a:ext cx="820724" cy="638865"/>
            </a:xfrm>
            <a:prstGeom prst="rect">
              <a:avLst/>
            </a:prstGeom>
            <a:noFill/>
            <a:ln w="38100">
              <a:noFill/>
            </a:ln>
          </p:spPr>
          <p:txBody>
            <a:bodyPr rtlCol="0" wrap="square">
              <a:spAutoFit/>
            </a:bodyPr>
            <a:lstStyle/>
            <a:p>
              <a:pPr algn="ctr" defTabSz="1219200"/>
              <a:r>
                <a:rPr altLang="zh-CN" lang="en-US" sz="320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cxnSp>
        <p:nvCxnSpPr>
          <p:cNvPr id="53" name="直接连接符 52"/>
          <p:cNvCxnSpPr/>
          <p:nvPr/>
        </p:nvCxnSpPr>
        <p:spPr>
          <a:xfrm flipH="1">
            <a:off x="4881925" y="3994705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C5EAB4C-1432-492D-9854-DDB28BEEBE2D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9EF94CF-A449-47D8-9369-6867DD684E00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E6A0766-F9E4-4FC3-8617-6E3E17A6EF9A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A6BEB0E-FF8A-4D87-927E-73034CD832B3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1F0F60E1-7F09-4159-8549-CC9FF396DA6D}"/>
              </a:ext>
            </a:extLst>
          </p:cNvPr>
          <p:cNvSpPr/>
          <p:nvPr/>
        </p:nvSpPr>
        <p:spPr>
          <a:xfrm>
            <a:off x="1425270" y="510338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设定总目标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FFBB3A84-A8CC-4EF0-8384-8BE53C54E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3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8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4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0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9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15669" y="2388381"/>
            <a:ext cx="10157375" cy="76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cs typeface="+mn-ea"/>
                <a:sym typeface="+mn-lt"/>
              </a:rPr>
              <a:t>在管理学中有一个非常重要的目标设定原则——SMART原则，由分别表示确定目标的五个基本原则的英文字母的字首组成。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007435" y="1358631"/>
            <a:ext cx="2773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cs typeface="+mn-ea"/>
                <a:sym typeface="+mn-lt"/>
              </a:rPr>
              <a:t>目标设定SMART原则</a:t>
            </a:r>
          </a:p>
        </p:txBody>
      </p:sp>
      <p:sp>
        <p:nvSpPr>
          <p:cNvPr id="16" name="矩形 15"/>
          <p:cNvSpPr/>
          <p:nvPr/>
        </p:nvSpPr>
        <p:spPr>
          <a:xfrm>
            <a:off x="915669" y="3242426"/>
            <a:ext cx="530501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SMART原则是一个很实际、很方便的实施原则。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07435" y="2135644"/>
            <a:ext cx="4284000" cy="0"/>
          </a:xfrm>
          <a:prstGeom prst="line">
            <a:avLst/>
          </a:prstGeom>
          <a:ln cmpd="thinThick"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61421BE-9689-4111-B30D-E48A2EB1D170}"/>
              </a:ext>
            </a:extLst>
          </p:cNvPr>
          <p:cNvGrpSpPr/>
          <p:nvPr/>
        </p:nvGrpSpPr>
        <p:grpSpPr>
          <a:xfrm>
            <a:off x="1192957" y="4199455"/>
            <a:ext cx="4373562" cy="785812"/>
            <a:chOff x="1048677" y="3811008"/>
            <a:chExt cx="4373562" cy="785812"/>
          </a:xfrm>
        </p:grpSpPr>
        <p:sp>
          <p:nvSpPr>
            <p:cNvPr id="5" name="AutoShape 3"/>
            <p:cNvSpPr/>
            <p:nvPr/>
          </p:nvSpPr>
          <p:spPr bwMode="auto">
            <a:xfrm>
              <a:off x="1048677" y="3811008"/>
              <a:ext cx="814387" cy="785812"/>
            </a:xfrm>
            <a:prstGeom prst="roundRect">
              <a:avLst>
                <a:gd fmla="val 18519" name="adj"/>
              </a:avLst>
            </a:prstGeom>
            <a:solidFill>
              <a:srgbClr val="C00000"/>
            </a:solidFill>
            <a:ln w="63500">
              <a:noFill/>
              <a:miter lim="800000"/>
            </a:ln>
            <a:effectLst>
              <a:outerShdw algn="ctr" dir="5400000" dist="12699" rotWithShape="0">
                <a:schemeClr val="bg2">
                  <a:alpha val="50000"/>
                </a:schemeClr>
              </a:outerShdw>
            </a:effectLst>
          </p:spPr>
          <p:txBody>
            <a:bodyPr anchor="ctr" bIns="0" lIns="0" rIns="0" tIns="0"/>
            <a:lstStyle/>
            <a:p>
              <a:pPr algn="ctr"/>
              <a:r>
                <a:rPr altLang="zh-CN" b="1" lang="en-US" sz="360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10" name="AutoShape 8"/>
            <p:cNvSpPr/>
            <p:nvPr/>
          </p:nvSpPr>
          <p:spPr bwMode="auto">
            <a:xfrm>
              <a:off x="3390239" y="3811008"/>
              <a:ext cx="2032000" cy="785812"/>
            </a:xfrm>
            <a:prstGeom prst="roundRect">
              <a:avLst>
                <a:gd fmla="val 18519" name="adj"/>
              </a:avLst>
            </a:prstGeom>
            <a:noFill/>
            <a:ln cap="flat" w="63500">
              <a:solidFill>
                <a:srgbClr val="C00000">
                  <a:alpha val="85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anchor="ctr" bIns="0" lIns="0" rIns="0" tIns="0"/>
            <a:lstStyle/>
            <a:p>
              <a:pPr algn="ctr">
                <a:defRPr/>
              </a:pPr>
              <a:r>
                <a:rPr altLang="zh-CN" lang="en-US" sz="1600">
                  <a:cs typeface="+mn-ea"/>
                  <a:sym typeface="+mn-lt"/>
                </a:rPr>
                <a:t>Specific</a:t>
              </a:r>
            </a:p>
            <a:p>
              <a:pPr algn="ctr">
                <a:defRPr/>
              </a:pPr>
              <a:r>
                <a:rPr altLang="zh-CN" lang="en-US" sz="1600">
                  <a:cs typeface="+mn-ea"/>
                  <a:sym typeface="+mn-lt"/>
                </a:rPr>
                <a:t>具体的</a:t>
              </a:r>
            </a:p>
          </p:txBody>
        </p:sp>
        <p:sp>
          <p:nvSpPr>
            <p:cNvPr id="18" name="虚尾箭头 8"/>
            <p:cNvSpPr/>
            <p:nvPr/>
          </p:nvSpPr>
          <p:spPr>
            <a:xfrm>
              <a:off x="2220649" y="3944568"/>
              <a:ext cx="936104" cy="518691"/>
            </a:xfrm>
            <a:prstGeom prst="stripedRightArrow">
              <a:avLst>
                <a:gd fmla="val 69578" name="adj1"/>
                <a:gd fmla="val 50000" name="adj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975108-A9F6-4D3C-85A0-9EE1686A00C7}"/>
              </a:ext>
            </a:extLst>
          </p:cNvPr>
          <p:cNvGrpSpPr/>
          <p:nvPr/>
        </p:nvGrpSpPr>
        <p:grpSpPr>
          <a:xfrm>
            <a:off x="6220686" y="3453953"/>
            <a:ext cx="4359275" cy="785812"/>
            <a:chOff x="7026547" y="3534712"/>
            <a:chExt cx="4359275" cy="785812"/>
          </a:xfrm>
        </p:grpSpPr>
        <p:sp>
          <p:nvSpPr>
            <p:cNvPr id="7" name="AutoShape 5"/>
            <p:cNvSpPr/>
            <p:nvPr/>
          </p:nvSpPr>
          <p:spPr bwMode="auto">
            <a:xfrm>
              <a:off x="7026547" y="3534712"/>
              <a:ext cx="785812" cy="785812"/>
            </a:xfrm>
            <a:prstGeom prst="roundRect">
              <a:avLst>
                <a:gd fmla="val 18519" name="adj"/>
              </a:avLst>
            </a:prstGeom>
            <a:solidFill>
              <a:srgbClr val="C00000"/>
            </a:solidFill>
            <a:ln w="63500">
              <a:noFill/>
              <a:miter lim="800000"/>
            </a:ln>
            <a:effectLst>
              <a:outerShdw algn="ctr" dir="5400000" dist="12699" rotWithShape="0">
                <a:schemeClr val="bg2">
                  <a:alpha val="50000"/>
                </a:schemeClr>
              </a:outerShdw>
            </a:effectLst>
          </p:spPr>
          <p:txBody>
            <a:bodyPr anchor="ctr" bIns="0" lIns="0" rIns="0" tIns="0"/>
            <a:lstStyle/>
            <a:p>
              <a:pPr algn="ctr"/>
              <a:r>
                <a:rPr altLang="zh-CN" b="1" lang="en-US" sz="360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2" name="AutoShape 10"/>
            <p:cNvSpPr/>
            <p:nvPr/>
          </p:nvSpPr>
          <p:spPr bwMode="auto">
            <a:xfrm>
              <a:off x="9353822" y="3534712"/>
              <a:ext cx="2032000" cy="785812"/>
            </a:xfrm>
            <a:prstGeom prst="roundRect">
              <a:avLst>
                <a:gd fmla="val 18519" name="adj"/>
              </a:avLst>
            </a:prstGeom>
            <a:noFill/>
            <a:ln cap="flat" w="63500">
              <a:solidFill>
                <a:srgbClr val="C00000">
                  <a:alpha val="85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anchor="ctr" bIns="0" lIns="0" rIns="0" tIns="0"/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Achievable</a:t>
              </a:r>
            </a:p>
            <a:p>
              <a:pPr algn="ctr"/>
              <a:r>
                <a:rPr altLang="zh-CN" lang="en-US" sz="1600">
                  <a:cs typeface="+mn-ea"/>
                  <a:sym typeface="+mn-lt"/>
                </a:rPr>
                <a:t>可达成的</a:t>
              </a:r>
            </a:p>
          </p:txBody>
        </p:sp>
        <p:sp>
          <p:nvSpPr>
            <p:cNvPr id="19" name="虚尾箭头 69"/>
            <p:cNvSpPr/>
            <p:nvPr/>
          </p:nvSpPr>
          <p:spPr>
            <a:xfrm>
              <a:off x="8184232" y="3668272"/>
              <a:ext cx="936104" cy="518691"/>
            </a:xfrm>
            <a:prstGeom prst="stripedRightArrow">
              <a:avLst>
                <a:gd fmla="val 69578" name="adj1"/>
                <a:gd fmla="val 50000" name="adj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C949F6E-8E3C-4730-8F91-A2CB2AF6435A}"/>
              </a:ext>
            </a:extLst>
          </p:cNvPr>
          <p:cNvGrpSpPr/>
          <p:nvPr/>
        </p:nvGrpSpPr>
        <p:grpSpPr>
          <a:xfrm>
            <a:off x="6220686" y="4440901"/>
            <a:ext cx="4359275" cy="785812"/>
            <a:chOff x="7026547" y="4538307"/>
            <a:chExt cx="4359275" cy="785812"/>
          </a:xfrm>
        </p:grpSpPr>
        <p:sp>
          <p:nvSpPr>
            <p:cNvPr id="8" name="AutoShape 6"/>
            <p:cNvSpPr/>
            <p:nvPr/>
          </p:nvSpPr>
          <p:spPr bwMode="auto">
            <a:xfrm>
              <a:off x="7026547" y="4538307"/>
              <a:ext cx="785812" cy="785812"/>
            </a:xfrm>
            <a:prstGeom prst="roundRect">
              <a:avLst>
                <a:gd fmla="val 18519" name="adj"/>
              </a:avLst>
            </a:prstGeom>
            <a:solidFill>
              <a:schemeClr val="accent1"/>
            </a:solidFill>
            <a:ln w="63500">
              <a:noFill/>
              <a:miter lim="800000"/>
            </a:ln>
            <a:effectLst>
              <a:outerShdw algn="ctr" dir="5400000" dist="12699" rotWithShape="0">
                <a:schemeClr val="bg2">
                  <a:alpha val="50000"/>
                </a:schemeClr>
              </a:outerShdw>
            </a:effectLst>
          </p:spPr>
          <p:txBody>
            <a:bodyPr anchor="ctr" bIns="0" lIns="0" rIns="0" tIns="0"/>
            <a:lstStyle/>
            <a:p>
              <a:pPr algn="ctr"/>
              <a:r>
                <a:rPr altLang="zh-CN" b="1" lang="en-US" sz="3600">
                  <a:solidFill>
                    <a:schemeClr val="bg1"/>
                  </a:solidFill>
                  <a:cs typeface="+mn-ea"/>
                  <a:sym typeface="+mn-lt"/>
                </a:rPr>
                <a:t>R</a:t>
              </a:r>
            </a:p>
          </p:txBody>
        </p:sp>
        <p:sp>
          <p:nvSpPr>
            <p:cNvPr id="13" name="AutoShape 11"/>
            <p:cNvSpPr/>
            <p:nvPr/>
          </p:nvSpPr>
          <p:spPr bwMode="auto">
            <a:xfrm>
              <a:off x="9353822" y="4538307"/>
              <a:ext cx="2032000" cy="785812"/>
            </a:xfrm>
            <a:prstGeom prst="roundRect">
              <a:avLst>
                <a:gd fmla="val 18519" name="adj"/>
              </a:avLst>
            </a:prstGeom>
            <a:noFill/>
            <a:ln cap="flat" w="63500">
              <a:solidFill>
                <a:schemeClr val="accent1">
                  <a:alpha val="85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anchor="ctr" bIns="0" lIns="0" rIns="0" tIns="0"/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Relevant</a:t>
              </a:r>
            </a:p>
            <a:p>
              <a:pPr algn="ctr"/>
              <a:r>
                <a:rPr altLang="zh-CN" lang="en-US" sz="1600">
                  <a:cs typeface="+mn-ea"/>
                  <a:sym typeface="+mn-lt"/>
                </a:rPr>
                <a:t>相关的</a:t>
              </a:r>
            </a:p>
          </p:txBody>
        </p:sp>
        <p:sp>
          <p:nvSpPr>
            <p:cNvPr id="20" name="虚尾箭头 71"/>
            <p:cNvSpPr/>
            <p:nvPr/>
          </p:nvSpPr>
          <p:spPr>
            <a:xfrm>
              <a:off x="8184232" y="4671867"/>
              <a:ext cx="936104" cy="518691"/>
            </a:xfrm>
            <a:prstGeom prst="stripedRightArrow">
              <a:avLst>
                <a:gd fmla="val 69578" name="adj1"/>
                <a:gd fmla="val 50000" name="adj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8F8B3EA-DE10-4FB2-A70F-B87692EF59B8}"/>
              </a:ext>
            </a:extLst>
          </p:cNvPr>
          <p:cNvGrpSpPr/>
          <p:nvPr/>
        </p:nvGrpSpPr>
        <p:grpSpPr>
          <a:xfrm>
            <a:off x="1208910" y="5326322"/>
            <a:ext cx="4373562" cy="785812"/>
            <a:chOff x="7012260" y="2531117"/>
            <a:chExt cx="4373562" cy="785812"/>
          </a:xfrm>
        </p:grpSpPr>
        <p:sp>
          <p:nvSpPr>
            <p:cNvPr id="6" name="AutoShape 4"/>
            <p:cNvSpPr/>
            <p:nvPr/>
          </p:nvSpPr>
          <p:spPr bwMode="auto">
            <a:xfrm>
              <a:off x="7012260" y="2531117"/>
              <a:ext cx="814387" cy="785812"/>
            </a:xfrm>
            <a:prstGeom prst="roundRect">
              <a:avLst>
                <a:gd fmla="val 18519" name="adj"/>
              </a:avLst>
            </a:prstGeom>
            <a:solidFill>
              <a:schemeClr val="accent1"/>
            </a:solidFill>
            <a:ln w="63500">
              <a:noFill/>
              <a:miter lim="800000"/>
            </a:ln>
            <a:effectLst>
              <a:outerShdw algn="ctr" dir="5400000" dist="12699" rotWithShape="0">
                <a:schemeClr val="bg2">
                  <a:alpha val="50000"/>
                </a:schemeClr>
              </a:outerShdw>
            </a:effectLst>
          </p:spPr>
          <p:txBody>
            <a:bodyPr anchor="ctr" bIns="0" lIns="0" rIns="0" tIns="0"/>
            <a:lstStyle/>
            <a:p>
              <a:pPr algn="ctr"/>
              <a:r>
                <a:rPr altLang="zh-CN" b="1" lang="en-US" sz="3600">
                  <a:solidFill>
                    <a:schemeClr val="bg1"/>
                  </a:solidFill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11" name="AutoShape 9"/>
            <p:cNvSpPr/>
            <p:nvPr/>
          </p:nvSpPr>
          <p:spPr bwMode="auto">
            <a:xfrm>
              <a:off x="9353822" y="2531117"/>
              <a:ext cx="2032000" cy="785812"/>
            </a:xfrm>
            <a:prstGeom prst="roundRect">
              <a:avLst>
                <a:gd fmla="val 18519" name="adj"/>
              </a:avLst>
            </a:prstGeom>
            <a:noFill/>
            <a:ln cap="flat" w="63500">
              <a:solidFill>
                <a:schemeClr val="accent1">
                  <a:alpha val="85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anchor="ctr" bIns="0" lIns="0" rIns="0" tIns="0"/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Measureable</a:t>
              </a:r>
            </a:p>
            <a:p>
              <a:pPr algn="ctr"/>
              <a:r>
                <a:rPr altLang="zh-CN" lang="en-US" sz="1600">
                  <a:cs typeface="+mn-ea"/>
                  <a:sym typeface="+mn-lt"/>
                </a:rPr>
                <a:t>可衡量的</a:t>
              </a:r>
            </a:p>
          </p:txBody>
        </p:sp>
        <p:sp>
          <p:nvSpPr>
            <p:cNvPr id="21" name="虚尾箭头 72"/>
            <p:cNvSpPr/>
            <p:nvPr/>
          </p:nvSpPr>
          <p:spPr>
            <a:xfrm>
              <a:off x="8184232" y="2664677"/>
              <a:ext cx="936104" cy="518691"/>
            </a:xfrm>
            <a:prstGeom prst="stripedRightArrow">
              <a:avLst>
                <a:gd fmla="val 69578" name="adj1"/>
                <a:gd fmla="val 50000" name="adj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245F0B9-8A9F-418F-BEFF-F369458E8603}"/>
              </a:ext>
            </a:extLst>
          </p:cNvPr>
          <p:cNvGrpSpPr/>
          <p:nvPr/>
        </p:nvGrpSpPr>
        <p:grpSpPr>
          <a:xfrm>
            <a:off x="6220686" y="5427849"/>
            <a:ext cx="4359275" cy="785812"/>
            <a:chOff x="7026547" y="5541903"/>
            <a:chExt cx="4359275" cy="785812"/>
          </a:xfrm>
        </p:grpSpPr>
        <p:sp>
          <p:nvSpPr>
            <p:cNvPr id="14" name="AutoShape 12"/>
            <p:cNvSpPr/>
            <p:nvPr/>
          </p:nvSpPr>
          <p:spPr bwMode="auto">
            <a:xfrm>
              <a:off x="9353822" y="5541903"/>
              <a:ext cx="2032000" cy="785812"/>
            </a:xfrm>
            <a:prstGeom prst="roundRect">
              <a:avLst>
                <a:gd fmla="val 18519" name="adj"/>
              </a:avLst>
            </a:prstGeom>
            <a:noFill/>
            <a:ln cap="flat" w="63500">
              <a:solidFill>
                <a:srgbClr val="C00000">
                  <a:alpha val="85000"/>
                </a:srgb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anchor="ctr" bIns="0" lIns="0" rIns="0" tIns="0"/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Time-based</a:t>
              </a:r>
            </a:p>
            <a:p>
              <a:pPr algn="ctr"/>
              <a:r>
                <a:rPr altLang="zh-CN" lang="en-US" sz="1600">
                  <a:cs typeface="+mn-ea"/>
                  <a:sym typeface="+mn-lt"/>
                </a:rPr>
                <a:t>一定时限的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D7F2A88-4CF2-426F-9B91-A0A8E9968869}"/>
                </a:ext>
              </a:extLst>
            </p:cNvPr>
            <p:cNvGrpSpPr/>
            <p:nvPr/>
          </p:nvGrpSpPr>
          <p:grpSpPr>
            <a:xfrm>
              <a:off x="7026547" y="5541903"/>
              <a:ext cx="2093789" cy="785812"/>
              <a:chOff x="7026547" y="5541903"/>
              <a:chExt cx="2093789" cy="785812"/>
            </a:xfrm>
          </p:grpSpPr>
          <p:sp>
            <p:nvSpPr>
              <p:cNvPr id="9" name="AutoShape 7"/>
              <p:cNvSpPr/>
              <p:nvPr/>
            </p:nvSpPr>
            <p:spPr bwMode="auto">
              <a:xfrm>
                <a:off x="7026547" y="5541903"/>
                <a:ext cx="785812" cy="785812"/>
              </a:xfrm>
              <a:prstGeom prst="roundRect">
                <a:avLst>
                  <a:gd fmla="val 18519" name="adj"/>
                </a:avLst>
              </a:prstGeom>
              <a:solidFill>
                <a:srgbClr val="C00000"/>
              </a:solidFill>
              <a:ln w="63500">
                <a:noFill/>
                <a:miter lim="800000"/>
              </a:ln>
              <a:effectLst>
                <a:outerShdw algn="ctr" dir="5400000" dist="12699" rotWithShape="0">
                  <a:schemeClr val="bg2">
                    <a:alpha val="50000"/>
                  </a:schemeClr>
                </a:outerShdw>
              </a:effectLst>
            </p:spPr>
            <p:txBody>
              <a:bodyPr anchor="ctr" bIns="0" lIns="0" rIns="0" tIns="0"/>
              <a:lstStyle/>
              <a:p>
                <a:pPr algn="ctr"/>
                <a:r>
                  <a:rPr altLang="zh-CN" b="1" 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</a:p>
            </p:txBody>
          </p:sp>
          <p:sp>
            <p:nvSpPr>
              <p:cNvPr id="22" name="虚尾箭头 73"/>
              <p:cNvSpPr/>
              <p:nvPr/>
            </p:nvSpPr>
            <p:spPr>
              <a:xfrm>
                <a:off x="8184232" y="5675463"/>
                <a:ext cx="936104" cy="518691"/>
              </a:xfrm>
              <a:prstGeom prst="stripedRightArrow">
                <a:avLst>
                  <a:gd fmla="val 69578" name="adj1"/>
                  <a:gd fmla="val 50000" name="adj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40522A5-4B0D-4320-97B5-A0EFA7D74F43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C61DCA-2312-4649-958E-B6EC4046B69A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D78FF34-DF54-44D2-85A3-4D33A1BD77C0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C9C3B55-7121-41A6-B256-17C509041EB0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7C7FDA4D-F5BE-4629-BEBF-E58787036FB1}"/>
              </a:ext>
            </a:extLst>
          </p:cNvPr>
          <p:cNvSpPr/>
          <p:nvPr/>
        </p:nvSpPr>
        <p:spPr>
          <a:xfrm>
            <a:off x="1425270" y="510338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目标分解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27A9D254-C6F2-40C6-A5E5-52A61853E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5"/>
      <p:bldP grpId="0" spid="16"/>
      <p:bldP grpId="0" spid="4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223675" y="1468961"/>
            <a:ext cx="763941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2000">
                <a:cs typeface="+mn-ea"/>
                <a:sym typeface="+mn-lt"/>
              </a:rPr>
              <a:t>目标分解结果：千斤重担人人挑，人人肩上有指标。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553167" y="2259427"/>
            <a:ext cx="3172745" cy="3786606"/>
            <a:chOff x="5650088" y="1076202"/>
            <a:chExt cx="3773381" cy="3648942"/>
          </a:xfrm>
        </p:grpSpPr>
        <p:sp>
          <p:nvSpPr>
            <p:cNvPr id="28" name="圆角矩形 41"/>
            <p:cNvSpPr/>
            <p:nvPr/>
          </p:nvSpPr>
          <p:spPr>
            <a:xfrm>
              <a:off x="5650088" y="1076202"/>
              <a:ext cx="3773381" cy="3648942"/>
            </a:xfrm>
            <a:prstGeom prst="roundRect">
              <a:avLst>
                <a:gd fmla="val 3383" name="adj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6260714" y="2143021"/>
              <a:ext cx="2786943" cy="215002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愿景→5-10年长期目标→2-3年的中期目标→6个月至1年的短期目标→月、周、日目标，直到知道现在该干什么。</a:t>
              </a:r>
            </a:p>
          </p:txBody>
        </p:sp>
        <p:sp>
          <p:nvSpPr>
            <p:cNvPr id="30" name="TextBox 43"/>
            <p:cNvSpPr txBox="1"/>
            <p:nvPr/>
          </p:nvSpPr>
          <p:spPr>
            <a:xfrm>
              <a:off x="6745862" y="1589920"/>
              <a:ext cx="1581834" cy="3818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由远及近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5669" y="2259427"/>
            <a:ext cx="3067072" cy="3786606"/>
            <a:chOff x="889738" y="1076202"/>
            <a:chExt cx="3772800" cy="3786606"/>
          </a:xfrm>
        </p:grpSpPr>
        <p:sp>
          <p:nvSpPr>
            <p:cNvPr id="24" name="圆角矩形 37"/>
            <p:cNvSpPr/>
            <p:nvPr/>
          </p:nvSpPr>
          <p:spPr>
            <a:xfrm>
              <a:off x="889738" y="1076202"/>
              <a:ext cx="3772800" cy="3786606"/>
            </a:xfrm>
            <a:prstGeom prst="roundRect">
              <a:avLst>
                <a:gd fmla="val 3384" name="adj"/>
              </a:avLst>
            </a:prstGeom>
            <a:solidFill>
              <a:srgbClr val="C00000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390228" y="2339337"/>
              <a:ext cx="2771820" cy="22311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将大目标分解成若干小目标，再将每个小目标分解成若干个更小的目标，一直分解下去，直到知道每个人该干什么。</a:t>
              </a: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1809923" y="1708320"/>
              <a:ext cx="1770713" cy="396240"/>
            </a:xfrm>
            <a:prstGeom prst="rect">
              <a:avLst/>
            </a:prstGeom>
            <a:solidFill>
              <a:srgbClr val="C00000"/>
            </a:solidFill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由大到小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2FD9BBA-3D57-4FEF-B8DE-74AFADF70C8D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4D8B1D7-C02A-4B74-8C9E-B70E17C8ED32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B78BDBA-8C20-4263-9A6D-6ECA76DFC55F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5B9C51A-680F-4A40-B533-E97F2D163128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B5FE69B7-19BD-4764-9683-EF585272DDA9}"/>
              </a:ext>
            </a:extLst>
          </p:cNvPr>
          <p:cNvSpPr/>
          <p:nvPr/>
        </p:nvSpPr>
        <p:spPr>
          <a:xfrm>
            <a:off x="1425270" y="510338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目标分解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E882002-E68B-4574-9791-E6280BA61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C8275A6-5707-4BC6-9B3C-FB42FFABD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407" y="2261839"/>
            <a:ext cx="3317810" cy="378419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7A053776-D2C1-4076-96ED-DE944FA7DB35}"/>
              </a:ext>
            </a:extLst>
          </p:cNvPr>
          <p:cNvGrpSpPr/>
          <p:nvPr/>
        </p:nvGrpSpPr>
        <p:grpSpPr>
          <a:xfrm>
            <a:off x="-1" y="-24184"/>
            <a:ext cx="12276519" cy="6882186"/>
            <a:chOff x="-1" y="-24184"/>
            <a:chExt cx="12276519" cy="6882186"/>
          </a:xfrm>
        </p:grpSpPr>
        <p:pic>
          <p:nvPicPr>
            <p:cNvPr id="276" name="图片 275">
              <a:extLst>
                <a:ext uri="{FF2B5EF4-FFF2-40B4-BE49-F238E27FC236}">
                  <a16:creationId xmlns:a16="http://schemas.microsoft.com/office/drawing/2014/main" id="{4F47916E-5161-4BC8-BA0C-8F923C6C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280" name="组合 279">
              <a:extLst>
                <a:ext uri="{FF2B5EF4-FFF2-40B4-BE49-F238E27FC236}">
                  <a16:creationId xmlns:a16="http://schemas.microsoft.com/office/drawing/2014/main" id="{A8C9EF18-9759-4171-AF49-E2568DA8B987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79BAA07C-4ADC-45A9-B75A-8BA970E13AFE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2AF05C8A-CCE6-49A1-8C48-5FB888C20F48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114E0B0F-CFD3-42CE-8537-1882FFBD00CF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963887" y="3677100"/>
            <a:ext cx="4242255" cy="584775"/>
            <a:chOff x="6858424" y="1899820"/>
            <a:chExt cx="3116062" cy="584775"/>
          </a:xfrm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1" name="矩形: 圆角 10"/>
            <p:cNvSpPr/>
            <p:nvPr/>
          </p:nvSpPr>
          <p:spPr>
            <a:xfrm>
              <a:off x="6858424" y="1899821"/>
              <a:ext cx="3116062" cy="58477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99803" y="1899820"/>
              <a:ext cx="261222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 / 目标知识概述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63837" y="4560098"/>
            <a:ext cx="4242304" cy="613040"/>
            <a:chOff x="7573744" y="3318617"/>
            <a:chExt cx="3116062" cy="613040"/>
          </a:xfrm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2" name="矩形: 圆角 11"/>
            <p:cNvSpPr/>
            <p:nvPr/>
          </p:nvSpPr>
          <p:spPr>
            <a:xfrm>
              <a:off x="7573744" y="3346883"/>
              <a:ext cx="3116062" cy="584774"/>
            </a:xfrm>
            <a:prstGeom prst="roundRect">
              <a:avLst/>
            </a:prstGeom>
            <a:solidFill>
              <a:srgbClr val="20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815158" y="3318617"/>
              <a:ext cx="261219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 / 目标管理概述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63836" y="5499626"/>
            <a:ext cx="4242304" cy="613040"/>
            <a:chOff x="6868391" y="4805615"/>
            <a:chExt cx="3116062" cy="613040"/>
          </a:xfrm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3" name="矩形: 圆角 12"/>
            <p:cNvSpPr/>
            <p:nvPr/>
          </p:nvSpPr>
          <p:spPr>
            <a:xfrm>
              <a:off x="6868391" y="4805615"/>
              <a:ext cx="3116062" cy="58477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09806" y="4833880"/>
              <a:ext cx="261219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 / 目标管理实施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60176" y="4995155"/>
            <a:ext cx="1877437" cy="1180465"/>
            <a:chOff x="443883" y="210511"/>
            <a:chExt cx="1877437" cy="1180465"/>
          </a:xfrm>
        </p:grpSpPr>
        <p:sp>
          <p:nvSpPr>
            <p:cNvPr id="9" name="文本框 8"/>
            <p:cNvSpPr txBox="1"/>
            <p:nvPr/>
          </p:nvSpPr>
          <p:spPr>
            <a:xfrm>
              <a:off x="443883" y="210510"/>
              <a:ext cx="1859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400">
                  <a:solidFill>
                    <a:srgbClr val="C00000"/>
                  </a:solidFill>
                  <a:latin charset="-122" panose="02000000000000000000" pitchFamily="2" typeface="方正汉真广标简体"/>
                  <a:ea charset="-122" panose="02000000000000000000" pitchFamily="2" typeface="方正汉真广标简体"/>
                  <a:cs typeface="+mn-ea"/>
                  <a:sym typeface="+mn-lt"/>
                </a:rPr>
                <a:t>目录页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83" y="929311"/>
              <a:ext cx="18774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z="2400">
                  <a:solidFill>
                    <a:srgbClr val="203265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pic>
        <p:nvPicPr>
          <p:cNvPr id="284" name="图片 283">
            <a:extLst>
              <a:ext uri="{FF2B5EF4-FFF2-40B4-BE49-F238E27FC236}">
                <a16:creationId xmlns:a16="http://schemas.microsoft.com/office/drawing/2014/main" id="{1724AF2F-F6A4-4481-A827-1D75FC14D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1592707" y="3561783"/>
            <a:ext cx="2039185" cy="1400183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284471" y="2185429"/>
            <a:ext cx="9664315" cy="864893"/>
            <a:chOff x="1522984" y="1410080"/>
            <a:chExt cx="8004187" cy="1137539"/>
          </a:xfrm>
        </p:grpSpPr>
        <p:sp>
          <p:nvSpPr>
            <p:cNvPr id="11" name="任意多边形 33"/>
            <p:cNvSpPr/>
            <p:nvPr/>
          </p:nvSpPr>
          <p:spPr>
            <a:xfrm rot="16200000">
              <a:off x="4877191" y="-1944127"/>
              <a:ext cx="1137539" cy="7845953"/>
            </a:xfrm>
            <a:custGeom>
              <a:gdLst>
                <a:gd fmla="*/ 1 w 2466914" name="connsiteX0"/>
                <a:gd fmla="*/ 0 h 3944375" name="connsiteY0"/>
                <a:gd fmla="*/ 2466914 w 2466914" name="connsiteX1"/>
                <a:gd fmla="*/ 0 h 3944375" name="connsiteY1"/>
                <a:gd fmla="*/ 2466914 w 2466914" name="connsiteX2"/>
                <a:gd fmla="*/ 3515745 h 3944375" name="connsiteY2"/>
                <a:gd fmla="*/ 2466913 w 2466914" name="connsiteX3"/>
                <a:gd fmla="*/ 3515745 h 3944375" name="connsiteY3"/>
                <a:gd fmla="*/ 2466913 w 2466914" name="connsiteX4"/>
                <a:gd fmla="*/ 3757044 h 3944375" name="connsiteY4"/>
                <a:gd fmla="*/ 2279582 w 2466914" name="connsiteX5"/>
                <a:gd fmla="*/ 3944375 h 3944375" name="connsiteY5"/>
                <a:gd fmla="*/ 187331 w 2466914" name="connsiteX6"/>
                <a:gd fmla="*/ 3944375 h 3944375" name="connsiteY6"/>
                <a:gd fmla="*/ 0 w 2466914" name="connsiteX7"/>
                <a:gd fmla="*/ 3757044 h 3944375" name="connsiteY7"/>
                <a:gd fmla="*/ 0 w 2466914" name="connsiteX8"/>
                <a:gd fmla="*/ 2128171 h 3944375" name="connsiteY8"/>
                <a:gd fmla="*/ 1 w 2466914" name="connsiteX9"/>
                <a:gd fmla="*/ 2128161 h 39443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944374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C00000"/>
              </a:solidFill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HK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1626677" y="1471333"/>
              <a:ext cx="839367" cy="100221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zh-HK" b="1" lang="en-US" sz="440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2574617" y="1471333"/>
              <a:ext cx="1110344" cy="548209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en-US" b="1" lang="zh-CN" sz="2135">
                  <a:solidFill>
                    <a:srgbClr val="C00000"/>
                  </a:solidFill>
                  <a:cs typeface="+mn-ea"/>
                  <a:sym typeface="+mn-lt"/>
                </a:rPr>
                <a:t>上下一致</a:t>
              </a: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2624278" y="1898868"/>
              <a:ext cx="6902893" cy="537185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600">
                  <a:cs typeface="+mn-ea"/>
                  <a:sym typeface="+mn-lt"/>
                </a:rPr>
                <a:t>分目标要保持与总体目标方向一致，内容上下贯通，保证总体目标的实现。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881472" y="1540271"/>
            <a:ext cx="52779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2400">
                <a:cs typeface="+mn-ea"/>
                <a:sym typeface="+mn-lt"/>
              </a:rPr>
              <a:t>进行目标分解时要遵循以下要求：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B051273-A026-469F-93E0-95B4C5FA49C5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A9F79F8-F9E7-481E-9E94-0B344FB61F40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1DF2ADC-218C-42D2-923E-AF0AFCA96977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C7029F0-DA3A-4E54-A2E5-E19F56498F15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3337C023-6429-416D-9E8B-06D1198555D3}"/>
              </a:ext>
            </a:extLst>
          </p:cNvPr>
          <p:cNvSpPr/>
          <p:nvPr/>
        </p:nvSpPr>
        <p:spPr>
          <a:xfrm>
            <a:off x="1425270" y="510338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目标分解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33B02D41-E9A8-43C5-A6F6-CE00C307E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BF8E2DDE-27EF-4F36-B391-A89C01615B19}"/>
              </a:ext>
            </a:extLst>
          </p:cNvPr>
          <p:cNvGrpSpPr/>
          <p:nvPr/>
        </p:nvGrpSpPr>
        <p:grpSpPr>
          <a:xfrm>
            <a:off x="1284471" y="3203280"/>
            <a:ext cx="9473262" cy="864893"/>
            <a:chOff x="1522984" y="1410080"/>
            <a:chExt cx="7845953" cy="1137539"/>
          </a:xfrm>
        </p:grpSpPr>
        <p:sp>
          <p:nvSpPr>
            <p:cNvPr id="44" name="任意多边形 33">
              <a:extLst>
                <a:ext uri="{FF2B5EF4-FFF2-40B4-BE49-F238E27FC236}">
                  <a16:creationId xmlns:a16="http://schemas.microsoft.com/office/drawing/2014/main" id="{837708C6-F977-4F4C-B15D-9047AFCA8C48}"/>
                </a:ext>
              </a:extLst>
            </p:cNvPr>
            <p:cNvSpPr/>
            <p:nvPr/>
          </p:nvSpPr>
          <p:spPr>
            <a:xfrm rot="16200000">
              <a:off x="4877191" y="-1944127"/>
              <a:ext cx="1137539" cy="7845953"/>
            </a:xfrm>
            <a:custGeom>
              <a:gdLst>
                <a:gd fmla="*/ 1 w 2466914" name="connsiteX0"/>
                <a:gd fmla="*/ 0 h 3944375" name="connsiteY0"/>
                <a:gd fmla="*/ 2466914 w 2466914" name="connsiteX1"/>
                <a:gd fmla="*/ 0 h 3944375" name="connsiteY1"/>
                <a:gd fmla="*/ 2466914 w 2466914" name="connsiteX2"/>
                <a:gd fmla="*/ 3515745 h 3944375" name="connsiteY2"/>
                <a:gd fmla="*/ 2466913 w 2466914" name="connsiteX3"/>
                <a:gd fmla="*/ 3515745 h 3944375" name="connsiteY3"/>
                <a:gd fmla="*/ 2466913 w 2466914" name="connsiteX4"/>
                <a:gd fmla="*/ 3757044 h 3944375" name="connsiteY4"/>
                <a:gd fmla="*/ 2279582 w 2466914" name="connsiteX5"/>
                <a:gd fmla="*/ 3944375 h 3944375" name="connsiteY5"/>
                <a:gd fmla="*/ 187331 w 2466914" name="connsiteX6"/>
                <a:gd fmla="*/ 3944375 h 3944375" name="connsiteY6"/>
                <a:gd fmla="*/ 0 w 2466914" name="connsiteX7"/>
                <a:gd fmla="*/ 3757044 h 3944375" name="connsiteY7"/>
                <a:gd fmla="*/ 0 w 2466914" name="connsiteX8"/>
                <a:gd fmla="*/ 2128171 h 3944375" name="connsiteY8"/>
                <a:gd fmla="*/ 1 w 2466914" name="connsiteX9"/>
                <a:gd fmla="*/ 2128161 h 39443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944374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C00000"/>
              </a:solidFill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HK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11">
              <a:extLst>
                <a:ext uri="{FF2B5EF4-FFF2-40B4-BE49-F238E27FC236}">
                  <a16:creationId xmlns:a16="http://schemas.microsoft.com/office/drawing/2014/main" id="{BAB15440-CAA8-4C54-A8B3-5CC5E0FC98E9}"/>
                </a:ext>
              </a:extLst>
            </p:cNvPr>
            <p:cNvSpPr txBox="1"/>
            <p:nvPr/>
          </p:nvSpPr>
          <p:spPr>
            <a:xfrm>
              <a:off x="1626677" y="1471333"/>
              <a:ext cx="839367" cy="100221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zh-HK" b="1" lang="en-US" sz="44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6" name="文本框 64">
              <a:extLst>
                <a:ext uri="{FF2B5EF4-FFF2-40B4-BE49-F238E27FC236}">
                  <a16:creationId xmlns:a16="http://schemas.microsoft.com/office/drawing/2014/main" id="{DCEF7EE9-508B-4AF2-9AD8-E02C5D3EED8B}"/>
                </a:ext>
              </a:extLst>
            </p:cNvPr>
            <p:cNvSpPr txBox="1"/>
            <p:nvPr/>
          </p:nvSpPr>
          <p:spPr>
            <a:xfrm>
              <a:off x="2574617" y="1471333"/>
              <a:ext cx="1110344" cy="548209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en-US" b="1" lang="zh-CN" sz="2135">
                  <a:solidFill>
                    <a:srgbClr val="203265"/>
                  </a:solidFill>
                  <a:cs typeface="+mn-ea"/>
                  <a:sym typeface="+mn-lt"/>
                </a:rPr>
                <a:t>资源保障</a:t>
              </a:r>
            </a:p>
          </p:txBody>
        </p:sp>
        <p:sp>
          <p:nvSpPr>
            <p:cNvPr id="47" name="文本框 65">
              <a:extLst>
                <a:ext uri="{FF2B5EF4-FFF2-40B4-BE49-F238E27FC236}">
                  <a16:creationId xmlns:a16="http://schemas.microsoft.com/office/drawing/2014/main" id="{4C618616-7BDD-44F6-815E-18547AFD8659}"/>
                </a:ext>
              </a:extLst>
            </p:cNvPr>
            <p:cNvSpPr txBox="1"/>
            <p:nvPr/>
          </p:nvSpPr>
          <p:spPr>
            <a:xfrm>
              <a:off x="2624277" y="1898868"/>
              <a:ext cx="4908148" cy="537185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600">
                  <a:cs typeface="+mn-ea"/>
                  <a:sym typeface="+mn-lt"/>
                </a:rPr>
                <a:t>目标分解中，要注意到各分目标所需要的条件及其限制因素。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51D5F5C-3389-46CB-B47C-8C1251C37334}"/>
              </a:ext>
            </a:extLst>
          </p:cNvPr>
          <p:cNvGrpSpPr/>
          <p:nvPr/>
        </p:nvGrpSpPr>
        <p:grpSpPr>
          <a:xfrm>
            <a:off x="1284471" y="4229064"/>
            <a:ext cx="9664315" cy="864893"/>
            <a:chOff x="1522984" y="1410080"/>
            <a:chExt cx="8004187" cy="1137539"/>
          </a:xfrm>
        </p:grpSpPr>
        <p:sp>
          <p:nvSpPr>
            <p:cNvPr id="49" name="任意多边形 33">
              <a:extLst>
                <a:ext uri="{FF2B5EF4-FFF2-40B4-BE49-F238E27FC236}">
                  <a16:creationId xmlns:a16="http://schemas.microsoft.com/office/drawing/2014/main" id="{DE8F00AE-4A8B-497B-8EEE-B5F0F2802B9F}"/>
                </a:ext>
              </a:extLst>
            </p:cNvPr>
            <p:cNvSpPr/>
            <p:nvPr/>
          </p:nvSpPr>
          <p:spPr>
            <a:xfrm rot="16200000">
              <a:off x="4877191" y="-1944127"/>
              <a:ext cx="1137539" cy="7845953"/>
            </a:xfrm>
            <a:custGeom>
              <a:gdLst>
                <a:gd fmla="*/ 1 w 2466914" name="connsiteX0"/>
                <a:gd fmla="*/ 0 h 3944375" name="connsiteY0"/>
                <a:gd fmla="*/ 2466914 w 2466914" name="connsiteX1"/>
                <a:gd fmla="*/ 0 h 3944375" name="connsiteY1"/>
                <a:gd fmla="*/ 2466914 w 2466914" name="connsiteX2"/>
                <a:gd fmla="*/ 3515745 h 3944375" name="connsiteY2"/>
                <a:gd fmla="*/ 2466913 w 2466914" name="connsiteX3"/>
                <a:gd fmla="*/ 3515745 h 3944375" name="connsiteY3"/>
                <a:gd fmla="*/ 2466913 w 2466914" name="connsiteX4"/>
                <a:gd fmla="*/ 3757044 h 3944375" name="connsiteY4"/>
                <a:gd fmla="*/ 2279582 w 2466914" name="connsiteX5"/>
                <a:gd fmla="*/ 3944375 h 3944375" name="connsiteY5"/>
                <a:gd fmla="*/ 187331 w 2466914" name="connsiteX6"/>
                <a:gd fmla="*/ 3944375 h 3944375" name="connsiteY6"/>
                <a:gd fmla="*/ 0 w 2466914" name="connsiteX7"/>
                <a:gd fmla="*/ 3757044 h 3944375" name="connsiteY7"/>
                <a:gd fmla="*/ 0 w 2466914" name="connsiteX8"/>
                <a:gd fmla="*/ 2128171 h 3944375" name="connsiteY8"/>
                <a:gd fmla="*/ 1 w 2466914" name="connsiteX9"/>
                <a:gd fmla="*/ 2128161 h 39443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944374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C00000"/>
              </a:solidFill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HK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11">
              <a:extLst>
                <a:ext uri="{FF2B5EF4-FFF2-40B4-BE49-F238E27FC236}">
                  <a16:creationId xmlns:a16="http://schemas.microsoft.com/office/drawing/2014/main" id="{345E22F4-9004-4D88-8503-2037CA84B8D6}"/>
                </a:ext>
              </a:extLst>
            </p:cNvPr>
            <p:cNvSpPr txBox="1"/>
            <p:nvPr/>
          </p:nvSpPr>
          <p:spPr>
            <a:xfrm>
              <a:off x="1626677" y="1471333"/>
              <a:ext cx="839367" cy="100221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zh-HK" b="1" lang="en-US" sz="440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1" name="文本框 64">
              <a:extLst>
                <a:ext uri="{FF2B5EF4-FFF2-40B4-BE49-F238E27FC236}">
                  <a16:creationId xmlns:a16="http://schemas.microsoft.com/office/drawing/2014/main" id="{C1A595A6-02A2-4BF1-B2AD-E86199384FB2}"/>
                </a:ext>
              </a:extLst>
            </p:cNvPr>
            <p:cNvSpPr txBox="1"/>
            <p:nvPr/>
          </p:nvSpPr>
          <p:spPr>
            <a:xfrm>
              <a:off x="2574617" y="1471333"/>
              <a:ext cx="1110344" cy="548209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en-US" b="1" lang="zh-CN" sz="2135">
                  <a:solidFill>
                    <a:srgbClr val="C00000"/>
                  </a:solidFill>
                  <a:cs typeface="+mn-ea"/>
                  <a:sym typeface="+mn-lt"/>
                </a:rPr>
                <a:t>相互协调</a:t>
              </a:r>
            </a:p>
          </p:txBody>
        </p:sp>
        <p:sp>
          <p:nvSpPr>
            <p:cNvPr id="52" name="文本框 65">
              <a:extLst>
                <a:ext uri="{FF2B5EF4-FFF2-40B4-BE49-F238E27FC236}">
                  <a16:creationId xmlns:a16="http://schemas.microsoft.com/office/drawing/2014/main" id="{F2AE8215-FB59-4DC5-99FF-C08960243B70}"/>
                </a:ext>
              </a:extLst>
            </p:cNvPr>
            <p:cNvSpPr txBox="1"/>
            <p:nvPr/>
          </p:nvSpPr>
          <p:spPr>
            <a:xfrm>
              <a:off x="2624278" y="1898868"/>
              <a:ext cx="6902893" cy="537185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600">
                  <a:cs typeface="+mn-ea"/>
                  <a:sym typeface="+mn-lt"/>
                </a:rPr>
                <a:t>各分目标之间在内容与时间上要协调并同步发展，不能影响总体目标的实现。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814049E-30BA-4599-ADA3-1BD5AD5150D4}"/>
              </a:ext>
            </a:extLst>
          </p:cNvPr>
          <p:cNvGrpSpPr/>
          <p:nvPr/>
        </p:nvGrpSpPr>
        <p:grpSpPr>
          <a:xfrm>
            <a:off x="1284471" y="5291240"/>
            <a:ext cx="9664315" cy="864893"/>
            <a:chOff x="1522984" y="1410080"/>
            <a:chExt cx="8004187" cy="1137539"/>
          </a:xfrm>
        </p:grpSpPr>
        <p:sp>
          <p:nvSpPr>
            <p:cNvPr id="59" name="任意多边形 33">
              <a:extLst>
                <a:ext uri="{FF2B5EF4-FFF2-40B4-BE49-F238E27FC236}">
                  <a16:creationId xmlns:a16="http://schemas.microsoft.com/office/drawing/2014/main" id="{C9AC33BC-F2C1-472E-8B3C-02444EA62F54}"/>
                </a:ext>
              </a:extLst>
            </p:cNvPr>
            <p:cNvSpPr/>
            <p:nvPr/>
          </p:nvSpPr>
          <p:spPr>
            <a:xfrm rot="16200000">
              <a:off x="4877191" y="-1944127"/>
              <a:ext cx="1137539" cy="7845953"/>
            </a:xfrm>
            <a:custGeom>
              <a:gdLst>
                <a:gd fmla="*/ 1 w 2466914" name="connsiteX0"/>
                <a:gd fmla="*/ 0 h 3944375" name="connsiteY0"/>
                <a:gd fmla="*/ 2466914 w 2466914" name="connsiteX1"/>
                <a:gd fmla="*/ 0 h 3944375" name="connsiteY1"/>
                <a:gd fmla="*/ 2466914 w 2466914" name="connsiteX2"/>
                <a:gd fmla="*/ 3515745 h 3944375" name="connsiteY2"/>
                <a:gd fmla="*/ 2466913 w 2466914" name="connsiteX3"/>
                <a:gd fmla="*/ 3515745 h 3944375" name="connsiteY3"/>
                <a:gd fmla="*/ 2466913 w 2466914" name="connsiteX4"/>
                <a:gd fmla="*/ 3757044 h 3944375" name="connsiteY4"/>
                <a:gd fmla="*/ 2279582 w 2466914" name="connsiteX5"/>
                <a:gd fmla="*/ 3944375 h 3944375" name="connsiteY5"/>
                <a:gd fmla="*/ 187331 w 2466914" name="connsiteX6"/>
                <a:gd fmla="*/ 3944375 h 3944375" name="connsiteY6"/>
                <a:gd fmla="*/ 0 w 2466914" name="connsiteX7"/>
                <a:gd fmla="*/ 3757044 h 3944375" name="connsiteY7"/>
                <a:gd fmla="*/ 0 w 2466914" name="connsiteX8"/>
                <a:gd fmla="*/ 2128171 h 3944375" name="connsiteY8"/>
                <a:gd fmla="*/ 1 w 2466914" name="connsiteX9"/>
                <a:gd fmla="*/ 2128161 h 39443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944374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C00000"/>
              </a:solidFill>
            </a:ln>
            <a:effectLst>
              <a:outerShdw algn="tr" blurRad="1270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HK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11">
              <a:extLst>
                <a:ext uri="{FF2B5EF4-FFF2-40B4-BE49-F238E27FC236}">
                  <a16:creationId xmlns:a16="http://schemas.microsoft.com/office/drawing/2014/main" id="{5928BC75-37AF-4D84-B465-D0BAB259631A}"/>
                </a:ext>
              </a:extLst>
            </p:cNvPr>
            <p:cNvSpPr txBox="1"/>
            <p:nvPr/>
          </p:nvSpPr>
          <p:spPr>
            <a:xfrm>
              <a:off x="1626677" y="1471333"/>
              <a:ext cx="839367" cy="100221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zh-HK" b="1" lang="en-US" sz="44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1" name="文本框 64">
              <a:extLst>
                <a:ext uri="{FF2B5EF4-FFF2-40B4-BE49-F238E27FC236}">
                  <a16:creationId xmlns:a16="http://schemas.microsoft.com/office/drawing/2014/main" id="{799B5388-AB15-437E-A088-1491854BA0F7}"/>
                </a:ext>
              </a:extLst>
            </p:cNvPr>
            <p:cNvSpPr txBox="1"/>
            <p:nvPr/>
          </p:nvSpPr>
          <p:spPr>
            <a:xfrm>
              <a:off x="2574617" y="1471333"/>
              <a:ext cx="1110344" cy="548209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ctr"/>
              <a:r>
                <a:rPr altLang="en-US" b="1" lang="zh-CN" sz="2135">
                  <a:solidFill>
                    <a:srgbClr val="203265"/>
                  </a:solidFill>
                  <a:cs typeface="+mn-ea"/>
                  <a:sym typeface="+mn-lt"/>
                </a:rPr>
                <a:t>平等尊重</a:t>
              </a:r>
            </a:p>
          </p:txBody>
        </p:sp>
        <p:sp>
          <p:nvSpPr>
            <p:cNvPr id="62" name="文本框 65">
              <a:extLst>
                <a:ext uri="{FF2B5EF4-FFF2-40B4-BE49-F238E27FC236}">
                  <a16:creationId xmlns:a16="http://schemas.microsoft.com/office/drawing/2014/main" id="{1E60A3E9-80E2-4D0B-84F9-F8E73C1305C1}"/>
                </a:ext>
              </a:extLst>
            </p:cNvPr>
            <p:cNvSpPr txBox="1"/>
            <p:nvPr/>
          </p:nvSpPr>
          <p:spPr>
            <a:xfrm>
              <a:off x="2624278" y="1898869"/>
              <a:ext cx="6902893" cy="537185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600">
                  <a:cs typeface="+mn-ea"/>
                  <a:sym typeface="+mn-lt"/>
                </a:rPr>
                <a:t>在目标分解讨论中，上级要尊重下级，平等待人，耐心倾听下级意见。</a:t>
              </a:r>
            </a:p>
          </p:txBody>
        </p:sp>
      </p:grpSp>
    </p:spTree>
    <p:extLst>
      <p:ext uri="{BB962C8B-B14F-4D97-AF65-F5344CB8AC3E}">
        <p14:creationId val="3420129024"/>
      </p:ext>
    </p:extLst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对话气泡: 矩形 2">
            <a:extLst>
              <a:ext uri="{FF2B5EF4-FFF2-40B4-BE49-F238E27FC236}">
                <a16:creationId xmlns:a16="http://schemas.microsoft.com/office/drawing/2014/main" id="{95A52B0D-A4A8-4B3C-8AC5-7F0B379836C5}"/>
              </a:ext>
            </a:extLst>
          </p:cNvPr>
          <p:cNvSpPr/>
          <p:nvPr/>
        </p:nvSpPr>
        <p:spPr>
          <a:xfrm>
            <a:off x="919864" y="1777431"/>
            <a:ext cx="4870156" cy="4589768"/>
          </a:xfrm>
          <a:prstGeom prst="wedgeRectCallout">
            <a:avLst>
              <a:gd fmla="val 60438" name="adj1"/>
              <a:gd fmla="val -24978" name="adj2"/>
            </a:avLst>
          </a:prstGeom>
          <a:solidFill>
            <a:srgbClr val="C00000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F822C6-83A2-477B-9C85-F3E31666C51B}"/>
              </a:ext>
            </a:extLst>
          </p:cNvPr>
          <p:cNvGrpSpPr/>
          <p:nvPr/>
        </p:nvGrpSpPr>
        <p:grpSpPr>
          <a:xfrm>
            <a:off x="6332673" y="1553755"/>
            <a:ext cx="4426798" cy="4252955"/>
            <a:chOff x="6314515" y="1270761"/>
            <a:chExt cx="5172644" cy="4969511"/>
          </a:xfrm>
          <a:effectLst/>
        </p:grpSpPr>
        <p:sp>
          <p:nvSpPr>
            <p:cNvPr id="4" name="椭圆 3"/>
            <p:cNvSpPr/>
            <p:nvPr/>
          </p:nvSpPr>
          <p:spPr>
            <a:xfrm>
              <a:off x="7171783" y="2096874"/>
              <a:ext cx="3429000" cy="3429000"/>
            </a:xfrm>
            <a:prstGeom prst="ellipse">
              <a:avLst/>
            </a:prstGeom>
            <a:solidFill>
              <a:srgbClr val="203265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z="24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PDCA</a:t>
              </a:r>
            </a:p>
            <a:p>
              <a:pPr algn="ctr">
                <a:defRPr/>
              </a:pPr>
              <a:r>
                <a:rPr altLang="zh-CN" b="1" lang="en-US" sz="24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循环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8160862" y="1270761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P</a:t>
              </a:r>
            </a:p>
            <a:p>
              <a:pPr algn="ctr">
                <a:defRPr/>
              </a:pPr>
              <a:r>
                <a:rPr altLang="zh-CN" b="1" lang="en-US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Plan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0021431" y="3095316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b="1" lang="en-US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D</a:t>
              </a:r>
            </a:p>
            <a:p>
              <a:pPr algn="ctr">
                <a:defRPr/>
              </a:pPr>
              <a:r>
                <a:rPr b="1" lang="en-US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Do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8216915" y="4774544"/>
              <a:ext cx="1455185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b="1" lang="en-US" sz="16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C</a:t>
              </a:r>
            </a:p>
            <a:p>
              <a:pPr algn="ctr">
                <a:defRPr/>
              </a:pPr>
              <a:r>
                <a:rPr b="1" lang="en-US" sz="16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Check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6314515" y="3047712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b="1" lang="en-US" sz="16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A</a:t>
              </a:r>
            </a:p>
            <a:p>
              <a:pPr algn="ctr">
                <a:defRPr/>
              </a:pPr>
              <a:r>
                <a:rPr b="1" lang="en-US" sz="1600">
                  <a:solidFill>
                    <a:srgbClr val="203265"/>
                  </a:solidFill>
                  <a:latin typeface="+mn-ea"/>
                  <a:cs typeface="+mn-ea"/>
                  <a:sym typeface="+mn-lt"/>
                </a:rPr>
                <a:t>Action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554316" y="3429000"/>
            <a:ext cx="3652973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在进行目标实施的过程中，会出现一些不可预测的问题，比如，目标实施的环境、条件、资源等发生了变化，那么，要根据实际情况对目标进行调整和反馈。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95964" y="2553782"/>
            <a:ext cx="1976591" cy="733812"/>
            <a:chOff x="1606886" y="4232385"/>
            <a:chExt cx="663217" cy="584810"/>
          </a:xfrm>
        </p:grpSpPr>
        <p:sp>
          <p:nvSpPr>
            <p:cNvPr id="19" name="圆角矩形 4"/>
            <p:cNvSpPr/>
            <p:nvPr/>
          </p:nvSpPr>
          <p:spPr>
            <a:xfrm>
              <a:off x="1606886" y="4232385"/>
              <a:ext cx="662291" cy="510509"/>
            </a:xfrm>
            <a:prstGeom prst="roundRect">
              <a:avLst>
                <a:gd fmla="val 3552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horz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743426" y="4302103"/>
              <a:ext cx="521584" cy="5101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b="1" lang="zh-CN" sz="3600">
                  <a:solidFill>
                    <a:schemeClr val="bg1"/>
                  </a:solidFill>
                  <a:cs typeface="+mn-ea"/>
                  <a:sym typeface="+mn-lt"/>
                </a:rPr>
                <a:t>注意：</a:t>
              </a: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D5FFBD-4D65-4FD9-ACA4-2C5B6948F0B3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DBAB27D-BE98-452A-A4CC-9403BDEFA4E6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8D79436-17F5-42B2-840B-992BAEF49C38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2E77387-53CB-45D3-AA8D-20375BB5DA84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97CCDCF-A918-4D93-931A-C334F847A8F4}"/>
              </a:ext>
            </a:extLst>
          </p:cNvPr>
          <p:cNvSpPr/>
          <p:nvPr/>
        </p:nvSpPr>
        <p:spPr>
          <a:xfrm>
            <a:off x="1425270" y="510338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目标实施PDCA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874CCBB-CD6E-4B84-8F69-97E0B27F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7"/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386815" y="1577203"/>
            <a:ext cx="6783253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2000">
                <a:cs typeface="+mn-ea"/>
                <a:sym typeface="+mn-lt"/>
              </a:rPr>
              <a:t>PDCA循环就像爬楼梯一样，不断前进，不断提高。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val="523648516"/>
              </p:ext>
            </p:extLst>
          </p:nvPr>
        </p:nvGraphicFramePr>
        <p:xfrm>
          <a:off x="1059687" y="3663817"/>
          <a:ext cx="3286410" cy="2318157"/>
        </p:xfrm>
        <a:graphic>
          <a:graphicData uri="http://schemas.openxmlformats.org/drawingml/2006/diagram">
            <dgm:relIds xmlns:dgm="http://schemas.openxmlformats.org/drawingml/2006/diagram" r:cs="rId8" r:dm="rId5" r:lo="rId6" r:qs="rId7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val="3304050169"/>
              </p:ext>
            </p:extLst>
          </p:nvPr>
        </p:nvGraphicFramePr>
        <p:xfrm>
          <a:off x="3460163" y="2310384"/>
          <a:ext cx="3286410" cy="2318157"/>
        </p:xfrm>
        <a:graphic>
          <a:graphicData uri="http://schemas.openxmlformats.org/drawingml/2006/diagram">
            <dgm:relIds xmlns:dgm="http://schemas.openxmlformats.org/drawingml/2006/diagram" r:cs="rId13" r:dm="rId10" r:lo="rId11" r:qs="rId12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1386815" y="3150319"/>
            <a:ext cx="5137894" cy="3003295"/>
            <a:chOff x="5751712" y="1418657"/>
            <a:chExt cx="5000625" cy="507365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751712" y="6490719"/>
              <a:ext cx="2643188" cy="1588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 rot="5400000">
              <a:off x="7145537" y="5241357"/>
              <a:ext cx="2500313" cy="1587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394900" y="3990407"/>
              <a:ext cx="2357437" cy="1587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 rot="5400000">
              <a:off x="9466462" y="2704532"/>
              <a:ext cx="2571750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3"/>
          <p:cNvSpPr txBox="1"/>
          <p:nvPr/>
        </p:nvSpPr>
        <p:spPr>
          <a:xfrm>
            <a:off x="4738771" y="5102396"/>
            <a:ext cx="1785938" cy="7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altLang="en-US" b="1" lang="zh-CN" sz="2000">
                <a:cs typeface="+mn-ea"/>
                <a:sym typeface="+mn-lt"/>
              </a:rPr>
              <a:t>阶段任务完成</a:t>
            </a:r>
          </a:p>
          <a:p>
            <a:pPr>
              <a:lnSpc>
                <a:spcPct val="112000"/>
              </a:lnSpc>
              <a:defRPr/>
            </a:pPr>
            <a:r>
              <a:rPr altLang="en-US" b="1" lang="zh-CN" sz="2000">
                <a:cs typeface="+mn-ea"/>
                <a:sym typeface="+mn-lt"/>
              </a:rPr>
              <a:t>水平不断提升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9EEA4AE-8627-492F-A4FD-5E74AC1B9238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CE4B3D-824E-4154-A283-072DD0FFC3D7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AD02841-0CBC-480A-8137-F4F064E7010B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140F173-A483-4149-B953-4A7E0A904DBB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DDFB8FC-4DD8-4C30-B4C0-5A702FCB834E}"/>
              </a:ext>
            </a:extLst>
          </p:cNvPr>
          <p:cNvSpPr/>
          <p:nvPr/>
        </p:nvSpPr>
        <p:spPr>
          <a:xfrm>
            <a:off x="1425270" y="510338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目标实施PDCA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ABE60FC-9C95-4805-9661-CEAFDDC23F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07EFCE-4279-4D3C-9A3E-2934D7466F4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38616"/>
          <a:stretch>
            <a:fillRect/>
          </a:stretch>
        </p:blipFill>
        <p:spPr>
          <a:xfrm>
            <a:off x="7428088" y="2976501"/>
            <a:ext cx="3684490" cy="300547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25"/>
      <p:bldGraphic grpId="0" spid="6">
        <p:bldAsOne/>
      </p:bldGraphic>
      <p:bldGraphic grpId="0" spid="7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0726FD-3914-4711-A3E8-CF1E51F35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126" y="1929215"/>
            <a:ext cx="7115175" cy="303440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11424" y="5276536"/>
            <a:ext cx="1078698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cs typeface="+mn-ea"/>
                <a:sym typeface="+mn-lt"/>
              </a:rPr>
              <a:t>也就是说，目标管理的后续步骤就是绩效考核，绩效考核是实现目标管理的有力工具。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60274" y="1929215"/>
            <a:ext cx="6058449" cy="3034405"/>
            <a:chOff x="5460274" y="1929215"/>
            <a:chExt cx="6058449" cy="3034405"/>
          </a:xfrm>
        </p:grpSpPr>
        <p:sp>
          <p:nvSpPr>
            <p:cNvPr id="10" name="矩形 9"/>
            <p:cNvSpPr/>
            <p:nvPr/>
          </p:nvSpPr>
          <p:spPr>
            <a:xfrm>
              <a:off x="5460274" y="1929215"/>
              <a:ext cx="6012324" cy="30344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95999" y="2334668"/>
              <a:ext cx="5019043" cy="1676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kern="100" lang="zh-CN" sz="1600">
                  <a:solidFill>
                    <a:schemeClr val="bg1"/>
                  </a:solidFill>
                  <a:cs typeface="+mn-ea"/>
                  <a:sym typeface="+mn-lt"/>
                </a:rPr>
                <a:t>对照目标进行检查与考核，目标完成的质量可以与个人的薪水、升迁等挂钩，真正实现公司的总目标达成与每个人的业绩挂钩，从而使员工高度关注工作成效、并强化工作的动机，令企业内部运作进入“自动自发”的良性轨道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346785" y="4182132"/>
              <a:ext cx="5171938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kern="100" lang="zh-CN">
                  <a:solidFill>
                    <a:schemeClr val="bg1"/>
                  </a:solidFill>
                  <a:cs typeface="+mn-ea"/>
                  <a:sym typeface="+mn-lt"/>
                </a:rPr>
                <a:t>这个过程，即是实施“绩效考核”。</a:t>
              </a: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7DE5BCF-7C69-4735-9C03-2EA266234B91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FD9433-C07D-4059-A4A7-1047783A29BC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CE3E835-5E3F-4AEC-AB42-1AA5764E46B4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6E13F81-BEF1-4B8D-A57A-6EFA5D1BBCC8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02C1F1E9-AF4D-43CE-92FF-6402BB2265BB}"/>
              </a:ext>
            </a:extLst>
          </p:cNvPr>
          <p:cNvSpPr/>
          <p:nvPr/>
        </p:nvSpPr>
        <p:spPr>
          <a:xfrm>
            <a:off x="1425270" y="510338"/>
            <a:ext cx="3840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检查实验结果及惩处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DBFCFBA-C591-4EDB-B021-1F9C99BCC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ABAAB46-A53D-4CE4-912C-3F457C3950A8}"/>
              </a:ext>
            </a:extLst>
          </p:cNvPr>
          <p:cNvGrpSpPr/>
          <p:nvPr/>
        </p:nvGrpSpPr>
        <p:grpSpPr>
          <a:xfrm>
            <a:off x="-1" y="-24184"/>
            <a:ext cx="12276519" cy="6882186"/>
            <a:chOff x="-1" y="-24184"/>
            <a:chExt cx="12276519" cy="6882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724F601-7F62-4160-B454-6B07AC07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556640-61AC-4033-B414-97C88CF6DB38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6D97E34-F268-448B-9501-E54E9F5FF7E7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9A86E21-70D3-41F6-A514-7237C5397A73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8AA87E7-7A3F-4301-BB01-0EA302A0A544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93C0AD6E-49A8-4401-B1E4-9665F068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462" y="3855365"/>
            <a:ext cx="635127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/>
            <a:r>
              <a:rPr altLang="en-US" lang="zh-CN" sz="6000">
                <a:solidFill>
                  <a:srgbClr val="203265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  <a:cs typeface="+mn-ea"/>
                <a:sym typeface="+mn-lt"/>
              </a:rPr>
              <a:t>企业目标管理实务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418D80-16A5-4137-A141-DEE31A37D29C}"/>
              </a:ext>
            </a:extLst>
          </p:cNvPr>
          <p:cNvSpPr txBox="1"/>
          <p:nvPr/>
        </p:nvSpPr>
        <p:spPr>
          <a:xfrm>
            <a:off x="4873948" y="5495203"/>
            <a:ext cx="2559685" cy="365760"/>
          </a:xfrm>
          <a:prstGeom prst="rect">
            <a:avLst/>
          </a:prstGeom>
          <a:solidFill>
            <a:srgbClr val="203265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AC1E3C-5CDE-4BD5-B1AD-0F7E537E0769}"/>
              </a:ext>
            </a:extLst>
          </p:cNvPr>
          <p:cNvSpPr txBox="1"/>
          <p:nvPr/>
        </p:nvSpPr>
        <p:spPr>
          <a:xfrm>
            <a:off x="7891467" y="5495203"/>
            <a:ext cx="2559685" cy="365760"/>
          </a:xfrm>
          <a:prstGeom prst="rect">
            <a:avLst/>
          </a:prstGeom>
          <a:solidFill>
            <a:srgbClr val="203265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时间：202X.7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AB2371-EF83-4148-B0E3-1916D2D3FD21}"/>
              </a:ext>
            </a:extLst>
          </p:cNvPr>
          <p:cNvSpPr/>
          <p:nvPr/>
        </p:nvSpPr>
        <p:spPr>
          <a:xfrm>
            <a:off x="4671414" y="4904217"/>
            <a:ext cx="599536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</a:rPr>
              <a:t>Enterprise target management practice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4721085-3B4E-4E6C-9254-A8DE6E0AD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648307" y="3846388"/>
            <a:ext cx="3552749" cy="2439455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F339FE-0E1C-4E8B-BF43-B07589DBF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-9459" l="29283" r="24664" t="100000"/>
          <a:stretch>
            <a:fillRect/>
          </a:stretch>
        </p:blipFill>
        <p:spPr>
          <a:xfrm>
            <a:off x="6549069" y="3447288"/>
            <a:ext cx="2768614" cy="329387"/>
          </a:xfrm>
          <a:custGeom>
            <a:gdLst>
              <a:gd fmla="*/ 0 w 2768614" name="connsiteX0"/>
              <a:gd fmla="*/ 0 h 329387" name="connsiteY0"/>
              <a:gd fmla="*/ 2768614 w 2768614" name="connsiteX1"/>
              <a:gd fmla="*/ 0 h 329387" name="connsiteY1"/>
              <a:gd fmla="*/ 2737827 w 2768614" name="connsiteX2"/>
              <a:gd fmla="*/ 17374 h 329387" name="connsiteY2"/>
              <a:gd fmla="*/ 1384307 w 2768614" name="connsiteX3"/>
              <a:gd fmla="*/ 329387 h 329387" name="connsiteY3"/>
              <a:gd fmla="*/ 30787 w 2768614" name="connsiteX4"/>
              <a:gd fmla="*/ 17374 h 329387" name="connsiteY4"/>
              <a:gd fmla="*/ 0 w 2768614" name="connsiteX5"/>
              <a:gd fmla="*/ 0 h 3293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29387" w="2768614">
                <a:moveTo>
                  <a:pt x="0" y="0"/>
                </a:moveTo>
                <a:lnTo>
                  <a:pt x="2768614" y="0"/>
                </a:lnTo>
                <a:lnTo>
                  <a:pt x="2737827" y="17374"/>
                </a:lnTo>
                <a:cubicBezTo>
                  <a:pt x="2351457" y="214363"/>
                  <a:pt x="1885681" y="329387"/>
                  <a:pt x="1384307" y="329387"/>
                </a:cubicBezTo>
                <a:cubicBezTo>
                  <a:pt x="882933" y="329387"/>
                  <a:pt x="417158" y="214363"/>
                  <a:pt x="30787" y="17374"/>
                </a:cubicBez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305459507"/>
      </p:ext>
    </p:extLst>
  </p:cSld>
  <p:clrMapOvr>
    <a:masterClrMapping/>
  </p:clrMapOvr>
  <mc:AlternateContent>
    <mc:Choice Requires="p14">
      <p:transition advTm="9000" p14:dur="1600" spd="slow">
        <p14:prism isInverted="1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21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ABAAB46-A53D-4CE4-912C-3F457C3950A8}"/>
              </a:ext>
            </a:extLst>
          </p:cNvPr>
          <p:cNvGrpSpPr/>
          <p:nvPr/>
        </p:nvGrpSpPr>
        <p:grpSpPr>
          <a:xfrm>
            <a:off x="-1" y="-24184"/>
            <a:ext cx="12276519" cy="6882186"/>
            <a:chOff x="-1" y="-24184"/>
            <a:chExt cx="12276519" cy="6882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724F601-7F62-4160-B454-6B07AC07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556640-61AC-4033-B414-97C88CF6DB38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6D97E34-F268-448B-9501-E54E9F5FF7E7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9A86E21-70D3-41F6-A514-7237C5397A73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8AA87E7-7A3F-4301-BB01-0EA302A0A544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94721085-3B4E-4E6C-9254-A8DE6E0AD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1253736" y="3709682"/>
            <a:ext cx="3094608" cy="2124877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F339FE-0E1C-4E8B-BF43-B07589DBF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459" l="29283" r="24664" t="100000"/>
          <a:stretch>
            <a:fillRect/>
          </a:stretch>
        </p:blipFill>
        <p:spPr>
          <a:xfrm>
            <a:off x="6274749" y="3429001"/>
            <a:ext cx="2768614" cy="329387"/>
          </a:xfrm>
          <a:custGeom>
            <a:gdLst>
              <a:gd fmla="*/ 0 w 2768614" name="connsiteX0"/>
              <a:gd fmla="*/ 0 h 329387" name="connsiteY0"/>
              <a:gd fmla="*/ 2768614 w 2768614" name="connsiteX1"/>
              <a:gd fmla="*/ 0 h 329387" name="connsiteY1"/>
              <a:gd fmla="*/ 2737827 w 2768614" name="connsiteX2"/>
              <a:gd fmla="*/ 17374 h 329387" name="connsiteY2"/>
              <a:gd fmla="*/ 1384307 w 2768614" name="connsiteX3"/>
              <a:gd fmla="*/ 329387 h 329387" name="connsiteY3"/>
              <a:gd fmla="*/ 30787 w 2768614" name="connsiteX4"/>
              <a:gd fmla="*/ 17374 h 329387" name="connsiteY4"/>
              <a:gd fmla="*/ 0 w 2768614" name="connsiteX5"/>
              <a:gd fmla="*/ 0 h 3293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29387" w="2768614">
                <a:moveTo>
                  <a:pt x="0" y="0"/>
                </a:moveTo>
                <a:lnTo>
                  <a:pt x="2768614" y="0"/>
                </a:lnTo>
                <a:lnTo>
                  <a:pt x="2737827" y="17374"/>
                </a:lnTo>
                <a:cubicBezTo>
                  <a:pt x="2351457" y="214363"/>
                  <a:pt x="1885681" y="329387"/>
                  <a:pt x="1384307" y="329387"/>
                </a:cubicBezTo>
                <a:cubicBezTo>
                  <a:pt x="882933" y="329387"/>
                  <a:pt x="417158" y="214363"/>
                  <a:pt x="30787" y="173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8D1BAFA-9130-4638-B44F-646547089568}"/>
              </a:ext>
            </a:extLst>
          </p:cNvPr>
          <p:cNvSpPr/>
          <p:nvPr/>
        </p:nvSpPr>
        <p:spPr>
          <a:xfrm>
            <a:off x="5029201" y="3870072"/>
            <a:ext cx="2768615" cy="5847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cs typeface="+mn-ea"/>
                <a:sym typeface="+mn-lt"/>
              </a:rPr>
              <a:t>第一部分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3C0B1E-13FC-4B24-B552-8A8B978A2EF0}"/>
              </a:ext>
            </a:extLst>
          </p:cNvPr>
          <p:cNvSpPr txBox="1"/>
          <p:nvPr/>
        </p:nvSpPr>
        <p:spPr>
          <a:xfrm>
            <a:off x="4845284" y="4627797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800">
                <a:solidFill>
                  <a:srgbClr val="203265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  <a:cs typeface="+mn-ea"/>
                <a:sym typeface="+mn-lt"/>
              </a:rPr>
              <a:t>目标知识概述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36AB91-0C5A-4549-87C0-9BD7BD3B6CC5}"/>
              </a:ext>
            </a:extLst>
          </p:cNvPr>
          <p:cNvSpPr/>
          <p:nvPr/>
        </p:nvSpPr>
        <p:spPr>
          <a:xfrm>
            <a:off x="4882961" y="5465226"/>
            <a:ext cx="4450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/>
              <a:t>Objective knowledge overview</a:t>
            </a:r>
          </a:p>
        </p:txBody>
      </p:sp>
    </p:spTree>
    <p:extLst>
      <p:ext uri="{BB962C8B-B14F-4D97-AF65-F5344CB8AC3E}">
        <p14:creationId val="3052966466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5133703" y="3588817"/>
            <a:ext cx="684497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-342900" marL="34290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	目标是结果，是希望，是欲望的具体表现形式；</a:t>
            </a:r>
          </a:p>
          <a:p>
            <a:pPr indent="-342900" marL="34290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  	目标是由动机至行为的驱动力，是一切行动的源动力；</a:t>
            </a:r>
          </a:p>
          <a:p>
            <a:pPr indent="-342900" marL="34290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	目标是时刻专注的焦点，是专注力！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D43BDE-6690-4C4A-A874-FED2E16E2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123" y="3429000"/>
            <a:ext cx="3893820" cy="226490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BBCED6-C690-4490-8888-A84BBB4B154D}"/>
              </a:ext>
            </a:extLst>
          </p:cNvPr>
          <p:cNvGrpSpPr/>
          <p:nvPr/>
        </p:nvGrpSpPr>
        <p:grpSpPr>
          <a:xfrm>
            <a:off x="1189354" y="1453728"/>
            <a:ext cx="9813291" cy="1436823"/>
            <a:chOff x="1515291" y="1593723"/>
            <a:chExt cx="9813291" cy="1436823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27E1B41-F0B8-488C-80DB-9A5F244BD5BF}"/>
                </a:ext>
              </a:extLst>
            </p:cNvPr>
            <p:cNvSpPr/>
            <p:nvPr/>
          </p:nvSpPr>
          <p:spPr>
            <a:xfrm>
              <a:off x="1515291" y="1593723"/>
              <a:ext cx="9813291" cy="1436823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9C1614-CC49-4C40-8B2A-44B07CCE4E7E}"/>
                </a:ext>
              </a:extLst>
            </p:cNvPr>
            <p:cNvSpPr/>
            <p:nvPr/>
          </p:nvSpPr>
          <p:spPr>
            <a:xfrm>
              <a:off x="2376804" y="1942776"/>
              <a:ext cx="809026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0">
                <a:spcBef>
                  <a:spcPts val="400"/>
                </a:spcBef>
              </a:pPr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目标就是个人或组织所期望的工作成果。就是希望达到的未来状态，即指你想要完成的事，它可能很庞大或很微小，也许是未来或者就在今天。</a:t>
              </a:r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6EB3BC1-E5C2-437A-9C9F-9EA8646F4364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28FE5B0-E2EF-4166-9354-CF0527BD691F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AB4F50A-5893-4D39-8E9E-5841EA3FB240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69EA69B-D8BA-4942-804A-C740472222F3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6CB76407-0055-4D57-8ECD-C5B3E989C372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为什么要有目标？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BD4EFEF8-8004-42AC-890C-627A890E8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5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6535228" y="3407845"/>
            <a:ext cx="2513240" cy="2592153"/>
            <a:chOff x="5136360" y="1299207"/>
            <a:chExt cx="3142800" cy="31428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1" name="Oval 18"/>
            <p:cNvSpPr/>
            <p:nvPr/>
          </p:nvSpPr>
          <p:spPr>
            <a:xfrm>
              <a:off x="5136360" y="1299207"/>
              <a:ext cx="3142800" cy="3142800"/>
            </a:xfrm>
            <a:prstGeom prst="rect">
              <a:avLst/>
            </a:prstGeom>
            <a:solidFill>
              <a:srgbClr val="C00000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60949" lIns="121899" rIns="121899" rtlCol="0" tIns="60949"/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87"/>
            <p:cNvSpPr txBox="1"/>
            <p:nvPr/>
          </p:nvSpPr>
          <p:spPr>
            <a:xfrm>
              <a:off x="5492310" y="2677209"/>
              <a:ext cx="2429428" cy="1241682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cs typeface="+mn-ea"/>
                  <a:sym typeface="+mn-lt"/>
                </a:rPr>
                <a:t>有清晰但较短期目标的人，生活在社会的中上层，在各自所在的领域里取得了相当的成就；</a:t>
              </a:r>
            </a:p>
          </p:txBody>
        </p:sp>
        <p:sp>
          <p:nvSpPr>
            <p:cNvPr id="13" name="TextBox 88"/>
            <p:cNvSpPr txBox="1"/>
            <p:nvPr/>
          </p:nvSpPr>
          <p:spPr>
            <a:xfrm>
              <a:off x="6211405" y="1822648"/>
              <a:ext cx="1016404" cy="591277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425270" y="3407845"/>
            <a:ext cx="2592153" cy="2592153"/>
            <a:chOff x="909267" y="1241284"/>
            <a:chExt cx="2506980" cy="250698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6" name="Oval 16"/>
            <p:cNvSpPr/>
            <p:nvPr/>
          </p:nvSpPr>
          <p:spPr>
            <a:xfrm>
              <a:off x="909267" y="1241284"/>
              <a:ext cx="2506980" cy="2506980"/>
            </a:xfrm>
            <a:prstGeom prst="rect">
              <a:avLst/>
            </a:prstGeom>
            <a:solidFill>
              <a:srgbClr val="C00000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60949" lIns="121899" rIns="121899" rtlCol="0" tIns="60949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7" name="TextBox 92"/>
            <p:cNvSpPr txBox="1"/>
            <p:nvPr/>
          </p:nvSpPr>
          <p:spPr>
            <a:xfrm>
              <a:off x="1262715" y="2147131"/>
              <a:ext cx="1798493" cy="8489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目标模糊的人，生活在社会的中下层，并无突出成就；</a:t>
              </a:r>
            </a:p>
          </p:txBody>
        </p:sp>
        <p:sp>
          <p:nvSpPr>
            <p:cNvPr id="18" name="TextBox 93"/>
            <p:cNvSpPr txBox="1"/>
            <p:nvPr/>
          </p:nvSpPr>
          <p:spPr>
            <a:xfrm>
              <a:off x="1829319" y="1637354"/>
              <a:ext cx="689367" cy="412699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4093772" y="3429000"/>
            <a:ext cx="2337049" cy="2570998"/>
            <a:chOff x="2923938" y="2625442"/>
            <a:chExt cx="2034540" cy="203454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21" name="Oval 14"/>
            <p:cNvSpPr/>
            <p:nvPr/>
          </p:nvSpPr>
          <p:spPr>
            <a:xfrm>
              <a:off x="2923938" y="2625442"/>
              <a:ext cx="2034540" cy="2034540"/>
            </a:xfrm>
            <a:prstGeom prst="rect">
              <a:avLst/>
            </a:prstGeom>
            <a:solidFill>
              <a:schemeClr val="accent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60949" lIns="121899" rIns="121899" rtlCol="0" tIns="60949"/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97"/>
            <p:cNvSpPr txBox="1"/>
            <p:nvPr/>
          </p:nvSpPr>
          <p:spPr>
            <a:xfrm>
              <a:off x="3187942" y="3533678"/>
              <a:ext cx="1565375" cy="60782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cs typeface="+mn-ea"/>
                  <a:sym typeface="+mn-lt"/>
                </a:rPr>
                <a:t>没有目标的人，生活在社会最底层，生活过得很不如意；</a:t>
              </a:r>
            </a:p>
          </p:txBody>
        </p:sp>
        <p:sp>
          <p:nvSpPr>
            <p:cNvPr id="23" name="TextBox 98"/>
            <p:cNvSpPr txBox="1"/>
            <p:nvPr/>
          </p:nvSpPr>
          <p:spPr>
            <a:xfrm>
              <a:off x="3686394" y="2957625"/>
              <a:ext cx="532075" cy="289441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27%</a:t>
              </a: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9154987" y="3429000"/>
            <a:ext cx="2513240" cy="2570998"/>
            <a:chOff x="3743074" y="1151562"/>
            <a:chExt cx="1663582" cy="166358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26" name="Oval 17"/>
            <p:cNvSpPr/>
            <p:nvPr/>
          </p:nvSpPr>
          <p:spPr>
            <a:xfrm>
              <a:off x="3743074" y="1151562"/>
              <a:ext cx="1663582" cy="1663582"/>
            </a:xfrm>
            <a:prstGeom prst="rect">
              <a:avLst/>
            </a:prstGeom>
            <a:solidFill>
              <a:schemeClr val="accent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60949" lIns="121899" rIns="121899" rtlCol="0" tIns="60949"/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02"/>
            <p:cNvSpPr txBox="1"/>
            <p:nvPr/>
          </p:nvSpPr>
          <p:spPr>
            <a:xfrm>
              <a:off x="3943329" y="1887994"/>
              <a:ext cx="1295378" cy="331335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cs typeface="+mn-ea"/>
                  <a:sym typeface="+mn-lt"/>
                </a:rPr>
                <a:t>有清晰且长期目标的人，成为各领域顶尖人士。</a:t>
              </a:r>
            </a:p>
          </p:txBody>
        </p:sp>
        <p:sp>
          <p:nvSpPr>
            <p:cNvPr id="28" name="TextBox 103"/>
            <p:cNvSpPr txBox="1"/>
            <p:nvPr/>
          </p:nvSpPr>
          <p:spPr>
            <a:xfrm>
              <a:off x="4439670" y="1314546"/>
              <a:ext cx="292125" cy="236668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3%</a:t>
              </a:r>
            </a:p>
          </p:txBody>
        </p:sp>
      </p:grpSp>
      <p:sp>
        <p:nvSpPr>
          <p:cNvPr id="30" name="TextBox 5"/>
          <p:cNvSpPr txBox="1"/>
          <p:nvPr/>
        </p:nvSpPr>
        <p:spPr>
          <a:xfrm flipH="1">
            <a:off x="1425270" y="2530615"/>
            <a:ext cx="2129836" cy="579120"/>
          </a:xfrm>
          <a:prstGeom prst="wedgeRectCallout">
            <a:avLst>
              <a:gd fmla="val -61334" name="adj1"/>
              <a:gd fmla="val -23353" name="adj2"/>
            </a:avLst>
          </a:prstGeom>
          <a:solidFill>
            <a:srgbClr val="203265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研究表明</a:t>
            </a:r>
          </a:p>
        </p:txBody>
      </p:sp>
      <p:sp>
        <p:nvSpPr>
          <p:cNvPr id="31" name="TextBox 6"/>
          <p:cNvSpPr txBox="1"/>
          <p:nvPr/>
        </p:nvSpPr>
        <p:spPr>
          <a:xfrm>
            <a:off x="2012991" y="1737282"/>
            <a:ext cx="8183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C00000"/>
                </a:solidFill>
                <a:cs typeface="+mn-ea"/>
                <a:sym typeface="+mn-lt"/>
              </a:rPr>
              <a:t>① 目标就是所要追求的结果，没有目标就没有收获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373F46D-4A7A-4043-871D-6FD301A6ECCF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05DED75-029C-41EF-BA35-2C2C9C67549D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9775C1D-BCDC-470E-B6D2-8FFA6A85A4BC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8618EA5-339B-4C05-B932-3D7CA2BFBB64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DAA97B72-B39A-4003-84AE-E6C185C21798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为什么要有目标？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F103164B-CB1D-438A-BE86-BA5DE91BE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4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C01BFF9D-60F7-4DFF-ACD6-E8CECB13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292" y="2842477"/>
            <a:ext cx="5643290" cy="2787592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2085851" y="1759144"/>
            <a:ext cx="76284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solidFill>
                  <a:srgbClr val="C00000"/>
                </a:solidFill>
                <a:cs typeface="+mn-ea"/>
                <a:sym typeface="+mn-lt"/>
              </a:rPr>
              <a:t>② 目标使我们感觉到生存的意义和价值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7BAE95-D0CD-428C-9B27-E7AAEEF6D07B}"/>
              </a:ext>
            </a:extLst>
          </p:cNvPr>
          <p:cNvGrpSpPr/>
          <p:nvPr/>
        </p:nvGrpSpPr>
        <p:grpSpPr>
          <a:xfrm>
            <a:off x="965245" y="2842477"/>
            <a:ext cx="5921829" cy="2787603"/>
            <a:chOff x="1223553" y="2816351"/>
            <a:chExt cx="5921829" cy="2787603"/>
          </a:xfrm>
        </p:grpSpPr>
        <p:sp>
          <p:nvSpPr>
            <p:cNvPr id="2" name="对话气泡: 矩形 1">
              <a:extLst>
                <a:ext uri="{FF2B5EF4-FFF2-40B4-BE49-F238E27FC236}">
                  <a16:creationId xmlns:a16="http://schemas.microsoft.com/office/drawing/2014/main" id="{5D0F3EEE-BAF3-47F2-B702-BA37D761EA91}"/>
                </a:ext>
              </a:extLst>
            </p:cNvPr>
            <p:cNvSpPr/>
            <p:nvPr/>
          </p:nvSpPr>
          <p:spPr>
            <a:xfrm>
              <a:off x="1223553" y="2816351"/>
              <a:ext cx="5921829" cy="2787603"/>
            </a:xfrm>
            <a:prstGeom prst="wedgeRectCallout">
              <a:avLst>
                <a:gd fmla="val 63453" name="adj1"/>
                <a:gd fmla="val 28385" name="adj2"/>
              </a:avLst>
            </a:prstGeom>
            <a:solidFill>
              <a:srgbClr val="203265"/>
            </a:solidFill>
            <a:ln w="38100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1784200" y="3021330"/>
              <a:ext cx="4800534" cy="132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720725" indent="457200">
                <a:lnSpc>
                  <a:spcPct val="135000"/>
                </a:lnSpc>
                <a:defRPr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defTabSz="720725" eaLnBrk="0" hangingPunct="0"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720725" eaLnBrk="0" hangingPunct="0"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720725" eaLnBrk="0" hangingPunct="0"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720725" eaLnBrk="0" hangingPunct="0"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just" indent="0">
                <a:lnSpc>
                  <a:spcPct val="150000"/>
                </a:lnSpc>
              </a:pPr>
              <a:r>
                <a:rPr altLang="en-US" b="1" 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如果心中有了理想，你就会感到生存的重要意义，如果这个理想又是由一个个目标组成的，</a:t>
              </a:r>
            </a:p>
            <a:p>
              <a:pPr algn="just" indent="0">
                <a:lnSpc>
                  <a:spcPct val="150000"/>
                </a:lnSpc>
              </a:pPr>
              <a:r>
                <a:rPr altLang="en-US" b="1" lang="zh-CN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那么，你就会觉得为目标付出努力是有价值的。</a:t>
              </a: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E657D76-4EDB-474C-800D-DD280CA6985B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0EB17A1-3711-488B-8E6A-5EA050DBF6C7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93658F-924C-472F-B956-74AA33A17B4D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CFECECB-5CFD-44BD-9E3D-B4B1E722C7C9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53CC4B3-7714-4CAA-B5E4-10DE546DBCE7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为什么要有目标？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00BF2D4-A16E-42BE-AD9E-D715185B2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5"/>
          <p:cNvSpPr txBox="1"/>
          <p:nvPr/>
        </p:nvSpPr>
        <p:spPr>
          <a:xfrm>
            <a:off x="1059687" y="1918269"/>
            <a:ext cx="64807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C00000"/>
                </a:solidFill>
                <a:cs typeface="+mn-ea"/>
                <a:sym typeface="+mn-lt"/>
              </a:rPr>
              <a:t>③    目标是灯塔，目标指引了我们前进的方向</a:t>
            </a:r>
          </a:p>
        </p:txBody>
      </p:sp>
      <p:sp>
        <p:nvSpPr>
          <p:cNvPr id="10" name="矩形 9"/>
          <p:cNvSpPr/>
          <p:nvPr/>
        </p:nvSpPr>
        <p:spPr>
          <a:xfrm>
            <a:off x="2874664" y="2756641"/>
            <a:ext cx="829014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rgbClr val="C60F01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父子俩在雪地上玩耍，朝着远处的树走去，比谁在雪地上踩踏出的脚印，连成的线最直。结果如何？</a:t>
            </a:r>
          </a:p>
        </p:txBody>
      </p:sp>
      <p:sp>
        <p:nvSpPr>
          <p:cNvPr id="11" name="矩形 10"/>
          <p:cNvSpPr/>
          <p:nvPr/>
        </p:nvSpPr>
        <p:spPr>
          <a:xfrm>
            <a:off x="2797712" y="4300131"/>
            <a:ext cx="829014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rgbClr val="C60F01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为何父亲走的直呢？因为父亲的眼睛一直盯着前方的目标，也就是那棵树；而儿子呢，走着走着，就把目标给忘了，等发现走偏了，只好重新矫正，反复多次，就形成了一些曲线。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5C03501-8AAE-406C-B697-788AA6BE75D9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717EAF-6F7F-4C3E-A6E6-B414ACE1595D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E791F5-5E3B-4343-914B-124EF8CC8658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7A23129-E62B-4094-9AC4-DDB78AAC90AB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339BA99-1053-45C2-B276-14720107BB98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为什么要有目标？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D6A0292-283A-490B-AEC2-95867B58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80810E0-B565-4735-B949-BCEB6A2966DD}"/>
              </a:ext>
            </a:extLst>
          </p:cNvPr>
          <p:cNvCxnSpPr/>
          <p:nvPr/>
        </p:nvCxnSpPr>
        <p:spPr>
          <a:xfrm>
            <a:off x="3163296" y="3996228"/>
            <a:ext cx="80015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0CCF336F-64CE-4766-BF9A-99E64B4FA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9182" y="2379934"/>
            <a:ext cx="3823413" cy="382341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6"/>
          <p:cNvSpPr txBox="1"/>
          <p:nvPr/>
        </p:nvSpPr>
        <p:spPr>
          <a:xfrm>
            <a:off x="1173843" y="1838037"/>
            <a:ext cx="60338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C00000"/>
                </a:solidFill>
                <a:cs typeface="+mn-ea"/>
                <a:sym typeface="+mn-lt"/>
              </a:rPr>
              <a:t>④ 目标清晰可见，焕发激情，激发潜力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173843" y="2338903"/>
            <a:ext cx="5694164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-342900" marL="342900">
              <a:lnSpc>
                <a:spcPct val="130000"/>
              </a:lnSpc>
              <a:buClr>
                <a:schemeClr val="accent1"/>
              </a:buClr>
              <a:buFont charset="2" panose="05000000000000000000" pitchFamily="2" typeface="Wingdings"/>
              <a:buChar char="n"/>
            </a:pPr>
            <a:r>
              <a:rPr altLang="en-US" b="1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是谁叫醒了我们的灵魂？</a:t>
            </a:r>
          </a:p>
          <a:p>
            <a:pPr indent="-342900" marL="342900">
              <a:lnSpc>
                <a:spcPct val="130000"/>
              </a:lnSpc>
              <a:buClr>
                <a:schemeClr val="accent1"/>
              </a:buClr>
              <a:buFont charset="2" panose="05000000000000000000" pitchFamily="2" typeface="Wingdings"/>
              <a:buChar char="n"/>
            </a:pPr>
            <a:r>
              <a:rPr altLang="en-US" b="1" lang="zh-CN" sz="18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每天一觉醒来，我们的身体醒了，但灵魂未必能醒，能让灵魂苏醒的是目标。</a:t>
            </a:r>
          </a:p>
        </p:txBody>
      </p:sp>
      <p:sp>
        <p:nvSpPr>
          <p:cNvPr id="8" name="矩形 7"/>
          <p:cNvSpPr/>
          <p:nvPr/>
        </p:nvSpPr>
        <p:spPr>
          <a:xfrm>
            <a:off x="983615" y="3984625"/>
            <a:ext cx="10019665" cy="2044700"/>
          </a:xfrm>
          <a:prstGeom prst="rect">
            <a:avLst/>
          </a:prstGeom>
          <a:solidFill>
            <a:srgbClr val="C00000">
              <a:alpha val="92157"/>
            </a:srgbClr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401445" y="4305299"/>
            <a:ext cx="9184005" cy="13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indent="0">
              <a:lnSpc>
                <a:spcPct val="130000"/>
              </a:lnSpc>
            </a:pPr>
            <a:r>
              <a:rPr altLang="en-US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美国波士顿塞尔提克篮球队的传奇人物（Bill.Russell），有保留自己评分卡的习惯。他在打完每一场球之后，用一张满分为100分的评分卡为自己评分。在他的篮球生涯中，他从来没有得过65分以上。很多人说：“可怜的Russell，打了1200多场的球赛，从来没有达到过自己的标准！”然而，就因为他拼命要达到自己的标准，他成了最杰出的篮球运动员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0CD805C-B425-4E9C-86A0-C12B8247F1F4}"/>
              </a:ext>
            </a:extLst>
          </p:cNvPr>
          <p:cNvCxnSpPr/>
          <p:nvPr/>
        </p:nvCxnSpPr>
        <p:spPr>
          <a:xfrm>
            <a:off x="1059687" y="1134313"/>
            <a:ext cx="10465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F3DB4D0-1BBD-4CC6-8B8D-9014D889ABC4}"/>
              </a:ext>
            </a:extLst>
          </p:cNvPr>
          <p:cNvGrpSpPr/>
          <p:nvPr/>
        </p:nvGrpSpPr>
        <p:grpSpPr>
          <a:xfrm>
            <a:off x="10948786" y="548438"/>
            <a:ext cx="576064" cy="559375"/>
            <a:chOff x="298460" y="987574"/>
            <a:chExt cx="288032" cy="2796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05C7990-2682-4994-8CC0-6ACD0BEEEEF3}"/>
                </a:ext>
              </a:extLst>
            </p:cNvPr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solidFill>
              <a:srgbClr val="203265"/>
            </a:solidFill>
            <a:ln w="12700">
              <a:solidFill>
                <a:srgbClr val="2032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68C2B42-A6C8-4E1D-9291-973DE44C94E1}"/>
                </a:ext>
              </a:extLst>
            </p:cNvPr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C99FA345-02DD-40FB-8EA6-BDD95BDBF92A}"/>
              </a:ext>
            </a:extLst>
          </p:cNvPr>
          <p:cNvSpPr/>
          <p:nvPr/>
        </p:nvSpPr>
        <p:spPr>
          <a:xfrm>
            <a:off x="1425270" y="51033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为什么要有目标？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99BEEAE-2C9C-4C42-B424-C84535756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406069" y="421241"/>
            <a:ext cx="1019201" cy="699822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494492-2301-4F24-8CC2-6B976E17C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734" y="1650778"/>
            <a:ext cx="3566341" cy="198691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  <p:bldP grpId="0" spid="1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ABAAB46-A53D-4CE4-912C-3F457C3950A8}"/>
              </a:ext>
            </a:extLst>
          </p:cNvPr>
          <p:cNvGrpSpPr/>
          <p:nvPr/>
        </p:nvGrpSpPr>
        <p:grpSpPr>
          <a:xfrm>
            <a:off x="0" y="0"/>
            <a:ext cx="12276519" cy="6882186"/>
            <a:chOff x="-1" y="-24184"/>
            <a:chExt cx="12276519" cy="688218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724F601-7F62-4160-B454-6B07AC07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24184"/>
              <a:ext cx="12191999" cy="5495544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556640-61AC-4033-B414-97C88CF6DB38}"/>
                </a:ext>
              </a:extLst>
            </p:cNvPr>
            <p:cNvGrpSpPr/>
            <p:nvPr/>
          </p:nvGrpSpPr>
          <p:grpSpPr>
            <a:xfrm>
              <a:off x="-1" y="2347244"/>
              <a:ext cx="12276519" cy="4510758"/>
              <a:chOff x="-1" y="2347244"/>
              <a:chExt cx="12276519" cy="4510758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6D97E34-F268-448B-9501-E54E9F5FF7E7}"/>
                  </a:ext>
                </a:extLst>
              </p:cNvPr>
              <p:cNvSpPr/>
              <p:nvPr userDrawn="1"/>
            </p:nvSpPr>
            <p:spPr>
              <a:xfrm>
                <a:off x="-1" y="2347244"/>
                <a:ext cx="12191999" cy="451075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9A86E21-70D3-41F6-A514-7237C5397A73}"/>
                  </a:ext>
                </a:extLst>
              </p:cNvPr>
              <p:cNvSpPr/>
              <p:nvPr/>
            </p:nvSpPr>
            <p:spPr>
              <a:xfrm rot="21434566">
                <a:off x="1026019" y="2582444"/>
                <a:ext cx="11250499" cy="3817437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rgbClr val="20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8AA87E7-7A3F-4301-BB01-0EA302A0A544}"/>
                  </a:ext>
                </a:extLst>
              </p:cNvPr>
              <p:cNvSpPr/>
              <p:nvPr userDrawn="1"/>
            </p:nvSpPr>
            <p:spPr>
              <a:xfrm>
                <a:off x="2" y="2860766"/>
                <a:ext cx="12191999" cy="3997236"/>
              </a:xfrm>
              <a:custGeom>
                <a:gdLst>
                  <a:gd fmla="*/ 6095999 w 12191999" name="connsiteX0"/>
                  <a:gd fmla="*/ 0 h 3429000" name="connsiteY0"/>
                  <a:gd fmla="*/ 12068757 w 12191999" name="connsiteX1"/>
                  <a:gd fmla="*/ 827653 h 3429000" name="connsiteY1"/>
                  <a:gd fmla="*/ 12191999 w 12191999" name="connsiteX2"/>
                  <a:gd fmla="*/ 864314 h 3429000" name="connsiteY2"/>
                  <a:gd fmla="*/ 12191999 w 12191999" name="connsiteX3"/>
                  <a:gd fmla="*/ 3429000 h 3429000" name="connsiteY3"/>
                  <a:gd fmla="*/ 0 w 12191999" name="connsiteX4"/>
                  <a:gd fmla="*/ 3429000 h 3429000" name="connsiteY4"/>
                  <a:gd fmla="*/ 0 w 12191999" name="connsiteX5"/>
                  <a:gd fmla="*/ 864314 h 3429000" name="connsiteY5"/>
                  <a:gd fmla="*/ 123242 w 12191999" name="connsiteX6"/>
                  <a:gd fmla="*/ 827653 h 3429000" name="connsiteY6"/>
                  <a:gd fmla="*/ 6095999 w 12191999" name="connsiteX7"/>
                  <a:gd fmla="*/ 0 h 3429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429000" w="12191999">
                    <a:moveTo>
                      <a:pt x="6095999" y="0"/>
                    </a:moveTo>
                    <a:cubicBezTo>
                      <a:pt x="8166985" y="0"/>
                      <a:pt x="10170574" y="288555"/>
                      <a:pt x="12068757" y="827653"/>
                    </a:cubicBezTo>
                    <a:lnTo>
                      <a:pt x="12191999" y="864314"/>
                    </a:lnTo>
                    <a:lnTo>
                      <a:pt x="12191999" y="3429000"/>
                    </a:lnTo>
                    <a:lnTo>
                      <a:pt x="0" y="3429000"/>
                    </a:lnTo>
                    <a:lnTo>
                      <a:pt x="0" y="864314"/>
                    </a:lnTo>
                    <a:lnTo>
                      <a:pt x="123242" y="827653"/>
                    </a:lnTo>
                    <a:cubicBezTo>
                      <a:pt x="2021424" y="288555"/>
                      <a:pt x="4025014" y="0"/>
                      <a:pt x="60959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94721085-3B4E-4E6C-9254-A8DE6E0AD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ackgroundRemoval b="100000" l="12602" r="90955" t="13860">
                        <a14:backgroundMark x1="51423" x2="53659" y1="88947" y2="93158"/>
                        <a14:backgroundMark x1="81911" x2="79065" y1="91579" y2="96140"/>
                        <a14:backgroundMark x1="77541" x2="77541" y1="97544" y2="97544"/>
                        <a14:backgroundMark x1="77541" x2="77541" y1="97544" y2="97544"/>
                        <a14:backgroundMark x1="76829" x2="76829" y1="98070" y2="9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041" r="7422" t="4534"/>
          <a:stretch>
            <a:fillRect/>
          </a:stretch>
        </p:blipFill>
        <p:spPr>
          <a:xfrm>
            <a:off x="1253736" y="3709682"/>
            <a:ext cx="3094608" cy="2124877"/>
          </a:xfrm>
          <a:custGeom>
            <a:gdLst>
              <a:gd fmla="*/ 2420849 w 4841698" name="connsiteX0"/>
              <a:gd fmla="*/ 0 h 3324497" name="connsiteY0"/>
              <a:gd fmla="*/ 4841698 w 4841698" name="connsiteX1"/>
              <a:gd fmla="*/ 1826942 h 3324497" name="connsiteY1"/>
              <a:gd fmla="*/ 3960734 w 4841698" name="connsiteX2"/>
              <a:gd fmla="*/ 3236699 h 3324497" name="connsiteY2"/>
              <a:gd fmla="*/ 3805156 w 4841698" name="connsiteX3"/>
              <a:gd fmla="*/ 3324497 h 3324497" name="connsiteY3"/>
              <a:gd fmla="*/ 1036542 w 4841698" name="connsiteX4"/>
              <a:gd fmla="*/ 3324497 h 3324497" name="connsiteY4"/>
              <a:gd fmla="*/ 880964 w 4841698" name="connsiteX5"/>
              <a:gd fmla="*/ 3236699 h 3324497" name="connsiteY5"/>
              <a:gd fmla="*/ 0 w 4841698" name="connsiteX6"/>
              <a:gd fmla="*/ 1826942 h 3324497" name="connsiteY6"/>
              <a:gd fmla="*/ 2420849 w 4841698" name="connsiteX7"/>
              <a:gd fmla="*/ 0 h 332449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324496" w="4841698">
                <a:moveTo>
                  <a:pt x="2420849" y="0"/>
                </a:moveTo>
                <a:cubicBezTo>
                  <a:pt x="3757847" y="0"/>
                  <a:pt x="4841698" y="817950"/>
                  <a:pt x="4841698" y="1826942"/>
                </a:cubicBezTo>
                <a:cubicBezTo>
                  <a:pt x="4841698" y="2394500"/>
                  <a:pt x="4498761" y="2901611"/>
                  <a:pt x="3960734" y="3236699"/>
                </a:cubicBezTo>
                <a:lnTo>
                  <a:pt x="3805156" y="3324497"/>
                </a:lnTo>
                <a:lnTo>
                  <a:pt x="1036542" y="3324497"/>
                </a:lnTo>
                <a:lnTo>
                  <a:pt x="880964" y="3236699"/>
                </a:lnTo>
                <a:cubicBezTo>
                  <a:pt x="342937" y="2901611"/>
                  <a:pt x="0" y="2394500"/>
                  <a:pt x="0" y="1826942"/>
                </a:cubicBezTo>
                <a:cubicBezTo>
                  <a:pt x="0" y="817950"/>
                  <a:pt x="1083851" y="0"/>
                  <a:pt x="2420849" y="0"/>
                </a:cubicBezTo>
                <a:close/>
              </a:path>
            </a:pathLst>
          </a:custGeom>
          <a:effectLst>
            <a:outerShdw algn="ctr" blurRad="50800" dir="21540000" dist="152400" rotWithShape="0">
              <a:srgbClr val="000000">
                <a:alpha val="43137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F339FE-0E1C-4E8B-BF43-B07589DBF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459" l="29283" r="24664" t="100000"/>
          <a:stretch>
            <a:fillRect/>
          </a:stretch>
        </p:blipFill>
        <p:spPr>
          <a:xfrm>
            <a:off x="6274749" y="3429001"/>
            <a:ext cx="2768614" cy="329387"/>
          </a:xfrm>
          <a:custGeom>
            <a:gdLst>
              <a:gd fmla="*/ 0 w 2768614" name="connsiteX0"/>
              <a:gd fmla="*/ 0 h 329387" name="connsiteY0"/>
              <a:gd fmla="*/ 2768614 w 2768614" name="connsiteX1"/>
              <a:gd fmla="*/ 0 h 329387" name="connsiteY1"/>
              <a:gd fmla="*/ 2737827 w 2768614" name="connsiteX2"/>
              <a:gd fmla="*/ 17374 h 329387" name="connsiteY2"/>
              <a:gd fmla="*/ 1384307 w 2768614" name="connsiteX3"/>
              <a:gd fmla="*/ 329387 h 329387" name="connsiteY3"/>
              <a:gd fmla="*/ 30787 w 2768614" name="connsiteX4"/>
              <a:gd fmla="*/ 17374 h 329387" name="connsiteY4"/>
              <a:gd fmla="*/ 0 w 2768614" name="connsiteX5"/>
              <a:gd fmla="*/ 0 h 3293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29387" w="2768614">
                <a:moveTo>
                  <a:pt x="0" y="0"/>
                </a:moveTo>
                <a:lnTo>
                  <a:pt x="2768614" y="0"/>
                </a:lnTo>
                <a:lnTo>
                  <a:pt x="2737827" y="17374"/>
                </a:lnTo>
                <a:cubicBezTo>
                  <a:pt x="2351457" y="214363"/>
                  <a:pt x="1885681" y="329387"/>
                  <a:pt x="1384307" y="329387"/>
                </a:cubicBezTo>
                <a:cubicBezTo>
                  <a:pt x="882933" y="329387"/>
                  <a:pt x="417158" y="214363"/>
                  <a:pt x="30787" y="17374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8D1BAFA-9130-4638-B44F-646547089568}"/>
              </a:ext>
            </a:extLst>
          </p:cNvPr>
          <p:cNvSpPr/>
          <p:nvPr/>
        </p:nvSpPr>
        <p:spPr>
          <a:xfrm>
            <a:off x="5029201" y="3870072"/>
            <a:ext cx="2768615" cy="5847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algn="ctr" blurRad="63500" dist="508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cs typeface="+mn-ea"/>
                <a:sym typeface="+mn-lt"/>
              </a:rPr>
              <a:t>第二部分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3C0B1E-13FC-4B24-B552-8A8B978A2EF0}"/>
              </a:ext>
            </a:extLst>
          </p:cNvPr>
          <p:cNvSpPr txBox="1"/>
          <p:nvPr/>
        </p:nvSpPr>
        <p:spPr>
          <a:xfrm>
            <a:off x="4845284" y="4627797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200" lvl="0"/>
            <a:r>
              <a:rPr altLang="en-US" lang="zh-CN" sz="4800">
                <a:solidFill>
                  <a:srgbClr val="203265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  <a:cs typeface="+mn-ea"/>
                <a:sym typeface="+mn-lt"/>
              </a:rPr>
              <a:t>目标管理概述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36AB91-0C5A-4549-87C0-9BD7BD3B6CC5}"/>
              </a:ext>
            </a:extLst>
          </p:cNvPr>
          <p:cNvSpPr/>
          <p:nvPr/>
        </p:nvSpPr>
        <p:spPr>
          <a:xfrm>
            <a:off x="4882961" y="5465226"/>
            <a:ext cx="46088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/>
              <a:t>Objective management overview</a:t>
            </a:r>
          </a:p>
        </p:txBody>
      </p:sp>
    </p:spTree>
    <p:extLst>
      <p:ext uri="{BB962C8B-B14F-4D97-AF65-F5344CB8AC3E}">
        <p14:creationId val="1715895242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76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32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aobgqh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0326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178</Paragraphs>
  <Slides>24</Slides>
  <Notes>24</Notes>
  <TotalTime>420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Adobe Arabic</vt:lpstr>
      <vt:lpstr>微软雅黑</vt:lpstr>
      <vt:lpstr>Calibri Light</vt:lpstr>
      <vt:lpstr>Calibri</vt:lpstr>
      <vt:lpstr>等线 Light</vt:lpstr>
      <vt:lpstr>等线</vt:lpstr>
      <vt:lpstr>方正汉真广标简体</vt:lpstr>
      <vt:lpstr>宋体</vt:lpstr>
      <vt:lpstr>Wingdings</vt:lpstr>
      <vt:lpstr>Aller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2021-08-20T10:49:02Z</dcterms:modified>
  <cp:revision>55</cp:revision>
  <dc:title>PowerPoint 演示文稿</dc:title>
</cp:coreProperties>
</file>