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3" r:id="rId8"/>
    <p:sldId id="264" r:id="rId9"/>
    <p:sldId id="267" r:id="rId10"/>
    <p:sldId id="265" r:id="rId11"/>
    <p:sldId id="266" r:id="rId12"/>
    <p:sldId id="269" r:id="rId13"/>
    <p:sldId id="271" r:id="rId14"/>
    <p:sldId id="268" r:id="rId15"/>
    <p:sldId id="273" r:id="rId16"/>
    <p:sldId id="272" r:id="rId17"/>
    <p:sldId id="275" r:id="rId18"/>
  </p:sldIdLst>
  <p:sldSz cx="9144000" cy="6858000" type="screen4x3"/>
  <p:notesSz cx="6858000" cy="9144000"/>
  <p:custDataLst>
    <p:tags r:id="rId19"/>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8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1" d="100"/>
          <a:sy n="1" d="100"/>
        </p:scale>
        <p:origin x="0" y="0"/>
      </p:cViewPr>
    </p:cSldViewPr>
  </p:notesViewPr>
  <p:gridSpacing cx="69848" cy="6984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tags/tag1.xml" Type="http://schemas.openxmlformats.org/officeDocument/2006/relationships/tags"/><Relationship Id="rId2" Target="slides/slide1.xml" Type="http://schemas.openxmlformats.org/officeDocument/2006/relationships/slide"/><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A9F41C4-F9CF-44AB-B49F-67E472FEA396}" type="slidenum">
              <a:rPr lang="zh-CN" altLang="en-US"/>
              <a:t>‹#›</a:t>
            </a:fld>
            <a:endParaRPr lang="zh-CN" altLang="en-US" sz="1800">
              <a:solidFill>
                <a:schemeClr val="tx1"/>
              </a:solidFill>
            </a:endParaRPr>
          </a:p>
        </p:txBody>
      </p:sp>
    </p:spTree>
    <p:extLst>
      <p:ext uri="{BB962C8B-B14F-4D97-AF65-F5344CB8AC3E}">
        <p14:creationId val="33888631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71FF787-02A2-47FA-A3FF-D3A354D70385}" type="slidenum">
              <a:rPr lang="zh-CN" altLang="en-US"/>
              <a:t>‹#›</a:t>
            </a:fld>
            <a:endParaRPr lang="zh-CN" altLang="en-US" sz="1800">
              <a:solidFill>
                <a:schemeClr val="tx1"/>
              </a:solidFill>
            </a:endParaRPr>
          </a:p>
        </p:txBody>
      </p:sp>
    </p:spTree>
    <p:extLst>
      <p:ext uri="{BB962C8B-B14F-4D97-AF65-F5344CB8AC3E}">
        <p14:creationId val="19995937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2674230-AB28-4DB4-9434-35E72A078346}" type="slidenum">
              <a:rPr lang="zh-CN" altLang="en-US"/>
              <a:t>‹#›</a:t>
            </a:fld>
            <a:endParaRPr lang="zh-CN" altLang="en-US" sz="1800">
              <a:solidFill>
                <a:schemeClr val="tx1"/>
              </a:solidFill>
            </a:endParaRPr>
          </a:p>
        </p:txBody>
      </p:sp>
    </p:spTree>
    <p:extLst>
      <p:ext uri="{BB962C8B-B14F-4D97-AF65-F5344CB8AC3E}">
        <p14:creationId val="193096245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6474858-E0A0-4F64-B808-82E668A5B181}" type="slidenum">
              <a:rPr lang="zh-CN" altLang="en-US"/>
              <a:t>‹#›</a:t>
            </a:fld>
            <a:endParaRPr lang="zh-CN" altLang="en-US" sz="1800">
              <a:solidFill>
                <a:schemeClr val="tx1"/>
              </a:solidFill>
            </a:endParaRPr>
          </a:p>
        </p:txBody>
      </p:sp>
    </p:spTree>
    <p:extLst>
      <p:ext uri="{BB962C8B-B14F-4D97-AF65-F5344CB8AC3E}">
        <p14:creationId val="385196295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77C9EB0-3702-49EB-88AE-E3AB8E018A01}" type="slidenum">
              <a:rPr lang="zh-CN" altLang="en-US"/>
              <a:t>‹#›</a:t>
            </a:fld>
            <a:endParaRPr lang="zh-CN" altLang="en-US" sz="1800">
              <a:solidFill>
                <a:schemeClr val="tx1"/>
              </a:solidFill>
            </a:endParaRPr>
          </a:p>
        </p:txBody>
      </p:sp>
    </p:spTree>
    <p:extLst>
      <p:ext uri="{BB962C8B-B14F-4D97-AF65-F5344CB8AC3E}">
        <p14:creationId val="34875578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014C8F2-4EAA-41FC-AE5A-C3EC7E18ED17}" type="slidenum">
              <a:rPr lang="zh-CN" altLang="en-US"/>
              <a:t>‹#›</a:t>
            </a:fld>
            <a:endParaRPr lang="zh-CN" altLang="en-US" sz="1800">
              <a:solidFill>
                <a:schemeClr val="tx1"/>
              </a:solidFill>
            </a:endParaRPr>
          </a:p>
        </p:txBody>
      </p:sp>
    </p:spTree>
    <p:extLst>
      <p:ext uri="{BB962C8B-B14F-4D97-AF65-F5344CB8AC3E}">
        <p14:creationId val="267856055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24F0F561-49F0-48EC-8C4F-95A68EF942BC}" type="slidenum">
              <a:rPr lang="zh-CN" altLang="en-US"/>
              <a:t>‹#›</a:t>
            </a:fld>
            <a:endParaRPr lang="zh-CN" altLang="en-US" sz="1800">
              <a:solidFill>
                <a:schemeClr val="tx1"/>
              </a:solidFill>
            </a:endParaRPr>
          </a:p>
        </p:txBody>
      </p:sp>
    </p:spTree>
    <p:extLst>
      <p:ext uri="{BB962C8B-B14F-4D97-AF65-F5344CB8AC3E}">
        <p14:creationId val="334381609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960FA6F3-9343-4D5D-8A62-B0CD008BD728}" type="slidenum">
              <a:rPr lang="zh-CN" altLang="en-US"/>
              <a:t>‹#›</a:t>
            </a:fld>
            <a:endParaRPr lang="zh-CN" altLang="en-US" sz="1800">
              <a:solidFill>
                <a:schemeClr val="tx1"/>
              </a:solidFill>
            </a:endParaRPr>
          </a:p>
        </p:txBody>
      </p:sp>
    </p:spTree>
    <p:extLst>
      <p:ext uri="{BB962C8B-B14F-4D97-AF65-F5344CB8AC3E}">
        <p14:creationId val="37320627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B47D2874-0307-493F-99AB-3D9F86BDEA27}" type="slidenum">
              <a:rPr lang="zh-CN" altLang="en-US"/>
              <a:t>‹#›</a:t>
            </a:fld>
            <a:endParaRPr lang="zh-CN" altLang="en-US" sz="1800">
              <a:solidFill>
                <a:schemeClr val="tx1"/>
              </a:solidFill>
            </a:endParaRPr>
          </a:p>
        </p:txBody>
      </p:sp>
    </p:spTree>
    <p:extLst>
      <p:ext uri="{BB962C8B-B14F-4D97-AF65-F5344CB8AC3E}">
        <p14:creationId val="7712224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66DD807F-311F-4ADF-83FD-0B9C21D2D2B9}" type="slidenum">
              <a:rPr lang="zh-CN" altLang="en-US"/>
              <a:t>‹#›</a:t>
            </a:fld>
            <a:endParaRPr lang="zh-CN" altLang="en-US" sz="1800">
              <a:solidFill>
                <a:schemeClr val="tx1"/>
              </a:solidFill>
            </a:endParaRPr>
          </a:p>
        </p:txBody>
      </p:sp>
    </p:spTree>
    <p:extLst>
      <p:ext uri="{BB962C8B-B14F-4D97-AF65-F5344CB8AC3E}">
        <p14:creationId val="298396642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F5BAE71-1979-4608-AF74-7484A1BDF783}" type="datetime1">
              <a:rPr lang="zh-CN" altLang="en-US"/>
              <a:t>2015/5/8</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1DE7031-251D-4863-A209-812EE2A92F94}" type="slidenum">
              <a:rPr lang="zh-CN" altLang="en-US"/>
              <a:t>‹#›</a:t>
            </a:fld>
            <a:endParaRPr lang="zh-CN" altLang="en-US" sz="1800">
              <a:solidFill>
                <a:schemeClr val="tx1"/>
              </a:solidFill>
            </a:endParaRPr>
          </a:p>
        </p:txBody>
      </p:sp>
    </p:spTree>
    <p:extLst>
      <p:ext uri="{BB962C8B-B14F-4D97-AF65-F5344CB8AC3E}">
        <p14:creationId val="394530703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shadeToTitle="1">
        <a:gradFill rotWithShape="1">
          <a:gsLst>
            <a:gs pos="0">
              <a:srgbClr val="F2F2F2"/>
            </a:gs>
            <a:gs pos="89999">
              <a:srgbClr val="D8D8D8"/>
            </a:gs>
            <a:gs pos="100000">
              <a:srgbClr val="D8D8D8"/>
            </a:gs>
          </a:gsLst>
          <a:path path="shape">
            <a:fillToRect l="50000" t="50000" r="50000" b="50000"/>
          </a:path>
        </a:gra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F5BAE71-1979-4608-AF74-7484A1BDF783}" type="datetime1">
              <a:rPr lang="zh-CN" altLang="en-US"/>
              <a:t>2015/5/8</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215FCDB-30C4-4D89-8202-8A13042625C2}"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sldNum="0" hdr="0" ftr="0"/>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 Id="rId3" Target="../media/image2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jpeg" Type="http://schemas.openxmlformats.org/officeDocument/2006/relationships/image"/><Relationship Id="rId3" Target="../media/image28.wdp" Type="http://schemas.microsoft.com/office/2007/relationships/hdphoto"/><Relationship Id="rId4" Target="../media/image2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2.png" Type="http://schemas.openxmlformats.org/officeDocument/2006/relationships/image"/><Relationship Id="rId3" Target="../media/image33.wdp" Type="http://schemas.microsoft.com/office/2007/relationships/hdphoto"/></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4.png" Type="http://schemas.openxmlformats.org/officeDocument/2006/relationships/image"/><Relationship Id="rId3" Target="../media/image35.wdp" Type="http://schemas.microsoft.com/office/2007/relationships/hdphoto"/><Relationship Id="rId4" Target="../media/image3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3"/>
          <p:cNvPicPr>
            <a:picLocks noChangeArrowheads="1" noChangeAspect="1"/>
          </p:cNvPicPr>
          <p:nvPr/>
        </p:nvPicPr>
        <p:blipFill>
          <a:blip r:embed="rId2">
            <a:extLst>
              <a:ext uri="{28A0092B-C50C-407E-A947-70E740481C1C}">
                <a14:useLocalDpi val="0"/>
              </a:ext>
            </a:extLst>
          </a:blip>
          <a:stretch>
            <a:fillRect/>
          </a:stretch>
        </p:blipFill>
        <p:spPr bwMode="auto">
          <a:xfrm>
            <a:off x="-76200" y="0"/>
            <a:ext cx="92202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椭圆形标注 3"/>
          <p:cNvSpPr>
            <a:spLocks noChangeArrowheads="1"/>
          </p:cNvSpPr>
          <p:nvPr/>
        </p:nvSpPr>
        <p:spPr bwMode="auto">
          <a:xfrm>
            <a:off x="5070475" y="3429000"/>
            <a:ext cx="2825750" cy="2736850"/>
          </a:xfrm>
          <a:prstGeom prst="wedgeEllipseCallout">
            <a:avLst>
              <a:gd fmla="val -56157" name="adj1"/>
              <a:gd fmla="val -24903"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6" name="椭圆形标注 6"/>
          <p:cNvSpPr>
            <a:spLocks noChangeArrowheads="1"/>
          </p:cNvSpPr>
          <p:nvPr/>
        </p:nvSpPr>
        <p:spPr bwMode="auto">
          <a:xfrm>
            <a:off x="6443663" y="4149725"/>
            <a:ext cx="2305050" cy="2232025"/>
          </a:xfrm>
          <a:prstGeom prst="wedgeEllipseCallout">
            <a:avLst>
              <a:gd fmla="val 56671" name="adj1"/>
              <a:gd fmla="val -39273"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7" name="直角三角形 4"/>
          <p:cNvSpPr>
            <a:spLocks noChangeArrowheads="1"/>
          </p:cNvSpPr>
          <p:nvPr/>
        </p:nvSpPr>
        <p:spPr bwMode="auto">
          <a:xfrm>
            <a:off x="-104775" y="4797425"/>
            <a:ext cx="3957638" cy="2060575"/>
          </a:xfrm>
          <a:prstGeom prst="rtTriangle">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8" name="TextBox 5"/>
          <p:cNvSpPr>
            <a:spLocks noChangeArrowheads="1"/>
          </p:cNvSpPr>
          <p:nvPr/>
        </p:nvSpPr>
        <p:spPr bwMode="auto">
          <a:xfrm>
            <a:off x="5651500" y="4940300"/>
            <a:ext cx="3484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lang="en-US" sz="6000">
                <a:solidFill>
                  <a:schemeClr val="bg1"/>
                </a:solidFill>
                <a:latin charset="0" pitchFamily="34" typeface="Arial Black"/>
                <a:ea charset="-122" pitchFamily="34" typeface="微软雅黑"/>
                <a:sym charset="0" pitchFamily="34" typeface="Arial Black"/>
              </a:rPr>
              <a:t>29座城堡</a:t>
            </a:r>
          </a:p>
        </p:txBody>
      </p:sp>
      <p:sp>
        <p:nvSpPr>
          <p:cNvPr id="3079" name="TextBox 9"/>
          <p:cNvSpPr>
            <a:spLocks noChangeArrowheads="1"/>
          </p:cNvSpPr>
          <p:nvPr/>
        </p:nvSpPr>
        <p:spPr bwMode="auto">
          <a:xfrm>
            <a:off x="5241609" y="3644900"/>
            <a:ext cx="2214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z="4000">
                <a:solidFill>
                  <a:schemeClr val="bg1"/>
                </a:solidFill>
                <a:latin charset="-122" pitchFamily="34" typeface="微软雅黑"/>
                <a:ea charset="-122" pitchFamily="34" typeface="微软雅黑"/>
                <a:sym charset="-122" pitchFamily="34" typeface="微软雅黑"/>
              </a:rPr>
              <a:t>世界上</a:t>
            </a:r>
          </a:p>
          <a:p>
            <a:pPr algn="r"/>
            <a:r>
              <a:rPr altLang="en-US" lang="zh-CN" sz="4000">
                <a:solidFill>
                  <a:schemeClr val="bg1"/>
                </a:solidFill>
                <a:latin charset="-122" pitchFamily="34" typeface="微软雅黑"/>
                <a:ea charset="-122" pitchFamily="34" typeface="微软雅黑"/>
                <a:sym charset="-122" pitchFamily="34" typeface="微软雅黑"/>
              </a:rPr>
              <a:t>最壮美的</a:t>
            </a:r>
          </a:p>
        </p:txBody>
      </p:sp>
      <p:sp>
        <p:nvSpPr>
          <p:cNvPr id="3080" name="椭圆 7"/>
          <p:cNvSpPr>
            <a:spLocks noChangeArrowheads="1"/>
          </p:cNvSpPr>
          <p:nvPr/>
        </p:nvSpPr>
        <p:spPr bwMode="auto">
          <a:xfrm>
            <a:off x="6588125" y="4257675"/>
            <a:ext cx="2016125" cy="2016125"/>
          </a:xfrm>
          <a:prstGeom prst="ellipse">
            <a:avLst/>
          </a:prstGeom>
          <a:noFill/>
          <a:ln cap="flat" cmpd="sng" w="25400">
            <a:solidFill>
              <a:srgbClr val="C5D8F1"/>
            </a:solidFill>
            <a:prstDash val="sysDash"/>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81" name="椭圆 11"/>
          <p:cNvSpPr>
            <a:spLocks noChangeArrowheads="1"/>
          </p:cNvSpPr>
          <p:nvPr/>
        </p:nvSpPr>
        <p:spPr bwMode="auto">
          <a:xfrm>
            <a:off x="125413" y="2997200"/>
            <a:ext cx="3759200" cy="3759200"/>
          </a:xfrm>
          <a:prstGeom prst="ellipse">
            <a:avLst/>
          </a:prstGeom>
          <a:noFill/>
          <a:ln cap="flat" cmpd="sng" w="25400">
            <a:solidFill>
              <a:srgbClr val="C5D8F1"/>
            </a:solidFill>
            <a:prstDash val="sysDot"/>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82" name="椭圆 12"/>
          <p:cNvSpPr>
            <a:spLocks noChangeArrowheads="1"/>
          </p:cNvSpPr>
          <p:nvPr/>
        </p:nvSpPr>
        <p:spPr bwMode="auto">
          <a:xfrm>
            <a:off x="1692275" y="3392488"/>
            <a:ext cx="1476375" cy="1476375"/>
          </a:xfrm>
          <a:prstGeom prst="ellipse">
            <a:avLst/>
          </a:prstGeom>
          <a:noFill/>
          <a:ln cap="flat" cmpd="sng" w="25400">
            <a:solidFill>
              <a:srgbClr val="C5D8F1"/>
            </a:solidFill>
            <a:prstDash val="sysDot"/>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0" y="3219456"/>
            <a:ext cx="3892570" cy="3638544"/>
          </a:xfrm>
          <a:prstGeom prst="rect">
            <a:avLst/>
          </a:prstGeom>
          <a:solidFill>
            <a:srgbClr val="709BB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11267" name="Text Box 3"/>
          <p:cNvSpPr txBox="1">
            <a:spLocks noChangeArrowheads="1"/>
          </p:cNvSpPr>
          <p:nvPr/>
        </p:nvSpPr>
        <p:spPr bwMode="auto">
          <a:xfrm>
            <a:off x="716731" y="635080"/>
            <a:ext cx="254178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z="1400">
                <a:solidFill>
                  <a:schemeClr val="tx2">
                    <a:lumMod val="75000"/>
                  </a:schemeClr>
                </a:solidFill>
                <a:latin charset="-122" pitchFamily="34" typeface="微软雅黑"/>
                <a:ea charset="-122" pitchFamily="34" typeface="微软雅黑"/>
              </a:rPr>
              <a:t>　　大阪城是日本最著名的城堡之一。从外看大阪城有5层，但是它的内部实际是8层。大阪城于16世纪建成，整座城堡建在很高的石头砌成的基座上，以便抵御入侵者。</a:t>
            </a:r>
          </a:p>
        </p:txBody>
      </p:sp>
      <p:pic>
        <p:nvPicPr>
          <p:cNvPr id="11268" name="Picture 4"/>
          <p:cNvPicPr>
            <a:picLocks noChangeArrowheads="1" noChangeAspect="1"/>
          </p:cNvPicPr>
          <p:nvPr/>
        </p:nvPicPr>
        <p:blipFill>
          <a:blip r:embed="rId2">
            <a:extLst>
              <a:ext uri="{28A0092B-C50C-407E-A947-70E740481C1C}">
                <a14:useLocalDpi val="0"/>
              </a:ext>
            </a:extLst>
          </a:blip>
          <a:stretch>
            <a:fillRect/>
          </a:stretch>
        </p:blipFill>
        <p:spPr bwMode="auto">
          <a:xfrm>
            <a:off x="3892570" y="3079760"/>
            <a:ext cx="5238750" cy="37543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69" name="Text Box 5"/>
          <p:cNvSpPr txBox="1">
            <a:spLocks noChangeArrowheads="1"/>
          </p:cNvSpPr>
          <p:nvPr/>
        </p:nvSpPr>
        <p:spPr bwMode="auto">
          <a:xfrm>
            <a:off x="730360" y="4476721"/>
            <a:ext cx="2541784"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mtClean="0" sz="1400">
                <a:solidFill>
                  <a:schemeClr val="bg1">
                    <a:lumMod val="85000"/>
                  </a:schemeClr>
                </a:solidFill>
                <a:latin charset="-122" pitchFamily="34" typeface="微软雅黑"/>
                <a:ea charset="-122" pitchFamily="34" typeface="微软雅黑"/>
              </a:rPr>
              <a:t>这座宫殿以莫里茨·萨克森公爵（Duke Mortiz of Saxony）的名字命名。它位于一片人工土地上，周围是用来狩猎的树林。</a:t>
            </a:r>
          </a:p>
        </p:txBody>
      </p:sp>
      <p:pic>
        <p:nvPicPr>
          <p:cNvPr id="11266" name="Picture 2"/>
          <p:cNvPicPr>
            <a:picLocks noChangeArrowheads="1" noChangeAspect="1"/>
          </p:cNvPicPr>
          <p:nvPr/>
        </p:nvPicPr>
        <p:blipFill>
          <a:blip r:embed="rId3">
            <a:extLst>
              <a:ext uri="{28A0092B-C50C-407E-A947-70E740481C1C}">
                <a14:useLocalDpi val="0"/>
              </a:ext>
            </a:extLst>
          </a:blip>
          <a:stretch>
            <a:fillRect/>
          </a:stretch>
        </p:blipFill>
        <p:spPr bwMode="auto">
          <a:xfrm>
            <a:off x="3905250" y="-1"/>
            <a:ext cx="5238750" cy="32194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椭圆 1"/>
          <p:cNvSpPr/>
          <p:nvPr/>
        </p:nvSpPr>
        <p:spPr bwMode="auto">
          <a:xfrm>
            <a:off x="1149448" y="2381280"/>
            <a:ext cx="1676352" cy="1676352"/>
          </a:xfrm>
          <a:prstGeom prst="ellipse">
            <a:avLst/>
          </a:prstGeom>
          <a:solidFill>
            <a:srgbClr val="709BB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3" name="饼形 2"/>
          <p:cNvSpPr/>
          <p:nvPr/>
        </p:nvSpPr>
        <p:spPr bwMode="auto">
          <a:xfrm>
            <a:off x="1149448" y="2381280"/>
            <a:ext cx="1676352" cy="1676352"/>
          </a:xfrm>
          <a:prstGeom prst="pie">
            <a:avLst>
              <a:gd fmla="val 0" name="adj1"/>
              <a:gd fmla="val 10896986" name="adj2"/>
            </a:avLst>
          </a:prstGeom>
          <a:solidFill>
            <a:srgbClr val="F0830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7" name="Text Box 3"/>
          <p:cNvSpPr txBox="1">
            <a:spLocks noChangeArrowheads="1"/>
          </p:cNvSpPr>
          <p:nvPr/>
        </p:nvSpPr>
        <p:spPr bwMode="auto">
          <a:xfrm>
            <a:off x="1373708" y="2534044"/>
            <a:ext cx="122844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a:solidFill>
                  <a:schemeClr val="bg1"/>
                </a:solidFill>
                <a:latin charset="-122" pitchFamily="34" typeface="微软雅黑"/>
                <a:ea charset="-122" pitchFamily="34" typeface="微软雅黑"/>
              </a:rPr>
              <a:t>日本</a:t>
            </a:r>
          </a:p>
          <a:p>
            <a:pPr algn="ctr"/>
            <a:r>
              <a:rPr lang="zh-CN">
                <a:solidFill>
                  <a:schemeClr val="bg1"/>
                </a:solidFill>
                <a:latin charset="-122" pitchFamily="34" typeface="微软雅黑"/>
                <a:ea charset="-122" pitchFamily="34" typeface="微软雅黑"/>
              </a:rPr>
              <a:t>大阪城</a:t>
            </a:r>
          </a:p>
        </p:txBody>
      </p:sp>
      <p:sp>
        <p:nvSpPr>
          <p:cNvPr id="8" name="Text Box 5"/>
          <p:cNvSpPr txBox="1">
            <a:spLocks noChangeArrowheads="1"/>
          </p:cNvSpPr>
          <p:nvPr/>
        </p:nvSpPr>
        <p:spPr bwMode="auto">
          <a:xfrm>
            <a:off x="1219296" y="3219456"/>
            <a:ext cx="155843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smtClean="0">
                <a:solidFill>
                  <a:schemeClr val="bg1"/>
                </a:solidFill>
                <a:latin charset="-122" pitchFamily="34" typeface="微软雅黑"/>
                <a:ea charset="-122" pitchFamily="34" typeface="微软雅黑"/>
              </a:rPr>
              <a:t>莫里茨城堡</a:t>
            </a:r>
          </a:p>
          <a:p>
            <a:pPr algn="ctr"/>
            <a:r>
              <a:rPr lang="zh-CN" smtClean="0">
                <a:solidFill>
                  <a:schemeClr val="bg1"/>
                </a:solidFill>
                <a:latin charset="-122" pitchFamily="34" typeface="微软雅黑"/>
                <a:ea charset="-122" pitchFamily="34" typeface="微软雅黑"/>
              </a:rPr>
              <a:t>德国</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Picture 2"/>
          <p:cNvPicPr>
            <a:picLocks noChangeArrowheads="1" noChangeAspect="1"/>
          </p:cNvPicPr>
          <p:nvPr/>
        </p:nvPicPr>
        <p:blipFill>
          <a:blip r:embed="rId2">
            <a:extLst>
              <a:ext uri="{28A0092B-C50C-407E-A947-70E740481C1C}">
                <a14:useLocalDpi val="0"/>
              </a:ext>
            </a:extLst>
          </a:blip>
          <a:stretch>
            <a:fillRect/>
          </a:stretch>
        </p:blipFill>
        <p:spPr bwMode="auto">
          <a:xfrm>
            <a:off x="4275574" y="3628085"/>
            <a:ext cx="4857280" cy="3223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292" name="Picture 4"/>
          <p:cNvPicPr>
            <a:picLocks noChangeArrowheads="1" noChangeAspect="1"/>
          </p:cNvPicPr>
          <p:nvPr/>
        </p:nvPicPr>
        <p:blipFill>
          <a:blip r:embed="rId3">
            <a:extLst>
              <a:ext uri="{28A0092B-C50C-407E-A947-70E740481C1C}">
                <a14:useLocalDpi val="0"/>
              </a:ext>
            </a:extLst>
          </a:blip>
          <a:stretch>
            <a:fillRect/>
          </a:stretch>
        </p:blipFill>
        <p:spPr bwMode="auto">
          <a:xfrm>
            <a:off x="4286720" y="0"/>
            <a:ext cx="4857279" cy="3638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矩形 3"/>
          <p:cNvSpPr>
            <a:spLocks noChangeArrowheads="1"/>
          </p:cNvSpPr>
          <p:nvPr/>
        </p:nvSpPr>
        <p:spPr bwMode="auto">
          <a:xfrm rot="5400000">
            <a:off x="-1040545" y="967649"/>
            <a:ext cx="6892926" cy="4887774"/>
          </a:xfrm>
          <a:custGeom>
            <a:gdLst>
              <a:gd fmla="*/ 0 w 9144000" name="T0"/>
              <a:gd fmla="*/ 0 h 3326135" name="T1"/>
              <a:gd fmla="*/ 9125056 w 9144000" name="T2"/>
              <a:gd fmla="*/ 446701 h 3326135" name="T3"/>
              <a:gd fmla="*/ 9144000 w 9144000" name="T4"/>
              <a:gd fmla="*/ 3326135 h 3326135" name="T5"/>
              <a:gd fmla="*/ 0 w 9144000" name="T6"/>
              <a:gd fmla="*/ 3326135 h 3326135" name="T7"/>
              <a:gd fmla="*/ 0 w 9144000" name="T8"/>
              <a:gd fmla="*/ 0 h 3326135" name="T9"/>
              <a:gd fmla="*/ 0 60000 65536" name="T10"/>
              <a:gd fmla="*/ 0 60000 65536" name="T11"/>
              <a:gd fmla="*/ 0 60000 65536" name="T12"/>
              <a:gd fmla="*/ 0 60000 65536" name="T13"/>
              <a:gd fmla="*/ 0 60000 65536" name="T14"/>
              <a:gd fmla="*/ 0 w 9144000" name="T15"/>
              <a:gd fmla="*/ 0 h 3326135" name="T16"/>
              <a:gd fmla="*/ 9144000 w 9144000" name="T17"/>
              <a:gd fmla="*/ 3326135 h 3326135" name="T18"/>
              <a:gd fmla="*/ 0 w 9144001" name="connsiteX0"/>
              <a:gd fmla="*/ 0 h 3278224" name="connsiteY0"/>
              <a:gd fmla="*/ 9125061 w 9144001" name="connsiteX1"/>
              <a:gd fmla="*/ 331711 h 3278224" name="connsiteY1"/>
              <a:gd fmla="*/ 9144001 w 9144001" name="connsiteX2"/>
              <a:gd fmla="*/ 3278224 h 3278224" name="connsiteY2"/>
              <a:gd fmla="*/ 1 w 9144001" name="connsiteX3"/>
              <a:gd fmla="*/ 3278224 h 3278224" name="connsiteY3"/>
              <a:gd fmla="*/ 0 w 9144001" name="connsiteX4"/>
              <a:gd fmla="*/ 0 h 32782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8224" w="9144001">
                <a:moveTo>
                  <a:pt x="0" y="0"/>
                </a:moveTo>
                <a:lnTo>
                  <a:pt x="9125061" y="331711"/>
                </a:lnTo>
                <a:lnTo>
                  <a:pt x="9144001" y="3278224"/>
                </a:lnTo>
                <a:lnTo>
                  <a:pt x="1" y="3278224"/>
                </a:lnTo>
                <a:cubicBezTo>
                  <a:pt x="1" y="2188677"/>
                  <a:pt x="0" y="1089547"/>
                  <a:pt x="0" y="0"/>
                </a:cubicBezTo>
                <a:close/>
              </a:path>
            </a:pathLst>
          </a:custGeom>
          <a:solidFill>
            <a:schemeClr val="bg1">
              <a:lumMod val="85000"/>
            </a:schemeClr>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2291" name="Text Box 3"/>
          <p:cNvSpPr txBox="1">
            <a:spLocks noChangeArrowheads="1"/>
          </p:cNvSpPr>
          <p:nvPr/>
        </p:nvSpPr>
        <p:spPr bwMode="auto">
          <a:xfrm>
            <a:off x="954119" y="5053369"/>
            <a:ext cx="2570161"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mtClean="0" sz="1400">
                <a:latin charset="-122" pitchFamily="34" typeface="微软雅黑"/>
                <a:ea charset="-122" pitchFamily="34" typeface="微软雅黑"/>
              </a:rPr>
              <a:t>这座11世纪的城堡四周被贝希特斯加登阿尔卑斯山和博格山脉环绕。它曾是电影《新婚告急》（Just Married）的外景拍摄地。</a:t>
            </a:r>
          </a:p>
        </p:txBody>
      </p:sp>
      <p:sp>
        <p:nvSpPr>
          <p:cNvPr id="12293" name="Text Box 5"/>
          <p:cNvSpPr txBox="1">
            <a:spLocks noChangeArrowheads="1"/>
          </p:cNvSpPr>
          <p:nvPr/>
        </p:nvSpPr>
        <p:spPr bwMode="auto">
          <a:xfrm>
            <a:off x="946970" y="1612952"/>
            <a:ext cx="257731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z="1400">
                <a:latin charset="-122" pitchFamily="34" typeface="微软雅黑"/>
                <a:ea charset="-122" pitchFamily="34" typeface="微软雅黑"/>
              </a:rPr>
              <a:t>　　基尔肯尼城堡由威廉·马歇尔（William Marshal）建于1195年，如今它被用于举行会议和毕业典礼。</a:t>
            </a:r>
          </a:p>
        </p:txBody>
      </p:sp>
      <p:sp>
        <p:nvSpPr>
          <p:cNvPr id="10" name="椭圆形标注 13"/>
          <p:cNvSpPr>
            <a:spLocks noChangeArrowheads="1"/>
          </p:cNvSpPr>
          <p:nvPr/>
        </p:nvSpPr>
        <p:spPr bwMode="auto">
          <a:xfrm>
            <a:off x="1631834" y="3971482"/>
            <a:ext cx="1038267" cy="1005685"/>
          </a:xfrm>
          <a:prstGeom prst="wedgeEllipseCallout">
            <a:avLst>
              <a:gd fmla="val 65734" name="adj1"/>
              <a:gd fmla="val -3066" name="adj2"/>
            </a:avLst>
          </a:prstGeom>
          <a:solidFill>
            <a:srgbClr val="F08300"/>
          </a:solidFill>
          <a:ln>
            <a:noFil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 name="Text Box 3"/>
          <p:cNvSpPr txBox="1">
            <a:spLocks noChangeArrowheads="1"/>
          </p:cNvSpPr>
          <p:nvPr/>
        </p:nvSpPr>
        <p:spPr bwMode="auto">
          <a:xfrm>
            <a:off x="1568536" y="4212714"/>
            <a:ext cx="116049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sz="1400">
                <a:solidFill>
                  <a:schemeClr val="bg1"/>
                </a:solidFill>
                <a:latin charset="-122" pitchFamily="34" typeface="微软雅黑"/>
                <a:ea charset="-122" pitchFamily="34" typeface="微软雅黑"/>
              </a:rPr>
              <a:t>奥地利霍</a:t>
            </a:r>
          </a:p>
          <a:p>
            <a:pPr algn="ctr"/>
            <a:r>
              <a:rPr lang="zh-CN" sz="1400">
                <a:solidFill>
                  <a:schemeClr val="bg1"/>
                </a:solidFill>
                <a:latin charset="-122" pitchFamily="34" typeface="微软雅黑"/>
                <a:ea charset="-122" pitchFamily="34" typeface="微软雅黑"/>
              </a:rPr>
              <a:t>亨维尔芬堡</a:t>
            </a:r>
          </a:p>
        </p:txBody>
      </p:sp>
      <p:sp>
        <p:nvSpPr>
          <p:cNvPr id="11" name="椭圆形标注 13"/>
          <p:cNvSpPr>
            <a:spLocks noChangeArrowheads="1"/>
          </p:cNvSpPr>
          <p:nvPr/>
        </p:nvSpPr>
        <p:spPr bwMode="auto">
          <a:xfrm>
            <a:off x="1638384" y="537419"/>
            <a:ext cx="1038267" cy="1005685"/>
          </a:xfrm>
          <a:prstGeom prst="wedgeEllipseCallout">
            <a:avLst>
              <a:gd fmla="val 65734" name="adj1"/>
              <a:gd fmla="val -3066" name="adj2"/>
            </a:avLst>
          </a:prstGeom>
          <a:solidFill>
            <a:srgbClr val="709BB0"/>
          </a:solidFill>
          <a:ln>
            <a:noFil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2" name="Text Box 5"/>
          <p:cNvSpPr txBox="1">
            <a:spLocks noChangeArrowheads="1"/>
          </p:cNvSpPr>
          <p:nvPr/>
        </p:nvSpPr>
        <p:spPr bwMode="auto">
          <a:xfrm>
            <a:off x="1132332" y="772550"/>
            <a:ext cx="2112556"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sz="1600">
                <a:solidFill>
                  <a:schemeClr val="bg1"/>
                </a:solidFill>
                <a:latin charset="-122" pitchFamily="34" typeface="微软雅黑"/>
                <a:ea charset="-122" pitchFamily="34" typeface="微软雅黑"/>
              </a:rPr>
              <a:t>爱尔兰基尔</a:t>
            </a:r>
          </a:p>
          <a:p>
            <a:pPr algn="ctr"/>
            <a:r>
              <a:rPr lang="zh-CN" sz="1600">
                <a:solidFill>
                  <a:schemeClr val="bg1"/>
                </a:solidFill>
                <a:latin charset="-122" pitchFamily="34" typeface="微软雅黑"/>
                <a:ea charset="-122" pitchFamily="34" typeface="微软雅黑"/>
              </a:rPr>
              <a:t>肯尼城堡</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6448"/>
            <a:ext cx="9144000" cy="3906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5" name="Text Box 5"/>
          <p:cNvSpPr txBox="1">
            <a:spLocks noChangeArrowheads="1"/>
          </p:cNvSpPr>
          <p:nvPr/>
        </p:nvSpPr>
        <p:spPr bwMode="auto">
          <a:xfrm>
            <a:off x="4797329" y="4982335"/>
            <a:ext cx="31273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b="1" lang="zh-CN">
                <a:solidFill>
                  <a:srgbClr val="709BB0"/>
                </a:solidFill>
              </a:rPr>
              <a:t>法国凡尔赛宫</a:t>
            </a:r>
          </a:p>
          <a:p>
            <a:r>
              <a:rPr b="1" lang="zh-CN">
                <a:solidFill>
                  <a:srgbClr val="709BB0"/>
                </a:solidFill>
              </a:rPr>
              <a:t>这座宏伟的法国皇家宫殿内有2300间房间，67个楼梯和5210件家具。</a:t>
            </a:r>
          </a:p>
        </p:txBody>
      </p:sp>
      <p:sp>
        <p:nvSpPr>
          <p:cNvPr id="15363" name="Text Box 3"/>
          <p:cNvSpPr txBox="1">
            <a:spLocks noChangeArrowheads="1"/>
          </p:cNvSpPr>
          <p:nvPr/>
        </p:nvSpPr>
        <p:spPr bwMode="auto">
          <a:xfrm>
            <a:off x="1987624" y="355688"/>
            <a:ext cx="2672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mtClean="0" sz="1400"/>
              <a:t>   这座12世纪的宫殿耸立在死火</a:t>
            </a:r>
          </a:p>
          <a:p>
            <a:r>
              <a:rPr altLang="zh-CN" lang="en-US" smtClean="0" sz="1400"/>
              <a:t>山岩城堡山上，是爱丁堡的象征</a:t>
            </a:r>
          </a:p>
        </p:txBody>
      </p:sp>
      <p:sp>
        <p:nvSpPr>
          <p:cNvPr id="2" name="矩形 1"/>
          <p:cNvSpPr/>
          <p:nvPr/>
        </p:nvSpPr>
        <p:spPr bwMode="auto">
          <a:xfrm>
            <a:off x="1428840" y="3788022"/>
            <a:ext cx="3143160" cy="2388626"/>
          </a:xfrm>
          <a:prstGeom prst="rect">
            <a:avLst/>
          </a:prstGeom>
          <a:blipFill>
            <a:blip r:embed="rId3"/>
            <a:stretch>
              <a:fillRect/>
            </a:stretch>
          </a:blipFill>
          <a:ln algn="ctr" cap="flat" cmpd="sng" w="9525">
            <a:solidFill>
              <a:schemeClr val="bg1"/>
            </a:solid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9" name="椭圆形标注 13"/>
          <p:cNvSpPr>
            <a:spLocks noChangeArrowheads="1"/>
          </p:cNvSpPr>
          <p:nvPr/>
        </p:nvSpPr>
        <p:spPr bwMode="auto">
          <a:xfrm>
            <a:off x="941129" y="206704"/>
            <a:ext cx="906799" cy="878343"/>
          </a:xfrm>
          <a:prstGeom prst="wedgeEllipseCallout">
            <a:avLst>
              <a:gd fmla="val 64358" name="adj1"/>
              <a:gd fmla="val 19665" name="adj2"/>
            </a:avLst>
          </a:prstGeom>
          <a:solidFill>
            <a:srgbClr val="F08300"/>
          </a:solidFill>
          <a:ln>
            <a:noFil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 name="Text Box 3"/>
          <p:cNvSpPr txBox="1">
            <a:spLocks noChangeArrowheads="1"/>
          </p:cNvSpPr>
          <p:nvPr/>
        </p:nvSpPr>
        <p:spPr bwMode="auto">
          <a:xfrm>
            <a:off x="970765" y="322709"/>
            <a:ext cx="8686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lang="zh-CN">
                <a:solidFill>
                  <a:schemeClr val="bg1"/>
                </a:solidFill>
              </a:rPr>
              <a:t>苏格兰</a:t>
            </a:r>
          </a:p>
          <a:p>
            <a:r>
              <a:rPr lang="zh-CN">
                <a:solidFill>
                  <a:schemeClr val="bg1"/>
                </a:solidFill>
              </a:rPr>
              <a:t>爱丁堡</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bwMode="auto">
          <a:xfrm>
            <a:off x="3314267" y="1752648"/>
            <a:ext cx="2766784" cy="1698531"/>
          </a:xfrm>
          <a:prstGeom prst="rect">
            <a:avLst/>
          </a:prstGeom>
          <a:solidFill>
            <a:srgbClr val="709BB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18" name="矩形 17"/>
          <p:cNvSpPr/>
          <p:nvPr/>
        </p:nvSpPr>
        <p:spPr bwMode="auto">
          <a:xfrm>
            <a:off x="572468" y="4024468"/>
            <a:ext cx="2671950" cy="1698531"/>
          </a:xfrm>
          <a:prstGeom prst="rect">
            <a:avLst/>
          </a:prstGeom>
          <a:solidFill>
            <a:srgbClr val="709BB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3" name="矩形 2"/>
          <p:cNvSpPr/>
          <p:nvPr/>
        </p:nvSpPr>
        <p:spPr bwMode="auto">
          <a:xfrm>
            <a:off x="6178503" y="4002289"/>
            <a:ext cx="2514528" cy="1698531"/>
          </a:xfrm>
          <a:prstGeom prst="rect">
            <a:avLst/>
          </a:prstGeom>
          <a:solidFill>
            <a:srgbClr val="709BB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pic>
        <p:nvPicPr>
          <p:cNvPr id="17412" name="Picture 4"/>
          <p:cNvPicPr>
            <a:picLocks noChangeArrowheads="1" noChangeAspect="1"/>
          </p:cNvPicPr>
          <p:nvPr/>
        </p:nvPicPr>
        <p:blipFill>
          <a:blip r:embed="rId2">
            <a:extLst>
              <a:ext uri="{28A0092B-C50C-407E-A947-70E740481C1C}">
                <a14:useLocalDpi val="0"/>
              </a:ext>
            </a:extLst>
          </a:blip>
          <a:stretch>
            <a:fillRect/>
          </a:stretch>
        </p:blipFill>
        <p:spPr bwMode="auto">
          <a:xfrm>
            <a:off x="3314268" y="3906443"/>
            <a:ext cx="2766783" cy="1794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矩形标注 10"/>
          <p:cNvSpPr/>
          <p:nvPr/>
        </p:nvSpPr>
        <p:spPr bwMode="auto">
          <a:xfrm flipH="1" rot="5400000">
            <a:off x="1682867" y="2484778"/>
            <a:ext cx="455264" cy="2696469"/>
          </a:xfrm>
          <a:prstGeom prst="wedgeRectCallout">
            <a:avLst>
              <a:gd fmla="val -77256" name="adj1"/>
              <a:gd fmla="val 25031" name="adj2"/>
            </a:avLst>
          </a:prstGeom>
          <a:solidFill>
            <a:schemeClr val="bg2">
              <a:lumMod val="75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pic>
        <p:nvPicPr>
          <p:cNvPr id="17410" name="Picture 2"/>
          <p:cNvPicPr>
            <a:picLocks noChangeArrowheads="1" noChangeAspect="1"/>
          </p:cNvPicPr>
          <p:nvPr/>
        </p:nvPicPr>
        <p:blipFill>
          <a:blip r:embed="rId3">
            <a:extLst>
              <a:ext uri="{28A0092B-C50C-407E-A947-70E740481C1C}">
                <a14:useLocalDpi val="0"/>
              </a:ext>
            </a:extLst>
          </a:blip>
          <a:stretch>
            <a:fillRect/>
          </a:stretch>
        </p:blipFill>
        <p:spPr bwMode="auto">
          <a:xfrm>
            <a:off x="572468" y="1752649"/>
            <a:ext cx="2686266" cy="1831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1" name="Text Box 3"/>
          <p:cNvSpPr txBox="1">
            <a:spLocks noChangeArrowheads="1"/>
          </p:cNvSpPr>
          <p:nvPr/>
        </p:nvSpPr>
        <p:spPr bwMode="auto">
          <a:xfrm>
            <a:off x="519879" y="4234012"/>
            <a:ext cx="2584843"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zh-CN" lang="en-US" smtClean="0" sz="1400">
                <a:solidFill>
                  <a:schemeClr val="bg2">
                    <a:lumMod val="90000"/>
                  </a:schemeClr>
                </a:solidFill>
                <a:latin charset="-122" pitchFamily="34" typeface="微软雅黑"/>
                <a:ea charset="-122" pitchFamily="34" typeface="微软雅黑"/>
              </a:rPr>
              <a:t>   英国巴尔莫勒尔堡  巴尔莫勒尔堡自1852年来一直是英国皇室的住宅，由维多利亚女王（Queen Victoria）和阿尔伯特亲王（Prince Albert）所购</a:t>
            </a:r>
          </a:p>
        </p:txBody>
      </p:sp>
      <p:sp>
        <p:nvSpPr>
          <p:cNvPr id="14" name="Text Box 3"/>
          <p:cNvSpPr txBox="1">
            <a:spLocks noChangeArrowheads="1"/>
          </p:cNvSpPr>
          <p:nvPr/>
        </p:nvSpPr>
        <p:spPr bwMode="auto">
          <a:xfrm>
            <a:off x="722251" y="3663735"/>
            <a:ext cx="217416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a:spAutoFit/>
          </a:bodyPr>
          <a:lstStyle/>
          <a:p>
            <a:r>
              <a:rPr lang="zh-CN" sz="1600">
                <a:latin charset="-122" pitchFamily="34" typeface="微软雅黑"/>
                <a:ea charset="-122" pitchFamily="34" typeface="微软雅黑"/>
              </a:rPr>
              <a:t>英国巴尔莫勒尔堡 </a:t>
            </a:r>
          </a:p>
        </p:txBody>
      </p:sp>
      <p:sp>
        <p:nvSpPr>
          <p:cNvPr id="16" name="Text Box 3"/>
          <p:cNvSpPr txBox="1">
            <a:spLocks noChangeArrowheads="1"/>
          </p:cNvSpPr>
          <p:nvPr/>
        </p:nvSpPr>
        <p:spPr bwMode="auto">
          <a:xfrm>
            <a:off x="6169266" y="4164164"/>
            <a:ext cx="2523766"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400">
                <a:solidFill>
                  <a:schemeClr val="bg2">
                    <a:lumMod val="90000"/>
                  </a:schemeClr>
                </a:solidFill>
                <a:latin charset="-122" pitchFamily="34" typeface="微软雅黑"/>
                <a:ea charset="-122" pitchFamily="34" typeface="微软雅黑"/>
              </a:rPr>
              <a:t>该院原本是富有的伦敦医生米切尔·亨利（Mitchell Henry）的私宅。后来这座庄园被卖给了曼彻斯特伯爵和伯爵夫人，但随后他们为还赌债被迫将其出售。</a:t>
            </a:r>
          </a:p>
        </p:txBody>
      </p:sp>
      <p:pic>
        <p:nvPicPr>
          <p:cNvPr id="8" name="Picture 2"/>
          <p:cNvPicPr>
            <a:picLocks noChangeArrowheads="1" noChangeAspect="1"/>
          </p:cNvPicPr>
          <p:nvPr/>
        </p:nvPicPr>
        <p:blipFill>
          <a:blip r:embed="rId4">
            <a:extLst>
              <a:ext uri="{28A0092B-C50C-407E-A947-70E740481C1C}">
                <a14:useLocalDpi val="0"/>
              </a:ext>
            </a:extLst>
          </a:blip>
          <a:stretch>
            <a:fillRect/>
          </a:stretch>
        </p:blipFill>
        <p:spPr bwMode="auto">
          <a:xfrm>
            <a:off x="6169265" y="1752649"/>
            <a:ext cx="2523766" cy="18527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 name="矩形标注 14"/>
          <p:cNvSpPr/>
          <p:nvPr/>
        </p:nvSpPr>
        <p:spPr bwMode="auto">
          <a:xfrm flipH="1" rot="5400000">
            <a:off x="7203516" y="2549457"/>
            <a:ext cx="455264" cy="2523766"/>
          </a:xfrm>
          <a:prstGeom prst="wedgeRectCallout">
            <a:avLst>
              <a:gd fmla="val -77256" name="adj1"/>
              <a:gd fmla="val 25031" name="adj2"/>
            </a:avLst>
          </a:prstGeom>
          <a:solidFill>
            <a:schemeClr val="bg2">
              <a:lumMod val="75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17" name="Text Box 3"/>
          <p:cNvSpPr txBox="1">
            <a:spLocks noChangeArrowheads="1"/>
          </p:cNvSpPr>
          <p:nvPr/>
        </p:nvSpPr>
        <p:spPr bwMode="auto">
          <a:xfrm>
            <a:off x="6207816" y="3642062"/>
            <a:ext cx="22440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a:spAutoFit/>
          </a:bodyPr>
          <a:lstStyle/>
          <a:p>
            <a:r>
              <a:rPr lang="zh-CN" smtClean="0" sz="1600">
                <a:latin charset="-122" pitchFamily="34" typeface="微软雅黑"/>
                <a:ea charset="-122" pitchFamily="34" typeface="微软雅黑"/>
              </a:rPr>
              <a:t>爱尔兰凯利莫修道院</a:t>
            </a:r>
          </a:p>
        </p:txBody>
      </p:sp>
      <p:sp>
        <p:nvSpPr>
          <p:cNvPr id="19" name="矩形标注 18"/>
          <p:cNvSpPr/>
          <p:nvPr/>
        </p:nvSpPr>
        <p:spPr bwMode="auto">
          <a:xfrm flipH="1" flipV="1" rot="16200000">
            <a:off x="4470027" y="2295420"/>
            <a:ext cx="455264" cy="2766783"/>
          </a:xfrm>
          <a:prstGeom prst="wedgeRectCallout">
            <a:avLst>
              <a:gd fmla="val -77256" name="adj1"/>
              <a:gd fmla="val 25031" name="adj2"/>
            </a:avLst>
          </a:prstGeom>
          <a:solidFill>
            <a:schemeClr val="accent6">
              <a:lumMod val="40000"/>
              <a:lumOff val="60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12" name="Text Box 5"/>
          <p:cNvSpPr txBox="1">
            <a:spLocks noChangeArrowheads="1"/>
          </p:cNvSpPr>
          <p:nvPr/>
        </p:nvSpPr>
        <p:spPr bwMode="auto">
          <a:xfrm>
            <a:off x="3437502" y="3567890"/>
            <a:ext cx="274100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a:spAutoFit/>
          </a:bodyPr>
          <a:lstStyle/>
          <a:p>
            <a:r>
              <a:rPr lang="zh-CN" sz="1600">
                <a:latin charset="-122" pitchFamily="34" typeface="微软雅黑"/>
                <a:ea charset="-122" pitchFamily="34" typeface="微软雅黑"/>
              </a:rPr>
              <a:t>北威尔士康威城堡</a:t>
            </a:r>
          </a:p>
        </p:txBody>
      </p:sp>
      <p:sp>
        <p:nvSpPr>
          <p:cNvPr id="17413" name="Text Box 5"/>
          <p:cNvSpPr txBox="1">
            <a:spLocks noChangeArrowheads="1"/>
          </p:cNvSpPr>
          <p:nvPr/>
        </p:nvSpPr>
        <p:spPr bwMode="auto">
          <a:xfrm>
            <a:off x="3392637" y="2124859"/>
            <a:ext cx="261004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mtClean="0" sz="1400">
                <a:solidFill>
                  <a:schemeClr val="bg2">
                    <a:lumMod val="90000"/>
                  </a:schemeClr>
                </a:solidFill>
              </a:rPr>
              <a:t>这座中世纪的防御工事由英王爱德华一世于1283年修建，当时花费大约1.5万欧元（约合人民币12万元）。</a:t>
            </a:r>
          </a:p>
        </p:txBody>
      </p:sp>
      <p:sp>
        <p:nvSpPr>
          <p:cNvPr id="21" name="TextBox 11"/>
          <p:cNvSpPr>
            <a:spLocks noChangeArrowheads="1"/>
          </p:cNvSpPr>
          <p:nvPr/>
        </p:nvSpPr>
        <p:spPr bwMode="auto">
          <a:xfrm>
            <a:off x="520816" y="379453"/>
            <a:ext cx="3424381"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en-US" sz="2800">
                <a:solidFill>
                  <a:srgbClr val="709BB0"/>
                </a:solidFill>
                <a:latin charset="0" pitchFamily="34" typeface="Calibri"/>
                <a:cs charset="0" pitchFamily="34" typeface="Calibri"/>
                <a:sym charset="0" pitchFamily="34" typeface="Calibri"/>
              </a:rPr>
              <a:t>SHIJIEZUIZHUANGMEI</a:t>
            </a:r>
          </a:p>
          <a:p>
            <a:r>
              <a:rPr b="1" lang="en-US" sz="2800">
                <a:solidFill>
                  <a:srgbClr val="709BB0"/>
                </a:solidFill>
                <a:latin charset="0" pitchFamily="34" typeface="Calibri"/>
                <a:cs charset="0" pitchFamily="34" typeface="Calibri"/>
                <a:sym charset="0" pitchFamily="34" typeface="Calibri"/>
              </a:rPr>
              <a:t>29zuochengbao</a:t>
            </a:r>
          </a:p>
        </p:txBody>
      </p:sp>
      <p:sp>
        <p:nvSpPr>
          <p:cNvPr id="24" name="圆角矩形 179"/>
          <p:cNvSpPr>
            <a:spLocks noChangeArrowheads="1"/>
          </p:cNvSpPr>
          <p:nvPr/>
        </p:nvSpPr>
        <p:spPr bwMode="auto">
          <a:xfrm flipH="1">
            <a:off x="7557839" y="893760"/>
            <a:ext cx="1065345" cy="473073"/>
          </a:xfrm>
          <a:custGeom>
            <a:gdLst>
              <a:gd fmla="*/ 0 w 1657544" name="T0"/>
              <a:gd fmla="*/ 0 h 736631" name="T1"/>
              <a:gd fmla="*/ 1657544 w 1657544" name="T2"/>
              <a:gd fmla="*/ 736631 h 736631" name="T3"/>
            </a:gdLst>
            <a:rect b="T3" l="T0" r="T2" t="T1"/>
            <a:pathLst>
              <a:path h="736631" w="1657543">
                <a:moveTo>
                  <a:pt x="288032" y="173340"/>
                </a:moveTo>
                <a:lnTo>
                  <a:pt x="881029" y="173340"/>
                </a:lnTo>
                <a:lnTo>
                  <a:pt x="881029" y="562461"/>
                </a:lnTo>
                <a:lnTo>
                  <a:pt x="288032" y="562461"/>
                </a:lnTo>
                <a:close/>
                <a:moveTo>
                  <a:pt x="275058" y="101332"/>
                </a:moveTo>
                <a:cubicBezTo>
                  <a:pt x="242454" y="101332"/>
                  <a:pt x="216024" y="127762"/>
                  <a:pt x="216024" y="160366"/>
                </a:cubicBezTo>
                <a:lnTo>
                  <a:pt x="216024" y="585188"/>
                </a:lnTo>
                <a:cubicBezTo>
                  <a:pt x="216024" y="617792"/>
                  <a:pt x="242454" y="644222"/>
                  <a:pt x="275058" y="644222"/>
                </a:cubicBezTo>
                <a:lnTo>
                  <a:pt x="877070" y="644222"/>
                </a:lnTo>
                <a:cubicBezTo>
                  <a:pt x="909674" y="644222"/>
                  <a:pt x="936104" y="617792"/>
                  <a:pt x="936104" y="585188"/>
                </a:cubicBezTo>
                <a:lnTo>
                  <a:pt x="936104" y="160366"/>
                </a:lnTo>
                <a:cubicBezTo>
                  <a:pt x="936104" y="127762"/>
                  <a:pt x="909674" y="101332"/>
                  <a:pt x="877070" y="101332"/>
                </a:cubicBezTo>
                <a:close/>
                <a:moveTo>
                  <a:pt x="202053" y="0"/>
                </a:moveTo>
                <a:lnTo>
                  <a:pt x="972680" y="0"/>
                </a:lnTo>
                <a:cubicBezTo>
                  <a:pt x="1016919" y="0"/>
                  <a:pt x="1052781" y="35862"/>
                  <a:pt x="1052781" y="80101"/>
                </a:cubicBezTo>
                <a:lnTo>
                  <a:pt x="1052781" y="130684"/>
                </a:lnTo>
                <a:lnTo>
                  <a:pt x="1240481" y="130684"/>
                </a:lnTo>
                <a:lnTo>
                  <a:pt x="1240481" y="110210"/>
                </a:lnTo>
                <a:cubicBezTo>
                  <a:pt x="1240481" y="90208"/>
                  <a:pt x="1256695" y="73994"/>
                  <a:pt x="1276697" y="73994"/>
                </a:cubicBezTo>
                <a:lnTo>
                  <a:pt x="1393936" y="73994"/>
                </a:lnTo>
                <a:cubicBezTo>
                  <a:pt x="1413938" y="73994"/>
                  <a:pt x="1430152" y="90208"/>
                  <a:pt x="1430152" y="110210"/>
                </a:cubicBezTo>
                <a:lnTo>
                  <a:pt x="1430152" y="56048"/>
                </a:lnTo>
                <a:cubicBezTo>
                  <a:pt x="1430152" y="32069"/>
                  <a:pt x="1449591" y="12630"/>
                  <a:pt x="1473570" y="12630"/>
                </a:cubicBezTo>
                <a:lnTo>
                  <a:pt x="1614126" y="12630"/>
                </a:lnTo>
                <a:cubicBezTo>
                  <a:pt x="1638105" y="12630"/>
                  <a:pt x="1657544" y="32069"/>
                  <a:pt x="1657544" y="56048"/>
                </a:cubicBezTo>
                <a:lnTo>
                  <a:pt x="1657544" y="690795"/>
                </a:lnTo>
                <a:cubicBezTo>
                  <a:pt x="1657544" y="714774"/>
                  <a:pt x="1638105" y="734213"/>
                  <a:pt x="1614126" y="734213"/>
                </a:cubicBezTo>
                <a:lnTo>
                  <a:pt x="1473570" y="734213"/>
                </a:lnTo>
                <a:cubicBezTo>
                  <a:pt x="1449591" y="734213"/>
                  <a:pt x="1430152" y="714774"/>
                  <a:pt x="1430152" y="690795"/>
                </a:cubicBezTo>
                <a:lnTo>
                  <a:pt x="1430152" y="630263"/>
                </a:lnTo>
                <a:cubicBezTo>
                  <a:pt x="1430152" y="650265"/>
                  <a:pt x="1413938" y="666479"/>
                  <a:pt x="1393936" y="666479"/>
                </a:cubicBezTo>
                <a:lnTo>
                  <a:pt x="1276697" y="666479"/>
                </a:lnTo>
                <a:cubicBezTo>
                  <a:pt x="1256695" y="666479"/>
                  <a:pt x="1240481" y="650265"/>
                  <a:pt x="1240481" y="630263"/>
                </a:cubicBezTo>
                <a:lnTo>
                  <a:pt x="1240481" y="608423"/>
                </a:lnTo>
                <a:lnTo>
                  <a:pt x="1052781" y="608423"/>
                </a:lnTo>
                <a:lnTo>
                  <a:pt x="1052781" y="656530"/>
                </a:lnTo>
                <a:cubicBezTo>
                  <a:pt x="1052781" y="700769"/>
                  <a:pt x="1016919" y="736631"/>
                  <a:pt x="972680" y="736631"/>
                </a:cubicBezTo>
                <a:lnTo>
                  <a:pt x="202053" y="736631"/>
                </a:lnTo>
                <a:cubicBezTo>
                  <a:pt x="157814" y="736631"/>
                  <a:pt x="121952" y="700769"/>
                  <a:pt x="121952" y="656530"/>
                </a:cubicBezTo>
                <a:lnTo>
                  <a:pt x="121952" y="610842"/>
                </a:lnTo>
                <a:lnTo>
                  <a:pt x="32889" y="610842"/>
                </a:lnTo>
                <a:cubicBezTo>
                  <a:pt x="14725" y="610842"/>
                  <a:pt x="0" y="596117"/>
                  <a:pt x="0" y="577953"/>
                </a:cubicBezTo>
                <a:lnTo>
                  <a:pt x="0" y="166881"/>
                </a:lnTo>
                <a:cubicBezTo>
                  <a:pt x="0" y="148717"/>
                  <a:pt x="14725" y="133992"/>
                  <a:pt x="32889" y="133992"/>
                </a:cubicBezTo>
                <a:lnTo>
                  <a:pt x="121952" y="133992"/>
                </a:lnTo>
                <a:lnTo>
                  <a:pt x="121952" y="80101"/>
                </a:lnTo>
                <a:cubicBezTo>
                  <a:pt x="121952" y="35862"/>
                  <a:pt x="157814" y="0"/>
                  <a:pt x="202053" y="0"/>
                </a:cubicBezTo>
                <a:close/>
              </a:path>
            </a:pathLst>
          </a:custGeom>
          <a:solidFill>
            <a:srgbClr val="F08300"/>
          </a:solidFill>
          <a:ln>
            <a:noFill/>
          </a:ln>
          <a:effec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38" name="Picture 2"/>
          <p:cNvPicPr>
            <a:picLocks noChangeArrowheads="1" noChangeAspect="1"/>
          </p:cNvPicPr>
          <p:nvPr/>
        </p:nvPicPr>
        <p:blipFill>
          <a:blip r:embed="rId2">
            <a:duotone>
              <a:schemeClr val="accent3">
                <a:shade val="45000"/>
                <a:satMod val="135000"/>
              </a:schemeClr>
              <a:prstClr val="white"/>
            </a:duotone>
            <a:extLst>
              <a:ext uri="{BEBA8EAE-BF5A-486C-A8C5-ECC9F3942E4B}">
                <a14:imgProps>
                  <a14:imgLayer r:embed="rId3">
                    <a14:imgEffect>
                      <a14:sharpenSoften amount="-50000"/>
                    </a14:imgEffect>
                  </a14:imgLayer>
                </a14:imgProps>
              </a:ext>
              <a:ext uri="{28A0092B-C50C-407E-A947-70E740481C1C}">
                <a14:useLocalDpi val="0"/>
              </a:ext>
            </a:extLst>
          </a:blip>
          <a:stretch>
            <a:fillRect/>
          </a:stretch>
        </p:blipFill>
        <p:spPr bwMode="auto">
          <a:xfrm>
            <a:off x="0" y="0"/>
            <a:ext cx="9144000" cy="5803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Picture 2"/>
          <p:cNvPicPr>
            <a:picLocks noChangeArrowheads="1" noChangeAspect="1"/>
          </p:cNvPicPr>
          <p:nvPr/>
        </p:nvPicPr>
        <p:blipFill>
          <a:blip r:embed="rId4">
            <a:extLst>
              <a:ext uri="{28A0092B-C50C-407E-A947-70E740481C1C}">
                <a14:useLocalDpi val="0"/>
              </a:ext>
            </a:extLst>
          </a:blip>
          <a:stretch>
            <a:fillRect/>
          </a:stretch>
        </p:blipFill>
        <p:spPr bwMode="auto">
          <a:xfrm>
            <a:off x="1149448" y="1054168"/>
            <a:ext cx="6932538" cy="4749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bwMode="auto">
          <a:xfrm>
            <a:off x="1149448" y="5803833"/>
            <a:ext cx="6932538" cy="1047719"/>
          </a:xfrm>
          <a:prstGeom prst="rect">
            <a:avLst/>
          </a:prstGeom>
          <a:solidFill>
            <a:srgbClr val="F0830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9" name="矩形 8"/>
          <p:cNvSpPr/>
          <p:nvPr/>
        </p:nvSpPr>
        <p:spPr bwMode="auto">
          <a:xfrm>
            <a:off x="1149448" y="5803832"/>
            <a:ext cx="2304984" cy="1047719"/>
          </a:xfrm>
          <a:prstGeom prst="rect">
            <a:avLst/>
          </a:prstGeom>
          <a:solidFill>
            <a:srgbClr val="709BB0"/>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14339" name="Text Box 3"/>
          <p:cNvSpPr txBox="1">
            <a:spLocks noChangeArrowheads="1"/>
          </p:cNvSpPr>
          <p:nvPr/>
        </p:nvSpPr>
        <p:spPr bwMode="auto">
          <a:xfrm>
            <a:off x="3594128" y="5943528"/>
            <a:ext cx="447027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lang="en-US" smtClean="0" sz="1400">
                <a:solidFill>
                  <a:schemeClr val="bg1"/>
                </a:solidFill>
                <a:latin charset="-122" pitchFamily="34" typeface="微软雅黑"/>
                <a:ea charset="-122" pitchFamily="34" typeface="微软雅黑"/>
              </a:rPr>
              <a:t>   这座城堡位于罗马君主狄奥多（Theodosius）的出生地考卡省。现在这座城堡被用作林木工人培训学校。</a:t>
            </a:r>
          </a:p>
        </p:txBody>
      </p:sp>
      <p:sp>
        <p:nvSpPr>
          <p:cNvPr id="10" name="Text Box 3"/>
          <p:cNvSpPr txBox="1">
            <a:spLocks noChangeArrowheads="1"/>
          </p:cNvSpPr>
          <p:nvPr/>
        </p:nvSpPr>
        <p:spPr bwMode="auto">
          <a:xfrm>
            <a:off x="1421669" y="5985085"/>
            <a:ext cx="1900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a:solidFill>
                  <a:schemeClr val="bg1"/>
                </a:solidFill>
                <a:latin charset="-122" pitchFamily="34" typeface="微软雅黑"/>
                <a:ea charset="-122" pitchFamily="34" typeface="微软雅黑"/>
              </a:rPr>
              <a:t>西班牙科卡古堡</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40" name="Picture 4"/>
          <p:cNvPicPr>
            <a:picLocks noChangeArrowheads="1" noChangeAspect="1"/>
          </p:cNvPicPr>
          <p:nvPr/>
        </p:nvPicPr>
        <p:blipFill>
          <a:blip r:embed="rId2">
            <a:extLst>
              <a:ext uri="{28A0092B-C50C-407E-A947-70E740481C1C}">
                <a14:useLocalDpi val="0"/>
              </a:ext>
            </a:extLst>
          </a:blip>
          <a:stretch>
            <a:fillRect/>
          </a:stretch>
        </p:blipFill>
        <p:spPr bwMode="auto">
          <a:xfrm>
            <a:off x="0" y="-63400"/>
            <a:ext cx="5549872" cy="3479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1" name="Text Box 5"/>
          <p:cNvSpPr txBox="1">
            <a:spLocks noChangeArrowheads="1"/>
          </p:cNvSpPr>
          <p:nvPr/>
        </p:nvSpPr>
        <p:spPr bwMode="auto">
          <a:xfrm>
            <a:off x="5829265" y="1636717"/>
            <a:ext cx="279392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z="1400">
                <a:latin charset="-122" pitchFamily="34" typeface="微软雅黑"/>
                <a:ea charset="-122" pitchFamily="34" typeface="微软雅黑"/>
              </a:rPr>
              <a:t>　克伦堡宫建于15世纪20年代，它是北欧最重要的防御工事之一，莎士比亚的《哈姆雷特》中的故事就发生在这座城堡。</a:t>
            </a:r>
          </a:p>
        </p:txBody>
      </p:sp>
      <p:pic>
        <p:nvPicPr>
          <p:cNvPr id="7" name="Picture 4"/>
          <p:cNvPicPr>
            <a:picLocks noChangeArrowheads="1" noChangeAspect="1"/>
          </p:cNvPicPr>
          <p:nvPr/>
        </p:nvPicPr>
        <p:blipFill>
          <a:blip r:embed="rId3">
            <a:extLst>
              <a:ext uri="{28A0092B-C50C-407E-A947-70E740481C1C}">
                <a14:useLocalDpi val="0"/>
              </a:ext>
            </a:extLst>
          </a:blip>
          <a:stretch>
            <a:fillRect/>
          </a:stretch>
        </p:blipFill>
        <p:spPr bwMode="auto">
          <a:xfrm>
            <a:off x="-37968" y="3479702"/>
            <a:ext cx="5587840" cy="3371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Text Box 5"/>
          <p:cNvSpPr txBox="1">
            <a:spLocks noChangeArrowheads="1"/>
          </p:cNvSpPr>
          <p:nvPr/>
        </p:nvSpPr>
        <p:spPr bwMode="auto">
          <a:xfrm>
            <a:off x="5829264" y="1209420"/>
            <a:ext cx="2584377" cy="335280"/>
          </a:xfrm>
          <a:prstGeom prst="rect">
            <a:avLst/>
          </a:prstGeom>
          <a:solidFill>
            <a:srgbClr val="709BB0"/>
          </a:solidFill>
          <a:ln>
            <a:noFill/>
          </a:ln>
          <a:extLst/>
        </p:spPr>
        <p:txBody>
          <a:bodyPr wrap="square">
            <a:spAutoFit/>
          </a:bodyPr>
          <a:lstStyle/>
          <a:p>
            <a:pPr algn="ctr"/>
            <a:r>
              <a:rPr lang="zh-CN" sz="1600">
                <a:solidFill>
                  <a:schemeClr val="bg1"/>
                </a:solidFill>
                <a:latin charset="-122" pitchFamily="34" typeface="微软雅黑"/>
                <a:ea charset="-122" pitchFamily="34" typeface="微软雅黑"/>
              </a:rPr>
              <a:t>丹麦克伦堡宫</a:t>
            </a:r>
          </a:p>
        </p:txBody>
      </p:sp>
      <p:sp>
        <p:nvSpPr>
          <p:cNvPr id="10" name="Text Box 5"/>
          <p:cNvSpPr txBox="1">
            <a:spLocks noChangeArrowheads="1"/>
          </p:cNvSpPr>
          <p:nvPr/>
        </p:nvSpPr>
        <p:spPr bwMode="auto">
          <a:xfrm>
            <a:off x="5759416" y="4688574"/>
            <a:ext cx="2933741"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z="1400">
                <a:latin charset="-122" pitchFamily="34" typeface="微软雅黑"/>
                <a:ea charset="-122" pitchFamily="34" typeface="微软雅黑"/>
              </a:rPr>
              <a:t>　由于《哈利·波特》系列电影的成功，人们在美国佛罗里达州奥兰多市按电影原型建造了一座真的霍格沃兹城堡。</a:t>
            </a:r>
          </a:p>
        </p:txBody>
      </p:sp>
      <p:sp>
        <p:nvSpPr>
          <p:cNvPr id="11" name="Text Box 5"/>
          <p:cNvSpPr txBox="1">
            <a:spLocks noChangeArrowheads="1"/>
          </p:cNvSpPr>
          <p:nvPr/>
        </p:nvSpPr>
        <p:spPr bwMode="auto">
          <a:xfrm>
            <a:off x="5829140" y="4208014"/>
            <a:ext cx="2654349" cy="335280"/>
          </a:xfrm>
          <a:prstGeom prst="rect">
            <a:avLst/>
          </a:prstGeom>
          <a:solidFill>
            <a:srgbClr val="F08300"/>
          </a:solidFill>
          <a:ln>
            <a:noFill/>
          </a:ln>
          <a:extLst/>
        </p:spPr>
        <p:txBody>
          <a:bodyPr wrap="square">
            <a:spAutoFit/>
          </a:bodyPr>
          <a:lstStyle/>
          <a:p>
            <a:r>
              <a:rPr lang="zh-CN" smtClean="0" sz="1600">
                <a:solidFill>
                  <a:schemeClr val="bg1"/>
                </a:solidFill>
                <a:latin charset="-122" pitchFamily="34" typeface="微软雅黑"/>
                <a:ea charset="-122" pitchFamily="34" typeface="微软雅黑"/>
              </a:rPr>
              <a:t>美国环球影城霍格沃兹城堡</a:t>
            </a:r>
          </a:p>
        </p:txBody>
      </p:sp>
    </p:spTree>
    <p:extLst>
      <p:ext uri="{BB962C8B-B14F-4D97-AF65-F5344CB8AC3E}">
        <p14:creationId val="226996650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Picture 2"/>
          <p:cNvPicPr>
            <a:picLocks noChangeArrowheads="1" noChangeAspect="1"/>
          </p:cNvPicPr>
          <p:nvPr/>
        </p:nvPicPr>
        <p:blipFill>
          <a:blip r:embed="rId2">
            <a:extLst>
              <a:ext uri="{BEBA8EAE-BF5A-486C-A8C5-ECC9F3942E4B}">
                <a14:imgProps>
                  <a14:imgLayer r:embed="rId3">
                    <a14:imgEffect>
                      <a14:backgroundRemoval b="99579" l="0" r="99895" t="9972"/>
                    </a14:imgEffect>
                  </a14:imgLayer>
                </a14:imgProps>
              </a:ext>
              <a:ext uri="{28A0092B-C50C-407E-A947-70E740481C1C}">
                <a14:useLocalDpi val="0"/>
              </a:ext>
            </a:extLst>
          </a:blip>
          <a:stretch>
            <a:fillRect/>
          </a:stretch>
        </p:blipFill>
        <p:spPr bwMode="auto">
          <a:xfrm>
            <a:off x="0" y="328920"/>
            <a:ext cx="9144000" cy="6802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椭圆形标注 6"/>
          <p:cNvSpPr>
            <a:spLocks noChangeArrowheads="1"/>
          </p:cNvSpPr>
          <p:nvPr/>
        </p:nvSpPr>
        <p:spPr bwMode="auto">
          <a:xfrm>
            <a:off x="450968" y="146144"/>
            <a:ext cx="2046302" cy="1981475"/>
          </a:xfrm>
          <a:prstGeom prst="wedgeEllipseCallout">
            <a:avLst>
              <a:gd fmla="val 59908" name="adj1"/>
              <a:gd fmla="val 23583"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8435" name="Text Box 3"/>
          <p:cNvSpPr txBox="1">
            <a:spLocks noChangeArrowheads="1"/>
          </p:cNvSpPr>
          <p:nvPr/>
        </p:nvSpPr>
        <p:spPr bwMode="auto">
          <a:xfrm>
            <a:off x="611244" y="624500"/>
            <a:ext cx="1886026"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mtClean="0" sz="1400">
                <a:solidFill>
                  <a:schemeClr val="bg1"/>
                </a:solidFill>
                <a:latin charset="-122" pitchFamily="34" typeface="微软雅黑"/>
                <a:ea charset="-122" pitchFamily="34" typeface="微软雅黑"/>
              </a:rPr>
              <a:t>这座伫立于海岛上的城堡由100座独立建筑组成，它们共同构成了古堡如今的样貌</a:t>
            </a:r>
          </a:p>
        </p:txBody>
      </p:sp>
      <p:sp>
        <p:nvSpPr>
          <p:cNvPr id="8" name="直角三角形 4"/>
          <p:cNvSpPr>
            <a:spLocks noChangeArrowheads="1"/>
          </p:cNvSpPr>
          <p:nvPr/>
        </p:nvSpPr>
        <p:spPr bwMode="auto">
          <a:xfrm flipH="1">
            <a:off x="4921240" y="4946868"/>
            <a:ext cx="4237030" cy="1911131"/>
          </a:xfrm>
          <a:prstGeom prst="rtTriangle">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 name="椭圆 11"/>
          <p:cNvSpPr>
            <a:spLocks noChangeArrowheads="1"/>
          </p:cNvSpPr>
          <p:nvPr/>
        </p:nvSpPr>
        <p:spPr bwMode="auto">
          <a:xfrm>
            <a:off x="323864" y="4127480"/>
            <a:ext cx="3759200" cy="3759200"/>
          </a:xfrm>
          <a:prstGeom prst="ellipse">
            <a:avLst/>
          </a:prstGeom>
          <a:noFill/>
          <a:ln cap="flat" cmpd="sng" w="25400">
            <a:solidFill>
              <a:srgbClr val="C5D8F1"/>
            </a:solidFill>
            <a:prstDash val="sysDot"/>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0" name="椭圆 12"/>
          <p:cNvSpPr>
            <a:spLocks noChangeArrowheads="1"/>
          </p:cNvSpPr>
          <p:nvPr/>
        </p:nvSpPr>
        <p:spPr bwMode="auto">
          <a:xfrm>
            <a:off x="1890726" y="4522768"/>
            <a:ext cx="1476375" cy="1476375"/>
          </a:xfrm>
          <a:prstGeom prst="ellipse">
            <a:avLst/>
          </a:prstGeom>
          <a:noFill/>
          <a:ln cap="flat" cmpd="sng" w="25400">
            <a:solidFill>
              <a:srgbClr val="C5D8F1"/>
            </a:solidFill>
            <a:prstDash val="sysDot"/>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 name="椭圆形标注 3"/>
          <p:cNvSpPr>
            <a:spLocks noChangeArrowheads="1"/>
          </p:cNvSpPr>
          <p:nvPr/>
        </p:nvSpPr>
        <p:spPr bwMode="auto">
          <a:xfrm>
            <a:off x="6597592" y="4946868"/>
            <a:ext cx="1247725" cy="1208470"/>
          </a:xfrm>
          <a:prstGeom prst="wedgeEllipseCallout">
            <a:avLst>
              <a:gd fmla="val -56157" name="adj1"/>
              <a:gd fmla="val -24903"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 name="Text Box 3"/>
          <p:cNvSpPr txBox="1">
            <a:spLocks noChangeArrowheads="1"/>
          </p:cNvSpPr>
          <p:nvPr/>
        </p:nvSpPr>
        <p:spPr bwMode="auto">
          <a:xfrm>
            <a:off x="6597592" y="5175200"/>
            <a:ext cx="1257264"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smtClean="0" sz="2000">
                <a:latin charset="-122" pitchFamily="34" typeface="微软雅黑"/>
                <a:ea charset="-122" pitchFamily="34" typeface="微软雅黑"/>
              </a:rPr>
              <a:t>瑞士</a:t>
            </a:r>
          </a:p>
          <a:p>
            <a:pPr algn="ctr"/>
            <a:r>
              <a:rPr lang="zh-CN" smtClean="0" sz="2000">
                <a:latin charset="-122" pitchFamily="34" typeface="微软雅黑"/>
                <a:ea charset="-122" pitchFamily="34" typeface="微软雅黑"/>
              </a:rPr>
              <a:t>西庸城堡</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Picture 3"/>
          <p:cNvPicPr>
            <a:picLocks noChangeArrowheads="1" noChangeAspect="1"/>
          </p:cNvPicPr>
          <p:nvPr/>
        </p:nvPicPr>
        <p:blipFill>
          <a:blip r:embed="rId2">
            <a:extLst>
              <a:ext uri="{BEBA8EAE-BF5A-486C-A8C5-ECC9F3942E4B}">
                <a14:imgProps>
                  <a14:imgLayer r:embed="rId3">
                    <a14:imgEffect>
                      <a14:sharpenSoften amount="-50000"/>
                    </a14:imgEffect>
                    <a14:imgEffect>
                      <a14:brightnessContrast bright="20000"/>
                    </a14:imgEffect>
                  </a14:imgLayer>
                </a14:imgProps>
              </a:ext>
              <a:ext uri="{28A0092B-C50C-407E-A947-70E740481C1C}">
                <a14:useLocalDpi val="0"/>
              </a:ext>
            </a:extLst>
          </a:blip>
          <a:stretch>
            <a:fillRect/>
          </a:stretch>
        </p:blipFill>
        <p:spPr bwMode="auto">
          <a:xfrm>
            <a:off x="-76200" y="0"/>
            <a:ext cx="92202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椭圆形标注 3"/>
          <p:cNvSpPr>
            <a:spLocks noChangeArrowheads="1"/>
          </p:cNvSpPr>
          <p:nvPr/>
        </p:nvSpPr>
        <p:spPr bwMode="auto">
          <a:xfrm>
            <a:off x="5070475" y="3429000"/>
            <a:ext cx="2825750" cy="2736850"/>
          </a:xfrm>
          <a:prstGeom prst="wedgeEllipseCallout">
            <a:avLst>
              <a:gd fmla="val -56157" name="adj1"/>
              <a:gd fmla="val -24903"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6" name="椭圆形标注 6"/>
          <p:cNvSpPr>
            <a:spLocks noChangeArrowheads="1"/>
          </p:cNvSpPr>
          <p:nvPr/>
        </p:nvSpPr>
        <p:spPr bwMode="auto">
          <a:xfrm>
            <a:off x="6443663" y="4149725"/>
            <a:ext cx="2305050" cy="2232025"/>
          </a:xfrm>
          <a:prstGeom prst="wedgeEllipseCallout">
            <a:avLst>
              <a:gd fmla="val 56671" name="adj1"/>
              <a:gd fmla="val -39273"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7" name="直角三角形 4"/>
          <p:cNvSpPr>
            <a:spLocks noChangeArrowheads="1"/>
          </p:cNvSpPr>
          <p:nvPr/>
        </p:nvSpPr>
        <p:spPr bwMode="auto">
          <a:xfrm>
            <a:off x="-104775" y="4797425"/>
            <a:ext cx="3957638" cy="2060575"/>
          </a:xfrm>
          <a:prstGeom prst="rtTriangle">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8" name="TextBox 5"/>
          <p:cNvSpPr>
            <a:spLocks noChangeArrowheads="1"/>
          </p:cNvSpPr>
          <p:nvPr/>
        </p:nvSpPr>
        <p:spPr bwMode="auto">
          <a:xfrm>
            <a:off x="5270479" y="4756112"/>
            <a:ext cx="295624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mtClean="0" sz="3200">
                <a:solidFill>
                  <a:schemeClr val="bg1"/>
                </a:solidFill>
                <a:latin charset="-122" pitchFamily="34" typeface="微软雅黑"/>
                <a:ea charset="-122" pitchFamily="34" typeface="微软雅黑"/>
                <a:sym charset="-122" pitchFamily="34" typeface="微软雅黑"/>
              </a:rPr>
              <a:t>xiexieguankan</a:t>
            </a:r>
          </a:p>
        </p:txBody>
      </p:sp>
      <p:sp>
        <p:nvSpPr>
          <p:cNvPr id="3079" name="TextBox 9"/>
          <p:cNvSpPr>
            <a:spLocks noChangeArrowheads="1"/>
          </p:cNvSpPr>
          <p:nvPr/>
        </p:nvSpPr>
        <p:spPr bwMode="auto">
          <a:xfrm>
            <a:off x="5145822" y="4033103"/>
            <a:ext cx="2621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mtClean="0" sz="4800">
                <a:solidFill>
                  <a:schemeClr val="bg1"/>
                </a:solidFill>
                <a:latin charset="-122" pitchFamily="34" typeface="微软雅黑"/>
                <a:ea charset="-122" pitchFamily="34" typeface="微软雅黑"/>
                <a:sym charset="-122" pitchFamily="34" typeface="微软雅黑"/>
              </a:rPr>
              <a:t>谢谢观看</a:t>
            </a:r>
          </a:p>
        </p:txBody>
      </p:sp>
      <p:sp>
        <p:nvSpPr>
          <p:cNvPr id="3080" name="椭圆 7"/>
          <p:cNvSpPr>
            <a:spLocks noChangeArrowheads="1"/>
          </p:cNvSpPr>
          <p:nvPr/>
        </p:nvSpPr>
        <p:spPr bwMode="auto">
          <a:xfrm>
            <a:off x="6588125" y="4257675"/>
            <a:ext cx="2016125" cy="2016125"/>
          </a:xfrm>
          <a:prstGeom prst="ellipse">
            <a:avLst/>
          </a:prstGeom>
          <a:noFill/>
          <a:ln cap="flat" cmpd="sng" w="25400">
            <a:solidFill>
              <a:srgbClr val="C5D8F1"/>
            </a:solidFill>
            <a:prstDash val="sysDash"/>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82" name="椭圆 12"/>
          <p:cNvSpPr>
            <a:spLocks noChangeArrowheads="1"/>
          </p:cNvSpPr>
          <p:nvPr/>
        </p:nvSpPr>
        <p:spPr bwMode="auto">
          <a:xfrm>
            <a:off x="1820878" y="2846416"/>
            <a:ext cx="1476375" cy="1476375"/>
          </a:xfrm>
          <a:prstGeom prst="ellipse">
            <a:avLst/>
          </a:prstGeom>
          <a:noFill/>
          <a:ln cap="flat" cmpd="sng" w="25400">
            <a:solidFill>
              <a:srgbClr val="C5D8F1"/>
            </a:solidFill>
            <a:prstDash val="sysDot"/>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241424" y="6083018"/>
            <a:ext cx="653076" cy="659094"/>
          </a:xfrm>
          <a:prstGeom prst="ellipse">
            <a:avLst/>
          </a:prstGeom>
          <a:ln w="38100">
            <a:solidFill>
              <a:srgbClr val="F3E4CD"/>
            </a:solidFill>
          </a:ln>
        </p:spPr>
      </p:pic>
      <p:sp>
        <p:nvSpPr>
          <p:cNvPr id="12" name="TextBox 11"/>
          <p:cNvSpPr txBox="1"/>
          <p:nvPr/>
        </p:nvSpPr>
        <p:spPr>
          <a:xfrm>
            <a:off x="1000010" y="6258676"/>
            <a:ext cx="1249680" cy="304800"/>
          </a:xfrm>
          <a:prstGeom prst="rect">
            <a:avLst/>
          </a:prstGeom>
          <a:noFill/>
        </p:spPr>
        <p:txBody>
          <a:bodyPr rtlCol="0" wrap="none">
            <a:spAutoFit/>
          </a:bodyPr>
          <a:lstStyle/>
          <a:p>
            <a:r>
              <a:rPr altLang="en-US" lang="zh-CN" smtClean="0" sz="1400">
                <a:solidFill>
                  <a:srgbClr val="F3E4CD"/>
                </a:solidFill>
                <a:latin charset="-122" pitchFamily="34" typeface="微软雅黑"/>
                <a:ea charset="-122" pitchFamily="34" typeface="微软雅黑"/>
              </a:rPr>
              <a:t>陈华创意出品</a:t>
            </a:r>
          </a:p>
        </p:txBody>
      </p:sp>
      <p:sp>
        <p:nvSpPr>
          <p:cNvPr id="13" name="TextBox 12"/>
          <p:cNvSpPr txBox="1"/>
          <p:nvPr/>
        </p:nvSpPr>
        <p:spPr>
          <a:xfrm>
            <a:off x="939904" y="6502312"/>
            <a:ext cx="1449705" cy="304800"/>
          </a:xfrm>
          <a:prstGeom prst="rect">
            <a:avLst/>
          </a:prstGeom>
          <a:noFill/>
        </p:spPr>
        <p:txBody>
          <a:bodyPr rtlCol="0" wrap="none">
            <a:spAutoFit/>
          </a:bodyPr>
          <a:lstStyle/>
          <a:p>
            <a:r>
              <a:rPr altLang="zh-CN" lang="en-US" smtClean="0" sz="1400">
                <a:solidFill>
                  <a:srgbClr val="F3E4CD"/>
                </a:solidFill>
                <a:latin charset="-122" pitchFamily="34" typeface="微软雅黑"/>
                <a:ea charset="-122" pitchFamily="34" typeface="微软雅黑"/>
              </a:rPr>
              <a:t>2013年6月25日</a:t>
            </a:r>
          </a:p>
        </p:txBody>
      </p:sp>
      <p:sp>
        <p:nvSpPr>
          <p:cNvPr id="3081" name="椭圆 11"/>
          <p:cNvSpPr>
            <a:spLocks noChangeArrowheads="1"/>
          </p:cNvSpPr>
          <p:nvPr/>
        </p:nvSpPr>
        <p:spPr bwMode="auto">
          <a:xfrm>
            <a:off x="254016" y="2451128"/>
            <a:ext cx="3759200" cy="3759200"/>
          </a:xfrm>
          <a:prstGeom prst="ellipse">
            <a:avLst/>
          </a:prstGeom>
          <a:noFill/>
          <a:ln cap="flat" cmpd="sng" w="25400">
            <a:solidFill>
              <a:srgbClr val="C5D8F1"/>
            </a:solidFill>
            <a:prstDash val="sysDot"/>
            <a:round/>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extLst>
      <p:ext uri="{BB962C8B-B14F-4D97-AF65-F5344CB8AC3E}">
        <p14:creationId val="4055071791"/>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 name="直角三角形 3"/>
          <p:cNvSpPr>
            <a:spLocks noChangeArrowheads="1"/>
          </p:cNvSpPr>
          <p:nvPr/>
        </p:nvSpPr>
        <p:spPr bwMode="auto">
          <a:xfrm flipH="1">
            <a:off x="5148263" y="4821238"/>
            <a:ext cx="4032250" cy="2036762"/>
          </a:xfrm>
          <a:prstGeom prst="rtTriangle">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102" name="TextBox 4"/>
          <p:cNvSpPr>
            <a:spLocks noChangeArrowheads="1"/>
          </p:cNvSpPr>
          <p:nvPr/>
        </p:nvSpPr>
        <p:spPr bwMode="auto">
          <a:xfrm>
            <a:off x="6732589" y="4014788"/>
            <a:ext cx="194468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1200">
                <a:solidFill>
                  <a:srgbClr val="000000"/>
                </a:solidFill>
                <a:latin charset="-122" pitchFamily="34" typeface="微软雅黑"/>
                <a:ea charset="-122" pitchFamily="34" typeface="微软雅黑"/>
                <a:sym charset="-122" pitchFamily="34" typeface="微软雅黑"/>
              </a:rPr>
              <a:t>       这座城堡是奥地利最宏伟的中世纪城堡之一，它高约520英尺（约158.5米），天气晴朗时，城堡在19英里（约30.5公里）外都清晰可见。</a:t>
            </a:r>
          </a:p>
        </p:txBody>
      </p:sp>
      <p:sp>
        <p:nvSpPr>
          <p:cNvPr id="4103" name="TextBox 5"/>
          <p:cNvSpPr>
            <a:spLocks noChangeArrowheads="1"/>
          </p:cNvSpPr>
          <p:nvPr/>
        </p:nvSpPr>
        <p:spPr bwMode="auto">
          <a:xfrm>
            <a:off x="4860925" y="1393825"/>
            <a:ext cx="15843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1200">
                <a:solidFill>
                  <a:srgbClr val="000000"/>
                </a:solidFill>
                <a:latin charset="-122" pitchFamily="34" typeface="微软雅黑"/>
                <a:ea charset="-122" pitchFamily="34" typeface="微软雅黑"/>
                <a:sym charset="-122" pitchFamily="34" typeface="微软雅黑"/>
              </a:rPr>
              <a:t>      关于这座城堡最早的记录在973年，如今它是德国梅克伦堡--前波美拉尼亚州州议会会址</a:t>
            </a:r>
          </a:p>
        </p:txBody>
      </p:sp>
      <p:sp>
        <p:nvSpPr>
          <p:cNvPr id="4104" name="TextBox 9"/>
          <p:cNvSpPr>
            <a:spLocks noChangeArrowheads="1"/>
          </p:cNvSpPr>
          <p:nvPr/>
        </p:nvSpPr>
        <p:spPr bwMode="auto">
          <a:xfrm>
            <a:off x="417513" y="4821238"/>
            <a:ext cx="177800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1200">
                <a:solidFill>
                  <a:srgbClr val="000000"/>
                </a:solidFill>
                <a:latin charset="-122" pitchFamily="34" typeface="微软雅黑"/>
                <a:ea charset="-122" pitchFamily="34" typeface="微软雅黑"/>
                <a:sym charset="-122" pitchFamily="34" typeface="微软雅黑"/>
              </a:rPr>
              <a:t>       温莎城堡建于11世纪，它是英国王室的行宫，同时也是世界上最大、最古老且仍有人居住的城堡。</a:t>
            </a:r>
          </a:p>
        </p:txBody>
      </p:sp>
      <p:sp>
        <p:nvSpPr>
          <p:cNvPr id="4105" name="TextBox 11"/>
          <p:cNvSpPr>
            <a:spLocks noChangeArrowheads="1"/>
          </p:cNvSpPr>
          <p:nvPr/>
        </p:nvSpPr>
        <p:spPr bwMode="auto">
          <a:xfrm>
            <a:off x="403225" y="133350"/>
            <a:ext cx="3886319"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en-US" sz="3200">
                <a:solidFill>
                  <a:schemeClr val="bg1"/>
                </a:solidFill>
                <a:latin charset="0" pitchFamily="34" typeface="Calibri"/>
                <a:cs charset="0" pitchFamily="34" typeface="Calibri"/>
                <a:sym charset="0" pitchFamily="34" typeface="Calibri"/>
              </a:rPr>
              <a:t>SHIJIEZUIZHUANGMEI</a:t>
            </a:r>
          </a:p>
          <a:p>
            <a:r>
              <a:rPr b="1" lang="en-US" sz="3200">
                <a:solidFill>
                  <a:schemeClr val="bg1"/>
                </a:solidFill>
                <a:latin charset="0" pitchFamily="34" typeface="Calibri"/>
                <a:cs charset="0" pitchFamily="34" typeface="Calibri"/>
                <a:sym charset="0" pitchFamily="34" typeface="Calibri"/>
              </a:rPr>
              <a:t>29zuochengbao</a:t>
            </a:r>
          </a:p>
        </p:txBody>
      </p:sp>
      <p:sp>
        <p:nvSpPr>
          <p:cNvPr id="4106" name="TextBox 18"/>
          <p:cNvSpPr>
            <a:spLocks noChangeArrowheads="1"/>
          </p:cNvSpPr>
          <p:nvPr/>
        </p:nvSpPr>
        <p:spPr bwMode="auto">
          <a:xfrm>
            <a:off x="6172200" y="3573463"/>
            <a:ext cx="2360613" cy="365760"/>
          </a:xfrm>
          <a:prstGeom prst="rect">
            <a:avLst/>
          </a:prstGeom>
          <a:solidFill>
            <a:srgbClr val="709BB0"/>
          </a:solidFill>
          <a:ln>
            <a:noFill/>
          </a:ln>
          <a:extLst/>
        </p:spPr>
        <p:txBody>
          <a:bodyPr>
            <a:spAutoFit/>
          </a:bodyPr>
          <a:lstStyle/>
          <a:p>
            <a:pPr algn="ctr"/>
            <a:r>
              <a:rPr altLang="en-US" lang="zh-CN">
                <a:solidFill>
                  <a:schemeClr val="bg1"/>
                </a:solidFill>
                <a:latin charset="-122" pitchFamily="34" typeface="微软雅黑"/>
                <a:ea charset="-122" pitchFamily="34" typeface="微软雅黑"/>
                <a:sym charset="-122" pitchFamily="34" typeface="微软雅黑"/>
              </a:rPr>
              <a:t>奥地利上施特维茨堡</a:t>
            </a:r>
          </a:p>
        </p:txBody>
      </p:sp>
      <p:sp>
        <p:nvSpPr>
          <p:cNvPr id="4107" name="椭圆形标注 20"/>
          <p:cNvSpPr>
            <a:spLocks noChangeArrowheads="1"/>
          </p:cNvSpPr>
          <p:nvPr/>
        </p:nvSpPr>
        <p:spPr bwMode="auto">
          <a:xfrm>
            <a:off x="5375275" y="333375"/>
            <a:ext cx="912813" cy="884238"/>
          </a:xfrm>
          <a:prstGeom prst="wedgeEllipseCallout">
            <a:avLst>
              <a:gd fmla="val 60514" name="adj1"/>
              <a:gd fmla="val 16282"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108" name="TextBox 19"/>
          <p:cNvSpPr>
            <a:spLocks noChangeArrowheads="1"/>
          </p:cNvSpPr>
          <p:nvPr/>
        </p:nvSpPr>
        <p:spPr bwMode="auto">
          <a:xfrm>
            <a:off x="5292725" y="425450"/>
            <a:ext cx="10795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bg1"/>
                </a:solidFill>
                <a:latin charset="-122" pitchFamily="34" typeface="微软雅黑"/>
                <a:ea charset="-122" pitchFamily="34" typeface="微软雅黑"/>
                <a:sym charset="-122" pitchFamily="34" typeface="微软雅黑"/>
              </a:rPr>
              <a:t>德国</a:t>
            </a:r>
          </a:p>
          <a:p>
            <a:pPr algn="ctr"/>
            <a:r>
              <a:rPr altLang="en-US" lang="zh-CN">
                <a:solidFill>
                  <a:schemeClr val="bg1"/>
                </a:solidFill>
                <a:latin charset="-122" pitchFamily="34" typeface="微软雅黑"/>
                <a:ea charset="-122" pitchFamily="34" typeface="微软雅黑"/>
                <a:sym charset="-122" pitchFamily="34" typeface="微软雅黑"/>
              </a:rPr>
              <a:t>什未林城堡</a:t>
            </a:r>
          </a:p>
        </p:txBody>
      </p:sp>
      <p:sp>
        <p:nvSpPr>
          <p:cNvPr id="4109" name="TextBox 12"/>
          <p:cNvSpPr>
            <a:spLocks noChangeArrowheads="1"/>
          </p:cNvSpPr>
          <p:nvPr/>
        </p:nvSpPr>
        <p:spPr bwMode="auto">
          <a:xfrm>
            <a:off x="395288" y="1268413"/>
            <a:ext cx="370046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1200">
                <a:solidFill>
                  <a:srgbClr val="709BB0"/>
                </a:solidFill>
                <a:latin charset="-122" pitchFamily="34" typeface="微软雅黑"/>
                <a:ea charset="-122" pitchFamily="34" typeface="微软雅黑"/>
                <a:sym charset="-122" pitchFamily="34" typeface="微软雅黑"/>
              </a:rPr>
              <a:t>         美国“buzzfeed”网站近日搜罗整理了世界上最壮美的29座城堡，有的古堡已经成为废墟遗址，但仍旧吸引世界各地的人们前来感受它们曾经的壮阔，有的城堡虽然历经数百年，但依旧保存完好，散发出永恒的魅力。</a:t>
            </a:r>
          </a:p>
        </p:txBody>
      </p:sp>
      <p:sp>
        <p:nvSpPr>
          <p:cNvPr id="4113" name="TextBox 25"/>
          <p:cNvSpPr>
            <a:spLocks noChangeArrowheads="1"/>
          </p:cNvSpPr>
          <p:nvPr/>
        </p:nvSpPr>
        <p:spPr bwMode="auto">
          <a:xfrm>
            <a:off x="6950074" y="6207125"/>
            <a:ext cx="214195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lang="en-US" sz="2400">
                <a:solidFill>
                  <a:schemeClr val="bg1"/>
                </a:solidFill>
                <a:latin charset="0" pitchFamily="34" typeface="Calibri"/>
                <a:cs charset="0" pitchFamily="34" typeface="Calibri"/>
                <a:sym charset="0" pitchFamily="34" typeface="Calibri"/>
              </a:rPr>
              <a:t>29zuochengbao</a:t>
            </a:r>
          </a:p>
        </p:txBody>
      </p:sp>
      <p:sp>
        <p:nvSpPr>
          <p:cNvPr id="4114" name="椭圆形标注 26"/>
          <p:cNvSpPr>
            <a:spLocks noChangeArrowheads="1"/>
          </p:cNvSpPr>
          <p:nvPr/>
        </p:nvSpPr>
        <p:spPr bwMode="auto">
          <a:xfrm>
            <a:off x="419100" y="3768725"/>
            <a:ext cx="912813" cy="884238"/>
          </a:xfrm>
          <a:prstGeom prst="wedgeEllipseCallout">
            <a:avLst>
              <a:gd fmla="val 68338" name="adj1"/>
              <a:gd fmla="val -22477"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115" name="TextBox 17"/>
          <p:cNvSpPr>
            <a:spLocks noChangeArrowheads="1"/>
          </p:cNvSpPr>
          <p:nvPr/>
        </p:nvSpPr>
        <p:spPr bwMode="auto">
          <a:xfrm>
            <a:off x="363538" y="3883025"/>
            <a:ext cx="9683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bg1"/>
                </a:solidFill>
                <a:latin charset="-122" pitchFamily="34" typeface="微软雅黑"/>
                <a:ea charset="-122" pitchFamily="34" typeface="微软雅黑"/>
                <a:sym charset="-122" pitchFamily="34" typeface="微软雅黑"/>
              </a:rPr>
              <a:t>英国</a:t>
            </a:r>
          </a:p>
          <a:p>
            <a:pPr algn="ctr"/>
            <a:r>
              <a:rPr altLang="en-US" lang="zh-CN">
                <a:solidFill>
                  <a:schemeClr val="bg1"/>
                </a:solidFill>
                <a:latin charset="-122" pitchFamily="34" typeface="微软雅黑"/>
                <a:ea charset="-122" pitchFamily="34" typeface="微软雅黑"/>
                <a:sym charset="-122" pitchFamily="34" typeface="微软雅黑"/>
              </a:rPr>
              <a:t>温莎城堡</a:t>
            </a:r>
          </a:p>
        </p:txBody>
      </p:sp>
      <p:sp>
        <p:nvSpPr>
          <p:cNvPr id="4116" name="圆角矩形 179"/>
          <p:cNvSpPr>
            <a:spLocks noChangeArrowheads="1"/>
          </p:cNvSpPr>
          <p:nvPr/>
        </p:nvSpPr>
        <p:spPr bwMode="auto">
          <a:xfrm flipH="1">
            <a:off x="7704931" y="5679999"/>
            <a:ext cx="1065345" cy="473073"/>
          </a:xfrm>
          <a:custGeom>
            <a:gdLst>
              <a:gd fmla="*/ 0 w 1657544" name="T0"/>
              <a:gd fmla="*/ 0 h 736631" name="T1"/>
              <a:gd fmla="*/ 1657544 w 1657544" name="T2"/>
              <a:gd fmla="*/ 736631 h 736631" name="T3"/>
            </a:gdLst>
            <a:rect b="T3" l="T0" r="T2" t="T1"/>
            <a:pathLst>
              <a:path h="736631" w="1657543">
                <a:moveTo>
                  <a:pt x="288032" y="173340"/>
                </a:moveTo>
                <a:lnTo>
                  <a:pt x="881029" y="173340"/>
                </a:lnTo>
                <a:lnTo>
                  <a:pt x="881029" y="562461"/>
                </a:lnTo>
                <a:lnTo>
                  <a:pt x="288032" y="562461"/>
                </a:lnTo>
                <a:close/>
                <a:moveTo>
                  <a:pt x="275058" y="101332"/>
                </a:moveTo>
                <a:cubicBezTo>
                  <a:pt x="242454" y="101332"/>
                  <a:pt x="216024" y="127762"/>
                  <a:pt x="216024" y="160366"/>
                </a:cubicBezTo>
                <a:lnTo>
                  <a:pt x="216024" y="585188"/>
                </a:lnTo>
                <a:cubicBezTo>
                  <a:pt x="216024" y="617792"/>
                  <a:pt x="242454" y="644222"/>
                  <a:pt x="275058" y="644222"/>
                </a:cubicBezTo>
                <a:lnTo>
                  <a:pt x="877070" y="644222"/>
                </a:lnTo>
                <a:cubicBezTo>
                  <a:pt x="909674" y="644222"/>
                  <a:pt x="936104" y="617792"/>
                  <a:pt x="936104" y="585188"/>
                </a:cubicBezTo>
                <a:lnTo>
                  <a:pt x="936104" y="160366"/>
                </a:lnTo>
                <a:cubicBezTo>
                  <a:pt x="936104" y="127762"/>
                  <a:pt x="909674" y="101332"/>
                  <a:pt x="877070" y="101332"/>
                </a:cubicBezTo>
                <a:close/>
                <a:moveTo>
                  <a:pt x="202053" y="0"/>
                </a:moveTo>
                <a:lnTo>
                  <a:pt x="972680" y="0"/>
                </a:lnTo>
                <a:cubicBezTo>
                  <a:pt x="1016919" y="0"/>
                  <a:pt x="1052781" y="35862"/>
                  <a:pt x="1052781" y="80101"/>
                </a:cubicBezTo>
                <a:lnTo>
                  <a:pt x="1052781" y="130684"/>
                </a:lnTo>
                <a:lnTo>
                  <a:pt x="1240481" y="130684"/>
                </a:lnTo>
                <a:lnTo>
                  <a:pt x="1240481" y="110210"/>
                </a:lnTo>
                <a:cubicBezTo>
                  <a:pt x="1240481" y="90208"/>
                  <a:pt x="1256695" y="73994"/>
                  <a:pt x="1276697" y="73994"/>
                </a:cubicBezTo>
                <a:lnTo>
                  <a:pt x="1393936" y="73994"/>
                </a:lnTo>
                <a:cubicBezTo>
                  <a:pt x="1413938" y="73994"/>
                  <a:pt x="1430152" y="90208"/>
                  <a:pt x="1430152" y="110210"/>
                </a:cubicBezTo>
                <a:lnTo>
                  <a:pt x="1430152" y="56048"/>
                </a:lnTo>
                <a:cubicBezTo>
                  <a:pt x="1430152" y="32069"/>
                  <a:pt x="1449591" y="12630"/>
                  <a:pt x="1473570" y="12630"/>
                </a:cubicBezTo>
                <a:lnTo>
                  <a:pt x="1614126" y="12630"/>
                </a:lnTo>
                <a:cubicBezTo>
                  <a:pt x="1638105" y="12630"/>
                  <a:pt x="1657544" y="32069"/>
                  <a:pt x="1657544" y="56048"/>
                </a:cubicBezTo>
                <a:lnTo>
                  <a:pt x="1657544" y="690795"/>
                </a:lnTo>
                <a:cubicBezTo>
                  <a:pt x="1657544" y="714774"/>
                  <a:pt x="1638105" y="734213"/>
                  <a:pt x="1614126" y="734213"/>
                </a:cubicBezTo>
                <a:lnTo>
                  <a:pt x="1473570" y="734213"/>
                </a:lnTo>
                <a:cubicBezTo>
                  <a:pt x="1449591" y="734213"/>
                  <a:pt x="1430152" y="714774"/>
                  <a:pt x="1430152" y="690795"/>
                </a:cubicBezTo>
                <a:lnTo>
                  <a:pt x="1430152" y="630263"/>
                </a:lnTo>
                <a:cubicBezTo>
                  <a:pt x="1430152" y="650265"/>
                  <a:pt x="1413938" y="666479"/>
                  <a:pt x="1393936" y="666479"/>
                </a:cubicBezTo>
                <a:lnTo>
                  <a:pt x="1276697" y="666479"/>
                </a:lnTo>
                <a:cubicBezTo>
                  <a:pt x="1256695" y="666479"/>
                  <a:pt x="1240481" y="650265"/>
                  <a:pt x="1240481" y="630263"/>
                </a:cubicBezTo>
                <a:lnTo>
                  <a:pt x="1240481" y="608423"/>
                </a:lnTo>
                <a:lnTo>
                  <a:pt x="1052781" y="608423"/>
                </a:lnTo>
                <a:lnTo>
                  <a:pt x="1052781" y="656530"/>
                </a:lnTo>
                <a:cubicBezTo>
                  <a:pt x="1052781" y="700769"/>
                  <a:pt x="1016919" y="736631"/>
                  <a:pt x="972680" y="736631"/>
                </a:cubicBezTo>
                <a:lnTo>
                  <a:pt x="202053" y="736631"/>
                </a:lnTo>
                <a:cubicBezTo>
                  <a:pt x="157814" y="736631"/>
                  <a:pt x="121952" y="700769"/>
                  <a:pt x="121952" y="656530"/>
                </a:cubicBezTo>
                <a:lnTo>
                  <a:pt x="121952" y="610842"/>
                </a:lnTo>
                <a:lnTo>
                  <a:pt x="32889" y="610842"/>
                </a:lnTo>
                <a:cubicBezTo>
                  <a:pt x="14725" y="610842"/>
                  <a:pt x="0" y="596117"/>
                  <a:pt x="0" y="577953"/>
                </a:cubicBezTo>
                <a:lnTo>
                  <a:pt x="0" y="166881"/>
                </a:lnTo>
                <a:cubicBezTo>
                  <a:pt x="0" y="148717"/>
                  <a:pt x="14725" y="133992"/>
                  <a:pt x="32889" y="133992"/>
                </a:cubicBezTo>
                <a:lnTo>
                  <a:pt x="121952" y="133992"/>
                </a:lnTo>
                <a:lnTo>
                  <a:pt x="121952" y="80101"/>
                </a:lnTo>
                <a:cubicBezTo>
                  <a:pt x="121952" y="35862"/>
                  <a:pt x="157814" y="0"/>
                  <a:pt x="202053" y="0"/>
                </a:cubicBezTo>
                <a:close/>
              </a:path>
            </a:pathLst>
          </a:custGeom>
          <a:solidFill>
            <a:schemeClr val="tx2">
              <a:lumMod val="40000"/>
              <a:lumOff val="60000"/>
            </a:schemeClr>
          </a:solidFill>
          <a:ln>
            <a:noFill/>
          </a:ln>
          <a:effec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5" name="六角星 14"/>
          <p:cNvSpPr/>
          <p:nvPr/>
        </p:nvSpPr>
        <p:spPr>
          <a:xfrm>
            <a:off x="5035679" y="4280696"/>
            <a:ext cx="1624553" cy="1740592"/>
          </a:xfrm>
          <a:prstGeom prst="star6">
            <a:avLst>
              <a:gd fmla="val 42625" name="adj"/>
              <a:gd fmla="val 115470" name="hf"/>
            </a:avLst>
          </a:prstGeom>
          <a:blipFill>
            <a:blip r:embed="rId2"/>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六角星 15"/>
          <p:cNvSpPr/>
          <p:nvPr/>
        </p:nvSpPr>
        <p:spPr>
          <a:xfrm>
            <a:off x="6588224" y="360736"/>
            <a:ext cx="2016224" cy="2160240"/>
          </a:xfrm>
          <a:prstGeom prst="star6">
            <a:avLst>
              <a:gd fmla="val 42625" name="adj"/>
              <a:gd fmla="val 115470" name="hf"/>
            </a:avLst>
          </a:prstGeom>
          <a:blipFill>
            <a:blip r:embed="rId3"/>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六角星 16"/>
          <p:cNvSpPr/>
          <p:nvPr/>
        </p:nvSpPr>
        <p:spPr>
          <a:xfrm>
            <a:off x="1619672" y="2348880"/>
            <a:ext cx="2585385" cy="2808312"/>
          </a:xfrm>
          <a:prstGeom prst="star6">
            <a:avLst>
              <a:gd fmla="val 43784" name="adj"/>
              <a:gd fmla="val 115470" name="hf"/>
            </a:avLst>
          </a:prstGeom>
          <a:blipFill>
            <a:blip r:embed="rId4"/>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六角星 18"/>
          <p:cNvSpPr/>
          <p:nvPr/>
        </p:nvSpPr>
        <p:spPr>
          <a:xfrm>
            <a:off x="3050464" y="5175200"/>
            <a:ext cx="531464" cy="569426"/>
          </a:xfrm>
          <a:prstGeom prst="star6">
            <a:avLst>
              <a:gd fmla="val 42625" name="adj"/>
              <a:gd fmla="val 115470" name="hf"/>
            </a:avLst>
          </a:prstGeom>
          <a:solidFill>
            <a:srgbClr val="F08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六角星 19"/>
          <p:cNvSpPr/>
          <p:nvPr/>
        </p:nvSpPr>
        <p:spPr>
          <a:xfrm>
            <a:off x="2546408" y="5755661"/>
            <a:ext cx="594568" cy="637037"/>
          </a:xfrm>
          <a:prstGeom prst="star6">
            <a:avLst>
              <a:gd fmla="val 42625" name="adj"/>
              <a:gd fmla="val 115470" name="hf"/>
            </a:avLst>
          </a:prstGeom>
          <a:solidFill>
            <a:srgbClr val="709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六角星 20"/>
          <p:cNvSpPr/>
          <p:nvPr/>
        </p:nvSpPr>
        <p:spPr>
          <a:xfrm>
            <a:off x="5044806" y="3468323"/>
            <a:ext cx="531464" cy="569426"/>
          </a:xfrm>
          <a:prstGeom prst="star6">
            <a:avLst>
              <a:gd fmla="val 42625" name="adj"/>
              <a:gd fmla="val 115470" name="hf"/>
            </a:avLst>
          </a:prstGeom>
          <a:solidFill>
            <a:srgbClr val="709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Picture 3"/>
          <p:cNvPicPr>
            <a:picLocks noChangeArrowheads="1" noChangeAspect="1"/>
          </p:cNvPicPr>
          <p:nvPr/>
        </p:nvPicPr>
        <p:blipFill>
          <a:blip r:embed="rId2">
            <a:extLst>
              <a:ext uri="{28A0092B-C50C-407E-A947-70E740481C1C}">
                <a14:useLocalDpi val="0"/>
              </a:ext>
            </a:extLst>
          </a:blip>
          <a:stretch>
            <a:fillRect/>
          </a:stretch>
        </p:blipFill>
        <p:spPr bwMode="auto">
          <a:xfrm>
            <a:off x="34925" y="-23813"/>
            <a:ext cx="9099550" cy="4029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3" name="椭圆形标注 7"/>
          <p:cNvSpPr>
            <a:spLocks noChangeArrowheads="1"/>
          </p:cNvSpPr>
          <p:nvPr/>
        </p:nvSpPr>
        <p:spPr bwMode="auto">
          <a:xfrm>
            <a:off x="7567613" y="825500"/>
            <a:ext cx="1125537" cy="1092200"/>
          </a:xfrm>
          <a:prstGeom prst="wedgeEllipseCallout">
            <a:avLst>
              <a:gd fmla="val -57426" name="adj1"/>
              <a:gd fmla="val 34009"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124" name="TextBox 8"/>
          <p:cNvSpPr>
            <a:spLocks noChangeArrowheads="1"/>
          </p:cNvSpPr>
          <p:nvPr/>
        </p:nvSpPr>
        <p:spPr bwMode="auto">
          <a:xfrm>
            <a:off x="7037389" y="941388"/>
            <a:ext cx="21431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600">
                <a:solidFill>
                  <a:schemeClr val="bg1"/>
                </a:solidFill>
                <a:latin charset="-122" pitchFamily="34" typeface="微软雅黑"/>
                <a:ea charset="-122" pitchFamily="34" typeface="微软雅黑"/>
                <a:sym charset="-122" pitchFamily="34" typeface="微软雅黑"/>
              </a:rPr>
              <a:t>英国约</a:t>
            </a:r>
          </a:p>
          <a:p>
            <a:pPr algn="ctr"/>
            <a:r>
              <a:rPr altLang="en-US" lang="zh-CN" sz="1600">
                <a:solidFill>
                  <a:schemeClr val="bg1"/>
                </a:solidFill>
                <a:latin charset="-122" pitchFamily="34" typeface="微软雅黑"/>
                <a:ea charset="-122" pitchFamily="34" typeface="微软雅黑"/>
                <a:sym charset="-122" pitchFamily="34" typeface="微软雅黑"/>
              </a:rPr>
              <a:t>克郡霍德华</a:t>
            </a:r>
          </a:p>
          <a:p>
            <a:pPr algn="ctr"/>
            <a:r>
              <a:rPr altLang="en-US" lang="zh-CN" sz="1600">
                <a:solidFill>
                  <a:schemeClr val="bg1"/>
                </a:solidFill>
                <a:latin charset="-122" pitchFamily="34" typeface="微软雅黑"/>
                <a:ea charset="-122" pitchFamily="34" typeface="微软雅黑"/>
                <a:sym charset="-122" pitchFamily="34" typeface="微软雅黑"/>
              </a:rPr>
              <a:t>城堡</a:t>
            </a:r>
          </a:p>
        </p:txBody>
      </p:sp>
      <p:sp>
        <p:nvSpPr>
          <p:cNvPr id="5125" name="TextBox 5"/>
          <p:cNvSpPr>
            <a:spLocks noChangeArrowheads="1"/>
          </p:cNvSpPr>
          <p:nvPr/>
        </p:nvSpPr>
        <p:spPr bwMode="auto">
          <a:xfrm>
            <a:off x="5822950" y="215900"/>
            <a:ext cx="30972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rgbClr val="F2F2F2"/>
                </a:solidFill>
                <a:latin charset="-122" pitchFamily="34" typeface="微软雅黑"/>
                <a:ea charset="-122" pitchFamily="34" typeface="微软雅黑"/>
                <a:sym charset="-122" pitchFamily="34" typeface="微软雅黑"/>
              </a:rPr>
              <a:t>         该城堡是英国最大的私人府邸之一。霍华德家族已经在这座美丽的城堡中居住了300多年。</a:t>
            </a:r>
          </a:p>
        </p:txBody>
      </p:sp>
      <p:sp>
        <p:nvSpPr>
          <p:cNvPr id="5126" name="TextBox 1"/>
          <p:cNvSpPr>
            <a:spLocks noChangeArrowheads="1"/>
          </p:cNvSpPr>
          <p:nvPr/>
        </p:nvSpPr>
        <p:spPr bwMode="auto">
          <a:xfrm>
            <a:off x="4324350" y="4513263"/>
            <a:ext cx="2749550" cy="3505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2800">
                <a:solidFill>
                  <a:srgbClr val="366092"/>
                </a:solidFill>
                <a:latin charset="-122" pitchFamily="34" typeface="微软雅黑"/>
                <a:ea charset="-122" pitchFamily="34" typeface="微软雅黑"/>
                <a:sym charset="-122" pitchFamily="34" typeface="微软雅黑"/>
              </a:rPr>
              <a:t>美国 加利福尼亚迪斯尼</a:t>
            </a:r>
          </a:p>
          <a:p>
            <a:r>
              <a:rPr altLang="en-US" lang="zh-CN" sz="2800">
                <a:solidFill>
                  <a:srgbClr val="366092"/>
                </a:solidFill>
                <a:latin charset="-122" pitchFamily="34" typeface="微软雅黑"/>
                <a:ea charset="-122" pitchFamily="34" typeface="微软雅黑"/>
                <a:sym charset="-122" pitchFamily="34" typeface="微软雅黑"/>
              </a:rPr>
              <a:t>乐园睡美人城堡这座城堡是仿造德国的新天鹅湖所建，是迪斯尼乐园的标志性建筑</a:t>
            </a:r>
          </a:p>
        </p:txBody>
      </p:sp>
      <p:sp>
        <p:nvSpPr>
          <p:cNvPr id="5127" name="直接连接符 9"/>
          <p:cNvSpPr>
            <a:spLocks noChangeShapeType="1"/>
          </p:cNvSpPr>
          <p:nvPr/>
        </p:nvSpPr>
        <p:spPr bwMode="auto">
          <a:xfrm flipV="1">
            <a:off x="0" y="4005263"/>
            <a:ext cx="9134475" cy="0"/>
          </a:xfrm>
          <a:prstGeom prst="line">
            <a:avLst/>
          </a:prstGeom>
          <a:noFill/>
          <a:ln cap="flat" cmpd="sng" w="38100">
            <a:solidFill>
              <a:schemeClr val="bg1"/>
            </a:solidFill>
            <a:round/>
          </a:ln>
          <a:extLst>
            <a:ext uri="{909E8E84-426E-40DD-AFC4-6F175D3DCCD1}">
              <a14:hiddenFill>
                <a:noFill/>
              </a14:hiddenFill>
            </a:ext>
          </a:extLst>
        </p:spPr>
        <p:txBody>
          <a:bodyPr/>
          <a:lstStyle/>
          <a:p>
            <a:endParaRPr altLang="en-US" lang="zh-CN"/>
          </a:p>
        </p:txBody>
      </p:sp>
      <p:sp>
        <p:nvSpPr>
          <p:cNvPr id="5129" name="TextBox 12"/>
          <p:cNvSpPr>
            <a:spLocks noChangeArrowheads="1"/>
          </p:cNvSpPr>
          <p:nvPr/>
        </p:nvSpPr>
        <p:spPr bwMode="auto">
          <a:xfrm>
            <a:off x="6756399" y="4221162"/>
            <a:ext cx="14020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9600">
                <a:solidFill>
                  <a:srgbClr val="F08300"/>
                </a:solidFill>
                <a:latin typeface="Arial"/>
                <a:ea charset="-122" pitchFamily="2" typeface="方正姚体"/>
                <a:sym charset="-122" pitchFamily="2" typeface="方正姚体"/>
              </a:rPr>
              <a:t>”</a:t>
            </a:r>
          </a:p>
        </p:txBody>
      </p:sp>
      <p:sp>
        <p:nvSpPr>
          <p:cNvPr id="9" name="六角星 8"/>
          <p:cNvSpPr/>
          <p:nvPr/>
        </p:nvSpPr>
        <p:spPr>
          <a:xfrm>
            <a:off x="1716068" y="3717032"/>
            <a:ext cx="2520280" cy="2736304"/>
          </a:xfrm>
          <a:prstGeom prst="star6">
            <a:avLst>
              <a:gd fmla="val 43488" name="adj"/>
              <a:gd fmla="val 115470" name="hf"/>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六角星 9"/>
          <p:cNvSpPr/>
          <p:nvPr/>
        </p:nvSpPr>
        <p:spPr>
          <a:xfrm>
            <a:off x="1418784" y="4800471"/>
            <a:ext cx="531464" cy="569426"/>
          </a:xfrm>
          <a:prstGeom prst="star6">
            <a:avLst>
              <a:gd fmla="val 42625" name="adj"/>
              <a:gd fmla="val 115470" name="hf"/>
            </a:avLst>
          </a:prstGeom>
          <a:solidFill>
            <a:srgbClr val="F08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六角星 10"/>
          <p:cNvSpPr/>
          <p:nvPr/>
        </p:nvSpPr>
        <p:spPr>
          <a:xfrm>
            <a:off x="995988" y="5267235"/>
            <a:ext cx="594568" cy="637037"/>
          </a:xfrm>
          <a:prstGeom prst="star6">
            <a:avLst>
              <a:gd fmla="val 42625" name="adj"/>
              <a:gd fmla="val 115470" name="hf"/>
            </a:avLst>
          </a:prstGeom>
          <a:solidFill>
            <a:srgbClr val="709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147" name="Picture 2"/>
          <p:cNvPicPr>
            <a:picLocks noChangeArrowheads="1" noChangeAspect="1"/>
          </p:cNvPicPr>
          <p:nvPr/>
        </p:nvPicPr>
        <p:blipFill>
          <a:blip r:embed="rId2">
            <a:extLst>
              <a:ext uri="{28A0092B-C50C-407E-A947-70E740481C1C}">
                <a14:useLocalDpi val="0"/>
              </a:ext>
            </a:extLst>
          </a:blip>
          <a:stretch>
            <a:fillRect/>
          </a:stretch>
        </p:blipFill>
        <p:spPr bwMode="auto">
          <a:xfrm>
            <a:off x="323850" y="1700213"/>
            <a:ext cx="3527425" cy="2449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148" name="Picture 4"/>
          <p:cNvPicPr>
            <a:picLocks noChangeArrowheads="1" noChangeAspect="1"/>
          </p:cNvPicPr>
          <p:nvPr/>
        </p:nvPicPr>
        <p:blipFill>
          <a:blip r:embed="rId3">
            <a:extLst>
              <a:ext uri="{28A0092B-C50C-407E-A947-70E740481C1C}">
                <a14:useLocalDpi val="0"/>
              </a:ext>
            </a:extLst>
          </a:blip>
          <a:stretch>
            <a:fillRect/>
          </a:stretch>
        </p:blipFill>
        <p:spPr bwMode="auto">
          <a:xfrm>
            <a:off x="4643438" y="1700213"/>
            <a:ext cx="3529012" cy="2449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49" name="矩形标注 4"/>
          <p:cNvSpPr>
            <a:spLocks noChangeArrowheads="1"/>
          </p:cNvSpPr>
          <p:nvPr/>
        </p:nvSpPr>
        <p:spPr bwMode="auto">
          <a:xfrm>
            <a:off x="8172450" y="1700213"/>
            <a:ext cx="720725" cy="2449512"/>
          </a:xfrm>
          <a:prstGeom prst="wedgeRectCallout">
            <a:avLst>
              <a:gd fmla="val -74866" name="adj1"/>
              <a:gd fmla="val -22120"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50" name="矩形标注 8"/>
          <p:cNvSpPr>
            <a:spLocks noChangeArrowheads="1"/>
          </p:cNvSpPr>
          <p:nvPr/>
        </p:nvSpPr>
        <p:spPr bwMode="auto">
          <a:xfrm>
            <a:off x="3851275" y="1700213"/>
            <a:ext cx="720725" cy="2449512"/>
          </a:xfrm>
          <a:prstGeom prst="wedgeRectCallout">
            <a:avLst>
              <a:gd fmla="val -78833" name="adj1"/>
              <a:gd fmla="val -25037"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51" name="TextBox 9"/>
          <p:cNvSpPr>
            <a:spLocks noChangeArrowheads="1"/>
          </p:cNvSpPr>
          <p:nvPr/>
        </p:nvSpPr>
        <p:spPr bwMode="auto">
          <a:xfrm>
            <a:off x="2628840" y="260350"/>
            <a:ext cx="3886319"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b="1" lang="en-US" sz="3200">
                <a:solidFill>
                  <a:srgbClr val="709BB0"/>
                </a:solidFill>
                <a:latin charset="0" pitchFamily="34" typeface="Calibri"/>
                <a:cs charset="0" pitchFamily="34" typeface="Calibri"/>
                <a:sym charset="0" pitchFamily="34" typeface="Calibri"/>
              </a:rPr>
              <a:t>SHIJIEZUIZHUANGMEI</a:t>
            </a:r>
          </a:p>
          <a:p>
            <a:pPr algn="ctr"/>
            <a:r>
              <a:rPr b="1" lang="en-US" sz="3200">
                <a:solidFill>
                  <a:srgbClr val="709BB0"/>
                </a:solidFill>
                <a:latin charset="0" pitchFamily="34" typeface="Calibri"/>
                <a:cs charset="0" pitchFamily="34" typeface="Calibri"/>
                <a:sym charset="0" pitchFamily="34" typeface="Calibri"/>
              </a:rPr>
              <a:t>29zuochengbao</a:t>
            </a:r>
          </a:p>
        </p:txBody>
      </p:sp>
      <p:sp>
        <p:nvSpPr>
          <p:cNvPr id="6152" name="TextBox 11"/>
          <p:cNvSpPr>
            <a:spLocks noChangeArrowheads="1"/>
          </p:cNvSpPr>
          <p:nvPr/>
        </p:nvSpPr>
        <p:spPr bwMode="auto">
          <a:xfrm>
            <a:off x="8223646" y="1917700"/>
            <a:ext cx="609600" cy="17906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p>
            <a:r>
              <a:rPr altLang="en-US" lang="zh-CN" sz="1400">
                <a:solidFill>
                  <a:schemeClr val="bg1"/>
                </a:solidFill>
                <a:latin charset="-122" pitchFamily="34" typeface="微软雅黑"/>
                <a:ea charset="-122" pitchFamily="34" typeface="微软雅黑"/>
                <a:sym charset="-122" pitchFamily="34" typeface="微软雅黑"/>
              </a:rPr>
              <a:t>英国诺森伯兰郡安尼克城堡</a:t>
            </a:r>
          </a:p>
        </p:txBody>
      </p:sp>
      <p:sp>
        <p:nvSpPr>
          <p:cNvPr id="6153" name="椭圆形标注 12"/>
          <p:cNvSpPr>
            <a:spLocks noChangeArrowheads="1"/>
          </p:cNvSpPr>
          <p:nvPr/>
        </p:nvSpPr>
        <p:spPr bwMode="auto">
          <a:xfrm>
            <a:off x="6635750" y="4292600"/>
            <a:ext cx="1639888" cy="1590675"/>
          </a:xfrm>
          <a:prstGeom prst="wedgeEllipseCallout">
            <a:avLst>
              <a:gd fmla="val -25681" name="adj1"/>
              <a:gd fmla="val -57264"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54" name="椭圆形标注 13"/>
          <p:cNvSpPr>
            <a:spLocks noChangeArrowheads="1"/>
          </p:cNvSpPr>
          <p:nvPr/>
        </p:nvSpPr>
        <p:spPr bwMode="auto">
          <a:xfrm>
            <a:off x="2066925" y="4838700"/>
            <a:ext cx="1517650" cy="1470025"/>
          </a:xfrm>
          <a:prstGeom prst="wedgeEllipseCallout">
            <a:avLst>
              <a:gd fmla="val -1694" name="adj1"/>
              <a:gd fmla="val -68417"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55" name="TextBox 5"/>
          <p:cNvSpPr>
            <a:spLocks noChangeArrowheads="1"/>
          </p:cNvSpPr>
          <p:nvPr/>
        </p:nvSpPr>
        <p:spPr bwMode="auto">
          <a:xfrm>
            <a:off x="6691314" y="4535488"/>
            <a:ext cx="149542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chemeClr val="bg1"/>
                </a:solidFill>
                <a:latin charset="-122" pitchFamily="34" typeface="微软雅黑"/>
                <a:ea charset="-122" pitchFamily="34" typeface="微软雅黑"/>
                <a:sym charset="-122" pitchFamily="34" typeface="微软雅黑"/>
              </a:rPr>
              <a:t>《哈利·波特》系列电影就是在这座城堡拍摄的。每年来此的游客达到80万。</a:t>
            </a:r>
          </a:p>
        </p:txBody>
      </p:sp>
      <p:sp>
        <p:nvSpPr>
          <p:cNvPr id="6156" name="TextBox 6"/>
          <p:cNvSpPr>
            <a:spLocks noChangeArrowheads="1"/>
          </p:cNvSpPr>
          <p:nvPr/>
        </p:nvSpPr>
        <p:spPr bwMode="auto">
          <a:xfrm>
            <a:off x="2124075" y="5130800"/>
            <a:ext cx="15843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bg1"/>
                </a:solidFill>
                <a:latin charset="-122" pitchFamily="34" typeface="微软雅黑"/>
                <a:ea charset="-122" pitchFamily="34" typeface="微软雅黑"/>
                <a:sym charset="-122" pitchFamily="34" typeface="微软雅黑"/>
              </a:rPr>
              <a:t>霍亨施旺高城堡是一座19世纪的宫殿，每年接待超过30万名游客。</a:t>
            </a:r>
          </a:p>
        </p:txBody>
      </p:sp>
      <p:sp>
        <p:nvSpPr>
          <p:cNvPr id="6157" name="TextBox 15"/>
          <p:cNvSpPr>
            <a:spLocks noChangeArrowheads="1"/>
          </p:cNvSpPr>
          <p:nvPr/>
        </p:nvSpPr>
        <p:spPr bwMode="auto">
          <a:xfrm>
            <a:off x="3904060" y="1865313"/>
            <a:ext cx="609600" cy="1753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p>
            <a:r>
              <a:rPr altLang="en-US" lang="zh-CN" sz="1400">
                <a:solidFill>
                  <a:schemeClr val="bg1"/>
                </a:solidFill>
                <a:latin charset="-122" pitchFamily="34" typeface="微软雅黑"/>
                <a:ea charset="-122" pitchFamily="34" typeface="微软雅黑"/>
                <a:sym charset="-122" pitchFamily="34" typeface="微软雅黑"/>
              </a:rPr>
              <a:t>德国霍亨施旺高城堡</a:t>
            </a:r>
          </a:p>
          <a:p>
            <a:r>
              <a:rPr altLang="en-US" lang="zh-CN" sz="1400">
                <a:solidFill>
                  <a:schemeClr val="bg1"/>
                </a:solidFill>
                <a:latin charset="-122" pitchFamily="34" typeface="微软雅黑"/>
                <a:ea charset="-122" pitchFamily="34" typeface="微软雅黑"/>
                <a:sym charset="-122" pitchFamily="34" typeface="微软雅黑"/>
              </a:rPr>
              <a:t>（又称旧天鹅堡）</a:t>
            </a:r>
          </a:p>
        </p:txBody>
      </p:sp>
      <p:sp>
        <p:nvSpPr>
          <p:cNvPr id="6158" name="椭圆形标注 16"/>
          <p:cNvSpPr>
            <a:spLocks noChangeArrowheads="1"/>
          </p:cNvSpPr>
          <p:nvPr/>
        </p:nvSpPr>
        <p:spPr bwMode="auto">
          <a:xfrm>
            <a:off x="6251575" y="5707063"/>
            <a:ext cx="696913" cy="674687"/>
          </a:xfrm>
          <a:prstGeom prst="wedgeEllipseCallout">
            <a:avLst>
              <a:gd fmla="val 7718" name="adj1"/>
              <a:gd fmla="val -61616"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59" name="椭圆形标注 17"/>
          <p:cNvSpPr>
            <a:spLocks noChangeArrowheads="1"/>
          </p:cNvSpPr>
          <p:nvPr/>
        </p:nvSpPr>
        <p:spPr bwMode="auto">
          <a:xfrm>
            <a:off x="5219700" y="5146675"/>
            <a:ext cx="606425" cy="587375"/>
          </a:xfrm>
          <a:prstGeom prst="wedgeEllipseCallout">
            <a:avLst>
              <a:gd fmla="val 76194" name="adj1"/>
              <a:gd fmla="val -34810"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60" name="椭圆形标注 18"/>
          <p:cNvSpPr>
            <a:spLocks noChangeArrowheads="1"/>
          </p:cNvSpPr>
          <p:nvPr/>
        </p:nvSpPr>
        <p:spPr bwMode="auto">
          <a:xfrm>
            <a:off x="1187450" y="4508500"/>
            <a:ext cx="604838" cy="587375"/>
          </a:xfrm>
          <a:prstGeom prst="wedgeEllipseCallout">
            <a:avLst>
              <a:gd fmla="val 7718" name="adj1"/>
              <a:gd fmla="val -61616"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Picture 6"/>
          <p:cNvPicPr>
            <a:picLocks noChangeArrowheads="1" noChangeAspect="1"/>
          </p:cNvPicPr>
          <p:nvPr/>
        </p:nvPicPr>
        <p:blipFill>
          <a:blip r:embed="rId2">
            <a:extLst>
              <a:ext uri="{28A0092B-C50C-407E-A947-70E740481C1C}">
                <a14:useLocalDpi val="0"/>
              </a:ext>
            </a:extLst>
          </a:blip>
          <a:stretch>
            <a:fillRect/>
          </a:stretch>
        </p:blipFill>
        <p:spPr bwMode="auto">
          <a:xfrm>
            <a:off x="0" y="0"/>
            <a:ext cx="5410176" cy="318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71" name="Picture 5"/>
          <p:cNvPicPr>
            <a:picLocks noChangeArrowheads="1" noChangeAspect="1"/>
          </p:cNvPicPr>
          <p:nvPr/>
        </p:nvPicPr>
        <p:blipFill>
          <a:blip r:embed="rId3">
            <a:extLst>
              <a:ext uri="{28A0092B-C50C-407E-A947-70E740481C1C}">
                <a14:useLocalDpi val="0"/>
              </a:ext>
            </a:extLst>
          </a:blip>
          <a:stretch>
            <a:fillRect/>
          </a:stretch>
        </p:blipFill>
        <p:spPr bwMode="auto">
          <a:xfrm>
            <a:off x="0" y="3213100"/>
            <a:ext cx="5248275" cy="3644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2" name="矩形 3"/>
          <p:cNvSpPr>
            <a:spLocks noChangeArrowheads="1"/>
          </p:cNvSpPr>
          <p:nvPr/>
        </p:nvSpPr>
        <p:spPr bwMode="auto">
          <a:xfrm flipH="1" flipV="1" rot="5400000">
            <a:off x="3540121" y="1276345"/>
            <a:ext cx="6892925" cy="4270383"/>
          </a:xfrm>
          <a:custGeom>
            <a:gdLst>
              <a:gd fmla="*/ 0 w 9144000" name="T0"/>
              <a:gd fmla="*/ 0 h 3326135" name="T1"/>
              <a:gd fmla="*/ 9125056 w 9144000" name="T2"/>
              <a:gd fmla="*/ 446701 h 3326135" name="T3"/>
              <a:gd fmla="*/ 9144000 w 9144000" name="T4"/>
              <a:gd fmla="*/ 3326135 h 3326135" name="T5"/>
              <a:gd fmla="*/ 0 w 9144000" name="T6"/>
              <a:gd fmla="*/ 3326135 h 3326135" name="T7"/>
              <a:gd fmla="*/ 0 w 9144000" name="T8"/>
              <a:gd fmla="*/ 0 h 3326135" name="T9"/>
              <a:gd fmla="*/ 0 60000 65536" name="T10"/>
              <a:gd fmla="*/ 0 60000 65536" name="T11"/>
              <a:gd fmla="*/ 0 60000 65536" name="T12"/>
              <a:gd fmla="*/ 0 60000 65536" name="T13"/>
              <a:gd fmla="*/ 0 60000 65536" name="T14"/>
              <a:gd fmla="*/ 0 w 9144000" name="T15"/>
              <a:gd fmla="*/ 0 h 3326135" name="T16"/>
              <a:gd fmla="*/ 9144000 w 9144000" name="T17"/>
              <a:gd fmla="*/ 3326135 h 3326135" name="T18"/>
            </a:gdLst>
            <a:cxnLst>
              <a:cxn ang="T10">
                <a:pos x="T0" y="T1"/>
              </a:cxn>
              <a:cxn ang="T11">
                <a:pos x="T2" y="T3"/>
              </a:cxn>
              <a:cxn ang="T12">
                <a:pos x="T4" y="T5"/>
              </a:cxn>
              <a:cxn ang="T13">
                <a:pos x="T6" y="T7"/>
              </a:cxn>
              <a:cxn ang="T14">
                <a:pos x="T8" y="T9"/>
              </a:cxn>
            </a:cxnLst>
            <a:rect b="T18" l="T15" r="T17" t="T16"/>
            <a:pathLst>
              <a:path h="3326135" w="9144000">
                <a:moveTo>
                  <a:pt x="0" y="0"/>
                </a:moveTo>
                <a:lnTo>
                  <a:pt x="9125056" y="446701"/>
                </a:lnTo>
                <a:lnTo>
                  <a:pt x="9144000" y="3326135"/>
                </a:lnTo>
                <a:lnTo>
                  <a:pt x="0" y="3326135"/>
                </a:lnTo>
                <a:lnTo>
                  <a:pt x="0" y="0"/>
                </a:lnTo>
                <a:close/>
              </a:path>
            </a:pathLst>
          </a:cu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73" name="椭圆形标注 9"/>
          <p:cNvSpPr>
            <a:spLocks noChangeArrowheads="1"/>
          </p:cNvSpPr>
          <p:nvPr/>
        </p:nvSpPr>
        <p:spPr bwMode="auto">
          <a:xfrm>
            <a:off x="4708411" y="260350"/>
            <a:ext cx="1114425" cy="1079500"/>
          </a:xfrm>
          <a:prstGeom prst="wedgeEllipseCallout">
            <a:avLst>
              <a:gd fmla="val -62255" name="adj1"/>
              <a:gd fmla="val 30833"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74" name="椭圆形标注 10"/>
          <p:cNvSpPr>
            <a:spLocks noChangeArrowheads="1"/>
          </p:cNvSpPr>
          <p:nvPr/>
        </p:nvSpPr>
        <p:spPr bwMode="auto">
          <a:xfrm>
            <a:off x="4613161" y="4724400"/>
            <a:ext cx="1174750" cy="1139825"/>
          </a:xfrm>
          <a:prstGeom prst="wedgeEllipseCallout">
            <a:avLst>
              <a:gd fmla="val -46245" name="adj1"/>
              <a:gd fmla="val -43745"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75" name="TextBox 3"/>
          <p:cNvSpPr>
            <a:spLocks noChangeArrowheads="1"/>
          </p:cNvSpPr>
          <p:nvPr/>
        </p:nvSpPr>
        <p:spPr bwMode="auto">
          <a:xfrm>
            <a:off x="6003811" y="914472"/>
            <a:ext cx="25209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1400">
                <a:solidFill>
                  <a:srgbClr val="709BB0"/>
                </a:solidFill>
                <a:latin charset="-122" pitchFamily="34" typeface="微软雅黑"/>
                <a:ea charset="-122" pitchFamily="34" typeface="微软雅黑"/>
                <a:sym charset="-122" pitchFamily="34" typeface="微软雅黑"/>
              </a:rPr>
              <a:t>     巴伐利亚王路德维希二世（Ludwig II of Bavaria）曾买下这座城堡作为私人避难所1886年他去世之后，新天鹅堡开始向公众开放，至今它已经接待了超过6000万参观者</a:t>
            </a:r>
          </a:p>
        </p:txBody>
      </p:sp>
      <p:sp>
        <p:nvSpPr>
          <p:cNvPr id="7176" name="TextBox 12"/>
          <p:cNvSpPr>
            <a:spLocks noChangeArrowheads="1"/>
          </p:cNvSpPr>
          <p:nvPr/>
        </p:nvSpPr>
        <p:spPr bwMode="auto">
          <a:xfrm>
            <a:off x="4794136" y="488950"/>
            <a:ext cx="10096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itchFamily="34" typeface="微软雅黑"/>
                <a:ea charset="-122" pitchFamily="34" typeface="微软雅黑"/>
                <a:sym charset="-122" pitchFamily="34" typeface="微软雅黑"/>
              </a:rPr>
              <a:t>德国新</a:t>
            </a:r>
          </a:p>
          <a:p>
            <a:r>
              <a:rPr altLang="en-US" lang="zh-CN">
                <a:solidFill>
                  <a:schemeClr val="bg1"/>
                </a:solidFill>
                <a:latin charset="-122" pitchFamily="34" typeface="微软雅黑"/>
                <a:ea charset="-122" pitchFamily="34" typeface="微软雅黑"/>
                <a:sym charset="-122" pitchFamily="34" typeface="微软雅黑"/>
              </a:rPr>
              <a:t>天鹅堡</a:t>
            </a:r>
          </a:p>
        </p:txBody>
      </p:sp>
      <p:sp>
        <p:nvSpPr>
          <p:cNvPr id="7177" name="TextBox 4"/>
          <p:cNvSpPr>
            <a:spLocks noChangeArrowheads="1"/>
          </p:cNvSpPr>
          <p:nvPr/>
        </p:nvSpPr>
        <p:spPr bwMode="auto">
          <a:xfrm>
            <a:off x="6003811" y="4773541"/>
            <a:ext cx="25495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rgbClr val="709BB0"/>
                </a:solidFill>
                <a:latin charset="-122" pitchFamily="34" typeface="微软雅黑"/>
                <a:ea charset="-122" pitchFamily="34" typeface="微软雅黑"/>
                <a:sym charset="-122" pitchFamily="34" typeface="微软雅黑"/>
              </a:rPr>
              <a:t>    该堡曾是11世纪的一座防御工事，   由 “征服者威廉（William the Conquerer）”设计建造。</a:t>
            </a:r>
          </a:p>
        </p:txBody>
      </p:sp>
      <p:sp>
        <p:nvSpPr>
          <p:cNvPr id="7178" name="TextBox 14"/>
          <p:cNvSpPr>
            <a:spLocks noChangeArrowheads="1"/>
          </p:cNvSpPr>
          <p:nvPr/>
        </p:nvSpPr>
        <p:spPr bwMode="auto">
          <a:xfrm>
            <a:off x="4708411" y="4943475"/>
            <a:ext cx="9620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a:solidFill>
                  <a:schemeClr val="bg1"/>
                </a:solidFill>
                <a:latin charset="-122" pitchFamily="34" typeface="微软雅黑"/>
                <a:ea charset="-122" pitchFamily="34" typeface="微软雅黑"/>
                <a:sym charset="-122" pitchFamily="34" typeface="微软雅黑"/>
              </a:rPr>
              <a:t>英国</a:t>
            </a:r>
          </a:p>
          <a:p>
            <a:pPr algn="ctr"/>
            <a:r>
              <a:rPr altLang="en-US" lang="zh-CN">
                <a:solidFill>
                  <a:schemeClr val="bg1"/>
                </a:solidFill>
                <a:latin charset="-122" pitchFamily="34" typeface="微软雅黑"/>
                <a:ea charset="-122" pitchFamily="34" typeface="微软雅黑"/>
                <a:sym charset="-122" pitchFamily="34" typeface="微软雅黑"/>
              </a:rPr>
              <a:t>科夫堡</a:t>
            </a:r>
          </a:p>
        </p:txBody>
      </p:sp>
      <p:sp>
        <p:nvSpPr>
          <p:cNvPr id="11" name="圆角矩形 179"/>
          <p:cNvSpPr>
            <a:spLocks noChangeArrowheads="1"/>
          </p:cNvSpPr>
          <p:nvPr/>
        </p:nvSpPr>
        <p:spPr bwMode="auto">
          <a:xfrm flipH="1">
            <a:off x="6731613" y="2976563"/>
            <a:ext cx="1065345" cy="473073"/>
          </a:xfrm>
          <a:custGeom>
            <a:gdLst>
              <a:gd fmla="*/ 0 w 1657544" name="T0"/>
              <a:gd fmla="*/ 0 h 736631" name="T1"/>
              <a:gd fmla="*/ 1657544 w 1657544" name="T2"/>
              <a:gd fmla="*/ 736631 h 736631" name="T3"/>
            </a:gdLst>
            <a:rect b="T3" l="T0" r="T2" t="T1"/>
            <a:pathLst>
              <a:path h="736631" w="1657543">
                <a:moveTo>
                  <a:pt x="288032" y="173340"/>
                </a:moveTo>
                <a:lnTo>
                  <a:pt x="881029" y="173340"/>
                </a:lnTo>
                <a:lnTo>
                  <a:pt x="881029" y="562461"/>
                </a:lnTo>
                <a:lnTo>
                  <a:pt x="288032" y="562461"/>
                </a:lnTo>
                <a:close/>
                <a:moveTo>
                  <a:pt x="275058" y="101332"/>
                </a:moveTo>
                <a:cubicBezTo>
                  <a:pt x="242454" y="101332"/>
                  <a:pt x="216024" y="127762"/>
                  <a:pt x="216024" y="160366"/>
                </a:cubicBezTo>
                <a:lnTo>
                  <a:pt x="216024" y="585188"/>
                </a:lnTo>
                <a:cubicBezTo>
                  <a:pt x="216024" y="617792"/>
                  <a:pt x="242454" y="644222"/>
                  <a:pt x="275058" y="644222"/>
                </a:cubicBezTo>
                <a:lnTo>
                  <a:pt x="877070" y="644222"/>
                </a:lnTo>
                <a:cubicBezTo>
                  <a:pt x="909674" y="644222"/>
                  <a:pt x="936104" y="617792"/>
                  <a:pt x="936104" y="585188"/>
                </a:cubicBezTo>
                <a:lnTo>
                  <a:pt x="936104" y="160366"/>
                </a:lnTo>
                <a:cubicBezTo>
                  <a:pt x="936104" y="127762"/>
                  <a:pt x="909674" y="101332"/>
                  <a:pt x="877070" y="101332"/>
                </a:cubicBezTo>
                <a:close/>
                <a:moveTo>
                  <a:pt x="202053" y="0"/>
                </a:moveTo>
                <a:lnTo>
                  <a:pt x="972680" y="0"/>
                </a:lnTo>
                <a:cubicBezTo>
                  <a:pt x="1016919" y="0"/>
                  <a:pt x="1052781" y="35862"/>
                  <a:pt x="1052781" y="80101"/>
                </a:cubicBezTo>
                <a:lnTo>
                  <a:pt x="1052781" y="130684"/>
                </a:lnTo>
                <a:lnTo>
                  <a:pt x="1240481" y="130684"/>
                </a:lnTo>
                <a:lnTo>
                  <a:pt x="1240481" y="110210"/>
                </a:lnTo>
                <a:cubicBezTo>
                  <a:pt x="1240481" y="90208"/>
                  <a:pt x="1256695" y="73994"/>
                  <a:pt x="1276697" y="73994"/>
                </a:cubicBezTo>
                <a:lnTo>
                  <a:pt x="1393936" y="73994"/>
                </a:lnTo>
                <a:cubicBezTo>
                  <a:pt x="1413938" y="73994"/>
                  <a:pt x="1430152" y="90208"/>
                  <a:pt x="1430152" y="110210"/>
                </a:cubicBezTo>
                <a:lnTo>
                  <a:pt x="1430152" y="56048"/>
                </a:lnTo>
                <a:cubicBezTo>
                  <a:pt x="1430152" y="32069"/>
                  <a:pt x="1449591" y="12630"/>
                  <a:pt x="1473570" y="12630"/>
                </a:cubicBezTo>
                <a:lnTo>
                  <a:pt x="1614126" y="12630"/>
                </a:lnTo>
                <a:cubicBezTo>
                  <a:pt x="1638105" y="12630"/>
                  <a:pt x="1657544" y="32069"/>
                  <a:pt x="1657544" y="56048"/>
                </a:cubicBezTo>
                <a:lnTo>
                  <a:pt x="1657544" y="690795"/>
                </a:lnTo>
                <a:cubicBezTo>
                  <a:pt x="1657544" y="714774"/>
                  <a:pt x="1638105" y="734213"/>
                  <a:pt x="1614126" y="734213"/>
                </a:cubicBezTo>
                <a:lnTo>
                  <a:pt x="1473570" y="734213"/>
                </a:lnTo>
                <a:cubicBezTo>
                  <a:pt x="1449591" y="734213"/>
                  <a:pt x="1430152" y="714774"/>
                  <a:pt x="1430152" y="690795"/>
                </a:cubicBezTo>
                <a:lnTo>
                  <a:pt x="1430152" y="630263"/>
                </a:lnTo>
                <a:cubicBezTo>
                  <a:pt x="1430152" y="650265"/>
                  <a:pt x="1413938" y="666479"/>
                  <a:pt x="1393936" y="666479"/>
                </a:cubicBezTo>
                <a:lnTo>
                  <a:pt x="1276697" y="666479"/>
                </a:lnTo>
                <a:cubicBezTo>
                  <a:pt x="1256695" y="666479"/>
                  <a:pt x="1240481" y="650265"/>
                  <a:pt x="1240481" y="630263"/>
                </a:cubicBezTo>
                <a:lnTo>
                  <a:pt x="1240481" y="608423"/>
                </a:lnTo>
                <a:lnTo>
                  <a:pt x="1052781" y="608423"/>
                </a:lnTo>
                <a:lnTo>
                  <a:pt x="1052781" y="656530"/>
                </a:lnTo>
                <a:cubicBezTo>
                  <a:pt x="1052781" y="700769"/>
                  <a:pt x="1016919" y="736631"/>
                  <a:pt x="972680" y="736631"/>
                </a:cubicBezTo>
                <a:lnTo>
                  <a:pt x="202053" y="736631"/>
                </a:lnTo>
                <a:cubicBezTo>
                  <a:pt x="157814" y="736631"/>
                  <a:pt x="121952" y="700769"/>
                  <a:pt x="121952" y="656530"/>
                </a:cubicBezTo>
                <a:lnTo>
                  <a:pt x="121952" y="610842"/>
                </a:lnTo>
                <a:lnTo>
                  <a:pt x="32889" y="610842"/>
                </a:lnTo>
                <a:cubicBezTo>
                  <a:pt x="14725" y="610842"/>
                  <a:pt x="0" y="596117"/>
                  <a:pt x="0" y="577953"/>
                </a:cubicBezTo>
                <a:lnTo>
                  <a:pt x="0" y="166881"/>
                </a:lnTo>
                <a:cubicBezTo>
                  <a:pt x="0" y="148717"/>
                  <a:pt x="14725" y="133992"/>
                  <a:pt x="32889" y="133992"/>
                </a:cubicBezTo>
                <a:lnTo>
                  <a:pt x="121952" y="133992"/>
                </a:lnTo>
                <a:lnTo>
                  <a:pt x="121952" y="80101"/>
                </a:lnTo>
                <a:cubicBezTo>
                  <a:pt x="121952" y="35862"/>
                  <a:pt x="157814" y="0"/>
                  <a:pt x="202053" y="0"/>
                </a:cubicBezTo>
                <a:close/>
              </a:path>
            </a:pathLst>
          </a:custGeom>
          <a:solidFill>
            <a:schemeClr val="bg1">
              <a:lumMod val="85000"/>
            </a:schemeClr>
          </a:solidFill>
          <a:ln>
            <a:noFill/>
          </a:ln>
          <a:effec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94" name="Picture 2"/>
          <p:cNvPicPr>
            <a:picLocks noChangeArrowheads="1" noChangeAspect="1"/>
          </p:cNvPicPr>
          <p:nvPr/>
        </p:nvPicPr>
        <p:blipFill>
          <a:blip r:embed="rId2">
            <a:extLst>
              <a:ext uri="{28A0092B-C50C-407E-A947-70E740481C1C}">
                <a14:useLocalDpi val="0"/>
              </a:ext>
            </a:extLst>
          </a:blip>
          <a:srcRect b="27319" t="8995"/>
          <a:stretch>
            <a:fillRect/>
          </a:stretch>
        </p:blipFill>
        <p:spPr bwMode="auto">
          <a:xfrm>
            <a:off x="0" y="-23813"/>
            <a:ext cx="9144000" cy="3840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5" name="椭圆形标注 3"/>
          <p:cNvSpPr>
            <a:spLocks noChangeArrowheads="1"/>
          </p:cNvSpPr>
          <p:nvPr/>
        </p:nvSpPr>
        <p:spPr bwMode="auto">
          <a:xfrm>
            <a:off x="6948488" y="3140075"/>
            <a:ext cx="1368425" cy="1325563"/>
          </a:xfrm>
          <a:prstGeom prst="wedgeEllipseCallout">
            <a:avLst>
              <a:gd fmla="val -48995" name="adj1"/>
              <a:gd fmla="val -48389" name="adj2"/>
            </a:avLst>
          </a:prstGeom>
          <a:solidFill>
            <a:srgbClr val="F0830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196" name="椭圆形标注 5"/>
          <p:cNvSpPr>
            <a:spLocks noChangeArrowheads="1"/>
          </p:cNvSpPr>
          <p:nvPr/>
        </p:nvSpPr>
        <p:spPr bwMode="auto">
          <a:xfrm>
            <a:off x="1042988" y="4000500"/>
            <a:ext cx="2520950" cy="2441575"/>
          </a:xfrm>
          <a:prstGeom prst="wedgeEllipseCallout">
            <a:avLst>
              <a:gd fmla="val 227" name="adj1"/>
              <a:gd fmla="val -48722" name="adj2"/>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197" name="TextBox 6"/>
          <p:cNvSpPr>
            <a:spLocks noChangeArrowheads="1"/>
          </p:cNvSpPr>
          <p:nvPr/>
        </p:nvSpPr>
        <p:spPr bwMode="auto">
          <a:xfrm>
            <a:off x="3730625" y="5062538"/>
            <a:ext cx="2449513" cy="365760"/>
          </a:xfrm>
          <a:prstGeom prst="rect">
            <a:avLst/>
          </a:prstGeom>
          <a:solidFill>
            <a:srgbClr val="709BB0"/>
          </a:solidFill>
          <a:ln>
            <a:noFill/>
          </a:ln>
          <a:extLst/>
        </p:spPr>
        <p:txBody>
          <a:bodyPr>
            <a:spAutoFit/>
          </a:bodyPr>
          <a:lstStyle/>
          <a:p>
            <a:pPr algn="ctr"/>
            <a:r>
              <a:rPr altLang="en-US" b="1" lang="zh-CN">
                <a:solidFill>
                  <a:schemeClr val="bg1"/>
                </a:solidFill>
                <a:latin charset="-122" pitchFamily="34" typeface="微软雅黑"/>
                <a:ea charset="-122" pitchFamily="34" typeface="微软雅黑"/>
                <a:sym charset="-122" pitchFamily="34" typeface="微软雅黑"/>
              </a:rPr>
              <a:t>捷克布拉格城堡</a:t>
            </a:r>
          </a:p>
        </p:txBody>
      </p:sp>
      <p:sp>
        <p:nvSpPr>
          <p:cNvPr id="8198" name="TextBox 10"/>
          <p:cNvSpPr>
            <a:spLocks noChangeArrowheads="1"/>
          </p:cNvSpPr>
          <p:nvPr/>
        </p:nvSpPr>
        <p:spPr bwMode="auto">
          <a:xfrm>
            <a:off x="3635375" y="5448300"/>
            <a:ext cx="26479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en-US" sz="1600">
                <a:solidFill>
                  <a:srgbClr val="709BB0"/>
                </a:solidFill>
                <a:latin charset="-122" pitchFamily="34" typeface="微软雅黑"/>
                <a:ea charset="-122" pitchFamily="34" typeface="微软雅黑"/>
                <a:sym charset="-122" pitchFamily="34" typeface="微软雅黑"/>
              </a:rPr>
              <a:t>      布拉格城堡占地7万平方米，是世界上最大古城堡的吉尼斯世界纪录保持者。</a:t>
            </a:r>
          </a:p>
        </p:txBody>
      </p:sp>
      <p:sp>
        <p:nvSpPr>
          <p:cNvPr id="8199" name="矩形 9"/>
          <p:cNvSpPr>
            <a:spLocks noChangeArrowheads="1"/>
          </p:cNvSpPr>
          <p:nvPr/>
        </p:nvSpPr>
        <p:spPr bwMode="auto">
          <a:xfrm>
            <a:off x="0" y="2940050"/>
            <a:ext cx="9144000" cy="890588"/>
          </a:xfrm>
          <a:prstGeom prst="rect">
            <a:avLst/>
          </a:prstGeom>
          <a:solidFill>
            <a:srgbClr val="FFFFFF">
              <a:alpha val="53999"/>
            </a:srgbClr>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00" name="TextBox 14"/>
          <p:cNvSpPr>
            <a:spLocks noChangeArrowheads="1"/>
          </p:cNvSpPr>
          <p:nvPr/>
        </p:nvSpPr>
        <p:spPr bwMode="auto">
          <a:xfrm>
            <a:off x="7059614" y="3532188"/>
            <a:ext cx="12573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chemeClr val="bg1"/>
                </a:solidFill>
                <a:latin charset="-122" pitchFamily="34" typeface="微软雅黑"/>
                <a:ea charset="-122" pitchFamily="34" typeface="微软雅黑"/>
                <a:sym charset="-122" pitchFamily="34" typeface="微软雅黑"/>
              </a:rPr>
              <a:t>英国博迪</a:t>
            </a:r>
          </a:p>
          <a:p>
            <a:r>
              <a:rPr altLang="en-US" b="1" lang="zh-CN">
                <a:solidFill>
                  <a:schemeClr val="bg1"/>
                </a:solidFill>
                <a:latin charset="-122" pitchFamily="34" typeface="微软雅黑"/>
                <a:ea charset="-122" pitchFamily="34" typeface="微软雅黑"/>
                <a:sym charset="-122" pitchFamily="34" typeface="微软雅黑"/>
              </a:rPr>
              <a:t>亚姆城堡   </a:t>
            </a:r>
          </a:p>
        </p:txBody>
      </p:sp>
      <p:sp>
        <p:nvSpPr>
          <p:cNvPr id="8201" name="TextBox 8"/>
          <p:cNvSpPr>
            <a:spLocks noChangeArrowheads="1"/>
          </p:cNvSpPr>
          <p:nvPr/>
        </p:nvSpPr>
        <p:spPr bwMode="auto">
          <a:xfrm>
            <a:off x="682625" y="3194050"/>
            <a:ext cx="63373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rgbClr val="000000"/>
                </a:solidFill>
                <a:latin charset="-122" pitchFamily="34" typeface="微软雅黑"/>
                <a:ea charset="-122" pitchFamily="34" typeface="微软雅黑"/>
                <a:sym charset="-122" pitchFamily="34" typeface="微软雅黑"/>
              </a:rPr>
              <a:t>博迪亚姆城堡由爱德华·戴利格瑞治爵士（Sir Edward Dalyngrigge）于14世纪修建。城堡周围是护城河，这样的设计是为在百年战争期间抵御法国的入侵。</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218" name="Picture 2"/>
          <p:cNvPicPr>
            <a:picLocks noChangeArrowheads="1" noChangeAspect="1"/>
          </p:cNvPicPr>
          <p:nvPr/>
        </p:nvPicPr>
        <p:blipFill>
          <a:blip r:embed="rId2">
            <a:extLst>
              <a:ext uri="{28A0092B-C50C-407E-A947-70E740481C1C}">
                <a14:useLocalDpi val="0"/>
              </a:ext>
            </a:extLst>
          </a:blip>
          <a:srcRect t="11264"/>
          <a:stretch>
            <a:fillRect/>
          </a:stretch>
        </p:blipFill>
        <p:spPr bwMode="auto">
          <a:xfrm>
            <a:off x="522230" y="721571"/>
            <a:ext cx="4151312" cy="2443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20" name="Picture 4"/>
          <p:cNvPicPr>
            <a:picLocks noChangeArrowheads="1" noChangeAspect="1"/>
          </p:cNvPicPr>
          <p:nvPr/>
        </p:nvPicPr>
        <p:blipFill>
          <a:blip r:embed="rId3">
            <a:extLst>
              <a:ext uri="{28A0092B-C50C-407E-A947-70E740481C1C}">
                <a14:useLocalDpi val="0"/>
              </a:ext>
            </a:extLst>
          </a:blip>
          <a:srcRect b="10700"/>
          <a:stretch>
            <a:fillRect/>
          </a:stretch>
        </p:blipFill>
        <p:spPr bwMode="auto">
          <a:xfrm>
            <a:off x="4675114" y="3156768"/>
            <a:ext cx="4124399" cy="2437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bwMode="auto">
          <a:xfrm>
            <a:off x="522230" y="3164734"/>
            <a:ext cx="4151312" cy="2429554"/>
          </a:xfrm>
          <a:prstGeom prst="rect">
            <a:avLst/>
          </a:prstGeom>
          <a:solidFill>
            <a:srgbClr val="709BB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3" name="矩形 2"/>
          <p:cNvSpPr/>
          <p:nvPr/>
        </p:nvSpPr>
        <p:spPr bwMode="auto">
          <a:xfrm>
            <a:off x="4673542" y="721571"/>
            <a:ext cx="4125971" cy="2435197"/>
          </a:xfrm>
          <a:prstGeom prst="rect">
            <a:avLst/>
          </a:prstGeom>
          <a:solidFill>
            <a:schemeClr val="bg2">
              <a:lumMod val="75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9219" name="Text Box 3"/>
          <p:cNvSpPr txBox="1">
            <a:spLocks noChangeArrowheads="1"/>
          </p:cNvSpPr>
          <p:nvPr/>
        </p:nvSpPr>
        <p:spPr bwMode="auto">
          <a:xfrm>
            <a:off x="1231918" y="4009610"/>
            <a:ext cx="27114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mtClean="0" sz="1400">
                <a:solidFill>
                  <a:schemeClr val="bg2">
                    <a:lumMod val="25000"/>
                  </a:schemeClr>
                </a:solidFill>
                <a:latin charset="-122" pitchFamily="34" typeface="微软雅黑"/>
                <a:ea charset="-122" pitchFamily="34" typeface="微软雅黑"/>
              </a:rPr>
              <a:t>      海克利尔城堡是一座19世纪的城堡，它是英剧《唐顿庄园》的拍摄地。</a:t>
            </a:r>
          </a:p>
        </p:txBody>
      </p:sp>
      <p:sp>
        <p:nvSpPr>
          <p:cNvPr id="9221" name="Text Box 5"/>
          <p:cNvSpPr txBox="1">
            <a:spLocks noChangeArrowheads="1"/>
          </p:cNvSpPr>
          <p:nvPr/>
        </p:nvSpPr>
        <p:spPr bwMode="auto">
          <a:xfrm>
            <a:off x="5549872" y="1572768"/>
            <a:ext cx="250108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z="1400">
                <a:solidFill>
                  <a:schemeClr val="accent2">
                    <a:lumMod val="75000"/>
                  </a:schemeClr>
                </a:solidFill>
                <a:latin charset="-122" pitchFamily="34" typeface="微软雅黑"/>
                <a:ea charset="-122" pitchFamily="34" typeface="微软雅黑"/>
              </a:rPr>
              <a:t>　　马尔堡是世界上表面面积最大的城堡，也是欧洲最大的砖砌建筑。</a:t>
            </a:r>
          </a:p>
        </p:txBody>
      </p:sp>
      <p:sp>
        <p:nvSpPr>
          <p:cNvPr id="10" name="椭圆形标注 13"/>
          <p:cNvSpPr>
            <a:spLocks noChangeArrowheads="1"/>
          </p:cNvSpPr>
          <p:nvPr/>
        </p:nvSpPr>
        <p:spPr bwMode="auto">
          <a:xfrm>
            <a:off x="6288066" y="2607467"/>
            <a:ext cx="1038267" cy="1005685"/>
          </a:xfrm>
          <a:prstGeom prst="wedgeEllipseCallout">
            <a:avLst>
              <a:gd fmla="val -1694" name="adj1"/>
              <a:gd fmla="val -68417" name="adj2"/>
            </a:avLst>
          </a:prstGeom>
          <a:solidFill>
            <a:srgbClr val="709BB0"/>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1" name="Text Box 5"/>
          <p:cNvSpPr txBox="1">
            <a:spLocks noChangeArrowheads="1"/>
          </p:cNvSpPr>
          <p:nvPr/>
        </p:nvSpPr>
        <p:spPr bwMode="auto">
          <a:xfrm>
            <a:off x="6318199" y="2787143"/>
            <a:ext cx="1002606"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smtClean="0">
                <a:solidFill>
                  <a:schemeClr val="bg1"/>
                </a:solidFill>
                <a:latin charset="-122" pitchFamily="34" typeface="微软雅黑"/>
                <a:ea charset="-122" pitchFamily="34" typeface="微软雅黑"/>
              </a:rPr>
              <a:t>波兰</a:t>
            </a:r>
          </a:p>
          <a:p>
            <a:pPr algn="ctr"/>
            <a:r>
              <a:rPr lang="zh-CN" smtClean="0">
                <a:solidFill>
                  <a:schemeClr val="bg1"/>
                </a:solidFill>
                <a:latin charset="-122" pitchFamily="34" typeface="微软雅黑"/>
                <a:ea charset="-122" pitchFamily="34" typeface="微软雅黑"/>
              </a:rPr>
              <a:t>马尔堡</a:t>
            </a:r>
          </a:p>
        </p:txBody>
      </p:sp>
      <p:sp>
        <p:nvSpPr>
          <p:cNvPr id="12" name="椭圆形标注 13"/>
          <p:cNvSpPr>
            <a:spLocks noChangeArrowheads="1"/>
          </p:cNvSpPr>
          <p:nvPr/>
        </p:nvSpPr>
        <p:spPr bwMode="auto">
          <a:xfrm>
            <a:off x="1997077" y="2649502"/>
            <a:ext cx="1038267" cy="1005685"/>
          </a:xfrm>
          <a:prstGeom prst="wedgeEllipseCallout">
            <a:avLst>
              <a:gd fmla="val -318" name="adj1"/>
              <a:gd fmla="val 63705" name="adj2"/>
            </a:avLst>
          </a:prstGeom>
          <a:solidFill>
            <a:srgbClr val="F08300"/>
          </a:solidFill>
          <a:ln>
            <a:noFil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3" name="Text Box 3"/>
          <p:cNvSpPr txBox="1">
            <a:spLocks noChangeArrowheads="1"/>
          </p:cNvSpPr>
          <p:nvPr/>
        </p:nvSpPr>
        <p:spPr bwMode="auto">
          <a:xfrm>
            <a:off x="1900992" y="2695103"/>
            <a:ext cx="127404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smtClean="0" sz="1600">
                <a:solidFill>
                  <a:schemeClr val="bg1"/>
                </a:solidFill>
                <a:latin charset="-122" pitchFamily="34" typeface="微软雅黑"/>
                <a:ea charset="-122" pitchFamily="34" typeface="微软雅黑"/>
              </a:rPr>
              <a:t>英国</a:t>
            </a:r>
          </a:p>
          <a:p>
            <a:pPr algn="ctr"/>
            <a:r>
              <a:rPr lang="zh-CN" smtClean="0" sz="1600">
                <a:solidFill>
                  <a:schemeClr val="bg1"/>
                </a:solidFill>
                <a:latin charset="-122" pitchFamily="34" typeface="微软雅黑"/>
                <a:ea charset="-122" pitchFamily="34" typeface="微软雅黑"/>
              </a:rPr>
              <a:t>海克利尔</a:t>
            </a:r>
          </a:p>
          <a:p>
            <a:pPr algn="ctr"/>
            <a:r>
              <a:rPr lang="zh-CN" smtClean="0" sz="1600">
                <a:solidFill>
                  <a:schemeClr val="bg1"/>
                </a:solidFill>
                <a:latin charset="-122" pitchFamily="34" typeface="微软雅黑"/>
                <a:ea charset="-122" pitchFamily="34" typeface="微软雅黑"/>
              </a:rPr>
              <a:t>城堡 </a:t>
            </a:r>
          </a:p>
        </p:txBody>
      </p:sp>
      <p:sp>
        <p:nvSpPr>
          <p:cNvPr id="14" name="TextBox 9"/>
          <p:cNvSpPr>
            <a:spLocks noChangeArrowheads="1"/>
          </p:cNvSpPr>
          <p:nvPr/>
        </p:nvSpPr>
        <p:spPr bwMode="auto">
          <a:xfrm>
            <a:off x="1362140" y="5733984"/>
            <a:ext cx="662594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b="1" lang="en-US" smtClean="0" sz="3200">
                <a:solidFill>
                  <a:schemeClr val="bg1">
                    <a:lumMod val="95000"/>
                  </a:schemeClr>
                </a:solidFill>
                <a:latin charset="0" pitchFamily="34" typeface="Calibri"/>
                <a:cs charset="0" pitchFamily="34" typeface="Calibri"/>
                <a:sym charset="0" pitchFamily="34" typeface="Calibri"/>
              </a:rPr>
              <a:t>SHIJIEZUIZHUANGMEI 29zuochengbao</a:t>
            </a:r>
          </a:p>
        </p:txBody>
      </p:sp>
      <p:sp>
        <p:nvSpPr>
          <p:cNvPr id="4" name="矩形 3"/>
          <p:cNvSpPr/>
          <p:nvPr/>
        </p:nvSpPr>
        <p:spPr bwMode="auto">
          <a:xfrm>
            <a:off x="4673541" y="721571"/>
            <a:ext cx="4125971" cy="477768"/>
          </a:xfrm>
          <a:prstGeom prst="rect">
            <a:avLst/>
          </a:prstGeom>
          <a:solidFill>
            <a:schemeClr val="bg1">
              <a:alpha val="37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21" name="TextBox 9"/>
          <p:cNvSpPr>
            <a:spLocks noChangeArrowheads="1"/>
          </p:cNvSpPr>
          <p:nvPr/>
        </p:nvSpPr>
        <p:spPr bwMode="auto">
          <a:xfrm>
            <a:off x="5346391" y="635080"/>
            <a:ext cx="283043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b="1" lang="en-US" smtClean="0" sz="3200">
                <a:solidFill>
                  <a:schemeClr val="bg2">
                    <a:lumMod val="75000"/>
                  </a:schemeClr>
                </a:solidFill>
                <a:latin charset="0" pitchFamily="34" typeface="Calibri"/>
                <a:cs charset="0" pitchFamily="34" typeface="Calibri"/>
                <a:sym charset="0" pitchFamily="34" typeface="Calibri"/>
              </a:rPr>
              <a:t>29zuochengbao</a:t>
            </a:r>
          </a:p>
        </p:txBody>
      </p:sp>
      <p:sp>
        <p:nvSpPr>
          <p:cNvPr id="22" name="矩形 21"/>
          <p:cNvSpPr/>
          <p:nvPr/>
        </p:nvSpPr>
        <p:spPr bwMode="auto">
          <a:xfrm>
            <a:off x="520816" y="5114296"/>
            <a:ext cx="4125971" cy="477768"/>
          </a:xfrm>
          <a:prstGeom prst="rect">
            <a:avLst/>
          </a:prstGeom>
          <a:solidFill>
            <a:schemeClr val="bg1">
              <a:alpha val="37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23" name="TextBox 9"/>
          <p:cNvSpPr>
            <a:spLocks noChangeArrowheads="1"/>
          </p:cNvSpPr>
          <p:nvPr/>
        </p:nvSpPr>
        <p:spPr bwMode="auto">
          <a:xfrm>
            <a:off x="1193666" y="5027806"/>
            <a:ext cx="283043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b="1" lang="en-US" smtClean="0" sz="3200">
                <a:solidFill>
                  <a:srgbClr val="709BB0"/>
                </a:solidFill>
                <a:latin charset="0" pitchFamily="34" typeface="Calibri"/>
                <a:cs charset="0" pitchFamily="34" typeface="Calibri"/>
                <a:sym charset="0" pitchFamily="34" typeface="Calibri"/>
              </a:rPr>
              <a:t>29zuochengbao</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42" name="Picture 2"/>
          <p:cNvPicPr>
            <a:picLocks noChangeArrowheads="1" noChangeAspect="1"/>
          </p:cNvPicPr>
          <p:nvPr/>
        </p:nvPicPr>
        <p:blipFill>
          <a:blip r:embed="rId2">
            <a:extLst>
              <a:ext uri="{28A0092B-C50C-407E-A947-70E740481C1C}">
                <a14:useLocalDpi val="0"/>
              </a:ext>
            </a:extLst>
          </a:blip>
          <a:srcRect b="6983" t="5531"/>
          <a:stretch>
            <a:fillRect/>
          </a:stretch>
        </p:blipFill>
        <p:spPr bwMode="auto">
          <a:xfrm>
            <a:off x="0" y="901629"/>
            <a:ext cx="9112250" cy="4972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矩形 1"/>
          <p:cNvSpPr/>
          <p:nvPr/>
        </p:nvSpPr>
        <p:spPr bwMode="auto">
          <a:xfrm>
            <a:off x="2533774" y="5157501"/>
            <a:ext cx="6578476" cy="698480"/>
          </a:xfrm>
          <a:prstGeom prst="rect">
            <a:avLst/>
          </a:prstGeom>
          <a:solidFill>
            <a:schemeClr val="bg2">
              <a:lumMod val="75000"/>
              <a:alpha val="61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7" name="矩形 6"/>
          <p:cNvSpPr/>
          <p:nvPr/>
        </p:nvSpPr>
        <p:spPr bwMode="auto">
          <a:xfrm>
            <a:off x="31880" y="5157501"/>
            <a:ext cx="2501894" cy="698480"/>
          </a:xfrm>
          <a:prstGeom prst="rect">
            <a:avLst/>
          </a:prstGeom>
          <a:solidFill>
            <a:srgbClr val="709BB0">
              <a:alpha val="60000"/>
            </a:srgb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10243" name="Text Box 3"/>
          <p:cNvSpPr txBox="1">
            <a:spLocks noChangeArrowheads="1"/>
          </p:cNvSpPr>
          <p:nvPr/>
        </p:nvSpPr>
        <p:spPr bwMode="auto">
          <a:xfrm>
            <a:off x="241424" y="5297196"/>
            <a:ext cx="22923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zh-CN">
                <a:solidFill>
                  <a:schemeClr val="bg1"/>
                </a:solidFill>
                <a:latin charset="-122" pitchFamily="34" typeface="微软雅黑"/>
                <a:ea charset="-122" pitchFamily="34" typeface="微软雅黑"/>
              </a:rPr>
              <a:t>法国卢瓦尔河香波堡</a:t>
            </a:r>
          </a:p>
          <a:p>
            <a:r>
              <a:rPr lang="zh-CN">
                <a:solidFill>
                  <a:schemeClr val="bg1"/>
                </a:solidFill>
                <a:latin charset="-122" pitchFamily="34" typeface="微软雅黑"/>
                <a:ea charset="-122" pitchFamily="34" typeface="微软雅黑"/>
              </a:rPr>
              <a:t>　　</a:t>
            </a:r>
          </a:p>
        </p:txBody>
      </p:sp>
      <p:sp>
        <p:nvSpPr>
          <p:cNvPr id="8" name="Text Box 3"/>
          <p:cNvSpPr txBox="1">
            <a:spLocks noChangeArrowheads="1"/>
          </p:cNvSpPr>
          <p:nvPr/>
        </p:nvSpPr>
        <p:spPr bwMode="auto">
          <a:xfrm>
            <a:off x="2686104" y="5227349"/>
            <a:ext cx="6246764"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z="1400">
                <a:latin charset="-122" pitchFamily="34" typeface="微软雅黑"/>
                <a:ea charset="-122" pitchFamily="34" typeface="微软雅黑"/>
              </a:rPr>
              <a:t>　香波堡是法王弗朗索瓦一世（Fran?ois I）的狩猎行宫，是典型的法国文艺复兴建筑风格。香波堡于2007年对公众开放，至今已接待了超过70万名游客。</a:t>
            </a:r>
          </a:p>
        </p:txBody>
      </p:sp>
      <p:sp>
        <p:nvSpPr>
          <p:cNvPr id="9" name="矩形 8"/>
          <p:cNvSpPr/>
          <p:nvPr/>
        </p:nvSpPr>
        <p:spPr bwMode="auto">
          <a:xfrm>
            <a:off x="2533774" y="914472"/>
            <a:ext cx="6578476" cy="139696"/>
          </a:xfrm>
          <a:prstGeom prst="rect">
            <a:avLst/>
          </a:prstGeom>
          <a:solidFill>
            <a:srgbClr val="709BB0">
              <a:alpha val="61000"/>
            </a:srgb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
        <p:nvSpPr>
          <p:cNvPr id="10" name="矩形 9"/>
          <p:cNvSpPr/>
          <p:nvPr/>
        </p:nvSpPr>
        <p:spPr bwMode="auto">
          <a:xfrm>
            <a:off x="31880" y="914472"/>
            <a:ext cx="2501894" cy="139696"/>
          </a:xfrm>
          <a:prstGeom prst="rect">
            <a:avLst/>
          </a:prstGeom>
          <a:solidFill>
            <a:schemeClr val="bg2">
              <a:lumMod val="75000"/>
              <a:alpha val="66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14" name="Picture 2"/>
          <p:cNvPicPr>
            <a:picLocks noChangeArrowheads="1" noChangeAspect="1"/>
          </p:cNvPicPr>
          <p:nvPr/>
        </p:nvPicPr>
        <p:blipFill>
          <a:blip r:embed="rId2">
            <a:extLst>
              <a:ext uri="{28A0092B-C50C-407E-A947-70E740481C1C}">
                <a14:useLocalDpi val="0"/>
              </a:ext>
            </a:extLst>
          </a:blip>
          <a:stretch>
            <a:fillRect/>
          </a:stretch>
        </p:blipFill>
        <p:spPr bwMode="auto">
          <a:xfrm>
            <a:off x="0" y="1"/>
            <a:ext cx="9144000" cy="40576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5" name="Text Box 3"/>
          <p:cNvSpPr txBox="1">
            <a:spLocks noChangeArrowheads="1"/>
          </p:cNvSpPr>
          <p:nvPr/>
        </p:nvSpPr>
        <p:spPr bwMode="auto">
          <a:xfrm>
            <a:off x="1647738" y="271455"/>
            <a:ext cx="369508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sz="1400">
                <a:solidFill>
                  <a:schemeClr val="bg2">
                    <a:lumMod val="25000"/>
                  </a:schemeClr>
                </a:solidFill>
                <a:latin charset="-122" pitchFamily="34" typeface="微软雅黑"/>
                <a:ea charset="-122" pitchFamily="34" typeface="微软雅黑"/>
              </a:rPr>
              <a:t>　　这座宫殿始建于1717年，是俄皇凯萨琳一世（Catherine I）避暑的行宫。1752年，它被重新设计成洛可可式建筑风格。</a:t>
            </a:r>
          </a:p>
        </p:txBody>
      </p:sp>
      <p:pic>
        <p:nvPicPr>
          <p:cNvPr id="13316" name="Picture 4"/>
          <p:cNvPicPr>
            <a:picLocks noChangeArrowheads="1" noChangeAspect="1"/>
          </p:cNvPicPr>
          <p:nvPr/>
        </p:nvPicPr>
        <p:blipFill>
          <a:blip r:embed="rId3">
            <a:extLst>
              <a:ext uri="{28A0092B-C50C-407E-A947-70E740481C1C}">
                <a14:useLocalDpi val="0"/>
              </a:ext>
            </a:extLst>
          </a:blip>
          <a:stretch>
            <a:fillRect/>
          </a:stretch>
        </p:blipFill>
        <p:spPr bwMode="auto">
          <a:xfrm>
            <a:off x="1902766" y="3708392"/>
            <a:ext cx="2766907" cy="1764903"/>
          </a:xfrm>
          <a:prstGeom prst="rect">
            <a:avLst/>
          </a:prstGeom>
          <a:noFill/>
          <a:ln w="28575">
            <a:solidFill>
              <a:schemeClr val="bg1">
                <a:lumMod val="85000"/>
              </a:schemeClr>
            </a:solidFill>
          </a:ln>
        </p:spPr>
      </p:pic>
      <p:sp>
        <p:nvSpPr>
          <p:cNvPr id="13317" name="Text Box 5"/>
          <p:cNvSpPr txBox="1">
            <a:spLocks noChangeArrowheads="1"/>
          </p:cNvSpPr>
          <p:nvPr/>
        </p:nvSpPr>
        <p:spPr bwMode="auto">
          <a:xfrm>
            <a:off x="4781545" y="5135016"/>
            <a:ext cx="265422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lang="en-US" smtClean="0" sz="1400">
                <a:latin charset="-122" pitchFamily="34" typeface="微软雅黑"/>
                <a:ea charset="-122" pitchFamily="34" typeface="微软雅黑"/>
              </a:rPr>
              <a:t> 这座位于喀尔巴阡山脉的新文艺复兴式的建筑，建于1873至1914年间。</a:t>
            </a:r>
          </a:p>
        </p:txBody>
      </p:sp>
      <p:sp>
        <p:nvSpPr>
          <p:cNvPr id="10" name="椭圆形标注 13"/>
          <p:cNvSpPr>
            <a:spLocks noChangeArrowheads="1"/>
          </p:cNvSpPr>
          <p:nvPr/>
        </p:nvSpPr>
        <p:spPr bwMode="auto">
          <a:xfrm>
            <a:off x="388756" y="146144"/>
            <a:ext cx="1038267" cy="1005685"/>
          </a:xfrm>
          <a:prstGeom prst="wedgeEllipseCallout">
            <a:avLst>
              <a:gd fmla="val 65734" name="adj1"/>
              <a:gd fmla="val -3066" name="adj2"/>
            </a:avLst>
          </a:prstGeom>
          <a:solidFill>
            <a:srgbClr val="F08300"/>
          </a:solidFill>
          <a:ln>
            <a:noFil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 name="Text Box 3"/>
          <p:cNvSpPr txBox="1">
            <a:spLocks noChangeArrowheads="1"/>
          </p:cNvSpPr>
          <p:nvPr/>
        </p:nvSpPr>
        <p:spPr bwMode="auto">
          <a:xfrm>
            <a:off x="311272" y="311639"/>
            <a:ext cx="126661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smtClean="0" sz="1600">
                <a:solidFill>
                  <a:schemeClr val="bg1"/>
                </a:solidFill>
                <a:latin charset="-122" pitchFamily="34" typeface="微软雅黑"/>
                <a:ea charset="-122" pitchFamily="34" typeface="微软雅黑"/>
              </a:rPr>
              <a:t>俄罗斯</a:t>
            </a:r>
          </a:p>
          <a:p>
            <a:pPr algn="ctr"/>
            <a:r>
              <a:rPr lang="zh-CN" smtClean="0" sz="1600">
                <a:solidFill>
                  <a:schemeClr val="bg1"/>
                </a:solidFill>
                <a:latin charset="-122" pitchFamily="34" typeface="微软雅黑"/>
                <a:ea charset="-122" pitchFamily="34" typeface="微软雅黑"/>
              </a:rPr>
              <a:t>凯萨琳宫</a:t>
            </a:r>
          </a:p>
        </p:txBody>
      </p:sp>
      <p:sp>
        <p:nvSpPr>
          <p:cNvPr id="11" name="Text Box 5"/>
          <p:cNvSpPr txBox="1">
            <a:spLocks noChangeArrowheads="1"/>
          </p:cNvSpPr>
          <p:nvPr/>
        </p:nvSpPr>
        <p:spPr bwMode="auto">
          <a:xfrm>
            <a:off x="1902748" y="5514758"/>
            <a:ext cx="2766925" cy="304800"/>
          </a:xfrm>
          <a:prstGeom prst="rect">
            <a:avLst/>
          </a:prstGeom>
          <a:solidFill>
            <a:srgbClr val="709BB0"/>
          </a:solidFill>
          <a:ln>
            <a:noFill/>
          </a:ln>
        </p:spPr>
        <p:txBody>
          <a:bodyPr wrap="square">
            <a:spAutoFit/>
          </a:bodyPr>
          <a:lstStyle/>
          <a:p>
            <a:pPr algn="ctr"/>
            <a:r>
              <a:rPr b="1" lang="zh-CN" sz="1400">
                <a:solidFill>
                  <a:schemeClr val="tx2">
                    <a:lumMod val="20000"/>
                    <a:lumOff val="80000"/>
                  </a:schemeClr>
                </a:solidFill>
                <a:latin charset="-122" pitchFamily="34" typeface="微软雅黑"/>
                <a:ea charset="-122" pitchFamily="34" typeface="微软雅黑"/>
              </a:rPr>
              <a:t>罗马尼亚派勒斯城堡</a:t>
            </a:r>
          </a:p>
        </p:txBody>
      </p:sp>
      <p:sp>
        <p:nvSpPr>
          <p:cNvPr id="17" name="圆角矩形 179"/>
          <p:cNvSpPr>
            <a:spLocks noChangeArrowheads="1"/>
          </p:cNvSpPr>
          <p:nvPr/>
        </p:nvSpPr>
        <p:spPr bwMode="auto">
          <a:xfrm flipH="1">
            <a:off x="5759416" y="4492583"/>
            <a:ext cx="1065345" cy="473073"/>
          </a:xfrm>
          <a:custGeom>
            <a:gdLst>
              <a:gd fmla="*/ 0 w 1657544" name="T0"/>
              <a:gd fmla="*/ 0 h 736631" name="T1"/>
              <a:gd fmla="*/ 1657544 w 1657544" name="T2"/>
              <a:gd fmla="*/ 736631 h 736631" name="T3"/>
            </a:gdLst>
            <a:rect b="T3" l="T0" r="T2" t="T1"/>
            <a:pathLst>
              <a:path h="736631" w="1657543">
                <a:moveTo>
                  <a:pt x="288032" y="173340"/>
                </a:moveTo>
                <a:lnTo>
                  <a:pt x="881029" y="173340"/>
                </a:lnTo>
                <a:lnTo>
                  <a:pt x="881029" y="562461"/>
                </a:lnTo>
                <a:lnTo>
                  <a:pt x="288032" y="562461"/>
                </a:lnTo>
                <a:close/>
                <a:moveTo>
                  <a:pt x="275058" y="101332"/>
                </a:moveTo>
                <a:cubicBezTo>
                  <a:pt x="242454" y="101332"/>
                  <a:pt x="216024" y="127762"/>
                  <a:pt x="216024" y="160366"/>
                </a:cubicBezTo>
                <a:lnTo>
                  <a:pt x="216024" y="585188"/>
                </a:lnTo>
                <a:cubicBezTo>
                  <a:pt x="216024" y="617792"/>
                  <a:pt x="242454" y="644222"/>
                  <a:pt x="275058" y="644222"/>
                </a:cubicBezTo>
                <a:lnTo>
                  <a:pt x="877070" y="644222"/>
                </a:lnTo>
                <a:cubicBezTo>
                  <a:pt x="909674" y="644222"/>
                  <a:pt x="936104" y="617792"/>
                  <a:pt x="936104" y="585188"/>
                </a:cubicBezTo>
                <a:lnTo>
                  <a:pt x="936104" y="160366"/>
                </a:lnTo>
                <a:cubicBezTo>
                  <a:pt x="936104" y="127762"/>
                  <a:pt x="909674" y="101332"/>
                  <a:pt x="877070" y="101332"/>
                </a:cubicBezTo>
                <a:close/>
                <a:moveTo>
                  <a:pt x="202053" y="0"/>
                </a:moveTo>
                <a:lnTo>
                  <a:pt x="972680" y="0"/>
                </a:lnTo>
                <a:cubicBezTo>
                  <a:pt x="1016919" y="0"/>
                  <a:pt x="1052781" y="35862"/>
                  <a:pt x="1052781" y="80101"/>
                </a:cubicBezTo>
                <a:lnTo>
                  <a:pt x="1052781" y="130684"/>
                </a:lnTo>
                <a:lnTo>
                  <a:pt x="1240481" y="130684"/>
                </a:lnTo>
                <a:lnTo>
                  <a:pt x="1240481" y="110210"/>
                </a:lnTo>
                <a:cubicBezTo>
                  <a:pt x="1240481" y="90208"/>
                  <a:pt x="1256695" y="73994"/>
                  <a:pt x="1276697" y="73994"/>
                </a:cubicBezTo>
                <a:lnTo>
                  <a:pt x="1393936" y="73994"/>
                </a:lnTo>
                <a:cubicBezTo>
                  <a:pt x="1413938" y="73994"/>
                  <a:pt x="1430152" y="90208"/>
                  <a:pt x="1430152" y="110210"/>
                </a:cubicBezTo>
                <a:lnTo>
                  <a:pt x="1430152" y="56048"/>
                </a:lnTo>
                <a:cubicBezTo>
                  <a:pt x="1430152" y="32069"/>
                  <a:pt x="1449591" y="12630"/>
                  <a:pt x="1473570" y="12630"/>
                </a:cubicBezTo>
                <a:lnTo>
                  <a:pt x="1614126" y="12630"/>
                </a:lnTo>
                <a:cubicBezTo>
                  <a:pt x="1638105" y="12630"/>
                  <a:pt x="1657544" y="32069"/>
                  <a:pt x="1657544" y="56048"/>
                </a:cubicBezTo>
                <a:lnTo>
                  <a:pt x="1657544" y="690795"/>
                </a:lnTo>
                <a:cubicBezTo>
                  <a:pt x="1657544" y="714774"/>
                  <a:pt x="1638105" y="734213"/>
                  <a:pt x="1614126" y="734213"/>
                </a:cubicBezTo>
                <a:lnTo>
                  <a:pt x="1473570" y="734213"/>
                </a:lnTo>
                <a:cubicBezTo>
                  <a:pt x="1449591" y="734213"/>
                  <a:pt x="1430152" y="714774"/>
                  <a:pt x="1430152" y="690795"/>
                </a:cubicBezTo>
                <a:lnTo>
                  <a:pt x="1430152" y="630263"/>
                </a:lnTo>
                <a:cubicBezTo>
                  <a:pt x="1430152" y="650265"/>
                  <a:pt x="1413938" y="666479"/>
                  <a:pt x="1393936" y="666479"/>
                </a:cubicBezTo>
                <a:lnTo>
                  <a:pt x="1276697" y="666479"/>
                </a:lnTo>
                <a:cubicBezTo>
                  <a:pt x="1256695" y="666479"/>
                  <a:pt x="1240481" y="650265"/>
                  <a:pt x="1240481" y="630263"/>
                </a:cubicBezTo>
                <a:lnTo>
                  <a:pt x="1240481" y="608423"/>
                </a:lnTo>
                <a:lnTo>
                  <a:pt x="1052781" y="608423"/>
                </a:lnTo>
                <a:lnTo>
                  <a:pt x="1052781" y="656530"/>
                </a:lnTo>
                <a:cubicBezTo>
                  <a:pt x="1052781" y="700769"/>
                  <a:pt x="1016919" y="736631"/>
                  <a:pt x="972680" y="736631"/>
                </a:cubicBezTo>
                <a:lnTo>
                  <a:pt x="202053" y="736631"/>
                </a:lnTo>
                <a:cubicBezTo>
                  <a:pt x="157814" y="736631"/>
                  <a:pt x="121952" y="700769"/>
                  <a:pt x="121952" y="656530"/>
                </a:cubicBezTo>
                <a:lnTo>
                  <a:pt x="121952" y="610842"/>
                </a:lnTo>
                <a:lnTo>
                  <a:pt x="32889" y="610842"/>
                </a:lnTo>
                <a:cubicBezTo>
                  <a:pt x="14725" y="610842"/>
                  <a:pt x="0" y="596117"/>
                  <a:pt x="0" y="577953"/>
                </a:cubicBezTo>
                <a:lnTo>
                  <a:pt x="0" y="166881"/>
                </a:lnTo>
                <a:cubicBezTo>
                  <a:pt x="0" y="148717"/>
                  <a:pt x="14725" y="133992"/>
                  <a:pt x="32889" y="133992"/>
                </a:cubicBezTo>
                <a:lnTo>
                  <a:pt x="121952" y="133992"/>
                </a:lnTo>
                <a:lnTo>
                  <a:pt x="121952" y="80101"/>
                </a:lnTo>
                <a:cubicBezTo>
                  <a:pt x="121952" y="35862"/>
                  <a:pt x="157814" y="0"/>
                  <a:pt x="202053" y="0"/>
                </a:cubicBezTo>
                <a:close/>
              </a:path>
            </a:pathLst>
          </a:custGeom>
          <a:solidFill>
            <a:srgbClr val="709BB0"/>
          </a:solidFill>
          <a:ln>
            <a:noFill/>
          </a:ln>
          <a:effec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 name="矩形 1"/>
          <p:cNvSpPr/>
          <p:nvPr/>
        </p:nvSpPr>
        <p:spPr bwMode="auto">
          <a:xfrm>
            <a:off x="0" y="6502312"/>
            <a:ext cx="9144000" cy="355688"/>
          </a:xfrm>
          <a:prstGeom prst="rect">
            <a:avLst/>
          </a:prstGeom>
          <a:solidFill>
            <a:srgbClr val="709BB0"/>
          </a:solidFill>
          <a:ln algn="ctr" cap="flat" cmpd="sng" w="9525">
            <a:solidFill>
              <a:schemeClr val="bg1">
                <a:lumMod val="85000"/>
              </a:schemeClr>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mtClean="0" strike="noStrike" sz="1800" u="none">
              <a:ln>
                <a:noFill/>
              </a:ln>
              <a:solidFill>
                <a:schemeClr val="tx1"/>
              </a:solidFill>
              <a:effectLst/>
              <a:latin charset="0" pitchFamily="34" typeface="Arial"/>
              <a:ea charset="-122" pitchFamily="2" typeface="宋体"/>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97</Paragraphs>
  <Slides>17</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17</vt:i4>
      </vt:variant>
    </vt:vector>
  </HeadingPairs>
  <TitlesOfParts>
    <vt:vector baseType="lpstr" size="24">
      <vt:lpstr>Arial</vt:lpstr>
      <vt:lpstr>Calibri</vt:lpstr>
      <vt:lpstr>宋体</vt:lpstr>
      <vt:lpstr>Arial Black</vt:lpstr>
      <vt:lpstr>微软雅黑</vt:lpstr>
      <vt:lpstr>方正姚体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2021-08-22T11:52:11Z</dcterms:created>
  <cp:lastPrinted>2021-08-22T11:52:11Z</cp:lastPrinted>
  <dcterms:modified xsi:type="dcterms:W3CDTF">2021-08-22T05:39:55Z</dcterms:modified>
  <cp:revision>1</cp:revision>
</cp:coreProperties>
</file>