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0" r:id="rId2"/>
    <p:sldMasterId id="2147483692" r:id="rId3"/>
  </p:sldMasterIdLst>
  <p:notesMasterIdLst>
    <p:notesMasterId r:id="rId4"/>
  </p:notesMasterIdLst>
  <p:sldIdLst>
    <p:sldId id="9883" r:id="rId5"/>
    <p:sldId id="9884" r:id="rId6"/>
    <p:sldId id="9885" r:id="rId7"/>
    <p:sldId id="9882" r:id="rId8"/>
    <p:sldId id="361" r:id="rId9"/>
    <p:sldId id="394" r:id="rId10"/>
    <p:sldId id="397" r:id="rId11"/>
    <p:sldId id="398" r:id="rId12"/>
    <p:sldId id="9886" r:id="rId13"/>
    <p:sldId id="395" r:id="rId14"/>
    <p:sldId id="400" r:id="rId15"/>
    <p:sldId id="403" r:id="rId16"/>
    <p:sldId id="9887" r:id="rId17"/>
    <p:sldId id="401" r:id="rId18"/>
    <p:sldId id="405" r:id="rId19"/>
    <p:sldId id="409" r:id="rId20"/>
    <p:sldId id="410" r:id="rId21"/>
    <p:sldId id="9888" r:id="rId22"/>
    <p:sldId id="406" r:id="rId23"/>
    <p:sldId id="412" r:id="rId24"/>
    <p:sldId id="9890" r:id="rId25"/>
    <p:sldId id="9891" r:id="rId26"/>
    <p:sldId id="429" r:id="rId27"/>
    <p:sldId id="988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guide id="3" pos="1050" userDrawn="1">
          <p15:clr>
            <a:srgbClr val="A4A3A4"/>
          </p15:clr>
        </p15:guide>
        <p15:guide id="4" orient="horz" pos="1117" userDrawn="1">
          <p15:clr>
            <a:srgbClr val="A4A3A4"/>
          </p15:clr>
        </p15:guide>
        <p15:guide id="5" pos="55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3" autoAdjust="0"/>
    <p:restoredTop sz="96314" autoAdjust="0"/>
  </p:normalViewPr>
  <p:slideViewPr>
    <p:cSldViewPr snapToGrid="0" showGuides="1">
      <p:cViewPr varScale="1">
        <p:scale>
          <a:sx n="108" d="100"/>
          <a:sy n="108" d="100"/>
        </p:scale>
        <p:origin x="696" y="114"/>
      </p:cViewPr>
      <p:guideLst>
        <p:guide orient="horz" pos="2137"/>
        <p:guide pos="3863"/>
        <p:guide pos="1050"/>
        <p:guide orient="horz" pos="1117"/>
        <p:guide pos="55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61.xml" Type="http://schemas.openxmlformats.org/officeDocument/2006/relationships/tags"/><Relationship Id="rId3" Target="slideMasters/slideMaster3.xml" Type="http://schemas.openxmlformats.org/officeDocument/2006/relationships/slide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F2B2-C81D-4948-9EDF-568F71B89931}" type="datetimeFigureOut">
              <a:rPr lang="zh-CN" altLang="en-US" smtClean="0"/>
              <a:t>2021/1/31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8009E-218E-4EEF-9489-D323FC6996E4}" type="slidenum">
              <a:rPr lang="zh-CN" altLang="en-US" smtClean="0"/>
              <a:t>‹#›</a:t>
            </a:fld>
            <a:endParaRPr lang="zh-CN" altLang="en-US"/>
          </a:p>
        </p:txBody>
      </p:sp>
    </p:spTree>
    <p:extLst>
      <p:ext uri="{BB962C8B-B14F-4D97-AF65-F5344CB8AC3E}">
        <p14:creationId val="334287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347193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850439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29570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588506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094305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005726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197242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73092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666369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78174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680613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51710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6504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432786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693867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67252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标题和内容">
    <p:bg>
      <p:bgPr>
        <a:solidFill>
          <a:schemeClr val="bg1"/>
        </a:solidFill>
        <a:effectLst/>
      </p:bgPr>
    </p:bg>
    <p:spTree>
      <p:nvGrpSpPr>
        <p:cNvPr id="1" name=""/>
        <p:cNvGrpSpPr/>
        <p:nvPr/>
      </p:nvGrpSpPr>
      <p:grpSpPr>
        <a:xfrm>
          <a:off x="0" y="0"/>
          <a:ext cx="0" cy="0"/>
        </a:xfrm>
      </p:grpSpPr>
      <p:sp>
        <p:nvSpPr>
          <p:cNvPr id="7" name="文本框 6">
            <a:extLst>
              <a:ext uri="{FF2B5EF4-FFF2-40B4-BE49-F238E27FC236}">
                <a16:creationId xmlns:a16="http://schemas.microsoft.com/office/drawing/2014/main" id="{B3D3A93F-CBE0-4F91-B298-DC0E7AB65D2D}"/>
              </a:ext>
            </a:extLst>
          </p:cNvPr>
          <p:cNvSpPr txBox="1"/>
          <p:nvPr userDrawn="1"/>
        </p:nvSpPr>
        <p:spPr>
          <a:xfrm>
            <a:off x="1991282" y="519934"/>
            <a:ext cx="8209437" cy="523220"/>
          </a:xfrm>
          <a:prstGeom prst="rect">
            <a:avLst/>
          </a:prstGeom>
          <a:noFill/>
        </p:spPr>
        <p:txBody>
          <a:bodyPr wrap="square" rtlCol="0">
            <a:spAutoFit/>
          </a:bodyPr>
          <a:lstStyle/>
          <a:p>
            <a:pPr algn="ctr" defTabSz="1219170"/>
            <a:r>
              <a:rPr lang="zh-CN" altLang="en-US" sz="28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与时俱进，开拓创新，创造性地做好纪检监察工作</a:t>
            </a:r>
          </a:p>
        </p:txBody>
      </p:sp>
    </p:spTree>
    <p:extLst>
      <p:ext uri="{BB962C8B-B14F-4D97-AF65-F5344CB8AC3E}">
        <p14:creationId val="4123035549"/>
      </p:ext>
    </p:extLst>
  </p:cSld>
  <p:clrMapOvr>
    <a:masterClrMapping/>
  </p:clrMapOvr>
  <p:transition spd="slow">
    <p:comb/>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C545650E-519A-464A-9004-CA6C2F99CA2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8CA2253-FDE3-469F-B474-B53D923044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DF61D81-58C7-4A83-AA08-E11E7374FA0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D1BA36E-B181-4B86-B927-A77628829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5195C7C-F345-4261-879C-D2E10271EF4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678F502-2715-42C5-889B-AD083843BA74}"/>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8" name="页脚占位符 7">
            <a:extLst>
              <a:ext uri="{FF2B5EF4-FFF2-40B4-BE49-F238E27FC236}">
                <a16:creationId xmlns:a16="http://schemas.microsoft.com/office/drawing/2014/main" id="{318F028E-4BDE-466A-89E0-F0C424B81A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BB25D90-8868-4875-AA62-4C3385C10EB4}"/>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207197518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D223E6F-0AB9-44C7-B95C-8B457C2936B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BC68898-449F-434E-AED3-92C3B15BFE0A}"/>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4" name="页脚占位符 3">
            <a:extLst>
              <a:ext uri="{FF2B5EF4-FFF2-40B4-BE49-F238E27FC236}">
                <a16:creationId xmlns:a16="http://schemas.microsoft.com/office/drawing/2014/main" id="{C50297B7-493F-4AD2-A15B-67BCD09725A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5CE7D2C-A397-4FAA-98F1-27E650D56D3C}"/>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6984212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C31108DF-94ED-43EB-AFB5-1FB317592C49}"/>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3" name="页脚占位符 2">
            <a:extLst>
              <a:ext uri="{FF2B5EF4-FFF2-40B4-BE49-F238E27FC236}">
                <a16:creationId xmlns:a16="http://schemas.microsoft.com/office/drawing/2014/main" id="{6F74CE1B-68B0-45AC-B9F1-0710F0300E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DE70ECD-44FE-474F-B180-FC0D15B31A23}"/>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111989106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A578590-172E-41EA-88E7-9B3D69EE88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A50248C-5FEC-407F-97C0-1211C0954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DC5D18D-F63C-40BD-91D9-2B54D22D4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44AE1C0-92B6-499A-8BDA-89F7F81B38BD}"/>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6" name="页脚占位符 5">
            <a:extLst>
              <a:ext uri="{FF2B5EF4-FFF2-40B4-BE49-F238E27FC236}">
                <a16:creationId xmlns:a16="http://schemas.microsoft.com/office/drawing/2014/main" id="{D35A132F-6EDF-47D9-85E1-4BEC317797C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9306B6-5910-44B1-A0EC-5BD46E894F94}"/>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27074078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580078D-8F26-4C40-B33A-F6E2FADA1A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CCFFB47-D479-4C33-B24A-4D3FCE653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093A7A5-E4F0-46F6-8DA9-82E0EB0F7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84B2826-051D-4F5E-891A-8EA01DAA2AE9}"/>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6" name="页脚占位符 5">
            <a:extLst>
              <a:ext uri="{FF2B5EF4-FFF2-40B4-BE49-F238E27FC236}">
                <a16:creationId xmlns:a16="http://schemas.microsoft.com/office/drawing/2014/main" id="{7647498A-CA8C-4FF3-A007-E718F0C2D4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19B69ED-6BA9-477C-B50F-C02F1E8C5E33}"/>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219366591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0FA3CD9-3F92-41F8-BBB8-B69172B8CDE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E1B079-1F26-4E4B-A2E9-D5AAE9AF905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2AE5A9-3977-4FCF-84C1-2FA497FA479A}"/>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5" name="页脚占位符 4">
            <a:extLst>
              <a:ext uri="{FF2B5EF4-FFF2-40B4-BE49-F238E27FC236}">
                <a16:creationId xmlns:a16="http://schemas.microsoft.com/office/drawing/2014/main" id="{8B764280-1F5A-4031-8B6A-B1E0B5F915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7A8460-2B39-4A54-A19D-9BFA943605DB}"/>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414617367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7E97496-5F3A-48D2-AEEB-E905CD6DB08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9A07E40-4565-4499-8252-DEA225ECCD2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BE6925-4D1E-4EBF-AE93-E6561B24A63B}"/>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5" name="页脚占位符 4">
            <a:extLst>
              <a:ext uri="{FF2B5EF4-FFF2-40B4-BE49-F238E27FC236}">
                <a16:creationId xmlns:a16="http://schemas.microsoft.com/office/drawing/2014/main" id="{0F0A0D5C-9650-4822-A82B-37E9D926E7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4539AC-2DCD-4581-9EBB-B1449525339D}"/>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31185840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12813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951839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2170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标题和内容">
    <p:bg>
      <p:bgPr>
        <a:solidFill>
          <a:schemeClr val="bg1"/>
        </a:solidFill>
        <a:effectLst/>
      </p:bgPr>
    </p:bg>
    <p:spTree>
      <p:nvGrpSpPr>
        <p:cNvPr id="1" name=""/>
        <p:cNvGrpSpPr/>
        <p:nvPr/>
      </p:nvGrpSpPr>
      <p:grpSpPr>
        <a:xfrm>
          <a:off x="0" y="0"/>
          <a:ext cx="0" cy="0"/>
        </a:xfrm>
      </p:grpSpPr>
      <p:sp>
        <p:nvSpPr>
          <p:cNvPr id="7" name="文本框 6">
            <a:extLst>
              <a:ext uri="{FF2B5EF4-FFF2-40B4-BE49-F238E27FC236}">
                <a16:creationId xmlns:a16="http://schemas.microsoft.com/office/drawing/2014/main" id="{B3D3A93F-CBE0-4F91-B298-DC0E7AB65D2D}"/>
              </a:ext>
            </a:extLst>
          </p:cNvPr>
          <p:cNvSpPr txBox="1"/>
          <p:nvPr userDrawn="1"/>
        </p:nvSpPr>
        <p:spPr>
          <a:xfrm>
            <a:off x="1981757" y="516759"/>
            <a:ext cx="8228487" cy="523220"/>
          </a:xfrm>
          <a:prstGeom prst="rect">
            <a:avLst/>
          </a:prstGeom>
          <a:noFill/>
        </p:spPr>
        <p:txBody>
          <a:bodyPr wrap="square" rtlCol="0">
            <a:spAutoFit/>
          </a:bodyPr>
          <a:lstStyle/>
          <a:p>
            <a:pPr algn="ctr" defTabSz="1219170"/>
            <a:r>
              <a:rPr lang="zh-CN" altLang="en-US" sz="28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围绕中心，服务大局，针对性地做好纪检监察工作</a:t>
            </a:r>
          </a:p>
        </p:txBody>
      </p:sp>
    </p:spTree>
    <p:extLst>
      <p:ext uri="{BB962C8B-B14F-4D97-AF65-F5344CB8AC3E}">
        <p14:creationId val="538723722"/>
      </p:ext>
    </p:extLst>
  </p:cSld>
  <p:clrMapOvr>
    <a:masterClrMapping/>
  </p:clrMapOvr>
  <p:transition spd="slow">
    <p:comb/>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565763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464077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969243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424832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501915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821011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115049"/>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93903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标题和内容">
    <p:bg>
      <p:bgPr>
        <a:solidFill>
          <a:schemeClr val="bg1"/>
        </a:solidFill>
        <a:effectLst/>
      </p:bgPr>
    </p:bg>
    <p:spTree>
      <p:nvGrpSpPr>
        <p:cNvPr id="1" name=""/>
        <p:cNvGrpSpPr/>
        <p:nvPr/>
      </p:nvGrpSpPr>
      <p:grpSpPr>
        <a:xfrm>
          <a:off x="0" y="0"/>
          <a:ext cx="0" cy="0"/>
        </a:xfrm>
      </p:grpSpPr>
      <p:sp>
        <p:nvSpPr>
          <p:cNvPr id="7" name="文本框 6">
            <a:extLst>
              <a:ext uri="{FF2B5EF4-FFF2-40B4-BE49-F238E27FC236}">
                <a16:creationId xmlns:a16="http://schemas.microsoft.com/office/drawing/2014/main" id="{B3D3A93F-CBE0-4F91-B298-DC0E7AB65D2D}"/>
              </a:ext>
            </a:extLst>
          </p:cNvPr>
          <p:cNvSpPr txBox="1"/>
          <p:nvPr userDrawn="1"/>
        </p:nvSpPr>
        <p:spPr>
          <a:xfrm>
            <a:off x="1943657" y="551684"/>
            <a:ext cx="8304687" cy="523220"/>
          </a:xfrm>
          <a:prstGeom prst="rect">
            <a:avLst/>
          </a:prstGeom>
          <a:noFill/>
        </p:spPr>
        <p:txBody>
          <a:bodyPr wrap="square" rtlCol="0">
            <a:spAutoFit/>
          </a:bodyPr>
          <a:lstStyle/>
          <a:p>
            <a:pPr algn="ctr" defTabSz="1219170"/>
            <a:r>
              <a:rPr lang="zh-CN" altLang="en-US" sz="28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调整思路，改进方法，规范化地做好纪检监察工作</a:t>
            </a:r>
          </a:p>
        </p:txBody>
      </p:sp>
    </p:spTree>
    <p:extLst>
      <p:ext uri="{BB962C8B-B14F-4D97-AF65-F5344CB8AC3E}">
        <p14:creationId val="3694004666"/>
      </p:ext>
    </p:extLst>
  </p:cSld>
  <p:clrMapOvr>
    <a:masterClrMapping/>
  </p:clrMapOvr>
  <p:transition spd="slow">
    <p:comb/>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标题和内容">
    <p:bg>
      <p:bgPr>
        <a:solidFill>
          <a:schemeClr val="bg1"/>
        </a:solidFill>
        <a:effectLst/>
      </p:bgPr>
    </p:bg>
    <p:spTree>
      <p:nvGrpSpPr>
        <p:cNvPr id="1" name=""/>
        <p:cNvGrpSpPr/>
        <p:nvPr/>
      </p:nvGrpSpPr>
      <p:grpSpPr>
        <a:xfrm>
          <a:off x="0" y="0"/>
          <a:ext cx="0" cy="0"/>
        </a:xfrm>
      </p:grpSpPr>
      <p:sp>
        <p:nvSpPr>
          <p:cNvPr id="7" name="文本框 6">
            <a:extLst>
              <a:ext uri="{FF2B5EF4-FFF2-40B4-BE49-F238E27FC236}">
                <a16:creationId xmlns:a16="http://schemas.microsoft.com/office/drawing/2014/main" id="{B3D3A93F-CBE0-4F91-B298-DC0E7AB65D2D}"/>
              </a:ext>
            </a:extLst>
          </p:cNvPr>
          <p:cNvSpPr txBox="1"/>
          <p:nvPr userDrawn="1"/>
        </p:nvSpPr>
        <p:spPr>
          <a:xfrm>
            <a:off x="1981757" y="542159"/>
            <a:ext cx="8228487" cy="523220"/>
          </a:xfrm>
          <a:prstGeom prst="rect">
            <a:avLst/>
          </a:prstGeom>
          <a:noFill/>
        </p:spPr>
        <p:txBody>
          <a:bodyPr wrap="square" rtlCol="0">
            <a:spAutoFit/>
          </a:bodyPr>
          <a:lstStyle/>
          <a:p>
            <a:pPr algn="ctr" defTabSz="1219170"/>
            <a:r>
              <a:rPr lang="zh-CN" altLang="en-US" sz="2800" b="1">
                <a:gradFill>
                  <a:gsLst>
                    <a:gs pos="14000">
                      <a:srgbClr val="FF0000"/>
                    </a:gs>
                    <a:gs pos="94000">
                      <a:srgbClr val="790000"/>
                    </a:gs>
                    <a:gs pos="49000">
                      <a:srgbClr val="FF0000"/>
                    </a:gs>
                  </a:gsLst>
                  <a:lin ang="5400000" scaled="1"/>
                </a:gradFill>
                <a:effectLst>
                  <a:glow rad="152400">
                    <a:prstClr val="white"/>
                  </a:glow>
                </a:effectLst>
                <a:latin typeface="微软雅黑" panose="020b0503020204020204" pitchFamily="34" charset="-122"/>
                <a:ea typeface="微软雅黑" panose="020b0503020204020204" pitchFamily="34" charset="-122"/>
                <a:cs typeface="+mn-ea"/>
                <a:sym typeface="+mn-lt"/>
              </a:rPr>
              <a:t>加强修养，提高素质，高标准地做好纪检监察工作</a:t>
            </a:r>
          </a:p>
        </p:txBody>
      </p:sp>
    </p:spTree>
    <p:extLst>
      <p:ext uri="{BB962C8B-B14F-4D97-AF65-F5344CB8AC3E}">
        <p14:creationId val="537921131"/>
      </p:ext>
    </p:extLst>
  </p:cSld>
  <p:clrMapOvr>
    <a:masterClrMapping/>
  </p:clrMapOvr>
  <p:transition spd="slow">
    <p:comb/>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bg>
      <p:bgPr>
        <a:solidFill>
          <a:schemeClr val="bg1"/>
        </a:solidFill>
        <a:effectLst/>
      </p:bgPr>
    </p:bg>
    <p:spTree>
      <p:nvGrpSpPr>
        <p:cNvPr id="1" name=""/>
        <p:cNvGrpSpPr/>
        <p:nvPr/>
      </p:nvGrpSpPr>
      <p:grpSpPr>
        <a:xfrm>
          <a:off x="0" y="0"/>
          <a:ext cx="0" cy="0"/>
        </a:xfrm>
      </p:grpSpPr>
    </p:spTree>
    <p:extLst>
      <p:ext uri="{BB962C8B-B14F-4D97-AF65-F5344CB8AC3E}">
        <p14:creationId val="2378022958"/>
      </p:ext>
    </p:extLst>
  </p:cSld>
  <p:clrMapOvr>
    <a:masterClrMapping/>
  </p:clrMapOvr>
  <p:transition spd="slow">
    <p:comb/>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99951729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CC320EC-78CB-42C9-B915-140FC62447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BF755-3DB7-4889-AC64-D33906229A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0F77D4-E174-4439-81A1-1785ECEDCE55}"/>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5" name="页脚占位符 4">
            <a:extLst>
              <a:ext uri="{FF2B5EF4-FFF2-40B4-BE49-F238E27FC236}">
                <a16:creationId xmlns:a16="http://schemas.microsoft.com/office/drawing/2014/main" id="{0CE7AC4A-E212-4C8B-A12A-BE3FA80A03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63F945-3155-40CC-90D5-066D20AEEAF7}"/>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88141624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93B99E2-7D25-43FC-A7F6-180515CD142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E01B18-6380-419A-9C54-63F0F4378C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6F1F71F-74BA-4563-878B-F737E3243681}"/>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5" name="页脚占位符 4">
            <a:extLst>
              <a:ext uri="{FF2B5EF4-FFF2-40B4-BE49-F238E27FC236}">
                <a16:creationId xmlns:a16="http://schemas.microsoft.com/office/drawing/2014/main" id="{079CA243-7E61-4E54-AA0B-794292CBC3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7D4340-734A-47A5-82B1-BA592F19606F}"/>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241606677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D96809F-90A8-41C9-B26D-930756EE16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AF3C01F-746E-467A-A2AF-77CFA9344CF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BA739C9-9960-48E9-A439-FFBC9B70B88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B31A92-8468-4C02-BC38-FE4E36AA9BD2}"/>
              </a:ext>
            </a:extLst>
          </p:cNvPr>
          <p:cNvSpPr>
            <a:spLocks noGrp="1"/>
          </p:cNvSpPr>
          <p:nvPr>
            <p:ph type="dt" sz="half" idx="10"/>
          </p:nvPr>
        </p:nvSpPr>
        <p:spPr/>
        <p:txBody>
          <a:bodyPr/>
          <a:lstStyle/>
          <a:p>
            <a:fld id="{50D749F0-A34A-4F66-9F53-A389B314406F}" type="datetimeFigureOut">
              <a:rPr lang="zh-CN" altLang="en-US" smtClean="0"/>
              <a:t>2021/1/31</a:t>
            </a:fld>
            <a:endParaRPr lang="zh-CN" altLang="en-US"/>
          </a:p>
        </p:txBody>
      </p:sp>
      <p:sp>
        <p:nvSpPr>
          <p:cNvPr id="6" name="页脚占位符 5">
            <a:extLst>
              <a:ext uri="{FF2B5EF4-FFF2-40B4-BE49-F238E27FC236}">
                <a16:creationId xmlns:a16="http://schemas.microsoft.com/office/drawing/2014/main" id="{B7F79258-81B0-45DF-8236-CDB994485F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114F9D-048A-4C48-B1BA-71BEFD4FB813}"/>
              </a:ext>
            </a:extLst>
          </p:cNvPr>
          <p:cNvSpPr>
            <a:spLocks noGrp="1"/>
          </p:cNvSpPr>
          <p:nvPr>
            <p:ph type="sldNum" sz="quarter" idx="12"/>
          </p:nvPr>
        </p:nvSpPr>
        <p:spPr/>
        <p:txBody>
          <a:bodyPr/>
          <a:lstStyle/>
          <a:p>
            <a:fld id="{9AD32825-7A74-4F16-9EB0-85598872DFD6}" type="slidenum">
              <a:rPr lang="zh-CN" altLang="en-US" smtClean="0"/>
              <a:t>‹#›</a:t>
            </a:fld>
            <a:endParaRPr lang="zh-CN" altLang="en-US"/>
          </a:p>
        </p:txBody>
      </p:sp>
    </p:spTree>
    <p:extLst>
      <p:ext uri="{BB962C8B-B14F-4D97-AF65-F5344CB8AC3E}">
        <p14:creationId val="124038392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11" Target="../tags/tag3.xml" Type="http://schemas.openxmlformats.org/officeDocument/2006/relationships/tags"/><Relationship Id="rId12" Target="../tags/tag4.xml" Type="http://schemas.openxmlformats.org/officeDocument/2006/relationships/tags"/><Relationship Id="rId13" Target="../tags/tag5.xml" Type="http://schemas.openxmlformats.org/officeDocument/2006/relationships/tags"/><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media/image1.jpeg" Type="http://schemas.openxmlformats.org/officeDocument/2006/relationships/image"/><Relationship Id="rId7" Target="../media/image2.png" Type="http://schemas.openxmlformats.org/officeDocument/2006/relationships/image"/><Relationship Id="rId8" Target="../media/image3.png" Type="http://schemas.openxmlformats.org/officeDocument/2006/relationships/image"/><Relationship Id="rId9" Target="../tags/tag1.xml" Type="http://schemas.openxmlformats.org/officeDocument/2006/relationships/tags"/></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3.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D7F881E8-1EBB-4BB2-9AE0-BEEA105DB42A}"/>
              </a:ext>
            </a:extLst>
          </p:cNvPr>
          <p:cNvPicPr>
            <a:picLocks noChangeAspect="1"/>
          </p:cNvPicPr>
          <p:nvPr/>
        </p:nvPicPr>
        <p:blipFill>
          <a:blip r:embed="rId6">
            <a:extLst>
              <a:ext uri="{28A0092B-C50C-407E-A947-70E740481C1C}">
                <a14:useLocalDpi val="0"/>
              </a:ext>
            </a:extLst>
          </a:blip>
          <a:stretch>
            <a:fillRect/>
          </a:stretch>
        </p:blipFill>
        <p:spPr>
          <a:xfrm>
            <a:off x="0" y="0"/>
            <a:ext cx="12192000" cy="6858000"/>
          </a:xfrm>
          <a:prstGeom prst="rect">
            <a:avLst/>
          </a:prstGeom>
        </p:spPr>
      </p:pic>
      <p:sp>
        <p:nvSpPr>
          <p:cNvPr id="4" name="矩形: 圆角 3">
            <a:extLst>
              <a:ext uri="{FF2B5EF4-FFF2-40B4-BE49-F238E27FC236}">
                <a16:creationId xmlns:a16="http://schemas.microsoft.com/office/drawing/2014/main" id="{78666E10-7C07-436B-B6A8-2370D13FC8DC}"/>
              </a:ext>
            </a:extLst>
          </p:cNvPr>
          <p:cNvSpPr/>
          <p:nvPr/>
        </p:nvSpPr>
        <p:spPr>
          <a:xfrm>
            <a:off x="428625" y="326571"/>
            <a:ext cx="11334750" cy="6204858"/>
          </a:xfrm>
          <a:prstGeom prst="roundRect">
            <a:avLst>
              <a:gd name="adj" fmla="val 67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包含 室内, 监控, 桌子, 电脑  描述已自动生成">
            <a:extLst>
              <a:ext uri="{FF2B5EF4-FFF2-40B4-BE49-F238E27FC236}">
                <a16:creationId xmlns:a16="http://schemas.microsoft.com/office/drawing/2014/main" id="{94A2D561-8474-41DC-A029-A605E51E98C9}"/>
              </a:ext>
            </a:extLst>
          </p:cNvPr>
          <p:cNvPicPr>
            <a:picLocks noChangeAspect="1"/>
          </p:cNvPicPr>
          <p:nvPr/>
        </p:nvPicPr>
        <p:blipFill>
          <a:blip r:embed="rId7">
            <a:extLst>
              <a:ext uri="{28A0092B-C50C-407E-A947-70E740481C1C}">
                <a14:useLocalDpi val="0"/>
              </a:ext>
            </a:extLst>
          </a:blip>
          <a:srcRect t="49933"/>
          <a:stretch>
            <a:fillRect/>
          </a:stretch>
        </p:blipFill>
        <p:spPr>
          <a:xfrm>
            <a:off x="0" y="4601029"/>
            <a:ext cx="12192000" cy="2256970"/>
          </a:xfrm>
          <a:prstGeom prst="rect">
            <a:avLst/>
          </a:prstGeom>
        </p:spPr>
      </p:pic>
      <p:pic>
        <p:nvPicPr>
          <p:cNvPr id="6" name="图片 5">
            <a:extLst>
              <a:ext uri="{FF2B5EF4-FFF2-40B4-BE49-F238E27FC236}">
                <a16:creationId xmlns:a16="http://schemas.microsoft.com/office/drawing/2014/main" id="{FB4A9190-5A2D-4AD2-9807-C9A5C346FAB7}"/>
              </a:ext>
            </a:extLst>
          </p:cNvPr>
          <p:cNvPicPr>
            <a:picLocks noChangeAspect="1"/>
          </p:cNvPicPr>
          <p:nvPr/>
        </p:nvPicPr>
        <p:blipFill>
          <a:blip r:embed="rId8">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tretch>
            <a:fillRect/>
          </a:stretch>
        </p:blipFill>
        <p:spPr>
          <a:xfrm>
            <a:off x="0" y="5931128"/>
            <a:ext cx="1858053" cy="1145386"/>
          </a:xfrm>
          <a:prstGeom prst="rect">
            <a:avLst/>
          </a:prstGeom>
        </p:spPr>
      </p:pic>
      <p:grpSp>
        <p:nvGrpSpPr>
          <p:cNvPr id="16" name="组合 15">
            <a:extLst>
              <a:ext uri="{FF2B5EF4-FFF2-40B4-BE49-F238E27FC236}">
                <a16:creationId xmlns:a16="http://schemas.microsoft.com/office/drawing/2014/main" id="{09C3AAF1-52CA-4814-BE46-D65DFF548543}"/>
              </a:ext>
            </a:extLst>
          </p:cNvPr>
          <p:cNvGrpSpPr/>
          <p:nvPr userDrawn="1"/>
        </p:nvGrpSpPr>
        <p:grpSpPr>
          <a:xfrm>
            <a:off x="2205938" y="983247"/>
            <a:ext cx="7780125" cy="340128"/>
            <a:chOff x="2067818" y="2516914"/>
            <a:chExt cx="7780125" cy="340128"/>
          </a:xfrm>
        </p:grpSpPr>
        <p:cxnSp>
          <p:nvCxnSpPr>
            <p:cNvPr id="17" name="直接连接符 16">
              <a:extLst>
                <a:ext uri="{FF2B5EF4-FFF2-40B4-BE49-F238E27FC236}">
                  <a16:creationId xmlns:a16="http://schemas.microsoft.com/office/drawing/2014/main" id="{24815EDD-9314-43F1-8B73-D69D880AD4BD}"/>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51517F8-C569-4E99-88E1-CA37C9E4789E}"/>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577A56E7-2555-4558-BD6D-4B70BC8E6EE3}"/>
                </a:ext>
              </a:extLst>
            </p:cNvPr>
            <p:cNvGrpSpPr/>
            <p:nvPr/>
          </p:nvGrpSpPr>
          <p:grpSpPr>
            <a:xfrm>
              <a:off x="5366039" y="2516914"/>
              <a:ext cx="1183683" cy="340128"/>
              <a:chOff x="3965502" y="1879809"/>
              <a:chExt cx="1193100" cy="342834"/>
            </a:xfrm>
            <a:solidFill>
              <a:srgbClr val="FF0000"/>
            </a:solidFill>
          </p:grpSpPr>
          <p:sp>
            <p:nvSpPr>
              <p:cNvPr id="20" name="PA-dark-star-shape_15445">
                <a:extLst>
                  <a:ext uri="{FF2B5EF4-FFF2-40B4-BE49-F238E27FC236}">
                    <a16:creationId xmlns:a16="http://schemas.microsoft.com/office/drawing/2014/main" id="{564886E5-40D9-4450-97BA-CA6841B35087}"/>
                  </a:ext>
                </a:extLst>
              </p:cNvPr>
              <p:cNvSpPr>
                <a:spLocks noChangeAspect="1"/>
              </p:cNvSpPr>
              <p:nvPr>
                <p:custDataLst>
                  <p:tags r:id="rId9"/>
                </p:custDataLst>
              </p:nvPr>
            </p:nvSpPr>
            <p:spPr bwMode="auto">
              <a:xfrm>
                <a:off x="4391609" y="1879809"/>
                <a:ext cx="360781" cy="342834"/>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1" name="PA-dark-star-shape_15445">
                <a:extLst>
                  <a:ext uri="{FF2B5EF4-FFF2-40B4-BE49-F238E27FC236}">
                    <a16:creationId xmlns:a16="http://schemas.microsoft.com/office/drawing/2014/main" id="{C1A9F947-037B-4759-B714-362430475768}"/>
                  </a:ext>
                </a:extLst>
              </p:cNvPr>
              <p:cNvSpPr>
                <a:spLocks noChangeAspect="1"/>
              </p:cNvSpPr>
              <p:nvPr>
                <p:custDataLst>
                  <p:tags r:id="rId10"/>
                </p:custDataLst>
              </p:nvPr>
            </p:nvSpPr>
            <p:spPr bwMode="auto">
              <a:xfrm>
                <a:off x="4771621"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2" name="PA-dark-star-shape_15445">
                <a:extLst>
                  <a:ext uri="{FF2B5EF4-FFF2-40B4-BE49-F238E27FC236}">
                    <a16:creationId xmlns:a16="http://schemas.microsoft.com/office/drawing/2014/main" id="{9D82666B-051C-48C1-ABC6-1CBEE7EA31FB}"/>
                  </a:ext>
                </a:extLst>
              </p:cNvPr>
              <p:cNvSpPr>
                <a:spLocks noChangeAspect="1"/>
              </p:cNvSpPr>
              <p:nvPr>
                <p:custDataLst>
                  <p:tags r:id="rId11"/>
                </p:custDataLst>
              </p:nvPr>
            </p:nvSpPr>
            <p:spPr bwMode="auto">
              <a:xfrm>
                <a:off x="4161559" y="1951407"/>
                <a:ext cx="210089" cy="199638"/>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3" name="PA-dark-star-shape_15445">
                <a:extLst>
                  <a:ext uri="{FF2B5EF4-FFF2-40B4-BE49-F238E27FC236}">
                    <a16:creationId xmlns:a16="http://schemas.microsoft.com/office/drawing/2014/main" id="{88B5C0C4-4584-4149-9882-CD0479D3EB9D}"/>
                  </a:ext>
                </a:extLst>
              </p:cNvPr>
              <p:cNvSpPr>
                <a:spLocks noChangeAspect="1"/>
              </p:cNvSpPr>
              <p:nvPr>
                <p:custDataLst>
                  <p:tags r:id="rId12"/>
                </p:custDataLst>
              </p:nvPr>
            </p:nvSpPr>
            <p:spPr bwMode="auto">
              <a:xfrm>
                <a:off x="396550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sp>
            <p:nvSpPr>
              <p:cNvPr id="24" name="PA-dark-star-shape_15445">
                <a:extLst>
                  <a:ext uri="{FF2B5EF4-FFF2-40B4-BE49-F238E27FC236}">
                    <a16:creationId xmlns:a16="http://schemas.microsoft.com/office/drawing/2014/main" id="{51AE0D8A-7872-4E30-A6A5-EEA3EC835D0E}"/>
                  </a:ext>
                </a:extLst>
              </p:cNvPr>
              <p:cNvSpPr>
                <a:spLocks noChangeAspect="1"/>
              </p:cNvSpPr>
              <p:nvPr>
                <p:custDataLst>
                  <p:tags r:id="rId13"/>
                </p:custDataLst>
              </p:nvPr>
            </p:nvSpPr>
            <p:spPr bwMode="auto">
              <a:xfrm>
                <a:off x="5037912" y="1993883"/>
                <a:ext cx="120690" cy="114687"/>
              </a:xfrm>
              <a:custGeom>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mn-ea"/>
                  <a:sym typeface="+mn-lt"/>
                </a:endParaRPr>
              </a:p>
            </p:txBody>
          </p:sp>
        </p:grpSp>
      </p:grpSp>
    </p:spTree>
    <p:extLst>
      <p:ext uri="{BB962C8B-B14F-4D97-AF65-F5344CB8AC3E}">
        <p14:creationId val="10625457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spd="slow">
    <p:comb/>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45B2683-ABE5-45EF-884A-C4721B60F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738DB4F-70E4-413E-8677-EE19F7A5B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E12748-1158-46CF-805B-24F80F605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749F0-A34A-4F66-9F53-A389B314406F}" type="datetimeFigureOut">
              <a:rPr lang="zh-CN" altLang="en-US" smtClean="0"/>
              <a:t>2021/1/31</a:t>
            </a:fld>
            <a:endParaRPr lang="zh-CN" altLang="en-US"/>
          </a:p>
        </p:txBody>
      </p:sp>
      <p:sp>
        <p:nvSpPr>
          <p:cNvPr id="5" name="页脚占位符 4">
            <a:extLst>
              <a:ext uri="{FF2B5EF4-FFF2-40B4-BE49-F238E27FC236}">
                <a16:creationId xmlns:a16="http://schemas.microsoft.com/office/drawing/2014/main" id="{B1656449-9905-4F1D-BEAF-1E852B7BB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51E9E71-A200-41E5-A094-2C0ADCAF8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32825-7A74-4F16-9EB0-85598872DFD6}" type="slidenum">
              <a:rPr lang="zh-CN" altLang="en-US" smtClean="0"/>
              <a:t>‹#›</a:t>
            </a:fld>
            <a:endParaRPr lang="zh-CN" altLang="en-US"/>
          </a:p>
        </p:txBody>
      </p:sp>
    </p:spTree>
    <p:extLst>
      <p:ext uri="{BB962C8B-B14F-4D97-AF65-F5344CB8AC3E}">
        <p14:creationId val="706654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846835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media/image4.jpeg" Type="http://schemas.openxmlformats.org/officeDocument/2006/relationships/image"/><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media/image9.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tags/tag6.xml" Type="http://schemas.openxmlformats.org/officeDocument/2006/relationships/tags"/><Relationship Id="rId9" Target="../tags/tag7.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6.xml" Type="http://schemas.openxmlformats.org/officeDocument/2006/relationships/tags"/><Relationship Id="rId11" Target="../tags/tag37.xml" Type="http://schemas.openxmlformats.org/officeDocument/2006/relationships/tags"/><Relationship Id="rId12" Target="../tags/tag38.xml" Type="http://schemas.openxmlformats.org/officeDocument/2006/relationships/tags"/><Relationship Id="rId13" Target="../tags/tag39.xml" Type="http://schemas.openxmlformats.org/officeDocument/2006/relationships/tags"/><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tags/tag34.xml" Type="http://schemas.openxmlformats.org/officeDocument/2006/relationships/tags"/><Relationship Id="rId9" Target="../tags/tag3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42.xml" Type="http://schemas.openxmlformats.org/officeDocument/2006/relationships/tags"/><Relationship Id="rId11" Target="../tags/tag43.xml" Type="http://schemas.openxmlformats.org/officeDocument/2006/relationships/tags"/><Relationship Id="rId12" Target="../tags/tag44.xml" Type="http://schemas.openxmlformats.org/officeDocument/2006/relationships/tags"/><Relationship Id="rId13" Target="../tags/tag45.xml" Type="http://schemas.openxmlformats.org/officeDocument/2006/relationships/tags"/><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tags/tag40.xml" Type="http://schemas.openxmlformats.org/officeDocument/2006/relationships/tags"/><Relationship Id="rId9" Target="../tags/tag41.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49.xml" Type="http://schemas.openxmlformats.org/officeDocument/2006/relationships/tags"/><Relationship Id="rId11" Target="../tags/tag50.xml" Type="http://schemas.openxmlformats.org/officeDocument/2006/relationships/tags"/><Relationship Id="rId12" Target="../tags/tag51.xml" Type="http://schemas.openxmlformats.org/officeDocument/2006/relationships/tags"/><Relationship Id="rId13" Target="../tags/tag52.xml" Type="http://schemas.openxmlformats.org/officeDocument/2006/relationships/tags"/><Relationship Id="rId14" Target="../tags/tag53.xml" Type="http://schemas.openxmlformats.org/officeDocument/2006/relationships/tags"/><Relationship Id="rId15" Target="../tags/tag54.xml" Type="http://schemas.openxmlformats.org/officeDocument/2006/relationships/tags"/><Relationship Id="rId16" Target="../tags/tag55.xml" Type="http://schemas.openxmlformats.org/officeDocument/2006/relationships/tags"/><Relationship Id="rId17" Target="../tags/tag56.xml" Type="http://schemas.openxmlformats.org/officeDocument/2006/relationships/tags"/><Relationship Id="rId18" Target="../tags/tag57.xml" Type="http://schemas.openxmlformats.org/officeDocument/2006/relationships/tags"/><Relationship Id="rId19" Target="../tags/tag58.xml" Type="http://schemas.openxmlformats.org/officeDocument/2006/relationships/tags"/><Relationship Id="rId2" Target="../media/image4.jpeg" Type="http://schemas.openxmlformats.org/officeDocument/2006/relationships/image"/><Relationship Id="rId20" Target="../tags/tag59.xml" Type="http://schemas.openxmlformats.org/officeDocument/2006/relationships/tags"/><Relationship Id="rId21" Target="../tags/tag60.xml" Type="http://schemas.openxmlformats.org/officeDocument/2006/relationships/tags"/><Relationship Id="rId22" Target="../media/image2.png" Type="http://schemas.openxmlformats.org/officeDocument/2006/relationships/image"/><Relationship Id="rId23" Target="../media/image9.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tags/tag46.xml" Type="http://schemas.openxmlformats.org/officeDocument/2006/relationships/tags"/><Relationship Id="rId8" Target="../tags/tag47.xml" Type="http://schemas.openxmlformats.org/officeDocument/2006/relationships/tags"/><Relationship Id="rId9" Target="../tags/tag48.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7.png" Type="http://schemas.openxmlformats.org/officeDocument/2006/relationships/image"/><Relationship Id="rId6" Target="../media/image2.png" Type="http://schemas.openxmlformats.org/officeDocument/2006/relationships/image"/><Relationship Id="rId7" Target="../tags/tag2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24.xml" Type="http://schemas.openxmlformats.org/officeDocument/2006/relationships/tags"/><Relationship Id="rId11" Target="../tags/tag25.xml" Type="http://schemas.openxmlformats.org/officeDocument/2006/relationships/tags"/><Relationship Id="rId12" Target="../tags/tag26.xml" Type="http://schemas.openxmlformats.org/officeDocument/2006/relationships/tags"/><Relationship Id="rId13" Target="../tags/tag27.xml" Type="http://schemas.openxmlformats.org/officeDocument/2006/relationships/tags"/><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tags/tag22.xml" Type="http://schemas.openxmlformats.org/officeDocument/2006/relationships/tags"/><Relationship Id="rId9" Target="../tags/tag2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30.xml" Type="http://schemas.openxmlformats.org/officeDocument/2006/relationships/tags"/><Relationship Id="rId11" Target="../tags/tag31.xml" Type="http://schemas.openxmlformats.org/officeDocument/2006/relationships/tags"/><Relationship Id="rId12" Target="../tags/tag32.xml" Type="http://schemas.openxmlformats.org/officeDocument/2006/relationships/tags"/><Relationship Id="rId13" Target="../tags/tag33.xml" Type="http://schemas.openxmlformats.org/officeDocument/2006/relationships/tags"/><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2.png" Type="http://schemas.openxmlformats.org/officeDocument/2006/relationships/image"/><Relationship Id="rId8" Target="../tags/tag28.xml" Type="http://schemas.openxmlformats.org/officeDocument/2006/relationships/tags"/><Relationship Id="rId9" Target="../tags/tag2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7F68037-AF5E-4583-A348-0387F2DC5548}"/>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6" name="图片 5">
            <a:extLst>
              <a:ext uri="{FF2B5EF4-FFF2-40B4-BE49-F238E27FC236}">
                <a16:creationId xmlns:a16="http://schemas.microsoft.com/office/drawing/2014/main" id="{38E1FACB-D980-46A3-BB72-0D1B226401E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t="56801"/>
          <a:stretch>
            <a:fillRect/>
          </a:stretch>
        </p:blipFill>
        <p:spPr>
          <a:xfrm>
            <a:off x="0" y="3895438"/>
            <a:ext cx="12192000" cy="2962562"/>
          </a:xfrm>
          <a:prstGeom prst="rect">
            <a:avLst/>
          </a:prstGeom>
        </p:spPr>
      </p:pic>
      <p:pic>
        <p:nvPicPr>
          <p:cNvPr id="37" name="图片 36">
            <a:extLst>
              <a:ext uri="{FF2B5EF4-FFF2-40B4-BE49-F238E27FC236}">
                <a16:creationId xmlns:a16="http://schemas.microsoft.com/office/drawing/2014/main" id="{BC1CCA46-530C-4BD8-8C24-FDCD1956351E}"/>
              </a:ext>
            </a:extLst>
          </p:cNvPr>
          <p:cNvPicPr>
            <a:picLocks noChangeAspect="1"/>
          </p:cNvPicPr>
          <p:nvPr/>
        </p:nvPicPr>
        <p:blipFill>
          <a:blip r:embed="rId4">
            <a:extLst>
              <a:ext uri="{28A0092B-C50C-407E-A947-70E740481C1C}">
                <a14:useLocalDpi val="0"/>
              </a:ext>
            </a:extLst>
          </a:blip>
          <a:srcRect b="77222" l="74583"/>
          <a:stretch>
            <a:fillRect/>
          </a:stretch>
        </p:blipFill>
        <p:spPr>
          <a:xfrm>
            <a:off x="9245600" y="152400"/>
            <a:ext cx="3098800" cy="15621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3303"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48450" t="57007"/>
          <a:stretch>
            <a:fillRect/>
          </a:stretch>
        </p:blipFill>
        <p:spPr>
          <a:xfrm>
            <a:off x="6008700" y="3909552"/>
            <a:ext cx="6284900" cy="2948448"/>
          </a:xfrm>
          <a:prstGeom prst="rect">
            <a:avLst/>
          </a:prstGeom>
        </p:spPr>
      </p:pic>
      <p:pic>
        <p:nvPicPr>
          <p:cNvPr descr="图片包含 室内, 监控, 桌子, 电脑  描述已自动生成" id="3" name="图片 2">
            <a:extLst>
              <a:ext uri="{FF2B5EF4-FFF2-40B4-BE49-F238E27FC236}">
                <a16:creationId xmlns:a16="http://schemas.microsoft.com/office/drawing/2014/main" id="{751FDC76-46B8-4467-BB69-B14223B659C9}"/>
              </a:ext>
            </a:extLst>
          </p:cNvPr>
          <p:cNvPicPr>
            <a:picLocks noChangeAspect="1"/>
          </p:cNvPicPr>
          <p:nvPr/>
        </p:nvPicPr>
        <p:blipFill>
          <a:blip r:embed="rId7">
            <a:extLst>
              <a:ext uri="{28A0092B-C50C-407E-A947-70E740481C1C}">
                <a14:useLocalDpi val="0"/>
              </a:ext>
            </a:extLst>
          </a:blip>
          <a:srcRect t="49933"/>
          <a:stretch>
            <a:fillRect/>
          </a:stretch>
        </p:blipFill>
        <p:spPr>
          <a:xfrm>
            <a:off x="0" y="2476500"/>
            <a:ext cx="12192000" cy="4381499"/>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67818" y="1323508"/>
            <a:ext cx="8056364" cy="155448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z="96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纪检专题教育</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7924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4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15" name="组合 14">
            <a:extLst>
              <a:ext uri="{FF2B5EF4-FFF2-40B4-BE49-F238E27FC236}">
                <a16:creationId xmlns:a16="http://schemas.microsoft.com/office/drawing/2014/main" id="{9FE704DF-A1D1-46DA-A07D-0767E89E4988}"/>
              </a:ext>
            </a:extLst>
          </p:cNvPr>
          <p:cNvGrpSpPr/>
          <p:nvPr/>
        </p:nvGrpSpPr>
        <p:grpSpPr>
          <a:xfrm>
            <a:off x="3766281" y="4062423"/>
            <a:ext cx="4588223" cy="335280"/>
            <a:chOff x="4027747" y="4622062"/>
            <a:chExt cx="4588223" cy="335280"/>
          </a:xfrm>
        </p:grpSpPr>
        <p:grpSp>
          <p:nvGrpSpPr>
            <p:cNvPr id="16" name="PA-102216">
              <a:extLst>
                <a:ext uri="{FF2B5EF4-FFF2-40B4-BE49-F238E27FC236}">
                  <a16:creationId xmlns:a16="http://schemas.microsoft.com/office/drawing/2014/main" id="{1FD6396C-7DA3-4ABF-BBEA-7A015403F483}"/>
                </a:ext>
              </a:extLst>
            </p:cNvPr>
            <p:cNvGrpSpPr/>
            <p:nvPr>
              <p:custDataLst>
                <p:tags r:id="rId8"/>
              </p:custDataLst>
            </p:nvPr>
          </p:nvGrpSpPr>
          <p:grpSpPr>
            <a:xfrm>
              <a:off x="4027747" y="4645108"/>
              <a:ext cx="292463" cy="292463"/>
              <a:chOff x="801291" y="3535885"/>
              <a:chExt cx="219347" cy="219347"/>
            </a:xfrm>
          </p:grpSpPr>
          <p:sp>
            <p:nvSpPr>
              <p:cNvPr id="24" name="PA-椭圆 10">
                <a:extLst>
                  <a:ext uri="{FF2B5EF4-FFF2-40B4-BE49-F238E27FC236}">
                    <a16:creationId xmlns:a16="http://schemas.microsoft.com/office/drawing/2014/main" id="{CE0FE38A-1B03-4ED4-ADB3-CEE2F1481B0E}"/>
                  </a:ext>
                </a:extLst>
              </p:cNvPr>
              <p:cNvSpPr>
                <a:spLocks noChangeArrowheads="1"/>
              </p:cNvSpPr>
              <p:nvPr>
                <p:custDataLst>
                  <p:tags r:id="rId9"/>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67" u="none">
                  <a:ln>
                    <a:noFill/>
                  </a:ln>
                  <a:solidFill>
                    <a:prstClr val="black">
                      <a:lumMod val="95000"/>
                      <a:lumOff val="5000"/>
                    </a:prstClr>
                  </a:solidFill>
                  <a:effectLst/>
                  <a:uLnTx/>
                  <a:uFillTx/>
                  <a:cs typeface="+mn-ea"/>
                  <a:sym typeface="+mn-lt"/>
                </a:endParaRPr>
              </a:p>
            </p:txBody>
          </p:sp>
          <p:grpSp>
            <p:nvGrpSpPr>
              <p:cNvPr id="25" name="组合 24">
                <a:extLst>
                  <a:ext uri="{FF2B5EF4-FFF2-40B4-BE49-F238E27FC236}">
                    <a16:creationId xmlns:a16="http://schemas.microsoft.com/office/drawing/2014/main" id="{235EFE79-9690-42AA-87A6-847B91D436D3}"/>
                  </a:ext>
                </a:extLst>
              </p:cNvPr>
              <p:cNvGrpSpPr/>
              <p:nvPr/>
            </p:nvGrpSpPr>
            <p:grpSpPr>
              <a:xfrm>
                <a:off x="860980" y="3583766"/>
                <a:ext cx="100336" cy="114060"/>
                <a:chOff x="860980" y="3583766"/>
                <a:chExt cx="100336" cy="114060"/>
              </a:xfrm>
            </p:grpSpPr>
            <p:sp>
              <p:nvSpPr>
                <p:cNvPr id="26" name="PA-任意多边形 12">
                  <a:extLst>
                    <a:ext uri="{FF2B5EF4-FFF2-40B4-BE49-F238E27FC236}">
                      <a16:creationId xmlns:a16="http://schemas.microsoft.com/office/drawing/2014/main" id="{DD81016C-9FD7-4C56-8152-A53CF63B1092}"/>
                    </a:ext>
                  </a:extLst>
                </p:cNvPr>
                <p:cNvSpPr>
                  <a:spLocks noEditPoints="1"/>
                </p:cNvSpPr>
                <p:nvPr>
                  <p:custDataLst>
                    <p:tags r:id="rId10"/>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sp>
              <p:nvSpPr>
                <p:cNvPr id="27" name="PA-任意多边形 13">
                  <a:extLst>
                    <a:ext uri="{FF2B5EF4-FFF2-40B4-BE49-F238E27FC236}">
                      <a16:creationId xmlns:a16="http://schemas.microsoft.com/office/drawing/2014/main" id="{32B86327-30BB-4337-A082-BDC1D50A9FFF}"/>
                    </a:ext>
                  </a:extLst>
                </p:cNvPr>
                <p:cNvSpPr/>
                <p:nvPr>
                  <p:custDataLst>
                    <p:tags r:id="rId11"/>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grpSp>
        </p:grpSp>
        <p:grpSp>
          <p:nvGrpSpPr>
            <p:cNvPr id="17" name="PA-102217">
              <a:extLst>
                <a:ext uri="{FF2B5EF4-FFF2-40B4-BE49-F238E27FC236}">
                  <a16:creationId xmlns:a16="http://schemas.microsoft.com/office/drawing/2014/main" id="{F86C25B6-A13B-43C8-9B9F-52F90A4A50FA}"/>
                </a:ext>
              </a:extLst>
            </p:cNvPr>
            <p:cNvGrpSpPr/>
            <p:nvPr>
              <p:custDataLst>
                <p:tags r:id="rId12"/>
              </p:custDataLst>
            </p:nvPr>
          </p:nvGrpSpPr>
          <p:grpSpPr>
            <a:xfrm>
              <a:off x="6354163" y="4645108"/>
              <a:ext cx="292463" cy="292463"/>
              <a:chOff x="4248" y="3024"/>
              <a:chExt cx="600" cy="599"/>
            </a:xfrm>
          </p:grpSpPr>
          <p:sp>
            <p:nvSpPr>
              <p:cNvPr id="20" name="PA-椭圆 15">
                <a:extLst>
                  <a:ext uri="{FF2B5EF4-FFF2-40B4-BE49-F238E27FC236}">
                    <a16:creationId xmlns:a16="http://schemas.microsoft.com/office/drawing/2014/main" id="{E33617BF-C248-4B70-9674-2985875FD564}"/>
                  </a:ext>
                </a:extLst>
              </p:cNvPr>
              <p:cNvSpPr>
                <a:spLocks noChangeArrowheads="1"/>
              </p:cNvSpPr>
              <p:nvPr>
                <p:custDataLst>
                  <p:tags r:id="rId13"/>
                </p:custDataLst>
              </p:nvPr>
            </p:nvSpPr>
            <p:spPr bwMode="auto">
              <a:xfrm>
                <a:off x="4248" y="3024"/>
                <a:ext cx="600" cy="599"/>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67" u="none">
                  <a:ln>
                    <a:noFill/>
                  </a:ln>
                  <a:solidFill>
                    <a:prstClr val="black">
                      <a:lumMod val="95000"/>
                      <a:lumOff val="5000"/>
                    </a:prstClr>
                  </a:solidFill>
                  <a:effectLst/>
                  <a:uLnTx/>
                  <a:uFillTx/>
                  <a:cs typeface="+mn-ea"/>
                  <a:sym typeface="+mn-lt"/>
                </a:endParaRPr>
              </a:p>
            </p:txBody>
          </p:sp>
          <p:grpSp>
            <p:nvGrpSpPr>
              <p:cNvPr id="21" name="Group 16">
                <a:extLst>
                  <a:ext uri="{FF2B5EF4-FFF2-40B4-BE49-F238E27FC236}">
                    <a16:creationId xmlns:a16="http://schemas.microsoft.com/office/drawing/2014/main" id="{96B9A607-6FD4-424A-B7FE-D91135BD1040}"/>
                  </a:ext>
                </a:extLst>
              </p:cNvPr>
              <p:cNvGrpSpPr/>
              <p:nvPr/>
            </p:nvGrpSpPr>
            <p:grpSpPr>
              <a:xfrm>
                <a:off x="4441" y="3144"/>
                <a:ext cx="215" cy="345"/>
                <a:chOff x="4441" y="3144"/>
                <a:chExt cx="215" cy="345"/>
              </a:xfrm>
            </p:grpSpPr>
            <p:sp>
              <p:nvSpPr>
                <p:cNvPr id="22" name="PA-任意多边形 17">
                  <a:extLst>
                    <a:ext uri="{FF2B5EF4-FFF2-40B4-BE49-F238E27FC236}">
                      <a16:creationId xmlns:a16="http://schemas.microsoft.com/office/drawing/2014/main" id="{CB3985C0-E930-4B80-9E7C-7EFE62BD181E}"/>
                    </a:ext>
                  </a:extLst>
                </p:cNvPr>
                <p:cNvSpPr>
                  <a:spLocks noEditPoints="1"/>
                </p:cNvSpPr>
                <p:nvPr>
                  <p:custDataLst>
                    <p:tags r:id="rId14"/>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sp>
              <p:nvSpPr>
                <p:cNvPr id="23" name="PA-任意多边形 18">
                  <a:extLst>
                    <a:ext uri="{FF2B5EF4-FFF2-40B4-BE49-F238E27FC236}">
                      <a16:creationId xmlns:a16="http://schemas.microsoft.com/office/drawing/2014/main" id="{38107C8F-92EE-4ABA-82BF-5901876460C7}"/>
                    </a:ext>
                  </a:extLst>
                </p:cNvPr>
                <p:cNvSpPr/>
                <p:nvPr>
                  <p:custDataLst>
                    <p:tags r:id="rId15"/>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grpSp>
        </p:grpSp>
        <p:sp>
          <p:nvSpPr>
            <p:cNvPr id="18" name="PA-102218">
              <a:extLst>
                <a:ext uri="{FF2B5EF4-FFF2-40B4-BE49-F238E27FC236}">
                  <a16:creationId xmlns:a16="http://schemas.microsoft.com/office/drawing/2014/main" id="{91E21B33-16AF-4B3B-B073-C7C883B90D6D}"/>
                </a:ext>
              </a:extLst>
            </p:cNvPr>
            <p:cNvSpPr txBox="1">
              <a:spLocks noChangeArrowheads="1"/>
            </p:cNvSpPr>
            <p:nvPr>
              <p:custDataLst>
                <p:tags r:id="rId16"/>
              </p:custDataLst>
            </p:nvPr>
          </p:nvSpPr>
          <p:spPr bwMode="auto">
            <a:xfrm>
              <a:off x="6655091" y="4622062"/>
              <a:ext cx="19608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600" u="none">
                  <a:ln>
                    <a:noFill/>
                  </a:ln>
                  <a:solidFill>
                    <a:schemeClr val="tx1">
                      <a:lumMod val="75000"/>
                      <a:lumOff val="25000"/>
                    </a:schemeClr>
                  </a:solidFill>
                  <a:effectLst/>
                  <a:uLnTx/>
                  <a:uFillTx/>
                  <a:cs typeface="+mn-ea"/>
                  <a:sym typeface="+mn-lt"/>
                </a:rPr>
                <a:t>日期：202X-XX-XX</a:t>
              </a:r>
            </a:p>
          </p:txBody>
        </p:sp>
        <p:sp>
          <p:nvSpPr>
            <p:cNvPr id="19" name="PA-102219">
              <a:extLst>
                <a:ext uri="{FF2B5EF4-FFF2-40B4-BE49-F238E27FC236}">
                  <a16:creationId xmlns:a16="http://schemas.microsoft.com/office/drawing/2014/main" id="{7ECD8C11-EB90-441C-8F81-3E736A053898}"/>
                </a:ext>
              </a:extLst>
            </p:cNvPr>
            <p:cNvSpPr/>
            <p:nvPr>
              <p:custDataLst>
                <p:tags r:id="rId17"/>
              </p:custDataLst>
            </p:nvPr>
          </p:nvSpPr>
          <p:spPr>
            <a:xfrm>
              <a:off x="4320025" y="4622062"/>
              <a:ext cx="1752917"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600" u="none">
                  <a:ln>
                    <a:noFill/>
                  </a:ln>
                  <a:solidFill>
                    <a:schemeClr val="tx1">
                      <a:lumMod val="75000"/>
                      <a:lumOff val="25000"/>
                    </a:schemeClr>
                  </a:solidFill>
                  <a:effectLst/>
                  <a:uLnTx/>
                  <a:uFillTx/>
                  <a:cs typeface="+mn-ea"/>
                  <a:sym typeface="+mn-lt"/>
                </a:rPr>
                <a:t>汇报人：优页PPT</a:t>
              </a:r>
            </a:p>
          </p:txBody>
        </p:sp>
      </p:gr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409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18"/>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19"/>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20"/>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21"/>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22"/>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pic>
        <p:nvPicPr>
          <p:cNvPr id="38" name="图片 37">
            <a:extLst>
              <a:ext uri="{FF2B5EF4-FFF2-40B4-BE49-F238E27FC236}">
                <a16:creationId xmlns:a16="http://schemas.microsoft.com/office/drawing/2014/main" id="{9F2F58ED-1B47-45D4-B5EA-C2114BD5E04F}"/>
              </a:ext>
            </a:extLst>
          </p:cNvPr>
          <p:cNvPicPr>
            <a:picLocks noChangeAspect="1"/>
          </p:cNvPicPr>
          <p:nvPr/>
        </p:nvPicPr>
        <p:blipFill>
          <a:blip r:embed="rId23">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tretch>
            <a:fillRect/>
          </a:stretch>
        </p:blipFill>
        <p:spPr>
          <a:xfrm>
            <a:off x="533455" y="4592142"/>
            <a:ext cx="3675688" cy="2265857"/>
          </a:xfrm>
          <a:prstGeom prst="rect">
            <a:avLst/>
          </a:prstGeom>
        </p:spPr>
      </p:pic>
    </p:spTree>
    <p:extLst>
      <p:ext uri="{BB962C8B-B14F-4D97-AF65-F5344CB8AC3E}">
        <p14:creationId val="3873732238"/>
      </p:ext>
    </p:extLst>
  </p:cSld>
  <p:clrMapOvr>
    <a:masterClrMapping/>
  </p:clrMapOvr>
  <mc:AlternateContent>
    <mc:Choice Requires="p14">
      <p:transition advTm="3000" p14:dur="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0"/>
                                        </p:tgtEl>
                                        <p:attrNameLst>
                                          <p:attrName>style.visibility</p:attrName>
                                        </p:attrNameLst>
                                      </p:cBhvr>
                                      <p:to>
                                        <p:strVal val="visible"/>
                                      </p:to>
                                    </p:set>
                                    <p:animEffect filter="circle(in)" transition="in">
                                      <p:cBhvr>
                                        <p:cTn dur="750" id="7"/>
                                        <p:tgtEl>
                                          <p:spTgt spid="10"/>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750" id="11"/>
                                        <p:tgtEl>
                                          <p:spTgt spid="3"/>
                                        </p:tgtEl>
                                      </p:cBhvr>
                                    </p:animEffect>
                                    <p:anim calcmode="lin" valueType="num">
                                      <p:cBhvr>
                                        <p:cTn dur="750" fill="hold" id="12"/>
                                        <p:tgtEl>
                                          <p:spTgt spid="3"/>
                                        </p:tgtEl>
                                        <p:attrNameLst>
                                          <p:attrName>ppt_x</p:attrName>
                                        </p:attrNameLst>
                                      </p:cBhvr>
                                      <p:tavLst>
                                        <p:tav tm="0">
                                          <p:val>
                                            <p:strVal val="#ppt_x"/>
                                          </p:val>
                                        </p:tav>
                                        <p:tav tm="100000">
                                          <p:val>
                                            <p:strVal val="#ppt_x"/>
                                          </p:val>
                                        </p:tav>
                                      </p:tavLst>
                                    </p:anim>
                                    <p:anim calcmode="lin" valueType="num">
                                      <p:cBhvr>
                                        <p:cTn dur="75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750" id="17"/>
                                        <p:tgtEl>
                                          <p:spTgt spid="5"/>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6"/>
                                        </p:tgtEl>
                                        <p:attrNameLst>
                                          <p:attrName>style.visibility</p:attrName>
                                        </p:attrNameLst>
                                      </p:cBhvr>
                                      <p:to>
                                        <p:strVal val="visible"/>
                                      </p:to>
                                    </p:set>
                                    <p:animEffect filter="wipe(down)" transition="in">
                                      <p:cBhvr>
                                        <p:cTn dur="750" id="21"/>
                                        <p:tgtEl>
                                          <p:spTgt spid="6"/>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11"/>
                                        </p:tgtEl>
                                        <p:attrNameLst>
                                          <p:attrName>style.visibility</p:attrName>
                                        </p:attrNameLst>
                                      </p:cBhvr>
                                      <p:to>
                                        <p:strVal val="visible"/>
                                      </p:to>
                                    </p:set>
                                    <p:animEffect filter="wipe(down)" transition="in">
                                      <p:cBhvr>
                                        <p:cTn dur="750" id="25"/>
                                        <p:tgtEl>
                                          <p:spTgt spid="11"/>
                                        </p:tgtEl>
                                      </p:cBhvr>
                                    </p:animEffect>
                                  </p:childTnLst>
                                </p:cTn>
                              </p:par>
                            </p:childTnLst>
                          </p:cTn>
                        </p:par>
                        <p:par>
                          <p:cTn fill="hold" id="26" nodeType="afterGroup">
                            <p:stCondLst>
                              <p:cond delay="3750"/>
                            </p:stCondLst>
                            <p:childTnLst>
                              <p:par>
                                <p:cTn fill="hold" id="27" nodeType="afterEffect" presetClass="entr" presetID="42"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750" id="29"/>
                                        <p:tgtEl>
                                          <p:spTgt spid="7"/>
                                        </p:tgtEl>
                                      </p:cBhvr>
                                    </p:animEffect>
                                    <p:anim calcmode="lin" valueType="num">
                                      <p:cBhvr>
                                        <p:cTn dur="750" fill="hold" id="30"/>
                                        <p:tgtEl>
                                          <p:spTgt spid="7"/>
                                        </p:tgtEl>
                                        <p:attrNameLst>
                                          <p:attrName>ppt_x</p:attrName>
                                        </p:attrNameLst>
                                      </p:cBhvr>
                                      <p:tavLst>
                                        <p:tav tm="0">
                                          <p:val>
                                            <p:strVal val="#ppt_x"/>
                                          </p:val>
                                        </p:tav>
                                        <p:tav tm="100000">
                                          <p:val>
                                            <p:strVal val="#ppt_x"/>
                                          </p:val>
                                        </p:tav>
                                      </p:tavLst>
                                    </p:anim>
                                    <p:anim calcmode="lin" valueType="num">
                                      <p:cBhvr>
                                        <p:cTn dur="750" fill="hold" id="31"/>
                                        <p:tgtEl>
                                          <p:spTgt spid="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23" presetSubtype="36">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750" fill="hold" id="35"/>
                                        <p:tgtEl>
                                          <p:spTgt spid="13"/>
                                        </p:tgtEl>
                                        <p:attrNameLst>
                                          <p:attrName>ppt_w</p:attrName>
                                        </p:attrNameLst>
                                      </p:cBhvr>
                                      <p:tavLst>
                                        <p:tav tm="0">
                                          <p:val>
                                            <p:strVal val="(6*min(max(#ppt_w*#ppt_h,.3),1)-7.4)/-.7*#ppt_w"/>
                                          </p:val>
                                        </p:tav>
                                        <p:tav tm="100000">
                                          <p:val>
                                            <p:strVal val="#ppt_w"/>
                                          </p:val>
                                        </p:tav>
                                      </p:tavLst>
                                    </p:anim>
                                    <p:anim calcmode="lin" valueType="num">
                                      <p:cBhvr>
                                        <p:cTn dur="750" fill="hold" id="36"/>
                                        <p:tgtEl>
                                          <p:spTgt spid="13"/>
                                        </p:tgtEl>
                                        <p:attrNameLst>
                                          <p:attrName>ppt_h</p:attrName>
                                        </p:attrNameLst>
                                      </p:cBhvr>
                                      <p:tavLst>
                                        <p:tav tm="0">
                                          <p:val>
                                            <p:strVal val="(6*min(max(#ppt_w*#ppt_h,.3),1)-7.4)/-.7*#ppt_h"/>
                                          </p:val>
                                        </p:tav>
                                        <p:tav tm="100000">
                                          <p:val>
                                            <p:strVal val="#ppt_h"/>
                                          </p:val>
                                        </p:tav>
                                      </p:tavLst>
                                    </p:anim>
                                    <p:anim calcmode="lin" valueType="num">
                                      <p:cBhvr>
                                        <p:cTn dur="750" fill="hold" id="37"/>
                                        <p:tgtEl>
                                          <p:spTgt spid="13"/>
                                        </p:tgtEl>
                                        <p:attrNameLst>
                                          <p:attrName>ppt_x</p:attrName>
                                        </p:attrNameLst>
                                      </p:cBhvr>
                                      <p:tavLst>
                                        <p:tav tm="0">
                                          <p:val>
                                            <p:fltVal val="0.5"/>
                                          </p:val>
                                        </p:tav>
                                        <p:tav tm="100000">
                                          <p:val>
                                            <p:strVal val="#ppt_x"/>
                                          </p:val>
                                        </p:tav>
                                      </p:tavLst>
                                    </p:anim>
                                    <p:anim calcmode="lin" valueType="num">
                                      <p:cBhvr>
                                        <p:cTn dur="750" fill="hold" id="38"/>
                                        <p:tgtEl>
                                          <p:spTgt spid="13"/>
                                        </p:tgtEl>
                                        <p:attrNameLst>
                                          <p:attrName>ppt_y</p:attrName>
                                        </p:attrNameLst>
                                      </p:cBhvr>
                                      <p:tavLst>
                                        <p:tav tm="0">
                                          <p:val>
                                            <p:strVal val="1+(6*min(max(#ppt_w*#ppt_h,.3),1)-7.4)/-.7*#ppt_h/2"/>
                                          </p:val>
                                        </p:tav>
                                        <p:tav tm="100000">
                                          <p:val>
                                            <p:strVal val="#ppt_y"/>
                                          </p:val>
                                        </p:tav>
                                      </p:tavLst>
                                    </p:anim>
                                  </p:childTnLst>
                                </p:cTn>
                              </p:par>
                            </p:childTnLst>
                          </p:cTn>
                        </p:par>
                        <p:par>
                          <p:cTn fill="hold" id="39" nodeType="afterGroup">
                            <p:stCondLst>
                              <p:cond delay="5250"/>
                            </p:stCondLst>
                            <p:childTnLst>
                              <p:par>
                                <p:cTn fill="hold" id="40" nodeType="afterEffect" presetClass="entr" presetID="16" presetSubtype="21">
                                  <p:stCondLst>
                                    <p:cond delay="0"/>
                                  </p:stCondLst>
                                  <p:childTnLst>
                                    <p:set>
                                      <p:cBhvr>
                                        <p:cTn dur="1" fill="hold" id="41">
                                          <p:stCondLst>
                                            <p:cond delay="0"/>
                                          </p:stCondLst>
                                        </p:cTn>
                                        <p:tgtEl>
                                          <p:spTgt spid="28"/>
                                        </p:tgtEl>
                                        <p:attrNameLst>
                                          <p:attrName>style.visibility</p:attrName>
                                        </p:attrNameLst>
                                      </p:cBhvr>
                                      <p:to>
                                        <p:strVal val="visible"/>
                                      </p:to>
                                    </p:set>
                                    <p:animEffect filter="barn(inVertical)" transition="in">
                                      <p:cBhvr>
                                        <p:cTn dur="750" id="42"/>
                                        <p:tgtEl>
                                          <p:spTgt spid="28"/>
                                        </p:tgtEl>
                                      </p:cBhvr>
                                    </p:animEffect>
                                  </p:childTnLst>
                                </p:cTn>
                              </p:par>
                            </p:childTnLst>
                          </p:cTn>
                        </p:par>
                        <p:par>
                          <p:cTn fill="hold" id="43" nodeType="afterGroup">
                            <p:stCondLst>
                              <p:cond delay="6000"/>
                            </p:stCondLst>
                            <p:childTnLst>
                              <p:par>
                                <p:cTn fill="hold" grpId="0" id="44" nodeType="afterEffect" presetClass="entr" presetID="22" presetSubtype="4">
                                  <p:stCondLst>
                                    <p:cond delay="0"/>
                                  </p:stCondLst>
                                  <p:childTnLst>
                                    <p:set>
                                      <p:cBhvr>
                                        <p:cTn dur="1" fill="hold" id="45">
                                          <p:stCondLst>
                                            <p:cond delay="0"/>
                                          </p:stCondLst>
                                        </p:cTn>
                                        <p:tgtEl>
                                          <p:spTgt spid="14"/>
                                        </p:tgtEl>
                                        <p:attrNameLst>
                                          <p:attrName>style.visibility</p:attrName>
                                        </p:attrNameLst>
                                      </p:cBhvr>
                                      <p:to>
                                        <p:strVal val="visible"/>
                                      </p:to>
                                    </p:set>
                                    <p:animEffect filter="wipe(down)" transition="in">
                                      <p:cBhvr>
                                        <p:cTn dur="750" id="46"/>
                                        <p:tgtEl>
                                          <p:spTgt spid="14"/>
                                        </p:tgtEl>
                                      </p:cBhvr>
                                    </p:animEffect>
                                  </p:childTnLst>
                                </p:cTn>
                              </p:par>
                            </p:childTnLst>
                          </p:cTn>
                        </p:par>
                        <p:par>
                          <p:cTn fill="hold" id="47" nodeType="afterGroup">
                            <p:stCondLst>
                              <p:cond delay="6750"/>
                            </p:stCondLst>
                            <p:childTnLst>
                              <p:par>
                                <p:cTn fill="hold" id="48" nodeType="afterEffect" presetClass="entr" presetID="16" presetSubtype="21">
                                  <p:stCondLst>
                                    <p:cond delay="0"/>
                                  </p:stCondLst>
                                  <p:childTnLst>
                                    <p:set>
                                      <p:cBhvr>
                                        <p:cTn dur="1" fill="hold" id="49">
                                          <p:stCondLst>
                                            <p:cond delay="0"/>
                                          </p:stCondLst>
                                        </p:cTn>
                                        <p:tgtEl>
                                          <p:spTgt spid="15"/>
                                        </p:tgtEl>
                                        <p:attrNameLst>
                                          <p:attrName>style.visibility</p:attrName>
                                        </p:attrNameLst>
                                      </p:cBhvr>
                                      <p:to>
                                        <p:strVal val="visible"/>
                                      </p:to>
                                    </p:set>
                                    <p:animEffect filter="barn(inVertical)" transition="in">
                                      <p:cBhvr>
                                        <p:cTn dur="750" id="50"/>
                                        <p:tgtEl>
                                          <p:spTgt spid="15"/>
                                        </p:tgtEl>
                                      </p:cBhvr>
                                    </p:animEffect>
                                  </p:childTnLst>
                                </p:cTn>
                              </p:par>
                            </p:childTnLst>
                          </p:cTn>
                        </p:par>
                        <p:par>
                          <p:cTn fill="hold" id="51" nodeType="afterGroup">
                            <p:stCondLst>
                              <p:cond delay="7500"/>
                            </p:stCondLst>
                            <p:childTnLst>
                              <p:par>
                                <p:cTn fill="hold" id="52" nodeType="afterEffect" presetClass="entr" presetID="2" presetSubtype="12">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additive="base">
                                        <p:cTn dur="750" fill="hold" id="54"/>
                                        <p:tgtEl>
                                          <p:spTgt spid="38"/>
                                        </p:tgtEl>
                                        <p:attrNameLst>
                                          <p:attrName>ppt_x</p:attrName>
                                        </p:attrNameLst>
                                      </p:cBhvr>
                                      <p:tavLst>
                                        <p:tav tm="0">
                                          <p:val>
                                            <p:strVal val="0-#ppt_w/2"/>
                                          </p:val>
                                        </p:tav>
                                        <p:tav tm="100000">
                                          <p:val>
                                            <p:strVal val="#ppt_x"/>
                                          </p:val>
                                        </p:tav>
                                      </p:tavLst>
                                    </p:anim>
                                    <p:anim calcmode="lin" valueType="num">
                                      <p:cBhvr additive="base">
                                        <p:cTn dur="750" fill="hold" id="55"/>
                                        <p:tgtEl>
                                          <p:spTgt spid="38"/>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8250"/>
                            </p:stCondLst>
                            <p:childTnLst>
                              <p:par>
                                <p:cTn fill="hold" id="57" nodeType="afterEffect" presetClass="entr" presetID="2" presetSubtype="2">
                                  <p:stCondLst>
                                    <p:cond delay="0"/>
                                  </p:stCondLst>
                                  <p:childTnLst>
                                    <p:set>
                                      <p:cBhvr>
                                        <p:cTn dur="1" fill="hold" id="58">
                                          <p:stCondLst>
                                            <p:cond delay="0"/>
                                          </p:stCondLst>
                                        </p:cTn>
                                        <p:tgtEl>
                                          <p:spTgt spid="37"/>
                                        </p:tgtEl>
                                        <p:attrNameLst>
                                          <p:attrName>style.visibility</p:attrName>
                                        </p:attrNameLst>
                                      </p:cBhvr>
                                      <p:to>
                                        <p:strVal val="visible"/>
                                      </p:to>
                                    </p:set>
                                    <p:anim calcmode="lin" valueType="num">
                                      <p:cBhvr additive="base">
                                        <p:cTn dur="750" fill="hold" id="59"/>
                                        <p:tgtEl>
                                          <p:spTgt spid="37"/>
                                        </p:tgtEl>
                                        <p:attrNameLst>
                                          <p:attrName>ppt_x</p:attrName>
                                        </p:attrNameLst>
                                      </p:cBhvr>
                                      <p:tavLst>
                                        <p:tav tm="0">
                                          <p:val>
                                            <p:strVal val="1+#ppt_w/2"/>
                                          </p:val>
                                        </p:tav>
                                        <p:tav tm="100000">
                                          <p:val>
                                            <p:strVal val="#ppt_x"/>
                                          </p:val>
                                        </p:tav>
                                      </p:tavLst>
                                    </p:anim>
                                    <p:anim calcmode="lin" valueType="num">
                                      <p:cBhvr additive="base">
                                        <p:cTn dur="750" fill="hold" id="60"/>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圆角 18"/>
          <p:cNvSpPr/>
          <p:nvPr/>
        </p:nvSpPr>
        <p:spPr>
          <a:xfrm>
            <a:off x="2489269" y="1690847"/>
            <a:ext cx="7214695" cy="792000"/>
          </a:xfrm>
          <a:prstGeom prst="roundRect">
            <a:avLst/>
          </a:prstGeom>
          <a:solidFill>
            <a:srgbClr val="C00000"/>
          </a:solidFill>
          <a:ln algn="ctr" cap="flat" cmpd="sng" w="1270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000" u="none">
                <a:ln>
                  <a:noFill/>
                </a:ln>
                <a:solidFill>
                  <a:srgbClr val="FFFDF8"/>
                </a:solidFill>
                <a:effectLst/>
                <a:uLnTx/>
                <a:uFillTx/>
                <a:cs typeface="+mn-ea"/>
                <a:sym typeface="+mn-lt"/>
              </a:rPr>
              <a:t>坚持以经济为中心</a:t>
            </a:r>
          </a:p>
        </p:txBody>
      </p:sp>
      <p:sp>
        <p:nvSpPr>
          <p:cNvPr id="5" name="矩形 4"/>
          <p:cNvSpPr/>
          <p:nvPr/>
        </p:nvSpPr>
        <p:spPr>
          <a:xfrm>
            <a:off x="1156536" y="2535663"/>
            <a:ext cx="9951956" cy="260604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200" u="none">
                <a:ln>
                  <a:noFill/>
                </a:ln>
                <a:solidFill>
                  <a:schemeClr val="tx1">
                    <a:lumMod val="75000"/>
                    <a:lumOff val="25000"/>
                  </a:schemeClr>
                </a:solidFill>
                <a:effectLst/>
                <a:uLnTx/>
                <a:uFillTx/>
                <a:cs typeface="+mn-ea"/>
                <a:sym typeface="+mn-lt"/>
              </a:rPr>
              <a:t>在社会主义市场经济条件下，纪检监察工作要坚持以经济为中心，紧紧围绕改革发展稳定大局开展工作。结合实际，加强监督检查，保证党中央的一系列方针、政策的贯彻落实。当前，随着改革的不断深化，纪检监察工作应加大监督检查力度，保证改革措施到位、促进社会健康发展，实现社会和谐稳定。重点要抓好两方面的工作：</a:t>
            </a:r>
          </a:p>
        </p:txBody>
      </p:sp>
    </p:spTree>
    <p:extLst>
      <p:ext uri="{BB962C8B-B14F-4D97-AF65-F5344CB8AC3E}">
        <p14:creationId val="2016128775"/>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Effect filter="fade" transition="in">
                                      <p:cBhvr>
                                        <p:cTn dur="750" id="9"/>
                                        <p:tgtEl>
                                          <p:spTgt spid="4"/>
                                        </p:tgtEl>
                                      </p:cBhvr>
                                    </p:animEffect>
                                  </p:childTnLst>
                                </p:cTn>
                              </p:par>
                            </p:childTnLst>
                          </p:cTn>
                        </p:par>
                        <p:par>
                          <p:cTn fill="hold" id="10" nodeType="afterGroup">
                            <p:stCondLst>
                              <p:cond delay="750"/>
                            </p:stCondLst>
                            <p:childTnLst>
                              <p:par>
                                <p:cTn fill="hold" grpId="0" id="11" nodeType="afterEffect" presetClass="entr" presetID="31" presetSubtype="0">
                                  <p:stCondLst>
                                    <p:cond delay="0"/>
                                  </p:stCondLst>
                                  <p:iterate type="lt">
                                    <p:tmPct val="324"/>
                                  </p:iterate>
                                  <p:childTnLst>
                                    <p:set>
                                      <p:cBhvr>
                                        <p:cTn dur="1" fill="hold" id="12">
                                          <p:stCondLst>
                                            <p:cond delay="0"/>
                                          </p:stCondLst>
                                        </p:cTn>
                                        <p:tgtEl>
                                          <p:spTgt spid="5"/>
                                        </p:tgtEl>
                                        <p:attrNameLst>
                                          <p:attrName>style.visibility</p:attrName>
                                        </p:attrNameLst>
                                      </p:cBhvr>
                                      <p:to>
                                        <p:strVal val="visible"/>
                                      </p:to>
                                    </p:set>
                                    <p:anim calcmode="lin" valueType="num">
                                      <p:cBhvr>
                                        <p:cTn dur="750" fill="hold" id="13"/>
                                        <p:tgtEl>
                                          <p:spTgt spid="5"/>
                                        </p:tgtEl>
                                        <p:attrNameLst>
                                          <p:attrName>ppt_w</p:attrName>
                                        </p:attrNameLst>
                                      </p:cBhvr>
                                      <p:tavLst>
                                        <p:tav tm="0">
                                          <p:val>
                                            <p:fltVal val="0"/>
                                          </p:val>
                                        </p:tav>
                                        <p:tav tm="100000">
                                          <p:val>
                                            <p:strVal val="#ppt_w"/>
                                          </p:val>
                                        </p:tav>
                                      </p:tavLst>
                                    </p:anim>
                                    <p:anim calcmode="lin" valueType="num">
                                      <p:cBhvr>
                                        <p:cTn dur="750" fill="hold" id="14"/>
                                        <p:tgtEl>
                                          <p:spTgt spid="5"/>
                                        </p:tgtEl>
                                        <p:attrNameLst>
                                          <p:attrName>ppt_h</p:attrName>
                                        </p:attrNameLst>
                                      </p:cBhvr>
                                      <p:tavLst>
                                        <p:tav tm="0">
                                          <p:val>
                                            <p:fltVal val="0"/>
                                          </p:val>
                                        </p:tav>
                                        <p:tav tm="100000">
                                          <p:val>
                                            <p:strVal val="#ppt_h"/>
                                          </p:val>
                                        </p:tav>
                                      </p:tavLst>
                                    </p:anim>
                                    <p:anim calcmode="lin" valueType="num">
                                      <p:cBhvr>
                                        <p:cTn dur="750" fill="hold" id="15"/>
                                        <p:tgtEl>
                                          <p:spTgt spid="5"/>
                                        </p:tgtEl>
                                        <p:attrNameLst>
                                          <p:attrName>style.rotation</p:attrName>
                                        </p:attrNameLst>
                                      </p:cBhvr>
                                      <p:tavLst>
                                        <p:tav tm="0">
                                          <p:val>
                                            <p:fltVal val="90"/>
                                          </p:val>
                                        </p:tav>
                                        <p:tav tm="100000">
                                          <p:val>
                                            <p:fltVal val="0"/>
                                          </p:val>
                                        </p:tav>
                                      </p:tavLst>
                                    </p:anim>
                                    <p:animEffect filter="fade" transition="in">
                                      <p:cBhvr>
                                        <p:cTn dur="750" id="1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638802" y="2012614"/>
            <a:ext cx="5939434" cy="426720"/>
          </a:xfrm>
          <a:prstGeom prst="rect">
            <a:avLst/>
          </a:prstGeom>
        </p:spPr>
        <p:txBody>
          <a:bodyPr wrap="square">
            <a:spAutoFit/>
          </a:bodyPr>
          <a:lstStyle/>
          <a:p>
            <a:pPr algn="l" defTabSz="914400" eaLnBrk="1" fontAlgn="auto" hangingPunct="1" indent="-342900" latinLnBrk="0" lvl="0" marL="342900" marR="0" rtl="0">
              <a:lnSpc>
                <a:spcPct val="100000"/>
              </a:lnSpc>
              <a:spcBef>
                <a:spcPct val="0"/>
              </a:spcBef>
              <a:spcAft>
                <a:spcPct val="0"/>
              </a:spcAft>
              <a:buClrTx/>
              <a:buSzTx/>
              <a:buFont charset="2" panose="05000000000000000000" pitchFamily="2" typeface="Wingdings"/>
              <a:buChar char="n"/>
              <a:defRPr/>
            </a:pPr>
            <a:r>
              <a:rPr altLang="en-US" b="1" baseline="0" cap="none" i="0" kern="1200" kumimoji="0" lang="zh-CN" noProof="0" normalizeH="0" spc="0" strike="noStrike" sz="2200" u="none">
                <a:ln>
                  <a:noFill/>
                </a:ln>
                <a:solidFill>
                  <a:schemeClr val="tx1">
                    <a:lumMod val="75000"/>
                    <a:lumOff val="25000"/>
                  </a:schemeClr>
                </a:solidFill>
                <a:effectLst/>
                <a:uLnTx/>
                <a:uFillTx/>
                <a:cs typeface="+mn-ea"/>
                <a:sym typeface="+mn-lt"/>
              </a:rPr>
              <a:t>效能监察是促进勤政廉政的有力措施</a:t>
            </a:r>
          </a:p>
        </p:txBody>
      </p:sp>
      <p:sp>
        <p:nvSpPr>
          <p:cNvPr id="5" name="矩形: 圆角 12"/>
          <p:cNvSpPr/>
          <p:nvPr/>
        </p:nvSpPr>
        <p:spPr>
          <a:xfrm>
            <a:off x="1666876" y="2148072"/>
            <a:ext cx="3790950" cy="3445042"/>
          </a:xfrm>
          <a:prstGeom prst="roundRect">
            <a:avLst>
              <a:gd fmla="val 4536" name="adj"/>
            </a:avLst>
          </a:prstGeom>
          <a:solidFill>
            <a:srgbClr val="C00000"/>
          </a:solidFill>
          <a:ln algn="ctr" cap="flat" cmpd="sng" w="1270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000" u="none">
                <a:ln>
                  <a:noFill/>
                </a:ln>
                <a:solidFill>
                  <a:srgbClr val="FFFDF8"/>
                </a:solidFill>
                <a:effectLst/>
                <a:uLnTx/>
                <a:uFillTx/>
                <a:cs typeface="+mn-ea"/>
                <a:sym typeface="+mn-lt"/>
              </a:rPr>
              <a:t>开展效能监察工作</a:t>
            </a:r>
          </a:p>
        </p:txBody>
      </p:sp>
      <p:sp>
        <p:nvSpPr>
          <p:cNvPr id="12" name="矩形 11"/>
          <p:cNvSpPr/>
          <p:nvPr/>
        </p:nvSpPr>
        <p:spPr>
          <a:xfrm>
            <a:off x="5638801" y="2795277"/>
            <a:ext cx="5939434" cy="426720"/>
          </a:xfrm>
          <a:prstGeom prst="rect">
            <a:avLst/>
          </a:prstGeom>
        </p:spPr>
        <p:txBody>
          <a:bodyPr wrap="square">
            <a:spAutoFit/>
          </a:bodyPr>
          <a:lstStyle/>
          <a:p>
            <a:pPr algn="l" defTabSz="914400" eaLnBrk="1" fontAlgn="auto" hangingPunct="1" indent="-342900" latinLnBrk="0" lvl="0" marL="342900" marR="0" rtl="0">
              <a:lnSpc>
                <a:spcPct val="100000"/>
              </a:lnSpc>
              <a:spcBef>
                <a:spcPct val="0"/>
              </a:spcBef>
              <a:spcAft>
                <a:spcPct val="0"/>
              </a:spcAft>
              <a:buClrTx/>
              <a:buSzTx/>
              <a:buFont charset="2" panose="05000000000000000000" pitchFamily="2" typeface="Wingdings"/>
              <a:buChar char="n"/>
              <a:defRPr/>
            </a:pPr>
            <a:r>
              <a:rPr altLang="en-US" b="1" baseline="0" cap="none" i="0" kern="1200" kumimoji="0" lang="zh-CN" noProof="0" normalizeH="0" spc="0" strike="noStrike" sz="2200" u="none">
                <a:ln>
                  <a:noFill/>
                </a:ln>
                <a:solidFill>
                  <a:schemeClr val="tx1">
                    <a:lumMod val="75000"/>
                    <a:lumOff val="25000"/>
                  </a:schemeClr>
                </a:solidFill>
                <a:effectLst/>
                <a:uLnTx/>
                <a:uFillTx/>
                <a:cs typeface="+mn-ea"/>
                <a:sym typeface="+mn-lt"/>
              </a:rPr>
              <a:t>是纪检监察工作与经济发展的最佳结合点</a:t>
            </a:r>
          </a:p>
        </p:txBody>
      </p:sp>
      <p:sp>
        <p:nvSpPr>
          <p:cNvPr id="13" name="矩形 12"/>
          <p:cNvSpPr/>
          <p:nvPr/>
        </p:nvSpPr>
        <p:spPr>
          <a:xfrm>
            <a:off x="5627225" y="3670538"/>
            <a:ext cx="5939434" cy="396240"/>
          </a:xfrm>
          <a:prstGeom prst="rect">
            <a:avLst/>
          </a:prstGeom>
        </p:spPr>
        <p:txBody>
          <a:bodyPr wrap="square">
            <a:spAutoFit/>
          </a:bodyPr>
          <a:lstStyle/>
          <a:p>
            <a:pPr algn="l" defTabSz="914400" eaLnBrk="1" fontAlgn="auto" hangingPunct="1" indent="-342900" latinLnBrk="0" lvl="0" marL="342900" marR="0" rtl="0">
              <a:lnSpc>
                <a:spcPct val="100000"/>
              </a:lnSpc>
              <a:spcBef>
                <a:spcPct val="0"/>
              </a:spcBef>
              <a:spcAft>
                <a:spcPct val="0"/>
              </a:spcAft>
              <a:buClrTx/>
              <a:buSzTx/>
              <a:buFont charset="2" panose="05000000000000000000" pitchFamily="2" typeface="Wingdings"/>
              <a:buChar char="n"/>
              <a:defRPr/>
            </a:pPr>
            <a:r>
              <a:rPr altLang="en-US" b="1" baseline="0" cap="none" i="0" kern="1200" kumimoji="0" lang="zh-CN" noProof="0" normalizeH="0" spc="0" strike="noStrike" sz="2000" u="none">
                <a:ln>
                  <a:noFill/>
                </a:ln>
                <a:solidFill>
                  <a:schemeClr val="tx1">
                    <a:lumMod val="75000"/>
                    <a:lumOff val="25000"/>
                  </a:schemeClr>
                </a:solidFill>
                <a:effectLst/>
                <a:uLnTx/>
                <a:uFillTx/>
                <a:cs typeface="+mn-ea"/>
                <a:sym typeface="+mn-lt"/>
              </a:rPr>
              <a:t>是推动党风廉政建设和反腐败工作的有效方法</a:t>
            </a:r>
          </a:p>
        </p:txBody>
      </p:sp>
      <p:sp>
        <p:nvSpPr>
          <p:cNvPr id="2" name="矩形 1"/>
          <p:cNvSpPr/>
          <p:nvPr/>
        </p:nvSpPr>
        <p:spPr>
          <a:xfrm>
            <a:off x="5956300" y="4252513"/>
            <a:ext cx="5405393" cy="1408176"/>
          </a:xfrm>
          <a:prstGeom prst="rect">
            <a:avLst/>
          </a:prstGeom>
        </p:spPr>
        <p:txBody>
          <a:bodyPr wrap="square">
            <a:spAutoFit/>
          </a:bodyPr>
          <a:lstStyle/>
          <a:p>
            <a:pPr algn="just" defTabSz="914400" eaLnBrk="1" fontAlgn="auto" hangingPunct="1" indent="0" latinLnBrk="0" lvl="0" marL="0" marR="0" rtl="0">
              <a:lnSpc>
                <a:spcPct val="135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在社会改革和发展的新形势下，纪检监察部门要紧紧围绕社会的重大问题进行选题立项，针对管理过程中出现的挥霍浪费、营私舞弊、开展效能监察，健全完善规章制度，堵塞各种漏洞，为提高社会经济效益服务。</a:t>
            </a:r>
          </a:p>
        </p:txBody>
      </p:sp>
    </p:spTree>
    <p:extLst>
      <p:ext uri="{BB962C8B-B14F-4D97-AF65-F5344CB8AC3E}">
        <p14:creationId val="1421340108"/>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grpId="0" id="11" nodeType="afterEffect" presetClass="entr" presetID="12" presetSubtype="4">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750" id="13"/>
                                        <p:tgtEl>
                                          <p:spTgt spid="4"/>
                                        </p:tgtEl>
                                        <p:attrNameLst>
                                          <p:attrName>ppt_y</p:attrName>
                                        </p:attrNameLst>
                                      </p:cBhvr>
                                      <p:tavLst>
                                        <p:tav tm="0">
                                          <p:val>
                                            <p:strVal val="#ppt_y+#ppt_h*1.125000"/>
                                          </p:val>
                                        </p:tav>
                                        <p:tav tm="100000">
                                          <p:val>
                                            <p:strVal val="#ppt_y"/>
                                          </p:val>
                                        </p:tav>
                                      </p:tavLst>
                                    </p:anim>
                                    <p:animEffect filter="wipe(up)" transition="in">
                                      <p:cBhvr>
                                        <p:cTn dur="750" id="14"/>
                                        <p:tgtEl>
                                          <p:spTgt spid="4"/>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750" id="18"/>
                                        <p:tgtEl>
                                          <p:spTgt spid="12"/>
                                        </p:tgtEl>
                                        <p:attrNameLst>
                                          <p:attrName>ppt_y</p:attrName>
                                        </p:attrNameLst>
                                      </p:cBhvr>
                                      <p:tavLst>
                                        <p:tav tm="0">
                                          <p:val>
                                            <p:strVal val="#ppt_y+#ppt_h*1.125000"/>
                                          </p:val>
                                        </p:tav>
                                        <p:tav tm="100000">
                                          <p:val>
                                            <p:strVal val="#ppt_y"/>
                                          </p:val>
                                        </p:tav>
                                      </p:tavLst>
                                    </p:anim>
                                    <p:animEffect filter="wipe(up)" transition="in">
                                      <p:cBhvr>
                                        <p:cTn dur="750" id="19"/>
                                        <p:tgtEl>
                                          <p:spTgt spid="12"/>
                                        </p:tgtEl>
                                      </p:cBhvr>
                                    </p:animEffect>
                                  </p:childTnLst>
                                </p:cTn>
                              </p:par>
                            </p:childTnLst>
                          </p:cTn>
                        </p:par>
                        <p:par>
                          <p:cTn fill="hold" id="20" nodeType="afterGroup">
                            <p:stCondLst>
                              <p:cond delay="2250"/>
                            </p:stCondLst>
                            <p:childTnLst>
                              <p:par>
                                <p:cTn fill="hold" grpId="0" id="21" nodeType="afterEffect" presetClass="entr" presetID="12" presetSubtype="4">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750" id="23"/>
                                        <p:tgtEl>
                                          <p:spTgt spid="13"/>
                                        </p:tgtEl>
                                        <p:attrNameLst>
                                          <p:attrName>ppt_y</p:attrName>
                                        </p:attrNameLst>
                                      </p:cBhvr>
                                      <p:tavLst>
                                        <p:tav tm="0">
                                          <p:val>
                                            <p:strVal val="#ppt_y+#ppt_h*1.125000"/>
                                          </p:val>
                                        </p:tav>
                                        <p:tav tm="100000">
                                          <p:val>
                                            <p:strVal val="#ppt_y"/>
                                          </p:val>
                                        </p:tav>
                                      </p:tavLst>
                                    </p:anim>
                                    <p:animEffect filter="wipe(up)" transition="in">
                                      <p:cBhvr>
                                        <p:cTn dur="750" id="24"/>
                                        <p:tgtEl>
                                          <p:spTgt spid="13"/>
                                        </p:tgtEl>
                                      </p:cBhvr>
                                    </p:animEffect>
                                  </p:childTnLst>
                                </p:cTn>
                              </p:par>
                            </p:childTnLst>
                          </p:cTn>
                        </p:par>
                        <p:par>
                          <p:cTn fill="hold" id="25" nodeType="afterGroup">
                            <p:stCondLst>
                              <p:cond delay="3000"/>
                            </p:stCondLst>
                            <p:childTnLst>
                              <p:par>
                                <p:cTn fill="hold" grpId="0" id="26" nodeType="afterEffect" presetClass="entr" presetID="18" presetSubtype="12">
                                  <p:stCondLst>
                                    <p:cond delay="0"/>
                                  </p:stCondLst>
                                  <p:childTnLst>
                                    <p:set>
                                      <p:cBhvr>
                                        <p:cTn dur="1" fill="hold" id="27">
                                          <p:stCondLst>
                                            <p:cond delay="0"/>
                                          </p:stCondLst>
                                        </p:cTn>
                                        <p:tgtEl>
                                          <p:spTgt spid="2"/>
                                        </p:tgtEl>
                                        <p:attrNameLst>
                                          <p:attrName>style.visibility</p:attrName>
                                        </p:attrNameLst>
                                      </p:cBhvr>
                                      <p:to>
                                        <p:strVal val="visible"/>
                                      </p:to>
                                    </p:set>
                                    <p:animEffect filter="strips(downLeft)" transition="in">
                                      <p:cBhvr>
                                        <p:cTn dur="750" id="2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2"/>
      <p:bldP grpId="0" spid="13"/>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666875" y="2247900"/>
            <a:ext cx="5140370" cy="10058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为了给社会创造一个良好的环境，要进一步健全、完善和推行政务公开制度，实行“阳光操作”，以公开促公正，以公正保公平。</a:t>
            </a:r>
          </a:p>
        </p:txBody>
      </p:sp>
      <p:sp>
        <p:nvSpPr>
          <p:cNvPr id="5" name="矩形: 圆角 12"/>
          <p:cNvSpPr/>
          <p:nvPr/>
        </p:nvSpPr>
        <p:spPr>
          <a:xfrm>
            <a:off x="7016850" y="2273300"/>
            <a:ext cx="4208206" cy="3594291"/>
          </a:xfrm>
          <a:prstGeom prst="roundRect">
            <a:avLst>
              <a:gd fmla="val 5007" name="adj"/>
            </a:avLst>
          </a:prstGeom>
          <a:solidFill>
            <a:srgbClr val="C00000"/>
          </a:solidFill>
          <a:ln algn="ctr" cap="flat" cmpd="sng" w="1270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200" u="none">
                <a:ln>
                  <a:noFill/>
                </a:ln>
                <a:solidFill>
                  <a:srgbClr val="FFFDF8"/>
                </a:solidFill>
                <a:effectLst/>
                <a:uLnTx/>
                <a:uFillTx/>
                <a:cs typeface="+mn-ea"/>
                <a:sym typeface="+mn-lt"/>
              </a:rPr>
              <a:t>加强政务公开工作，促进民主决策、</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200" u="none">
                <a:ln>
                  <a:noFill/>
                </a:ln>
                <a:solidFill>
                  <a:srgbClr val="FFFDF8"/>
                </a:solidFill>
                <a:effectLst/>
                <a:uLnTx/>
                <a:uFillTx/>
                <a:cs typeface="+mn-ea"/>
                <a:sym typeface="+mn-lt"/>
              </a:rPr>
              <a:t>民主管理和民主监督</a:t>
            </a:r>
          </a:p>
        </p:txBody>
      </p:sp>
      <p:sp>
        <p:nvSpPr>
          <p:cNvPr id="7" name="矩形: 圆角 17"/>
          <p:cNvSpPr/>
          <p:nvPr/>
        </p:nvSpPr>
        <p:spPr>
          <a:xfrm>
            <a:off x="1127421" y="2273300"/>
            <a:ext cx="512466" cy="512466"/>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1</a:t>
            </a:r>
          </a:p>
        </p:txBody>
      </p:sp>
      <p:sp>
        <p:nvSpPr>
          <p:cNvPr id="8" name="矩形: 圆角 18"/>
          <p:cNvSpPr/>
          <p:nvPr/>
        </p:nvSpPr>
        <p:spPr>
          <a:xfrm>
            <a:off x="1127421" y="3751250"/>
            <a:ext cx="512466" cy="512466"/>
          </a:xfrm>
          <a:prstGeom prst="roundRect">
            <a:avLst/>
          </a:prstGeom>
          <a:solidFill>
            <a:srgbClr val="7D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2</a:t>
            </a:r>
          </a:p>
        </p:txBody>
      </p:sp>
      <p:sp>
        <p:nvSpPr>
          <p:cNvPr id="9" name="矩形: 圆角 19"/>
          <p:cNvSpPr/>
          <p:nvPr/>
        </p:nvSpPr>
        <p:spPr>
          <a:xfrm>
            <a:off x="1127421" y="5229200"/>
            <a:ext cx="512466" cy="512466"/>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3</a:t>
            </a:r>
          </a:p>
        </p:txBody>
      </p:sp>
      <p:sp>
        <p:nvSpPr>
          <p:cNvPr id="12" name="矩形 11"/>
          <p:cNvSpPr/>
          <p:nvPr/>
        </p:nvSpPr>
        <p:spPr>
          <a:xfrm>
            <a:off x="1666874" y="3703020"/>
            <a:ext cx="5140370" cy="10058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把群众关心的重大问题作为政务公开的重点，尤其是工程建设项目招投标、投资决策等方面，必须让群众知道，便于大家监督。</a:t>
            </a:r>
          </a:p>
        </p:txBody>
      </p:sp>
      <p:sp>
        <p:nvSpPr>
          <p:cNvPr id="13" name="矩形 12"/>
          <p:cNvSpPr/>
          <p:nvPr/>
        </p:nvSpPr>
        <p:spPr>
          <a:xfrm>
            <a:off x="1655298" y="5158139"/>
            <a:ext cx="5140370" cy="7010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75000"/>
                    <a:lumOff val="25000"/>
                  </a:schemeClr>
                </a:solidFill>
                <a:effectLst/>
                <a:uLnTx/>
                <a:uFillTx/>
                <a:cs typeface="+mn-ea"/>
                <a:sym typeface="+mn-lt"/>
              </a:rPr>
              <a:t>促进政务公开，维护群众合法权益，保持社会稳定，推动社会改革和发展。</a:t>
            </a:r>
          </a:p>
        </p:txBody>
      </p:sp>
    </p:spTree>
    <p:extLst>
      <p:ext uri="{BB962C8B-B14F-4D97-AF65-F5344CB8AC3E}">
        <p14:creationId val="3067665359"/>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decel="100000" fill="hold" grpId="0" id="11" nodeType="afterEffect" presetClass="entr" presetID="49"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750" fill="hold" id="13"/>
                                        <p:tgtEl>
                                          <p:spTgt spid="7"/>
                                        </p:tgtEl>
                                        <p:attrNameLst>
                                          <p:attrName>ppt_w</p:attrName>
                                        </p:attrNameLst>
                                      </p:cBhvr>
                                      <p:tavLst>
                                        <p:tav tm="0">
                                          <p:val>
                                            <p:fltVal val="0"/>
                                          </p:val>
                                        </p:tav>
                                        <p:tav tm="100000">
                                          <p:val>
                                            <p:strVal val="#ppt_w"/>
                                          </p:val>
                                        </p:tav>
                                      </p:tavLst>
                                    </p:anim>
                                    <p:anim calcmode="lin" valueType="num">
                                      <p:cBhvr>
                                        <p:cTn dur="750" fill="hold" id="14"/>
                                        <p:tgtEl>
                                          <p:spTgt spid="7"/>
                                        </p:tgtEl>
                                        <p:attrNameLst>
                                          <p:attrName>ppt_h</p:attrName>
                                        </p:attrNameLst>
                                      </p:cBhvr>
                                      <p:tavLst>
                                        <p:tav tm="0">
                                          <p:val>
                                            <p:fltVal val="0"/>
                                          </p:val>
                                        </p:tav>
                                        <p:tav tm="100000">
                                          <p:val>
                                            <p:strVal val="#ppt_h"/>
                                          </p:val>
                                        </p:tav>
                                      </p:tavLst>
                                    </p:anim>
                                    <p:anim calcmode="lin" valueType="num">
                                      <p:cBhvr>
                                        <p:cTn dur="750" fill="hold" id="15"/>
                                        <p:tgtEl>
                                          <p:spTgt spid="7"/>
                                        </p:tgtEl>
                                        <p:attrNameLst>
                                          <p:attrName>style.rotation</p:attrName>
                                        </p:attrNameLst>
                                      </p:cBhvr>
                                      <p:tavLst>
                                        <p:tav tm="0">
                                          <p:val>
                                            <p:fltVal val="360"/>
                                          </p:val>
                                        </p:tav>
                                        <p:tav tm="100000">
                                          <p:val>
                                            <p:fltVal val="0"/>
                                          </p:val>
                                        </p:tav>
                                      </p:tavLst>
                                    </p:anim>
                                    <p:animEffect filter="fade" transition="in">
                                      <p:cBhvr>
                                        <p:cTn dur="750" id="16"/>
                                        <p:tgtEl>
                                          <p:spTgt spid="7"/>
                                        </p:tgtEl>
                                      </p:cBhvr>
                                    </p:animEffect>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4"/>
                                        </p:tgtEl>
                                        <p:attrNameLst>
                                          <p:attrName>style.visibility</p:attrName>
                                        </p:attrNameLst>
                                      </p:cBhvr>
                                      <p:to>
                                        <p:strVal val="visible"/>
                                      </p:to>
                                    </p:set>
                                    <p:animEffect filter="wipe(down)" transition="in">
                                      <p:cBhvr>
                                        <p:cTn dur="750" id="20"/>
                                        <p:tgtEl>
                                          <p:spTgt spid="4"/>
                                        </p:tgtEl>
                                      </p:cBhvr>
                                    </p:animEffect>
                                  </p:childTnLst>
                                </p:cTn>
                              </p:par>
                            </p:childTnLst>
                          </p:cTn>
                        </p:par>
                        <p:par>
                          <p:cTn fill="hold" id="21" nodeType="afterGroup">
                            <p:stCondLst>
                              <p:cond delay="2250"/>
                            </p:stCondLst>
                            <p:childTnLst>
                              <p:par>
                                <p:cTn decel="100000" fill="hold" grpId="0" id="22" nodeType="afterEffect" presetClass="entr" presetID="49" presetSubtype="0">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750" fill="hold" id="24"/>
                                        <p:tgtEl>
                                          <p:spTgt spid="8"/>
                                        </p:tgtEl>
                                        <p:attrNameLst>
                                          <p:attrName>ppt_w</p:attrName>
                                        </p:attrNameLst>
                                      </p:cBhvr>
                                      <p:tavLst>
                                        <p:tav tm="0">
                                          <p:val>
                                            <p:fltVal val="0"/>
                                          </p:val>
                                        </p:tav>
                                        <p:tav tm="100000">
                                          <p:val>
                                            <p:strVal val="#ppt_w"/>
                                          </p:val>
                                        </p:tav>
                                      </p:tavLst>
                                    </p:anim>
                                    <p:anim calcmode="lin" valueType="num">
                                      <p:cBhvr>
                                        <p:cTn dur="750" fill="hold" id="25"/>
                                        <p:tgtEl>
                                          <p:spTgt spid="8"/>
                                        </p:tgtEl>
                                        <p:attrNameLst>
                                          <p:attrName>ppt_h</p:attrName>
                                        </p:attrNameLst>
                                      </p:cBhvr>
                                      <p:tavLst>
                                        <p:tav tm="0">
                                          <p:val>
                                            <p:fltVal val="0"/>
                                          </p:val>
                                        </p:tav>
                                        <p:tav tm="100000">
                                          <p:val>
                                            <p:strVal val="#ppt_h"/>
                                          </p:val>
                                        </p:tav>
                                      </p:tavLst>
                                    </p:anim>
                                    <p:anim calcmode="lin" valueType="num">
                                      <p:cBhvr>
                                        <p:cTn dur="750" fill="hold" id="26"/>
                                        <p:tgtEl>
                                          <p:spTgt spid="8"/>
                                        </p:tgtEl>
                                        <p:attrNameLst>
                                          <p:attrName>style.rotation</p:attrName>
                                        </p:attrNameLst>
                                      </p:cBhvr>
                                      <p:tavLst>
                                        <p:tav tm="0">
                                          <p:val>
                                            <p:fltVal val="360"/>
                                          </p:val>
                                        </p:tav>
                                        <p:tav tm="100000">
                                          <p:val>
                                            <p:fltVal val="0"/>
                                          </p:val>
                                        </p:tav>
                                      </p:tavLst>
                                    </p:anim>
                                    <p:animEffect filter="fade" transition="in">
                                      <p:cBhvr>
                                        <p:cTn dur="750" id="27"/>
                                        <p:tgtEl>
                                          <p:spTgt spid="8"/>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750" id="31"/>
                                        <p:tgtEl>
                                          <p:spTgt spid="12"/>
                                        </p:tgtEl>
                                      </p:cBhvr>
                                    </p:animEffect>
                                  </p:childTnLst>
                                </p:cTn>
                              </p:par>
                            </p:childTnLst>
                          </p:cTn>
                        </p:par>
                        <p:par>
                          <p:cTn fill="hold" id="32" nodeType="afterGroup">
                            <p:stCondLst>
                              <p:cond delay="3750"/>
                            </p:stCondLst>
                            <p:childTnLst>
                              <p:par>
                                <p:cTn decel="100000" fill="hold" grpId="0" id="33" nodeType="afterEffect" presetClass="entr" presetID="49"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750" fill="hold" id="35"/>
                                        <p:tgtEl>
                                          <p:spTgt spid="9"/>
                                        </p:tgtEl>
                                        <p:attrNameLst>
                                          <p:attrName>ppt_w</p:attrName>
                                        </p:attrNameLst>
                                      </p:cBhvr>
                                      <p:tavLst>
                                        <p:tav tm="0">
                                          <p:val>
                                            <p:fltVal val="0"/>
                                          </p:val>
                                        </p:tav>
                                        <p:tav tm="100000">
                                          <p:val>
                                            <p:strVal val="#ppt_w"/>
                                          </p:val>
                                        </p:tav>
                                      </p:tavLst>
                                    </p:anim>
                                    <p:anim calcmode="lin" valueType="num">
                                      <p:cBhvr>
                                        <p:cTn dur="750" fill="hold" id="36"/>
                                        <p:tgtEl>
                                          <p:spTgt spid="9"/>
                                        </p:tgtEl>
                                        <p:attrNameLst>
                                          <p:attrName>ppt_h</p:attrName>
                                        </p:attrNameLst>
                                      </p:cBhvr>
                                      <p:tavLst>
                                        <p:tav tm="0">
                                          <p:val>
                                            <p:fltVal val="0"/>
                                          </p:val>
                                        </p:tav>
                                        <p:tav tm="100000">
                                          <p:val>
                                            <p:strVal val="#ppt_h"/>
                                          </p:val>
                                        </p:tav>
                                      </p:tavLst>
                                    </p:anim>
                                    <p:anim calcmode="lin" valueType="num">
                                      <p:cBhvr>
                                        <p:cTn dur="750" fill="hold" id="37"/>
                                        <p:tgtEl>
                                          <p:spTgt spid="9"/>
                                        </p:tgtEl>
                                        <p:attrNameLst>
                                          <p:attrName>style.rotation</p:attrName>
                                        </p:attrNameLst>
                                      </p:cBhvr>
                                      <p:tavLst>
                                        <p:tav tm="0">
                                          <p:val>
                                            <p:fltVal val="360"/>
                                          </p:val>
                                        </p:tav>
                                        <p:tav tm="100000">
                                          <p:val>
                                            <p:fltVal val="0"/>
                                          </p:val>
                                        </p:tav>
                                      </p:tavLst>
                                    </p:anim>
                                    <p:animEffect filter="fade" transition="in">
                                      <p:cBhvr>
                                        <p:cTn dur="750" id="38"/>
                                        <p:tgtEl>
                                          <p:spTgt spid="9"/>
                                        </p:tgtEl>
                                      </p:cBhvr>
                                    </p:animEffect>
                                  </p:childTnLst>
                                </p:cTn>
                              </p:par>
                            </p:childTnLst>
                          </p:cTn>
                        </p:par>
                        <p:par>
                          <p:cTn fill="hold" id="39" nodeType="afterGroup">
                            <p:stCondLst>
                              <p:cond delay="4500"/>
                            </p:stCondLst>
                            <p:childTnLst>
                              <p:par>
                                <p:cTn fill="hold" grpId="0" id="40" nodeType="afterEffect" presetClass="entr" presetID="22" presetSubtype="4">
                                  <p:stCondLst>
                                    <p:cond delay="0"/>
                                  </p:stCondLst>
                                  <p:childTnLst>
                                    <p:set>
                                      <p:cBhvr>
                                        <p:cTn dur="1" fill="hold" id="41">
                                          <p:stCondLst>
                                            <p:cond delay="0"/>
                                          </p:stCondLst>
                                        </p:cTn>
                                        <p:tgtEl>
                                          <p:spTgt spid="13"/>
                                        </p:tgtEl>
                                        <p:attrNameLst>
                                          <p:attrName>style.visibility</p:attrName>
                                        </p:attrNameLst>
                                      </p:cBhvr>
                                      <p:to>
                                        <p:strVal val="visible"/>
                                      </p:to>
                                    </p:set>
                                    <p:animEffect filter="wipe(down)" transition="in">
                                      <p:cBhvr>
                                        <p:cTn dur="750" id="4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2"/>
      <p:bldP grpId="0" spid="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5C8DAB95-BDCC-415F-B244-9A0C80CA7CF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42" name="图片 41">
            <a:extLst>
              <a:ext uri="{FF2B5EF4-FFF2-40B4-BE49-F238E27FC236}">
                <a16:creationId xmlns:a16="http://schemas.microsoft.com/office/drawing/2014/main" id="{0822FA29-AA01-45D4-8999-5E206A6F1BF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b="68333" l="71719"/>
          <a:stretch>
            <a:fillRect/>
          </a:stretch>
        </p:blipFill>
        <p:spPr>
          <a:xfrm>
            <a:off x="8743950" y="0"/>
            <a:ext cx="3448050" cy="21717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51549" t="58767"/>
          <a:stretch>
            <a:fillRect/>
          </a:stretch>
        </p:blipFill>
        <p:spPr>
          <a:xfrm>
            <a:off x="6687842" y="4223166"/>
            <a:ext cx="5504158" cy="2634833"/>
          </a:xfrm>
          <a:prstGeom prst="rect">
            <a:avLst/>
          </a:prstGeom>
        </p:spPr>
      </p:pic>
      <p:pic>
        <p:nvPicPr>
          <p:cNvPr descr="图片包含 室内, 监控, 桌子, 电脑  描述已自动生成" id="43" name="图片 42">
            <a:extLst>
              <a:ext uri="{FF2B5EF4-FFF2-40B4-BE49-F238E27FC236}">
                <a16:creationId xmlns:a16="http://schemas.microsoft.com/office/drawing/2014/main" id="{A0457006-B37A-410E-92A1-1D840289327C}"/>
              </a:ext>
            </a:extLst>
          </p:cNvPr>
          <p:cNvPicPr>
            <a:picLocks noChangeAspect="1"/>
          </p:cNvPicPr>
          <p:nvPr/>
        </p:nvPicPr>
        <p:blipFill>
          <a:blip r:embed="rId7">
            <a:extLst>
              <a:ext uri="{28A0092B-C50C-407E-A947-70E740481C1C}">
                <a14:useLocalDpi val="0"/>
              </a:ext>
            </a:extLst>
          </a:blip>
          <a:srcRect t="49933"/>
          <a:stretch>
            <a:fillRect/>
          </a:stretch>
        </p:blipFill>
        <p:spPr>
          <a:xfrm>
            <a:off x="0" y="3301941"/>
            <a:ext cx="12192000" cy="3556058"/>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24348" y="1284490"/>
            <a:ext cx="8056364" cy="1554480"/>
          </a:xfrm>
          <a:prstGeom prst="rect">
            <a:avLst/>
          </a:prstGeom>
        </p:spPr>
        <p:txBody>
          <a:bodyPr wrap="square">
            <a:spAutoFit/>
          </a:bodyPr>
          <a:lstStyle/>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调整思路，改进方法</a:t>
            </a:r>
          </a:p>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规范化地做好纪检监察工作</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6400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3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917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8"/>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9"/>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10"/>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11"/>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12"/>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grpSp>
        <p:nvGrpSpPr>
          <p:cNvPr id="6" name="组合 5">
            <a:extLst>
              <a:ext uri="{FF2B5EF4-FFF2-40B4-BE49-F238E27FC236}">
                <a16:creationId xmlns:a16="http://schemas.microsoft.com/office/drawing/2014/main" id="{8FC69286-C151-4A85-9A70-D6288EF207CA}"/>
              </a:ext>
            </a:extLst>
          </p:cNvPr>
          <p:cNvGrpSpPr/>
          <p:nvPr/>
        </p:nvGrpSpPr>
        <p:grpSpPr>
          <a:xfrm>
            <a:off x="2205937" y="4388258"/>
            <a:ext cx="3298221" cy="1234871"/>
            <a:chOff x="2205937" y="4388258"/>
            <a:chExt cx="3298221" cy="1234871"/>
          </a:xfrm>
        </p:grpSpPr>
        <p:sp>
          <p:nvSpPr>
            <p:cNvPr id="40" name="任意多边形: 形状 39">
              <a:extLst>
                <a:ext uri="{FF2B5EF4-FFF2-40B4-BE49-F238E27FC236}">
                  <a16:creationId xmlns:a16="http://schemas.microsoft.com/office/drawing/2014/main" id="{BE56E641-34A4-49CE-962C-5242B26DC613}"/>
                </a:ext>
              </a:extLst>
            </p:cNvPr>
            <p:cNvSpPr/>
            <p:nvPr/>
          </p:nvSpPr>
          <p:spPr>
            <a:xfrm>
              <a:off x="2205937" y="4388258"/>
              <a:ext cx="3298221" cy="1234871"/>
            </a:xfrm>
            <a:custGeom>
              <a:gdLst>
                <a:gd fmla="*/ 2823860 w 3298221" name="connsiteX0"/>
                <a:gd fmla="*/ 0 h 1234871" name="connsiteY0"/>
                <a:gd fmla="*/ 3298221 w 3298221" name="connsiteX1"/>
                <a:gd fmla="*/ 0 h 1234871" name="connsiteY1"/>
                <a:gd fmla="*/ 3298221 w 3298221" name="connsiteX2"/>
                <a:gd fmla="*/ 1234871 h 1234871" name="connsiteY2"/>
                <a:gd fmla="*/ 2823860 w 3298221" name="connsiteX3"/>
                <a:gd fmla="*/ 1234871 h 1234871" name="connsiteY3"/>
                <a:gd fmla="*/ 2823860 w 3298221" name="connsiteX4"/>
                <a:gd fmla="*/ 1080512 h 1234871" name="connsiteY4"/>
                <a:gd fmla="*/ 3143862 w 3298221" name="connsiteX5"/>
                <a:gd fmla="*/ 1080512 h 1234871" name="connsiteY5"/>
                <a:gd fmla="*/ 3143862 w 3298221" name="connsiteX6"/>
                <a:gd fmla="*/ 154359 h 1234871" name="connsiteY6"/>
                <a:gd fmla="*/ 2823860 w 3298221" name="connsiteX7"/>
                <a:gd fmla="*/ 154359 h 1234871" name="connsiteY7"/>
                <a:gd fmla="*/ 0 w 3298221" name="connsiteX8"/>
                <a:gd fmla="*/ 0 h 1234871" name="connsiteY8"/>
                <a:gd fmla="*/ 474360 w 3298221" name="connsiteX9"/>
                <a:gd fmla="*/ 0 h 1234871" name="connsiteY9"/>
                <a:gd fmla="*/ 474360 w 3298221" name="connsiteX10"/>
                <a:gd fmla="*/ 154359 h 1234871" name="connsiteY10"/>
                <a:gd fmla="*/ 154359 w 3298221" name="connsiteX11"/>
                <a:gd fmla="*/ 154359 h 1234871" name="connsiteY11"/>
                <a:gd fmla="*/ 154359 w 3298221" name="connsiteX12"/>
                <a:gd fmla="*/ 1080512 h 1234871" name="connsiteY12"/>
                <a:gd fmla="*/ 474360 w 3298221" name="connsiteX13"/>
                <a:gd fmla="*/ 1080512 h 1234871" name="connsiteY13"/>
                <a:gd fmla="*/ 474360 w 3298221" name="connsiteX14"/>
                <a:gd fmla="*/ 1234871 h 1234871" name="connsiteY14"/>
                <a:gd fmla="*/ 0 w 3298221" name="connsiteX15"/>
                <a:gd fmla="*/ 1234871 h 123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234871" w="329822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4" name="TextBox 495">
              <a:extLst>
                <a:ext uri="{FF2B5EF4-FFF2-40B4-BE49-F238E27FC236}">
                  <a16:creationId xmlns:a16="http://schemas.microsoft.com/office/drawing/2014/main" id="{B2FBEDA2-7B5E-45FE-9472-B3189B1AB4A4}"/>
                </a:ext>
              </a:extLst>
            </p:cNvPr>
            <p:cNvSpPr txBox="1"/>
            <p:nvPr/>
          </p:nvSpPr>
          <p:spPr>
            <a:xfrm>
              <a:off x="2418772" y="4605585"/>
              <a:ext cx="2872551" cy="79248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defTabSz="1219170" eaLnBrk="1" fontAlgn="base" hangingPunct="1" indent="0" latinLnBrk="0" lvl="0" marL="0" marR="0" rtl="0">
                <a:lnSpc>
                  <a:spcPct val="100000"/>
                </a:lnSpc>
                <a:spcBef>
                  <a:spcPct val="0"/>
                </a:spcBef>
                <a:spcAft>
                  <a:spcPct val="0"/>
                </a:spcAft>
                <a:buClrTx/>
                <a:buSzTx/>
                <a:buFontTx/>
                <a:buNone/>
                <a:defRPr/>
              </a:pPr>
              <a:r>
                <a:rPr altLang="en-US" cap="none" kern="1200" lang="zh-CN" spc="-100" sz="4600">
                  <a:ln>
                    <a:noFill/>
                  </a:ln>
                  <a:gradFill>
                    <a:gsLst>
                      <a:gs pos="10000">
                        <a:srgbClr val="C00000"/>
                      </a:gs>
                      <a:gs pos="70000">
                        <a:srgbClr val="FF0000"/>
                      </a:gs>
                    </a:gsLst>
                    <a:lin ang="5400000" scaled="1"/>
                  </a:gradFill>
                  <a:latin typeface="+mn-lt"/>
                  <a:ea typeface="+mn-ea"/>
                  <a:cs typeface="+mn-ea"/>
                  <a:sym typeface="+mn-lt"/>
                </a:rPr>
                <a:t>第三部分</a:t>
              </a:r>
            </a:p>
          </p:txBody>
        </p:sp>
      </p:grpSp>
    </p:spTree>
    <p:custDataLst>
      <p:tags r:id="rId13"/>
    </p:custDataLst>
    <p:extLst>
      <p:ext uri="{BB962C8B-B14F-4D97-AF65-F5344CB8AC3E}">
        <p14:creationId val="1472424356"/>
      </p:ext>
    </p:extLst>
  </p:cSld>
  <p:clrMapOvr>
    <a:masterClrMapping/>
  </p:clrMapOvr>
  <mc:AlternateContent>
    <mc:Choice Requires="p14">
      <p:transition advTm="3000" p14:dur="800" spd="slow">
        <p:circle/>
      </p:transition>
    </mc:Choice>
    <mc:Fallback>
      <p:transition advTm="3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1"/>
                                        </p:tgtEl>
                                        <p:attrNameLst>
                                          <p:attrName>style.visibility</p:attrName>
                                        </p:attrNameLst>
                                      </p:cBhvr>
                                      <p:to>
                                        <p:strVal val="visible"/>
                                      </p:to>
                                    </p:set>
                                    <p:animEffect filter="circle(in)" transition="in">
                                      <p:cBhvr>
                                        <p:cTn dur="750" id="7"/>
                                        <p:tgtEl>
                                          <p:spTgt spid="4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750" id="17"/>
                                        <p:tgtEl>
                                          <p:spTgt spid="42"/>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750" id="21"/>
                                        <p:tgtEl>
                                          <p:spTgt spid="11"/>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750" id="25"/>
                                        <p:tgtEl>
                                          <p:spTgt spid="7"/>
                                        </p:tgtEl>
                                      </p:cBhvr>
                                    </p:animEffect>
                                  </p:childTnLst>
                                </p:cTn>
                              </p:par>
                            </p:childTnLst>
                          </p:cTn>
                        </p:par>
                        <p:par>
                          <p:cTn fill="hold" id="26" nodeType="afterGroup">
                            <p:stCondLst>
                              <p:cond delay="3750"/>
                            </p:stCondLst>
                            <p:childTnLst>
                              <p:par>
                                <p:cTn fill="hold" grpId="0" id="27" nodeType="afterEffect" presetClass="entr" presetID="23" presetSubtype="16">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750" fill="hold" id="29"/>
                                        <p:tgtEl>
                                          <p:spTgt spid="13"/>
                                        </p:tgtEl>
                                        <p:attrNameLst>
                                          <p:attrName>ppt_w</p:attrName>
                                        </p:attrNameLst>
                                      </p:cBhvr>
                                      <p:tavLst>
                                        <p:tav tm="0">
                                          <p:val>
                                            <p:fltVal val="0"/>
                                          </p:val>
                                        </p:tav>
                                        <p:tav tm="100000">
                                          <p:val>
                                            <p:strVal val="#ppt_w"/>
                                          </p:val>
                                        </p:tav>
                                      </p:tavLst>
                                    </p:anim>
                                    <p:anim calcmode="lin" valueType="num">
                                      <p:cBhvr>
                                        <p:cTn dur="750" fill="hold" id="30"/>
                                        <p:tgtEl>
                                          <p:spTgt spid="13"/>
                                        </p:tgtEl>
                                        <p:attrNameLst>
                                          <p:attrName>ppt_h</p:attrName>
                                        </p:attrNameLst>
                                      </p:cBhvr>
                                      <p:tavLst>
                                        <p:tav tm="0">
                                          <p:val>
                                            <p:fltVal val="0"/>
                                          </p:val>
                                        </p:tav>
                                        <p:tav tm="100000">
                                          <p:val>
                                            <p:strVal val="#ppt_h"/>
                                          </p:val>
                                        </p:tav>
                                      </p:tavLst>
                                    </p:anim>
                                  </p:childTnLst>
                                </p:cTn>
                              </p:par>
                            </p:childTnLst>
                          </p:cTn>
                        </p:par>
                        <p:par>
                          <p:cTn fill="hold" id="31" nodeType="afterGroup">
                            <p:stCondLst>
                              <p:cond delay="4500"/>
                            </p:stCondLst>
                            <p:childTnLst>
                              <p:par>
                                <p:cTn fill="hold" id="32" nodeType="afterEffect" presetClass="entr" presetID="16" presetSubtype="21">
                                  <p:stCondLst>
                                    <p:cond delay="0"/>
                                  </p:stCondLst>
                                  <p:childTnLst>
                                    <p:set>
                                      <p:cBhvr>
                                        <p:cTn dur="1" fill="hold" id="33">
                                          <p:stCondLst>
                                            <p:cond delay="0"/>
                                          </p:stCondLst>
                                        </p:cTn>
                                        <p:tgtEl>
                                          <p:spTgt spid="28"/>
                                        </p:tgtEl>
                                        <p:attrNameLst>
                                          <p:attrName>style.visibility</p:attrName>
                                        </p:attrNameLst>
                                      </p:cBhvr>
                                      <p:to>
                                        <p:strVal val="visible"/>
                                      </p:to>
                                    </p:set>
                                    <p:animEffect filter="barn(inVertical)" transition="in">
                                      <p:cBhvr>
                                        <p:cTn dur="750" id="34"/>
                                        <p:tgtEl>
                                          <p:spTgt spid="28"/>
                                        </p:tgtEl>
                                      </p:cBhvr>
                                    </p:animEffect>
                                  </p:childTnLst>
                                </p:cTn>
                              </p:par>
                            </p:childTnLst>
                          </p:cTn>
                        </p:par>
                        <p:par>
                          <p:cTn fill="hold" id="35" nodeType="afterGroup">
                            <p:stCondLst>
                              <p:cond delay="525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750" id="38"/>
                                        <p:tgtEl>
                                          <p:spTgt spid="14"/>
                                        </p:tgtEl>
                                      </p:cBhvr>
                                    </p:animEffect>
                                    <p:anim calcmode="lin" valueType="num">
                                      <p:cBhvr>
                                        <p:cTn dur="750" fill="hold" id="39"/>
                                        <p:tgtEl>
                                          <p:spTgt spid="14"/>
                                        </p:tgtEl>
                                        <p:attrNameLst>
                                          <p:attrName>ppt_x</p:attrName>
                                        </p:attrNameLst>
                                      </p:cBhvr>
                                      <p:tavLst>
                                        <p:tav tm="0">
                                          <p:val>
                                            <p:strVal val="#ppt_x"/>
                                          </p:val>
                                        </p:tav>
                                        <p:tav tm="100000">
                                          <p:val>
                                            <p:strVal val="#ppt_x"/>
                                          </p:val>
                                        </p:tav>
                                      </p:tavLst>
                                    </p:anim>
                                    <p:anim calcmode="lin" valueType="num">
                                      <p:cBhvr>
                                        <p:cTn dur="75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6000"/>
                            </p:stCondLst>
                            <p:childTnLst>
                              <p:par>
                                <p:cTn fill="hold" id="42" nodeType="afterEffect" presetClass="entr" presetID="16" presetSubtype="21">
                                  <p:stCondLst>
                                    <p:cond delay="0"/>
                                  </p:stCondLst>
                                  <p:childTnLst>
                                    <p:set>
                                      <p:cBhvr>
                                        <p:cTn dur="1" fill="hold" id="43">
                                          <p:stCondLst>
                                            <p:cond delay="0"/>
                                          </p:stCondLst>
                                        </p:cTn>
                                        <p:tgtEl>
                                          <p:spTgt spid="6"/>
                                        </p:tgtEl>
                                        <p:attrNameLst>
                                          <p:attrName>style.visibility</p:attrName>
                                        </p:attrNameLst>
                                      </p:cBhvr>
                                      <p:to>
                                        <p:strVal val="visible"/>
                                      </p:to>
                                    </p:set>
                                    <p:animEffect filter="barn(inVertical)" transition="in">
                                      <p:cBhvr>
                                        <p:cTn dur="750" id="44"/>
                                        <p:tgtEl>
                                          <p:spTgt spid="6"/>
                                        </p:tgtEl>
                                      </p:cBhvr>
                                    </p:animEffect>
                                  </p:childTnLst>
                                </p:cTn>
                              </p:par>
                            </p:childTnLst>
                          </p:cTn>
                        </p:par>
                        <p:par>
                          <p:cTn fill="hold" id="45" nodeType="afterGroup">
                            <p:stCondLst>
                              <p:cond delay="6750"/>
                            </p:stCondLst>
                            <p:childTnLst>
                              <p:par>
                                <p:cTn fill="hold" id="46" nodeType="afterEffect" presetClass="entr" presetID="2" presetSubtype="6">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750" fill="hold" id="48"/>
                                        <p:tgtEl>
                                          <p:spTgt spid="5"/>
                                        </p:tgtEl>
                                        <p:attrNameLst>
                                          <p:attrName>ppt_x</p:attrName>
                                        </p:attrNameLst>
                                      </p:cBhvr>
                                      <p:tavLst>
                                        <p:tav tm="0">
                                          <p:val>
                                            <p:strVal val="1+#ppt_w/2"/>
                                          </p:val>
                                        </p:tav>
                                        <p:tav tm="100000">
                                          <p:val>
                                            <p:strVal val="#ppt_x"/>
                                          </p:val>
                                        </p:tav>
                                      </p:tavLst>
                                    </p:anim>
                                    <p:anim calcmode="lin" valueType="num">
                                      <p:cBhvr additive="base">
                                        <p:cTn dur="750" fill="hold" id="49"/>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圆角 18"/>
          <p:cNvSpPr/>
          <p:nvPr/>
        </p:nvSpPr>
        <p:spPr>
          <a:xfrm>
            <a:off x="2525165" y="1773238"/>
            <a:ext cx="7214695" cy="792000"/>
          </a:xfrm>
          <a:prstGeom prst="roundRect">
            <a:avLst/>
          </a:prstGeom>
          <a:solidFill>
            <a:srgbClr val="C00000"/>
          </a:solidFill>
          <a:ln algn="ctr" cap="flat" cmpd="sng" w="1270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000" u="none">
                <a:ln>
                  <a:noFill/>
                </a:ln>
                <a:solidFill>
                  <a:srgbClr val="FFFDF8"/>
                </a:solidFill>
                <a:effectLst/>
                <a:uLnTx/>
                <a:uFillTx/>
                <a:cs typeface="+mn-ea"/>
                <a:sym typeface="+mn-lt"/>
              </a:rPr>
              <a:t>十九大对纪检工作的更高要求</a:t>
            </a:r>
          </a:p>
        </p:txBody>
      </p:sp>
      <p:sp>
        <p:nvSpPr>
          <p:cNvPr id="5" name="矩形 4"/>
          <p:cNvSpPr/>
          <p:nvPr/>
        </p:nvSpPr>
        <p:spPr>
          <a:xfrm>
            <a:off x="1194464" y="2751419"/>
            <a:ext cx="9951956" cy="246888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600" u="none">
                <a:ln>
                  <a:noFill/>
                </a:ln>
                <a:solidFill>
                  <a:schemeClr val="tx1">
                    <a:lumMod val="75000"/>
                    <a:lumOff val="25000"/>
                  </a:schemeClr>
                </a:solidFill>
                <a:effectLst/>
                <a:uLnTx/>
                <a:uFillTx/>
                <a:cs typeface="+mn-ea"/>
                <a:sym typeface="+mn-lt"/>
              </a:rPr>
              <a:t>纪检监察工作要与时俱进，必须按照党的十九大提出的对党风廉政建设和反腐败斗争的更高要求，调整工作思路，改进工作方法，由标本兼治着重向治本转变，从源头上预防和解决腐败问题，规范化地做好纪检监察工作。</a:t>
            </a:r>
          </a:p>
        </p:txBody>
      </p:sp>
    </p:spTree>
    <p:extLst>
      <p:ext uri="{BB962C8B-B14F-4D97-AF65-F5344CB8AC3E}">
        <p14:creationId val="368278619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Effect filter="fade" transition="in">
                                      <p:cBhvr>
                                        <p:cTn dur="750" id="9"/>
                                        <p:tgtEl>
                                          <p:spTgt spid="4"/>
                                        </p:tgtEl>
                                      </p:cBhvr>
                                    </p:animEffect>
                                  </p:childTnLst>
                                </p:cTn>
                              </p:par>
                            </p:childTnLst>
                          </p:cTn>
                        </p:par>
                        <p:par>
                          <p:cTn fill="hold" id="10" nodeType="afterGroup">
                            <p:stCondLst>
                              <p:cond delay="750"/>
                            </p:stCondLst>
                            <p:childTnLst>
                              <p:par>
                                <p:cTn fill="hold" grpId="0" id="11" nodeType="afterEffect" presetClass="entr" presetID="16" presetSubtype="21">
                                  <p:stCondLst>
                                    <p:cond delay="0"/>
                                  </p:stCondLst>
                                  <p:childTnLst>
                                    <p:set>
                                      <p:cBhvr>
                                        <p:cTn dur="1" fill="hold" id="12">
                                          <p:stCondLst>
                                            <p:cond delay="0"/>
                                          </p:stCondLst>
                                        </p:cTn>
                                        <p:tgtEl>
                                          <p:spTgt spid="5"/>
                                        </p:tgtEl>
                                        <p:attrNameLst>
                                          <p:attrName>style.visibility</p:attrName>
                                        </p:attrNameLst>
                                      </p:cBhvr>
                                      <p:to>
                                        <p:strVal val="visible"/>
                                      </p:to>
                                    </p:set>
                                    <p:animEffect filter="barn(inVertical)" transition="in">
                                      <p:cBhvr>
                                        <p:cTn dur="75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箭头: 五边形 17"/>
          <p:cNvSpPr/>
          <p:nvPr/>
        </p:nvSpPr>
        <p:spPr>
          <a:xfrm>
            <a:off x="3579991" y="1729457"/>
            <a:ext cx="5032018" cy="575999"/>
          </a:xfrm>
          <a:prstGeom prst="homePlate">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400" u="none">
                <a:ln>
                  <a:noFill/>
                </a:ln>
                <a:solidFill>
                  <a:srgbClr val="FFFDF8"/>
                </a:solidFill>
                <a:effectLst/>
                <a:uLnTx/>
                <a:uFillTx/>
                <a:cs typeface="+mn-ea"/>
                <a:sym typeface="+mn-lt"/>
              </a:rPr>
              <a:t>加强教育，健全机制，完善制度</a:t>
            </a:r>
          </a:p>
        </p:txBody>
      </p:sp>
      <p:sp>
        <p:nvSpPr>
          <p:cNvPr id="4" name="矩形 3"/>
          <p:cNvSpPr/>
          <p:nvPr/>
        </p:nvSpPr>
        <p:spPr>
          <a:xfrm>
            <a:off x="1670522" y="2394619"/>
            <a:ext cx="3242937" cy="510540"/>
          </a:xfrm>
          <a:prstGeom prst="rect">
            <a:avLst/>
          </a:prstGeom>
          <a:solidFill>
            <a:srgbClr val="C00000"/>
          </a:solidFill>
        </p:spPr>
        <p:txBody>
          <a:bodyPr wrap="square">
            <a:spAutoFit/>
          </a:body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1" baseline="0" cap="none" i="0" kern="100" kumimoji="0" lang="zh-CN" noProof="0" normalizeH="0" spc="0" strike="noStrike" sz="2200" u="none">
                <a:ln>
                  <a:noFill/>
                </a:ln>
                <a:solidFill>
                  <a:schemeClr val="bg1"/>
                </a:solidFill>
                <a:effectLst/>
                <a:uLnTx/>
                <a:uFillTx/>
                <a:cs typeface="+mn-ea"/>
                <a:sym typeface="+mn-lt"/>
              </a:rPr>
              <a:t>加强反腐倡廉日常教育</a:t>
            </a:r>
          </a:p>
        </p:txBody>
      </p:sp>
      <p:sp>
        <p:nvSpPr>
          <p:cNvPr id="5" name="矩形: 圆角 10"/>
          <p:cNvSpPr>
            <a:spLocks noChangeAspect="1"/>
          </p:cNvSpPr>
          <p:nvPr/>
        </p:nvSpPr>
        <p:spPr>
          <a:xfrm>
            <a:off x="3291991" y="1729457"/>
            <a:ext cx="576000" cy="576000"/>
          </a:xfrm>
          <a:prstGeom prst="roundRect">
            <a:avLst>
              <a:gd fmla="val 50000" name="adj"/>
            </a:avLst>
          </a:prstGeom>
          <a:solidFill>
            <a:srgbClr val="C00000"/>
          </a:solidFill>
          <a:ln algn="ctr" cap="flat" cmpd="sng" w="76200">
            <a:solidFill>
              <a:schemeClr val="bg1"/>
            </a:solid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0" kumimoji="0" lang="en-US" noProof="0" normalizeH="0" spc="0" strike="noStrike" sz="2600" u="none">
                <a:ln>
                  <a:noFill/>
                </a:ln>
                <a:solidFill>
                  <a:prstClr val="white"/>
                </a:solidFill>
                <a:effectLst/>
                <a:uLnTx/>
                <a:uFillTx/>
                <a:cs typeface="+mn-ea"/>
                <a:sym typeface="+mn-lt"/>
              </a:rPr>
              <a:t>1</a:t>
            </a:r>
          </a:p>
        </p:txBody>
      </p:sp>
      <p:sp>
        <p:nvSpPr>
          <p:cNvPr id="9" name="矩形 8"/>
          <p:cNvSpPr/>
          <p:nvPr/>
        </p:nvSpPr>
        <p:spPr>
          <a:xfrm>
            <a:off x="1846931" y="2888985"/>
            <a:ext cx="9011569" cy="1554480"/>
          </a:xfrm>
          <a:prstGeom prst="rect">
            <a:avLst/>
          </a:prstGeom>
        </p:spPr>
        <p:txBody>
          <a:bodyPr wrap="square">
            <a:spAutoFit/>
          </a:bodyPr>
          <a:lstStyle/>
          <a:p>
            <a:pPr algn="just" defTabSz="914400" eaLnBrk="1" fontAlgn="auto" hangingPunct="1" indent="-342900" latinLnBrk="0" lvl="0" marL="342900" marR="0" rtl="0">
              <a:lnSpc>
                <a:spcPct val="120000"/>
              </a:lnSpc>
              <a:spcBef>
                <a:spcPct val="0"/>
              </a:spcBef>
              <a:spcAft>
                <a:spcPct val="0"/>
              </a:spcAft>
              <a:buClrTx/>
              <a:buSzTx/>
              <a:buFont typeface="+mj-lt"/>
              <a:buAutoNum type="arabicPeriod"/>
              <a:defRPr/>
            </a:pPr>
            <a:r>
              <a:rPr altLang="en-US" b="0" baseline="0" cap="none" i="0" kern="100" kumimoji="0" lang="zh-CN" noProof="0" normalizeH="0" spc="0" strike="noStrike" sz="1600" u="none">
                <a:ln>
                  <a:noFill/>
                </a:ln>
                <a:solidFill>
                  <a:schemeClr val="tx1">
                    <a:lumMod val="75000"/>
                    <a:lumOff val="25000"/>
                  </a:schemeClr>
                </a:solidFill>
                <a:effectLst/>
                <a:uLnTx/>
                <a:uFillTx/>
                <a:cs typeface="+mn-ea"/>
                <a:sym typeface="+mn-lt"/>
              </a:rPr>
              <a:t>要坚持预防为先、教育为主的方针，发挥思想政治工作的优势，结合发展社会主义市场经济的新要求，大力开展理想信念教育、廉洁从政教育和社会主义荣辱观教育，引导党员干部树立马克思主义的世界观、人生观、价值观和正确的权力观、地位观、利益观、荣辱观；</a:t>
            </a:r>
          </a:p>
          <a:p>
            <a:pPr algn="just" defTabSz="914400" eaLnBrk="1" fontAlgn="auto" hangingPunct="1" indent="-342900" latinLnBrk="0" lvl="0" marL="342900" marR="0" rtl="0">
              <a:lnSpc>
                <a:spcPct val="120000"/>
              </a:lnSpc>
              <a:spcBef>
                <a:spcPct val="0"/>
              </a:spcBef>
              <a:spcAft>
                <a:spcPct val="0"/>
              </a:spcAft>
              <a:buClrTx/>
              <a:buSzTx/>
              <a:buFont typeface="+mj-lt"/>
              <a:buAutoNum type="arabicPeriod"/>
              <a:defRPr/>
            </a:pPr>
            <a:r>
              <a:rPr altLang="en-US" b="0" baseline="0" cap="none" i="0" kern="100" kumimoji="0" lang="zh-CN" noProof="0" normalizeH="0" spc="0" strike="noStrike" sz="1600" u="none">
                <a:ln>
                  <a:noFill/>
                </a:ln>
                <a:solidFill>
                  <a:schemeClr val="tx1">
                    <a:lumMod val="75000"/>
                    <a:lumOff val="25000"/>
                  </a:schemeClr>
                </a:solidFill>
                <a:effectLst/>
                <a:uLnTx/>
                <a:uFillTx/>
                <a:cs typeface="+mn-ea"/>
                <a:sym typeface="+mn-lt"/>
              </a:rPr>
              <a:t>以深入学习“两个务必”为主要内容，开展廉洁文化活动，引导群众树立廉洁诚信的价值观，促进廉洁理念向每个管理环节渗透，在社会形成“以廉为荣、以贪为耻”的良好氛围。</a:t>
            </a:r>
          </a:p>
        </p:txBody>
      </p:sp>
      <p:sp>
        <p:nvSpPr>
          <p:cNvPr id="10" name="矩形 9"/>
          <p:cNvSpPr/>
          <p:nvPr/>
        </p:nvSpPr>
        <p:spPr>
          <a:xfrm>
            <a:off x="1670522" y="4440563"/>
            <a:ext cx="3242937" cy="510540"/>
          </a:xfrm>
          <a:prstGeom prst="rect">
            <a:avLst/>
          </a:prstGeom>
          <a:solidFill>
            <a:srgbClr val="C00000"/>
          </a:solidFill>
        </p:spPr>
        <p:txBody>
          <a:bodyPr wrap="square">
            <a:spAutoFit/>
          </a:bodyPr>
          <a:lstStyle/>
          <a:p>
            <a:pPr algn="just" defTabSz="914400" eaLnBrk="1" fontAlgn="auto" hangingPunct="1" indent="0" latinLnBrk="0" lvl="0" marL="0" marR="0" rtl="0">
              <a:lnSpc>
                <a:spcPct val="125000"/>
              </a:lnSpc>
              <a:spcBef>
                <a:spcPct val="0"/>
              </a:spcBef>
              <a:spcAft>
                <a:spcPct val="0"/>
              </a:spcAft>
              <a:buClrTx/>
              <a:buSzTx/>
              <a:buFontTx/>
              <a:buNone/>
              <a:defRPr/>
            </a:pPr>
            <a:r>
              <a:rPr altLang="en-US" b="1" baseline="0" cap="none" i="0" kern="100" kumimoji="0" lang="zh-CN" noProof="0" normalizeH="0" spc="0" strike="noStrike" sz="2200" u="none">
                <a:ln>
                  <a:noFill/>
                </a:ln>
                <a:solidFill>
                  <a:schemeClr val="bg1"/>
                </a:solidFill>
                <a:effectLst/>
                <a:uLnTx/>
                <a:uFillTx/>
                <a:cs typeface="+mn-ea"/>
                <a:sym typeface="+mn-lt"/>
              </a:rPr>
              <a:t>建立健全监督制约机制</a:t>
            </a:r>
          </a:p>
        </p:txBody>
      </p:sp>
      <p:sp>
        <p:nvSpPr>
          <p:cNvPr id="11" name="矩形 10"/>
          <p:cNvSpPr/>
          <p:nvPr/>
        </p:nvSpPr>
        <p:spPr>
          <a:xfrm>
            <a:off x="1846931" y="4934929"/>
            <a:ext cx="9011569" cy="1261872"/>
          </a:xfrm>
          <a:prstGeom prst="rect">
            <a:avLst/>
          </a:prstGeom>
        </p:spPr>
        <p:txBody>
          <a:bodyPr wrap="square">
            <a:spAutoFit/>
          </a:bodyPr>
          <a:lstStyle/>
          <a:p>
            <a:pPr algn="just" defTabSz="914400" eaLnBrk="1" fontAlgn="auto" hangingPunct="1" indent="-342900" latinLnBrk="0" lvl="0" marL="342900" marR="0" rtl="0">
              <a:lnSpc>
                <a:spcPct val="120000"/>
              </a:lnSpc>
              <a:spcBef>
                <a:spcPct val="0"/>
              </a:spcBef>
              <a:spcAft>
                <a:spcPct val="0"/>
              </a:spcAft>
              <a:buClrTx/>
              <a:buSzTx/>
              <a:buFont typeface="+mj-lt"/>
              <a:buAutoNum type="arabicPeriod"/>
              <a:defRPr/>
            </a:pPr>
            <a:r>
              <a:rPr altLang="en-US" b="0" baseline="0" cap="none" i="0" kern="100" kumimoji="0" lang="zh-CN" noProof="0" normalizeH="0" spc="0" strike="noStrike" sz="1600" u="none">
                <a:ln>
                  <a:noFill/>
                </a:ln>
                <a:solidFill>
                  <a:schemeClr val="tx1">
                    <a:lumMod val="75000"/>
                    <a:lumOff val="25000"/>
                  </a:schemeClr>
                </a:solidFill>
                <a:effectLst/>
                <a:uLnTx/>
                <a:uFillTx/>
                <a:cs typeface="+mn-ea"/>
                <a:sym typeface="+mn-lt"/>
              </a:rPr>
              <a:t>坚持上级为主，上下结合，内外协调，公开透明，相互制约的原则，加强对重点岗位和人员的监督与管理。</a:t>
            </a:r>
          </a:p>
          <a:p>
            <a:pPr algn="just" defTabSz="914400" eaLnBrk="1" fontAlgn="auto" hangingPunct="1" indent="-342900" latinLnBrk="0" lvl="0" marL="342900" marR="0" rtl="0">
              <a:lnSpc>
                <a:spcPct val="120000"/>
              </a:lnSpc>
              <a:spcBef>
                <a:spcPct val="0"/>
              </a:spcBef>
              <a:spcAft>
                <a:spcPct val="0"/>
              </a:spcAft>
              <a:buClrTx/>
              <a:buSzTx/>
              <a:buFont typeface="+mj-lt"/>
              <a:buAutoNum type="arabicPeriod"/>
              <a:defRPr/>
            </a:pPr>
            <a:r>
              <a:rPr altLang="en-US" b="0" baseline="0" cap="none" i="0" kern="100" kumimoji="0" lang="zh-CN" noProof="0" normalizeH="0" spc="0" strike="noStrike" sz="1600" u="none">
                <a:ln>
                  <a:noFill/>
                </a:ln>
                <a:solidFill>
                  <a:schemeClr val="tx1">
                    <a:lumMod val="75000"/>
                    <a:lumOff val="25000"/>
                  </a:schemeClr>
                </a:solidFill>
                <a:effectLst/>
                <a:uLnTx/>
                <a:uFillTx/>
                <a:cs typeface="+mn-ea"/>
                <a:sym typeface="+mn-lt"/>
              </a:rPr>
              <a:t>努力改变“上级监督不到，同级监督不了，下级监督无效”的局面。</a:t>
            </a:r>
          </a:p>
          <a:p>
            <a:pPr algn="just" defTabSz="914400" eaLnBrk="1" fontAlgn="auto" hangingPunct="1" indent="-342900" latinLnBrk="0" lvl="0" marL="342900" marR="0" rtl="0">
              <a:lnSpc>
                <a:spcPct val="120000"/>
              </a:lnSpc>
              <a:spcBef>
                <a:spcPct val="0"/>
              </a:spcBef>
              <a:spcAft>
                <a:spcPct val="0"/>
              </a:spcAft>
              <a:buClrTx/>
              <a:buSzTx/>
              <a:buFont typeface="+mj-lt"/>
              <a:buAutoNum type="arabicPeriod"/>
              <a:defRPr/>
            </a:pPr>
            <a:r>
              <a:rPr altLang="en-US" b="0" baseline="0" cap="none" i="0" kern="100" kumimoji="0" lang="zh-CN" noProof="0" normalizeH="0" spc="0" strike="noStrike" sz="1600" u="none">
                <a:ln>
                  <a:noFill/>
                </a:ln>
                <a:solidFill>
                  <a:schemeClr val="tx1">
                    <a:lumMod val="75000"/>
                    <a:lumOff val="25000"/>
                  </a:schemeClr>
                </a:solidFill>
                <a:effectLst/>
                <a:uLnTx/>
                <a:uFillTx/>
                <a:cs typeface="+mn-ea"/>
                <a:sym typeface="+mn-lt"/>
              </a:rPr>
              <a:t>对监督的范围、形式、方法、责任等做出明确规定，全面履行监督职能，敢于发现和查纠问题。</a:t>
            </a:r>
          </a:p>
        </p:txBody>
      </p:sp>
    </p:spTree>
    <p:extLst>
      <p:ext uri="{BB962C8B-B14F-4D97-AF65-F5344CB8AC3E}">
        <p14:creationId val="1615660438"/>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1"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 calcmode="lin" valueType="num">
                                      <p:cBhvr>
                                        <p:cTn dur="750" fill="hold" id="9"/>
                                        <p:tgtEl>
                                          <p:spTgt spid="5"/>
                                        </p:tgtEl>
                                        <p:attrNameLst>
                                          <p:attrName>style.rotation</p:attrName>
                                        </p:attrNameLst>
                                      </p:cBhvr>
                                      <p:tavLst>
                                        <p:tav tm="0">
                                          <p:val>
                                            <p:fltVal val="360"/>
                                          </p:val>
                                        </p:tav>
                                        <p:tav tm="100000">
                                          <p:val>
                                            <p:fltVal val="0"/>
                                          </p:val>
                                        </p:tav>
                                      </p:tavLst>
                                    </p:anim>
                                    <p:animEffect filter="fade" transition="in">
                                      <p:cBhvr>
                                        <p:cTn dur="750" id="10"/>
                                        <p:tgtEl>
                                          <p:spTgt spid="5"/>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750" id="14"/>
                                        <p:tgtEl>
                                          <p:spTgt spid="3"/>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4"/>
                                        </p:tgtEl>
                                        <p:attrNameLst>
                                          <p:attrName>style.visibility</p:attrName>
                                        </p:attrNameLst>
                                      </p:cBhvr>
                                      <p:to>
                                        <p:strVal val="visible"/>
                                      </p:to>
                                    </p:set>
                                    <p:animEffect filter="barn(inVertical)" transition="in">
                                      <p:cBhvr>
                                        <p:cTn dur="750" id="18"/>
                                        <p:tgtEl>
                                          <p:spTgt spid="4"/>
                                        </p:tgtEl>
                                      </p:cBhvr>
                                    </p:animEffect>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750" id="22"/>
                                        <p:tgtEl>
                                          <p:spTgt spid="9"/>
                                        </p:tgtEl>
                                      </p:cBhvr>
                                    </p:animEffect>
                                  </p:childTnLst>
                                </p:cTn>
                              </p:par>
                            </p:childTnLst>
                          </p:cTn>
                        </p:par>
                        <p:par>
                          <p:cTn fill="hold" id="23" nodeType="afterGroup">
                            <p:stCondLst>
                              <p:cond delay="3000"/>
                            </p:stCondLst>
                            <p:childTnLst>
                              <p:par>
                                <p:cTn fill="hold" grpId="0" id="24" nodeType="afterEffect" presetClass="entr" presetID="16" presetSubtype="21">
                                  <p:stCondLst>
                                    <p:cond delay="0"/>
                                  </p:stCondLst>
                                  <p:childTnLst>
                                    <p:set>
                                      <p:cBhvr>
                                        <p:cTn dur="1" fill="hold" id="25">
                                          <p:stCondLst>
                                            <p:cond delay="0"/>
                                          </p:stCondLst>
                                        </p:cTn>
                                        <p:tgtEl>
                                          <p:spTgt spid="10"/>
                                        </p:tgtEl>
                                        <p:attrNameLst>
                                          <p:attrName>style.visibility</p:attrName>
                                        </p:attrNameLst>
                                      </p:cBhvr>
                                      <p:to>
                                        <p:strVal val="visible"/>
                                      </p:to>
                                    </p:set>
                                    <p:animEffect filter="barn(inVertical)" transition="in">
                                      <p:cBhvr>
                                        <p:cTn dur="750" id="26"/>
                                        <p:tgtEl>
                                          <p:spTgt spid="10"/>
                                        </p:tgtEl>
                                      </p:cBhvr>
                                    </p:animEffect>
                                  </p:childTnLst>
                                </p:cTn>
                              </p:par>
                            </p:childTnLst>
                          </p:cTn>
                        </p:par>
                        <p:par>
                          <p:cTn fill="hold" id="27" nodeType="afterGroup">
                            <p:stCondLst>
                              <p:cond delay="3750"/>
                            </p:stCondLst>
                            <p:childTnLst>
                              <p:par>
                                <p:cTn fill="hold" grpId="0" id="28" nodeType="afterEffect" presetClass="entr" presetID="22" presetSubtype="2">
                                  <p:stCondLst>
                                    <p:cond delay="0"/>
                                  </p:stCondLst>
                                  <p:childTnLst>
                                    <p:set>
                                      <p:cBhvr>
                                        <p:cTn dur="1" fill="hold" id="29">
                                          <p:stCondLst>
                                            <p:cond delay="0"/>
                                          </p:stCondLst>
                                        </p:cTn>
                                        <p:tgtEl>
                                          <p:spTgt spid="11"/>
                                        </p:tgtEl>
                                        <p:attrNameLst>
                                          <p:attrName>style.visibility</p:attrName>
                                        </p:attrNameLst>
                                      </p:cBhvr>
                                      <p:to>
                                        <p:strVal val="visible"/>
                                      </p:to>
                                    </p:set>
                                    <p:animEffect filter="wipe(right)" transition="in">
                                      <p:cBhvr>
                                        <p:cTn dur="750" id="3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1" spid="5"/>
      <p:bldP grpId="0" spid="9"/>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箭头: 五边形 17"/>
          <p:cNvSpPr/>
          <p:nvPr/>
        </p:nvSpPr>
        <p:spPr>
          <a:xfrm>
            <a:off x="3579991" y="1729457"/>
            <a:ext cx="5032018" cy="575999"/>
          </a:xfrm>
          <a:prstGeom prst="homePlate">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400" u="none">
                <a:ln>
                  <a:noFill/>
                </a:ln>
                <a:solidFill>
                  <a:srgbClr val="FFFDF8"/>
                </a:solidFill>
                <a:effectLst/>
                <a:uLnTx/>
                <a:uFillTx/>
                <a:cs typeface="+mn-ea"/>
                <a:sym typeface="+mn-lt"/>
              </a:rPr>
              <a:t>强化领导，落实责任，严格考核</a:t>
            </a:r>
          </a:p>
        </p:txBody>
      </p:sp>
      <p:sp>
        <p:nvSpPr>
          <p:cNvPr id="9" name="矩形 8"/>
          <p:cNvSpPr/>
          <p:nvPr/>
        </p:nvSpPr>
        <p:spPr>
          <a:xfrm>
            <a:off x="2179341" y="2463435"/>
            <a:ext cx="9612003" cy="3611880"/>
          </a:xfrm>
          <a:prstGeom prst="rect">
            <a:avLst/>
          </a:prstGeom>
        </p:spPr>
        <p:txBody>
          <a:bodyPr wrap="square">
            <a:spAutoFit/>
          </a:bodyPr>
          <a:lstStyle/>
          <a:p>
            <a:pPr algn="just" defTabSz="914400" eaLnBrk="1" fontAlgn="auto" hangingPunct="1" latinLnBrk="0" lvl="0" marR="0" rtl="0">
              <a:lnSpc>
                <a:spcPct val="150000"/>
              </a:lnSpc>
              <a:spcBef>
                <a:spcPct val="0"/>
              </a:spcBef>
              <a:spcAft>
                <a:spcPct val="0"/>
              </a:spcAft>
              <a:buClrTx/>
              <a:buSzTx/>
              <a:defRPr/>
            </a:pPr>
            <a:r>
              <a:rPr altLang="en-US" b="0" baseline="0" cap="none" i="0" kern="100" kumimoji="0" lang="zh-CN" noProof="0" normalizeH="0" spc="0" strike="noStrike" sz="2200" u="none">
                <a:ln>
                  <a:noFill/>
                </a:ln>
                <a:solidFill>
                  <a:schemeClr val="tx1">
                    <a:lumMod val="75000"/>
                    <a:lumOff val="25000"/>
                  </a:schemeClr>
                </a:solidFill>
                <a:effectLst/>
                <a:uLnTx/>
                <a:uFillTx/>
                <a:cs typeface="+mn-ea"/>
                <a:sym typeface="+mn-lt"/>
              </a:rPr>
              <a:t>要明确党风廉政建设工作的领导机构和责任，健全完善党风廉政建设责任网络体系和实施考核细则，层层签订责任书，形成横到边、纵到底、层层负责、上下联动的责任机制；</a:t>
            </a:r>
          </a:p>
          <a:p>
            <a:pPr algn="just" defTabSz="914400" eaLnBrk="1" fontAlgn="auto" hangingPunct="1" latinLnBrk="0" lvl="0" marR="0" rtl="0">
              <a:lnSpc>
                <a:spcPct val="150000"/>
              </a:lnSpc>
              <a:spcBef>
                <a:spcPct val="0"/>
              </a:spcBef>
              <a:spcAft>
                <a:spcPct val="0"/>
              </a:spcAft>
              <a:buClrTx/>
              <a:buSzTx/>
              <a:defRPr/>
            </a:pPr>
            <a:r>
              <a:rPr altLang="en-US" b="0" baseline="0" cap="none" i="0" kern="100" kumimoji="0" lang="zh-CN" noProof="0" normalizeH="0" spc="0" strike="noStrike" sz="2200" u="none">
                <a:ln>
                  <a:noFill/>
                </a:ln>
                <a:solidFill>
                  <a:schemeClr val="tx1">
                    <a:lumMod val="75000"/>
                    <a:lumOff val="25000"/>
                  </a:schemeClr>
                </a:solidFill>
                <a:effectLst/>
                <a:uLnTx/>
                <a:uFillTx/>
                <a:cs typeface="+mn-ea"/>
                <a:sym typeface="+mn-lt"/>
              </a:rPr>
              <a:t>贯彻党政“一把手”负总责，谁主管谁负责的原则，抓好责任分解、责任考核、责任追究的重点环节；</a:t>
            </a:r>
          </a:p>
          <a:p>
            <a:pPr algn="just" defTabSz="914400" eaLnBrk="1" fontAlgn="auto" hangingPunct="1" latinLnBrk="0" lvl="0" marR="0" rtl="0">
              <a:lnSpc>
                <a:spcPct val="150000"/>
              </a:lnSpc>
              <a:spcBef>
                <a:spcPct val="0"/>
              </a:spcBef>
              <a:spcAft>
                <a:spcPct val="0"/>
              </a:spcAft>
              <a:buClrTx/>
              <a:buSzTx/>
              <a:defRPr/>
            </a:pPr>
            <a:r>
              <a:rPr altLang="en-US" b="0" baseline="0" cap="none" i="0" kern="100" kumimoji="0" lang="zh-CN" noProof="0" normalizeH="0" spc="0" strike="noStrike" sz="2200" u="none">
                <a:ln>
                  <a:noFill/>
                </a:ln>
                <a:solidFill>
                  <a:schemeClr val="tx1">
                    <a:lumMod val="75000"/>
                    <a:lumOff val="25000"/>
                  </a:schemeClr>
                </a:solidFill>
                <a:effectLst/>
                <a:uLnTx/>
                <a:uFillTx/>
                <a:cs typeface="+mn-ea"/>
                <a:sym typeface="+mn-lt"/>
              </a:rPr>
              <a:t>加强监督检查，严格责任追究，使党风廉政建设责任制落到实处，促进社会物质文明、政治文明、精神文明建设健康协调发展。</a:t>
            </a:r>
          </a:p>
        </p:txBody>
      </p:sp>
      <p:sp>
        <p:nvSpPr>
          <p:cNvPr id="8" name="矩形: 圆角 10">
            <a:extLst>
              <a:ext uri="{FF2B5EF4-FFF2-40B4-BE49-F238E27FC236}">
                <a16:creationId xmlns:a16="http://schemas.microsoft.com/office/drawing/2014/main" id="{70A9DF43-953B-4DA4-A402-AC5CAE5CBB19}"/>
              </a:ext>
            </a:extLst>
          </p:cNvPr>
          <p:cNvSpPr>
            <a:spLocks noChangeAspect="1"/>
          </p:cNvSpPr>
          <p:nvPr/>
        </p:nvSpPr>
        <p:spPr>
          <a:xfrm>
            <a:off x="3291991" y="1729457"/>
            <a:ext cx="576000" cy="576000"/>
          </a:xfrm>
          <a:prstGeom prst="roundRect">
            <a:avLst>
              <a:gd fmla="val 50000" name="adj"/>
            </a:avLst>
          </a:prstGeom>
          <a:solidFill>
            <a:srgbClr val="C00000"/>
          </a:solidFill>
          <a:ln algn="ctr" cap="flat" cmpd="sng" w="76200">
            <a:solidFill>
              <a:schemeClr val="bg1"/>
            </a:solid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kern="0" lang="en-US" sz="2600">
                <a:solidFill>
                  <a:prstClr val="white"/>
                </a:solidFill>
                <a:cs typeface="+mn-ea"/>
                <a:sym typeface="+mn-lt"/>
              </a:rPr>
              <a:t>2</a:t>
            </a:r>
          </a:p>
        </p:txBody>
      </p:sp>
      <p:sp>
        <p:nvSpPr>
          <p:cNvPr id="10" name="矩形: 圆角 17">
            <a:extLst>
              <a:ext uri="{FF2B5EF4-FFF2-40B4-BE49-F238E27FC236}">
                <a16:creationId xmlns:a16="http://schemas.microsoft.com/office/drawing/2014/main" id="{CBBBB903-DCC7-496A-BDFF-2802DF26D91E}"/>
              </a:ext>
            </a:extLst>
          </p:cNvPr>
          <p:cNvSpPr/>
          <p:nvPr/>
        </p:nvSpPr>
        <p:spPr>
          <a:xfrm>
            <a:off x="1666875" y="2642221"/>
            <a:ext cx="512466" cy="512466"/>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1</a:t>
            </a:r>
          </a:p>
        </p:txBody>
      </p:sp>
      <p:sp>
        <p:nvSpPr>
          <p:cNvPr id="11" name="矩形: 圆角 18">
            <a:extLst>
              <a:ext uri="{FF2B5EF4-FFF2-40B4-BE49-F238E27FC236}">
                <a16:creationId xmlns:a16="http://schemas.microsoft.com/office/drawing/2014/main" id="{C9C11986-31D0-4B88-9C54-704A120AD249}"/>
              </a:ext>
            </a:extLst>
          </p:cNvPr>
          <p:cNvSpPr/>
          <p:nvPr/>
        </p:nvSpPr>
        <p:spPr>
          <a:xfrm>
            <a:off x="1666875" y="4120171"/>
            <a:ext cx="512466" cy="512466"/>
          </a:xfrm>
          <a:prstGeom prst="roundRect">
            <a:avLst/>
          </a:prstGeom>
          <a:solidFill>
            <a:srgbClr val="7D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2</a:t>
            </a:r>
          </a:p>
        </p:txBody>
      </p:sp>
      <p:sp>
        <p:nvSpPr>
          <p:cNvPr id="12" name="矩形: 圆角 19">
            <a:extLst>
              <a:ext uri="{FF2B5EF4-FFF2-40B4-BE49-F238E27FC236}">
                <a16:creationId xmlns:a16="http://schemas.microsoft.com/office/drawing/2014/main" id="{13B9EADB-4840-4C3F-BC3C-6F81430E4E7A}"/>
              </a:ext>
            </a:extLst>
          </p:cNvPr>
          <p:cNvSpPr/>
          <p:nvPr/>
        </p:nvSpPr>
        <p:spPr>
          <a:xfrm>
            <a:off x="1666875" y="5115379"/>
            <a:ext cx="512466" cy="512466"/>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800" u="none">
                <a:ln>
                  <a:noFill/>
                </a:ln>
                <a:solidFill>
                  <a:prstClr val="white"/>
                </a:solidFill>
                <a:effectLst/>
                <a:uLnTx/>
                <a:uFillTx/>
                <a:cs typeface="+mn-ea"/>
                <a:sym typeface="+mn-lt"/>
              </a:rPr>
              <a:t>3</a:t>
            </a:r>
          </a:p>
        </p:txBody>
      </p:sp>
    </p:spTree>
    <p:extLst>
      <p:ext uri="{BB962C8B-B14F-4D97-AF65-F5344CB8AC3E}">
        <p14:creationId val="2281335658"/>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750" fill="hold" id="7"/>
                                        <p:tgtEl>
                                          <p:spTgt spid="8"/>
                                        </p:tgtEl>
                                        <p:attrNameLst>
                                          <p:attrName>ppt_w</p:attrName>
                                        </p:attrNameLst>
                                      </p:cBhvr>
                                      <p:tavLst>
                                        <p:tav tm="0">
                                          <p:val>
                                            <p:fltVal val="0"/>
                                          </p:val>
                                        </p:tav>
                                        <p:tav tm="100000">
                                          <p:val>
                                            <p:strVal val="#ppt_w"/>
                                          </p:val>
                                        </p:tav>
                                      </p:tavLst>
                                    </p:anim>
                                    <p:anim calcmode="lin" valueType="num">
                                      <p:cBhvr>
                                        <p:cTn dur="750" fill="hold" id="8"/>
                                        <p:tgtEl>
                                          <p:spTgt spid="8"/>
                                        </p:tgtEl>
                                        <p:attrNameLst>
                                          <p:attrName>ppt_h</p:attrName>
                                        </p:attrNameLst>
                                      </p:cBhvr>
                                      <p:tavLst>
                                        <p:tav tm="0">
                                          <p:val>
                                            <p:fltVal val="0"/>
                                          </p:val>
                                        </p:tav>
                                        <p:tav tm="100000">
                                          <p:val>
                                            <p:strVal val="#ppt_h"/>
                                          </p:val>
                                        </p:tav>
                                      </p:tavLst>
                                    </p:anim>
                                    <p:anim calcmode="lin" valueType="num">
                                      <p:cBhvr>
                                        <p:cTn dur="750" fill="hold" id="9"/>
                                        <p:tgtEl>
                                          <p:spTgt spid="8"/>
                                        </p:tgtEl>
                                        <p:attrNameLst>
                                          <p:attrName>style.rotation</p:attrName>
                                        </p:attrNameLst>
                                      </p:cBhvr>
                                      <p:tavLst>
                                        <p:tav tm="0">
                                          <p:val>
                                            <p:fltVal val="360"/>
                                          </p:val>
                                        </p:tav>
                                        <p:tav tm="100000">
                                          <p:val>
                                            <p:fltVal val="0"/>
                                          </p:val>
                                        </p:tav>
                                      </p:tavLst>
                                    </p:anim>
                                    <p:animEffect filter="fade" transition="in">
                                      <p:cBhvr>
                                        <p:cTn dur="750" id="10"/>
                                        <p:tgtEl>
                                          <p:spTgt spid="8"/>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750" id="14"/>
                                        <p:tgtEl>
                                          <p:spTgt spid="3"/>
                                        </p:tgtEl>
                                      </p:cBhvr>
                                    </p:animEffect>
                                  </p:childTnLst>
                                </p:cTn>
                              </p:par>
                            </p:childTnLst>
                          </p:cTn>
                        </p:par>
                        <p:par>
                          <p:cTn fill="hold" id="15" nodeType="afterGroup">
                            <p:stCondLst>
                              <p:cond delay="1500"/>
                            </p:stCondLst>
                            <p:childTnLst>
                              <p:par>
                                <p:cTn decel="100000" fill="hold" grpId="0" id="16" nodeType="afterEffect" presetClass="entr" presetID="49"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750" fill="hold" id="18"/>
                                        <p:tgtEl>
                                          <p:spTgt spid="10"/>
                                        </p:tgtEl>
                                        <p:attrNameLst>
                                          <p:attrName>ppt_w</p:attrName>
                                        </p:attrNameLst>
                                      </p:cBhvr>
                                      <p:tavLst>
                                        <p:tav tm="0">
                                          <p:val>
                                            <p:fltVal val="0"/>
                                          </p:val>
                                        </p:tav>
                                        <p:tav tm="100000">
                                          <p:val>
                                            <p:strVal val="#ppt_w"/>
                                          </p:val>
                                        </p:tav>
                                      </p:tavLst>
                                    </p:anim>
                                    <p:anim calcmode="lin" valueType="num">
                                      <p:cBhvr>
                                        <p:cTn dur="750" fill="hold" id="19"/>
                                        <p:tgtEl>
                                          <p:spTgt spid="10"/>
                                        </p:tgtEl>
                                        <p:attrNameLst>
                                          <p:attrName>ppt_h</p:attrName>
                                        </p:attrNameLst>
                                      </p:cBhvr>
                                      <p:tavLst>
                                        <p:tav tm="0">
                                          <p:val>
                                            <p:fltVal val="0"/>
                                          </p:val>
                                        </p:tav>
                                        <p:tav tm="100000">
                                          <p:val>
                                            <p:strVal val="#ppt_h"/>
                                          </p:val>
                                        </p:tav>
                                      </p:tavLst>
                                    </p:anim>
                                    <p:anim calcmode="lin" valueType="num">
                                      <p:cBhvr>
                                        <p:cTn dur="750" fill="hold" id="20"/>
                                        <p:tgtEl>
                                          <p:spTgt spid="10"/>
                                        </p:tgtEl>
                                        <p:attrNameLst>
                                          <p:attrName>style.rotation</p:attrName>
                                        </p:attrNameLst>
                                      </p:cBhvr>
                                      <p:tavLst>
                                        <p:tav tm="0">
                                          <p:val>
                                            <p:fltVal val="360"/>
                                          </p:val>
                                        </p:tav>
                                        <p:tav tm="100000">
                                          <p:val>
                                            <p:fltVal val="0"/>
                                          </p:val>
                                        </p:tav>
                                      </p:tavLst>
                                    </p:anim>
                                    <p:animEffect filter="fade" transition="in">
                                      <p:cBhvr>
                                        <p:cTn dur="750" id="21"/>
                                        <p:tgtEl>
                                          <p:spTgt spid="10"/>
                                        </p:tgtEl>
                                      </p:cBhvr>
                                    </p:animEffect>
                                  </p:childTnLst>
                                </p:cTn>
                              </p:par>
                            </p:childTnLst>
                          </p:cTn>
                        </p:par>
                        <p:par>
                          <p:cTn fill="hold" id="22" nodeType="afterGroup">
                            <p:stCondLst>
                              <p:cond delay="2250"/>
                            </p:stCondLst>
                            <p:childTnLst>
                              <p:par>
                                <p:cTn decel="100000" fill="hold" grpId="0" id="23" nodeType="afterEffect" presetClass="entr" presetID="49" presetSubtype="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750" fill="hold" id="25"/>
                                        <p:tgtEl>
                                          <p:spTgt spid="11"/>
                                        </p:tgtEl>
                                        <p:attrNameLst>
                                          <p:attrName>ppt_w</p:attrName>
                                        </p:attrNameLst>
                                      </p:cBhvr>
                                      <p:tavLst>
                                        <p:tav tm="0">
                                          <p:val>
                                            <p:fltVal val="0"/>
                                          </p:val>
                                        </p:tav>
                                        <p:tav tm="100000">
                                          <p:val>
                                            <p:strVal val="#ppt_w"/>
                                          </p:val>
                                        </p:tav>
                                      </p:tavLst>
                                    </p:anim>
                                    <p:anim calcmode="lin" valueType="num">
                                      <p:cBhvr>
                                        <p:cTn dur="750" fill="hold" id="26"/>
                                        <p:tgtEl>
                                          <p:spTgt spid="11"/>
                                        </p:tgtEl>
                                        <p:attrNameLst>
                                          <p:attrName>ppt_h</p:attrName>
                                        </p:attrNameLst>
                                      </p:cBhvr>
                                      <p:tavLst>
                                        <p:tav tm="0">
                                          <p:val>
                                            <p:fltVal val="0"/>
                                          </p:val>
                                        </p:tav>
                                        <p:tav tm="100000">
                                          <p:val>
                                            <p:strVal val="#ppt_h"/>
                                          </p:val>
                                        </p:tav>
                                      </p:tavLst>
                                    </p:anim>
                                    <p:anim calcmode="lin" valueType="num">
                                      <p:cBhvr>
                                        <p:cTn dur="750" fill="hold" id="27"/>
                                        <p:tgtEl>
                                          <p:spTgt spid="11"/>
                                        </p:tgtEl>
                                        <p:attrNameLst>
                                          <p:attrName>style.rotation</p:attrName>
                                        </p:attrNameLst>
                                      </p:cBhvr>
                                      <p:tavLst>
                                        <p:tav tm="0">
                                          <p:val>
                                            <p:fltVal val="360"/>
                                          </p:val>
                                        </p:tav>
                                        <p:tav tm="100000">
                                          <p:val>
                                            <p:fltVal val="0"/>
                                          </p:val>
                                        </p:tav>
                                      </p:tavLst>
                                    </p:anim>
                                    <p:animEffect filter="fade" transition="in">
                                      <p:cBhvr>
                                        <p:cTn dur="750" id="28"/>
                                        <p:tgtEl>
                                          <p:spTgt spid="11"/>
                                        </p:tgtEl>
                                      </p:cBhvr>
                                    </p:animEffect>
                                  </p:childTnLst>
                                </p:cTn>
                              </p:par>
                            </p:childTnLst>
                          </p:cTn>
                        </p:par>
                        <p:par>
                          <p:cTn fill="hold" id="29" nodeType="afterGroup">
                            <p:stCondLst>
                              <p:cond delay="3000"/>
                            </p:stCondLst>
                            <p:childTnLst>
                              <p:par>
                                <p:cTn decel="100000" fill="hold" grpId="0" id="30" nodeType="afterEffect" presetClass="entr" presetID="49"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750" fill="hold" id="32"/>
                                        <p:tgtEl>
                                          <p:spTgt spid="12"/>
                                        </p:tgtEl>
                                        <p:attrNameLst>
                                          <p:attrName>ppt_w</p:attrName>
                                        </p:attrNameLst>
                                      </p:cBhvr>
                                      <p:tavLst>
                                        <p:tav tm="0">
                                          <p:val>
                                            <p:fltVal val="0"/>
                                          </p:val>
                                        </p:tav>
                                        <p:tav tm="100000">
                                          <p:val>
                                            <p:strVal val="#ppt_w"/>
                                          </p:val>
                                        </p:tav>
                                      </p:tavLst>
                                    </p:anim>
                                    <p:anim calcmode="lin" valueType="num">
                                      <p:cBhvr>
                                        <p:cTn dur="750" fill="hold" id="33"/>
                                        <p:tgtEl>
                                          <p:spTgt spid="12"/>
                                        </p:tgtEl>
                                        <p:attrNameLst>
                                          <p:attrName>ppt_h</p:attrName>
                                        </p:attrNameLst>
                                      </p:cBhvr>
                                      <p:tavLst>
                                        <p:tav tm="0">
                                          <p:val>
                                            <p:fltVal val="0"/>
                                          </p:val>
                                        </p:tav>
                                        <p:tav tm="100000">
                                          <p:val>
                                            <p:strVal val="#ppt_h"/>
                                          </p:val>
                                        </p:tav>
                                      </p:tavLst>
                                    </p:anim>
                                    <p:anim calcmode="lin" valueType="num">
                                      <p:cBhvr>
                                        <p:cTn dur="750" fill="hold" id="34"/>
                                        <p:tgtEl>
                                          <p:spTgt spid="12"/>
                                        </p:tgtEl>
                                        <p:attrNameLst>
                                          <p:attrName>style.rotation</p:attrName>
                                        </p:attrNameLst>
                                      </p:cBhvr>
                                      <p:tavLst>
                                        <p:tav tm="0">
                                          <p:val>
                                            <p:fltVal val="360"/>
                                          </p:val>
                                        </p:tav>
                                        <p:tav tm="100000">
                                          <p:val>
                                            <p:fltVal val="0"/>
                                          </p:val>
                                        </p:tav>
                                      </p:tavLst>
                                    </p:anim>
                                    <p:animEffect filter="fade" transition="in">
                                      <p:cBhvr>
                                        <p:cTn dur="750" id="35"/>
                                        <p:tgtEl>
                                          <p:spTgt spid="12"/>
                                        </p:tgtEl>
                                      </p:cBhvr>
                                    </p:animEffect>
                                  </p:childTnLst>
                                </p:cTn>
                              </p:par>
                            </p:childTnLst>
                          </p:cTn>
                        </p:par>
                        <p:par>
                          <p:cTn fill="hold" id="36" nodeType="afterGroup">
                            <p:stCondLst>
                              <p:cond delay="3750"/>
                            </p:stCondLst>
                            <p:childTnLst>
                              <p:par>
                                <p:cTn fill="hold" grpId="0" id="37" nodeType="afterEffect" presetClass="entr" presetID="22" presetSubtype="1">
                                  <p:stCondLst>
                                    <p:cond delay="0"/>
                                  </p:stCondLst>
                                  <p:childTnLst>
                                    <p:set>
                                      <p:cBhvr>
                                        <p:cTn dur="1" fill="hold" id="38">
                                          <p:stCondLst>
                                            <p:cond delay="0"/>
                                          </p:stCondLst>
                                        </p:cTn>
                                        <p:tgtEl>
                                          <p:spTgt spid="9"/>
                                        </p:tgtEl>
                                        <p:attrNameLst>
                                          <p:attrName>style.visibility</p:attrName>
                                        </p:attrNameLst>
                                      </p:cBhvr>
                                      <p:to>
                                        <p:strVal val="visible"/>
                                      </p:to>
                                    </p:set>
                                    <p:animEffect filter="wipe(up)" transition="in">
                                      <p:cBhvr>
                                        <p:cTn dur="75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8"/>
      <p:bldP grpId="0" spid="10"/>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箭头: 五边形 17"/>
          <p:cNvSpPr/>
          <p:nvPr/>
        </p:nvSpPr>
        <p:spPr>
          <a:xfrm>
            <a:off x="3579991" y="1729457"/>
            <a:ext cx="5032018" cy="575999"/>
          </a:xfrm>
          <a:prstGeom prst="homePlate">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400" u="none">
                <a:ln>
                  <a:noFill/>
                </a:ln>
                <a:solidFill>
                  <a:srgbClr val="FFFDF8"/>
                </a:solidFill>
                <a:effectLst/>
                <a:uLnTx/>
                <a:uFillTx/>
                <a:cs typeface="+mn-ea"/>
                <a:sym typeface="+mn-lt"/>
              </a:rPr>
              <a:t>查办案件，标本兼治，综合治理</a:t>
            </a:r>
          </a:p>
        </p:txBody>
      </p:sp>
      <p:sp>
        <p:nvSpPr>
          <p:cNvPr id="9" name="矩形 8"/>
          <p:cNvSpPr/>
          <p:nvPr/>
        </p:nvSpPr>
        <p:spPr>
          <a:xfrm>
            <a:off x="1846930" y="2402846"/>
            <a:ext cx="9612003" cy="100584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000" u="none">
                <a:ln>
                  <a:noFill/>
                </a:ln>
                <a:solidFill>
                  <a:schemeClr val="tx1">
                    <a:lumMod val="75000"/>
                    <a:lumOff val="25000"/>
                  </a:schemeClr>
                </a:solidFill>
                <a:effectLst/>
                <a:uLnTx/>
                <a:uFillTx/>
                <a:cs typeface="+mn-ea"/>
                <a:sym typeface="+mn-lt"/>
              </a:rPr>
              <a:t>对任何腐败分子都必须彻底查处、严惩不贷。要严肃查处违纪违法案件，特别是要坚决查处大案要案。对腐败分子发现一个就要坚决查处一个，决不姑息，决不手软。</a:t>
            </a:r>
          </a:p>
        </p:txBody>
      </p:sp>
      <p:sp>
        <p:nvSpPr>
          <p:cNvPr id="8" name="矩形 7"/>
          <p:cNvSpPr/>
          <p:nvPr/>
        </p:nvSpPr>
        <p:spPr>
          <a:xfrm>
            <a:off x="1835356" y="3409724"/>
            <a:ext cx="9612003" cy="2834640"/>
          </a:xfrm>
          <a:prstGeom prst="rect">
            <a:avLst/>
          </a:prstGeom>
          <a:ln>
            <a:solidFill>
              <a:srgbClr val="C00000"/>
            </a:solidFill>
            <a:prstDash val="dash"/>
          </a:ln>
        </p:spPr>
        <p:txBody>
          <a:bodyPr wrap="square">
            <a:spAutoFit/>
          </a:bodyPr>
          <a:lstStyle/>
          <a:p>
            <a:pPr algn="just" defTabSz="914400" eaLnBrk="1" fontAlgn="auto" hangingPunct="1" indent="-342900" latinLnBrk="0" lvl="0" marL="342900" marR="0" rtl="0">
              <a:lnSpc>
                <a:spcPct val="150000"/>
              </a:lnSpc>
              <a:spcBef>
                <a:spcPct val="0"/>
              </a:spcBef>
              <a:spcAft>
                <a:spcPct val="0"/>
              </a:spcAft>
              <a:buClrTx/>
              <a:buSzTx/>
              <a:buFont typeface="+mj-lt"/>
              <a:buAutoNum type="arabicPeriod"/>
              <a:defRPr/>
            </a:pPr>
            <a:r>
              <a:rPr altLang="en-US" b="1" baseline="0" cap="none" i="0" kern="100" kumimoji="0" lang="zh-CN" noProof="0" normalizeH="0" spc="0" strike="noStrike" sz="2000" u="none">
                <a:ln>
                  <a:noFill/>
                </a:ln>
                <a:solidFill>
                  <a:schemeClr val="tx1">
                    <a:lumMod val="75000"/>
                    <a:lumOff val="25000"/>
                  </a:schemeClr>
                </a:solidFill>
                <a:effectLst/>
                <a:uLnTx/>
                <a:uFillTx/>
                <a:cs typeface="+mn-ea"/>
                <a:sym typeface="+mn-lt"/>
              </a:rPr>
              <a:t>要注意正确处理严格执纪与维护群众利益、爱护党员干部的关系，进一步调动广大党员干部投身改革的积极性和创造性。</a:t>
            </a:r>
          </a:p>
          <a:p>
            <a:pPr algn="just" defTabSz="914400" eaLnBrk="1" fontAlgn="auto" hangingPunct="1" indent="-342900" latinLnBrk="0" lvl="0" marL="342900" marR="0" rtl="0">
              <a:lnSpc>
                <a:spcPct val="150000"/>
              </a:lnSpc>
              <a:spcBef>
                <a:spcPct val="0"/>
              </a:spcBef>
              <a:spcAft>
                <a:spcPct val="0"/>
              </a:spcAft>
              <a:buClrTx/>
              <a:buSzTx/>
              <a:buFont typeface="+mj-lt"/>
              <a:buAutoNum type="arabicPeriod"/>
              <a:defRPr/>
            </a:pPr>
            <a:r>
              <a:rPr altLang="en-US" b="1" baseline="0" cap="none" i="0" kern="100" kumimoji="0" lang="zh-CN" noProof="0" normalizeH="0" spc="0" strike="noStrike" sz="2000" u="none">
                <a:ln>
                  <a:noFill/>
                </a:ln>
                <a:solidFill>
                  <a:schemeClr val="tx1">
                    <a:lumMod val="75000"/>
                    <a:lumOff val="25000"/>
                  </a:schemeClr>
                </a:solidFill>
                <a:effectLst/>
                <a:uLnTx/>
                <a:uFillTx/>
                <a:cs typeface="+mn-ea"/>
                <a:sym typeface="+mn-lt"/>
              </a:rPr>
              <a:t>要以习近平新时代中国特色社会主义思想为指导，坚持“三个有利于”标准，用辨证的观点看待新形势下出现的新问题，综合考虑政治、经济、社会等方面的因素，正确把握改革中出现的失误与故意违纪违法的问题，真正做到支持改革，鼓励创业，教育失误，惩处腐败，追究诬告。</a:t>
            </a:r>
          </a:p>
        </p:txBody>
      </p:sp>
      <p:sp>
        <p:nvSpPr>
          <p:cNvPr id="10" name="矩形: 圆角 10">
            <a:extLst>
              <a:ext uri="{FF2B5EF4-FFF2-40B4-BE49-F238E27FC236}">
                <a16:creationId xmlns:a16="http://schemas.microsoft.com/office/drawing/2014/main" id="{B78A52B1-047F-4194-8DC6-21CF73B7D617}"/>
              </a:ext>
            </a:extLst>
          </p:cNvPr>
          <p:cNvSpPr>
            <a:spLocks noChangeAspect="1"/>
          </p:cNvSpPr>
          <p:nvPr/>
        </p:nvSpPr>
        <p:spPr>
          <a:xfrm>
            <a:off x="3291991" y="1729457"/>
            <a:ext cx="576000" cy="576000"/>
          </a:xfrm>
          <a:prstGeom prst="roundRect">
            <a:avLst>
              <a:gd fmla="val 50000" name="adj"/>
            </a:avLst>
          </a:prstGeom>
          <a:solidFill>
            <a:srgbClr val="C00000"/>
          </a:solidFill>
          <a:ln algn="ctr" cap="flat" cmpd="sng" w="76200">
            <a:solidFill>
              <a:schemeClr val="bg1"/>
            </a:solid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kern="0" lang="en-US" sz="2600">
                <a:solidFill>
                  <a:prstClr val="white"/>
                </a:solidFill>
                <a:cs typeface="+mn-ea"/>
                <a:sym typeface="+mn-lt"/>
              </a:rPr>
              <a:t>3</a:t>
            </a:r>
          </a:p>
        </p:txBody>
      </p:sp>
    </p:spTree>
    <p:extLst>
      <p:ext uri="{BB962C8B-B14F-4D97-AF65-F5344CB8AC3E}">
        <p14:creationId val="391020292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750" fill="hold" id="7"/>
                                        <p:tgtEl>
                                          <p:spTgt spid="10"/>
                                        </p:tgtEl>
                                        <p:attrNameLst>
                                          <p:attrName>ppt_w</p:attrName>
                                        </p:attrNameLst>
                                      </p:cBhvr>
                                      <p:tavLst>
                                        <p:tav tm="0">
                                          <p:val>
                                            <p:fltVal val="0"/>
                                          </p:val>
                                        </p:tav>
                                        <p:tav tm="100000">
                                          <p:val>
                                            <p:strVal val="#ppt_w"/>
                                          </p:val>
                                        </p:tav>
                                      </p:tavLst>
                                    </p:anim>
                                    <p:anim calcmode="lin" valueType="num">
                                      <p:cBhvr>
                                        <p:cTn dur="750" fill="hold" id="8"/>
                                        <p:tgtEl>
                                          <p:spTgt spid="10"/>
                                        </p:tgtEl>
                                        <p:attrNameLst>
                                          <p:attrName>ppt_h</p:attrName>
                                        </p:attrNameLst>
                                      </p:cBhvr>
                                      <p:tavLst>
                                        <p:tav tm="0">
                                          <p:val>
                                            <p:fltVal val="0"/>
                                          </p:val>
                                        </p:tav>
                                        <p:tav tm="100000">
                                          <p:val>
                                            <p:strVal val="#ppt_h"/>
                                          </p:val>
                                        </p:tav>
                                      </p:tavLst>
                                    </p:anim>
                                    <p:anim calcmode="lin" valueType="num">
                                      <p:cBhvr>
                                        <p:cTn dur="750" fill="hold" id="9"/>
                                        <p:tgtEl>
                                          <p:spTgt spid="10"/>
                                        </p:tgtEl>
                                        <p:attrNameLst>
                                          <p:attrName>style.rotation</p:attrName>
                                        </p:attrNameLst>
                                      </p:cBhvr>
                                      <p:tavLst>
                                        <p:tav tm="0">
                                          <p:val>
                                            <p:fltVal val="360"/>
                                          </p:val>
                                        </p:tav>
                                        <p:tav tm="100000">
                                          <p:val>
                                            <p:fltVal val="0"/>
                                          </p:val>
                                        </p:tav>
                                      </p:tavLst>
                                    </p:anim>
                                    <p:animEffect filter="fade" transition="in">
                                      <p:cBhvr>
                                        <p:cTn dur="750" id="10"/>
                                        <p:tgtEl>
                                          <p:spTgt spid="10"/>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750" id="14"/>
                                        <p:tgtEl>
                                          <p:spTgt spid="3"/>
                                        </p:tgtEl>
                                      </p:cBhvr>
                                    </p:animEffect>
                                  </p:childTnLst>
                                </p:cTn>
                              </p:par>
                            </p:childTnLst>
                          </p:cTn>
                        </p:par>
                        <p:par>
                          <p:cTn fill="hold" id="15" nodeType="afterGroup">
                            <p:stCondLst>
                              <p:cond delay="1500"/>
                            </p:stCondLst>
                            <p:childTnLst>
                              <p:par>
                                <p:cTn fill="hold" grpId="0" id="16" nodeType="afterEffect" presetClass="entr" presetID="31" presetSubtype="0">
                                  <p:stCondLst>
                                    <p:cond delay="0"/>
                                  </p:stCondLst>
                                  <p:iterate type="lt">
                                    <p:tmPct val="324"/>
                                  </p:iterate>
                                  <p:childTnLst>
                                    <p:set>
                                      <p:cBhvr>
                                        <p:cTn dur="1" fill="hold" id="17">
                                          <p:stCondLst>
                                            <p:cond delay="0"/>
                                          </p:stCondLst>
                                        </p:cTn>
                                        <p:tgtEl>
                                          <p:spTgt spid="9"/>
                                        </p:tgtEl>
                                        <p:attrNameLst>
                                          <p:attrName>style.visibility</p:attrName>
                                        </p:attrNameLst>
                                      </p:cBhvr>
                                      <p:to>
                                        <p:strVal val="visible"/>
                                      </p:to>
                                    </p:set>
                                    <p:anim calcmode="lin" valueType="num">
                                      <p:cBhvr>
                                        <p:cTn dur="750" fill="hold" id="18"/>
                                        <p:tgtEl>
                                          <p:spTgt spid="9"/>
                                        </p:tgtEl>
                                        <p:attrNameLst>
                                          <p:attrName>ppt_w</p:attrName>
                                        </p:attrNameLst>
                                      </p:cBhvr>
                                      <p:tavLst>
                                        <p:tav tm="0">
                                          <p:val>
                                            <p:fltVal val="0"/>
                                          </p:val>
                                        </p:tav>
                                        <p:tav tm="100000">
                                          <p:val>
                                            <p:strVal val="#ppt_w"/>
                                          </p:val>
                                        </p:tav>
                                      </p:tavLst>
                                    </p:anim>
                                    <p:anim calcmode="lin" valueType="num">
                                      <p:cBhvr>
                                        <p:cTn dur="750" fill="hold" id="19"/>
                                        <p:tgtEl>
                                          <p:spTgt spid="9"/>
                                        </p:tgtEl>
                                        <p:attrNameLst>
                                          <p:attrName>ppt_h</p:attrName>
                                        </p:attrNameLst>
                                      </p:cBhvr>
                                      <p:tavLst>
                                        <p:tav tm="0">
                                          <p:val>
                                            <p:fltVal val="0"/>
                                          </p:val>
                                        </p:tav>
                                        <p:tav tm="100000">
                                          <p:val>
                                            <p:strVal val="#ppt_h"/>
                                          </p:val>
                                        </p:tav>
                                      </p:tavLst>
                                    </p:anim>
                                    <p:anim calcmode="lin" valueType="num">
                                      <p:cBhvr>
                                        <p:cTn dur="750" fill="hold" id="20"/>
                                        <p:tgtEl>
                                          <p:spTgt spid="9"/>
                                        </p:tgtEl>
                                        <p:attrNameLst>
                                          <p:attrName>style.rotation</p:attrName>
                                        </p:attrNameLst>
                                      </p:cBhvr>
                                      <p:tavLst>
                                        <p:tav tm="0">
                                          <p:val>
                                            <p:fltVal val="90"/>
                                          </p:val>
                                        </p:tav>
                                        <p:tav tm="100000">
                                          <p:val>
                                            <p:fltVal val="0"/>
                                          </p:val>
                                        </p:tav>
                                      </p:tavLst>
                                    </p:anim>
                                    <p:animEffect filter="fade" transition="in">
                                      <p:cBhvr>
                                        <p:cTn dur="750" id="21"/>
                                        <p:tgtEl>
                                          <p:spTgt spid="9"/>
                                        </p:tgtEl>
                                      </p:cBhvr>
                                    </p:animEffect>
                                  </p:childTnLst>
                                </p:cTn>
                              </p:par>
                            </p:childTnLst>
                          </p:cTn>
                        </p:par>
                        <p:par>
                          <p:cTn fill="hold" id="22" nodeType="afterGroup">
                            <p:stCondLst>
                              <p:cond delay="2250"/>
                            </p:stCondLst>
                            <p:childTnLst>
                              <p:par>
                                <p:cTn fill="hold" grpId="0" id="23" nodeType="afterEffect" presetClass="entr" presetID="16" presetSubtype="21">
                                  <p:stCondLst>
                                    <p:cond delay="0"/>
                                  </p:stCondLst>
                                  <p:childTnLst>
                                    <p:set>
                                      <p:cBhvr>
                                        <p:cTn dur="1" fill="hold" id="24">
                                          <p:stCondLst>
                                            <p:cond delay="0"/>
                                          </p:stCondLst>
                                        </p:cTn>
                                        <p:tgtEl>
                                          <p:spTgt spid="8"/>
                                        </p:tgtEl>
                                        <p:attrNameLst>
                                          <p:attrName>style.visibility</p:attrName>
                                        </p:attrNameLst>
                                      </p:cBhvr>
                                      <p:to>
                                        <p:strVal val="visible"/>
                                      </p:to>
                                    </p:set>
                                    <p:animEffect filter="barn(inVertical)" transition="in">
                                      <p:cBhvr>
                                        <p:cTn dur="750" id="2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
      <p:bldP grpId="0" spid="8"/>
      <p:bldP grpId="0" spid="1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5C8DAB95-BDCC-415F-B244-9A0C80CA7CF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42" name="图片 41">
            <a:extLst>
              <a:ext uri="{FF2B5EF4-FFF2-40B4-BE49-F238E27FC236}">
                <a16:creationId xmlns:a16="http://schemas.microsoft.com/office/drawing/2014/main" id="{0822FA29-AA01-45D4-8999-5E206A6F1BF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b="68333" l="71719"/>
          <a:stretch>
            <a:fillRect/>
          </a:stretch>
        </p:blipFill>
        <p:spPr>
          <a:xfrm>
            <a:off x="8743950" y="0"/>
            <a:ext cx="3448050" cy="21717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51549" t="58767"/>
          <a:stretch>
            <a:fillRect/>
          </a:stretch>
        </p:blipFill>
        <p:spPr>
          <a:xfrm>
            <a:off x="6687842" y="4223166"/>
            <a:ext cx="5504158" cy="2634833"/>
          </a:xfrm>
          <a:prstGeom prst="rect">
            <a:avLst/>
          </a:prstGeom>
        </p:spPr>
      </p:pic>
      <p:pic>
        <p:nvPicPr>
          <p:cNvPr descr="图片包含 室内, 监控, 桌子, 电脑  描述已自动生成" id="43" name="图片 42">
            <a:extLst>
              <a:ext uri="{FF2B5EF4-FFF2-40B4-BE49-F238E27FC236}">
                <a16:creationId xmlns:a16="http://schemas.microsoft.com/office/drawing/2014/main" id="{A0457006-B37A-410E-92A1-1D840289327C}"/>
              </a:ext>
            </a:extLst>
          </p:cNvPr>
          <p:cNvPicPr>
            <a:picLocks noChangeAspect="1"/>
          </p:cNvPicPr>
          <p:nvPr/>
        </p:nvPicPr>
        <p:blipFill>
          <a:blip r:embed="rId7">
            <a:extLst>
              <a:ext uri="{28A0092B-C50C-407E-A947-70E740481C1C}">
                <a14:useLocalDpi val="0"/>
              </a:ext>
            </a:extLst>
          </a:blip>
          <a:srcRect t="49933"/>
          <a:stretch>
            <a:fillRect/>
          </a:stretch>
        </p:blipFill>
        <p:spPr>
          <a:xfrm>
            <a:off x="0" y="3301941"/>
            <a:ext cx="12192000" cy="3556058"/>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24348" y="1284490"/>
            <a:ext cx="8056364" cy="1554480"/>
          </a:xfrm>
          <a:prstGeom prst="rect">
            <a:avLst/>
          </a:prstGeom>
        </p:spPr>
        <p:txBody>
          <a:bodyPr wrap="square">
            <a:spAutoFit/>
          </a:bodyPr>
          <a:lstStyle/>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加强修养，提高素质</a:t>
            </a:r>
          </a:p>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高标准地做好纪检监察工作</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6400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3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917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8"/>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9"/>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10"/>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11"/>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12"/>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grpSp>
        <p:nvGrpSpPr>
          <p:cNvPr id="6" name="组合 5">
            <a:extLst>
              <a:ext uri="{FF2B5EF4-FFF2-40B4-BE49-F238E27FC236}">
                <a16:creationId xmlns:a16="http://schemas.microsoft.com/office/drawing/2014/main" id="{8FC69286-C151-4A85-9A70-D6288EF207CA}"/>
              </a:ext>
            </a:extLst>
          </p:cNvPr>
          <p:cNvGrpSpPr/>
          <p:nvPr/>
        </p:nvGrpSpPr>
        <p:grpSpPr>
          <a:xfrm>
            <a:off x="2205937" y="4388258"/>
            <a:ext cx="3298221" cy="1234871"/>
            <a:chOff x="2205937" y="4388258"/>
            <a:chExt cx="3298221" cy="1234871"/>
          </a:xfrm>
        </p:grpSpPr>
        <p:sp>
          <p:nvSpPr>
            <p:cNvPr id="40" name="任意多边形: 形状 39">
              <a:extLst>
                <a:ext uri="{FF2B5EF4-FFF2-40B4-BE49-F238E27FC236}">
                  <a16:creationId xmlns:a16="http://schemas.microsoft.com/office/drawing/2014/main" id="{BE56E641-34A4-49CE-962C-5242B26DC613}"/>
                </a:ext>
              </a:extLst>
            </p:cNvPr>
            <p:cNvSpPr/>
            <p:nvPr/>
          </p:nvSpPr>
          <p:spPr>
            <a:xfrm>
              <a:off x="2205937" y="4388258"/>
              <a:ext cx="3298221" cy="1234871"/>
            </a:xfrm>
            <a:custGeom>
              <a:gdLst>
                <a:gd fmla="*/ 2823860 w 3298221" name="connsiteX0"/>
                <a:gd fmla="*/ 0 h 1234871" name="connsiteY0"/>
                <a:gd fmla="*/ 3298221 w 3298221" name="connsiteX1"/>
                <a:gd fmla="*/ 0 h 1234871" name="connsiteY1"/>
                <a:gd fmla="*/ 3298221 w 3298221" name="connsiteX2"/>
                <a:gd fmla="*/ 1234871 h 1234871" name="connsiteY2"/>
                <a:gd fmla="*/ 2823860 w 3298221" name="connsiteX3"/>
                <a:gd fmla="*/ 1234871 h 1234871" name="connsiteY3"/>
                <a:gd fmla="*/ 2823860 w 3298221" name="connsiteX4"/>
                <a:gd fmla="*/ 1080512 h 1234871" name="connsiteY4"/>
                <a:gd fmla="*/ 3143862 w 3298221" name="connsiteX5"/>
                <a:gd fmla="*/ 1080512 h 1234871" name="connsiteY5"/>
                <a:gd fmla="*/ 3143862 w 3298221" name="connsiteX6"/>
                <a:gd fmla="*/ 154359 h 1234871" name="connsiteY6"/>
                <a:gd fmla="*/ 2823860 w 3298221" name="connsiteX7"/>
                <a:gd fmla="*/ 154359 h 1234871" name="connsiteY7"/>
                <a:gd fmla="*/ 0 w 3298221" name="connsiteX8"/>
                <a:gd fmla="*/ 0 h 1234871" name="connsiteY8"/>
                <a:gd fmla="*/ 474360 w 3298221" name="connsiteX9"/>
                <a:gd fmla="*/ 0 h 1234871" name="connsiteY9"/>
                <a:gd fmla="*/ 474360 w 3298221" name="connsiteX10"/>
                <a:gd fmla="*/ 154359 h 1234871" name="connsiteY10"/>
                <a:gd fmla="*/ 154359 w 3298221" name="connsiteX11"/>
                <a:gd fmla="*/ 154359 h 1234871" name="connsiteY11"/>
                <a:gd fmla="*/ 154359 w 3298221" name="connsiteX12"/>
                <a:gd fmla="*/ 1080512 h 1234871" name="connsiteY12"/>
                <a:gd fmla="*/ 474360 w 3298221" name="connsiteX13"/>
                <a:gd fmla="*/ 1080512 h 1234871" name="connsiteY13"/>
                <a:gd fmla="*/ 474360 w 3298221" name="connsiteX14"/>
                <a:gd fmla="*/ 1234871 h 1234871" name="connsiteY14"/>
                <a:gd fmla="*/ 0 w 3298221" name="connsiteX15"/>
                <a:gd fmla="*/ 1234871 h 123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234871" w="329822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4" name="TextBox 495">
              <a:extLst>
                <a:ext uri="{FF2B5EF4-FFF2-40B4-BE49-F238E27FC236}">
                  <a16:creationId xmlns:a16="http://schemas.microsoft.com/office/drawing/2014/main" id="{B2FBEDA2-7B5E-45FE-9472-B3189B1AB4A4}"/>
                </a:ext>
              </a:extLst>
            </p:cNvPr>
            <p:cNvSpPr txBox="1"/>
            <p:nvPr/>
          </p:nvSpPr>
          <p:spPr>
            <a:xfrm>
              <a:off x="2418772" y="4605585"/>
              <a:ext cx="2872551" cy="79248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defTabSz="1219170" eaLnBrk="1" fontAlgn="base" hangingPunct="1" indent="0" latinLnBrk="0" lvl="0" marL="0" marR="0" rtl="0">
                <a:lnSpc>
                  <a:spcPct val="100000"/>
                </a:lnSpc>
                <a:spcBef>
                  <a:spcPct val="0"/>
                </a:spcBef>
                <a:spcAft>
                  <a:spcPct val="0"/>
                </a:spcAft>
                <a:buClrTx/>
                <a:buSzTx/>
                <a:buFontTx/>
                <a:buNone/>
                <a:defRPr/>
              </a:pPr>
              <a:r>
                <a:rPr altLang="en-US" cap="none" kern="1200" lang="zh-CN" spc="-100" sz="4600">
                  <a:ln>
                    <a:noFill/>
                  </a:ln>
                  <a:gradFill>
                    <a:gsLst>
                      <a:gs pos="10000">
                        <a:srgbClr val="C00000"/>
                      </a:gs>
                      <a:gs pos="70000">
                        <a:srgbClr val="FF0000"/>
                      </a:gs>
                    </a:gsLst>
                    <a:lin ang="5400000" scaled="1"/>
                  </a:gradFill>
                  <a:latin typeface="+mn-lt"/>
                  <a:ea typeface="+mn-ea"/>
                  <a:cs typeface="+mn-ea"/>
                  <a:sym typeface="+mn-lt"/>
                </a:rPr>
                <a:t>第四部分</a:t>
              </a:r>
            </a:p>
          </p:txBody>
        </p:sp>
      </p:grpSp>
    </p:spTree>
    <p:custDataLst>
      <p:tags r:id="rId13"/>
    </p:custDataLst>
    <p:extLst>
      <p:ext uri="{BB962C8B-B14F-4D97-AF65-F5344CB8AC3E}">
        <p14:creationId val="1913230928"/>
      </p:ext>
    </p:extLst>
  </p:cSld>
  <p:clrMapOvr>
    <a:masterClrMapping/>
  </p:clrMapOvr>
  <mc:AlternateContent>
    <mc:Choice Requires="p14">
      <p:transition advTm="3000" p14:dur="800" spd="slow">
        <p:circle/>
      </p:transition>
    </mc:Choice>
    <mc:Fallback>
      <p:transition advTm="3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1"/>
                                        </p:tgtEl>
                                        <p:attrNameLst>
                                          <p:attrName>style.visibility</p:attrName>
                                        </p:attrNameLst>
                                      </p:cBhvr>
                                      <p:to>
                                        <p:strVal val="visible"/>
                                      </p:to>
                                    </p:set>
                                    <p:animEffect filter="circle(in)" transition="in">
                                      <p:cBhvr>
                                        <p:cTn dur="750" id="7"/>
                                        <p:tgtEl>
                                          <p:spTgt spid="4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750" id="17"/>
                                        <p:tgtEl>
                                          <p:spTgt spid="42"/>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750" id="21"/>
                                        <p:tgtEl>
                                          <p:spTgt spid="11"/>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750" id="25"/>
                                        <p:tgtEl>
                                          <p:spTgt spid="7"/>
                                        </p:tgtEl>
                                      </p:cBhvr>
                                    </p:animEffect>
                                  </p:childTnLst>
                                </p:cTn>
                              </p:par>
                            </p:childTnLst>
                          </p:cTn>
                        </p:par>
                        <p:par>
                          <p:cTn fill="hold" id="26" nodeType="afterGroup">
                            <p:stCondLst>
                              <p:cond delay="3750"/>
                            </p:stCondLst>
                            <p:childTnLst>
                              <p:par>
                                <p:cTn fill="hold" grpId="0" id="27" nodeType="afterEffect" presetClass="entr" presetID="23" presetSubtype="16">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750" fill="hold" id="29"/>
                                        <p:tgtEl>
                                          <p:spTgt spid="13"/>
                                        </p:tgtEl>
                                        <p:attrNameLst>
                                          <p:attrName>ppt_w</p:attrName>
                                        </p:attrNameLst>
                                      </p:cBhvr>
                                      <p:tavLst>
                                        <p:tav tm="0">
                                          <p:val>
                                            <p:fltVal val="0"/>
                                          </p:val>
                                        </p:tav>
                                        <p:tav tm="100000">
                                          <p:val>
                                            <p:strVal val="#ppt_w"/>
                                          </p:val>
                                        </p:tav>
                                      </p:tavLst>
                                    </p:anim>
                                    <p:anim calcmode="lin" valueType="num">
                                      <p:cBhvr>
                                        <p:cTn dur="750" fill="hold" id="30"/>
                                        <p:tgtEl>
                                          <p:spTgt spid="13"/>
                                        </p:tgtEl>
                                        <p:attrNameLst>
                                          <p:attrName>ppt_h</p:attrName>
                                        </p:attrNameLst>
                                      </p:cBhvr>
                                      <p:tavLst>
                                        <p:tav tm="0">
                                          <p:val>
                                            <p:fltVal val="0"/>
                                          </p:val>
                                        </p:tav>
                                        <p:tav tm="100000">
                                          <p:val>
                                            <p:strVal val="#ppt_h"/>
                                          </p:val>
                                        </p:tav>
                                      </p:tavLst>
                                    </p:anim>
                                  </p:childTnLst>
                                </p:cTn>
                              </p:par>
                            </p:childTnLst>
                          </p:cTn>
                        </p:par>
                        <p:par>
                          <p:cTn fill="hold" id="31" nodeType="afterGroup">
                            <p:stCondLst>
                              <p:cond delay="4500"/>
                            </p:stCondLst>
                            <p:childTnLst>
                              <p:par>
                                <p:cTn fill="hold" id="32" nodeType="afterEffect" presetClass="entr" presetID="16" presetSubtype="21">
                                  <p:stCondLst>
                                    <p:cond delay="0"/>
                                  </p:stCondLst>
                                  <p:childTnLst>
                                    <p:set>
                                      <p:cBhvr>
                                        <p:cTn dur="1" fill="hold" id="33">
                                          <p:stCondLst>
                                            <p:cond delay="0"/>
                                          </p:stCondLst>
                                        </p:cTn>
                                        <p:tgtEl>
                                          <p:spTgt spid="28"/>
                                        </p:tgtEl>
                                        <p:attrNameLst>
                                          <p:attrName>style.visibility</p:attrName>
                                        </p:attrNameLst>
                                      </p:cBhvr>
                                      <p:to>
                                        <p:strVal val="visible"/>
                                      </p:to>
                                    </p:set>
                                    <p:animEffect filter="barn(inVertical)" transition="in">
                                      <p:cBhvr>
                                        <p:cTn dur="750" id="34"/>
                                        <p:tgtEl>
                                          <p:spTgt spid="28"/>
                                        </p:tgtEl>
                                      </p:cBhvr>
                                    </p:animEffect>
                                  </p:childTnLst>
                                </p:cTn>
                              </p:par>
                            </p:childTnLst>
                          </p:cTn>
                        </p:par>
                        <p:par>
                          <p:cTn fill="hold" id="35" nodeType="afterGroup">
                            <p:stCondLst>
                              <p:cond delay="525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750" id="38"/>
                                        <p:tgtEl>
                                          <p:spTgt spid="14"/>
                                        </p:tgtEl>
                                      </p:cBhvr>
                                    </p:animEffect>
                                    <p:anim calcmode="lin" valueType="num">
                                      <p:cBhvr>
                                        <p:cTn dur="750" fill="hold" id="39"/>
                                        <p:tgtEl>
                                          <p:spTgt spid="14"/>
                                        </p:tgtEl>
                                        <p:attrNameLst>
                                          <p:attrName>ppt_x</p:attrName>
                                        </p:attrNameLst>
                                      </p:cBhvr>
                                      <p:tavLst>
                                        <p:tav tm="0">
                                          <p:val>
                                            <p:strVal val="#ppt_x"/>
                                          </p:val>
                                        </p:tav>
                                        <p:tav tm="100000">
                                          <p:val>
                                            <p:strVal val="#ppt_x"/>
                                          </p:val>
                                        </p:tav>
                                      </p:tavLst>
                                    </p:anim>
                                    <p:anim calcmode="lin" valueType="num">
                                      <p:cBhvr>
                                        <p:cTn dur="75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6000"/>
                            </p:stCondLst>
                            <p:childTnLst>
                              <p:par>
                                <p:cTn fill="hold" id="42" nodeType="afterEffect" presetClass="entr" presetID="16" presetSubtype="21">
                                  <p:stCondLst>
                                    <p:cond delay="0"/>
                                  </p:stCondLst>
                                  <p:childTnLst>
                                    <p:set>
                                      <p:cBhvr>
                                        <p:cTn dur="1" fill="hold" id="43">
                                          <p:stCondLst>
                                            <p:cond delay="0"/>
                                          </p:stCondLst>
                                        </p:cTn>
                                        <p:tgtEl>
                                          <p:spTgt spid="6"/>
                                        </p:tgtEl>
                                        <p:attrNameLst>
                                          <p:attrName>style.visibility</p:attrName>
                                        </p:attrNameLst>
                                      </p:cBhvr>
                                      <p:to>
                                        <p:strVal val="visible"/>
                                      </p:to>
                                    </p:set>
                                    <p:animEffect filter="barn(inVertical)" transition="in">
                                      <p:cBhvr>
                                        <p:cTn dur="750" id="44"/>
                                        <p:tgtEl>
                                          <p:spTgt spid="6"/>
                                        </p:tgtEl>
                                      </p:cBhvr>
                                    </p:animEffect>
                                  </p:childTnLst>
                                </p:cTn>
                              </p:par>
                            </p:childTnLst>
                          </p:cTn>
                        </p:par>
                        <p:par>
                          <p:cTn fill="hold" id="45" nodeType="afterGroup">
                            <p:stCondLst>
                              <p:cond delay="6750"/>
                            </p:stCondLst>
                            <p:childTnLst>
                              <p:par>
                                <p:cTn fill="hold" id="46" nodeType="afterEffect" presetClass="entr" presetID="2" presetSubtype="6">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750" fill="hold" id="48"/>
                                        <p:tgtEl>
                                          <p:spTgt spid="5"/>
                                        </p:tgtEl>
                                        <p:attrNameLst>
                                          <p:attrName>ppt_x</p:attrName>
                                        </p:attrNameLst>
                                      </p:cBhvr>
                                      <p:tavLst>
                                        <p:tav tm="0">
                                          <p:val>
                                            <p:strVal val="1+#ppt_w/2"/>
                                          </p:val>
                                        </p:tav>
                                        <p:tav tm="100000">
                                          <p:val>
                                            <p:strVal val="#ppt_x"/>
                                          </p:val>
                                        </p:tav>
                                      </p:tavLst>
                                    </p:anim>
                                    <p:anim calcmode="lin" valueType="num">
                                      <p:cBhvr additive="base">
                                        <p:cTn dur="750" fill="hold" id="49"/>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圆角 18"/>
          <p:cNvSpPr/>
          <p:nvPr/>
        </p:nvSpPr>
        <p:spPr>
          <a:xfrm>
            <a:off x="874713" y="1773238"/>
            <a:ext cx="7214695" cy="792000"/>
          </a:xfrm>
          <a:prstGeom prst="roundRect">
            <a:avLst/>
          </a:prstGeom>
          <a:solidFill>
            <a:srgbClr val="C00000"/>
          </a:solidFill>
          <a:ln algn="ctr" cap="flat" cmpd="sng" w="1270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000" u="none">
                <a:ln>
                  <a:noFill/>
                </a:ln>
                <a:solidFill>
                  <a:srgbClr val="FFFDF8"/>
                </a:solidFill>
                <a:effectLst/>
                <a:uLnTx/>
                <a:uFillTx/>
                <a:cs typeface="+mn-ea"/>
                <a:sym typeface="+mn-lt"/>
              </a:rPr>
              <a:t>建立一支高素质的纪检监察干部队伍</a:t>
            </a:r>
          </a:p>
        </p:txBody>
      </p:sp>
      <p:sp>
        <p:nvSpPr>
          <p:cNvPr id="5" name="矩形 4"/>
          <p:cNvSpPr/>
          <p:nvPr/>
        </p:nvSpPr>
        <p:spPr>
          <a:xfrm>
            <a:off x="874713" y="2565238"/>
            <a:ext cx="7214695" cy="338328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400" u="none">
                <a:ln>
                  <a:noFill/>
                </a:ln>
                <a:solidFill>
                  <a:schemeClr val="tx1">
                    <a:lumMod val="75000"/>
                    <a:lumOff val="25000"/>
                  </a:schemeClr>
                </a:solidFill>
                <a:effectLst/>
                <a:uLnTx/>
                <a:uFillTx/>
                <a:cs typeface="+mn-ea"/>
                <a:sym typeface="+mn-lt"/>
              </a:rPr>
              <a:t>俗话说，打铁还得自身硬。因此，加强党风廉政建设和反腐败工作，必须建立一支高素质的纪检监察干部队伍。在调整思路、改进工作方法的同时，认真按照“政治坚强，公正清廉，纪律严明，业务精通，作风优良”的要求，切实加强自身修养，努力提高纪检监察干部队伍素质，高标准地做好纪检监察工作。</a:t>
            </a:r>
          </a:p>
        </p:txBody>
      </p:sp>
      <p:pic>
        <p:nvPicPr>
          <p:cNvPr descr="图片包含 游戏机  描述已自动生成" id="3" name="图片 2">
            <a:extLst>
              <a:ext uri="{FF2B5EF4-FFF2-40B4-BE49-F238E27FC236}">
                <a16:creationId xmlns:a16="http://schemas.microsoft.com/office/drawing/2014/main" id="{763B1BDC-8798-4F75-934A-E33F0A1FF789}"/>
              </a:ext>
            </a:extLst>
          </p:cNvPr>
          <p:cNvPicPr>
            <a:picLocks noChangeAspect="1"/>
          </p:cNvPicPr>
          <p:nvPr/>
        </p:nvPicPr>
        <p:blipFill>
          <a:blip r:embed="rId3">
            <a:extLst>
              <a:ext uri="{28A0092B-C50C-407E-A947-70E740481C1C}">
                <a14:useLocalDpi val="0"/>
              </a:ext>
            </a:extLst>
          </a:blip>
          <a:srcRect b="23793"/>
          <a:stretch>
            <a:fillRect/>
          </a:stretch>
        </p:blipFill>
        <p:spPr>
          <a:xfrm>
            <a:off x="7810499" y="2740739"/>
            <a:ext cx="4602843" cy="3507662"/>
          </a:xfrm>
          <a:prstGeom prst="rect">
            <a:avLst/>
          </a:prstGeom>
        </p:spPr>
      </p:pic>
    </p:spTree>
    <p:extLst>
      <p:ext uri="{BB962C8B-B14F-4D97-AF65-F5344CB8AC3E}">
        <p14:creationId val="2136313153"/>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Effect filter="fade" transition="in">
                                      <p:cBhvr>
                                        <p:cTn dur="750" id="9"/>
                                        <p:tgtEl>
                                          <p:spTgt spid="4"/>
                                        </p:tgtEl>
                                      </p:cBhvr>
                                    </p:animEffect>
                                  </p:childTnLst>
                                </p:cTn>
                              </p:par>
                            </p:childTnLst>
                          </p:cTn>
                        </p:par>
                        <p:par>
                          <p:cTn fill="hold" id="10" nodeType="afterGroup">
                            <p:stCondLst>
                              <p:cond delay="750"/>
                            </p:stCondLst>
                            <p:childTnLst>
                              <p:par>
                                <p:cTn fill="hold" grpId="0" id="11" nodeType="afterEffect" presetClass="entr" presetID="6" presetSubtype="16">
                                  <p:stCondLst>
                                    <p:cond delay="0"/>
                                  </p:stCondLst>
                                  <p:childTnLst>
                                    <p:set>
                                      <p:cBhvr>
                                        <p:cTn dur="1" fill="hold" id="12">
                                          <p:stCondLst>
                                            <p:cond delay="0"/>
                                          </p:stCondLst>
                                        </p:cTn>
                                        <p:tgtEl>
                                          <p:spTgt spid="5"/>
                                        </p:tgtEl>
                                        <p:attrNameLst>
                                          <p:attrName>style.visibility</p:attrName>
                                        </p:attrNameLst>
                                      </p:cBhvr>
                                      <p:to>
                                        <p:strVal val="visible"/>
                                      </p:to>
                                    </p:set>
                                    <p:animEffect filter="circle(in)" transition="in">
                                      <p:cBhvr>
                                        <p:cTn dur="750" id="13"/>
                                        <p:tgtEl>
                                          <p:spTgt spid="5"/>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750" id="17"/>
                                        <p:tgtEl>
                                          <p:spTgt spid="3"/>
                                        </p:tgtEl>
                                      </p:cBhvr>
                                    </p:animEffect>
                                    <p:anim calcmode="lin" valueType="num">
                                      <p:cBhvr>
                                        <p:cTn dur="750" fill="hold" id="18"/>
                                        <p:tgtEl>
                                          <p:spTgt spid="3"/>
                                        </p:tgtEl>
                                        <p:attrNameLst>
                                          <p:attrName>ppt_x</p:attrName>
                                        </p:attrNameLst>
                                      </p:cBhvr>
                                      <p:tavLst>
                                        <p:tav tm="0">
                                          <p:val>
                                            <p:strVal val="#ppt_x"/>
                                          </p:val>
                                        </p:tav>
                                        <p:tav tm="100000">
                                          <p:val>
                                            <p:strVal val="#ppt_x"/>
                                          </p:val>
                                        </p:tav>
                                      </p:tavLst>
                                    </p:anim>
                                    <p:anim calcmode="lin" valueType="num">
                                      <p:cBhvr>
                                        <p:cTn dur="750" fill="hold" id="1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8F718D78-A2C2-45B0-BADD-BE98A63A2C2A}"/>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14" name="图片 13">
            <a:extLst>
              <a:ext uri="{FF2B5EF4-FFF2-40B4-BE49-F238E27FC236}">
                <a16:creationId xmlns:a16="http://schemas.microsoft.com/office/drawing/2014/main" id="{A048FBC3-7480-4E60-BEBA-F6E6BEBD9DAC}"/>
              </a:ext>
            </a:extLst>
          </p:cNvPr>
          <p:cNvPicPr>
            <a:picLocks noChangeAspect="1"/>
          </p:cNvPicPr>
          <p:nvPr/>
        </p:nvPicPr>
        <p:blipFill>
          <a:blip r:embed="rId4">
            <a:extLst>
              <a:ext uri="{28A0092B-C50C-407E-A947-70E740481C1C}">
                <a14:useLocalDpi val="0"/>
              </a:ext>
            </a:extLst>
          </a:blip>
          <a:srcRect t="58658"/>
          <a:stretch>
            <a:fillRect/>
          </a:stretch>
        </p:blipFill>
        <p:spPr>
          <a:xfrm>
            <a:off x="0" y="4022724"/>
            <a:ext cx="12192000" cy="2835276"/>
          </a:xfrm>
          <a:prstGeom prst="rect">
            <a:avLst/>
          </a:prstGeom>
        </p:spPr>
      </p:pic>
      <p:pic>
        <p:nvPicPr>
          <p:cNvPr descr="图片包含 室内, 监控, 桌子, 电脑  描述已自动生成" id="12" name="图片 11">
            <a:extLst>
              <a:ext uri="{FF2B5EF4-FFF2-40B4-BE49-F238E27FC236}">
                <a16:creationId xmlns:a16="http://schemas.microsoft.com/office/drawing/2014/main" id="{C2ADDED1-133D-4C75-A289-BC1CA3204584}"/>
              </a:ext>
            </a:extLst>
          </p:cNvPr>
          <p:cNvPicPr>
            <a:picLocks noChangeAspect="1"/>
          </p:cNvPicPr>
          <p:nvPr/>
        </p:nvPicPr>
        <p:blipFill>
          <a:blip r:embed="rId5">
            <a:extLst>
              <a:ext uri="{28A0092B-C50C-407E-A947-70E740481C1C}">
                <a14:useLocalDpi val="0"/>
              </a:ext>
            </a:extLst>
          </a:blip>
          <a:srcRect t="49933"/>
          <a:stretch>
            <a:fillRect/>
          </a:stretch>
        </p:blipFill>
        <p:spPr>
          <a:xfrm>
            <a:off x="0" y="2476500"/>
            <a:ext cx="12192000" cy="4381499"/>
          </a:xfrm>
          <a:prstGeom prst="rect">
            <a:avLst/>
          </a:prstGeom>
        </p:spPr>
      </p:pic>
      <p:sp>
        <p:nvSpPr>
          <p:cNvPr id="5" name="文本框 4">
            <a:extLst>
              <a:ext uri="{FF2B5EF4-FFF2-40B4-BE49-F238E27FC236}">
                <a16:creationId xmlns:a16="http://schemas.microsoft.com/office/drawing/2014/main" id="{F34B61D2-4104-DD45-9170-66F3A57999A5}"/>
              </a:ext>
            </a:extLst>
          </p:cNvPr>
          <p:cNvSpPr txBox="1"/>
          <p:nvPr/>
        </p:nvSpPr>
        <p:spPr>
          <a:xfrm>
            <a:off x="5764248" y="551914"/>
            <a:ext cx="4904918" cy="1432560"/>
          </a:xfrm>
          <a:prstGeom prst="rect">
            <a:avLst/>
          </a:prstGeom>
          <a:noFill/>
        </p:spPr>
        <p:txBody>
          <a:bodyPr rtlCol="0" wrap="square">
            <a:sp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1" lang="zh-CN" sz="8800">
                <a:gradFill>
                  <a:gsLst>
                    <a:gs pos="14000">
                      <a:srgbClr val="FF0000"/>
                    </a:gs>
                    <a:gs pos="94000">
                      <a:srgbClr val="790000"/>
                    </a:gs>
                    <a:gs pos="49000">
                      <a:srgbClr val="FF0000"/>
                    </a:gs>
                  </a:gsLst>
                  <a:lin ang="5400000" scaled="1"/>
                </a:gradFill>
                <a:effectLst/>
                <a:cs typeface="+mn-ea"/>
                <a:sym typeface="+mn-lt"/>
              </a:rPr>
              <a:t>前 言</a:t>
            </a:r>
          </a:p>
        </p:txBody>
      </p:sp>
      <p:sp>
        <p:nvSpPr>
          <p:cNvPr id="23" name="文本框 22">
            <a:extLst>
              <a:ext uri="{FF2B5EF4-FFF2-40B4-BE49-F238E27FC236}">
                <a16:creationId xmlns:a16="http://schemas.microsoft.com/office/drawing/2014/main" id="{AF03C79F-A00B-9041-9675-CB90BBC5E1B5}"/>
              </a:ext>
            </a:extLst>
          </p:cNvPr>
          <p:cNvSpPr txBox="1"/>
          <p:nvPr/>
        </p:nvSpPr>
        <p:spPr>
          <a:xfrm>
            <a:off x="2225217" y="1998464"/>
            <a:ext cx="5408784"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3600" u="none">
                <a:ln>
                  <a:noFill/>
                </a:ln>
                <a:gradFill>
                  <a:gsLst>
                    <a:gs pos="4000">
                      <a:srgbClr val="C00000"/>
                    </a:gs>
                    <a:gs pos="95000">
                      <a:srgbClr val="FF0000"/>
                    </a:gs>
                  </a:gsLst>
                  <a:lin ang="5400000" scaled="1"/>
                </a:gradFill>
                <a:effectLst/>
                <a:uLnTx/>
                <a:uFillTx/>
                <a:cs typeface="+mn-ea"/>
                <a:sym typeface="+mn-lt"/>
              </a:rPr>
              <a:t>如何做好纪检监察工作</a:t>
            </a:r>
          </a:p>
        </p:txBody>
      </p:sp>
      <p:sp>
        <p:nvSpPr>
          <p:cNvPr id="24" name="文本框 23">
            <a:extLst>
              <a:ext uri="{FF2B5EF4-FFF2-40B4-BE49-F238E27FC236}">
                <a16:creationId xmlns:a16="http://schemas.microsoft.com/office/drawing/2014/main" id="{31B82365-DCF8-BA41-8220-F258EE456E20}"/>
              </a:ext>
            </a:extLst>
          </p:cNvPr>
          <p:cNvSpPr txBox="1"/>
          <p:nvPr/>
        </p:nvSpPr>
        <p:spPr>
          <a:xfrm>
            <a:off x="2316731" y="2644795"/>
            <a:ext cx="7542486" cy="1920240"/>
          </a:xfrm>
          <a:prstGeom prst="rect">
            <a:avLst/>
          </a:prstGeom>
          <a:noFill/>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75000"/>
                    <a:lumOff val="25000"/>
                  </a:schemeClr>
                </a:solidFill>
                <a:effectLst/>
                <a:uLnTx/>
                <a:uFillTx/>
                <a:cs typeface="+mn-ea"/>
                <a:sym typeface="+mn-lt"/>
              </a:rPr>
              <a:t>纪检监察工作，肩负着搞好党风廉政建设和反腐败工作的重要职责，做好新形势下的纪检监察工作，对促进改革发展稳定，确保新时期各项目标任务的实现具有深远的意义。面对新形势、新任务，如何做好纪检监察工作，成为摆在我们面前的一项重要课题。</a:t>
            </a:r>
          </a:p>
        </p:txBody>
      </p:sp>
      <p:pic>
        <p:nvPicPr>
          <p:cNvPr id="4" name="图片 3">
            <a:extLst>
              <a:ext uri="{FF2B5EF4-FFF2-40B4-BE49-F238E27FC236}">
                <a16:creationId xmlns:a16="http://schemas.microsoft.com/office/drawing/2014/main" id="{2797AA6D-95B7-458E-8754-8ACBA2B62CEA}"/>
              </a:ext>
            </a:extLst>
          </p:cNvPr>
          <p:cNvPicPr>
            <a:picLocks noChangeAspect="1"/>
          </p:cNvPicPr>
          <p:nvPr/>
        </p:nvPicPr>
        <p:blipFill>
          <a:blip r:embed="rId6">
            <a:extLst>
              <a:ext uri="{28A0092B-C50C-407E-A947-70E740481C1C}">
                <a14:useLocalDpi val="0"/>
              </a:ext>
            </a:extLst>
          </a:blip>
          <a:srcRect b="77222" l="74583"/>
          <a:stretch>
            <a:fillRect/>
          </a:stretch>
        </p:blipFill>
        <p:spPr>
          <a:xfrm>
            <a:off x="9245600" y="152400"/>
            <a:ext cx="3098800" cy="1562100"/>
          </a:xfrm>
          <a:prstGeom prst="rect">
            <a:avLst/>
          </a:prstGeom>
        </p:spPr>
      </p:pic>
    </p:spTree>
    <p:extLst>
      <p:ext uri="{BB962C8B-B14F-4D97-AF65-F5344CB8AC3E}">
        <p14:creationId val="3117927251"/>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3"/>
                                        </p:tgtEl>
                                        <p:attrNameLst>
                                          <p:attrName>style.visibility</p:attrName>
                                        </p:attrNameLst>
                                      </p:cBhvr>
                                      <p:to>
                                        <p:strVal val="visible"/>
                                      </p:to>
                                    </p:set>
                                    <p:animEffect filter="circle(in)" transition="in">
                                      <p:cBhvr>
                                        <p:cTn dur="750" id="7"/>
                                        <p:tgtEl>
                                          <p:spTgt spid="13"/>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750" id="11"/>
                                        <p:tgtEl>
                                          <p:spTgt spid="12"/>
                                        </p:tgtEl>
                                      </p:cBhvr>
                                    </p:animEffect>
                                    <p:anim calcmode="lin" valueType="num">
                                      <p:cBhvr>
                                        <p:cTn dur="750" fill="hold" id="12"/>
                                        <p:tgtEl>
                                          <p:spTgt spid="12"/>
                                        </p:tgtEl>
                                        <p:attrNameLst>
                                          <p:attrName>ppt_x</p:attrName>
                                        </p:attrNameLst>
                                      </p:cBhvr>
                                      <p:tavLst>
                                        <p:tav tm="0">
                                          <p:val>
                                            <p:strVal val="#ppt_x"/>
                                          </p:val>
                                        </p:tav>
                                        <p:tav tm="100000">
                                          <p:val>
                                            <p:strVal val="#ppt_x"/>
                                          </p:val>
                                        </p:tav>
                                      </p:tavLst>
                                    </p:anim>
                                    <p:anim calcmode="lin" valueType="num">
                                      <p:cBhvr>
                                        <p:cTn dur="750" fill="hold" id="13"/>
                                        <p:tgtEl>
                                          <p:spTgt spid="1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
                                        </p:tgtEl>
                                        <p:attrNameLst>
                                          <p:attrName>style.visibility</p:attrName>
                                        </p:attrNameLst>
                                      </p:cBhvr>
                                      <p:to>
                                        <p:strVal val="visible"/>
                                      </p:to>
                                    </p:set>
                                    <p:animEffect filter="wipe(down)" transition="in">
                                      <p:cBhvr>
                                        <p:cTn dur="750" id="17"/>
                                        <p:tgtEl>
                                          <p:spTgt spid="14"/>
                                        </p:tgtEl>
                                      </p:cBhvr>
                                    </p:animEffect>
                                  </p:childTnLst>
                                </p:cTn>
                              </p:par>
                            </p:childTnLst>
                          </p:cTn>
                        </p:par>
                        <p:par>
                          <p:cTn fill="hold" id="18" nodeType="afterGroup">
                            <p:stCondLst>
                              <p:cond delay="2250"/>
                            </p:stCondLst>
                            <p:childTnLst>
                              <p:par>
                                <p:cTn fill="hold" grpId="0" id="19" nodeType="afterEffect" presetClass="entr" presetID="2" presetSubtype="4">
                                  <p:stCondLst>
                                    <p:cond delay="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750" fill="hold" id="21"/>
                                        <p:tgtEl>
                                          <p:spTgt spid="5"/>
                                        </p:tgtEl>
                                        <p:attrNameLst>
                                          <p:attrName>ppt_x</p:attrName>
                                        </p:attrNameLst>
                                      </p:cBhvr>
                                      <p:tavLst>
                                        <p:tav tm="0">
                                          <p:val>
                                            <p:strVal val="#ppt_x"/>
                                          </p:val>
                                        </p:tav>
                                        <p:tav tm="100000">
                                          <p:val>
                                            <p:strVal val="#ppt_x"/>
                                          </p:val>
                                        </p:tav>
                                      </p:tavLst>
                                    </p:anim>
                                    <p:anim calcmode="lin" valueType="num">
                                      <p:cBhvr additive="base">
                                        <p:cTn dur="750" fill="hold" id="22"/>
                                        <p:tgtEl>
                                          <p:spTgt spid="5"/>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3000"/>
                            </p:stCondLst>
                            <p:childTnLst>
                              <p:par>
                                <p:cTn fill="hold" grpId="0" id="24" nodeType="afterEffect" presetClass="entr" presetID="53" presetSubtype="0">
                                  <p:stCondLst>
                                    <p:cond delay="0"/>
                                  </p:stCondLst>
                                  <p:childTnLst>
                                    <p:set>
                                      <p:cBhvr>
                                        <p:cTn dur="1" fill="hold" id="25">
                                          <p:stCondLst>
                                            <p:cond delay="0"/>
                                          </p:stCondLst>
                                        </p:cTn>
                                        <p:tgtEl>
                                          <p:spTgt spid="23"/>
                                        </p:tgtEl>
                                        <p:attrNameLst>
                                          <p:attrName>style.visibility</p:attrName>
                                        </p:attrNameLst>
                                      </p:cBhvr>
                                      <p:to>
                                        <p:strVal val="visible"/>
                                      </p:to>
                                    </p:set>
                                    <p:anim calcmode="lin" valueType="num">
                                      <p:cBhvr>
                                        <p:cTn dur="750" fill="hold" id="26"/>
                                        <p:tgtEl>
                                          <p:spTgt spid="23"/>
                                        </p:tgtEl>
                                        <p:attrNameLst>
                                          <p:attrName>ppt_w</p:attrName>
                                        </p:attrNameLst>
                                      </p:cBhvr>
                                      <p:tavLst>
                                        <p:tav tm="0">
                                          <p:val>
                                            <p:fltVal val="0"/>
                                          </p:val>
                                        </p:tav>
                                        <p:tav tm="100000">
                                          <p:val>
                                            <p:strVal val="#ppt_w"/>
                                          </p:val>
                                        </p:tav>
                                      </p:tavLst>
                                    </p:anim>
                                    <p:anim calcmode="lin" valueType="num">
                                      <p:cBhvr>
                                        <p:cTn dur="750" fill="hold" id="27"/>
                                        <p:tgtEl>
                                          <p:spTgt spid="23"/>
                                        </p:tgtEl>
                                        <p:attrNameLst>
                                          <p:attrName>ppt_h</p:attrName>
                                        </p:attrNameLst>
                                      </p:cBhvr>
                                      <p:tavLst>
                                        <p:tav tm="0">
                                          <p:val>
                                            <p:fltVal val="0"/>
                                          </p:val>
                                        </p:tav>
                                        <p:tav tm="100000">
                                          <p:val>
                                            <p:strVal val="#ppt_h"/>
                                          </p:val>
                                        </p:tav>
                                      </p:tavLst>
                                    </p:anim>
                                    <p:animEffect filter="fade" transition="in">
                                      <p:cBhvr>
                                        <p:cTn dur="750" id="28"/>
                                        <p:tgtEl>
                                          <p:spTgt spid="23"/>
                                        </p:tgtEl>
                                      </p:cBhvr>
                                    </p:animEffect>
                                  </p:childTnLst>
                                </p:cTn>
                              </p:par>
                            </p:childTnLst>
                          </p:cTn>
                        </p:par>
                        <p:par>
                          <p:cTn fill="hold" id="29" nodeType="afterGroup">
                            <p:stCondLst>
                              <p:cond delay="3750"/>
                            </p:stCondLst>
                            <p:childTnLst>
                              <p:par>
                                <p:cTn fill="hold" grpId="0" id="30" nodeType="afterEffect" presetClass="entr" presetID="22" presetSubtype="1">
                                  <p:stCondLst>
                                    <p:cond delay="0"/>
                                  </p:stCondLst>
                                  <p:childTnLst>
                                    <p:set>
                                      <p:cBhvr>
                                        <p:cTn dur="1" fill="hold" id="31">
                                          <p:stCondLst>
                                            <p:cond delay="0"/>
                                          </p:stCondLst>
                                        </p:cTn>
                                        <p:tgtEl>
                                          <p:spTgt spid="24"/>
                                        </p:tgtEl>
                                        <p:attrNameLst>
                                          <p:attrName>style.visibility</p:attrName>
                                        </p:attrNameLst>
                                      </p:cBhvr>
                                      <p:to>
                                        <p:strVal val="visible"/>
                                      </p:to>
                                    </p:set>
                                    <p:animEffect filter="wipe(up)" transition="in">
                                      <p:cBhvr>
                                        <p:cTn dur="750" id="32"/>
                                        <p:tgtEl>
                                          <p:spTgt spid="24"/>
                                        </p:tgtEl>
                                      </p:cBhvr>
                                    </p:animEffect>
                                  </p:childTnLst>
                                </p:cTn>
                              </p:par>
                            </p:childTnLst>
                          </p:cTn>
                        </p:par>
                        <p:par>
                          <p:cTn fill="hold" id="33" nodeType="afterGroup">
                            <p:stCondLst>
                              <p:cond delay="4500"/>
                            </p:stCondLst>
                            <p:childTnLst>
                              <p:par>
                                <p:cTn fill="hold" id="34" nodeType="afterEffect" presetClass="entr" presetID="2" presetSubtype="2">
                                  <p:stCondLst>
                                    <p:cond delay="0"/>
                                  </p:stCondLst>
                                  <p:childTnLst>
                                    <p:set>
                                      <p:cBhvr>
                                        <p:cTn dur="1" fill="hold" id="35">
                                          <p:stCondLst>
                                            <p:cond delay="0"/>
                                          </p:stCondLst>
                                        </p:cTn>
                                        <p:tgtEl>
                                          <p:spTgt spid="4"/>
                                        </p:tgtEl>
                                        <p:attrNameLst>
                                          <p:attrName>style.visibility</p:attrName>
                                        </p:attrNameLst>
                                      </p:cBhvr>
                                      <p:to>
                                        <p:strVal val="visible"/>
                                      </p:to>
                                    </p:set>
                                    <p:anim calcmode="lin" valueType="num">
                                      <p:cBhvr additive="base">
                                        <p:cTn dur="750" fill="hold" id="36"/>
                                        <p:tgtEl>
                                          <p:spTgt spid="4"/>
                                        </p:tgtEl>
                                        <p:attrNameLst>
                                          <p:attrName>ppt_x</p:attrName>
                                        </p:attrNameLst>
                                      </p:cBhvr>
                                      <p:tavLst>
                                        <p:tav tm="0">
                                          <p:val>
                                            <p:strVal val="1+#ppt_w/2"/>
                                          </p:val>
                                        </p:tav>
                                        <p:tav tm="100000">
                                          <p:val>
                                            <p:strVal val="#ppt_x"/>
                                          </p:val>
                                        </p:tav>
                                      </p:tavLst>
                                    </p:anim>
                                    <p:anim calcmode="lin" valueType="num">
                                      <p:cBhvr additive="base">
                                        <p:cTn dur="750" fill="hold" id="37"/>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3"/>
      <p:bldP grpId="0" spid="2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2120715" y="1740656"/>
            <a:ext cx="8023595" cy="881316"/>
            <a:chOff x="4152022" y="1775637"/>
            <a:chExt cx="7253680" cy="1179690"/>
          </a:xfrm>
        </p:grpSpPr>
        <p:sp>
          <p:nvSpPr>
            <p:cNvPr id="4" name="矩形 3"/>
            <p:cNvSpPr/>
            <p:nvPr/>
          </p:nvSpPr>
          <p:spPr>
            <a:xfrm>
              <a:off x="4152022" y="1775637"/>
              <a:ext cx="7222603" cy="1179690"/>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5" name="标题 1"/>
            <p:cNvSpPr txBox="1"/>
            <p:nvPr/>
          </p:nvSpPr>
          <p:spPr>
            <a:xfrm>
              <a:off x="4383050" y="2070252"/>
              <a:ext cx="7022653" cy="70169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000" u="none">
                  <a:ln>
                    <a:noFill/>
                  </a:ln>
                  <a:solidFill>
                    <a:srgbClr val="FFFFFF"/>
                  </a:solidFill>
                  <a:effectLst/>
                  <a:uLnTx/>
                  <a:uFillTx/>
                  <a:latin typeface="+mn-lt"/>
                  <a:ea typeface="+mn-ea"/>
                  <a:cs typeface="+mn-ea"/>
                  <a:sym typeface="+mn-lt"/>
                </a:rPr>
                <a:t>加强思想建设，培养政治过硬的队伍</a:t>
              </a:r>
            </a:p>
          </p:txBody>
        </p:sp>
      </p:grpSp>
      <p:grpSp>
        <p:nvGrpSpPr>
          <p:cNvPr id="6" name="组合 5"/>
          <p:cNvGrpSpPr/>
          <p:nvPr/>
        </p:nvGrpSpPr>
        <p:grpSpPr>
          <a:xfrm>
            <a:off x="874713" y="1767461"/>
            <a:ext cx="1071309" cy="854512"/>
            <a:chOff x="347067" y="1775636"/>
            <a:chExt cx="1534895" cy="1651111"/>
          </a:xfrm>
        </p:grpSpPr>
        <p:sp>
          <p:nvSpPr>
            <p:cNvPr id="7" name="矩形 6"/>
            <p:cNvSpPr/>
            <p:nvPr/>
          </p:nvSpPr>
          <p:spPr>
            <a:xfrm>
              <a:off x="347067" y="1775636"/>
              <a:ext cx="1534895" cy="1651111"/>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8" name="标题 1"/>
            <p:cNvSpPr txBox="1"/>
            <p:nvPr/>
          </p:nvSpPr>
          <p:spPr>
            <a:xfrm>
              <a:off x="877466" y="2094741"/>
              <a:ext cx="494531" cy="101290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non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en-US" noProof="0" normalizeH="0" spc="0" strike="noStrike" sz="3000" u="none">
                  <a:ln>
                    <a:noFill/>
                  </a:ln>
                  <a:solidFill>
                    <a:srgbClr val="FFFFFF"/>
                  </a:solidFill>
                  <a:effectLst/>
                  <a:uLnTx/>
                  <a:uFillTx/>
                  <a:latin typeface="+mn-lt"/>
                  <a:ea typeface="+mn-ea"/>
                  <a:cs typeface="+mn-ea"/>
                  <a:sym typeface="+mn-lt"/>
                </a:rPr>
                <a:t>1</a:t>
              </a:r>
            </a:p>
          </p:txBody>
        </p:sp>
      </p:grpSp>
      <p:sp>
        <p:nvSpPr>
          <p:cNvPr id="10" name="矩形 9"/>
          <p:cNvSpPr/>
          <p:nvPr/>
        </p:nvSpPr>
        <p:spPr>
          <a:xfrm>
            <a:off x="874713" y="2784561"/>
            <a:ext cx="7095202" cy="3078480"/>
          </a:xfrm>
          <a:prstGeom prst="rect">
            <a:avLst/>
          </a:prstGeom>
          <a:noFill/>
        </p:spPr>
        <p:txBody>
          <a:bodyPr wrap="square">
            <a:spAutoFit/>
          </a:bodyPr>
          <a:lstStyle/>
          <a:p>
            <a:pPr algn="just" defTabSz="914377" eaLnBrk="1" fontAlgn="base" hangingPunct="1" indent="0" latinLnBrk="0" lvl="0" marL="0" marR="0" rtl="0">
              <a:lnSpc>
                <a:spcPct val="140000"/>
              </a:lnSpc>
              <a:spcBef>
                <a:spcPct val="0"/>
              </a:spcBef>
              <a:spcAft>
                <a:spcPct val="0"/>
              </a:spcAft>
              <a:buClrTx/>
              <a:buSzTx/>
              <a:buFontTx/>
              <a:buNone/>
              <a:defRPr/>
            </a:pPr>
            <a:r>
              <a:rPr altLang="en-US" b="0" baseline="0" cap="none" i="0" kern="0" kumimoji="0" lang="zh-CN" noProof="0" normalizeH="0" spc="0" strike="noStrike" sz="2000" u="none">
                <a:ln>
                  <a:noFill/>
                </a:ln>
                <a:solidFill>
                  <a:schemeClr val="tx1">
                    <a:lumMod val="75000"/>
                    <a:lumOff val="25000"/>
                  </a:schemeClr>
                </a:solidFill>
                <a:effectLst/>
                <a:uLnTx/>
                <a:uFillTx/>
                <a:cs typeface="+mn-ea"/>
                <a:sym typeface="+mn-lt"/>
              </a:rPr>
              <a:t>要求纪检监察干部有计划、系统地学习邓小平理论、 “三个代表”重要思想、科学发展观和习近平新时代中国特色社会主义思想，学习党的基本理论、基本路线和方针政策，不断提高思想政治素质和政治理论水平。严格履行职责，坚定不移地保证党的路线、方针、政策的贯彻执行。进一步增强责任感、使命感，正确处理好全局、集体和个人之间的利益关系。严格执纪，秉公办事，坚决同一切不正之风和腐败现象作斗争。</a:t>
            </a:r>
          </a:p>
        </p:txBody>
      </p:sp>
      <p:pic>
        <p:nvPicPr>
          <p:cNvPr descr="图片包含 游戏机, 伞, 标志, 衬衫  描述已自动生成" id="11" name="图片 10">
            <a:extLst>
              <a:ext uri="{FF2B5EF4-FFF2-40B4-BE49-F238E27FC236}">
                <a16:creationId xmlns:a16="http://schemas.microsoft.com/office/drawing/2014/main" id="{9CF77DC1-E3D3-4343-A16C-56E38076CD7B}"/>
              </a:ext>
            </a:extLst>
          </p:cNvPr>
          <p:cNvPicPr>
            <a:picLocks noChangeAspect="1"/>
          </p:cNvPicPr>
          <p:nvPr/>
        </p:nvPicPr>
        <p:blipFill>
          <a:blip r:embed="rId3">
            <a:extLst>
              <a:ext uri="{28A0092B-C50C-407E-A947-70E740481C1C}">
                <a14:useLocalDpi val="0"/>
              </a:ext>
            </a:extLst>
          </a:blip>
          <a:stretch>
            <a:fillRect/>
          </a:stretch>
        </p:blipFill>
        <p:spPr>
          <a:xfrm>
            <a:off x="7682929" y="2342704"/>
            <a:ext cx="4265613" cy="4265613"/>
          </a:xfrm>
          <a:prstGeom prst="rect">
            <a:avLst/>
          </a:prstGeom>
        </p:spPr>
      </p:pic>
    </p:spTree>
    <p:extLst>
      <p:ext uri="{BB962C8B-B14F-4D97-AF65-F5344CB8AC3E}">
        <p14:creationId val="1846453817"/>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750" id="13"/>
                                        <p:tgtEl>
                                          <p:spTgt spid="3"/>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750" id="17"/>
                                        <p:tgtEl>
                                          <p:spTgt spid="10"/>
                                        </p:tgtEl>
                                      </p:cBhvr>
                                    </p:animEffect>
                                    <p:anim calcmode="lin" valueType="num">
                                      <p:cBhvr>
                                        <p:cTn dur="750" fill="hold" id="18"/>
                                        <p:tgtEl>
                                          <p:spTgt spid="10"/>
                                        </p:tgtEl>
                                        <p:attrNameLst>
                                          <p:attrName>ppt_x</p:attrName>
                                        </p:attrNameLst>
                                      </p:cBhvr>
                                      <p:tavLst>
                                        <p:tav tm="0">
                                          <p:val>
                                            <p:strVal val="#ppt_x"/>
                                          </p:val>
                                        </p:tav>
                                        <p:tav tm="100000">
                                          <p:val>
                                            <p:strVal val="#ppt_x"/>
                                          </p:val>
                                        </p:tav>
                                      </p:tavLst>
                                    </p:anim>
                                    <p:anim calcmode="lin" valueType="num">
                                      <p:cBhvr>
                                        <p:cTn dur="75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22" presetSubtype="4">
                                  <p:stCondLst>
                                    <p:cond delay="0"/>
                                  </p:stCondLst>
                                  <p:childTnLst>
                                    <p:set>
                                      <p:cBhvr>
                                        <p:cTn dur="1" fill="hold" id="22">
                                          <p:stCondLst>
                                            <p:cond delay="0"/>
                                          </p:stCondLst>
                                        </p:cTn>
                                        <p:tgtEl>
                                          <p:spTgt spid="11"/>
                                        </p:tgtEl>
                                        <p:attrNameLst>
                                          <p:attrName>style.visibility</p:attrName>
                                        </p:attrNameLst>
                                      </p:cBhvr>
                                      <p:to>
                                        <p:strVal val="visible"/>
                                      </p:to>
                                    </p:set>
                                    <p:animEffect filter="wipe(down)" transition="in">
                                      <p:cBhvr>
                                        <p:cTn dur="750" id="2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9AE7FEF-2D78-480A-9472-F2D725DF0590}"/>
              </a:ext>
            </a:extLst>
          </p:cNvPr>
          <p:cNvGrpSpPr/>
          <p:nvPr/>
        </p:nvGrpSpPr>
        <p:grpSpPr>
          <a:xfrm>
            <a:off x="2120715" y="1740656"/>
            <a:ext cx="8023595" cy="881316"/>
            <a:chOff x="4152022" y="1775637"/>
            <a:chExt cx="7253680" cy="1179690"/>
          </a:xfrm>
        </p:grpSpPr>
        <p:sp>
          <p:nvSpPr>
            <p:cNvPr id="3" name="矩形 2">
              <a:extLst>
                <a:ext uri="{FF2B5EF4-FFF2-40B4-BE49-F238E27FC236}">
                  <a16:creationId xmlns:a16="http://schemas.microsoft.com/office/drawing/2014/main" id="{B7DD655B-BCAD-4313-A358-B2DD6D7C5956}"/>
                </a:ext>
              </a:extLst>
            </p:cNvPr>
            <p:cNvSpPr/>
            <p:nvPr/>
          </p:nvSpPr>
          <p:spPr>
            <a:xfrm>
              <a:off x="4152022" y="1775637"/>
              <a:ext cx="7222603" cy="1179690"/>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4" name="标题 1">
              <a:extLst>
                <a:ext uri="{FF2B5EF4-FFF2-40B4-BE49-F238E27FC236}">
                  <a16:creationId xmlns:a16="http://schemas.microsoft.com/office/drawing/2014/main" id="{210D9266-E450-4366-BB69-F8694C4F2400}"/>
                </a:ext>
              </a:extLst>
            </p:cNvPr>
            <p:cNvSpPr txBox="1"/>
            <p:nvPr/>
          </p:nvSpPr>
          <p:spPr>
            <a:xfrm>
              <a:off x="4383050" y="2070252"/>
              <a:ext cx="7022653" cy="70169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000" u="none">
                  <a:ln>
                    <a:noFill/>
                  </a:ln>
                  <a:solidFill>
                    <a:srgbClr val="FFFFFF"/>
                  </a:solidFill>
                  <a:effectLst/>
                  <a:uLnTx/>
                  <a:uFillTx/>
                  <a:latin typeface="+mn-lt"/>
                  <a:ea typeface="+mn-ea"/>
                  <a:cs typeface="+mn-ea"/>
                  <a:sym typeface="+mn-lt"/>
                </a:rPr>
                <a:t>加强业务建设，培养业务过硬的队伍</a:t>
              </a:r>
            </a:p>
          </p:txBody>
        </p:sp>
      </p:grpSp>
      <p:grpSp>
        <p:nvGrpSpPr>
          <p:cNvPr id="5" name="组合 4">
            <a:extLst>
              <a:ext uri="{FF2B5EF4-FFF2-40B4-BE49-F238E27FC236}">
                <a16:creationId xmlns:a16="http://schemas.microsoft.com/office/drawing/2014/main" id="{D564D0F3-F976-4C4D-A88C-5A5BD46A61D9}"/>
              </a:ext>
            </a:extLst>
          </p:cNvPr>
          <p:cNvGrpSpPr/>
          <p:nvPr/>
        </p:nvGrpSpPr>
        <p:grpSpPr>
          <a:xfrm>
            <a:off x="874713" y="1767461"/>
            <a:ext cx="1071309" cy="854512"/>
            <a:chOff x="347067" y="1775636"/>
            <a:chExt cx="1534895" cy="1651111"/>
          </a:xfrm>
        </p:grpSpPr>
        <p:sp>
          <p:nvSpPr>
            <p:cNvPr id="6" name="矩形 5">
              <a:extLst>
                <a:ext uri="{FF2B5EF4-FFF2-40B4-BE49-F238E27FC236}">
                  <a16:creationId xmlns:a16="http://schemas.microsoft.com/office/drawing/2014/main" id="{F3AC3CC6-918A-4D03-A2CD-F62DE15B061D}"/>
                </a:ext>
              </a:extLst>
            </p:cNvPr>
            <p:cNvSpPr/>
            <p:nvPr/>
          </p:nvSpPr>
          <p:spPr>
            <a:xfrm>
              <a:off x="347067" y="1775636"/>
              <a:ext cx="1534895" cy="1651111"/>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7" name="标题 1">
              <a:extLst>
                <a:ext uri="{FF2B5EF4-FFF2-40B4-BE49-F238E27FC236}">
                  <a16:creationId xmlns:a16="http://schemas.microsoft.com/office/drawing/2014/main" id="{3702F571-DCAF-4ED7-AAD0-C954A43FF0EE}"/>
                </a:ext>
              </a:extLst>
            </p:cNvPr>
            <p:cNvSpPr txBox="1"/>
            <p:nvPr/>
          </p:nvSpPr>
          <p:spPr>
            <a:xfrm>
              <a:off x="877466" y="2094741"/>
              <a:ext cx="494531" cy="101290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non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zh-CN" b="1" kern="0" lang="en-US" sz="3000">
                  <a:solidFill>
                    <a:srgbClr val="FFFFFF"/>
                  </a:solidFill>
                  <a:latin typeface="+mn-lt"/>
                  <a:ea typeface="+mn-ea"/>
                  <a:cs typeface="+mn-ea"/>
                  <a:sym typeface="+mn-lt"/>
                </a:rPr>
                <a:t>2</a:t>
              </a:r>
            </a:p>
          </p:txBody>
        </p:sp>
      </p:grpSp>
      <p:sp>
        <p:nvSpPr>
          <p:cNvPr id="8" name="矩形 7">
            <a:extLst>
              <a:ext uri="{FF2B5EF4-FFF2-40B4-BE49-F238E27FC236}">
                <a16:creationId xmlns:a16="http://schemas.microsoft.com/office/drawing/2014/main" id="{C36A8689-0807-4AA7-B54C-DD6D62314D39}"/>
              </a:ext>
            </a:extLst>
          </p:cNvPr>
          <p:cNvSpPr/>
          <p:nvPr/>
        </p:nvSpPr>
        <p:spPr>
          <a:xfrm>
            <a:off x="874713" y="2839512"/>
            <a:ext cx="9269597" cy="1798320"/>
          </a:xfrm>
          <a:prstGeom prst="rect">
            <a:avLst/>
          </a:prstGeom>
          <a:noFill/>
        </p:spPr>
        <p:txBody>
          <a:bodyPr wrap="square">
            <a:spAutoFit/>
          </a:bodyPr>
          <a:lstStyle/>
          <a:p>
            <a:pPr algn="just" defTabSz="914400" eaLnBrk="1" fontAlgn="base" hangingPunct="1" indent="0" latinLnBrk="0" lvl="0" marL="0" marR="0" rtl="0">
              <a:lnSpc>
                <a:spcPct val="140000"/>
              </a:lnSpc>
              <a:spcBef>
                <a:spcPct val="0"/>
              </a:spcBef>
              <a:spcAft>
                <a:spcPct val="0"/>
              </a:spcAft>
              <a:buClrTx/>
              <a:buSzTx/>
              <a:buFontTx/>
              <a:buNone/>
              <a:defRPr/>
            </a:pPr>
            <a:r>
              <a:rPr altLang="en-US" b="0" baseline="0" cap="none" i="0" kern="0" kumimoji="0" lang="zh-CN" noProof="0" normalizeH="0" spc="0" strike="noStrike" sz="2000" u="none">
                <a:ln>
                  <a:noFill/>
                </a:ln>
                <a:solidFill>
                  <a:schemeClr val="tx1">
                    <a:lumMod val="75000"/>
                    <a:lumOff val="25000"/>
                  </a:schemeClr>
                </a:solidFill>
                <a:effectLst/>
                <a:uLnTx/>
                <a:uFillTx/>
                <a:cs typeface="+mn-ea"/>
                <a:sym typeface="+mn-lt"/>
              </a:rPr>
              <a:t>随着改革的不断深入，纪检监察工作会遇到许多新情况、新问题，为适应新形势、新任务的要求，对纪检监察干部的业务素质提出了更高的要求。在学习纪检监察业务的同时，还要学习和掌握法律法规、市场经济、企业管理和现代科技等知识，不断提高文化素质和业务能力，提高执纪和办案水平。</a:t>
            </a:r>
          </a:p>
        </p:txBody>
      </p:sp>
      <p:pic>
        <p:nvPicPr>
          <p:cNvPr id="9" name="图片 8">
            <a:extLst>
              <a:ext uri="{FF2B5EF4-FFF2-40B4-BE49-F238E27FC236}">
                <a16:creationId xmlns:a16="http://schemas.microsoft.com/office/drawing/2014/main" id="{71625A34-0076-483F-A163-0C92B66F2946}"/>
              </a:ext>
            </a:extLst>
          </p:cNvPr>
          <p:cNvPicPr>
            <a:picLocks noChangeAspect="1"/>
          </p:cNvPicPr>
          <p:nvPr/>
        </p:nvPicPr>
        <p:blipFill>
          <a:blip r:embed="rId2">
            <a:extLst>
              <a:ext uri="{28A0092B-C50C-407E-A947-70E740481C1C}">
                <a14:useLocalDpi val="0"/>
              </a:ext>
            </a:extLst>
          </a:blip>
          <a:srcRect b="68333" l="71719"/>
          <a:stretch>
            <a:fillRect/>
          </a:stretch>
        </p:blipFill>
        <p:spPr>
          <a:xfrm>
            <a:off x="4273550" y="4818811"/>
            <a:ext cx="3448050" cy="2171700"/>
          </a:xfrm>
          <a:prstGeom prst="rect">
            <a:avLst/>
          </a:prstGeom>
        </p:spPr>
      </p:pic>
    </p:spTree>
    <p:extLst>
      <p:ext uri="{BB962C8B-B14F-4D97-AF65-F5344CB8AC3E}">
        <p14:creationId val="249727485"/>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id="11" nodeType="after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750" id="13"/>
                                        <p:tgtEl>
                                          <p:spTgt spid="2"/>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750" id="17"/>
                                        <p:tgtEl>
                                          <p:spTgt spid="8"/>
                                        </p:tgtEl>
                                      </p:cBhvr>
                                    </p:animEffect>
                                    <p:anim calcmode="lin" valueType="num">
                                      <p:cBhvr>
                                        <p:cTn dur="750" fill="hold" id="18"/>
                                        <p:tgtEl>
                                          <p:spTgt spid="8"/>
                                        </p:tgtEl>
                                        <p:attrNameLst>
                                          <p:attrName>ppt_x</p:attrName>
                                        </p:attrNameLst>
                                      </p:cBhvr>
                                      <p:tavLst>
                                        <p:tav tm="0">
                                          <p:val>
                                            <p:strVal val="#ppt_x"/>
                                          </p:val>
                                        </p:tav>
                                        <p:tav tm="100000">
                                          <p:val>
                                            <p:strVal val="#ppt_x"/>
                                          </p:val>
                                        </p:tav>
                                      </p:tavLst>
                                    </p:anim>
                                    <p:anim calcmode="lin" valueType="num">
                                      <p:cBhvr>
                                        <p:cTn dur="750" fill="hold" id="19"/>
                                        <p:tgtEl>
                                          <p:spTgt spid="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2" presetSubtype="6">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750" fill="hold" id="23"/>
                                        <p:tgtEl>
                                          <p:spTgt spid="9"/>
                                        </p:tgtEl>
                                        <p:attrNameLst>
                                          <p:attrName>ppt_x</p:attrName>
                                        </p:attrNameLst>
                                      </p:cBhvr>
                                      <p:tavLst>
                                        <p:tav tm="0">
                                          <p:val>
                                            <p:strVal val="1+#ppt_w/2"/>
                                          </p:val>
                                        </p:tav>
                                        <p:tav tm="100000">
                                          <p:val>
                                            <p:strVal val="#ppt_x"/>
                                          </p:val>
                                        </p:tav>
                                      </p:tavLst>
                                    </p:anim>
                                    <p:anim calcmode="lin" valueType="num">
                                      <p:cBhvr additive="base">
                                        <p:cTn dur="750" fill="hold" id="24"/>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19AE7FEF-2D78-480A-9472-F2D725DF0590}"/>
              </a:ext>
            </a:extLst>
          </p:cNvPr>
          <p:cNvGrpSpPr/>
          <p:nvPr/>
        </p:nvGrpSpPr>
        <p:grpSpPr>
          <a:xfrm>
            <a:off x="2120715" y="1740656"/>
            <a:ext cx="8023595" cy="881316"/>
            <a:chOff x="4152022" y="1775637"/>
            <a:chExt cx="7253680" cy="1179690"/>
          </a:xfrm>
        </p:grpSpPr>
        <p:sp>
          <p:nvSpPr>
            <p:cNvPr id="3" name="矩形 2">
              <a:extLst>
                <a:ext uri="{FF2B5EF4-FFF2-40B4-BE49-F238E27FC236}">
                  <a16:creationId xmlns:a16="http://schemas.microsoft.com/office/drawing/2014/main" id="{B7DD655B-BCAD-4313-A358-B2DD6D7C5956}"/>
                </a:ext>
              </a:extLst>
            </p:cNvPr>
            <p:cNvSpPr/>
            <p:nvPr/>
          </p:nvSpPr>
          <p:spPr>
            <a:xfrm>
              <a:off x="4152022" y="1775637"/>
              <a:ext cx="7222603" cy="1179690"/>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4" name="标题 1">
              <a:extLst>
                <a:ext uri="{FF2B5EF4-FFF2-40B4-BE49-F238E27FC236}">
                  <a16:creationId xmlns:a16="http://schemas.microsoft.com/office/drawing/2014/main" id="{210D9266-E450-4366-BB69-F8694C4F2400}"/>
                </a:ext>
              </a:extLst>
            </p:cNvPr>
            <p:cNvSpPr txBox="1"/>
            <p:nvPr/>
          </p:nvSpPr>
          <p:spPr>
            <a:xfrm>
              <a:off x="4383050" y="2070252"/>
              <a:ext cx="7022653" cy="701692"/>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squar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000" u="none">
                  <a:ln>
                    <a:noFill/>
                  </a:ln>
                  <a:solidFill>
                    <a:srgbClr val="FFFFFF"/>
                  </a:solidFill>
                  <a:effectLst/>
                  <a:uLnTx/>
                  <a:uFillTx/>
                  <a:latin typeface="+mn-lt"/>
                  <a:ea typeface="+mn-ea"/>
                  <a:cs typeface="+mn-ea"/>
                  <a:sym typeface="+mn-lt"/>
                </a:rPr>
                <a:t>加强作风建设，培养作风过硬的队伍</a:t>
              </a:r>
            </a:p>
          </p:txBody>
        </p:sp>
      </p:grpSp>
      <p:grpSp>
        <p:nvGrpSpPr>
          <p:cNvPr id="5" name="组合 4">
            <a:extLst>
              <a:ext uri="{FF2B5EF4-FFF2-40B4-BE49-F238E27FC236}">
                <a16:creationId xmlns:a16="http://schemas.microsoft.com/office/drawing/2014/main" id="{D564D0F3-F976-4C4D-A88C-5A5BD46A61D9}"/>
              </a:ext>
            </a:extLst>
          </p:cNvPr>
          <p:cNvGrpSpPr/>
          <p:nvPr/>
        </p:nvGrpSpPr>
        <p:grpSpPr>
          <a:xfrm>
            <a:off x="874713" y="1767461"/>
            <a:ext cx="1071309" cy="854512"/>
            <a:chOff x="347067" y="1775636"/>
            <a:chExt cx="1534895" cy="1651111"/>
          </a:xfrm>
        </p:grpSpPr>
        <p:sp>
          <p:nvSpPr>
            <p:cNvPr id="6" name="矩形 5">
              <a:extLst>
                <a:ext uri="{FF2B5EF4-FFF2-40B4-BE49-F238E27FC236}">
                  <a16:creationId xmlns:a16="http://schemas.microsoft.com/office/drawing/2014/main" id="{F3AC3CC6-918A-4D03-A2CD-F62DE15B061D}"/>
                </a:ext>
              </a:extLst>
            </p:cNvPr>
            <p:cNvSpPr/>
            <p:nvPr/>
          </p:nvSpPr>
          <p:spPr>
            <a:xfrm>
              <a:off x="347067" y="1775636"/>
              <a:ext cx="1534895" cy="1651111"/>
            </a:xfrm>
            <a:prstGeom prst="rect">
              <a:avLst/>
            </a:prstGeom>
            <a:solidFill>
              <a:srgbClr val="C00000"/>
            </a:solidFill>
            <a:ln algn="ctr" cap="flat" cmpd="sng" w="12700">
              <a:noFill/>
              <a:prstDash val="solid"/>
              <a:miter lim="800000"/>
            </a:ln>
            <a:effectLst/>
          </p:spPr>
          <p:txBody>
            <a:bodyPr anchor="ctr" rtlCol="0"/>
            <a:lstStyle/>
            <a:p>
              <a:pPr algn="ctr" defTabSz="914377"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3000" u="none">
                <a:ln>
                  <a:noFill/>
                </a:ln>
                <a:solidFill>
                  <a:prstClr val="white"/>
                </a:solidFill>
                <a:effectLst/>
                <a:uLnTx/>
                <a:uFillTx/>
                <a:cs typeface="+mn-ea"/>
                <a:sym typeface="+mn-lt"/>
              </a:endParaRPr>
            </a:p>
          </p:txBody>
        </p:sp>
        <p:sp>
          <p:nvSpPr>
            <p:cNvPr id="7" name="标题 1">
              <a:extLst>
                <a:ext uri="{FF2B5EF4-FFF2-40B4-BE49-F238E27FC236}">
                  <a16:creationId xmlns:a16="http://schemas.microsoft.com/office/drawing/2014/main" id="{3702F571-DCAF-4ED7-AAD0-C954A43FF0EE}"/>
                </a:ext>
              </a:extLst>
            </p:cNvPr>
            <p:cNvSpPr txBox="1"/>
            <p:nvPr/>
          </p:nvSpPr>
          <p:spPr>
            <a:xfrm>
              <a:off x="877466" y="2094741"/>
              <a:ext cx="494531" cy="101290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bIns="33508" lIns="67015" rIns="67015" rtlCol="0" tIns="33508" vert="horz" wrap="none">
              <a:spAutoFit/>
            </a:bodyPr>
            <a:lstStyle>
              <a:lvl1pPr algn="l" defTabSz="914400" eaLnBrk="1" hangingPunct="1" latinLnBrk="0" rtl="0">
                <a:lnSpc>
                  <a:spcPct val="90000"/>
                </a:lnSpc>
                <a:spcBef>
                  <a:spcPct val="0"/>
                </a:spcBef>
                <a:buNone/>
                <a:defRPr altLang="en-US" b="0" kern="1200" lang="zh-CN" sz="2000">
                  <a:solidFill>
                    <a:schemeClr val="tx1">
                      <a:lumMod val="85000"/>
                      <a:lumOff val="15000"/>
                    </a:schemeClr>
                  </a:solidFill>
                  <a:latin charset="-122" panose="020b0503020204020204" pitchFamily="34" typeface="微软雅黑"/>
                  <a:ea charset="-122" panose="020b0503020204020204" pitchFamily="34" typeface="微软雅黑"/>
                  <a:cs typeface="+mn-cs"/>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3000" u="none">
                  <a:ln>
                    <a:noFill/>
                  </a:ln>
                  <a:solidFill>
                    <a:srgbClr val="FFFFFF"/>
                  </a:solidFill>
                  <a:effectLst/>
                  <a:uLnTx/>
                  <a:uFillTx/>
                  <a:latin typeface="+mn-lt"/>
                  <a:ea typeface="+mn-ea"/>
                  <a:cs typeface="+mn-ea"/>
                  <a:sym typeface="+mn-lt"/>
                </a:rPr>
                <a:t>3</a:t>
              </a:r>
            </a:p>
          </p:txBody>
        </p:sp>
      </p:grpSp>
      <p:sp>
        <p:nvSpPr>
          <p:cNvPr id="9" name="矩形 8">
            <a:extLst>
              <a:ext uri="{FF2B5EF4-FFF2-40B4-BE49-F238E27FC236}">
                <a16:creationId xmlns:a16="http://schemas.microsoft.com/office/drawing/2014/main" id="{E66A23B0-F077-43A5-BF10-E7B6462C77C2}"/>
              </a:ext>
            </a:extLst>
          </p:cNvPr>
          <p:cNvSpPr/>
          <p:nvPr/>
        </p:nvSpPr>
        <p:spPr>
          <a:xfrm>
            <a:off x="874713" y="2705994"/>
            <a:ext cx="6592887" cy="3450336"/>
          </a:xfrm>
          <a:prstGeom prst="rect">
            <a:avLst/>
          </a:prstGeom>
          <a:noFill/>
        </p:spPr>
        <p:txBody>
          <a:bodyPr wrap="square">
            <a:spAutoFit/>
          </a:bodyPr>
          <a:lstStyle/>
          <a:p>
            <a:pPr algn="just" defTabSz="914377" eaLnBrk="1" fontAlgn="base" hangingPunct="1" indent="0" latinLnBrk="0" lvl="0" marL="0" marR="0" rtl="0">
              <a:lnSpc>
                <a:spcPct val="145000"/>
              </a:lnSpc>
              <a:spcBef>
                <a:spcPct val="0"/>
              </a:spcBef>
              <a:spcAft>
                <a:spcPct val="0"/>
              </a:spcAft>
              <a:buClrTx/>
              <a:buSzTx/>
              <a:buFontTx/>
              <a:buNone/>
              <a:defRPr/>
            </a:pPr>
            <a:r>
              <a:rPr altLang="en-US" b="0" baseline="0" cap="none" i="0" kern="0" kumimoji="0" lang="zh-CN" noProof="0" normalizeH="0" spc="0" strike="noStrike" sz="1900" u="none">
                <a:ln>
                  <a:noFill/>
                </a:ln>
                <a:solidFill>
                  <a:prstClr val="black">
                    <a:lumMod val="95000"/>
                    <a:lumOff val="5000"/>
                  </a:prstClr>
                </a:solidFill>
                <a:effectLst/>
                <a:uLnTx/>
                <a:uFillTx/>
                <a:cs typeface="+mn-ea"/>
                <a:sym typeface="+mn-lt"/>
              </a:rPr>
              <a:t>纪检监察部门是党纪政纪的维护者，也是约束机制的重要组成部分。要健全制度，严明纪律，严格要求，自觉遵守党纪政纪的规章制度。面对新的形势和任务，纪检干部要树立并维护好良好的形象，自觉接受来自各方面的监督，严格工作纪律，进一步加强自身建设，忠实地履行自己的职责，发扬优良传统和作风。要清正廉洁，不徇私情，勤勤恳恳工作，踏踏实实干事，清清白白做人。努力塑造新时期纪检监察干部可亲、可信、可敬的形象。</a:t>
            </a:r>
          </a:p>
        </p:txBody>
      </p:sp>
      <p:sp>
        <p:nvSpPr>
          <p:cNvPr id="12" name="星形: 五角 11">
            <a:extLst>
              <a:ext uri="{FF2B5EF4-FFF2-40B4-BE49-F238E27FC236}">
                <a16:creationId xmlns:a16="http://schemas.microsoft.com/office/drawing/2014/main" id="{58E076CF-A77B-4879-9D90-8E67AA9E7442}"/>
              </a:ext>
            </a:extLst>
          </p:cNvPr>
          <p:cNvSpPr/>
          <p:nvPr/>
        </p:nvSpPr>
        <p:spPr>
          <a:xfrm>
            <a:off x="7891380" y="3165219"/>
            <a:ext cx="2522620" cy="2522620"/>
          </a:xfrm>
          <a:prstGeom prst="star5">
            <a:avLst/>
          </a:prstGeom>
          <a:solidFill>
            <a:srgbClr val="D203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82736110"/>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id="11" nodeType="after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750" id="13"/>
                                        <p:tgtEl>
                                          <p:spTgt spid="2"/>
                                        </p:tgtEl>
                                      </p:cBhvr>
                                    </p:animEffect>
                                  </p:childTnLst>
                                </p:cTn>
                              </p:par>
                            </p:childTnLst>
                          </p:cTn>
                        </p:par>
                        <p:par>
                          <p:cTn fill="hold" id="14" nodeType="afterGroup">
                            <p:stCondLst>
                              <p:cond delay="1500"/>
                            </p:stCondLst>
                            <p:childTnLst>
                              <p:par>
                                <p:cTn fill="hold" grpId="1" id="15" nodeType="afterEffect" presetClass="entr" presetID="2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wedge" transition="in">
                                      <p:cBhvr>
                                        <p:cTn dur="750" id="17"/>
                                        <p:tgtEl>
                                          <p:spTgt spid="9"/>
                                        </p:tgtEl>
                                      </p:cBhvr>
                                    </p:animEffect>
                                  </p:childTnLst>
                                </p:cTn>
                              </p:par>
                            </p:childTnLst>
                          </p:cTn>
                        </p:par>
                        <p:par>
                          <p:cTn fill="hold" id="18" nodeType="afterGroup">
                            <p:stCondLst>
                              <p:cond delay="2250"/>
                            </p:stCondLst>
                            <p:childTnLst>
                              <p:par>
                                <p:cTn fill="hold" grpId="0" id="19" nodeType="afterEffect" presetClass="entr" presetID="21" presetSubtype="1">
                                  <p:stCondLst>
                                    <p:cond delay="0"/>
                                  </p:stCondLst>
                                  <p:childTnLst>
                                    <p:set>
                                      <p:cBhvr>
                                        <p:cTn dur="1" fill="hold" id="20">
                                          <p:stCondLst>
                                            <p:cond delay="0"/>
                                          </p:stCondLst>
                                        </p:cTn>
                                        <p:tgtEl>
                                          <p:spTgt spid="12"/>
                                        </p:tgtEl>
                                        <p:attrNameLst>
                                          <p:attrName>style.visibility</p:attrName>
                                        </p:attrNameLst>
                                      </p:cBhvr>
                                      <p:to>
                                        <p:strVal val="visible"/>
                                      </p:to>
                                    </p:set>
                                    <p:animEffect filter="wheel(1)" transition="in">
                                      <p:cBhvr>
                                        <p:cTn dur="750" id="2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9"/>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文本框 22">
            <a:extLst>
              <a:ext uri="{FF2B5EF4-FFF2-40B4-BE49-F238E27FC236}">
                <a16:creationId xmlns:a16="http://schemas.microsoft.com/office/drawing/2014/main" id="{AF03C79F-A00B-9041-9675-CB90BBC5E1B5}"/>
              </a:ext>
            </a:extLst>
          </p:cNvPr>
          <p:cNvSpPr txBox="1"/>
          <p:nvPr/>
        </p:nvSpPr>
        <p:spPr>
          <a:xfrm>
            <a:off x="4136567" y="1984803"/>
            <a:ext cx="5408784" cy="64008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1" lang="zh-CN" noProof="0" normalizeH="0" spc="0" strike="noStrike" sz="3600" u="none">
                <a:ln>
                  <a:noFill/>
                </a:ln>
                <a:gradFill>
                  <a:gsLst>
                    <a:gs pos="4000">
                      <a:srgbClr val="C00000"/>
                    </a:gs>
                    <a:gs pos="95000">
                      <a:srgbClr val="FF0000"/>
                    </a:gs>
                  </a:gsLst>
                  <a:lin ang="5400000" scaled="1"/>
                </a:gradFill>
                <a:effectLst/>
                <a:uLnTx/>
                <a:uFillTx/>
                <a:cs typeface="+mn-ea"/>
                <a:sym typeface="+mn-lt"/>
              </a:rPr>
              <a:t>做好纪检监察工作</a:t>
            </a:r>
          </a:p>
        </p:txBody>
      </p:sp>
      <p:sp>
        <p:nvSpPr>
          <p:cNvPr id="24" name="文本框 23">
            <a:extLst>
              <a:ext uri="{FF2B5EF4-FFF2-40B4-BE49-F238E27FC236}">
                <a16:creationId xmlns:a16="http://schemas.microsoft.com/office/drawing/2014/main" id="{31B82365-DCF8-BA41-8220-F258EE456E20}"/>
              </a:ext>
            </a:extLst>
          </p:cNvPr>
          <p:cNvSpPr txBox="1"/>
          <p:nvPr/>
        </p:nvSpPr>
        <p:spPr>
          <a:xfrm>
            <a:off x="4167521" y="2788547"/>
            <a:ext cx="7071979" cy="2377440"/>
          </a:xfrm>
          <a:prstGeom prst="rect">
            <a:avLst/>
          </a:prstGeom>
          <a:noFill/>
        </p:spPr>
        <p:txBody>
          <a:bodyPr rtlCol="0" wrap="square">
            <a:spAutoFit/>
          </a:bodyPr>
          <a:lstStyle/>
          <a:p>
            <a:pPr algn="just" lvl="0">
              <a:lnSpc>
                <a:spcPct val="150000"/>
              </a:lnSpc>
              <a:defRPr/>
            </a:pPr>
            <a:r>
              <a:rPr altLang="en-US" lang="zh-CN" sz="2000">
                <a:solidFill>
                  <a:prstClr val="black">
                    <a:lumMod val="85000"/>
                    <a:lumOff val="15000"/>
                  </a:prstClr>
                </a:solidFill>
                <a:cs typeface="+mn-ea"/>
                <a:sym typeface="+mn-lt"/>
              </a:rPr>
              <a:t>在新的形势下，党风廉政建设和反腐败工作的任务艰巨而繁重； 深化改革快速发展，不断给我们带来新的机遇和挑战。我们要以科学发展观为指导，以经济效益为中心，以改革发展为动力，积极创新工作思路，与时俱进，扎实工作，努力开创纪检监察工作的新局面，为改革发展和稳定提供政治保证。</a:t>
            </a:r>
          </a:p>
        </p:txBody>
      </p:sp>
      <p:grpSp>
        <p:nvGrpSpPr>
          <p:cNvPr id="3" name="组合 2">
            <a:extLst>
              <a:ext uri="{FF2B5EF4-FFF2-40B4-BE49-F238E27FC236}">
                <a16:creationId xmlns:a16="http://schemas.microsoft.com/office/drawing/2014/main" id="{146900AB-7335-4CCD-800D-EC9EC5F32B56}"/>
              </a:ext>
            </a:extLst>
          </p:cNvPr>
          <p:cNvGrpSpPr/>
          <p:nvPr/>
        </p:nvGrpSpPr>
        <p:grpSpPr>
          <a:xfrm>
            <a:off x="1666875" y="2307969"/>
            <a:ext cx="2139492" cy="2807948"/>
            <a:chOff x="1666875" y="2307969"/>
            <a:chExt cx="2139492" cy="2807948"/>
          </a:xfrm>
        </p:grpSpPr>
        <p:sp>
          <p:nvSpPr>
            <p:cNvPr id="2" name="矩形: 圆角 1">
              <a:extLst>
                <a:ext uri="{FF2B5EF4-FFF2-40B4-BE49-F238E27FC236}">
                  <a16:creationId xmlns:a16="http://schemas.microsoft.com/office/drawing/2014/main" id="{B29681F0-0604-4C05-AC28-ACC2A457F1D7}"/>
                </a:ext>
              </a:extLst>
            </p:cNvPr>
            <p:cNvSpPr/>
            <p:nvPr/>
          </p:nvSpPr>
          <p:spPr>
            <a:xfrm>
              <a:off x="1666875" y="2307969"/>
              <a:ext cx="2139492" cy="280794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951E6F44-503D-4ECC-96E8-4BC8C3D56F62}"/>
                </a:ext>
              </a:extLst>
            </p:cNvPr>
            <p:cNvSpPr txBox="1"/>
            <p:nvPr/>
          </p:nvSpPr>
          <p:spPr>
            <a:xfrm>
              <a:off x="2225732" y="2557781"/>
              <a:ext cx="841833" cy="22860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kumimoji="1" lang="zh-CN" sz="7200">
                  <a:solidFill>
                    <a:schemeClr val="bg1"/>
                  </a:solidFill>
                  <a:cs typeface="+mn-ea"/>
                  <a:sym typeface="+mn-lt"/>
                </a:rPr>
                <a:t>结语</a:t>
              </a:r>
            </a:p>
          </p:txBody>
        </p:sp>
      </p:grpSp>
    </p:spTree>
    <p:extLst>
      <p:ext uri="{BB962C8B-B14F-4D97-AF65-F5344CB8AC3E}">
        <p14:creationId val="4285676238"/>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fltVal val="0"/>
                                          </p:val>
                                        </p:tav>
                                        <p:tav tm="100000">
                                          <p:val>
                                            <p:strVal val="#ppt_w"/>
                                          </p:val>
                                        </p:tav>
                                      </p:tavLst>
                                    </p:anim>
                                    <p:anim calcmode="lin" valueType="num">
                                      <p:cBhvr>
                                        <p:cTn dur="750" fill="hold" id="8"/>
                                        <p:tgtEl>
                                          <p:spTgt spid="3"/>
                                        </p:tgtEl>
                                        <p:attrNameLst>
                                          <p:attrName>ppt_h</p:attrName>
                                        </p:attrNameLst>
                                      </p:cBhvr>
                                      <p:tavLst>
                                        <p:tav tm="0">
                                          <p:val>
                                            <p:fltVal val="0"/>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grpId="0" id="11" nodeType="afterEffect" presetClass="entr" presetID="16" presetSubtype="21">
                                  <p:stCondLst>
                                    <p:cond delay="0"/>
                                  </p:stCondLst>
                                  <p:childTnLst>
                                    <p:set>
                                      <p:cBhvr>
                                        <p:cTn dur="1" fill="hold" id="12">
                                          <p:stCondLst>
                                            <p:cond delay="0"/>
                                          </p:stCondLst>
                                        </p:cTn>
                                        <p:tgtEl>
                                          <p:spTgt spid="23"/>
                                        </p:tgtEl>
                                        <p:attrNameLst>
                                          <p:attrName>style.visibility</p:attrName>
                                        </p:attrNameLst>
                                      </p:cBhvr>
                                      <p:to>
                                        <p:strVal val="visible"/>
                                      </p:to>
                                    </p:set>
                                    <p:animEffect filter="barn(inVertical)" transition="in">
                                      <p:cBhvr>
                                        <p:cTn dur="750" id="13"/>
                                        <p:tgtEl>
                                          <p:spTgt spid="23"/>
                                        </p:tgtEl>
                                      </p:cBhvr>
                                    </p:animEffect>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24"/>
                                        </p:tgtEl>
                                        <p:attrNameLst>
                                          <p:attrName>style.visibility</p:attrName>
                                        </p:attrNameLst>
                                      </p:cBhvr>
                                      <p:to>
                                        <p:strVal val="visible"/>
                                      </p:to>
                                    </p:set>
                                    <p:animEffect filter="wipe(up)" transition="in">
                                      <p:cBhvr>
                                        <p:cTn dur="750" id="1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7F68037-AF5E-4583-A348-0387F2DC5548}"/>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6" name="图片 5">
            <a:extLst>
              <a:ext uri="{FF2B5EF4-FFF2-40B4-BE49-F238E27FC236}">
                <a16:creationId xmlns:a16="http://schemas.microsoft.com/office/drawing/2014/main" id="{38E1FACB-D980-46A3-BB72-0D1B226401E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t="56801"/>
          <a:stretch>
            <a:fillRect/>
          </a:stretch>
        </p:blipFill>
        <p:spPr>
          <a:xfrm>
            <a:off x="0" y="3895438"/>
            <a:ext cx="12192000" cy="2962562"/>
          </a:xfrm>
          <a:prstGeom prst="rect">
            <a:avLst/>
          </a:prstGeom>
        </p:spPr>
      </p:pic>
      <p:pic>
        <p:nvPicPr>
          <p:cNvPr id="37" name="图片 36">
            <a:extLst>
              <a:ext uri="{FF2B5EF4-FFF2-40B4-BE49-F238E27FC236}">
                <a16:creationId xmlns:a16="http://schemas.microsoft.com/office/drawing/2014/main" id="{BC1CCA46-530C-4BD8-8C24-FDCD1956351E}"/>
              </a:ext>
            </a:extLst>
          </p:cNvPr>
          <p:cNvPicPr>
            <a:picLocks noChangeAspect="1"/>
          </p:cNvPicPr>
          <p:nvPr/>
        </p:nvPicPr>
        <p:blipFill>
          <a:blip r:embed="rId4">
            <a:extLst>
              <a:ext uri="{28A0092B-C50C-407E-A947-70E740481C1C}">
                <a14:useLocalDpi val="0"/>
              </a:ext>
            </a:extLst>
          </a:blip>
          <a:srcRect b="77222" l="74583"/>
          <a:stretch>
            <a:fillRect/>
          </a:stretch>
        </p:blipFill>
        <p:spPr>
          <a:xfrm>
            <a:off x="9245600" y="152400"/>
            <a:ext cx="3098800" cy="15621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48450" t="57007"/>
          <a:stretch>
            <a:fillRect/>
          </a:stretch>
        </p:blipFill>
        <p:spPr>
          <a:xfrm>
            <a:off x="6008700" y="3909552"/>
            <a:ext cx="6284900" cy="2948448"/>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67818" y="1323508"/>
            <a:ext cx="8056364" cy="155448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z="96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谢谢您的欣赏</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7924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4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15" name="组合 14">
            <a:extLst>
              <a:ext uri="{FF2B5EF4-FFF2-40B4-BE49-F238E27FC236}">
                <a16:creationId xmlns:a16="http://schemas.microsoft.com/office/drawing/2014/main" id="{9FE704DF-A1D1-46DA-A07D-0767E89E4988}"/>
              </a:ext>
            </a:extLst>
          </p:cNvPr>
          <p:cNvGrpSpPr/>
          <p:nvPr/>
        </p:nvGrpSpPr>
        <p:grpSpPr>
          <a:xfrm>
            <a:off x="3766281" y="4062423"/>
            <a:ext cx="4254713" cy="338554"/>
            <a:chOff x="4027747" y="4622062"/>
            <a:chExt cx="4254713" cy="338554"/>
          </a:xfrm>
        </p:grpSpPr>
        <p:grpSp>
          <p:nvGrpSpPr>
            <p:cNvPr id="16" name="PA-102216">
              <a:extLst>
                <a:ext uri="{FF2B5EF4-FFF2-40B4-BE49-F238E27FC236}">
                  <a16:creationId xmlns:a16="http://schemas.microsoft.com/office/drawing/2014/main" id="{1FD6396C-7DA3-4ABF-BBEA-7A015403F483}"/>
                </a:ext>
              </a:extLst>
            </p:cNvPr>
            <p:cNvGrpSpPr/>
            <p:nvPr>
              <p:custDataLst>
                <p:tags r:id="rId7"/>
              </p:custDataLst>
            </p:nvPr>
          </p:nvGrpSpPr>
          <p:grpSpPr>
            <a:xfrm>
              <a:off x="4027747" y="4645108"/>
              <a:ext cx="292463" cy="292463"/>
              <a:chOff x="801291" y="3535885"/>
              <a:chExt cx="219347" cy="219347"/>
            </a:xfrm>
          </p:grpSpPr>
          <p:sp>
            <p:nvSpPr>
              <p:cNvPr id="24" name="PA-椭圆 10">
                <a:extLst>
                  <a:ext uri="{FF2B5EF4-FFF2-40B4-BE49-F238E27FC236}">
                    <a16:creationId xmlns:a16="http://schemas.microsoft.com/office/drawing/2014/main" id="{CE0FE38A-1B03-4ED4-ADB3-CEE2F1481B0E}"/>
                  </a:ext>
                </a:extLst>
              </p:cNvPr>
              <p:cNvSpPr>
                <a:spLocks noChangeArrowheads="1"/>
              </p:cNvSpPr>
              <p:nvPr>
                <p:custDataLst>
                  <p:tags r:id="rId8"/>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67" u="none">
                  <a:ln>
                    <a:noFill/>
                  </a:ln>
                  <a:solidFill>
                    <a:prstClr val="black">
                      <a:lumMod val="95000"/>
                      <a:lumOff val="5000"/>
                    </a:prstClr>
                  </a:solidFill>
                  <a:effectLst/>
                  <a:uLnTx/>
                  <a:uFillTx/>
                  <a:cs typeface="+mn-ea"/>
                  <a:sym typeface="+mn-lt"/>
                </a:endParaRPr>
              </a:p>
            </p:txBody>
          </p:sp>
          <p:grpSp>
            <p:nvGrpSpPr>
              <p:cNvPr id="25" name="组合 24">
                <a:extLst>
                  <a:ext uri="{FF2B5EF4-FFF2-40B4-BE49-F238E27FC236}">
                    <a16:creationId xmlns:a16="http://schemas.microsoft.com/office/drawing/2014/main" id="{235EFE79-9690-42AA-87A6-847B91D436D3}"/>
                  </a:ext>
                </a:extLst>
              </p:cNvPr>
              <p:cNvGrpSpPr/>
              <p:nvPr/>
            </p:nvGrpSpPr>
            <p:grpSpPr>
              <a:xfrm>
                <a:off x="860980" y="3583766"/>
                <a:ext cx="100336" cy="114060"/>
                <a:chOff x="860980" y="3583766"/>
                <a:chExt cx="100336" cy="114060"/>
              </a:xfrm>
            </p:grpSpPr>
            <p:sp>
              <p:nvSpPr>
                <p:cNvPr id="26" name="PA-任意多边形 12">
                  <a:extLst>
                    <a:ext uri="{FF2B5EF4-FFF2-40B4-BE49-F238E27FC236}">
                      <a16:creationId xmlns:a16="http://schemas.microsoft.com/office/drawing/2014/main" id="{DD81016C-9FD7-4C56-8152-A53CF63B1092}"/>
                    </a:ext>
                  </a:extLst>
                </p:cNvPr>
                <p:cNvSpPr>
                  <a:spLocks noEditPoints="1"/>
                </p:cNvSpPr>
                <p:nvPr>
                  <p:custDataLst>
                    <p:tags r:id="rId9"/>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sp>
              <p:nvSpPr>
                <p:cNvPr id="27" name="PA-任意多边形 13">
                  <a:extLst>
                    <a:ext uri="{FF2B5EF4-FFF2-40B4-BE49-F238E27FC236}">
                      <a16:creationId xmlns:a16="http://schemas.microsoft.com/office/drawing/2014/main" id="{32B86327-30BB-4337-A082-BDC1D50A9FFF}"/>
                    </a:ext>
                  </a:extLst>
                </p:cNvPr>
                <p:cNvSpPr/>
                <p:nvPr>
                  <p:custDataLst>
                    <p:tags r:id="rId10"/>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grpSp>
        </p:grpSp>
        <p:grpSp>
          <p:nvGrpSpPr>
            <p:cNvPr id="17" name="PA-102217">
              <a:extLst>
                <a:ext uri="{FF2B5EF4-FFF2-40B4-BE49-F238E27FC236}">
                  <a16:creationId xmlns:a16="http://schemas.microsoft.com/office/drawing/2014/main" id="{F86C25B6-A13B-43C8-9B9F-52F90A4A50FA}"/>
                </a:ext>
              </a:extLst>
            </p:cNvPr>
            <p:cNvGrpSpPr/>
            <p:nvPr>
              <p:custDataLst>
                <p:tags r:id="rId11"/>
              </p:custDataLst>
            </p:nvPr>
          </p:nvGrpSpPr>
          <p:grpSpPr>
            <a:xfrm>
              <a:off x="6354163" y="4645108"/>
              <a:ext cx="292463" cy="292463"/>
              <a:chOff x="4248" y="3024"/>
              <a:chExt cx="600" cy="599"/>
            </a:xfrm>
          </p:grpSpPr>
          <p:sp>
            <p:nvSpPr>
              <p:cNvPr id="20" name="PA-椭圆 15">
                <a:extLst>
                  <a:ext uri="{FF2B5EF4-FFF2-40B4-BE49-F238E27FC236}">
                    <a16:creationId xmlns:a16="http://schemas.microsoft.com/office/drawing/2014/main" id="{E33617BF-C248-4B70-9674-2985875FD564}"/>
                  </a:ext>
                </a:extLst>
              </p:cNvPr>
              <p:cNvSpPr>
                <a:spLocks noChangeArrowheads="1"/>
              </p:cNvSpPr>
              <p:nvPr>
                <p:custDataLst>
                  <p:tags r:id="rId12"/>
                </p:custDataLst>
              </p:nvPr>
            </p:nvSpPr>
            <p:spPr bwMode="auto">
              <a:xfrm>
                <a:off x="4248" y="3024"/>
                <a:ext cx="600" cy="599"/>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067" u="none">
                  <a:ln>
                    <a:noFill/>
                  </a:ln>
                  <a:solidFill>
                    <a:prstClr val="black">
                      <a:lumMod val="95000"/>
                      <a:lumOff val="5000"/>
                    </a:prstClr>
                  </a:solidFill>
                  <a:effectLst/>
                  <a:uLnTx/>
                  <a:uFillTx/>
                  <a:cs typeface="+mn-ea"/>
                  <a:sym typeface="+mn-lt"/>
                </a:endParaRPr>
              </a:p>
            </p:txBody>
          </p:sp>
          <p:grpSp>
            <p:nvGrpSpPr>
              <p:cNvPr id="21" name="Group 16">
                <a:extLst>
                  <a:ext uri="{FF2B5EF4-FFF2-40B4-BE49-F238E27FC236}">
                    <a16:creationId xmlns:a16="http://schemas.microsoft.com/office/drawing/2014/main" id="{96B9A607-6FD4-424A-B7FE-D91135BD1040}"/>
                  </a:ext>
                </a:extLst>
              </p:cNvPr>
              <p:cNvGrpSpPr/>
              <p:nvPr/>
            </p:nvGrpSpPr>
            <p:grpSpPr>
              <a:xfrm>
                <a:off x="4441" y="3144"/>
                <a:ext cx="215" cy="345"/>
                <a:chOff x="4441" y="3144"/>
                <a:chExt cx="215" cy="345"/>
              </a:xfrm>
            </p:grpSpPr>
            <p:sp>
              <p:nvSpPr>
                <p:cNvPr id="22" name="PA-任意多边形 17">
                  <a:extLst>
                    <a:ext uri="{FF2B5EF4-FFF2-40B4-BE49-F238E27FC236}">
                      <a16:creationId xmlns:a16="http://schemas.microsoft.com/office/drawing/2014/main" id="{CB3985C0-E930-4B80-9E7C-7EFE62BD181E}"/>
                    </a:ext>
                  </a:extLst>
                </p:cNvPr>
                <p:cNvSpPr>
                  <a:spLocks noEditPoints="1"/>
                </p:cNvSpPr>
                <p:nvPr>
                  <p:custDataLst>
                    <p:tags r:id="rId13"/>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sp>
              <p:nvSpPr>
                <p:cNvPr id="23" name="PA-任意多边形 18">
                  <a:extLst>
                    <a:ext uri="{FF2B5EF4-FFF2-40B4-BE49-F238E27FC236}">
                      <a16:creationId xmlns:a16="http://schemas.microsoft.com/office/drawing/2014/main" id="{38107C8F-92EE-4ABA-82BF-5901876460C7}"/>
                    </a:ext>
                  </a:extLst>
                </p:cNvPr>
                <p:cNvSpPr/>
                <p:nvPr>
                  <p:custDataLst>
                    <p:tags r:id="rId14"/>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3" u="none">
                    <a:ln>
                      <a:noFill/>
                    </a:ln>
                    <a:solidFill>
                      <a:prstClr val="black">
                        <a:lumMod val="95000"/>
                        <a:lumOff val="5000"/>
                      </a:prstClr>
                    </a:solidFill>
                    <a:effectLst/>
                    <a:uLnTx/>
                    <a:uFillTx/>
                    <a:cs typeface="+mn-ea"/>
                    <a:sym typeface="+mn-lt"/>
                  </a:endParaRPr>
                </a:p>
              </p:txBody>
            </p:sp>
          </p:grpSp>
        </p:grpSp>
        <p:sp>
          <p:nvSpPr>
            <p:cNvPr id="18" name="PA-102218">
              <a:extLst>
                <a:ext uri="{FF2B5EF4-FFF2-40B4-BE49-F238E27FC236}">
                  <a16:creationId xmlns:a16="http://schemas.microsoft.com/office/drawing/2014/main" id="{91E21B33-16AF-4B3B-B073-C7C883B90D6D}"/>
                </a:ext>
              </a:extLst>
            </p:cNvPr>
            <p:cNvSpPr txBox="1">
              <a:spLocks noChangeArrowheads="1"/>
            </p:cNvSpPr>
            <p:nvPr>
              <p:custDataLst>
                <p:tags r:id="rId15"/>
              </p:custDataLst>
            </p:nvPr>
          </p:nvSpPr>
          <p:spPr bwMode="auto">
            <a:xfrm>
              <a:off x="6655091" y="4622062"/>
              <a:ext cx="19481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600" u="none">
                  <a:ln>
                    <a:noFill/>
                  </a:ln>
                  <a:solidFill>
                    <a:schemeClr val="tx1">
                      <a:lumMod val="75000"/>
                      <a:lumOff val="25000"/>
                    </a:schemeClr>
                  </a:solidFill>
                  <a:effectLst/>
                  <a:uLnTx/>
                  <a:uFillTx/>
                  <a:cs typeface="+mn-ea"/>
                  <a:sym typeface="+mn-lt"/>
                </a:rPr>
                <a:t>日期：2020-XX-XX</a:t>
              </a:r>
            </a:p>
          </p:txBody>
        </p:sp>
        <p:sp>
          <p:nvSpPr>
            <p:cNvPr id="19" name="PA-102219">
              <a:extLst>
                <a:ext uri="{FF2B5EF4-FFF2-40B4-BE49-F238E27FC236}">
                  <a16:creationId xmlns:a16="http://schemas.microsoft.com/office/drawing/2014/main" id="{7ECD8C11-EB90-441C-8F81-3E736A053898}"/>
                </a:ext>
              </a:extLst>
            </p:cNvPr>
            <p:cNvSpPr/>
            <p:nvPr>
              <p:custDataLst>
                <p:tags r:id="rId16"/>
              </p:custDataLst>
            </p:nvPr>
          </p:nvSpPr>
          <p:spPr>
            <a:xfrm>
              <a:off x="4320024" y="4622062"/>
              <a:ext cx="18084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600" u="none">
                  <a:ln>
                    <a:noFill/>
                  </a:ln>
                  <a:solidFill>
                    <a:schemeClr val="tx1">
                      <a:lumMod val="75000"/>
                      <a:lumOff val="25000"/>
                    </a:schemeClr>
                  </a:solidFill>
                  <a:effectLst/>
                  <a:uLnTx/>
                  <a:uFillTx/>
                  <a:cs typeface="+mn-ea"/>
                  <a:sym typeface="+mn-lt"/>
                </a:rPr>
                <a:t>汇报人：您的名字</a:t>
              </a:r>
            </a:p>
          </p:txBody>
        </p:sp>
      </p:gr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409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17"/>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18"/>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19"/>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20"/>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21"/>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pic>
        <p:nvPicPr>
          <p:cNvPr descr="图片包含 室内, 监控, 桌子, 电脑  描述已自动生成" id="3" name="图片 2">
            <a:extLst>
              <a:ext uri="{FF2B5EF4-FFF2-40B4-BE49-F238E27FC236}">
                <a16:creationId xmlns:a16="http://schemas.microsoft.com/office/drawing/2014/main" id="{751FDC76-46B8-4467-BB69-B14223B659C9}"/>
              </a:ext>
            </a:extLst>
          </p:cNvPr>
          <p:cNvPicPr>
            <a:picLocks noChangeAspect="1"/>
          </p:cNvPicPr>
          <p:nvPr/>
        </p:nvPicPr>
        <p:blipFill>
          <a:blip r:embed="rId22">
            <a:extLst>
              <a:ext uri="{28A0092B-C50C-407E-A947-70E740481C1C}">
                <a14:useLocalDpi val="0"/>
              </a:ext>
            </a:extLst>
          </a:blip>
          <a:srcRect t="49933"/>
          <a:stretch>
            <a:fillRect/>
          </a:stretch>
        </p:blipFill>
        <p:spPr>
          <a:xfrm>
            <a:off x="0" y="2476500"/>
            <a:ext cx="12192000" cy="4381499"/>
          </a:xfrm>
          <a:prstGeom prst="rect">
            <a:avLst/>
          </a:prstGeom>
        </p:spPr>
      </p:pic>
      <p:pic>
        <p:nvPicPr>
          <p:cNvPr id="38" name="图片 37">
            <a:extLst>
              <a:ext uri="{FF2B5EF4-FFF2-40B4-BE49-F238E27FC236}">
                <a16:creationId xmlns:a16="http://schemas.microsoft.com/office/drawing/2014/main" id="{9F2F58ED-1B47-45D4-B5EA-C2114BD5E04F}"/>
              </a:ext>
            </a:extLst>
          </p:cNvPr>
          <p:cNvPicPr>
            <a:picLocks noChangeAspect="1"/>
          </p:cNvPicPr>
          <p:nvPr/>
        </p:nvPicPr>
        <p:blipFill>
          <a:blip r:embed="rId23">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tretch>
            <a:fillRect/>
          </a:stretch>
        </p:blipFill>
        <p:spPr>
          <a:xfrm>
            <a:off x="533455" y="4592142"/>
            <a:ext cx="3675688" cy="2265857"/>
          </a:xfrm>
          <a:prstGeom prst="rect">
            <a:avLst/>
          </a:prstGeom>
        </p:spPr>
      </p:pic>
    </p:spTree>
    <p:extLst>
      <p:ext uri="{BB962C8B-B14F-4D97-AF65-F5344CB8AC3E}">
        <p14:creationId val="1896850800"/>
      </p:ext>
    </p:extLst>
  </p:cSld>
  <p:clrMapOvr>
    <a:masterClrMapping/>
  </p:clrMapOvr>
  <mc:AlternateContent>
    <mc:Choice Requires="p15">
      <p:transition advTm="9000" p14:dur="2000" spd="slow">
        <p15:prstTrans prst="wind"/>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10"/>
                                        </p:tgtEl>
                                        <p:attrNameLst>
                                          <p:attrName>style.visibility</p:attrName>
                                        </p:attrNameLst>
                                      </p:cBhvr>
                                      <p:to>
                                        <p:strVal val="visible"/>
                                      </p:to>
                                    </p:set>
                                    <p:animEffect filter="circle(in)" transition="in">
                                      <p:cBhvr>
                                        <p:cTn dur="750" id="7"/>
                                        <p:tgtEl>
                                          <p:spTgt spid="10"/>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750" id="11"/>
                                        <p:tgtEl>
                                          <p:spTgt spid="3"/>
                                        </p:tgtEl>
                                      </p:cBhvr>
                                    </p:animEffect>
                                    <p:anim calcmode="lin" valueType="num">
                                      <p:cBhvr>
                                        <p:cTn dur="750" fill="hold" id="12"/>
                                        <p:tgtEl>
                                          <p:spTgt spid="3"/>
                                        </p:tgtEl>
                                        <p:attrNameLst>
                                          <p:attrName>ppt_x</p:attrName>
                                        </p:attrNameLst>
                                      </p:cBhvr>
                                      <p:tavLst>
                                        <p:tav tm="0">
                                          <p:val>
                                            <p:strVal val="#ppt_x"/>
                                          </p:val>
                                        </p:tav>
                                        <p:tav tm="100000">
                                          <p:val>
                                            <p:strVal val="#ppt_x"/>
                                          </p:val>
                                        </p:tav>
                                      </p:tavLst>
                                    </p:anim>
                                    <p:anim calcmode="lin" valueType="num">
                                      <p:cBhvr>
                                        <p:cTn dur="750" fill="hold" id="13"/>
                                        <p:tgtEl>
                                          <p:spTgt spid="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750" id="17"/>
                                        <p:tgtEl>
                                          <p:spTgt spid="5"/>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6"/>
                                        </p:tgtEl>
                                        <p:attrNameLst>
                                          <p:attrName>style.visibility</p:attrName>
                                        </p:attrNameLst>
                                      </p:cBhvr>
                                      <p:to>
                                        <p:strVal val="visible"/>
                                      </p:to>
                                    </p:set>
                                    <p:animEffect filter="wipe(down)" transition="in">
                                      <p:cBhvr>
                                        <p:cTn dur="750" id="21"/>
                                        <p:tgtEl>
                                          <p:spTgt spid="6"/>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11"/>
                                        </p:tgtEl>
                                        <p:attrNameLst>
                                          <p:attrName>style.visibility</p:attrName>
                                        </p:attrNameLst>
                                      </p:cBhvr>
                                      <p:to>
                                        <p:strVal val="visible"/>
                                      </p:to>
                                    </p:set>
                                    <p:animEffect filter="wipe(down)" transition="in">
                                      <p:cBhvr>
                                        <p:cTn dur="750" id="25"/>
                                        <p:tgtEl>
                                          <p:spTgt spid="11"/>
                                        </p:tgtEl>
                                      </p:cBhvr>
                                    </p:animEffect>
                                  </p:childTnLst>
                                </p:cTn>
                              </p:par>
                            </p:childTnLst>
                          </p:cTn>
                        </p:par>
                        <p:par>
                          <p:cTn fill="hold" id="26" nodeType="afterGroup">
                            <p:stCondLst>
                              <p:cond delay="3750"/>
                            </p:stCondLst>
                            <p:childTnLst>
                              <p:par>
                                <p:cTn fill="hold" id="27" nodeType="afterEffect" presetClass="entr" presetID="42"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750" id="29"/>
                                        <p:tgtEl>
                                          <p:spTgt spid="7"/>
                                        </p:tgtEl>
                                      </p:cBhvr>
                                    </p:animEffect>
                                    <p:anim calcmode="lin" valueType="num">
                                      <p:cBhvr>
                                        <p:cTn dur="750" fill="hold" id="30"/>
                                        <p:tgtEl>
                                          <p:spTgt spid="7"/>
                                        </p:tgtEl>
                                        <p:attrNameLst>
                                          <p:attrName>ppt_x</p:attrName>
                                        </p:attrNameLst>
                                      </p:cBhvr>
                                      <p:tavLst>
                                        <p:tav tm="0">
                                          <p:val>
                                            <p:strVal val="#ppt_x"/>
                                          </p:val>
                                        </p:tav>
                                        <p:tav tm="100000">
                                          <p:val>
                                            <p:strVal val="#ppt_x"/>
                                          </p:val>
                                        </p:tav>
                                      </p:tavLst>
                                    </p:anim>
                                    <p:anim calcmode="lin" valueType="num">
                                      <p:cBhvr>
                                        <p:cTn dur="750" fill="hold" id="31"/>
                                        <p:tgtEl>
                                          <p:spTgt spid="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grpId="0" id="33" nodeType="afterEffect" presetClass="entr" presetID="23" presetSubtype="36">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p:cTn dur="750" fill="hold" id="35"/>
                                        <p:tgtEl>
                                          <p:spTgt spid="13"/>
                                        </p:tgtEl>
                                        <p:attrNameLst>
                                          <p:attrName>ppt_w</p:attrName>
                                        </p:attrNameLst>
                                      </p:cBhvr>
                                      <p:tavLst>
                                        <p:tav tm="0">
                                          <p:val>
                                            <p:strVal val="(6*min(max(#ppt_w*#ppt_h,.3),1)-7.4)/-.7*#ppt_w"/>
                                          </p:val>
                                        </p:tav>
                                        <p:tav tm="100000">
                                          <p:val>
                                            <p:strVal val="#ppt_w"/>
                                          </p:val>
                                        </p:tav>
                                      </p:tavLst>
                                    </p:anim>
                                    <p:anim calcmode="lin" valueType="num">
                                      <p:cBhvr>
                                        <p:cTn dur="750" fill="hold" id="36"/>
                                        <p:tgtEl>
                                          <p:spTgt spid="13"/>
                                        </p:tgtEl>
                                        <p:attrNameLst>
                                          <p:attrName>ppt_h</p:attrName>
                                        </p:attrNameLst>
                                      </p:cBhvr>
                                      <p:tavLst>
                                        <p:tav tm="0">
                                          <p:val>
                                            <p:strVal val="(6*min(max(#ppt_w*#ppt_h,.3),1)-7.4)/-.7*#ppt_h"/>
                                          </p:val>
                                        </p:tav>
                                        <p:tav tm="100000">
                                          <p:val>
                                            <p:strVal val="#ppt_h"/>
                                          </p:val>
                                        </p:tav>
                                      </p:tavLst>
                                    </p:anim>
                                    <p:anim calcmode="lin" valueType="num">
                                      <p:cBhvr>
                                        <p:cTn dur="750" fill="hold" id="37"/>
                                        <p:tgtEl>
                                          <p:spTgt spid="13"/>
                                        </p:tgtEl>
                                        <p:attrNameLst>
                                          <p:attrName>ppt_x</p:attrName>
                                        </p:attrNameLst>
                                      </p:cBhvr>
                                      <p:tavLst>
                                        <p:tav tm="0">
                                          <p:val>
                                            <p:fltVal val="0.5"/>
                                          </p:val>
                                        </p:tav>
                                        <p:tav tm="100000">
                                          <p:val>
                                            <p:strVal val="#ppt_x"/>
                                          </p:val>
                                        </p:tav>
                                      </p:tavLst>
                                    </p:anim>
                                    <p:anim calcmode="lin" valueType="num">
                                      <p:cBhvr>
                                        <p:cTn dur="750" fill="hold" id="38"/>
                                        <p:tgtEl>
                                          <p:spTgt spid="13"/>
                                        </p:tgtEl>
                                        <p:attrNameLst>
                                          <p:attrName>ppt_y</p:attrName>
                                        </p:attrNameLst>
                                      </p:cBhvr>
                                      <p:tavLst>
                                        <p:tav tm="0">
                                          <p:val>
                                            <p:strVal val="1+(6*min(max(#ppt_w*#ppt_h,.3),1)-7.4)/-.7*#ppt_h/2"/>
                                          </p:val>
                                        </p:tav>
                                        <p:tav tm="100000">
                                          <p:val>
                                            <p:strVal val="#ppt_y"/>
                                          </p:val>
                                        </p:tav>
                                      </p:tavLst>
                                    </p:anim>
                                  </p:childTnLst>
                                </p:cTn>
                              </p:par>
                            </p:childTnLst>
                          </p:cTn>
                        </p:par>
                        <p:par>
                          <p:cTn fill="hold" id="39" nodeType="afterGroup">
                            <p:stCondLst>
                              <p:cond delay="5250"/>
                            </p:stCondLst>
                            <p:childTnLst>
                              <p:par>
                                <p:cTn fill="hold" id="40" nodeType="afterEffect" presetClass="entr" presetID="16" presetSubtype="21">
                                  <p:stCondLst>
                                    <p:cond delay="0"/>
                                  </p:stCondLst>
                                  <p:childTnLst>
                                    <p:set>
                                      <p:cBhvr>
                                        <p:cTn dur="1" fill="hold" id="41">
                                          <p:stCondLst>
                                            <p:cond delay="0"/>
                                          </p:stCondLst>
                                        </p:cTn>
                                        <p:tgtEl>
                                          <p:spTgt spid="28"/>
                                        </p:tgtEl>
                                        <p:attrNameLst>
                                          <p:attrName>style.visibility</p:attrName>
                                        </p:attrNameLst>
                                      </p:cBhvr>
                                      <p:to>
                                        <p:strVal val="visible"/>
                                      </p:to>
                                    </p:set>
                                    <p:animEffect filter="barn(inVertical)" transition="in">
                                      <p:cBhvr>
                                        <p:cTn dur="750" id="42"/>
                                        <p:tgtEl>
                                          <p:spTgt spid="28"/>
                                        </p:tgtEl>
                                      </p:cBhvr>
                                    </p:animEffect>
                                  </p:childTnLst>
                                </p:cTn>
                              </p:par>
                            </p:childTnLst>
                          </p:cTn>
                        </p:par>
                        <p:par>
                          <p:cTn fill="hold" id="43" nodeType="afterGroup">
                            <p:stCondLst>
                              <p:cond delay="6000"/>
                            </p:stCondLst>
                            <p:childTnLst>
                              <p:par>
                                <p:cTn fill="hold" grpId="0" id="44" nodeType="afterEffect" presetClass="entr" presetID="22" presetSubtype="4">
                                  <p:stCondLst>
                                    <p:cond delay="0"/>
                                  </p:stCondLst>
                                  <p:childTnLst>
                                    <p:set>
                                      <p:cBhvr>
                                        <p:cTn dur="1" fill="hold" id="45">
                                          <p:stCondLst>
                                            <p:cond delay="0"/>
                                          </p:stCondLst>
                                        </p:cTn>
                                        <p:tgtEl>
                                          <p:spTgt spid="14"/>
                                        </p:tgtEl>
                                        <p:attrNameLst>
                                          <p:attrName>style.visibility</p:attrName>
                                        </p:attrNameLst>
                                      </p:cBhvr>
                                      <p:to>
                                        <p:strVal val="visible"/>
                                      </p:to>
                                    </p:set>
                                    <p:animEffect filter="wipe(down)" transition="in">
                                      <p:cBhvr>
                                        <p:cTn dur="750" id="46"/>
                                        <p:tgtEl>
                                          <p:spTgt spid="14"/>
                                        </p:tgtEl>
                                      </p:cBhvr>
                                    </p:animEffect>
                                  </p:childTnLst>
                                </p:cTn>
                              </p:par>
                            </p:childTnLst>
                          </p:cTn>
                        </p:par>
                        <p:par>
                          <p:cTn fill="hold" id="47" nodeType="afterGroup">
                            <p:stCondLst>
                              <p:cond delay="6750"/>
                            </p:stCondLst>
                            <p:childTnLst>
                              <p:par>
                                <p:cTn fill="hold" id="48" nodeType="afterEffect" presetClass="entr" presetID="16" presetSubtype="21">
                                  <p:stCondLst>
                                    <p:cond delay="0"/>
                                  </p:stCondLst>
                                  <p:childTnLst>
                                    <p:set>
                                      <p:cBhvr>
                                        <p:cTn dur="1" fill="hold" id="49">
                                          <p:stCondLst>
                                            <p:cond delay="0"/>
                                          </p:stCondLst>
                                        </p:cTn>
                                        <p:tgtEl>
                                          <p:spTgt spid="15"/>
                                        </p:tgtEl>
                                        <p:attrNameLst>
                                          <p:attrName>style.visibility</p:attrName>
                                        </p:attrNameLst>
                                      </p:cBhvr>
                                      <p:to>
                                        <p:strVal val="visible"/>
                                      </p:to>
                                    </p:set>
                                    <p:animEffect filter="barn(inVertical)" transition="in">
                                      <p:cBhvr>
                                        <p:cTn dur="750" id="50"/>
                                        <p:tgtEl>
                                          <p:spTgt spid="15"/>
                                        </p:tgtEl>
                                      </p:cBhvr>
                                    </p:animEffect>
                                  </p:childTnLst>
                                </p:cTn>
                              </p:par>
                            </p:childTnLst>
                          </p:cTn>
                        </p:par>
                        <p:par>
                          <p:cTn fill="hold" id="51" nodeType="afterGroup">
                            <p:stCondLst>
                              <p:cond delay="7500"/>
                            </p:stCondLst>
                            <p:childTnLst>
                              <p:par>
                                <p:cTn fill="hold" id="52" nodeType="afterEffect" presetClass="entr" presetID="2" presetSubtype="12">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additive="base">
                                        <p:cTn dur="750" fill="hold" id="54"/>
                                        <p:tgtEl>
                                          <p:spTgt spid="38"/>
                                        </p:tgtEl>
                                        <p:attrNameLst>
                                          <p:attrName>ppt_x</p:attrName>
                                        </p:attrNameLst>
                                      </p:cBhvr>
                                      <p:tavLst>
                                        <p:tav tm="0">
                                          <p:val>
                                            <p:strVal val="0-#ppt_w/2"/>
                                          </p:val>
                                        </p:tav>
                                        <p:tav tm="100000">
                                          <p:val>
                                            <p:strVal val="#ppt_x"/>
                                          </p:val>
                                        </p:tav>
                                      </p:tavLst>
                                    </p:anim>
                                    <p:anim calcmode="lin" valueType="num">
                                      <p:cBhvr additive="base">
                                        <p:cTn dur="750" fill="hold" id="55"/>
                                        <p:tgtEl>
                                          <p:spTgt spid="38"/>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8250"/>
                            </p:stCondLst>
                            <p:childTnLst>
                              <p:par>
                                <p:cTn fill="hold" id="57" nodeType="afterEffect" presetClass="entr" presetID="2" presetSubtype="2">
                                  <p:stCondLst>
                                    <p:cond delay="0"/>
                                  </p:stCondLst>
                                  <p:childTnLst>
                                    <p:set>
                                      <p:cBhvr>
                                        <p:cTn dur="1" fill="hold" id="58">
                                          <p:stCondLst>
                                            <p:cond delay="0"/>
                                          </p:stCondLst>
                                        </p:cTn>
                                        <p:tgtEl>
                                          <p:spTgt spid="37"/>
                                        </p:tgtEl>
                                        <p:attrNameLst>
                                          <p:attrName>style.visibility</p:attrName>
                                        </p:attrNameLst>
                                      </p:cBhvr>
                                      <p:to>
                                        <p:strVal val="visible"/>
                                      </p:to>
                                    </p:set>
                                    <p:anim calcmode="lin" valueType="num">
                                      <p:cBhvr additive="base">
                                        <p:cTn dur="750" fill="hold" id="59"/>
                                        <p:tgtEl>
                                          <p:spTgt spid="37"/>
                                        </p:tgtEl>
                                        <p:attrNameLst>
                                          <p:attrName>ppt_x</p:attrName>
                                        </p:attrNameLst>
                                      </p:cBhvr>
                                      <p:tavLst>
                                        <p:tav tm="0">
                                          <p:val>
                                            <p:strVal val="1+#ppt_w/2"/>
                                          </p:val>
                                        </p:tav>
                                        <p:tav tm="100000">
                                          <p:val>
                                            <p:strVal val="#ppt_x"/>
                                          </p:val>
                                        </p:tav>
                                      </p:tavLst>
                                    </p:anim>
                                    <p:anim calcmode="lin" valueType="num">
                                      <p:cBhvr additive="base">
                                        <p:cTn dur="750" fill="hold" id="60"/>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a:extLst>
              <a:ext uri="{FF2B5EF4-FFF2-40B4-BE49-F238E27FC236}">
                <a16:creationId xmlns:a16="http://schemas.microsoft.com/office/drawing/2014/main" id="{61BC5BFB-CD5B-4AB3-A406-C77E03C425B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22" name="图片 21">
            <a:extLst>
              <a:ext uri="{FF2B5EF4-FFF2-40B4-BE49-F238E27FC236}">
                <a16:creationId xmlns:a16="http://schemas.microsoft.com/office/drawing/2014/main" id="{B18971E6-04B0-4F15-9350-BF160FF4EE77}"/>
              </a:ext>
            </a:extLst>
          </p:cNvPr>
          <p:cNvPicPr>
            <a:picLocks noChangeAspect="1"/>
          </p:cNvPicPr>
          <p:nvPr/>
        </p:nvPicPr>
        <p:blipFill>
          <a:blip r:embed="rId4">
            <a:extLst>
              <a:ext uri="{28A0092B-C50C-407E-A947-70E740481C1C}">
                <a14:useLocalDpi val="0"/>
              </a:ext>
            </a:extLst>
          </a:blip>
          <a:srcRect t="58658"/>
          <a:stretch>
            <a:fillRect/>
          </a:stretch>
        </p:blipFill>
        <p:spPr>
          <a:xfrm>
            <a:off x="0" y="4022724"/>
            <a:ext cx="12192000" cy="2835276"/>
          </a:xfrm>
          <a:prstGeom prst="rect">
            <a:avLst/>
          </a:prstGeom>
        </p:spPr>
      </p:pic>
      <p:pic>
        <p:nvPicPr>
          <p:cNvPr descr="图片包含 游戏机, 监控, 截图, 屏幕  描述已自动生成" id="5" name="图片白">
            <a:extLst>
              <a:ext uri="{FF2B5EF4-FFF2-40B4-BE49-F238E27FC236}">
                <a16:creationId xmlns:a16="http://schemas.microsoft.com/office/drawing/2014/main" id="{96680D8E-F959-427E-B1D2-4E04D897C1C1}"/>
              </a:ext>
            </a:extLst>
          </p:cNvPr>
          <p:cNvPicPr>
            <a:picLocks noChangeAspect="1"/>
          </p:cNvPicPr>
          <p:nvPr/>
        </p:nvPicPr>
        <p:blipFill>
          <a:blip r:embed="rId5">
            <a:extLst>
              <a:ext uri="{28A0092B-C50C-407E-A947-70E740481C1C}">
                <a14:useLocalDpi val="0"/>
              </a:ext>
            </a:extLst>
          </a:blip>
          <a:stretch>
            <a:fillRect/>
          </a:stretch>
        </p:blipFill>
        <p:spPr>
          <a:xfrm>
            <a:off x="0" y="-113340"/>
            <a:ext cx="13140268" cy="7391400"/>
          </a:xfrm>
          <a:prstGeom prst="rect">
            <a:avLst/>
          </a:prstGeom>
        </p:spPr>
      </p:pic>
      <p:pic>
        <p:nvPicPr>
          <p:cNvPr descr="图片包含 室内, 监控, 桌子, 电脑  描述已自动生成" id="23" name="图片 22">
            <a:extLst>
              <a:ext uri="{FF2B5EF4-FFF2-40B4-BE49-F238E27FC236}">
                <a16:creationId xmlns:a16="http://schemas.microsoft.com/office/drawing/2014/main" id="{0272EAAB-EAA6-4A1B-B5D3-465F61789A8C}"/>
              </a:ext>
            </a:extLst>
          </p:cNvPr>
          <p:cNvPicPr>
            <a:picLocks noChangeAspect="1"/>
          </p:cNvPicPr>
          <p:nvPr/>
        </p:nvPicPr>
        <p:blipFill>
          <a:blip r:embed="rId6">
            <a:extLst>
              <a:ext uri="{28A0092B-C50C-407E-A947-70E740481C1C}">
                <a14:useLocalDpi val="0"/>
              </a:ext>
            </a:extLst>
          </a:blip>
          <a:srcRect t="49933"/>
          <a:stretch>
            <a:fillRect/>
          </a:stretch>
        </p:blipFill>
        <p:spPr>
          <a:xfrm>
            <a:off x="0" y="4141447"/>
            <a:ext cx="12192000" cy="2716552"/>
          </a:xfrm>
          <a:prstGeom prst="rect">
            <a:avLst/>
          </a:prstGeom>
        </p:spPr>
      </p:pic>
      <p:sp>
        <p:nvSpPr>
          <p:cNvPr id="36" name="Aitds2">
            <a:extLst>
              <a:ext uri="{FF2B5EF4-FFF2-40B4-BE49-F238E27FC236}">
                <a16:creationId xmlns:a16="http://schemas.microsoft.com/office/drawing/2014/main" id="{F01923B6-6D90-44E0-8AC5-DFF727A3184C}"/>
              </a:ext>
            </a:extLst>
          </p:cNvPr>
          <p:cNvSpPr txBox="1"/>
          <p:nvPr/>
        </p:nvSpPr>
        <p:spPr>
          <a:xfrm>
            <a:off x="4875153" y="692446"/>
            <a:ext cx="2441694" cy="1432560"/>
          </a:xfrm>
          <a:prstGeom prst="rect">
            <a:avLst/>
          </a:prstGeom>
          <a:noFill/>
        </p:spPr>
        <p:txBody>
          <a:bodyPr rtlCol="0" wrap="square">
            <a:spAutoFit/>
          </a:bodyPr>
          <a:lstStyle>
            <a:defPPr>
              <a:defRPr lang="zh-CN"/>
            </a:defPPr>
            <a:lvl1pPr algn="ctr" defTabSz="1219170" fontAlgn="auto" indent="0" lvl="0" marR="0">
              <a:lnSpc>
                <a:spcPct val="100000"/>
              </a:lnSpc>
              <a:spcBef>
                <a:spcPct val="0"/>
              </a:spcBef>
              <a:spcAft>
                <a:spcPct val="0"/>
              </a:spcAft>
              <a:buClrTx/>
              <a:buSzTx/>
              <a:buFontTx/>
              <a:buNone/>
              <a:defRPr b="1" sz="8800">
                <a:gradFill>
                  <a:gsLst>
                    <a:gs pos="14000">
                      <a:srgbClr val="FF0000"/>
                    </a:gs>
                    <a:gs pos="94000">
                      <a:srgbClr val="790000"/>
                    </a:gs>
                    <a:gs pos="49000">
                      <a:srgbClr val="FF0000"/>
                    </a:gs>
                  </a:gsLst>
                  <a:lin ang="5400000" scaled="1"/>
                </a:gradFill>
                <a:effectLst/>
                <a:cs typeface="+mn-ea"/>
              </a:defRPr>
            </a:lvl1pPr>
          </a:lstStyle>
          <a:p>
            <a:r>
              <a:rPr altLang="en-US" lang="zh-CN">
                <a:sym typeface="+mn-lt"/>
              </a:rPr>
              <a:t>目录</a:t>
            </a:r>
          </a:p>
        </p:txBody>
      </p:sp>
      <p:sp>
        <p:nvSpPr>
          <p:cNvPr id="37" name="Aitds3">
            <a:extLst>
              <a:ext uri="{FF2B5EF4-FFF2-40B4-BE49-F238E27FC236}">
                <a16:creationId xmlns:a16="http://schemas.microsoft.com/office/drawing/2014/main" id="{2902B575-82A7-46E3-BBE7-C40BBEF2E2EA}"/>
              </a:ext>
            </a:extLst>
          </p:cNvPr>
          <p:cNvSpPr txBox="1"/>
          <p:nvPr>
            <p:custDataLst>
              <p:tags r:id="rId7"/>
            </p:custDataLst>
          </p:nvPr>
        </p:nvSpPr>
        <p:spPr>
          <a:xfrm>
            <a:off x="7192189" y="1516088"/>
            <a:ext cx="2282012" cy="518160"/>
          </a:xfrm>
          <a:prstGeom prst="rect">
            <a:avLst/>
          </a:prstGeom>
          <a:noFill/>
        </p:spPr>
        <p:txBody>
          <a:bodyPr rtlCol="0" wrap="square">
            <a:spAutoFit/>
          </a:bodyPr>
          <a:lstStyle>
            <a:defPPr>
              <a:defRPr lang="zh-CN"/>
            </a:defPPr>
            <a:lvl1pPr algn="ctr" defTabSz="1219170" fontAlgn="auto" indent="0" lvl="0" marR="0">
              <a:lnSpc>
                <a:spcPct val="100000"/>
              </a:lnSpc>
              <a:spcBef>
                <a:spcPct val="0"/>
              </a:spcBef>
              <a:spcAft>
                <a:spcPct val="0"/>
              </a:spcAft>
              <a:buClrTx/>
              <a:buSzTx/>
              <a:buFontTx/>
              <a:buNone/>
              <a:defRPr b="1" sz="8800">
                <a:gradFill>
                  <a:gsLst>
                    <a:gs pos="14000">
                      <a:srgbClr val="FF0000"/>
                    </a:gs>
                    <a:gs pos="94000">
                      <a:srgbClr val="790000"/>
                    </a:gs>
                    <a:gs pos="49000">
                      <a:srgbClr val="FF0000"/>
                    </a:gs>
                  </a:gsLst>
                  <a:lin ang="5400000" scaled="1"/>
                </a:gradFill>
                <a:effectLst/>
                <a:cs typeface="+mn-ea"/>
              </a:defRPr>
            </a:lvl1pPr>
          </a:lstStyle>
          <a:p>
            <a:pPr algn="dist"/>
            <a:r>
              <a:rPr altLang="zh-CN" lang="en-US" sz="2800">
                <a:sym typeface="+mn-lt"/>
              </a:rPr>
              <a:t>CONTENTS</a:t>
            </a:r>
          </a:p>
        </p:txBody>
      </p:sp>
      <p:sp>
        <p:nvSpPr>
          <p:cNvPr id="40" name="Aitds6">
            <a:extLst>
              <a:ext uri="{FF2B5EF4-FFF2-40B4-BE49-F238E27FC236}">
                <a16:creationId xmlns:a16="http://schemas.microsoft.com/office/drawing/2014/main" id="{DDCA118C-A8E9-4A63-8A26-A3955D58998F}"/>
              </a:ext>
            </a:extLst>
          </p:cNvPr>
          <p:cNvSpPr txBox="1">
            <a:spLocks noChangeArrowheads="1"/>
          </p:cNvSpPr>
          <p:nvPr/>
        </p:nvSpPr>
        <p:spPr bwMode="auto">
          <a:xfrm>
            <a:off x="1832995" y="2321882"/>
            <a:ext cx="914400" cy="3462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a:solidFill>
                  <a:schemeClr val="tx1"/>
                </a:solidFill>
                <a:latin charset="0" pitchFamily="-65" typeface="Calibri"/>
                <a:ea charset="-128" pitchFamily="-65" typeface="ＭＳ Ｐゴシック"/>
              </a:defRPr>
            </a:lvl1pPr>
            <a:lvl2pPr indent="-37474525" marL="37931725">
              <a:defRPr>
                <a:solidFill>
                  <a:schemeClr val="tx1"/>
                </a:solidFill>
                <a:latin charset="0" pitchFamily="-65" typeface="Calibri"/>
                <a:ea charset="-128" pitchFamily="-65" typeface="ＭＳ Ｐゴシック"/>
              </a:defRPr>
            </a:lvl2pPr>
            <a:lvl3pPr>
              <a:defRPr>
                <a:solidFill>
                  <a:schemeClr val="tx1"/>
                </a:solidFill>
                <a:latin charset="0" pitchFamily="-65" typeface="Calibri"/>
                <a:ea charset="-128" pitchFamily="-65" typeface="ＭＳ Ｐゴシック"/>
              </a:defRPr>
            </a:lvl3pPr>
            <a:lvl4pPr>
              <a:defRPr>
                <a:solidFill>
                  <a:schemeClr val="tx1"/>
                </a:solidFill>
                <a:latin charset="0" pitchFamily="-65" typeface="Calibri"/>
                <a:ea charset="-128" pitchFamily="-65" typeface="ＭＳ Ｐゴシック"/>
              </a:defRPr>
            </a:lvl4pPr>
            <a:lvl5pPr>
              <a:defRPr>
                <a:solidFill>
                  <a:schemeClr val="tx1"/>
                </a:solidFill>
                <a:latin charset="0" pitchFamily="-65" typeface="Calibri"/>
                <a:ea charset="-128" pitchFamily="-65" typeface="ＭＳ Ｐゴシック"/>
              </a:defRPr>
            </a:lvl5pPr>
            <a:lvl6pPr fontAlgn="base" marL="457200">
              <a:spcBef>
                <a:spcPct val="0"/>
              </a:spcBef>
              <a:spcAft>
                <a:spcPct val="0"/>
              </a:spcAft>
              <a:defRPr>
                <a:solidFill>
                  <a:schemeClr val="tx1"/>
                </a:solidFill>
                <a:latin charset="0" pitchFamily="-65" typeface="Calibri"/>
                <a:ea charset="-128" pitchFamily="-65" typeface="ＭＳ Ｐゴシック"/>
              </a:defRPr>
            </a:lvl6pPr>
            <a:lvl7pPr fontAlgn="base" marL="914400">
              <a:spcBef>
                <a:spcPct val="0"/>
              </a:spcBef>
              <a:spcAft>
                <a:spcPct val="0"/>
              </a:spcAft>
              <a:defRPr>
                <a:solidFill>
                  <a:schemeClr val="tx1"/>
                </a:solidFill>
                <a:latin charset="0" pitchFamily="-65" typeface="Calibri"/>
                <a:ea charset="-128" pitchFamily="-65" typeface="ＭＳ Ｐゴシック"/>
              </a:defRPr>
            </a:lvl7pPr>
            <a:lvl8pPr fontAlgn="base" marL="1371600">
              <a:spcBef>
                <a:spcPct val="0"/>
              </a:spcBef>
              <a:spcAft>
                <a:spcPct val="0"/>
              </a:spcAft>
              <a:defRPr>
                <a:solidFill>
                  <a:schemeClr val="tx1"/>
                </a:solidFill>
                <a:latin charset="0" pitchFamily="-65" typeface="Calibri"/>
                <a:ea charset="-128" pitchFamily="-65" typeface="ＭＳ Ｐゴシック"/>
              </a:defRPr>
            </a:lvl8pPr>
            <a:lvl9pPr fontAlgn="base" marL="1828800">
              <a:spcBef>
                <a:spcPct val="0"/>
              </a:spcBef>
              <a:spcAft>
                <a:spcPct val="0"/>
              </a:spcAft>
              <a:defRPr>
                <a:solidFill>
                  <a:schemeClr val="tx1"/>
                </a:solidFill>
                <a:latin charset="0" pitchFamily="-65" typeface="Calibri"/>
                <a:ea charset="-128" pitchFamily="-65" typeface="ＭＳ Ｐゴシック"/>
              </a:defRPr>
            </a:lvl9p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kumimoji="1" lang="zh-CN" sz="4800">
                <a:gradFill>
                  <a:gsLst>
                    <a:gs pos="4000">
                      <a:srgbClr val="C00000"/>
                    </a:gs>
                    <a:gs pos="95000">
                      <a:srgbClr val="FF0000"/>
                    </a:gs>
                  </a:gsLst>
                  <a:lin ang="5400000" scaled="1"/>
                </a:gradFill>
                <a:latin typeface="+mn-lt"/>
                <a:ea typeface="+mn-ea"/>
                <a:cs typeface="+mn-ea"/>
                <a:sym typeface="+mn-lt"/>
              </a:rPr>
              <a:t>谈四点体会</a:t>
            </a:r>
          </a:p>
        </p:txBody>
      </p:sp>
      <p:sp>
        <p:nvSpPr>
          <p:cNvPr id="74" name="矩形: 圆角 45">
            <a:extLst>
              <a:ext uri="{FF2B5EF4-FFF2-40B4-BE49-F238E27FC236}">
                <a16:creationId xmlns:a16="http://schemas.microsoft.com/office/drawing/2014/main" id="{6E3B0D21-95DB-4BC0-AC9C-CBD404C4EBFC}"/>
              </a:ext>
            </a:extLst>
          </p:cNvPr>
          <p:cNvSpPr/>
          <p:nvPr/>
        </p:nvSpPr>
        <p:spPr>
          <a:xfrm>
            <a:off x="3655775" y="3269783"/>
            <a:ext cx="7072826" cy="629197"/>
          </a:xfrm>
          <a:prstGeom prst="roundRect">
            <a:avLst>
              <a:gd fmla="val 0" name="adj"/>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prstClr val="white"/>
                </a:solidFill>
                <a:effectLst>
                  <a:outerShdw algn="tl" blurRad="38100" dir="2700000" dist="38100">
                    <a:srgbClr val="000000">
                      <a:alpha val="43137"/>
                    </a:srgbClr>
                  </a:outerShdw>
                </a:effectLst>
                <a:uLnTx/>
                <a:uFillTx/>
                <a:cs typeface="+mn-ea"/>
                <a:sym typeface="+mn-lt"/>
              </a:rPr>
              <a:t>围绕中心，服务大局，针对性地做好纪检监察工作</a:t>
            </a:r>
          </a:p>
        </p:txBody>
      </p:sp>
      <p:sp>
        <p:nvSpPr>
          <p:cNvPr id="76" name="矩形: 圆角 45">
            <a:extLst>
              <a:ext uri="{FF2B5EF4-FFF2-40B4-BE49-F238E27FC236}">
                <a16:creationId xmlns:a16="http://schemas.microsoft.com/office/drawing/2014/main" id="{6E3B0D21-95DB-4BC0-AC9C-CBD404C4EBFC}"/>
              </a:ext>
            </a:extLst>
          </p:cNvPr>
          <p:cNvSpPr/>
          <p:nvPr/>
        </p:nvSpPr>
        <p:spPr>
          <a:xfrm>
            <a:off x="3655775" y="4205993"/>
            <a:ext cx="7072826" cy="629197"/>
          </a:xfrm>
          <a:prstGeom prst="roundRect">
            <a:avLst>
              <a:gd fmla="val 0" name="adj"/>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prstClr val="white"/>
                </a:solidFill>
                <a:effectLst>
                  <a:outerShdw algn="tl" blurRad="38100" dir="2700000" dist="38100">
                    <a:srgbClr val="000000">
                      <a:alpha val="43137"/>
                    </a:srgbClr>
                  </a:outerShdw>
                </a:effectLst>
                <a:uLnTx/>
                <a:uFillTx/>
                <a:cs typeface="+mn-ea"/>
                <a:sym typeface="+mn-lt"/>
              </a:rPr>
              <a:t>调整思路，改进方法，规范化地做好纪检监察工作</a:t>
            </a:r>
          </a:p>
        </p:txBody>
      </p:sp>
      <p:sp>
        <p:nvSpPr>
          <p:cNvPr id="78" name="矩形: 圆角 45">
            <a:extLst>
              <a:ext uri="{FF2B5EF4-FFF2-40B4-BE49-F238E27FC236}">
                <a16:creationId xmlns:a16="http://schemas.microsoft.com/office/drawing/2014/main" id="{6E3B0D21-95DB-4BC0-AC9C-CBD404C4EBFC}"/>
              </a:ext>
            </a:extLst>
          </p:cNvPr>
          <p:cNvSpPr/>
          <p:nvPr/>
        </p:nvSpPr>
        <p:spPr>
          <a:xfrm>
            <a:off x="3655775" y="2333441"/>
            <a:ext cx="7072826" cy="629197"/>
          </a:xfrm>
          <a:prstGeom prst="roundRect">
            <a:avLst>
              <a:gd fmla="val 0" name="adj"/>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prstClr val="white"/>
                </a:solidFill>
                <a:effectLst>
                  <a:outerShdw algn="tl" blurRad="38100" dir="2700000" dist="38100">
                    <a:srgbClr val="000000">
                      <a:alpha val="43137"/>
                    </a:srgbClr>
                  </a:outerShdw>
                </a:effectLst>
                <a:uLnTx/>
                <a:uFillTx/>
                <a:cs typeface="+mn-ea"/>
                <a:sym typeface="+mn-lt"/>
              </a:rPr>
              <a:t>与时俱进，开拓创新，创造性地做好纪检监察工作</a:t>
            </a:r>
          </a:p>
        </p:txBody>
      </p:sp>
      <p:sp>
        <p:nvSpPr>
          <p:cNvPr id="17" name="矩形: 圆角 45">
            <a:extLst>
              <a:ext uri="{FF2B5EF4-FFF2-40B4-BE49-F238E27FC236}">
                <a16:creationId xmlns:a16="http://schemas.microsoft.com/office/drawing/2014/main" id="{6E3B0D21-95DB-4BC0-AC9C-CBD404C4EBFC}"/>
              </a:ext>
            </a:extLst>
          </p:cNvPr>
          <p:cNvSpPr/>
          <p:nvPr/>
        </p:nvSpPr>
        <p:spPr>
          <a:xfrm>
            <a:off x="3655775" y="5142503"/>
            <a:ext cx="7072826" cy="629197"/>
          </a:xfrm>
          <a:prstGeom prst="roundRect">
            <a:avLst>
              <a:gd fmla="val 1557" name="adj"/>
            </a:avLst>
          </a:prstGeom>
          <a:solidFill>
            <a:srgbClr val="C0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400" u="none">
                <a:ln>
                  <a:noFill/>
                </a:ln>
                <a:solidFill>
                  <a:prstClr val="white"/>
                </a:solidFill>
                <a:effectLst>
                  <a:outerShdw algn="tl" blurRad="38100" dir="2700000" dist="38100">
                    <a:srgbClr val="000000">
                      <a:alpha val="43137"/>
                    </a:srgbClr>
                  </a:outerShdw>
                </a:effectLst>
                <a:uLnTx/>
                <a:uFillTx/>
                <a:cs typeface="+mn-ea"/>
                <a:sym typeface="+mn-lt"/>
              </a:rPr>
              <a:t>加强修养，提高素质，高标准地做好纪检监察工作</a:t>
            </a:r>
          </a:p>
        </p:txBody>
      </p:sp>
      <p:sp>
        <p:nvSpPr>
          <p:cNvPr id="73" name="椭圆 72">
            <a:extLst>
              <a:ext uri="{FF2B5EF4-FFF2-40B4-BE49-F238E27FC236}">
                <a16:creationId xmlns:a16="http://schemas.microsoft.com/office/drawing/2014/main" id="{BB3F9F99-6AAB-44D3-BBA4-D71D8D09F39C}"/>
              </a:ext>
            </a:extLst>
          </p:cNvPr>
          <p:cNvSpPr/>
          <p:nvPr/>
        </p:nvSpPr>
        <p:spPr>
          <a:xfrm>
            <a:off x="3200265" y="324552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2</a:t>
            </a:r>
          </a:p>
        </p:txBody>
      </p:sp>
      <p:sp>
        <p:nvSpPr>
          <p:cNvPr id="75" name="椭圆 74">
            <a:extLst>
              <a:ext uri="{FF2B5EF4-FFF2-40B4-BE49-F238E27FC236}">
                <a16:creationId xmlns:a16="http://schemas.microsoft.com/office/drawing/2014/main" id="{BB3F9F99-6AAB-44D3-BBA4-D71D8D09F39C}"/>
              </a:ext>
            </a:extLst>
          </p:cNvPr>
          <p:cNvSpPr/>
          <p:nvPr/>
        </p:nvSpPr>
        <p:spPr>
          <a:xfrm>
            <a:off x="3200265" y="418173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3</a:t>
            </a:r>
          </a:p>
        </p:txBody>
      </p:sp>
      <p:sp>
        <p:nvSpPr>
          <p:cNvPr id="77" name="椭圆 76">
            <a:extLst>
              <a:ext uri="{FF2B5EF4-FFF2-40B4-BE49-F238E27FC236}">
                <a16:creationId xmlns:a16="http://schemas.microsoft.com/office/drawing/2014/main" id="{BB3F9F99-6AAB-44D3-BBA4-D71D8D09F39C}"/>
              </a:ext>
            </a:extLst>
          </p:cNvPr>
          <p:cNvSpPr/>
          <p:nvPr/>
        </p:nvSpPr>
        <p:spPr>
          <a:xfrm>
            <a:off x="3200265" y="2309182"/>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1</a:t>
            </a:r>
          </a:p>
        </p:txBody>
      </p:sp>
      <p:sp>
        <p:nvSpPr>
          <p:cNvPr id="16" name="椭圆 15">
            <a:extLst>
              <a:ext uri="{FF2B5EF4-FFF2-40B4-BE49-F238E27FC236}">
                <a16:creationId xmlns:a16="http://schemas.microsoft.com/office/drawing/2014/main" id="{BB3F9F99-6AAB-44D3-BBA4-D71D8D09F39C}"/>
              </a:ext>
            </a:extLst>
          </p:cNvPr>
          <p:cNvSpPr/>
          <p:nvPr/>
        </p:nvSpPr>
        <p:spPr>
          <a:xfrm>
            <a:off x="3200265" y="5118244"/>
            <a:ext cx="673673" cy="673673"/>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4</a:t>
            </a:r>
          </a:p>
        </p:txBody>
      </p:sp>
    </p:spTree>
    <p:extLst>
      <p:ext uri="{BB962C8B-B14F-4D97-AF65-F5344CB8AC3E}">
        <p14:creationId val="65420722"/>
      </p:ext>
    </p:extLst>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21"/>
                                        </p:tgtEl>
                                        <p:attrNameLst>
                                          <p:attrName>style.visibility</p:attrName>
                                        </p:attrNameLst>
                                      </p:cBhvr>
                                      <p:to>
                                        <p:strVal val="visible"/>
                                      </p:to>
                                    </p:set>
                                    <p:animEffect filter="circle(in)" transition="in">
                                      <p:cBhvr>
                                        <p:cTn dur="750" id="7"/>
                                        <p:tgtEl>
                                          <p:spTgt spid="2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750" id="11"/>
                                        <p:tgtEl>
                                          <p:spTgt spid="23"/>
                                        </p:tgtEl>
                                      </p:cBhvr>
                                    </p:animEffect>
                                    <p:anim calcmode="lin" valueType="num">
                                      <p:cBhvr>
                                        <p:cTn dur="750" fill="hold" id="12"/>
                                        <p:tgtEl>
                                          <p:spTgt spid="23"/>
                                        </p:tgtEl>
                                        <p:attrNameLst>
                                          <p:attrName>ppt_x</p:attrName>
                                        </p:attrNameLst>
                                      </p:cBhvr>
                                      <p:tavLst>
                                        <p:tav tm="0">
                                          <p:val>
                                            <p:strVal val="#ppt_x"/>
                                          </p:val>
                                        </p:tav>
                                        <p:tav tm="100000">
                                          <p:val>
                                            <p:strVal val="#ppt_x"/>
                                          </p:val>
                                        </p:tav>
                                      </p:tavLst>
                                    </p:anim>
                                    <p:anim calcmode="lin" valueType="num">
                                      <p:cBhvr>
                                        <p:cTn dur="750" fill="hold" id="13"/>
                                        <p:tgtEl>
                                          <p:spTgt spid="2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2"/>
                                        </p:tgtEl>
                                        <p:attrNameLst>
                                          <p:attrName>style.visibility</p:attrName>
                                        </p:attrNameLst>
                                      </p:cBhvr>
                                      <p:to>
                                        <p:strVal val="visible"/>
                                      </p:to>
                                    </p:set>
                                    <p:animEffect filter="wipe(down)" transition="in">
                                      <p:cBhvr>
                                        <p:cTn dur="750" id="17"/>
                                        <p:tgtEl>
                                          <p:spTgt spid="22"/>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5"/>
                                        </p:tgtEl>
                                        <p:attrNameLst>
                                          <p:attrName>style.visibility</p:attrName>
                                        </p:attrNameLst>
                                      </p:cBhvr>
                                      <p:to>
                                        <p:strVal val="visible"/>
                                      </p:to>
                                    </p:set>
                                    <p:animEffect filter="wipe(down)" transition="in">
                                      <p:cBhvr>
                                        <p:cTn dur="750" id="21"/>
                                        <p:tgtEl>
                                          <p:spTgt spid="5"/>
                                        </p:tgtEl>
                                      </p:cBhvr>
                                    </p:animEffect>
                                  </p:childTnLst>
                                </p:cTn>
                              </p:par>
                            </p:childTnLst>
                          </p:cTn>
                        </p:par>
                        <p:par>
                          <p:cTn fill="hold" id="22" nodeType="afterGroup">
                            <p:stCondLst>
                              <p:cond delay="3000"/>
                            </p:stCondLst>
                            <p:childTnLst>
                              <p:par>
                                <p:cTn fill="hold" grpId="0" id="23" nodeType="afterEffect" presetClass="entr" presetID="10"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750" id="25"/>
                                        <p:tgtEl>
                                          <p:spTgt spid="36"/>
                                        </p:tgtEl>
                                      </p:cBhvr>
                                    </p:animEffect>
                                  </p:childTnLst>
                                </p:cTn>
                              </p:par>
                            </p:childTnLst>
                          </p:cTn>
                        </p:par>
                        <p:par>
                          <p:cTn fill="hold" id="26" nodeType="afterGroup">
                            <p:stCondLst>
                              <p:cond delay="3750"/>
                            </p:stCondLst>
                            <p:childTnLst>
                              <p:par>
                                <p:cTn fill="hold" grpId="0" id="27" nodeType="after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750" id="29"/>
                                        <p:tgtEl>
                                          <p:spTgt spid="37"/>
                                        </p:tgtEl>
                                      </p:cBhvr>
                                    </p:animEffect>
                                  </p:childTnLst>
                                </p:cTn>
                              </p:par>
                            </p:childTnLst>
                          </p:cTn>
                        </p:par>
                        <p:par>
                          <p:cTn fill="hold" id="30" nodeType="afterGroup">
                            <p:stCondLst>
                              <p:cond delay="4500"/>
                            </p:stCondLst>
                            <p:childTnLst>
                              <p:par>
                                <p:cTn fill="hold" grpId="0" id="31" nodeType="afterEffect" presetClass="entr" presetID="22" presetSubtype="8">
                                  <p:stCondLst>
                                    <p:cond delay="0"/>
                                  </p:stCondLst>
                                  <p:childTnLst>
                                    <p:set>
                                      <p:cBhvr>
                                        <p:cTn dur="1" fill="hold" id="32">
                                          <p:stCondLst>
                                            <p:cond delay="0"/>
                                          </p:stCondLst>
                                        </p:cTn>
                                        <p:tgtEl>
                                          <p:spTgt spid="40"/>
                                        </p:tgtEl>
                                        <p:attrNameLst>
                                          <p:attrName>style.visibility</p:attrName>
                                        </p:attrNameLst>
                                      </p:cBhvr>
                                      <p:to>
                                        <p:strVal val="visible"/>
                                      </p:to>
                                    </p:set>
                                    <p:animEffect filter="wipe(left)" transition="in">
                                      <p:cBhvr>
                                        <p:cTn dur="750" id="33"/>
                                        <p:tgtEl>
                                          <p:spTgt spid="40"/>
                                        </p:tgtEl>
                                      </p:cBhvr>
                                    </p:animEffect>
                                  </p:childTnLst>
                                </p:cTn>
                              </p:par>
                            </p:childTnLst>
                          </p:cTn>
                        </p:par>
                        <p:par>
                          <p:cTn fill="hold" id="34" nodeType="afterGroup">
                            <p:stCondLst>
                              <p:cond delay="5250"/>
                            </p:stCondLst>
                            <p:childTnLst>
                              <p:par>
                                <p:cTn decel="100000" fill="hold" grpId="0" id="35" nodeType="afterEffect" presetClass="entr" presetID="49" presetSubtype="0">
                                  <p:stCondLst>
                                    <p:cond delay="0"/>
                                  </p:stCondLst>
                                  <p:childTnLst>
                                    <p:set>
                                      <p:cBhvr>
                                        <p:cTn dur="1" fill="hold" id="36">
                                          <p:stCondLst>
                                            <p:cond delay="0"/>
                                          </p:stCondLst>
                                        </p:cTn>
                                        <p:tgtEl>
                                          <p:spTgt spid="77"/>
                                        </p:tgtEl>
                                        <p:attrNameLst>
                                          <p:attrName>style.visibility</p:attrName>
                                        </p:attrNameLst>
                                      </p:cBhvr>
                                      <p:to>
                                        <p:strVal val="visible"/>
                                      </p:to>
                                    </p:set>
                                    <p:anim calcmode="lin" valueType="num">
                                      <p:cBhvr>
                                        <p:cTn dur="750" fill="hold" id="37"/>
                                        <p:tgtEl>
                                          <p:spTgt spid="77"/>
                                        </p:tgtEl>
                                        <p:attrNameLst>
                                          <p:attrName>ppt_w</p:attrName>
                                        </p:attrNameLst>
                                      </p:cBhvr>
                                      <p:tavLst>
                                        <p:tav tm="0">
                                          <p:val>
                                            <p:fltVal val="0"/>
                                          </p:val>
                                        </p:tav>
                                        <p:tav tm="100000">
                                          <p:val>
                                            <p:strVal val="#ppt_w"/>
                                          </p:val>
                                        </p:tav>
                                      </p:tavLst>
                                    </p:anim>
                                    <p:anim calcmode="lin" valueType="num">
                                      <p:cBhvr>
                                        <p:cTn dur="750" fill="hold" id="38"/>
                                        <p:tgtEl>
                                          <p:spTgt spid="77"/>
                                        </p:tgtEl>
                                        <p:attrNameLst>
                                          <p:attrName>ppt_h</p:attrName>
                                        </p:attrNameLst>
                                      </p:cBhvr>
                                      <p:tavLst>
                                        <p:tav tm="0">
                                          <p:val>
                                            <p:fltVal val="0"/>
                                          </p:val>
                                        </p:tav>
                                        <p:tav tm="100000">
                                          <p:val>
                                            <p:strVal val="#ppt_h"/>
                                          </p:val>
                                        </p:tav>
                                      </p:tavLst>
                                    </p:anim>
                                    <p:anim calcmode="lin" valueType="num">
                                      <p:cBhvr>
                                        <p:cTn dur="750" fill="hold" id="39"/>
                                        <p:tgtEl>
                                          <p:spTgt spid="77"/>
                                        </p:tgtEl>
                                        <p:attrNameLst>
                                          <p:attrName>style.rotation</p:attrName>
                                        </p:attrNameLst>
                                      </p:cBhvr>
                                      <p:tavLst>
                                        <p:tav tm="0">
                                          <p:val>
                                            <p:fltVal val="360"/>
                                          </p:val>
                                        </p:tav>
                                        <p:tav tm="100000">
                                          <p:val>
                                            <p:fltVal val="0"/>
                                          </p:val>
                                        </p:tav>
                                      </p:tavLst>
                                    </p:anim>
                                    <p:animEffect filter="fade" transition="in">
                                      <p:cBhvr>
                                        <p:cTn dur="750" id="40"/>
                                        <p:tgtEl>
                                          <p:spTgt spid="77"/>
                                        </p:tgtEl>
                                      </p:cBhvr>
                                    </p:animEffect>
                                  </p:childTnLst>
                                </p:cTn>
                              </p:par>
                            </p:childTnLst>
                          </p:cTn>
                        </p:par>
                        <p:par>
                          <p:cTn fill="hold" id="41" nodeType="afterGroup">
                            <p:stCondLst>
                              <p:cond delay="6000"/>
                            </p:stCondLst>
                            <p:childTnLst>
                              <p:par>
                                <p:cTn fill="hold" grpId="0" id="42" nodeType="afterEffect" presetClass="entr" presetID="22" presetSubtype="8">
                                  <p:stCondLst>
                                    <p:cond delay="0"/>
                                  </p:stCondLst>
                                  <p:childTnLst>
                                    <p:set>
                                      <p:cBhvr>
                                        <p:cTn dur="1" fill="hold" id="43">
                                          <p:stCondLst>
                                            <p:cond delay="0"/>
                                          </p:stCondLst>
                                        </p:cTn>
                                        <p:tgtEl>
                                          <p:spTgt spid="78"/>
                                        </p:tgtEl>
                                        <p:attrNameLst>
                                          <p:attrName>style.visibility</p:attrName>
                                        </p:attrNameLst>
                                      </p:cBhvr>
                                      <p:to>
                                        <p:strVal val="visible"/>
                                      </p:to>
                                    </p:set>
                                    <p:animEffect filter="wipe(left)" transition="in">
                                      <p:cBhvr>
                                        <p:cTn dur="750" id="44"/>
                                        <p:tgtEl>
                                          <p:spTgt spid="78"/>
                                        </p:tgtEl>
                                      </p:cBhvr>
                                    </p:animEffect>
                                  </p:childTnLst>
                                </p:cTn>
                              </p:par>
                            </p:childTnLst>
                          </p:cTn>
                        </p:par>
                        <p:par>
                          <p:cTn fill="hold" id="45" nodeType="afterGroup">
                            <p:stCondLst>
                              <p:cond delay="6750"/>
                            </p:stCondLst>
                            <p:childTnLst>
                              <p:par>
                                <p:cTn decel="100000" fill="hold" grpId="0" id="46" nodeType="afterEffect" presetClass="entr" presetID="49" presetSubtype="0">
                                  <p:stCondLst>
                                    <p:cond delay="0"/>
                                  </p:stCondLst>
                                  <p:childTnLst>
                                    <p:set>
                                      <p:cBhvr>
                                        <p:cTn dur="1" fill="hold" id="47">
                                          <p:stCondLst>
                                            <p:cond delay="0"/>
                                          </p:stCondLst>
                                        </p:cTn>
                                        <p:tgtEl>
                                          <p:spTgt spid="73"/>
                                        </p:tgtEl>
                                        <p:attrNameLst>
                                          <p:attrName>style.visibility</p:attrName>
                                        </p:attrNameLst>
                                      </p:cBhvr>
                                      <p:to>
                                        <p:strVal val="visible"/>
                                      </p:to>
                                    </p:set>
                                    <p:anim calcmode="lin" valueType="num">
                                      <p:cBhvr>
                                        <p:cTn dur="750" fill="hold" id="48"/>
                                        <p:tgtEl>
                                          <p:spTgt spid="73"/>
                                        </p:tgtEl>
                                        <p:attrNameLst>
                                          <p:attrName>ppt_w</p:attrName>
                                        </p:attrNameLst>
                                      </p:cBhvr>
                                      <p:tavLst>
                                        <p:tav tm="0">
                                          <p:val>
                                            <p:fltVal val="0"/>
                                          </p:val>
                                        </p:tav>
                                        <p:tav tm="100000">
                                          <p:val>
                                            <p:strVal val="#ppt_w"/>
                                          </p:val>
                                        </p:tav>
                                      </p:tavLst>
                                    </p:anim>
                                    <p:anim calcmode="lin" valueType="num">
                                      <p:cBhvr>
                                        <p:cTn dur="750" fill="hold" id="49"/>
                                        <p:tgtEl>
                                          <p:spTgt spid="73"/>
                                        </p:tgtEl>
                                        <p:attrNameLst>
                                          <p:attrName>ppt_h</p:attrName>
                                        </p:attrNameLst>
                                      </p:cBhvr>
                                      <p:tavLst>
                                        <p:tav tm="0">
                                          <p:val>
                                            <p:fltVal val="0"/>
                                          </p:val>
                                        </p:tav>
                                        <p:tav tm="100000">
                                          <p:val>
                                            <p:strVal val="#ppt_h"/>
                                          </p:val>
                                        </p:tav>
                                      </p:tavLst>
                                    </p:anim>
                                    <p:anim calcmode="lin" valueType="num">
                                      <p:cBhvr>
                                        <p:cTn dur="750" fill="hold" id="50"/>
                                        <p:tgtEl>
                                          <p:spTgt spid="73"/>
                                        </p:tgtEl>
                                        <p:attrNameLst>
                                          <p:attrName>style.rotation</p:attrName>
                                        </p:attrNameLst>
                                      </p:cBhvr>
                                      <p:tavLst>
                                        <p:tav tm="0">
                                          <p:val>
                                            <p:fltVal val="360"/>
                                          </p:val>
                                        </p:tav>
                                        <p:tav tm="100000">
                                          <p:val>
                                            <p:fltVal val="0"/>
                                          </p:val>
                                        </p:tav>
                                      </p:tavLst>
                                    </p:anim>
                                    <p:animEffect filter="fade" transition="in">
                                      <p:cBhvr>
                                        <p:cTn dur="750" id="51"/>
                                        <p:tgtEl>
                                          <p:spTgt spid="73"/>
                                        </p:tgtEl>
                                      </p:cBhvr>
                                    </p:animEffect>
                                  </p:childTnLst>
                                </p:cTn>
                              </p:par>
                            </p:childTnLst>
                          </p:cTn>
                        </p:par>
                        <p:par>
                          <p:cTn fill="hold" id="52" nodeType="afterGroup">
                            <p:stCondLst>
                              <p:cond delay="7500"/>
                            </p:stCondLst>
                            <p:childTnLst>
                              <p:par>
                                <p:cTn fill="hold" grpId="0" id="53" nodeType="afterEffect" presetClass="entr" presetID="22" presetSubtype="8">
                                  <p:stCondLst>
                                    <p:cond delay="0"/>
                                  </p:stCondLst>
                                  <p:childTnLst>
                                    <p:set>
                                      <p:cBhvr>
                                        <p:cTn dur="1" fill="hold" id="54">
                                          <p:stCondLst>
                                            <p:cond delay="0"/>
                                          </p:stCondLst>
                                        </p:cTn>
                                        <p:tgtEl>
                                          <p:spTgt spid="74"/>
                                        </p:tgtEl>
                                        <p:attrNameLst>
                                          <p:attrName>style.visibility</p:attrName>
                                        </p:attrNameLst>
                                      </p:cBhvr>
                                      <p:to>
                                        <p:strVal val="visible"/>
                                      </p:to>
                                    </p:set>
                                    <p:animEffect filter="wipe(left)" transition="in">
                                      <p:cBhvr>
                                        <p:cTn dur="750" id="55"/>
                                        <p:tgtEl>
                                          <p:spTgt spid="74"/>
                                        </p:tgtEl>
                                      </p:cBhvr>
                                    </p:animEffect>
                                  </p:childTnLst>
                                </p:cTn>
                              </p:par>
                            </p:childTnLst>
                          </p:cTn>
                        </p:par>
                        <p:par>
                          <p:cTn fill="hold" id="56" nodeType="afterGroup">
                            <p:stCondLst>
                              <p:cond delay="8250"/>
                            </p:stCondLst>
                            <p:childTnLst>
                              <p:par>
                                <p:cTn decel="100000" fill="hold" grpId="0" id="57" nodeType="afterEffect" presetClass="entr" presetID="49" presetSubtype="0">
                                  <p:stCondLst>
                                    <p:cond delay="0"/>
                                  </p:stCondLst>
                                  <p:childTnLst>
                                    <p:set>
                                      <p:cBhvr>
                                        <p:cTn dur="1" fill="hold" id="58">
                                          <p:stCondLst>
                                            <p:cond delay="0"/>
                                          </p:stCondLst>
                                        </p:cTn>
                                        <p:tgtEl>
                                          <p:spTgt spid="75"/>
                                        </p:tgtEl>
                                        <p:attrNameLst>
                                          <p:attrName>style.visibility</p:attrName>
                                        </p:attrNameLst>
                                      </p:cBhvr>
                                      <p:to>
                                        <p:strVal val="visible"/>
                                      </p:to>
                                    </p:set>
                                    <p:anim calcmode="lin" valueType="num">
                                      <p:cBhvr>
                                        <p:cTn dur="750" fill="hold" id="59"/>
                                        <p:tgtEl>
                                          <p:spTgt spid="75"/>
                                        </p:tgtEl>
                                        <p:attrNameLst>
                                          <p:attrName>ppt_w</p:attrName>
                                        </p:attrNameLst>
                                      </p:cBhvr>
                                      <p:tavLst>
                                        <p:tav tm="0">
                                          <p:val>
                                            <p:fltVal val="0"/>
                                          </p:val>
                                        </p:tav>
                                        <p:tav tm="100000">
                                          <p:val>
                                            <p:strVal val="#ppt_w"/>
                                          </p:val>
                                        </p:tav>
                                      </p:tavLst>
                                    </p:anim>
                                    <p:anim calcmode="lin" valueType="num">
                                      <p:cBhvr>
                                        <p:cTn dur="750" fill="hold" id="60"/>
                                        <p:tgtEl>
                                          <p:spTgt spid="75"/>
                                        </p:tgtEl>
                                        <p:attrNameLst>
                                          <p:attrName>ppt_h</p:attrName>
                                        </p:attrNameLst>
                                      </p:cBhvr>
                                      <p:tavLst>
                                        <p:tav tm="0">
                                          <p:val>
                                            <p:fltVal val="0"/>
                                          </p:val>
                                        </p:tav>
                                        <p:tav tm="100000">
                                          <p:val>
                                            <p:strVal val="#ppt_h"/>
                                          </p:val>
                                        </p:tav>
                                      </p:tavLst>
                                    </p:anim>
                                    <p:anim calcmode="lin" valueType="num">
                                      <p:cBhvr>
                                        <p:cTn dur="750" fill="hold" id="61"/>
                                        <p:tgtEl>
                                          <p:spTgt spid="75"/>
                                        </p:tgtEl>
                                        <p:attrNameLst>
                                          <p:attrName>style.rotation</p:attrName>
                                        </p:attrNameLst>
                                      </p:cBhvr>
                                      <p:tavLst>
                                        <p:tav tm="0">
                                          <p:val>
                                            <p:fltVal val="360"/>
                                          </p:val>
                                        </p:tav>
                                        <p:tav tm="100000">
                                          <p:val>
                                            <p:fltVal val="0"/>
                                          </p:val>
                                        </p:tav>
                                      </p:tavLst>
                                    </p:anim>
                                    <p:animEffect filter="fade" transition="in">
                                      <p:cBhvr>
                                        <p:cTn dur="750" id="62"/>
                                        <p:tgtEl>
                                          <p:spTgt spid="75"/>
                                        </p:tgtEl>
                                      </p:cBhvr>
                                    </p:animEffect>
                                  </p:childTnLst>
                                </p:cTn>
                              </p:par>
                            </p:childTnLst>
                          </p:cTn>
                        </p:par>
                        <p:par>
                          <p:cTn fill="hold" id="63" nodeType="afterGroup">
                            <p:stCondLst>
                              <p:cond delay="9000"/>
                            </p:stCondLst>
                            <p:childTnLst>
                              <p:par>
                                <p:cTn fill="hold" grpId="0" id="64" nodeType="afterEffect" presetClass="entr" presetID="22" presetSubtype="8">
                                  <p:stCondLst>
                                    <p:cond delay="0"/>
                                  </p:stCondLst>
                                  <p:childTnLst>
                                    <p:set>
                                      <p:cBhvr>
                                        <p:cTn dur="1" fill="hold" id="65">
                                          <p:stCondLst>
                                            <p:cond delay="0"/>
                                          </p:stCondLst>
                                        </p:cTn>
                                        <p:tgtEl>
                                          <p:spTgt spid="76"/>
                                        </p:tgtEl>
                                        <p:attrNameLst>
                                          <p:attrName>style.visibility</p:attrName>
                                        </p:attrNameLst>
                                      </p:cBhvr>
                                      <p:to>
                                        <p:strVal val="visible"/>
                                      </p:to>
                                    </p:set>
                                    <p:animEffect filter="wipe(left)" transition="in">
                                      <p:cBhvr>
                                        <p:cTn dur="750" id="66"/>
                                        <p:tgtEl>
                                          <p:spTgt spid="76"/>
                                        </p:tgtEl>
                                      </p:cBhvr>
                                    </p:animEffect>
                                  </p:childTnLst>
                                </p:cTn>
                              </p:par>
                            </p:childTnLst>
                          </p:cTn>
                        </p:par>
                        <p:par>
                          <p:cTn fill="hold" id="67" nodeType="afterGroup">
                            <p:stCondLst>
                              <p:cond delay="9750"/>
                            </p:stCondLst>
                            <p:childTnLst>
                              <p:par>
                                <p:cTn decel="100000" fill="hold" grpId="0" id="68" nodeType="afterEffect" presetClass="entr" presetID="49" presetSubtype="0">
                                  <p:stCondLst>
                                    <p:cond delay="0"/>
                                  </p:stCondLst>
                                  <p:childTnLst>
                                    <p:set>
                                      <p:cBhvr>
                                        <p:cTn dur="1" fill="hold" id="69">
                                          <p:stCondLst>
                                            <p:cond delay="0"/>
                                          </p:stCondLst>
                                        </p:cTn>
                                        <p:tgtEl>
                                          <p:spTgt spid="16"/>
                                        </p:tgtEl>
                                        <p:attrNameLst>
                                          <p:attrName>style.visibility</p:attrName>
                                        </p:attrNameLst>
                                      </p:cBhvr>
                                      <p:to>
                                        <p:strVal val="visible"/>
                                      </p:to>
                                    </p:set>
                                    <p:anim calcmode="lin" valueType="num">
                                      <p:cBhvr>
                                        <p:cTn dur="750" fill="hold" id="70"/>
                                        <p:tgtEl>
                                          <p:spTgt spid="16"/>
                                        </p:tgtEl>
                                        <p:attrNameLst>
                                          <p:attrName>ppt_w</p:attrName>
                                        </p:attrNameLst>
                                      </p:cBhvr>
                                      <p:tavLst>
                                        <p:tav tm="0">
                                          <p:val>
                                            <p:fltVal val="0"/>
                                          </p:val>
                                        </p:tav>
                                        <p:tav tm="100000">
                                          <p:val>
                                            <p:strVal val="#ppt_w"/>
                                          </p:val>
                                        </p:tav>
                                      </p:tavLst>
                                    </p:anim>
                                    <p:anim calcmode="lin" valueType="num">
                                      <p:cBhvr>
                                        <p:cTn dur="750" fill="hold" id="71"/>
                                        <p:tgtEl>
                                          <p:spTgt spid="16"/>
                                        </p:tgtEl>
                                        <p:attrNameLst>
                                          <p:attrName>ppt_h</p:attrName>
                                        </p:attrNameLst>
                                      </p:cBhvr>
                                      <p:tavLst>
                                        <p:tav tm="0">
                                          <p:val>
                                            <p:fltVal val="0"/>
                                          </p:val>
                                        </p:tav>
                                        <p:tav tm="100000">
                                          <p:val>
                                            <p:strVal val="#ppt_h"/>
                                          </p:val>
                                        </p:tav>
                                      </p:tavLst>
                                    </p:anim>
                                    <p:anim calcmode="lin" valueType="num">
                                      <p:cBhvr>
                                        <p:cTn dur="750" fill="hold" id="72"/>
                                        <p:tgtEl>
                                          <p:spTgt spid="16"/>
                                        </p:tgtEl>
                                        <p:attrNameLst>
                                          <p:attrName>style.rotation</p:attrName>
                                        </p:attrNameLst>
                                      </p:cBhvr>
                                      <p:tavLst>
                                        <p:tav tm="0">
                                          <p:val>
                                            <p:fltVal val="360"/>
                                          </p:val>
                                        </p:tav>
                                        <p:tav tm="100000">
                                          <p:val>
                                            <p:fltVal val="0"/>
                                          </p:val>
                                        </p:tav>
                                      </p:tavLst>
                                    </p:anim>
                                    <p:animEffect filter="fade" transition="in">
                                      <p:cBhvr>
                                        <p:cTn dur="750" id="73"/>
                                        <p:tgtEl>
                                          <p:spTgt spid="16"/>
                                        </p:tgtEl>
                                      </p:cBhvr>
                                    </p:animEffect>
                                  </p:childTnLst>
                                </p:cTn>
                              </p:par>
                            </p:childTnLst>
                          </p:cTn>
                        </p:par>
                        <p:par>
                          <p:cTn fill="hold" id="74" nodeType="afterGroup">
                            <p:stCondLst>
                              <p:cond delay="10500"/>
                            </p:stCondLst>
                            <p:childTnLst>
                              <p:par>
                                <p:cTn fill="hold" grpId="0" id="75" nodeType="afterEffect" presetClass="entr" presetID="22" presetSubtype="8">
                                  <p:stCondLst>
                                    <p:cond delay="0"/>
                                  </p:stCondLst>
                                  <p:childTnLst>
                                    <p:set>
                                      <p:cBhvr>
                                        <p:cTn dur="1" fill="hold" id="76">
                                          <p:stCondLst>
                                            <p:cond delay="0"/>
                                          </p:stCondLst>
                                        </p:cTn>
                                        <p:tgtEl>
                                          <p:spTgt spid="17"/>
                                        </p:tgtEl>
                                        <p:attrNameLst>
                                          <p:attrName>style.visibility</p:attrName>
                                        </p:attrNameLst>
                                      </p:cBhvr>
                                      <p:to>
                                        <p:strVal val="visible"/>
                                      </p:to>
                                    </p:set>
                                    <p:animEffect filter="wipe(left)" transition="in">
                                      <p:cBhvr>
                                        <p:cTn dur="750" id="7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40"/>
      <p:bldP grpId="0" spid="74"/>
      <p:bldP grpId="0" spid="76"/>
      <p:bldP grpId="0" spid="78"/>
      <p:bldP grpId="0" spid="17"/>
      <p:bldP grpId="0" spid="73"/>
      <p:bldP grpId="0" spid="75"/>
      <p:bldP grpId="0" spid="77"/>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5C8DAB95-BDCC-415F-B244-9A0C80CA7CF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42" name="图片 41">
            <a:extLst>
              <a:ext uri="{FF2B5EF4-FFF2-40B4-BE49-F238E27FC236}">
                <a16:creationId xmlns:a16="http://schemas.microsoft.com/office/drawing/2014/main" id="{0822FA29-AA01-45D4-8999-5E206A6F1BF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b="68333" l="71719"/>
          <a:stretch>
            <a:fillRect/>
          </a:stretch>
        </p:blipFill>
        <p:spPr>
          <a:xfrm>
            <a:off x="8743950" y="0"/>
            <a:ext cx="3448050" cy="21717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51549" t="58767"/>
          <a:stretch>
            <a:fillRect/>
          </a:stretch>
        </p:blipFill>
        <p:spPr>
          <a:xfrm>
            <a:off x="6687842" y="4223166"/>
            <a:ext cx="5504158" cy="2634833"/>
          </a:xfrm>
          <a:prstGeom prst="rect">
            <a:avLst/>
          </a:prstGeom>
        </p:spPr>
      </p:pic>
      <p:pic>
        <p:nvPicPr>
          <p:cNvPr descr="图片包含 室内, 监控, 桌子, 电脑  描述已自动生成" id="43" name="图片 42">
            <a:extLst>
              <a:ext uri="{FF2B5EF4-FFF2-40B4-BE49-F238E27FC236}">
                <a16:creationId xmlns:a16="http://schemas.microsoft.com/office/drawing/2014/main" id="{A0457006-B37A-410E-92A1-1D840289327C}"/>
              </a:ext>
            </a:extLst>
          </p:cNvPr>
          <p:cNvPicPr>
            <a:picLocks noChangeAspect="1"/>
          </p:cNvPicPr>
          <p:nvPr/>
        </p:nvPicPr>
        <p:blipFill>
          <a:blip r:embed="rId7">
            <a:extLst>
              <a:ext uri="{28A0092B-C50C-407E-A947-70E740481C1C}">
                <a14:useLocalDpi val="0"/>
              </a:ext>
            </a:extLst>
          </a:blip>
          <a:srcRect t="49933"/>
          <a:stretch>
            <a:fillRect/>
          </a:stretch>
        </p:blipFill>
        <p:spPr>
          <a:xfrm>
            <a:off x="0" y="3301941"/>
            <a:ext cx="12192000" cy="3556058"/>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24348" y="1284490"/>
            <a:ext cx="8056364" cy="1554480"/>
          </a:xfrm>
          <a:prstGeom prst="rect">
            <a:avLst/>
          </a:prstGeom>
        </p:spPr>
        <p:txBody>
          <a:bodyPr wrap="square">
            <a:spAutoFit/>
          </a:bodyPr>
          <a:lstStyle/>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与时俱进，开拓创新</a:t>
            </a:r>
          </a:p>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创造性地做好纪检监察工作</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6400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3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917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8"/>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9"/>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10"/>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11"/>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12"/>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grpSp>
        <p:nvGrpSpPr>
          <p:cNvPr id="6" name="组合 5">
            <a:extLst>
              <a:ext uri="{FF2B5EF4-FFF2-40B4-BE49-F238E27FC236}">
                <a16:creationId xmlns:a16="http://schemas.microsoft.com/office/drawing/2014/main" id="{8FC69286-C151-4A85-9A70-D6288EF207CA}"/>
              </a:ext>
            </a:extLst>
          </p:cNvPr>
          <p:cNvGrpSpPr/>
          <p:nvPr/>
        </p:nvGrpSpPr>
        <p:grpSpPr>
          <a:xfrm>
            <a:off x="2205937" y="4388258"/>
            <a:ext cx="3298221" cy="1234871"/>
            <a:chOff x="2205937" y="4388258"/>
            <a:chExt cx="3298221" cy="1234871"/>
          </a:xfrm>
        </p:grpSpPr>
        <p:sp>
          <p:nvSpPr>
            <p:cNvPr id="40" name="任意多边形: 形状 39">
              <a:extLst>
                <a:ext uri="{FF2B5EF4-FFF2-40B4-BE49-F238E27FC236}">
                  <a16:creationId xmlns:a16="http://schemas.microsoft.com/office/drawing/2014/main" id="{BE56E641-34A4-49CE-962C-5242B26DC613}"/>
                </a:ext>
              </a:extLst>
            </p:cNvPr>
            <p:cNvSpPr/>
            <p:nvPr/>
          </p:nvSpPr>
          <p:spPr>
            <a:xfrm>
              <a:off x="2205937" y="4388258"/>
              <a:ext cx="3298221" cy="1234871"/>
            </a:xfrm>
            <a:custGeom>
              <a:gdLst>
                <a:gd fmla="*/ 2823860 w 3298221" name="connsiteX0"/>
                <a:gd fmla="*/ 0 h 1234871" name="connsiteY0"/>
                <a:gd fmla="*/ 3298221 w 3298221" name="connsiteX1"/>
                <a:gd fmla="*/ 0 h 1234871" name="connsiteY1"/>
                <a:gd fmla="*/ 3298221 w 3298221" name="connsiteX2"/>
                <a:gd fmla="*/ 1234871 h 1234871" name="connsiteY2"/>
                <a:gd fmla="*/ 2823860 w 3298221" name="connsiteX3"/>
                <a:gd fmla="*/ 1234871 h 1234871" name="connsiteY3"/>
                <a:gd fmla="*/ 2823860 w 3298221" name="connsiteX4"/>
                <a:gd fmla="*/ 1080512 h 1234871" name="connsiteY4"/>
                <a:gd fmla="*/ 3143862 w 3298221" name="connsiteX5"/>
                <a:gd fmla="*/ 1080512 h 1234871" name="connsiteY5"/>
                <a:gd fmla="*/ 3143862 w 3298221" name="connsiteX6"/>
                <a:gd fmla="*/ 154359 h 1234871" name="connsiteY6"/>
                <a:gd fmla="*/ 2823860 w 3298221" name="connsiteX7"/>
                <a:gd fmla="*/ 154359 h 1234871" name="connsiteY7"/>
                <a:gd fmla="*/ 0 w 3298221" name="connsiteX8"/>
                <a:gd fmla="*/ 0 h 1234871" name="connsiteY8"/>
                <a:gd fmla="*/ 474360 w 3298221" name="connsiteX9"/>
                <a:gd fmla="*/ 0 h 1234871" name="connsiteY9"/>
                <a:gd fmla="*/ 474360 w 3298221" name="connsiteX10"/>
                <a:gd fmla="*/ 154359 h 1234871" name="connsiteY10"/>
                <a:gd fmla="*/ 154359 w 3298221" name="connsiteX11"/>
                <a:gd fmla="*/ 154359 h 1234871" name="connsiteY11"/>
                <a:gd fmla="*/ 154359 w 3298221" name="connsiteX12"/>
                <a:gd fmla="*/ 1080512 h 1234871" name="connsiteY12"/>
                <a:gd fmla="*/ 474360 w 3298221" name="connsiteX13"/>
                <a:gd fmla="*/ 1080512 h 1234871" name="connsiteY13"/>
                <a:gd fmla="*/ 474360 w 3298221" name="connsiteX14"/>
                <a:gd fmla="*/ 1234871 h 1234871" name="connsiteY14"/>
                <a:gd fmla="*/ 0 w 3298221" name="connsiteX15"/>
                <a:gd fmla="*/ 1234871 h 123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234871" w="329822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4" name="TextBox 495">
              <a:extLst>
                <a:ext uri="{FF2B5EF4-FFF2-40B4-BE49-F238E27FC236}">
                  <a16:creationId xmlns:a16="http://schemas.microsoft.com/office/drawing/2014/main" id="{B2FBEDA2-7B5E-45FE-9472-B3189B1AB4A4}"/>
                </a:ext>
              </a:extLst>
            </p:cNvPr>
            <p:cNvSpPr txBox="1"/>
            <p:nvPr/>
          </p:nvSpPr>
          <p:spPr>
            <a:xfrm>
              <a:off x="2418772" y="4605585"/>
              <a:ext cx="2872551" cy="79248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defTabSz="1219170" eaLnBrk="1" fontAlgn="base" hangingPunct="1" indent="0" latinLnBrk="0" lvl="0" marL="0" marR="0" rtl="0">
                <a:lnSpc>
                  <a:spcPct val="100000"/>
                </a:lnSpc>
                <a:spcBef>
                  <a:spcPct val="0"/>
                </a:spcBef>
                <a:spcAft>
                  <a:spcPct val="0"/>
                </a:spcAft>
                <a:buClrTx/>
                <a:buSzTx/>
                <a:buFontTx/>
                <a:buNone/>
                <a:defRPr/>
              </a:pPr>
              <a:r>
                <a:rPr altLang="en-US" cap="none" kern="1200" lang="zh-CN" spc="-100" sz="4600">
                  <a:ln>
                    <a:noFill/>
                  </a:ln>
                  <a:gradFill>
                    <a:gsLst>
                      <a:gs pos="10000">
                        <a:srgbClr val="C00000"/>
                      </a:gs>
                      <a:gs pos="70000">
                        <a:srgbClr val="FF0000"/>
                      </a:gs>
                    </a:gsLst>
                    <a:lin ang="5400000" scaled="1"/>
                  </a:gradFill>
                  <a:latin typeface="+mn-lt"/>
                  <a:ea typeface="+mn-ea"/>
                  <a:cs typeface="+mn-ea"/>
                  <a:sym typeface="+mn-lt"/>
                </a:rPr>
                <a:t>第一部分</a:t>
              </a:r>
            </a:p>
          </p:txBody>
        </p:sp>
      </p:grpSp>
    </p:spTree>
    <p:custDataLst>
      <p:tags r:id="rId13"/>
    </p:custDataLst>
    <p:extLst>
      <p:ext uri="{BB962C8B-B14F-4D97-AF65-F5344CB8AC3E}">
        <p14:creationId val="4113519475"/>
      </p:ext>
    </p:extLst>
  </p:cSld>
  <p:clrMapOvr>
    <a:masterClrMapping/>
  </p:clrMapOvr>
  <mc:AlternateContent>
    <mc:Choice Requires="p14">
      <p:transition advTm="3000" p14:dur="800" spd="slow">
        <p:circle/>
      </p:transition>
    </mc:Choice>
    <mc:Fallback>
      <p:transition advTm="3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1"/>
                                        </p:tgtEl>
                                        <p:attrNameLst>
                                          <p:attrName>style.visibility</p:attrName>
                                        </p:attrNameLst>
                                      </p:cBhvr>
                                      <p:to>
                                        <p:strVal val="visible"/>
                                      </p:to>
                                    </p:set>
                                    <p:animEffect filter="circle(in)" transition="in">
                                      <p:cBhvr>
                                        <p:cTn dur="750" id="7"/>
                                        <p:tgtEl>
                                          <p:spTgt spid="4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750" id="17"/>
                                        <p:tgtEl>
                                          <p:spTgt spid="42"/>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750" id="21"/>
                                        <p:tgtEl>
                                          <p:spTgt spid="11"/>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750" id="25"/>
                                        <p:tgtEl>
                                          <p:spTgt spid="7"/>
                                        </p:tgtEl>
                                      </p:cBhvr>
                                    </p:animEffect>
                                  </p:childTnLst>
                                </p:cTn>
                              </p:par>
                            </p:childTnLst>
                          </p:cTn>
                        </p:par>
                        <p:par>
                          <p:cTn fill="hold" id="26" nodeType="afterGroup">
                            <p:stCondLst>
                              <p:cond delay="3750"/>
                            </p:stCondLst>
                            <p:childTnLst>
                              <p:par>
                                <p:cTn fill="hold" grpId="0" id="27" nodeType="afterEffect" presetClass="entr" presetID="23" presetSubtype="16">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750" fill="hold" id="29"/>
                                        <p:tgtEl>
                                          <p:spTgt spid="13"/>
                                        </p:tgtEl>
                                        <p:attrNameLst>
                                          <p:attrName>ppt_w</p:attrName>
                                        </p:attrNameLst>
                                      </p:cBhvr>
                                      <p:tavLst>
                                        <p:tav tm="0">
                                          <p:val>
                                            <p:fltVal val="0"/>
                                          </p:val>
                                        </p:tav>
                                        <p:tav tm="100000">
                                          <p:val>
                                            <p:strVal val="#ppt_w"/>
                                          </p:val>
                                        </p:tav>
                                      </p:tavLst>
                                    </p:anim>
                                    <p:anim calcmode="lin" valueType="num">
                                      <p:cBhvr>
                                        <p:cTn dur="750" fill="hold" id="30"/>
                                        <p:tgtEl>
                                          <p:spTgt spid="13"/>
                                        </p:tgtEl>
                                        <p:attrNameLst>
                                          <p:attrName>ppt_h</p:attrName>
                                        </p:attrNameLst>
                                      </p:cBhvr>
                                      <p:tavLst>
                                        <p:tav tm="0">
                                          <p:val>
                                            <p:fltVal val="0"/>
                                          </p:val>
                                        </p:tav>
                                        <p:tav tm="100000">
                                          <p:val>
                                            <p:strVal val="#ppt_h"/>
                                          </p:val>
                                        </p:tav>
                                      </p:tavLst>
                                    </p:anim>
                                  </p:childTnLst>
                                </p:cTn>
                              </p:par>
                            </p:childTnLst>
                          </p:cTn>
                        </p:par>
                        <p:par>
                          <p:cTn fill="hold" id="31" nodeType="afterGroup">
                            <p:stCondLst>
                              <p:cond delay="4500"/>
                            </p:stCondLst>
                            <p:childTnLst>
                              <p:par>
                                <p:cTn fill="hold" id="32" nodeType="afterEffect" presetClass="entr" presetID="16" presetSubtype="21">
                                  <p:stCondLst>
                                    <p:cond delay="0"/>
                                  </p:stCondLst>
                                  <p:childTnLst>
                                    <p:set>
                                      <p:cBhvr>
                                        <p:cTn dur="1" fill="hold" id="33">
                                          <p:stCondLst>
                                            <p:cond delay="0"/>
                                          </p:stCondLst>
                                        </p:cTn>
                                        <p:tgtEl>
                                          <p:spTgt spid="28"/>
                                        </p:tgtEl>
                                        <p:attrNameLst>
                                          <p:attrName>style.visibility</p:attrName>
                                        </p:attrNameLst>
                                      </p:cBhvr>
                                      <p:to>
                                        <p:strVal val="visible"/>
                                      </p:to>
                                    </p:set>
                                    <p:animEffect filter="barn(inVertical)" transition="in">
                                      <p:cBhvr>
                                        <p:cTn dur="750" id="34"/>
                                        <p:tgtEl>
                                          <p:spTgt spid="28"/>
                                        </p:tgtEl>
                                      </p:cBhvr>
                                    </p:animEffect>
                                  </p:childTnLst>
                                </p:cTn>
                              </p:par>
                            </p:childTnLst>
                          </p:cTn>
                        </p:par>
                        <p:par>
                          <p:cTn fill="hold" id="35" nodeType="afterGroup">
                            <p:stCondLst>
                              <p:cond delay="525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750" id="38"/>
                                        <p:tgtEl>
                                          <p:spTgt spid="14"/>
                                        </p:tgtEl>
                                      </p:cBhvr>
                                    </p:animEffect>
                                    <p:anim calcmode="lin" valueType="num">
                                      <p:cBhvr>
                                        <p:cTn dur="750" fill="hold" id="39"/>
                                        <p:tgtEl>
                                          <p:spTgt spid="14"/>
                                        </p:tgtEl>
                                        <p:attrNameLst>
                                          <p:attrName>ppt_x</p:attrName>
                                        </p:attrNameLst>
                                      </p:cBhvr>
                                      <p:tavLst>
                                        <p:tav tm="0">
                                          <p:val>
                                            <p:strVal val="#ppt_x"/>
                                          </p:val>
                                        </p:tav>
                                        <p:tav tm="100000">
                                          <p:val>
                                            <p:strVal val="#ppt_x"/>
                                          </p:val>
                                        </p:tav>
                                      </p:tavLst>
                                    </p:anim>
                                    <p:anim calcmode="lin" valueType="num">
                                      <p:cBhvr>
                                        <p:cTn dur="75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6000"/>
                            </p:stCondLst>
                            <p:childTnLst>
                              <p:par>
                                <p:cTn fill="hold" id="42" nodeType="afterEffect" presetClass="entr" presetID="16" presetSubtype="21">
                                  <p:stCondLst>
                                    <p:cond delay="0"/>
                                  </p:stCondLst>
                                  <p:childTnLst>
                                    <p:set>
                                      <p:cBhvr>
                                        <p:cTn dur="1" fill="hold" id="43">
                                          <p:stCondLst>
                                            <p:cond delay="0"/>
                                          </p:stCondLst>
                                        </p:cTn>
                                        <p:tgtEl>
                                          <p:spTgt spid="6"/>
                                        </p:tgtEl>
                                        <p:attrNameLst>
                                          <p:attrName>style.visibility</p:attrName>
                                        </p:attrNameLst>
                                      </p:cBhvr>
                                      <p:to>
                                        <p:strVal val="visible"/>
                                      </p:to>
                                    </p:set>
                                    <p:animEffect filter="barn(inVertical)" transition="in">
                                      <p:cBhvr>
                                        <p:cTn dur="750" id="44"/>
                                        <p:tgtEl>
                                          <p:spTgt spid="6"/>
                                        </p:tgtEl>
                                      </p:cBhvr>
                                    </p:animEffect>
                                  </p:childTnLst>
                                </p:cTn>
                              </p:par>
                            </p:childTnLst>
                          </p:cTn>
                        </p:par>
                        <p:par>
                          <p:cTn fill="hold" id="45" nodeType="afterGroup">
                            <p:stCondLst>
                              <p:cond delay="6750"/>
                            </p:stCondLst>
                            <p:childTnLst>
                              <p:par>
                                <p:cTn fill="hold" id="46" nodeType="afterEffect" presetClass="entr" presetID="2" presetSubtype="6">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750" fill="hold" id="48"/>
                                        <p:tgtEl>
                                          <p:spTgt spid="5"/>
                                        </p:tgtEl>
                                        <p:attrNameLst>
                                          <p:attrName>ppt_x</p:attrName>
                                        </p:attrNameLst>
                                      </p:cBhvr>
                                      <p:tavLst>
                                        <p:tav tm="0">
                                          <p:val>
                                            <p:strVal val="1+#ppt_w/2"/>
                                          </p:val>
                                        </p:tav>
                                        <p:tav tm="100000">
                                          <p:val>
                                            <p:strVal val="#ppt_x"/>
                                          </p:val>
                                        </p:tav>
                                      </p:tavLst>
                                    </p:anim>
                                    <p:anim calcmode="lin" valueType="num">
                                      <p:cBhvr additive="base">
                                        <p:cTn dur="750" fill="hold" id="49"/>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圆角 18"/>
          <p:cNvSpPr/>
          <p:nvPr/>
        </p:nvSpPr>
        <p:spPr>
          <a:xfrm>
            <a:off x="1327219" y="1792970"/>
            <a:ext cx="6597581" cy="792000"/>
          </a:xfrm>
          <a:prstGeom prst="roundRect">
            <a:avLst/>
          </a:prstGeom>
          <a:solidFill>
            <a:srgbClr val="C00000"/>
          </a:solidFill>
          <a:ln algn="ctr" cap="flat" cmpd="sng" w="1270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3000" u="none">
                <a:ln>
                  <a:noFill/>
                </a:ln>
                <a:solidFill>
                  <a:srgbClr val="FFFDF8"/>
                </a:solidFill>
                <a:effectLst/>
                <a:uLnTx/>
                <a:uFillTx/>
                <a:cs typeface="+mn-ea"/>
                <a:sym typeface="+mn-lt"/>
              </a:rPr>
              <a:t>加强党风廉政建设</a:t>
            </a:r>
          </a:p>
        </p:txBody>
      </p:sp>
      <p:sp>
        <p:nvSpPr>
          <p:cNvPr id="13" name="矩形 12"/>
          <p:cNvSpPr/>
          <p:nvPr/>
        </p:nvSpPr>
        <p:spPr>
          <a:xfrm>
            <a:off x="1327219" y="2844017"/>
            <a:ext cx="6673782" cy="310896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200" u="none">
                <a:ln>
                  <a:noFill/>
                </a:ln>
                <a:solidFill>
                  <a:schemeClr val="tx1">
                    <a:lumMod val="75000"/>
                    <a:lumOff val="25000"/>
                  </a:schemeClr>
                </a:solidFill>
                <a:effectLst/>
                <a:uLnTx/>
                <a:uFillTx/>
                <a:cs typeface="+mn-ea"/>
                <a:sym typeface="+mn-lt"/>
              </a:rPr>
              <a:t>在社会的不断改革的过程中，如何加强党风廉政建设，防止违纪违法案件发生，促进建立符合社会主义市场经济体制要求的管理体制 ，是纪检监察部门的重要任务。为了适应新形势的需要，纪检监察工作必须与时俱进，开拓创新，坚持用科学发展观重要思想，指导党风廉政建设和反腐败工作。</a:t>
            </a:r>
          </a:p>
        </p:txBody>
      </p:sp>
      <p:pic>
        <p:nvPicPr>
          <p:cNvPr descr="图片包含 游戏机, 灯  描述已自动生成" id="3" name="图片 2">
            <a:extLst>
              <a:ext uri="{FF2B5EF4-FFF2-40B4-BE49-F238E27FC236}">
                <a16:creationId xmlns:a16="http://schemas.microsoft.com/office/drawing/2014/main" id="{CD4D67F9-A061-4C50-984F-73BC996FE741}"/>
              </a:ext>
            </a:extLst>
          </p:cNvPr>
          <p:cNvPicPr>
            <a:picLocks noChangeAspect="1"/>
          </p:cNvPicPr>
          <p:nvPr/>
        </p:nvPicPr>
        <p:blipFill>
          <a:blip r:embed="rId3">
            <a:extLst>
              <a:ext uri="{28A0092B-C50C-407E-A947-70E740481C1C}">
                <a14:useLocalDpi val="0"/>
              </a:ext>
            </a:extLst>
          </a:blip>
          <a:stretch>
            <a:fillRect/>
          </a:stretch>
        </p:blipFill>
        <p:spPr>
          <a:xfrm>
            <a:off x="8186057" y="2584970"/>
            <a:ext cx="3532808" cy="3532808"/>
          </a:xfrm>
          <a:prstGeom prst="rect">
            <a:avLst/>
          </a:prstGeom>
        </p:spPr>
      </p:pic>
    </p:spTree>
    <p:extLst>
      <p:ext uri="{BB962C8B-B14F-4D97-AF65-F5344CB8AC3E}">
        <p14:creationId val="1742595887"/>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750" fill="hold" id="7"/>
                                        <p:tgtEl>
                                          <p:spTgt spid="12"/>
                                        </p:tgtEl>
                                        <p:attrNameLst>
                                          <p:attrName>ppt_w</p:attrName>
                                        </p:attrNameLst>
                                      </p:cBhvr>
                                      <p:tavLst>
                                        <p:tav tm="0">
                                          <p:val>
                                            <p:fltVal val="0"/>
                                          </p:val>
                                        </p:tav>
                                        <p:tav tm="100000">
                                          <p:val>
                                            <p:strVal val="#ppt_w"/>
                                          </p:val>
                                        </p:tav>
                                      </p:tavLst>
                                    </p:anim>
                                    <p:anim calcmode="lin" valueType="num">
                                      <p:cBhvr>
                                        <p:cTn dur="750" fill="hold" id="8"/>
                                        <p:tgtEl>
                                          <p:spTgt spid="12"/>
                                        </p:tgtEl>
                                        <p:attrNameLst>
                                          <p:attrName>ppt_h</p:attrName>
                                        </p:attrNameLst>
                                      </p:cBhvr>
                                      <p:tavLst>
                                        <p:tav tm="0">
                                          <p:val>
                                            <p:fltVal val="0"/>
                                          </p:val>
                                        </p:tav>
                                        <p:tav tm="100000">
                                          <p:val>
                                            <p:strVal val="#ppt_h"/>
                                          </p:val>
                                        </p:tav>
                                      </p:tavLst>
                                    </p:anim>
                                    <p:animEffect filter="fade" transition="in">
                                      <p:cBhvr>
                                        <p:cTn dur="750" id="9"/>
                                        <p:tgtEl>
                                          <p:spTgt spid="12"/>
                                        </p:tgtEl>
                                      </p:cBhvr>
                                    </p:animEffect>
                                  </p:childTnLst>
                                </p:cTn>
                              </p:par>
                            </p:childTnLst>
                          </p:cTn>
                        </p:par>
                        <p:par>
                          <p:cTn fill="hold" id="10" nodeType="afterGroup">
                            <p:stCondLst>
                              <p:cond delay="750"/>
                            </p:stCondLst>
                            <p:childTnLst>
                              <p:par>
                                <p:cTn fill="hold" grpId="1" id="11" nodeType="afterEffect" presetClass="entr" presetID="18" presetSubtype="12">
                                  <p:stCondLst>
                                    <p:cond delay="0"/>
                                  </p:stCondLst>
                                  <p:iterate type="lt">
                                    <p:tmPct val="0"/>
                                  </p:iterate>
                                  <p:childTnLst>
                                    <p:set>
                                      <p:cBhvr>
                                        <p:cTn dur="1" fill="hold" id="12">
                                          <p:stCondLst>
                                            <p:cond delay="0"/>
                                          </p:stCondLst>
                                        </p:cTn>
                                        <p:tgtEl>
                                          <p:spTgt spid="13"/>
                                        </p:tgtEl>
                                        <p:attrNameLst>
                                          <p:attrName>style.visibility</p:attrName>
                                        </p:attrNameLst>
                                      </p:cBhvr>
                                      <p:to>
                                        <p:strVal val="visible"/>
                                      </p:to>
                                    </p:set>
                                    <p:animEffect filter="strips(downLeft)" transition="in">
                                      <p:cBhvr>
                                        <p:cTn dur="750" id="13"/>
                                        <p:tgtEl>
                                          <p:spTgt spid="13"/>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750" id="17"/>
                                        <p:tgtEl>
                                          <p:spTgt spid="3"/>
                                        </p:tgtEl>
                                      </p:cBhvr>
                                    </p:animEffect>
                                    <p:anim calcmode="lin" valueType="num">
                                      <p:cBhvr>
                                        <p:cTn dur="750" fill="hold" id="18"/>
                                        <p:tgtEl>
                                          <p:spTgt spid="3"/>
                                        </p:tgtEl>
                                        <p:attrNameLst>
                                          <p:attrName>ppt_x</p:attrName>
                                        </p:attrNameLst>
                                      </p:cBhvr>
                                      <p:tavLst>
                                        <p:tav tm="0">
                                          <p:val>
                                            <p:strVal val="#ppt_x"/>
                                          </p:val>
                                        </p:tav>
                                        <p:tav tm="100000">
                                          <p:val>
                                            <p:strVal val="#ppt_x"/>
                                          </p:val>
                                        </p:tav>
                                      </p:tavLst>
                                    </p:anim>
                                    <p:anim calcmode="lin" valueType="num">
                                      <p:cBhvr>
                                        <p:cTn dur="750" fill="hold" id="1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594577" y="2793720"/>
            <a:ext cx="5582693" cy="338328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400" u="none">
                <a:ln>
                  <a:noFill/>
                </a:ln>
                <a:solidFill>
                  <a:schemeClr val="tx1">
                    <a:lumMod val="75000"/>
                    <a:lumOff val="25000"/>
                  </a:schemeClr>
                </a:solidFill>
                <a:effectLst/>
                <a:uLnTx/>
                <a:uFillTx/>
                <a:cs typeface="+mn-ea"/>
                <a:sym typeface="+mn-lt"/>
              </a:rPr>
              <a:t>要加强对党风廉政建设和反腐败工作重点、难点、热点问题的调研，深入第一线，到群众中去，了解倾听他们的呼声和建议，掌握第一手资料，运用推理、归纳、综合等方法，找出廉政建设和反腐败工作的内在规律性。</a:t>
            </a:r>
          </a:p>
        </p:txBody>
      </p:sp>
      <p:sp>
        <p:nvSpPr>
          <p:cNvPr id="4" name="任意多边形: 形状 19"/>
          <p:cNvSpPr/>
          <p:nvPr/>
        </p:nvSpPr>
        <p:spPr>
          <a:xfrm>
            <a:off x="1496961" y="1828635"/>
            <a:ext cx="5680308" cy="720000"/>
          </a:xfrm>
          <a:custGeom>
            <a:gdLst>
              <a:gd fmla="*/ 0 w 4049493" name="connsiteX0"/>
              <a:gd fmla="*/ 0 h 720000" name="connsiteY0"/>
              <a:gd fmla="*/ 3929491 w 4049493" name="connsiteX1"/>
              <a:gd fmla="*/ 0 h 720000" name="connsiteY1"/>
              <a:gd fmla="*/ 4049493 w 4049493" name="connsiteX2"/>
              <a:gd fmla="*/ 120002 h 720000" name="connsiteY2"/>
              <a:gd fmla="*/ 4049493 w 4049493" name="connsiteX3"/>
              <a:gd fmla="*/ 599998 h 720000" name="connsiteY3"/>
              <a:gd fmla="*/ 3929491 w 4049493" name="connsiteX4"/>
              <a:gd fmla="*/ 720000 h 720000" name="connsiteY4"/>
              <a:gd fmla="*/ 0 w 4049493" name="connsiteX5"/>
              <a:gd fmla="*/ 720000 h 720000" name="connsiteY5"/>
              <a:gd fmla="*/ 47921 w 4049493" name="connsiteX6"/>
              <a:gd fmla="*/ 661919 h 720000" name="connsiteY6"/>
              <a:gd fmla="*/ 140144 w 4049493" name="connsiteX7"/>
              <a:gd fmla="*/ 360000 h 720000" name="connsiteY7"/>
              <a:gd fmla="*/ 47921 w 4049493" name="connsiteX8"/>
              <a:gd fmla="*/ 58081 h 720000" name="connsiteY8"/>
              <a:gd fmla="*/ 0 w 4049493" name="connsiteX9"/>
              <a:gd fmla="*/ 0 h 72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20000" w="4049493">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800" u="none">
                <a:ln>
                  <a:noFill/>
                </a:ln>
                <a:solidFill>
                  <a:srgbClr val="FFFDF8"/>
                </a:solidFill>
                <a:effectLst/>
                <a:uLnTx/>
                <a:uFillTx/>
                <a:cs typeface="+mn-ea"/>
                <a:sym typeface="+mn-lt"/>
              </a:rPr>
              <a:t>要搞好调查研究，把握规律性</a:t>
            </a:r>
          </a:p>
        </p:txBody>
      </p:sp>
      <p:sp>
        <p:nvSpPr>
          <p:cNvPr id="11" name="椭圆 10">
            <a:extLst>
              <a:ext uri="{FF2B5EF4-FFF2-40B4-BE49-F238E27FC236}">
                <a16:creationId xmlns:a16="http://schemas.microsoft.com/office/drawing/2014/main" id="{A715D11F-71B3-4607-ABD5-AD2F764A97A5}"/>
              </a:ext>
            </a:extLst>
          </p:cNvPr>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1</a:t>
            </a:r>
          </a:p>
        </p:txBody>
      </p:sp>
      <p:pic>
        <p:nvPicPr>
          <p:cNvPr descr="图片包含 游戏机, 灯  描述已自动生成" id="12" name="图片 11">
            <a:extLst>
              <a:ext uri="{FF2B5EF4-FFF2-40B4-BE49-F238E27FC236}">
                <a16:creationId xmlns:a16="http://schemas.microsoft.com/office/drawing/2014/main" id="{F4B7AE26-A694-4482-B208-4057F67B4C1B}"/>
              </a:ext>
            </a:extLst>
          </p:cNvPr>
          <p:cNvPicPr>
            <a:picLocks noChangeAspect="1"/>
          </p:cNvPicPr>
          <p:nvPr/>
        </p:nvPicPr>
        <p:blipFill>
          <a:blip r:embed="rId3">
            <a:extLst>
              <a:ext uri="{28A0092B-C50C-407E-A947-70E740481C1C}">
                <a14:useLocalDpi val="0"/>
              </a:ext>
            </a:extLst>
          </a:blip>
          <a:stretch>
            <a:fillRect/>
          </a:stretch>
        </p:blipFill>
        <p:spPr>
          <a:xfrm>
            <a:off x="7505699" y="2303021"/>
            <a:ext cx="4040369" cy="4040369"/>
          </a:xfrm>
          <a:prstGeom prst="rect">
            <a:avLst/>
          </a:prstGeom>
        </p:spPr>
      </p:pic>
    </p:spTree>
    <p:extLst>
      <p:ext uri="{BB962C8B-B14F-4D97-AF65-F5344CB8AC3E}">
        <p14:creationId val="1208899315"/>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750" fill="hold" id="7"/>
                                        <p:tgtEl>
                                          <p:spTgt spid="11"/>
                                        </p:tgtEl>
                                        <p:attrNameLst>
                                          <p:attrName>ppt_w</p:attrName>
                                        </p:attrNameLst>
                                      </p:cBhvr>
                                      <p:tavLst>
                                        <p:tav tm="0">
                                          <p:val>
                                            <p:fltVal val="0"/>
                                          </p:val>
                                        </p:tav>
                                        <p:tav tm="100000">
                                          <p:val>
                                            <p:strVal val="#ppt_w"/>
                                          </p:val>
                                        </p:tav>
                                      </p:tavLst>
                                    </p:anim>
                                    <p:anim calcmode="lin" valueType="num">
                                      <p:cBhvr>
                                        <p:cTn dur="750" fill="hold" id="8"/>
                                        <p:tgtEl>
                                          <p:spTgt spid="11"/>
                                        </p:tgtEl>
                                        <p:attrNameLst>
                                          <p:attrName>ppt_h</p:attrName>
                                        </p:attrNameLst>
                                      </p:cBhvr>
                                      <p:tavLst>
                                        <p:tav tm="0">
                                          <p:val>
                                            <p:fltVal val="0"/>
                                          </p:val>
                                        </p:tav>
                                        <p:tav tm="100000">
                                          <p:val>
                                            <p:strVal val="#ppt_h"/>
                                          </p:val>
                                        </p:tav>
                                      </p:tavLst>
                                    </p:anim>
                                    <p:anim calcmode="lin" valueType="num">
                                      <p:cBhvr>
                                        <p:cTn dur="750" fill="hold" id="9"/>
                                        <p:tgtEl>
                                          <p:spTgt spid="11"/>
                                        </p:tgtEl>
                                        <p:attrNameLst>
                                          <p:attrName>style.rotation</p:attrName>
                                        </p:attrNameLst>
                                      </p:cBhvr>
                                      <p:tavLst>
                                        <p:tav tm="0">
                                          <p:val>
                                            <p:fltVal val="360"/>
                                          </p:val>
                                        </p:tav>
                                        <p:tav tm="100000">
                                          <p:val>
                                            <p:fltVal val="0"/>
                                          </p:val>
                                        </p:tav>
                                      </p:tavLst>
                                    </p:anim>
                                    <p:animEffect filter="fade" transition="in">
                                      <p:cBhvr>
                                        <p:cTn dur="750" id="10"/>
                                        <p:tgtEl>
                                          <p:spTgt spid="11"/>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4"/>
                                        </p:tgtEl>
                                        <p:attrNameLst>
                                          <p:attrName>style.visibility</p:attrName>
                                        </p:attrNameLst>
                                      </p:cBhvr>
                                      <p:to>
                                        <p:strVal val="visible"/>
                                      </p:to>
                                    </p:set>
                                    <p:animEffect filter="wipe(left)" transition="in">
                                      <p:cBhvr>
                                        <p:cTn dur="750" id="14"/>
                                        <p:tgtEl>
                                          <p:spTgt spid="4"/>
                                        </p:tgtEl>
                                      </p:cBhvr>
                                    </p:animEffect>
                                  </p:childTnLst>
                                </p:cTn>
                              </p:par>
                            </p:childTnLst>
                          </p:cTn>
                        </p:par>
                        <p:par>
                          <p:cTn fill="hold" id="15" nodeType="afterGroup">
                            <p:stCondLst>
                              <p:cond delay="1500"/>
                            </p:stCondLst>
                            <p:childTnLst>
                              <p:par>
                                <p:cTn fill="hold" grpId="0" id="16" nodeType="afterEffect" presetClass="entr" presetID="18" presetSubtype="12">
                                  <p:stCondLst>
                                    <p:cond delay="0"/>
                                  </p:stCondLst>
                                  <p:iterate type="lt">
                                    <p:tmPct val="0"/>
                                  </p:iterate>
                                  <p:childTnLst>
                                    <p:set>
                                      <p:cBhvr>
                                        <p:cTn dur="1" fill="hold" id="17">
                                          <p:stCondLst>
                                            <p:cond delay="0"/>
                                          </p:stCondLst>
                                        </p:cTn>
                                        <p:tgtEl>
                                          <p:spTgt spid="3"/>
                                        </p:tgtEl>
                                        <p:attrNameLst>
                                          <p:attrName>style.visibility</p:attrName>
                                        </p:attrNameLst>
                                      </p:cBhvr>
                                      <p:to>
                                        <p:strVal val="visible"/>
                                      </p:to>
                                    </p:set>
                                    <p:animEffect filter="strips(downLeft)" transition="in">
                                      <p:cBhvr>
                                        <p:cTn dur="750" id="18"/>
                                        <p:tgtEl>
                                          <p:spTgt spid="3"/>
                                        </p:tgtEl>
                                      </p:cBhvr>
                                    </p:animEffect>
                                  </p:childTnLst>
                                </p:cTn>
                              </p:par>
                            </p:childTnLst>
                          </p:cTn>
                        </p:par>
                        <p:par>
                          <p:cTn fill="hold" id="19" nodeType="afterGroup">
                            <p:stCondLst>
                              <p:cond delay="2250"/>
                            </p:stCondLst>
                            <p:childTnLst>
                              <p:par>
                                <p:cTn fill="hold" id="20" nodeType="afterEffect" presetClass="entr" presetID="53"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750" fill="hold" id="22"/>
                                        <p:tgtEl>
                                          <p:spTgt spid="12"/>
                                        </p:tgtEl>
                                        <p:attrNameLst>
                                          <p:attrName>ppt_w</p:attrName>
                                        </p:attrNameLst>
                                      </p:cBhvr>
                                      <p:tavLst>
                                        <p:tav tm="0">
                                          <p:val>
                                            <p:fltVal val="0"/>
                                          </p:val>
                                        </p:tav>
                                        <p:tav tm="100000">
                                          <p:val>
                                            <p:strVal val="#ppt_w"/>
                                          </p:val>
                                        </p:tav>
                                      </p:tavLst>
                                    </p:anim>
                                    <p:anim calcmode="lin" valueType="num">
                                      <p:cBhvr>
                                        <p:cTn dur="750" fill="hold" id="23"/>
                                        <p:tgtEl>
                                          <p:spTgt spid="12"/>
                                        </p:tgtEl>
                                        <p:attrNameLst>
                                          <p:attrName>ppt_h</p:attrName>
                                        </p:attrNameLst>
                                      </p:cBhvr>
                                      <p:tavLst>
                                        <p:tav tm="0">
                                          <p:val>
                                            <p:fltVal val="0"/>
                                          </p:val>
                                        </p:tav>
                                        <p:tav tm="100000">
                                          <p:val>
                                            <p:strVal val="#ppt_h"/>
                                          </p:val>
                                        </p:tav>
                                      </p:tavLst>
                                    </p:anim>
                                    <p:animEffect filter="fade" transition="in">
                                      <p:cBhvr>
                                        <p:cTn dur="750" id="2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502176" y="2620851"/>
            <a:ext cx="6117824" cy="3403855"/>
          </a:xfrm>
          <a:prstGeom prst="rect">
            <a:avLst/>
          </a:prstGeom>
        </p:spPr>
        <p:txBody>
          <a:bodyPr wrap="square">
            <a:spAutoFit/>
          </a:bodyPr>
          <a:lstStyle/>
          <a:p>
            <a:pPr algn="just" defTabSz="914400" eaLnBrk="1" fontAlgn="auto" hangingPunct="1" indent="0" latinLnBrk="0" lvl="0" marL="0" marR="0" rtl="0">
              <a:lnSpc>
                <a:spcPct val="135000"/>
              </a:lnSpc>
              <a:spcBef>
                <a:spcPct val="0"/>
              </a:spcBef>
              <a:spcAft>
                <a:spcPct val="0"/>
              </a:spcAft>
              <a:buClrTx/>
              <a:buSzTx/>
              <a:buFontTx/>
              <a:buNone/>
              <a:defRPr/>
            </a:pPr>
            <a:r>
              <a:rPr altLang="en-US" b="0" baseline="0" cap="none" i="0" kern="100" kumimoji="0" lang="zh-CN" noProof="0" normalizeH="0" spc="0" strike="noStrike" sz="2300" u="none">
                <a:ln>
                  <a:noFill/>
                </a:ln>
                <a:solidFill>
                  <a:schemeClr val="tx1">
                    <a:lumMod val="75000"/>
                    <a:lumOff val="25000"/>
                  </a:schemeClr>
                </a:solidFill>
                <a:effectLst/>
                <a:uLnTx/>
                <a:uFillTx/>
                <a:cs typeface="+mn-ea"/>
                <a:sym typeface="+mn-lt"/>
              </a:rPr>
              <a:t>我国已进入全面建设小康社会、加快推进社会主义现代化建设的新阶段。这些时代性给纪检监察工作带来许多新情况、新问题，如果运用计划经济时期的老经验、老办法去解决问题，就很难适应新形势的要求。为抓住机遇和迎接挑战，应该做到思想解放，观念更新，头脑清醒，心中有数，趋利避害，适时应对。</a:t>
            </a:r>
          </a:p>
        </p:txBody>
      </p:sp>
      <p:sp>
        <p:nvSpPr>
          <p:cNvPr id="4" name="任意多边形: 形状 19"/>
          <p:cNvSpPr/>
          <p:nvPr/>
        </p:nvSpPr>
        <p:spPr>
          <a:xfrm>
            <a:off x="1594577" y="1820243"/>
            <a:ext cx="5680308" cy="720000"/>
          </a:xfrm>
          <a:custGeom>
            <a:gdLst>
              <a:gd fmla="*/ 0 w 4049493" name="connsiteX0"/>
              <a:gd fmla="*/ 0 h 720000" name="connsiteY0"/>
              <a:gd fmla="*/ 3929491 w 4049493" name="connsiteX1"/>
              <a:gd fmla="*/ 0 h 720000" name="connsiteY1"/>
              <a:gd fmla="*/ 4049493 w 4049493" name="connsiteX2"/>
              <a:gd fmla="*/ 120002 h 720000" name="connsiteY2"/>
              <a:gd fmla="*/ 4049493 w 4049493" name="connsiteX3"/>
              <a:gd fmla="*/ 599998 h 720000" name="connsiteY3"/>
              <a:gd fmla="*/ 3929491 w 4049493" name="connsiteX4"/>
              <a:gd fmla="*/ 720000 h 720000" name="connsiteY4"/>
              <a:gd fmla="*/ 0 w 4049493" name="connsiteX5"/>
              <a:gd fmla="*/ 720000 h 720000" name="connsiteY5"/>
              <a:gd fmla="*/ 47921 w 4049493" name="connsiteX6"/>
              <a:gd fmla="*/ 661919 h 720000" name="connsiteY6"/>
              <a:gd fmla="*/ 140144 w 4049493" name="connsiteX7"/>
              <a:gd fmla="*/ 360000 h 720000" name="connsiteY7"/>
              <a:gd fmla="*/ 47921 w 4049493" name="connsiteX8"/>
              <a:gd fmla="*/ 58081 h 720000" name="connsiteY8"/>
              <a:gd fmla="*/ 0 w 4049493" name="connsiteX9"/>
              <a:gd fmla="*/ 0 h 72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20000" w="4049493">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800" u="none">
                <a:ln>
                  <a:noFill/>
                </a:ln>
                <a:solidFill>
                  <a:srgbClr val="FFFDF8"/>
                </a:solidFill>
                <a:effectLst/>
                <a:uLnTx/>
                <a:uFillTx/>
                <a:cs typeface="+mn-ea"/>
                <a:sym typeface="+mn-lt"/>
              </a:rPr>
              <a:t>要审时度势，体现时代性</a:t>
            </a:r>
          </a:p>
        </p:txBody>
      </p:sp>
      <p:sp>
        <p:nvSpPr>
          <p:cNvPr id="11" name="椭圆 10">
            <a:extLst>
              <a:ext uri="{FF2B5EF4-FFF2-40B4-BE49-F238E27FC236}">
                <a16:creationId xmlns:a16="http://schemas.microsoft.com/office/drawing/2014/main" id="{25429B82-F627-4DAD-B554-041FD1F0CDF3}"/>
              </a:ext>
            </a:extLst>
          </p:cNvPr>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2</a:t>
            </a:r>
          </a:p>
        </p:txBody>
      </p:sp>
      <p:pic>
        <p:nvPicPr>
          <p:cNvPr descr="图片包含 游戏机  描述已自动生成" id="9" name="图片 8">
            <a:extLst>
              <a:ext uri="{FF2B5EF4-FFF2-40B4-BE49-F238E27FC236}">
                <a16:creationId xmlns:a16="http://schemas.microsoft.com/office/drawing/2014/main" id="{2D73E4C0-1859-4CFD-820E-94DD1A727795}"/>
              </a:ext>
            </a:extLst>
          </p:cNvPr>
          <p:cNvPicPr>
            <a:picLocks noChangeAspect="1"/>
          </p:cNvPicPr>
          <p:nvPr/>
        </p:nvPicPr>
        <p:blipFill>
          <a:blip r:embed="rId3">
            <a:extLst>
              <a:ext uri="{28A0092B-C50C-407E-A947-70E740481C1C}">
                <a14:useLocalDpi val="0"/>
              </a:ext>
            </a:extLst>
          </a:blip>
          <a:stretch>
            <a:fillRect/>
          </a:stretch>
        </p:blipFill>
        <p:spPr>
          <a:xfrm>
            <a:off x="7274885" y="2180242"/>
            <a:ext cx="4230153" cy="4230153"/>
          </a:xfrm>
          <a:prstGeom prst="rect">
            <a:avLst/>
          </a:prstGeom>
        </p:spPr>
      </p:pic>
    </p:spTree>
    <p:extLst>
      <p:ext uri="{BB962C8B-B14F-4D97-AF65-F5344CB8AC3E}">
        <p14:creationId val="560930636"/>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750" fill="hold" id="7"/>
                                        <p:tgtEl>
                                          <p:spTgt spid="11"/>
                                        </p:tgtEl>
                                        <p:attrNameLst>
                                          <p:attrName>ppt_w</p:attrName>
                                        </p:attrNameLst>
                                      </p:cBhvr>
                                      <p:tavLst>
                                        <p:tav tm="0">
                                          <p:val>
                                            <p:fltVal val="0"/>
                                          </p:val>
                                        </p:tav>
                                        <p:tav tm="100000">
                                          <p:val>
                                            <p:strVal val="#ppt_w"/>
                                          </p:val>
                                        </p:tav>
                                      </p:tavLst>
                                    </p:anim>
                                    <p:anim calcmode="lin" valueType="num">
                                      <p:cBhvr>
                                        <p:cTn dur="750" fill="hold" id="8"/>
                                        <p:tgtEl>
                                          <p:spTgt spid="11"/>
                                        </p:tgtEl>
                                        <p:attrNameLst>
                                          <p:attrName>ppt_h</p:attrName>
                                        </p:attrNameLst>
                                      </p:cBhvr>
                                      <p:tavLst>
                                        <p:tav tm="0">
                                          <p:val>
                                            <p:fltVal val="0"/>
                                          </p:val>
                                        </p:tav>
                                        <p:tav tm="100000">
                                          <p:val>
                                            <p:strVal val="#ppt_h"/>
                                          </p:val>
                                        </p:tav>
                                      </p:tavLst>
                                    </p:anim>
                                    <p:anim calcmode="lin" valueType="num">
                                      <p:cBhvr>
                                        <p:cTn dur="750" fill="hold" id="9"/>
                                        <p:tgtEl>
                                          <p:spTgt spid="11"/>
                                        </p:tgtEl>
                                        <p:attrNameLst>
                                          <p:attrName>style.rotation</p:attrName>
                                        </p:attrNameLst>
                                      </p:cBhvr>
                                      <p:tavLst>
                                        <p:tav tm="0">
                                          <p:val>
                                            <p:fltVal val="360"/>
                                          </p:val>
                                        </p:tav>
                                        <p:tav tm="100000">
                                          <p:val>
                                            <p:fltVal val="0"/>
                                          </p:val>
                                        </p:tav>
                                      </p:tavLst>
                                    </p:anim>
                                    <p:animEffect filter="fade" transition="in">
                                      <p:cBhvr>
                                        <p:cTn dur="750" id="10"/>
                                        <p:tgtEl>
                                          <p:spTgt spid="11"/>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4"/>
                                        </p:tgtEl>
                                        <p:attrNameLst>
                                          <p:attrName>style.visibility</p:attrName>
                                        </p:attrNameLst>
                                      </p:cBhvr>
                                      <p:to>
                                        <p:strVal val="visible"/>
                                      </p:to>
                                    </p:set>
                                    <p:animEffect filter="wipe(left)" transition="in">
                                      <p:cBhvr>
                                        <p:cTn dur="750" id="14"/>
                                        <p:tgtEl>
                                          <p:spTgt spid="4"/>
                                        </p:tgtEl>
                                      </p:cBhvr>
                                    </p:animEffect>
                                  </p:childTnLst>
                                </p:cTn>
                              </p:par>
                            </p:childTnLst>
                          </p:cTn>
                        </p:par>
                        <p:par>
                          <p:cTn fill="hold" id="15" nodeType="afterGroup">
                            <p:stCondLst>
                              <p:cond delay="1500"/>
                            </p:stCondLst>
                            <p:childTnLst>
                              <p:par>
                                <p:cTn fill="hold" grpId="0" id="16" nodeType="afterEffect" presetClass="entr" presetID="31" presetSubtype="0">
                                  <p:stCondLst>
                                    <p:cond delay="0"/>
                                  </p:stCondLst>
                                  <p:iterate type="lt">
                                    <p:tmPct val="476"/>
                                  </p:iterate>
                                  <p:childTnLst>
                                    <p:set>
                                      <p:cBhvr>
                                        <p:cTn dur="1" fill="hold" id="17">
                                          <p:stCondLst>
                                            <p:cond delay="0"/>
                                          </p:stCondLst>
                                        </p:cTn>
                                        <p:tgtEl>
                                          <p:spTgt spid="3"/>
                                        </p:tgtEl>
                                        <p:attrNameLst>
                                          <p:attrName>style.visibility</p:attrName>
                                        </p:attrNameLst>
                                      </p:cBhvr>
                                      <p:to>
                                        <p:strVal val="visible"/>
                                      </p:to>
                                    </p:set>
                                    <p:anim calcmode="lin" valueType="num">
                                      <p:cBhvr>
                                        <p:cTn dur="750" fill="hold" id="18"/>
                                        <p:tgtEl>
                                          <p:spTgt spid="3"/>
                                        </p:tgtEl>
                                        <p:attrNameLst>
                                          <p:attrName>ppt_w</p:attrName>
                                        </p:attrNameLst>
                                      </p:cBhvr>
                                      <p:tavLst>
                                        <p:tav tm="0">
                                          <p:val>
                                            <p:fltVal val="0"/>
                                          </p:val>
                                        </p:tav>
                                        <p:tav tm="100000">
                                          <p:val>
                                            <p:strVal val="#ppt_w"/>
                                          </p:val>
                                        </p:tav>
                                      </p:tavLst>
                                    </p:anim>
                                    <p:anim calcmode="lin" valueType="num">
                                      <p:cBhvr>
                                        <p:cTn dur="750" fill="hold" id="19"/>
                                        <p:tgtEl>
                                          <p:spTgt spid="3"/>
                                        </p:tgtEl>
                                        <p:attrNameLst>
                                          <p:attrName>ppt_h</p:attrName>
                                        </p:attrNameLst>
                                      </p:cBhvr>
                                      <p:tavLst>
                                        <p:tav tm="0">
                                          <p:val>
                                            <p:fltVal val="0"/>
                                          </p:val>
                                        </p:tav>
                                        <p:tav tm="100000">
                                          <p:val>
                                            <p:strVal val="#ppt_h"/>
                                          </p:val>
                                        </p:tav>
                                      </p:tavLst>
                                    </p:anim>
                                    <p:anim calcmode="lin" valueType="num">
                                      <p:cBhvr>
                                        <p:cTn dur="750" fill="hold" id="20"/>
                                        <p:tgtEl>
                                          <p:spTgt spid="3"/>
                                        </p:tgtEl>
                                        <p:attrNameLst>
                                          <p:attrName>style.rotation</p:attrName>
                                        </p:attrNameLst>
                                      </p:cBhvr>
                                      <p:tavLst>
                                        <p:tav tm="0">
                                          <p:val>
                                            <p:fltVal val="90"/>
                                          </p:val>
                                        </p:tav>
                                        <p:tav tm="100000">
                                          <p:val>
                                            <p:fltVal val="0"/>
                                          </p:val>
                                        </p:tav>
                                      </p:tavLst>
                                    </p:anim>
                                    <p:animEffect filter="fade" transition="in">
                                      <p:cBhvr>
                                        <p:cTn dur="750" id="21"/>
                                        <p:tgtEl>
                                          <p:spTgt spid="3"/>
                                        </p:tgtEl>
                                      </p:cBhvr>
                                    </p:animEffect>
                                  </p:childTnLst>
                                </p:cTn>
                              </p:par>
                            </p:childTnLst>
                          </p:cTn>
                        </p:par>
                        <p:par>
                          <p:cTn fill="hold" id="22" nodeType="afterGroup">
                            <p:stCondLst>
                              <p:cond delay="2250"/>
                            </p:stCondLst>
                            <p:childTnLst>
                              <p:par>
                                <p:cTn fill="hold" id="23" nodeType="afterEffect" presetClass="entr" presetID="21" presetSubtype="1">
                                  <p:stCondLst>
                                    <p:cond delay="0"/>
                                  </p:stCondLst>
                                  <p:childTnLst>
                                    <p:set>
                                      <p:cBhvr>
                                        <p:cTn dur="1" fill="hold" id="24">
                                          <p:stCondLst>
                                            <p:cond delay="0"/>
                                          </p:stCondLst>
                                        </p:cTn>
                                        <p:tgtEl>
                                          <p:spTgt spid="9"/>
                                        </p:tgtEl>
                                        <p:attrNameLst>
                                          <p:attrName>style.visibility</p:attrName>
                                        </p:attrNameLst>
                                      </p:cBhvr>
                                      <p:to>
                                        <p:strVal val="visible"/>
                                      </p:to>
                                    </p:set>
                                    <p:animEffect filter="wheel(1)" transition="in">
                                      <p:cBhvr>
                                        <p:cTn dur="750" id="2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描述已自动生成" id="12" name="图片 11">
            <a:extLst>
              <a:ext uri="{FF2B5EF4-FFF2-40B4-BE49-F238E27FC236}">
                <a16:creationId xmlns:a16="http://schemas.microsoft.com/office/drawing/2014/main" id="{E0049546-B4A1-4E16-A50C-F18D87092B48}"/>
              </a:ext>
            </a:extLst>
          </p:cNvPr>
          <p:cNvPicPr>
            <a:picLocks noChangeAspect="1"/>
          </p:cNvPicPr>
          <p:nvPr/>
        </p:nvPicPr>
        <p:blipFill>
          <a:blip r:embed="rId3">
            <a:extLst>
              <a:ext uri="{28A0092B-C50C-407E-A947-70E740481C1C}">
                <a14:useLocalDpi val="0"/>
              </a:ext>
            </a:extLst>
          </a:blip>
          <a:stretch>
            <a:fillRect/>
          </a:stretch>
        </p:blipFill>
        <p:spPr>
          <a:xfrm rot="20660212">
            <a:off x="6604338" y="926516"/>
            <a:ext cx="5004967" cy="5004967"/>
          </a:xfrm>
          <a:prstGeom prst="rect">
            <a:avLst/>
          </a:prstGeom>
        </p:spPr>
      </p:pic>
      <p:sp>
        <p:nvSpPr>
          <p:cNvPr id="3" name="矩形 2"/>
          <p:cNvSpPr/>
          <p:nvPr/>
        </p:nvSpPr>
        <p:spPr>
          <a:xfrm>
            <a:off x="1628775" y="2749261"/>
            <a:ext cx="5582693" cy="3383280"/>
          </a:xfrm>
          <a:prstGeom prst="rect">
            <a:avLst/>
          </a:prstGeom>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00" kumimoji="0" lang="zh-CN" noProof="0" normalizeH="0" spc="0" strike="noStrike" sz="2400" u="none">
                <a:ln>
                  <a:noFill/>
                </a:ln>
                <a:solidFill>
                  <a:schemeClr val="tx1">
                    <a:lumMod val="75000"/>
                    <a:lumOff val="25000"/>
                  </a:schemeClr>
                </a:solidFill>
                <a:effectLst/>
                <a:uLnTx/>
                <a:uFillTx/>
                <a:cs typeface="+mn-ea"/>
                <a:sym typeface="+mn-lt"/>
              </a:rPr>
              <a:t>纪检监察工作要与时俱进，纪检监察干部的思想观念必须与之同步，大胆摒弃那些主观主义和教条主义的思维定势，及时更新那些陈旧的、不适时宜的思想观念和方法，要强化危机意识，与时俱进，锐意进取。</a:t>
            </a:r>
          </a:p>
        </p:txBody>
      </p:sp>
      <p:sp>
        <p:nvSpPr>
          <p:cNvPr id="4" name="任意多边形: 形状 19"/>
          <p:cNvSpPr/>
          <p:nvPr/>
        </p:nvSpPr>
        <p:spPr>
          <a:xfrm>
            <a:off x="1628775" y="1820242"/>
            <a:ext cx="5680308" cy="720000"/>
          </a:xfrm>
          <a:custGeom>
            <a:gdLst>
              <a:gd fmla="*/ 0 w 4049493" name="connsiteX0"/>
              <a:gd fmla="*/ 0 h 720000" name="connsiteY0"/>
              <a:gd fmla="*/ 3929491 w 4049493" name="connsiteX1"/>
              <a:gd fmla="*/ 0 h 720000" name="connsiteY1"/>
              <a:gd fmla="*/ 4049493 w 4049493" name="connsiteX2"/>
              <a:gd fmla="*/ 120002 h 720000" name="connsiteY2"/>
              <a:gd fmla="*/ 4049493 w 4049493" name="connsiteX3"/>
              <a:gd fmla="*/ 599998 h 720000" name="connsiteY3"/>
              <a:gd fmla="*/ 3929491 w 4049493" name="connsiteX4"/>
              <a:gd fmla="*/ 720000 h 720000" name="connsiteY4"/>
              <a:gd fmla="*/ 0 w 4049493" name="connsiteX5"/>
              <a:gd fmla="*/ 720000 h 720000" name="connsiteY5"/>
              <a:gd fmla="*/ 47921 w 4049493" name="connsiteX6"/>
              <a:gd fmla="*/ 661919 h 720000" name="connsiteY6"/>
              <a:gd fmla="*/ 140144 w 4049493" name="connsiteX7"/>
              <a:gd fmla="*/ 360000 h 720000" name="connsiteY7"/>
              <a:gd fmla="*/ 47921 w 4049493" name="connsiteX8"/>
              <a:gd fmla="*/ 58081 h 720000" name="connsiteY8"/>
              <a:gd fmla="*/ 0 w 4049493" name="connsiteX9"/>
              <a:gd fmla="*/ 0 h 7200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20000" w="4049493">
                <a:moveTo>
                  <a:pt x="0" y="0"/>
                </a:moveTo>
                <a:lnTo>
                  <a:pt x="3929491" y="0"/>
                </a:lnTo>
                <a:cubicBezTo>
                  <a:pt x="3995766" y="0"/>
                  <a:pt x="4049493" y="53727"/>
                  <a:pt x="4049493" y="120002"/>
                </a:cubicBezTo>
                <a:lnTo>
                  <a:pt x="4049493" y="599998"/>
                </a:lnTo>
                <a:cubicBezTo>
                  <a:pt x="4049493" y="666273"/>
                  <a:pt x="3995766" y="720000"/>
                  <a:pt x="3929491" y="720000"/>
                </a:cubicBezTo>
                <a:lnTo>
                  <a:pt x="0" y="720000"/>
                </a:lnTo>
                <a:lnTo>
                  <a:pt x="47921" y="661919"/>
                </a:lnTo>
                <a:cubicBezTo>
                  <a:pt x="106146" y="575735"/>
                  <a:pt x="140144" y="471838"/>
                  <a:pt x="140144" y="360000"/>
                </a:cubicBezTo>
                <a:cubicBezTo>
                  <a:pt x="140144" y="248162"/>
                  <a:pt x="106146" y="144266"/>
                  <a:pt x="47921" y="58081"/>
                </a:cubicBezTo>
                <a:lnTo>
                  <a:pt x="0" y="0"/>
                </a:lnTo>
                <a:close/>
              </a:path>
            </a:pathLst>
          </a:cu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2800" u="none">
                <a:ln>
                  <a:noFill/>
                </a:ln>
                <a:solidFill>
                  <a:srgbClr val="FFFDF8"/>
                </a:solidFill>
                <a:effectLst/>
                <a:uLnTx/>
                <a:uFillTx/>
                <a:cs typeface="+mn-ea"/>
                <a:sym typeface="+mn-lt"/>
              </a:rPr>
              <a:t>要大胆开拓，富于创造性</a:t>
            </a:r>
          </a:p>
        </p:txBody>
      </p:sp>
      <p:sp>
        <p:nvSpPr>
          <p:cNvPr id="11" name="椭圆 10">
            <a:extLst>
              <a:ext uri="{FF2B5EF4-FFF2-40B4-BE49-F238E27FC236}">
                <a16:creationId xmlns:a16="http://schemas.microsoft.com/office/drawing/2014/main" id="{C424CECA-0479-4980-85B5-0CB89BE8FA42}"/>
              </a:ext>
            </a:extLst>
          </p:cNvPr>
          <p:cNvSpPr/>
          <p:nvPr/>
        </p:nvSpPr>
        <p:spPr>
          <a:xfrm>
            <a:off x="874578" y="1820243"/>
            <a:ext cx="719999" cy="719999"/>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prstClr val="white"/>
                </a:solidFill>
                <a:effectLst/>
                <a:uLnTx/>
                <a:uFillTx/>
                <a:cs typeface="+mn-ea"/>
                <a:sym typeface="+mn-lt"/>
              </a:rPr>
              <a:t>3</a:t>
            </a:r>
          </a:p>
        </p:txBody>
      </p:sp>
    </p:spTree>
    <p:extLst>
      <p:ext uri="{BB962C8B-B14F-4D97-AF65-F5344CB8AC3E}">
        <p14:creationId val="4210487838"/>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750" id="7"/>
                                        <p:tgtEl>
                                          <p:spTgt spid="4"/>
                                        </p:tgtEl>
                                      </p:cBhvr>
                                    </p:animEffect>
                                  </p:childTnLst>
                                </p:cTn>
                              </p:par>
                            </p:childTnLst>
                          </p:cTn>
                        </p:par>
                        <p:par>
                          <p:cTn fill="hold" id="8" nodeType="afterGroup">
                            <p:stCondLst>
                              <p:cond delay="750"/>
                            </p:stCondLst>
                            <p:childTnLst>
                              <p:par>
                                <p:cTn decel="100000" fill="hold" grpId="0" id="9" nodeType="afterEffect" presetClass="entr" presetID="49"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750" fill="hold" id="11"/>
                                        <p:tgtEl>
                                          <p:spTgt spid="11"/>
                                        </p:tgtEl>
                                        <p:attrNameLst>
                                          <p:attrName>ppt_w</p:attrName>
                                        </p:attrNameLst>
                                      </p:cBhvr>
                                      <p:tavLst>
                                        <p:tav tm="0">
                                          <p:val>
                                            <p:fltVal val="0"/>
                                          </p:val>
                                        </p:tav>
                                        <p:tav tm="100000">
                                          <p:val>
                                            <p:strVal val="#ppt_w"/>
                                          </p:val>
                                        </p:tav>
                                      </p:tavLst>
                                    </p:anim>
                                    <p:anim calcmode="lin" valueType="num">
                                      <p:cBhvr>
                                        <p:cTn dur="750" fill="hold" id="12"/>
                                        <p:tgtEl>
                                          <p:spTgt spid="11"/>
                                        </p:tgtEl>
                                        <p:attrNameLst>
                                          <p:attrName>ppt_h</p:attrName>
                                        </p:attrNameLst>
                                      </p:cBhvr>
                                      <p:tavLst>
                                        <p:tav tm="0">
                                          <p:val>
                                            <p:fltVal val="0"/>
                                          </p:val>
                                        </p:tav>
                                        <p:tav tm="100000">
                                          <p:val>
                                            <p:strVal val="#ppt_h"/>
                                          </p:val>
                                        </p:tav>
                                      </p:tavLst>
                                    </p:anim>
                                    <p:anim calcmode="lin" valueType="num">
                                      <p:cBhvr>
                                        <p:cTn dur="750" fill="hold" id="13"/>
                                        <p:tgtEl>
                                          <p:spTgt spid="11"/>
                                        </p:tgtEl>
                                        <p:attrNameLst>
                                          <p:attrName>style.rotation</p:attrName>
                                        </p:attrNameLst>
                                      </p:cBhvr>
                                      <p:tavLst>
                                        <p:tav tm="0">
                                          <p:val>
                                            <p:fltVal val="360"/>
                                          </p:val>
                                        </p:tav>
                                        <p:tav tm="100000">
                                          <p:val>
                                            <p:fltVal val="0"/>
                                          </p:val>
                                        </p:tav>
                                      </p:tavLst>
                                    </p:anim>
                                    <p:animEffect filter="fade" transition="in">
                                      <p:cBhvr>
                                        <p:cTn dur="750" id="14"/>
                                        <p:tgtEl>
                                          <p:spTgt spid="11"/>
                                        </p:tgtEl>
                                      </p:cBhvr>
                                    </p:animEffect>
                                  </p:childTnLst>
                                </p:cTn>
                              </p:par>
                            </p:childTnLst>
                          </p:cTn>
                        </p:par>
                        <p:par>
                          <p:cTn fill="hold" id="15" nodeType="afterGroup">
                            <p:stCondLst>
                              <p:cond delay="1500"/>
                            </p:stCondLst>
                            <p:childTnLst>
                              <p:par>
                                <p:cTn fill="hold" grpId="0" id="16" nodeType="afterEffect" presetClass="entr" presetID="22" presetSubtype="4">
                                  <p:stCondLst>
                                    <p:cond delay="0"/>
                                  </p:stCondLst>
                                  <p:childTnLst>
                                    <p:set>
                                      <p:cBhvr>
                                        <p:cTn dur="1" fill="hold" id="17">
                                          <p:stCondLst>
                                            <p:cond delay="0"/>
                                          </p:stCondLst>
                                        </p:cTn>
                                        <p:tgtEl>
                                          <p:spTgt spid="3"/>
                                        </p:tgtEl>
                                        <p:attrNameLst>
                                          <p:attrName>style.visibility</p:attrName>
                                        </p:attrNameLst>
                                      </p:cBhvr>
                                      <p:to>
                                        <p:strVal val="visible"/>
                                      </p:to>
                                    </p:set>
                                    <p:animEffect filter="wipe(down)" transition="in">
                                      <p:cBhvr>
                                        <p:cTn dur="750" id="18"/>
                                        <p:tgtEl>
                                          <p:spTgt spid="3"/>
                                        </p:tgtEl>
                                      </p:cBhvr>
                                    </p:animEffect>
                                  </p:childTnLst>
                                </p:cTn>
                              </p:par>
                            </p:childTnLst>
                          </p:cTn>
                        </p:par>
                        <p:par>
                          <p:cTn fill="hold" id="19" nodeType="afterGroup">
                            <p:stCondLst>
                              <p:cond delay="2250"/>
                            </p:stCondLst>
                            <p:childTnLst>
                              <p:par>
                                <p:cTn fill="hold" id="20" nodeType="afterEffect" presetClass="entr" presetID="42"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fade" transition="in">
                                      <p:cBhvr>
                                        <p:cTn dur="750" id="22"/>
                                        <p:tgtEl>
                                          <p:spTgt spid="12"/>
                                        </p:tgtEl>
                                      </p:cBhvr>
                                    </p:animEffect>
                                    <p:anim calcmode="lin" valueType="num">
                                      <p:cBhvr>
                                        <p:cTn dur="750" fill="hold" id="23"/>
                                        <p:tgtEl>
                                          <p:spTgt spid="12"/>
                                        </p:tgtEl>
                                        <p:attrNameLst>
                                          <p:attrName>ppt_x</p:attrName>
                                        </p:attrNameLst>
                                      </p:cBhvr>
                                      <p:tavLst>
                                        <p:tav tm="0">
                                          <p:val>
                                            <p:strVal val="#ppt_x"/>
                                          </p:val>
                                        </p:tav>
                                        <p:tav tm="100000">
                                          <p:val>
                                            <p:strVal val="#ppt_x"/>
                                          </p:val>
                                        </p:tav>
                                      </p:tavLst>
                                    </p:anim>
                                    <p:anim calcmode="lin" valueType="num">
                                      <p:cBhvr>
                                        <p:cTn dur="750" fill="hold" id="24"/>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40">
            <a:extLst>
              <a:ext uri="{FF2B5EF4-FFF2-40B4-BE49-F238E27FC236}">
                <a16:creationId xmlns:a16="http://schemas.microsoft.com/office/drawing/2014/main" id="{5C8DAB95-BDCC-415F-B244-9A0C80CA7CF1}"/>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descr="图片包含 游戏机, 建筑, 围栏  描述已自动生成" id="42" name="图片 41">
            <a:extLst>
              <a:ext uri="{FF2B5EF4-FFF2-40B4-BE49-F238E27FC236}">
                <a16:creationId xmlns:a16="http://schemas.microsoft.com/office/drawing/2014/main" id="{0822FA29-AA01-45D4-8999-5E206A6F1BF7}"/>
              </a:ext>
            </a:extLst>
          </p:cNvPr>
          <p:cNvPicPr>
            <a:picLocks noChangeAspect="1"/>
          </p:cNvPicPr>
          <p:nvPr/>
        </p:nvPicPr>
        <p:blipFill>
          <a:blip r:embed="rId3">
            <a:extLst>
              <a:ext uri="{28A0092B-C50C-407E-A947-70E740481C1C}">
                <a14:useLocalDpi val="0"/>
              </a:ext>
            </a:extLst>
          </a:blip>
          <a:srcRect t="58658"/>
          <a:stretch>
            <a:fillRect/>
          </a:stretch>
        </p:blipFill>
        <p:spPr>
          <a:xfrm>
            <a:off x="0" y="4022724"/>
            <a:ext cx="12192000" cy="2835276"/>
          </a:xfrm>
          <a:prstGeom prst="rect">
            <a:avLst/>
          </a:prstGeom>
        </p:spPr>
      </p:pic>
      <p:pic>
        <p:nvPicPr>
          <p:cNvPr id="5" name="图片 4">
            <a:extLst>
              <a:ext uri="{FF2B5EF4-FFF2-40B4-BE49-F238E27FC236}">
                <a16:creationId xmlns:a16="http://schemas.microsoft.com/office/drawing/2014/main" id="{35CBB415-C965-4E9E-96DA-4C430F9B4BF2}"/>
              </a:ext>
            </a:extLst>
          </p:cNvPr>
          <p:cNvPicPr>
            <a:picLocks noChangeAspect="1"/>
          </p:cNvPicPr>
          <p:nvPr/>
        </p:nvPicPr>
        <p:blipFill>
          <a:blip r:embed="rId4">
            <a:extLst>
              <a:ext uri="{28A0092B-C50C-407E-A947-70E740481C1C}">
                <a14:useLocalDpi val="0"/>
              </a:ext>
            </a:extLst>
          </a:blip>
          <a:srcRect b="68333" l="71719"/>
          <a:stretch>
            <a:fillRect/>
          </a:stretch>
        </p:blipFill>
        <p:spPr>
          <a:xfrm>
            <a:off x="8743950" y="0"/>
            <a:ext cx="3448050" cy="2171700"/>
          </a:xfrm>
          <a:prstGeom prst="rect">
            <a:avLst/>
          </a:prstGeom>
        </p:spPr>
      </p:pic>
      <p:pic>
        <p:nvPicPr>
          <p:cNvPr descr="图片包含 游戏机, 监控, 截图, 屏幕  描述已自动生成" id="11" name="图片 白">
            <a:extLst>
              <a:ext uri="{FF2B5EF4-FFF2-40B4-BE49-F238E27FC236}">
                <a16:creationId xmlns:a16="http://schemas.microsoft.com/office/drawing/2014/main" id="{FD03120C-3B06-4D0F-88BF-7DC615321BF4}"/>
              </a:ext>
            </a:extLst>
          </p:cNvPr>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D252EA6-59F7-4CE1-A5EF-F9A8A4E7A0C5}"/>
              </a:ext>
            </a:extLst>
          </p:cNvPr>
          <p:cNvPicPr>
            <a:picLocks noChangeAspect="1"/>
          </p:cNvPicPr>
          <p:nvPr/>
        </p:nvPicPr>
        <p:blipFill>
          <a:blip r:embed="rId6">
            <a:extLst>
              <a:ext uri="{28A0092B-C50C-407E-A947-70E740481C1C}">
                <a14:useLocalDpi val="0"/>
              </a:ext>
            </a:extLst>
          </a:blip>
          <a:srcRect l="51549" t="58767"/>
          <a:stretch>
            <a:fillRect/>
          </a:stretch>
        </p:blipFill>
        <p:spPr>
          <a:xfrm>
            <a:off x="6687842" y="4223166"/>
            <a:ext cx="5504158" cy="2634833"/>
          </a:xfrm>
          <a:prstGeom prst="rect">
            <a:avLst/>
          </a:prstGeom>
        </p:spPr>
      </p:pic>
      <p:pic>
        <p:nvPicPr>
          <p:cNvPr descr="图片包含 室内, 监控, 桌子, 电脑  描述已自动生成" id="43" name="图片 42">
            <a:extLst>
              <a:ext uri="{FF2B5EF4-FFF2-40B4-BE49-F238E27FC236}">
                <a16:creationId xmlns:a16="http://schemas.microsoft.com/office/drawing/2014/main" id="{A0457006-B37A-410E-92A1-1D840289327C}"/>
              </a:ext>
            </a:extLst>
          </p:cNvPr>
          <p:cNvPicPr>
            <a:picLocks noChangeAspect="1"/>
          </p:cNvPicPr>
          <p:nvPr/>
        </p:nvPicPr>
        <p:blipFill>
          <a:blip r:embed="rId7">
            <a:extLst>
              <a:ext uri="{28A0092B-C50C-407E-A947-70E740481C1C}">
                <a14:useLocalDpi val="0"/>
              </a:ext>
            </a:extLst>
          </a:blip>
          <a:srcRect t="49933"/>
          <a:stretch>
            <a:fillRect/>
          </a:stretch>
        </p:blipFill>
        <p:spPr>
          <a:xfrm>
            <a:off x="0" y="3301941"/>
            <a:ext cx="12192000" cy="3556058"/>
          </a:xfrm>
          <a:prstGeom prst="rect">
            <a:avLst/>
          </a:prstGeom>
        </p:spPr>
      </p:pic>
      <p:sp>
        <p:nvSpPr>
          <p:cNvPr id="13" name="矩形 12">
            <a:extLst>
              <a:ext uri="{FF2B5EF4-FFF2-40B4-BE49-F238E27FC236}">
                <a16:creationId xmlns:a16="http://schemas.microsoft.com/office/drawing/2014/main" id="{B6332D45-F293-420B-A953-CDE4A2D7E754}"/>
              </a:ext>
            </a:extLst>
          </p:cNvPr>
          <p:cNvSpPr/>
          <p:nvPr/>
        </p:nvSpPr>
        <p:spPr>
          <a:xfrm>
            <a:off x="2024348" y="1284490"/>
            <a:ext cx="8056364" cy="1554480"/>
          </a:xfrm>
          <a:prstGeom prst="rect">
            <a:avLst/>
          </a:prstGeom>
        </p:spPr>
        <p:txBody>
          <a:bodyPr wrap="square">
            <a:spAutoFit/>
          </a:bodyPr>
          <a:lstStyle/>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围绕中心，服务大局</a:t>
            </a:r>
          </a:p>
          <a:p>
            <a:pPr algn="ctr" lvl="0">
              <a:defRPr/>
            </a:pPr>
            <a:r>
              <a:rPr altLang="en-US" b="1" lang="zh-CN" sz="4800">
                <a:solidFill>
                  <a:srgbClr val="FF0000"/>
                </a:solidFill>
                <a:effectLst>
                  <a:innerShdw blurRad="63500" dir="13500000" dist="50800">
                    <a:srgbClr val="000000">
                      <a:alpha val="50000"/>
                    </a:srgbClr>
                  </a:innerShdw>
                </a:effectLst>
                <a:latin charset="-122" panose="020b0503020204020204" pitchFamily="34" typeface="微软雅黑"/>
                <a:ea charset="-122" panose="020b0503020204020204" pitchFamily="34" typeface="微软雅黑"/>
                <a:cs typeface="+mn-ea"/>
                <a:sym typeface="+mn-lt"/>
              </a:rPr>
              <a:t>针对性地做好纪检监察工作</a:t>
            </a:r>
          </a:p>
        </p:txBody>
      </p:sp>
      <p:sp>
        <p:nvSpPr>
          <p:cNvPr id="14" name="矩形 13">
            <a:extLst>
              <a:ext uri="{FF2B5EF4-FFF2-40B4-BE49-F238E27FC236}">
                <a16:creationId xmlns:a16="http://schemas.microsoft.com/office/drawing/2014/main" id="{A9540142-61E5-41DA-911B-443E256F63AF}"/>
              </a:ext>
            </a:extLst>
          </p:cNvPr>
          <p:cNvSpPr/>
          <p:nvPr/>
        </p:nvSpPr>
        <p:spPr>
          <a:xfrm>
            <a:off x="2024348" y="3095219"/>
            <a:ext cx="8324850" cy="6400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100" strike="noStrike" sz="3600" u="none">
                <a:ln>
                  <a:noFill/>
                </a:ln>
                <a:gradFill>
                  <a:gsLst>
                    <a:gs pos="10000">
                      <a:srgbClr val="C00000"/>
                    </a:gs>
                    <a:gs pos="70000">
                      <a:srgbClr val="FF0000"/>
                    </a:gs>
                  </a:gsLst>
                  <a:lin ang="5400000" scaled="1"/>
                </a:gradFill>
                <a:uLnTx/>
                <a:uFillTx/>
                <a:cs typeface="+mn-ea"/>
                <a:sym typeface="+mn-lt"/>
              </a:rPr>
              <a:t>新时代如何做好纪检监察工作</a:t>
            </a:r>
          </a:p>
        </p:txBody>
      </p:sp>
      <p:grpSp>
        <p:nvGrpSpPr>
          <p:cNvPr id="28" name="组合 27">
            <a:extLst>
              <a:ext uri="{FF2B5EF4-FFF2-40B4-BE49-F238E27FC236}">
                <a16:creationId xmlns:a16="http://schemas.microsoft.com/office/drawing/2014/main" id="{14DE8F42-F36B-46BA-80D0-C27A8CE322A3}"/>
              </a:ext>
            </a:extLst>
          </p:cNvPr>
          <p:cNvGrpSpPr/>
          <p:nvPr/>
        </p:nvGrpSpPr>
        <p:grpSpPr>
          <a:xfrm>
            <a:off x="2205938" y="2791777"/>
            <a:ext cx="7780125" cy="340128"/>
            <a:chOff x="2067818" y="2516914"/>
            <a:chExt cx="7780125" cy="340128"/>
          </a:xfrm>
        </p:grpSpPr>
        <p:cxnSp>
          <p:nvCxnSpPr>
            <p:cNvPr id="29" name="直接连接符 28">
              <a:extLst>
                <a:ext uri="{FF2B5EF4-FFF2-40B4-BE49-F238E27FC236}">
                  <a16:creationId xmlns:a16="http://schemas.microsoft.com/office/drawing/2014/main" id="{FC987562-98B6-429F-A9DF-447663FD625A}"/>
                </a:ext>
              </a:extLst>
            </p:cNvPr>
            <p:cNvCxnSpPr/>
            <p:nvPr/>
          </p:nvCxnSpPr>
          <p:spPr>
            <a:xfrm>
              <a:off x="2067818"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8586D314-B9D8-4213-96CD-3DE26DBF29B5}"/>
                </a:ext>
              </a:extLst>
            </p:cNvPr>
            <p:cNvCxnSpPr/>
            <p:nvPr/>
          </p:nvCxnSpPr>
          <p:spPr>
            <a:xfrm>
              <a:off x="6603532" y="2685544"/>
              <a:ext cx="3244411"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4DEB1CDE-BBC3-4FE5-8B04-5DF2EBBC298C}"/>
                </a:ext>
              </a:extLst>
            </p:cNvPr>
            <p:cNvGrpSpPr/>
            <p:nvPr/>
          </p:nvGrpSpPr>
          <p:grpSpPr>
            <a:xfrm>
              <a:off x="5366039" y="2516914"/>
              <a:ext cx="1183683" cy="340128"/>
              <a:chOff x="3965502" y="1879809"/>
              <a:chExt cx="1193100" cy="342834"/>
            </a:xfrm>
            <a:solidFill>
              <a:srgbClr val="FF0000"/>
            </a:solidFill>
          </p:grpSpPr>
          <p:sp>
            <p:nvSpPr>
              <p:cNvPr id="32" name="PA-dark-star-shape_15445">
                <a:extLst>
                  <a:ext uri="{FF2B5EF4-FFF2-40B4-BE49-F238E27FC236}">
                    <a16:creationId xmlns:a16="http://schemas.microsoft.com/office/drawing/2014/main" id="{0D00F3B9-32B2-42DA-A1A4-13BE983B9C3E}"/>
                  </a:ext>
                </a:extLst>
              </p:cNvPr>
              <p:cNvSpPr>
                <a:spLocks noChangeAspect="1"/>
              </p:cNvSpPr>
              <p:nvPr>
                <p:custDataLst>
                  <p:tags r:id="rId8"/>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3" name="PA-dark-star-shape_15445">
                <a:extLst>
                  <a:ext uri="{FF2B5EF4-FFF2-40B4-BE49-F238E27FC236}">
                    <a16:creationId xmlns:a16="http://schemas.microsoft.com/office/drawing/2014/main" id="{DF21BC97-C77F-428E-A8CD-C94FD173D344}"/>
                  </a:ext>
                </a:extLst>
              </p:cNvPr>
              <p:cNvSpPr>
                <a:spLocks noChangeAspect="1"/>
              </p:cNvSpPr>
              <p:nvPr>
                <p:custDataLst>
                  <p:tags r:id="rId9"/>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4" name="PA-dark-star-shape_15445">
                <a:extLst>
                  <a:ext uri="{FF2B5EF4-FFF2-40B4-BE49-F238E27FC236}">
                    <a16:creationId xmlns:a16="http://schemas.microsoft.com/office/drawing/2014/main" id="{8E22FA72-F69D-4FA2-98F1-62848D3357BE}"/>
                  </a:ext>
                </a:extLst>
              </p:cNvPr>
              <p:cNvSpPr>
                <a:spLocks noChangeAspect="1"/>
              </p:cNvSpPr>
              <p:nvPr>
                <p:custDataLst>
                  <p:tags r:id="rId10"/>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5" name="PA-dark-star-shape_15445">
                <a:extLst>
                  <a:ext uri="{FF2B5EF4-FFF2-40B4-BE49-F238E27FC236}">
                    <a16:creationId xmlns:a16="http://schemas.microsoft.com/office/drawing/2014/main" id="{B2BE315A-E667-4EC7-8DB1-329CF7C13F63}"/>
                  </a:ext>
                </a:extLst>
              </p:cNvPr>
              <p:cNvSpPr>
                <a:spLocks noChangeAspect="1"/>
              </p:cNvSpPr>
              <p:nvPr>
                <p:custDataLst>
                  <p:tags r:id="rId11"/>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sp>
            <p:nvSpPr>
              <p:cNvPr id="36" name="PA-dark-star-shape_15445">
                <a:extLst>
                  <a:ext uri="{FF2B5EF4-FFF2-40B4-BE49-F238E27FC236}">
                    <a16:creationId xmlns:a16="http://schemas.microsoft.com/office/drawing/2014/main" id="{61F3A969-BB78-472E-827F-D47CF5658B3D}"/>
                  </a:ext>
                </a:extLst>
              </p:cNvPr>
              <p:cNvSpPr>
                <a:spLocks noChangeAspect="1"/>
              </p:cNvSpPr>
              <p:nvPr>
                <p:custDataLst>
                  <p:tags r:id="rId12"/>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ltLang="en-US" lang="zh-CN">
                  <a:cs typeface="+mn-ea"/>
                  <a:sym typeface="+mn-lt"/>
                </a:endParaRPr>
              </a:p>
            </p:txBody>
          </p:sp>
        </p:grpSp>
      </p:grpSp>
      <p:grpSp>
        <p:nvGrpSpPr>
          <p:cNvPr id="6" name="组合 5">
            <a:extLst>
              <a:ext uri="{FF2B5EF4-FFF2-40B4-BE49-F238E27FC236}">
                <a16:creationId xmlns:a16="http://schemas.microsoft.com/office/drawing/2014/main" id="{8FC69286-C151-4A85-9A70-D6288EF207CA}"/>
              </a:ext>
            </a:extLst>
          </p:cNvPr>
          <p:cNvGrpSpPr/>
          <p:nvPr/>
        </p:nvGrpSpPr>
        <p:grpSpPr>
          <a:xfrm>
            <a:off x="2205937" y="4388258"/>
            <a:ext cx="3298221" cy="1234871"/>
            <a:chOff x="2205937" y="4388258"/>
            <a:chExt cx="3298221" cy="1234871"/>
          </a:xfrm>
        </p:grpSpPr>
        <p:sp>
          <p:nvSpPr>
            <p:cNvPr id="40" name="任意多边形: 形状 39">
              <a:extLst>
                <a:ext uri="{FF2B5EF4-FFF2-40B4-BE49-F238E27FC236}">
                  <a16:creationId xmlns:a16="http://schemas.microsoft.com/office/drawing/2014/main" id="{BE56E641-34A4-49CE-962C-5242B26DC613}"/>
                </a:ext>
              </a:extLst>
            </p:cNvPr>
            <p:cNvSpPr/>
            <p:nvPr/>
          </p:nvSpPr>
          <p:spPr>
            <a:xfrm>
              <a:off x="2205937" y="4388258"/>
              <a:ext cx="3298221" cy="1234871"/>
            </a:xfrm>
            <a:custGeom>
              <a:gdLst>
                <a:gd fmla="*/ 2823860 w 3298221" name="connsiteX0"/>
                <a:gd fmla="*/ 0 h 1234871" name="connsiteY0"/>
                <a:gd fmla="*/ 3298221 w 3298221" name="connsiteX1"/>
                <a:gd fmla="*/ 0 h 1234871" name="connsiteY1"/>
                <a:gd fmla="*/ 3298221 w 3298221" name="connsiteX2"/>
                <a:gd fmla="*/ 1234871 h 1234871" name="connsiteY2"/>
                <a:gd fmla="*/ 2823860 w 3298221" name="connsiteX3"/>
                <a:gd fmla="*/ 1234871 h 1234871" name="connsiteY3"/>
                <a:gd fmla="*/ 2823860 w 3298221" name="connsiteX4"/>
                <a:gd fmla="*/ 1080512 h 1234871" name="connsiteY4"/>
                <a:gd fmla="*/ 3143862 w 3298221" name="connsiteX5"/>
                <a:gd fmla="*/ 1080512 h 1234871" name="connsiteY5"/>
                <a:gd fmla="*/ 3143862 w 3298221" name="connsiteX6"/>
                <a:gd fmla="*/ 154359 h 1234871" name="connsiteY6"/>
                <a:gd fmla="*/ 2823860 w 3298221" name="connsiteX7"/>
                <a:gd fmla="*/ 154359 h 1234871" name="connsiteY7"/>
                <a:gd fmla="*/ 0 w 3298221" name="connsiteX8"/>
                <a:gd fmla="*/ 0 h 1234871" name="connsiteY8"/>
                <a:gd fmla="*/ 474360 w 3298221" name="connsiteX9"/>
                <a:gd fmla="*/ 0 h 1234871" name="connsiteY9"/>
                <a:gd fmla="*/ 474360 w 3298221" name="connsiteX10"/>
                <a:gd fmla="*/ 154359 h 1234871" name="connsiteY10"/>
                <a:gd fmla="*/ 154359 w 3298221" name="connsiteX11"/>
                <a:gd fmla="*/ 154359 h 1234871" name="connsiteY11"/>
                <a:gd fmla="*/ 154359 w 3298221" name="connsiteX12"/>
                <a:gd fmla="*/ 1080512 h 1234871" name="connsiteY12"/>
                <a:gd fmla="*/ 474360 w 3298221" name="connsiteX13"/>
                <a:gd fmla="*/ 1080512 h 1234871" name="connsiteY13"/>
                <a:gd fmla="*/ 474360 w 3298221" name="connsiteX14"/>
                <a:gd fmla="*/ 1234871 h 1234871" name="connsiteY14"/>
                <a:gd fmla="*/ 0 w 3298221" name="connsiteX15"/>
                <a:gd fmla="*/ 1234871 h 123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234871" w="3298221">
                  <a:moveTo>
                    <a:pt x="2823860" y="0"/>
                  </a:moveTo>
                  <a:lnTo>
                    <a:pt x="3298221" y="0"/>
                  </a:lnTo>
                  <a:lnTo>
                    <a:pt x="3298221" y="1234871"/>
                  </a:lnTo>
                  <a:lnTo>
                    <a:pt x="2823860" y="1234871"/>
                  </a:lnTo>
                  <a:lnTo>
                    <a:pt x="2823860" y="1080512"/>
                  </a:lnTo>
                  <a:lnTo>
                    <a:pt x="3143862" y="1080512"/>
                  </a:lnTo>
                  <a:lnTo>
                    <a:pt x="3143862" y="154359"/>
                  </a:lnTo>
                  <a:lnTo>
                    <a:pt x="2823860" y="154359"/>
                  </a:lnTo>
                  <a:close/>
                  <a:moveTo>
                    <a:pt x="0" y="0"/>
                  </a:moveTo>
                  <a:lnTo>
                    <a:pt x="474360" y="0"/>
                  </a:lnTo>
                  <a:lnTo>
                    <a:pt x="474360" y="154359"/>
                  </a:lnTo>
                  <a:lnTo>
                    <a:pt x="154359" y="154359"/>
                  </a:lnTo>
                  <a:lnTo>
                    <a:pt x="154359" y="1080512"/>
                  </a:lnTo>
                  <a:lnTo>
                    <a:pt x="474360" y="1080512"/>
                  </a:lnTo>
                  <a:lnTo>
                    <a:pt x="474360" y="1234871"/>
                  </a:lnTo>
                  <a:lnTo>
                    <a:pt x="0" y="1234871"/>
                  </a:lnTo>
                  <a:close/>
                </a:path>
              </a:pathLst>
            </a:custGeom>
            <a:solidFill>
              <a:srgbClr val="E0231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solidFill>
              </a:endParaRPr>
            </a:p>
          </p:txBody>
        </p:sp>
        <p:sp>
          <p:nvSpPr>
            <p:cNvPr id="4" name="TextBox 495">
              <a:extLst>
                <a:ext uri="{FF2B5EF4-FFF2-40B4-BE49-F238E27FC236}">
                  <a16:creationId xmlns:a16="http://schemas.microsoft.com/office/drawing/2014/main" id="{B2FBEDA2-7B5E-45FE-9472-B3189B1AB4A4}"/>
                </a:ext>
              </a:extLst>
            </p:cNvPr>
            <p:cNvSpPr txBox="1"/>
            <p:nvPr/>
          </p:nvSpPr>
          <p:spPr>
            <a:xfrm>
              <a:off x="2418772" y="4605585"/>
              <a:ext cx="2872551" cy="79248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defTabSz="1219170" eaLnBrk="1" fontAlgn="base" hangingPunct="1" indent="0" latinLnBrk="0" lvl="0" marL="0" marR="0" rtl="0">
                <a:lnSpc>
                  <a:spcPct val="100000"/>
                </a:lnSpc>
                <a:spcBef>
                  <a:spcPct val="0"/>
                </a:spcBef>
                <a:spcAft>
                  <a:spcPct val="0"/>
                </a:spcAft>
                <a:buClrTx/>
                <a:buSzTx/>
                <a:buFontTx/>
                <a:buNone/>
                <a:defRPr/>
              </a:pPr>
              <a:r>
                <a:rPr altLang="en-US" cap="none" kern="1200" lang="zh-CN" spc="-100" sz="4600">
                  <a:ln>
                    <a:noFill/>
                  </a:ln>
                  <a:gradFill>
                    <a:gsLst>
                      <a:gs pos="10000">
                        <a:srgbClr val="C00000"/>
                      </a:gs>
                      <a:gs pos="70000">
                        <a:srgbClr val="FF0000"/>
                      </a:gs>
                    </a:gsLst>
                    <a:lin ang="5400000" scaled="1"/>
                  </a:gradFill>
                  <a:latin typeface="+mn-lt"/>
                  <a:ea typeface="+mn-ea"/>
                  <a:cs typeface="+mn-ea"/>
                  <a:sym typeface="+mn-lt"/>
                </a:rPr>
                <a:t>第二部分</a:t>
              </a:r>
            </a:p>
          </p:txBody>
        </p:sp>
      </p:grpSp>
    </p:spTree>
    <p:custDataLst>
      <p:tags r:id="rId13"/>
    </p:custDataLst>
    <p:extLst>
      <p:ext uri="{BB962C8B-B14F-4D97-AF65-F5344CB8AC3E}">
        <p14:creationId val="1994884452"/>
      </p:ext>
    </p:extLst>
  </p:cSld>
  <p:clrMapOvr>
    <a:masterClrMapping/>
  </p:clrMapOvr>
  <mc:AlternateContent>
    <mc:Choice Requires="p14">
      <p:transition advTm="3000" p14:dur="800" spd="slow">
        <p:circle/>
      </p:transition>
    </mc:Choice>
    <mc:Fallback>
      <p:transition advTm="3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1"/>
                                        </p:tgtEl>
                                        <p:attrNameLst>
                                          <p:attrName>style.visibility</p:attrName>
                                        </p:attrNameLst>
                                      </p:cBhvr>
                                      <p:to>
                                        <p:strVal val="visible"/>
                                      </p:to>
                                    </p:set>
                                    <p:animEffect filter="circle(in)" transition="in">
                                      <p:cBhvr>
                                        <p:cTn dur="750" id="7"/>
                                        <p:tgtEl>
                                          <p:spTgt spid="41"/>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43"/>
                                        </p:tgtEl>
                                        <p:attrNameLst>
                                          <p:attrName>style.visibility</p:attrName>
                                        </p:attrNameLst>
                                      </p:cBhvr>
                                      <p:to>
                                        <p:strVal val="visible"/>
                                      </p:to>
                                    </p:set>
                                    <p:animEffect filter="fade" transition="in">
                                      <p:cBhvr>
                                        <p:cTn dur="750" id="11"/>
                                        <p:tgtEl>
                                          <p:spTgt spid="43"/>
                                        </p:tgtEl>
                                      </p:cBhvr>
                                    </p:animEffect>
                                    <p:anim calcmode="lin" valueType="num">
                                      <p:cBhvr>
                                        <p:cTn dur="750" fill="hold" id="12"/>
                                        <p:tgtEl>
                                          <p:spTgt spid="43"/>
                                        </p:tgtEl>
                                        <p:attrNameLst>
                                          <p:attrName>ppt_x</p:attrName>
                                        </p:attrNameLst>
                                      </p:cBhvr>
                                      <p:tavLst>
                                        <p:tav tm="0">
                                          <p:val>
                                            <p:strVal val="#ppt_x"/>
                                          </p:val>
                                        </p:tav>
                                        <p:tav tm="100000">
                                          <p:val>
                                            <p:strVal val="#ppt_x"/>
                                          </p:val>
                                        </p:tav>
                                      </p:tavLst>
                                    </p:anim>
                                    <p:anim calcmode="lin" valueType="num">
                                      <p:cBhvr>
                                        <p:cTn dur="750" fill="hold" id="13"/>
                                        <p:tgtEl>
                                          <p:spTgt spid="4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750" id="17"/>
                                        <p:tgtEl>
                                          <p:spTgt spid="42"/>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11"/>
                                        </p:tgtEl>
                                        <p:attrNameLst>
                                          <p:attrName>style.visibility</p:attrName>
                                        </p:attrNameLst>
                                      </p:cBhvr>
                                      <p:to>
                                        <p:strVal val="visible"/>
                                      </p:to>
                                    </p:set>
                                    <p:animEffect filter="wipe(down)" transition="in">
                                      <p:cBhvr>
                                        <p:cTn dur="750" id="21"/>
                                        <p:tgtEl>
                                          <p:spTgt spid="11"/>
                                        </p:tgtEl>
                                      </p:cBhvr>
                                    </p:animEffect>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750" id="25"/>
                                        <p:tgtEl>
                                          <p:spTgt spid="7"/>
                                        </p:tgtEl>
                                      </p:cBhvr>
                                    </p:animEffect>
                                  </p:childTnLst>
                                </p:cTn>
                              </p:par>
                            </p:childTnLst>
                          </p:cTn>
                        </p:par>
                        <p:par>
                          <p:cTn fill="hold" id="26" nodeType="afterGroup">
                            <p:stCondLst>
                              <p:cond delay="3750"/>
                            </p:stCondLst>
                            <p:childTnLst>
                              <p:par>
                                <p:cTn fill="hold" grpId="0" id="27" nodeType="afterEffect" presetClass="entr" presetID="23" presetSubtype="16">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750" fill="hold" id="29"/>
                                        <p:tgtEl>
                                          <p:spTgt spid="13"/>
                                        </p:tgtEl>
                                        <p:attrNameLst>
                                          <p:attrName>ppt_w</p:attrName>
                                        </p:attrNameLst>
                                      </p:cBhvr>
                                      <p:tavLst>
                                        <p:tav tm="0">
                                          <p:val>
                                            <p:fltVal val="0"/>
                                          </p:val>
                                        </p:tav>
                                        <p:tav tm="100000">
                                          <p:val>
                                            <p:strVal val="#ppt_w"/>
                                          </p:val>
                                        </p:tav>
                                      </p:tavLst>
                                    </p:anim>
                                    <p:anim calcmode="lin" valueType="num">
                                      <p:cBhvr>
                                        <p:cTn dur="750" fill="hold" id="30"/>
                                        <p:tgtEl>
                                          <p:spTgt spid="13"/>
                                        </p:tgtEl>
                                        <p:attrNameLst>
                                          <p:attrName>ppt_h</p:attrName>
                                        </p:attrNameLst>
                                      </p:cBhvr>
                                      <p:tavLst>
                                        <p:tav tm="0">
                                          <p:val>
                                            <p:fltVal val="0"/>
                                          </p:val>
                                        </p:tav>
                                        <p:tav tm="100000">
                                          <p:val>
                                            <p:strVal val="#ppt_h"/>
                                          </p:val>
                                        </p:tav>
                                      </p:tavLst>
                                    </p:anim>
                                  </p:childTnLst>
                                </p:cTn>
                              </p:par>
                            </p:childTnLst>
                          </p:cTn>
                        </p:par>
                        <p:par>
                          <p:cTn fill="hold" id="31" nodeType="afterGroup">
                            <p:stCondLst>
                              <p:cond delay="4500"/>
                            </p:stCondLst>
                            <p:childTnLst>
                              <p:par>
                                <p:cTn fill="hold" id="32" nodeType="afterEffect" presetClass="entr" presetID="16" presetSubtype="21">
                                  <p:stCondLst>
                                    <p:cond delay="0"/>
                                  </p:stCondLst>
                                  <p:childTnLst>
                                    <p:set>
                                      <p:cBhvr>
                                        <p:cTn dur="1" fill="hold" id="33">
                                          <p:stCondLst>
                                            <p:cond delay="0"/>
                                          </p:stCondLst>
                                        </p:cTn>
                                        <p:tgtEl>
                                          <p:spTgt spid="28"/>
                                        </p:tgtEl>
                                        <p:attrNameLst>
                                          <p:attrName>style.visibility</p:attrName>
                                        </p:attrNameLst>
                                      </p:cBhvr>
                                      <p:to>
                                        <p:strVal val="visible"/>
                                      </p:to>
                                    </p:set>
                                    <p:animEffect filter="barn(inVertical)" transition="in">
                                      <p:cBhvr>
                                        <p:cTn dur="750" id="34"/>
                                        <p:tgtEl>
                                          <p:spTgt spid="28"/>
                                        </p:tgtEl>
                                      </p:cBhvr>
                                    </p:animEffect>
                                  </p:childTnLst>
                                </p:cTn>
                              </p:par>
                            </p:childTnLst>
                          </p:cTn>
                        </p:par>
                        <p:par>
                          <p:cTn fill="hold" id="35" nodeType="afterGroup">
                            <p:stCondLst>
                              <p:cond delay="5250"/>
                            </p:stCondLst>
                            <p:childTnLst>
                              <p:par>
                                <p:cTn fill="hold" grpId="0" id="36" nodeType="after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750" id="38"/>
                                        <p:tgtEl>
                                          <p:spTgt spid="14"/>
                                        </p:tgtEl>
                                      </p:cBhvr>
                                    </p:animEffect>
                                    <p:anim calcmode="lin" valueType="num">
                                      <p:cBhvr>
                                        <p:cTn dur="750" fill="hold" id="39"/>
                                        <p:tgtEl>
                                          <p:spTgt spid="14"/>
                                        </p:tgtEl>
                                        <p:attrNameLst>
                                          <p:attrName>ppt_x</p:attrName>
                                        </p:attrNameLst>
                                      </p:cBhvr>
                                      <p:tavLst>
                                        <p:tav tm="0">
                                          <p:val>
                                            <p:strVal val="#ppt_x"/>
                                          </p:val>
                                        </p:tav>
                                        <p:tav tm="100000">
                                          <p:val>
                                            <p:strVal val="#ppt_x"/>
                                          </p:val>
                                        </p:tav>
                                      </p:tavLst>
                                    </p:anim>
                                    <p:anim calcmode="lin" valueType="num">
                                      <p:cBhvr>
                                        <p:cTn dur="750" fill="hold" id="40"/>
                                        <p:tgtEl>
                                          <p:spTgt spid="1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6000"/>
                            </p:stCondLst>
                            <p:childTnLst>
                              <p:par>
                                <p:cTn fill="hold" id="42" nodeType="afterEffect" presetClass="entr" presetID="16" presetSubtype="21">
                                  <p:stCondLst>
                                    <p:cond delay="0"/>
                                  </p:stCondLst>
                                  <p:childTnLst>
                                    <p:set>
                                      <p:cBhvr>
                                        <p:cTn dur="1" fill="hold" id="43">
                                          <p:stCondLst>
                                            <p:cond delay="0"/>
                                          </p:stCondLst>
                                        </p:cTn>
                                        <p:tgtEl>
                                          <p:spTgt spid="6"/>
                                        </p:tgtEl>
                                        <p:attrNameLst>
                                          <p:attrName>style.visibility</p:attrName>
                                        </p:attrNameLst>
                                      </p:cBhvr>
                                      <p:to>
                                        <p:strVal val="visible"/>
                                      </p:to>
                                    </p:set>
                                    <p:animEffect filter="barn(inVertical)" transition="in">
                                      <p:cBhvr>
                                        <p:cTn dur="750" id="44"/>
                                        <p:tgtEl>
                                          <p:spTgt spid="6"/>
                                        </p:tgtEl>
                                      </p:cBhvr>
                                    </p:animEffect>
                                  </p:childTnLst>
                                </p:cTn>
                              </p:par>
                            </p:childTnLst>
                          </p:cTn>
                        </p:par>
                        <p:par>
                          <p:cTn fill="hold" id="45" nodeType="afterGroup">
                            <p:stCondLst>
                              <p:cond delay="6750"/>
                            </p:stCondLst>
                            <p:childTnLst>
                              <p:par>
                                <p:cTn fill="hold" id="46" nodeType="afterEffect" presetClass="entr" presetID="2" presetSubtype="6">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750" fill="hold" id="48"/>
                                        <p:tgtEl>
                                          <p:spTgt spid="5"/>
                                        </p:tgtEl>
                                        <p:attrNameLst>
                                          <p:attrName>ppt_x</p:attrName>
                                        </p:attrNameLst>
                                      </p:cBhvr>
                                      <p:tavLst>
                                        <p:tav tm="0">
                                          <p:val>
                                            <p:strVal val="1+#ppt_w/2"/>
                                          </p:val>
                                        </p:tav>
                                        <p:tav tm="100000">
                                          <p:val>
                                            <p:strVal val="#ppt_x"/>
                                          </p:val>
                                        </p:tav>
                                      </p:tavLst>
                                    </p:anim>
                                    <p:anim calcmode="lin" valueType="num">
                                      <p:cBhvr additive="base">
                                        <p:cTn dur="750" fill="hold" id="49"/>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tags/tag1.xml><?xml version="1.0" encoding="utf-8"?>
<p:tagLst xmlns:p="http://schemas.openxmlformats.org/presentationml/2006/main">
  <p:tag name="PA" val="v5.2.4"/>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4"/>
</p:tagLst>
</file>

<file path=ppt/tags/tag17.xml><?xml version="1.0" encoding="utf-8"?>
<p:tagLst xmlns:p="http://schemas.openxmlformats.org/presentationml/2006/main">
  <p:tag name="PA" val="v5.2.4"/>
</p:tagLst>
</file>

<file path=ppt/tags/tag18.xml><?xml version="1.0" encoding="utf-8"?>
<p:tagLst xmlns:p="http://schemas.openxmlformats.org/presentationml/2006/main">
  <p:tag name="PA" val="v5.2.4"/>
</p:tagLst>
</file>

<file path=ppt/tags/tag19.xml><?xml version="1.0" encoding="utf-8"?>
<p:tagLst xmlns:p="http://schemas.openxmlformats.org/presentationml/2006/main">
  <p:tag name="PA" val="v5.2.4"/>
</p:tagLst>
</file>

<file path=ppt/tags/tag2.xml><?xml version="1.0" encoding="utf-8"?>
<p:tagLst xmlns:p="http://schemas.openxmlformats.org/presentationml/2006/main">
  <p:tag name="PA" val="v5.2.4"/>
</p:tagLst>
</file>

<file path=ppt/tags/tag20.xml><?xml version="1.0" encoding="utf-8"?>
<p:tagLst xmlns:p="http://schemas.openxmlformats.org/presentationml/2006/main">
  <p:tag name="PA" val="v5.2.4"/>
</p:tagLst>
</file>

<file path=ppt/tags/tag21.xml><?xml version="1.0" encoding="utf-8"?>
<p:tagLst xmlns:p="http://schemas.openxmlformats.org/presentationml/2006/main">
  <p:tag name="ID" val="545812"/>
  <p:tag name="MH" val="20150516230504"/>
  <p:tag name="MH_LIBRARY" val="CONTENTS"/>
  <p:tag name="MH_TYPE" val="OTHERS"/>
</p:tagLst>
</file>

<file path=ppt/tags/tag22.xml><?xml version="1.0" encoding="utf-8"?>
<p:tagLst xmlns:p="http://schemas.openxmlformats.org/presentationml/2006/main">
  <p:tag name="PA" val="v5.2.4"/>
</p:tagLst>
</file>

<file path=ppt/tags/tag23.xml><?xml version="1.0" encoding="utf-8"?>
<p:tagLst xmlns:p="http://schemas.openxmlformats.org/presentationml/2006/main">
  <p:tag name="PA" val="v5.2.4"/>
</p:tagLst>
</file>

<file path=ppt/tags/tag24.xml><?xml version="1.0" encoding="utf-8"?>
<p:tagLst xmlns:p="http://schemas.openxmlformats.org/presentationml/2006/main">
  <p:tag name="PA" val="v5.2.4"/>
</p:tagLst>
</file>

<file path=ppt/tags/tag25.xml><?xml version="1.0" encoding="utf-8"?>
<p:tagLst xmlns:p="http://schemas.openxmlformats.org/presentationml/2006/main">
  <p:tag name="PA" val="v5.2.4"/>
</p:tagLst>
</file>

<file path=ppt/tags/tag26.xml><?xml version="1.0" encoding="utf-8"?>
<p:tagLst xmlns:p="http://schemas.openxmlformats.org/presentationml/2006/main">
  <p:tag name="PA" val="v5.2.4"/>
</p:tagLst>
</file>

<file path=ppt/tags/tag27.xml><?xml version="1.0" encoding="utf-8"?>
<p:tagLst xmlns:p="http://schemas.openxmlformats.org/presentationml/2006/main">
  <p:tag name="ISLIDE.ICON" val="#401024;"/>
</p:tagLst>
</file>

<file path=ppt/tags/tag28.xml><?xml version="1.0" encoding="utf-8"?>
<p:tagLst xmlns:p="http://schemas.openxmlformats.org/presentationml/2006/main">
  <p:tag name="PA" val="v5.2.4"/>
</p:tagLst>
</file>

<file path=ppt/tags/tag29.xml><?xml version="1.0" encoding="utf-8"?>
<p:tagLst xmlns:p="http://schemas.openxmlformats.org/presentationml/2006/main">
  <p:tag name="PA" val="v5.2.4"/>
</p:tagLst>
</file>

<file path=ppt/tags/tag3.xml><?xml version="1.0" encoding="utf-8"?>
<p:tagLst xmlns:p="http://schemas.openxmlformats.org/presentationml/2006/main">
  <p:tag name="PA" val="v5.2.4"/>
</p:tagLst>
</file>

<file path=ppt/tags/tag30.xml><?xml version="1.0" encoding="utf-8"?>
<p:tagLst xmlns:p="http://schemas.openxmlformats.org/presentationml/2006/main">
  <p:tag name="PA" val="v5.2.4"/>
</p:tagLst>
</file>

<file path=ppt/tags/tag31.xml><?xml version="1.0" encoding="utf-8"?>
<p:tagLst xmlns:p="http://schemas.openxmlformats.org/presentationml/2006/main">
  <p:tag name="PA" val="v5.2.4"/>
</p:tagLst>
</file>

<file path=ppt/tags/tag32.xml><?xml version="1.0" encoding="utf-8"?>
<p:tagLst xmlns:p="http://schemas.openxmlformats.org/presentationml/2006/main">
  <p:tag name="PA" val="v5.2.4"/>
</p:tagLst>
</file>

<file path=ppt/tags/tag33.xml><?xml version="1.0" encoding="utf-8"?>
<p:tagLst xmlns:p="http://schemas.openxmlformats.org/presentationml/2006/main">
  <p:tag name="ISLIDE.ICON" val="#401024;"/>
</p:tagLst>
</file>

<file path=ppt/tags/tag34.xml><?xml version="1.0" encoding="utf-8"?>
<p:tagLst xmlns:p="http://schemas.openxmlformats.org/presentationml/2006/main">
  <p:tag name="PA" val="v5.2.4"/>
</p:tagLst>
</file>

<file path=ppt/tags/tag35.xml><?xml version="1.0" encoding="utf-8"?>
<p:tagLst xmlns:p="http://schemas.openxmlformats.org/presentationml/2006/main">
  <p:tag name="PA" val="v5.2.4"/>
</p:tagLst>
</file>

<file path=ppt/tags/tag36.xml><?xml version="1.0" encoding="utf-8"?>
<p:tagLst xmlns:p="http://schemas.openxmlformats.org/presentationml/2006/main">
  <p:tag name="PA" val="v5.2.4"/>
</p:tagLst>
</file>

<file path=ppt/tags/tag37.xml><?xml version="1.0" encoding="utf-8"?>
<p:tagLst xmlns:p="http://schemas.openxmlformats.org/presentationml/2006/main">
  <p:tag name="PA" val="v5.2.4"/>
</p:tagLst>
</file>

<file path=ppt/tags/tag38.xml><?xml version="1.0" encoding="utf-8"?>
<p:tagLst xmlns:p="http://schemas.openxmlformats.org/presentationml/2006/main">
  <p:tag name="PA" val="v5.2.4"/>
</p:tagLst>
</file>

<file path=ppt/tags/tag39.xml><?xml version="1.0" encoding="utf-8"?>
<p:tagLst xmlns:p="http://schemas.openxmlformats.org/presentationml/2006/main">
  <p:tag name="ISLIDE.ICON" val="#401024;"/>
</p:tagLst>
</file>

<file path=ppt/tags/tag4.xml><?xml version="1.0" encoding="utf-8"?>
<p:tagLst xmlns:p="http://schemas.openxmlformats.org/presentationml/2006/main">
  <p:tag name="PA" val="v5.2.4"/>
</p:tagLst>
</file>

<file path=ppt/tags/tag40.xml><?xml version="1.0" encoding="utf-8"?>
<p:tagLst xmlns:p="http://schemas.openxmlformats.org/presentationml/2006/main">
  <p:tag name="PA" val="v5.2.4"/>
</p:tagLst>
</file>

<file path=ppt/tags/tag41.xml><?xml version="1.0" encoding="utf-8"?>
<p:tagLst xmlns:p="http://schemas.openxmlformats.org/presentationml/2006/main">
  <p:tag name="PA" val="v5.2.4"/>
</p:tagLst>
</file>

<file path=ppt/tags/tag42.xml><?xml version="1.0" encoding="utf-8"?>
<p:tagLst xmlns:p="http://schemas.openxmlformats.org/presentationml/2006/main">
  <p:tag name="PA" val="v5.2.4"/>
</p:tagLst>
</file>

<file path=ppt/tags/tag43.xml><?xml version="1.0" encoding="utf-8"?>
<p:tagLst xmlns:p="http://schemas.openxmlformats.org/presentationml/2006/main">
  <p:tag name="PA" val="v5.2.4"/>
</p:tagLst>
</file>

<file path=ppt/tags/tag44.xml><?xml version="1.0" encoding="utf-8"?>
<p:tagLst xmlns:p="http://schemas.openxmlformats.org/presentationml/2006/main">
  <p:tag name="PA" val="v5.2.4"/>
</p:tagLst>
</file>

<file path=ppt/tags/tag45.xml><?xml version="1.0" encoding="utf-8"?>
<p:tagLst xmlns:p="http://schemas.openxmlformats.org/presentationml/2006/main">
  <p:tag name="ISLIDE.ICON" val="#401024;"/>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4"/>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4"/>
</p:tagLst>
</file>

<file path=ppt/tags/tag57.xml><?xml version="1.0" encoding="utf-8"?>
<p:tagLst xmlns:p="http://schemas.openxmlformats.org/presentationml/2006/main">
  <p:tag name="PA" val="v5.2.4"/>
</p:tagLst>
</file>

<file path=ppt/tags/tag58.xml><?xml version="1.0" encoding="utf-8"?>
<p:tagLst xmlns:p="http://schemas.openxmlformats.org/presentationml/2006/main">
  <p:tag name="PA" val="v5.2.4"/>
</p:tagLst>
</file>

<file path=ppt/tags/tag59.xml><?xml version="1.0" encoding="utf-8"?>
<p:tagLst xmlns:p="http://schemas.openxmlformats.org/presentationml/2006/main">
  <p:tag name="PA" val="v5.2.4"/>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4"/>
</p:tagLst>
</file>

<file path=ppt/tags/tag6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fof3fck">
      <a:majorFont>
        <a:latin typeface="Adobe Arabic" panose="020f0302020204030204"/>
        <a:ea typeface="微软雅黑"/>
        <a:cs typeface="Arial"/>
      </a:majorFont>
      <a:minorFont>
        <a:latin typeface="Adobe Arabic"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102</Paragraphs>
  <Slides>24</Slides>
  <Notes>16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24</vt:i4>
      </vt:variant>
    </vt:vector>
  </HeadingPairs>
  <TitlesOfParts>
    <vt:vector baseType="lpstr" size="35">
      <vt:lpstr>Arial</vt:lpstr>
      <vt:lpstr>Adobe Arabic</vt:lpstr>
      <vt:lpstr>微软雅黑</vt:lpstr>
      <vt:lpstr>等线 Light</vt:lpstr>
      <vt:lpstr>等线</vt:lpstr>
      <vt:lpstr>Calibri Light</vt:lpstr>
      <vt:lpstr>Calibri</vt:lpstr>
      <vt:lpstr>ＭＳ Ｐゴシック</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2021-08-22T11:51:18Z</dcterms:created>
  <cp:lastPrinted>2021-08-22T11:51:18Z</cp:lastPrinted>
  <dcterms:modified xsi:type="dcterms:W3CDTF">2021-08-22T05:36:08Z</dcterms:modified>
  <cp:revision>1</cp:revision>
</cp:coreProperties>
</file>