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256" r:id="rId4"/>
    <p:sldId id="257" r:id="rId5"/>
    <p:sldId id="259" r:id="rId6"/>
    <p:sldId id="263" r:id="rId7"/>
    <p:sldId id="264" r:id="rId8"/>
    <p:sldId id="265" r:id="rId9"/>
    <p:sldId id="266" r:id="rId10"/>
    <p:sldId id="267" r:id="rId11"/>
    <p:sldId id="268" r:id="rId12"/>
    <p:sldId id="269" r:id="rId13"/>
    <p:sldId id="270" r:id="rId14"/>
    <p:sldId id="271" r:id="rId15"/>
    <p:sldId id="272" r:id="rId16"/>
    <p:sldId id="260" r:id="rId17"/>
    <p:sldId id="274" r:id="rId18"/>
    <p:sldId id="275" r:id="rId19"/>
    <p:sldId id="277" r:id="rId20"/>
    <p:sldId id="278" r:id="rId21"/>
    <p:sldId id="279" r:id="rId22"/>
    <p:sldId id="261" r:id="rId23"/>
    <p:sldId id="281" r:id="rId24"/>
    <p:sldId id="282" r:id="rId25"/>
    <p:sldId id="283" r:id="rId26"/>
    <p:sldId id="284" r:id="rId27"/>
    <p:sldId id="285" r:id="rId28"/>
    <p:sldId id="286" r:id="rId29"/>
    <p:sldId id="287"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3" r:id="rId43"/>
    <p:sldId id="304" r:id="rId44"/>
    <p:sldId id="306" r:id="rId45"/>
    <p:sldId id="307" r:id="rId46"/>
    <p:sldId id="308" r:id="rId47"/>
    <p:sldId id="262" r:id="rId48"/>
    <p:sldId id="310" r:id="rId49"/>
    <p:sldId id="311" r:id="rId50"/>
    <p:sldId id="312" r:id="rId51"/>
    <p:sldId id="314" r:id="rId52"/>
    <p:sldId id="323" r:id="rId53"/>
    <p:sldId id="324" r:id="rId54"/>
    <p:sldId id="317" r:id="rId55"/>
    <p:sldId id="318" r:id="rId56"/>
    <p:sldId id="320" r:id="rId57"/>
    <p:sldId id="321" r:id="rId58"/>
    <p:sldId id="322" r:id="rId59"/>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7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tags/tag1.xml" Type="http://schemas.openxmlformats.org/officeDocument/2006/relationships/tags"/><Relationship Id="rId61" Target="presProps.xml" Type="http://schemas.openxmlformats.org/officeDocument/2006/relationships/presProps"/><Relationship Id="rId62" Target="viewProps.xml" Type="http://schemas.openxmlformats.org/officeDocument/2006/relationships/viewProps"/><Relationship Id="rId63" Target="theme/theme1.xml" Type="http://schemas.openxmlformats.org/officeDocument/2006/relationships/theme"/><Relationship Id="rId64"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79056CD-8509-4517-A7B4-907308A4067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57EB0405-0EF4-4179-9686-68DCADAA31D4}" type="parTrans" cxnId="{B49D03EC-6A6B-437C-A6E5-C9CC4E717E7A}">
      <dgm:prSet/>
      <dgm:spPr/>
      <dgm:t>
        <a:bodyPr/>
        <a:lstStyle/>
        <a:p>
          <a:endParaRPr lang="zh-CN" altLang="en-US">
            <a:latin typeface="微软雅黑" panose="020b0503020204020204" pitchFamily="34" charset="-122"/>
            <a:ea typeface="微软雅黑" panose="020b0503020204020204" pitchFamily="34" charset="-122"/>
          </a:endParaRPr>
        </a:p>
      </dgm:t>
    </dgm:pt>
    <dgm:pt modelId="{2A513F7E-F5B0-47F7-8F36-569EF81E86BD}">
      <dgm:prSet/>
      <dgm:spPr>
        <a:solidFill>
          <a:srgbClr val="B83C28"/>
        </a:solidFill>
      </dgm:spPr>
      <dgm:t>
        <a:bodyPr/>
        <a:lstStyle/>
        <a:p>
          <a:pPr rtl="0"/>
          <a:r>
            <a:rPr lang="zh-CN" b="1" spc="300" smtClean="0">
              <a:latin typeface="微软雅黑" panose="020b0503020204020204" pitchFamily="34" charset="-122"/>
              <a:ea typeface="微软雅黑" panose="020b0503020204020204" pitchFamily="34" charset="-122"/>
            </a:rPr>
            <a:t>经验性面试</a:t>
          </a:r>
          <a:r>
            <a:rPr lang="en-US" b="1" spc="300" smtClean="0">
              <a:latin typeface="微软雅黑" panose="020b0503020204020204" pitchFamily="34" charset="-122"/>
              <a:ea typeface="微软雅黑" panose="020b0503020204020204" pitchFamily="34" charset="-122"/>
            </a:rPr>
            <a:t>	</a:t>
          </a:r>
          <a:endParaRPr lang="zh-CN" spc="300">
            <a:latin typeface="微软雅黑" panose="020b0503020204020204" pitchFamily="34" charset="-122"/>
            <a:ea typeface="微软雅黑" panose="020b0503020204020204" pitchFamily="34" charset="-122"/>
          </a:endParaRPr>
        </a:p>
      </dgm:t>
    </dgm:pt>
    <dgm:pt modelId="{B302EFEB-E85D-4013-BA84-8AABB901F61B}" type="parTrans" cxnId="{745DFE99-1A71-44EE-8821-66F3F8507084}">
      <dgm:prSet/>
      <dgm:spPr/>
      <dgm:t>
        <a:bodyPr/>
        <a:lstStyle/>
        <a:p>
          <a:endParaRPr lang="zh-CN" altLang="en-US">
            <a:latin typeface="微软雅黑" panose="020b0503020204020204" pitchFamily="34" charset="-122"/>
            <a:ea typeface="微软雅黑" panose="020b0503020204020204" pitchFamily="34" charset="-122"/>
          </a:endParaRPr>
        </a:p>
      </dgm:t>
    </dgm:pt>
    <dgm:pt modelId="{C4CA94AB-9BCD-40A5-A047-443AF7B0FAD6}">
      <dgm:prSet/>
      <dgm:spPr>
        <a:ln>
          <a:solidFill>
            <a:srgbClr val="B83C28"/>
          </a:solidFill>
        </a:ln>
      </dgm:spPr>
      <dgm:t>
        <a:bodyPr/>
        <a:lstStyle/>
        <a:p>
          <a:pPr rtl="0"/>
          <a:r>
            <a:rPr lang="zh-CN" smtClean="0">
              <a:latin typeface="微软雅黑" panose="020b0503020204020204" pitchFamily="34" charset="-122"/>
              <a:ea typeface="微软雅黑" panose="020b0503020204020204" pitchFamily="34" charset="-122"/>
            </a:rPr>
            <a:t>主要提问一些应聘者过去的工作经验的相关问题。</a:t>
          </a:r>
          <a:endParaRPr lang="zh-CN">
            <a:latin typeface="微软雅黑" panose="020b0503020204020204" pitchFamily="34" charset="-122"/>
            <a:ea typeface="微软雅黑" panose="020b0503020204020204" pitchFamily="34" charset="-122"/>
          </a:endParaRPr>
        </a:p>
      </dgm:t>
    </dgm:pt>
    <dgm:pt modelId="{06EC21EE-0C0E-4A3A-9221-89B0B55CC090}" type="sibTrans" cxnId="{745DFE99-1A71-44EE-8821-66F3F8507084}">
      <dgm:prSet/>
      <dgm:spPr/>
      <dgm:t>
        <a:bodyPr/>
        <a:lstStyle/>
        <a:p>
          <a:endParaRPr lang="zh-CN" altLang="en-US">
            <a:latin typeface="微软雅黑" panose="020b0503020204020204" pitchFamily="34" charset="-122"/>
            <a:ea typeface="微软雅黑" panose="020b0503020204020204" pitchFamily="34" charset="-122"/>
          </a:endParaRPr>
        </a:p>
      </dgm:t>
    </dgm:pt>
    <dgm:pt modelId="{5CE55BA5-735D-46A3-8938-4EF785095B6A}" type="sibTrans" cxnId="{B49D03EC-6A6B-437C-A6E5-C9CC4E717E7A}">
      <dgm:prSet/>
      <dgm:spPr/>
      <dgm:t>
        <a:bodyPr/>
        <a:lstStyle/>
        <a:p>
          <a:endParaRPr lang="zh-CN" altLang="en-US">
            <a:latin typeface="微软雅黑" panose="020b0503020204020204" pitchFamily="34" charset="-122"/>
            <a:ea typeface="微软雅黑" panose="020b0503020204020204" pitchFamily="34" charset="-122"/>
          </a:endParaRPr>
        </a:p>
      </dgm:t>
    </dgm:pt>
    <dgm:pt modelId="{E47316E4-C4DD-459C-815A-14FA402B24E5}" type="parTrans" cxnId="{8600994D-A2A8-4632-9DB6-1C5685E76CB0}">
      <dgm:prSet/>
      <dgm:spPr/>
      <dgm:t>
        <a:bodyPr/>
        <a:lstStyle/>
        <a:p>
          <a:endParaRPr lang="zh-CN" altLang="en-US">
            <a:latin typeface="微软雅黑" panose="020b0503020204020204" pitchFamily="34" charset="-122"/>
            <a:ea typeface="微软雅黑" panose="020b0503020204020204" pitchFamily="34" charset="-122"/>
          </a:endParaRPr>
        </a:p>
      </dgm:t>
    </dgm:pt>
    <dgm:pt modelId="{5E054423-9506-491F-8F9A-3327B82CD356}">
      <dgm:prSet/>
      <dgm:spPr>
        <a:solidFill>
          <a:srgbClr val="B83C28"/>
        </a:solidFill>
      </dgm:spPr>
      <dgm:t>
        <a:bodyPr/>
        <a:lstStyle/>
        <a:p>
          <a:pPr rtl="0"/>
          <a:r>
            <a:rPr lang="zh-CN" b="1" spc="300" smtClean="0">
              <a:latin typeface="微软雅黑" panose="020b0503020204020204" pitchFamily="34" charset="-122"/>
              <a:ea typeface="微软雅黑" panose="020b0503020204020204" pitchFamily="34" charset="-122"/>
            </a:rPr>
            <a:t>情景性面试</a:t>
          </a:r>
          <a:endParaRPr lang="zh-CN" spc="300">
            <a:latin typeface="微软雅黑" panose="020b0503020204020204" pitchFamily="34" charset="-122"/>
            <a:ea typeface="微软雅黑" panose="020b0503020204020204" pitchFamily="34" charset="-122"/>
          </a:endParaRPr>
        </a:p>
      </dgm:t>
    </dgm:pt>
    <dgm:pt modelId="{BB327254-7272-4CCD-990E-371B8D02ACA8}" type="parTrans" cxnId="{4585EB03-E44E-4B8D-A11B-40495850E814}">
      <dgm:prSet/>
      <dgm:spPr/>
      <dgm:t>
        <a:bodyPr/>
        <a:lstStyle/>
        <a:p>
          <a:endParaRPr lang="zh-CN" altLang="en-US">
            <a:latin typeface="微软雅黑" panose="020b0503020204020204" pitchFamily="34" charset="-122"/>
            <a:ea typeface="微软雅黑" panose="020b0503020204020204" pitchFamily="34" charset="-122"/>
          </a:endParaRPr>
        </a:p>
      </dgm:t>
    </dgm:pt>
    <dgm:pt modelId="{DA89B278-DA57-4CF6-8152-67EE61CBA72F}">
      <dgm:prSet/>
      <dgm:spPr>
        <a:ln>
          <a:solidFill>
            <a:srgbClr val="B83C28"/>
          </a:solidFill>
        </a:ln>
      </dgm:spPr>
      <dgm:t>
        <a:bodyPr/>
        <a:lstStyle/>
        <a:p>
          <a:pPr rtl="0"/>
          <a:r>
            <a:rPr lang="zh-CN" smtClean="0">
              <a:latin typeface="微软雅黑" panose="020b0503020204020204" pitchFamily="34" charset="-122"/>
              <a:ea typeface="微软雅黑" panose="020b0503020204020204" pitchFamily="34" charset="-122"/>
            </a:rPr>
            <a:t>面试题目主要是一些情景性的问题，即给定一个情景，看应聘者在特定的情景中是如何反应的。</a:t>
          </a:r>
          <a:endParaRPr lang="zh-CN">
            <a:latin typeface="微软雅黑" panose="020b0503020204020204" pitchFamily="34" charset="-122"/>
            <a:ea typeface="微软雅黑" panose="020b0503020204020204" pitchFamily="34" charset="-122"/>
          </a:endParaRPr>
        </a:p>
      </dgm:t>
    </dgm:pt>
    <dgm:pt modelId="{00BE068B-12EA-40B3-B598-B39F670954E1}" type="sibTrans" cxnId="{4585EB03-E44E-4B8D-A11B-40495850E814}">
      <dgm:prSet/>
      <dgm:spPr/>
      <dgm:t>
        <a:bodyPr/>
        <a:lstStyle/>
        <a:p>
          <a:endParaRPr lang="zh-CN" altLang="en-US">
            <a:latin typeface="微软雅黑" panose="020b0503020204020204" pitchFamily="34" charset="-122"/>
            <a:ea typeface="微软雅黑" panose="020b0503020204020204" pitchFamily="34" charset="-122"/>
          </a:endParaRPr>
        </a:p>
      </dgm:t>
    </dgm:pt>
    <dgm:pt modelId="{80B22856-3452-4F41-946D-774A7B57F0D9}" type="sibTrans" cxnId="{8600994D-A2A8-4632-9DB6-1C5685E76CB0}">
      <dgm:prSet/>
      <dgm:spPr/>
      <dgm:t>
        <a:bodyPr/>
        <a:lstStyle/>
        <a:p>
          <a:endParaRPr lang="zh-CN" altLang="en-US">
            <a:latin typeface="微软雅黑" panose="020b0503020204020204" pitchFamily="34" charset="-122"/>
            <a:ea typeface="微软雅黑" panose="020b0503020204020204" pitchFamily="34" charset="-122"/>
          </a:endParaRPr>
        </a:p>
      </dgm:t>
    </dgm:pt>
    <dgm:pt modelId="{0D9A3095-CB86-4578-A3BE-98B447EC1CB9}" type="pres">
      <dgm:prSet presAssocID="{279056CD-8509-4517-A7B4-907308A40678}" presName="linear">
        <dgm:presLayoutVars>
          <dgm:dir/>
          <dgm:animLvl val="lvl"/>
          <dgm:resizeHandles val="exact"/>
        </dgm:presLayoutVars>
      </dgm:prSet>
      <dgm:spPr/>
      <dgm:t>
        <a:bodyPr/>
        <a:lstStyle/>
        <a:p>
          <a:endParaRPr lang="zh-CN" altLang="en-US"/>
        </a:p>
      </dgm:t>
    </dgm:pt>
    <dgm:pt modelId="{8A36223A-8299-423F-8778-A8BD1E3B9B0E}" type="pres">
      <dgm:prSet presAssocID="{2A513F7E-F5B0-47F7-8F36-569EF81E86BD}" presName="parentLin"/>
      <dgm:spPr/>
      <dgm:t>
        <a:bodyPr/>
        <a:lstStyle/>
        <a:p/>
      </dgm:t>
    </dgm:pt>
    <dgm:pt modelId="{4951748E-CCA6-4582-B6C5-81ED0E231CC3}" type="pres">
      <dgm:prSet presAssocID="{2A513F7E-F5B0-47F7-8F36-569EF81E86BD}" presName="parentLeftMargin" presStyleLbl="node1" presStyleCnt="2"/>
      <dgm:spPr/>
      <dgm:t>
        <a:bodyPr/>
        <a:lstStyle/>
        <a:p>
          <a:endParaRPr lang="zh-CN" altLang="en-US"/>
        </a:p>
      </dgm:t>
    </dgm:pt>
    <dgm:pt modelId="{E09A9917-A453-45CF-B9A2-4E52DDA5D8F7}" type="pres">
      <dgm:prSet presAssocID="{2A513F7E-F5B0-47F7-8F36-569EF81E86BD}" presName="parentText" presStyleLbl="node1" presStyleCnt="2" custScaleX="37343">
        <dgm:presLayoutVars>
          <dgm:chMax val="0"/>
          <dgm:bulletEnabled val="1"/>
        </dgm:presLayoutVars>
      </dgm:prSet>
      <dgm:spPr/>
      <dgm:t>
        <a:bodyPr/>
        <a:lstStyle/>
        <a:p>
          <a:endParaRPr lang="zh-CN" altLang="en-US"/>
        </a:p>
      </dgm:t>
    </dgm:pt>
    <dgm:pt modelId="{FBD99F21-EABF-440E-B70F-FB597D3511DE}" type="pres">
      <dgm:prSet presAssocID="{2A513F7E-F5B0-47F7-8F36-569EF81E86BD}" presName="negativeSpace"/>
      <dgm:spPr/>
      <dgm:t>
        <a:bodyPr/>
        <a:lstStyle/>
        <a:p/>
      </dgm:t>
    </dgm:pt>
    <dgm:pt modelId="{F2D34845-30FE-4F78-B1C2-7EA58A5AB784}" type="pres">
      <dgm:prSet presAssocID="{2A513F7E-F5B0-47F7-8F36-569EF81E86BD}" presName="childText" presStyleLbl="conFgAcc1" presStyleCnt="2">
        <dgm:presLayoutVars>
          <dgm:bulletEnabled val="1"/>
        </dgm:presLayoutVars>
      </dgm:prSet>
      <dgm:spPr/>
      <dgm:t>
        <a:bodyPr/>
        <a:lstStyle/>
        <a:p>
          <a:endParaRPr lang="zh-CN" altLang="en-US"/>
        </a:p>
      </dgm:t>
    </dgm:pt>
    <dgm:pt modelId="{95A254DF-158C-4C28-BF9D-A03B1651C8A3}" type="pres">
      <dgm:prSet presAssocID="{5CE55BA5-735D-46A3-8938-4EF785095B6A}" presName="spaceBetweenRectangles"/>
      <dgm:spPr/>
      <dgm:t>
        <a:bodyPr/>
        <a:lstStyle/>
        <a:p/>
      </dgm:t>
    </dgm:pt>
    <dgm:pt modelId="{B4EEFF6B-02D5-431D-A5A3-4DCC1E7EA3FF}" type="pres">
      <dgm:prSet presAssocID="{5E054423-9506-491F-8F9A-3327B82CD356}" presName="parentLin"/>
      <dgm:spPr/>
      <dgm:t>
        <a:bodyPr/>
        <a:lstStyle/>
        <a:p/>
      </dgm:t>
    </dgm:pt>
    <dgm:pt modelId="{B8E46AC0-FDAC-406D-B6CD-16600E3030B1}" type="pres">
      <dgm:prSet presAssocID="{5E054423-9506-491F-8F9A-3327B82CD356}" presName="parentLeftMargin" presStyleLbl="node1" presStyleIdx="1" presStyleCnt="2"/>
      <dgm:spPr/>
      <dgm:t>
        <a:bodyPr/>
        <a:lstStyle/>
        <a:p>
          <a:endParaRPr lang="zh-CN" altLang="en-US"/>
        </a:p>
      </dgm:t>
    </dgm:pt>
    <dgm:pt modelId="{D550E0FB-D959-4AE8-926E-95AB5565FEF7}" type="pres">
      <dgm:prSet presAssocID="{5E054423-9506-491F-8F9A-3327B82CD356}" presName="parentText" presStyleLbl="node1" presStyleIdx="1" presStyleCnt="2" custScaleX="37343">
        <dgm:presLayoutVars>
          <dgm:chMax val="0"/>
          <dgm:bulletEnabled val="1"/>
        </dgm:presLayoutVars>
      </dgm:prSet>
      <dgm:spPr/>
      <dgm:t>
        <a:bodyPr/>
        <a:lstStyle/>
        <a:p>
          <a:endParaRPr lang="zh-CN" altLang="en-US"/>
        </a:p>
      </dgm:t>
    </dgm:pt>
    <dgm:pt modelId="{53090CB4-CF3B-4B1A-A04A-587765405544}" type="pres">
      <dgm:prSet presAssocID="{5E054423-9506-491F-8F9A-3327B82CD356}" presName="negativeSpace"/>
      <dgm:spPr/>
      <dgm:t>
        <a:bodyPr/>
        <a:lstStyle/>
        <a:p/>
      </dgm:t>
    </dgm:pt>
    <dgm:pt modelId="{1C0197AB-795D-48FB-AE65-2D0C0D7E889E}" type="pres">
      <dgm:prSet presAssocID="{5E054423-9506-491F-8F9A-3327B82CD356}" presName="childText" presStyleLbl="conFgAcc1" presStyleIdx="1" presStyleCnt="2">
        <dgm:presLayoutVars>
          <dgm:bulletEnabled val="1"/>
        </dgm:presLayoutVars>
      </dgm:prSet>
      <dgm:spPr/>
      <dgm:t>
        <a:bodyPr/>
        <a:lstStyle/>
        <a:p>
          <a:endParaRPr lang="zh-CN" altLang="en-US"/>
        </a:p>
      </dgm:t>
    </dgm:pt>
  </dgm:ptLst>
  <dgm:cxnLst>
    <dgm:cxn modelId="{B49D03EC-6A6B-437C-A6E5-C9CC4E717E7A}" srcId="{279056CD-8509-4517-A7B4-907308A40678}" destId="{2A513F7E-F5B0-47F7-8F36-569EF81E86BD}" srcOrd="0" destOrd="0" parTransId="{57EB0405-0EF4-4179-9686-68DCADAA31D4}" sibTransId="{5CE55BA5-735D-46A3-8938-4EF785095B6A}"/>
    <dgm:cxn modelId="{745DFE99-1A71-44EE-8821-66F3F8507084}" srcId="{2A513F7E-F5B0-47F7-8F36-569EF81E86BD}" destId="{C4CA94AB-9BCD-40A5-A047-443AF7B0FAD6}" srcOrd="0" destOrd="0" parTransId="{B302EFEB-E85D-4013-BA84-8AABB901F61B}" sibTransId="{06EC21EE-0C0E-4A3A-9221-89B0B55CC090}"/>
    <dgm:cxn modelId="{8600994D-A2A8-4632-9DB6-1C5685E76CB0}" srcId="{279056CD-8509-4517-A7B4-907308A40678}" destId="{5E054423-9506-491F-8F9A-3327B82CD356}" srcOrd="1" destOrd="0" parTransId="{E47316E4-C4DD-459C-815A-14FA402B24E5}" sibTransId="{80B22856-3452-4F41-946D-774A7B57F0D9}"/>
    <dgm:cxn modelId="{4585EB03-E44E-4B8D-A11B-40495850E814}" srcId="{5E054423-9506-491F-8F9A-3327B82CD356}" destId="{DA89B278-DA57-4CF6-8152-67EE61CBA72F}" srcOrd="0" destOrd="0" parTransId="{BB327254-7272-4CCD-990E-371B8D02ACA8}" sibTransId="{00BE068B-12EA-40B3-B598-B39F670954E1}"/>
    <dgm:cxn modelId="{7387CCAC-1C4C-4D5C-BD2C-51B185DEE3F6}" type="presOf" srcId="{279056CD-8509-4517-A7B4-907308A40678}" destId="{0D9A3095-CB86-4578-A3BE-98B447EC1CB9}" srcOrd="0" destOrd="0" presId="urn:microsoft.com/office/officeart/2005/8/layout/list1"/>
    <dgm:cxn modelId="{44BCDC72-458F-480D-96D2-A650A6D7F7FF}" type="presParOf" srcId="{0D9A3095-CB86-4578-A3BE-98B447EC1CB9}" destId="{8A36223A-8299-423F-8778-A8BD1E3B9B0E}" srcOrd="0" destOrd="0" presId="urn:microsoft.com/office/officeart/2005/8/layout/list1"/>
    <dgm:cxn modelId="{8E5A5113-C47E-4344-B02A-80C9547E05B6}" type="presParOf" srcId="{8A36223A-8299-423F-8778-A8BD1E3B9B0E}" destId="{4951748E-CCA6-4582-B6C5-81ED0E231CC3}" srcOrd="0" destOrd="0" presId="urn:microsoft.com/office/officeart/2005/8/layout/list1"/>
    <dgm:cxn modelId="{8B8F0987-B440-4904-85E5-05963E7FF380}" type="presOf" srcId="{2A513F7E-F5B0-47F7-8F36-569EF81E86BD}" destId="{4951748E-CCA6-4582-B6C5-81ED0E231CC3}" srcOrd="0" destOrd="0" presId="urn:microsoft.com/office/officeart/2005/8/layout/list1"/>
    <dgm:cxn modelId="{1416394D-B47D-464F-B7B5-4AFDDDC2B325}" type="presParOf" srcId="{8A36223A-8299-423F-8778-A8BD1E3B9B0E}" destId="{E09A9917-A453-45CF-B9A2-4E52DDA5D8F7}" srcOrd="1" destOrd="0" presId="urn:microsoft.com/office/officeart/2005/8/layout/list1"/>
    <dgm:cxn modelId="{E286B947-A33F-49F4-9D21-4888A220AB56}" type="presOf" srcId="{2A513F7E-F5B0-47F7-8F36-569EF81E86BD}" destId="{E09A9917-A453-45CF-B9A2-4E52DDA5D8F7}" srcOrd="1" destOrd="0" presId="urn:microsoft.com/office/officeart/2005/8/layout/list1"/>
    <dgm:cxn modelId="{6644AE16-2EA2-473E-B5A6-C7A5F8E92B0B}" type="presParOf" srcId="{0D9A3095-CB86-4578-A3BE-98B447EC1CB9}" destId="{FBD99F21-EABF-440E-B70F-FB597D3511DE}" srcOrd="1" destOrd="0" presId="urn:microsoft.com/office/officeart/2005/8/layout/list1"/>
    <dgm:cxn modelId="{5DB26920-C11C-47DC-ADA2-EF75D7FD5948}" type="presParOf" srcId="{0D9A3095-CB86-4578-A3BE-98B447EC1CB9}" destId="{F2D34845-30FE-4F78-B1C2-7EA58A5AB784}" srcOrd="2" destOrd="0" presId="urn:microsoft.com/office/officeart/2005/8/layout/list1"/>
    <dgm:cxn modelId="{B3C98D6D-98B6-4862-8CF7-326E68673673}" type="presOf" srcId="{C4CA94AB-9BCD-40A5-A047-443AF7B0FAD6}" destId="{F2D34845-30FE-4F78-B1C2-7EA58A5AB784}" srcOrd="0" destOrd="0" presId="urn:microsoft.com/office/officeart/2005/8/layout/list1"/>
    <dgm:cxn modelId="{5284841C-0182-4254-97D4-9D87DEF4E94F}" type="presParOf" srcId="{0D9A3095-CB86-4578-A3BE-98B447EC1CB9}" destId="{95A254DF-158C-4C28-BF9D-A03B1651C8A3}" srcOrd="3" destOrd="0" presId="urn:microsoft.com/office/officeart/2005/8/layout/list1"/>
    <dgm:cxn modelId="{9BB0C7C4-9E8D-46D5-948B-793CA29963BB}" type="presParOf" srcId="{0D9A3095-CB86-4578-A3BE-98B447EC1CB9}" destId="{B4EEFF6B-02D5-431D-A5A3-4DCC1E7EA3FF}" srcOrd="4" destOrd="0" presId="urn:microsoft.com/office/officeart/2005/8/layout/list1"/>
    <dgm:cxn modelId="{0561BF8E-0577-4024-8BE6-5F078340072F}" type="presParOf" srcId="{B4EEFF6B-02D5-431D-A5A3-4DCC1E7EA3FF}" destId="{B8E46AC0-FDAC-406D-B6CD-16600E3030B1}" srcOrd="0" destOrd="0" presId="urn:microsoft.com/office/officeart/2005/8/layout/list1"/>
    <dgm:cxn modelId="{8A8EC29B-5FC8-468A-81BD-BFCE4C396DE1}" type="presOf" srcId="{5E054423-9506-491F-8F9A-3327B82CD356}" destId="{B8E46AC0-FDAC-406D-B6CD-16600E3030B1}" srcOrd="0" destOrd="0" presId="urn:microsoft.com/office/officeart/2005/8/layout/list1"/>
    <dgm:cxn modelId="{5E76BEF5-8283-4262-B32A-EFD76DFDB9A2}" type="presParOf" srcId="{B4EEFF6B-02D5-431D-A5A3-4DCC1E7EA3FF}" destId="{D550E0FB-D959-4AE8-926E-95AB5565FEF7}" srcOrd="1" destOrd="0" presId="urn:microsoft.com/office/officeart/2005/8/layout/list1"/>
    <dgm:cxn modelId="{1CADBAA8-17B0-4AEF-96A1-3AE15479EF55}" type="presOf" srcId="{5E054423-9506-491F-8F9A-3327B82CD356}" destId="{D550E0FB-D959-4AE8-926E-95AB5565FEF7}" srcOrd="1" destOrd="0" presId="urn:microsoft.com/office/officeart/2005/8/layout/list1"/>
    <dgm:cxn modelId="{55B116A8-EF20-4DED-901D-2BB794DA158B}" type="presParOf" srcId="{0D9A3095-CB86-4578-A3BE-98B447EC1CB9}" destId="{53090CB4-CF3B-4B1A-A04A-587765405544}" srcOrd="5" destOrd="0" presId="urn:microsoft.com/office/officeart/2005/8/layout/list1"/>
    <dgm:cxn modelId="{B5F88A70-B5C5-4E48-A980-6A01ED459362}" type="presParOf" srcId="{0D9A3095-CB86-4578-A3BE-98B447EC1CB9}" destId="{1C0197AB-795D-48FB-AE65-2D0C0D7E889E}" srcOrd="6" destOrd="0" presId="urn:microsoft.com/office/officeart/2005/8/layout/list1"/>
    <dgm:cxn modelId="{07681EEA-7FB4-4905-ADC7-DBADDF8BEC19}" type="presOf" srcId="{DA89B278-DA57-4CF6-8152-67EE61CBA72F}" destId="{1C0197AB-795D-48FB-AE65-2D0C0D7E889E}"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E5AD4EB4-852A-4168-BFF6-EB17677154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B16C6F6-A092-405F-8DAD-5C0CB6390FBB}" type="parTrans" cxnId="{57057876-B4C5-469A-A68E-D5C1EAC0E68F}">
      <dgm:prSet/>
      <dgm:spPr/>
      <dgm:t>
        <a:bodyPr/>
        <a:lstStyle/>
        <a:p>
          <a:endParaRPr lang="zh-CN" altLang="en-US">
            <a:latin typeface="微软雅黑" panose="020b0503020204020204" pitchFamily="34" charset="-122"/>
            <a:ea typeface="微软雅黑" panose="020b0503020204020204" pitchFamily="34" charset="-122"/>
          </a:endParaRPr>
        </a:p>
      </dgm:t>
    </dgm:pt>
    <dgm:pt modelId="{6247BC94-31A5-41F5-9C96-D45745DD8058}">
      <dgm:prSet/>
      <dgm:spPr>
        <a:solidFill>
          <a:srgbClr val="B83C28"/>
        </a:solidFill>
      </dgm:spPr>
      <dgm:t>
        <a:bodyPr/>
        <a:lstStyle/>
        <a:p>
          <a:pPr rtl="0"/>
          <a:r>
            <a:rPr lang="zh-CN" b="1" smtClean="0">
              <a:latin typeface="微软雅黑" panose="020b0503020204020204" pitchFamily="34" charset="-122"/>
              <a:ea typeface="微软雅黑" panose="020b0503020204020204" pitchFamily="34" charset="-122"/>
            </a:rPr>
            <a:t>留出应聘者提问的时间，“您还有什么问题要问吗？”。</a:t>
          </a:r>
          <a:endParaRPr lang="zh-CN">
            <a:latin typeface="微软雅黑" panose="020b0503020204020204" pitchFamily="34" charset="-122"/>
            <a:ea typeface="微软雅黑" panose="020b0503020204020204" pitchFamily="34" charset="-122"/>
          </a:endParaRPr>
        </a:p>
      </dgm:t>
    </dgm:pt>
    <dgm:pt modelId="{916AF1EE-C8D5-4113-9D07-AC4FAF747A31}" type="parTrans" cxnId="{42AE5E3A-EFC4-46ED-A452-E05BB33D5526}">
      <dgm:prSet/>
      <dgm:spPr/>
      <dgm:t>
        <a:bodyPr/>
        <a:lstStyle/>
        <a:p>
          <a:endParaRPr lang="zh-CN" altLang="en-US">
            <a:latin typeface="微软雅黑" panose="020b0503020204020204" pitchFamily="34" charset="-122"/>
            <a:ea typeface="微软雅黑" panose="020b0503020204020204" pitchFamily="34" charset="-122"/>
          </a:endParaRPr>
        </a:p>
      </dgm:t>
    </dgm:pt>
    <dgm:pt modelId="{73686BBC-7EB1-4E1D-AAB1-52D9CE1FC79A}">
      <dgm:prSet/>
      <dgm:spPr>
        <a:ln>
          <a:solidFill>
            <a:srgbClr val="B83C28"/>
          </a:solidFill>
        </a:ln>
      </dgm:spPr>
      <dgm:t>
        <a:bodyPr/>
        <a:lstStyle/>
        <a:p>
          <a:pPr rtl="0"/>
          <a:r>
            <a:rPr lang="zh-CN" b="0" smtClean="0">
              <a:latin typeface="微软雅黑" panose="020b0503020204020204" pitchFamily="34" charset="-122"/>
              <a:ea typeface="微软雅黑" panose="020b0503020204020204" pitchFamily="34" charset="-122"/>
            </a:rPr>
            <a:t>给应聘者提问的机会，既可以了解其主要关注点（印证动机），也可以让其更多地了解企业。回答应聘者问题应有分工，人事政策方面的问题由人力资源部门回答，专业分工方面的由用人部门负责人来回答，回答必须客观，实事求是。对薪酬等敏感问题的回答要巧妙，拿不准的不要随意回答。切忌为了吸引人才而自主做出承诺。</a:t>
          </a:r>
          <a:endParaRPr lang="zh-CN" b="0">
            <a:latin typeface="微软雅黑" panose="020b0503020204020204" pitchFamily="34" charset="-122"/>
            <a:ea typeface="微软雅黑" panose="020b0503020204020204" pitchFamily="34" charset="-122"/>
          </a:endParaRPr>
        </a:p>
      </dgm:t>
    </dgm:pt>
    <dgm:pt modelId="{03047B22-D78A-472C-A2BB-00B3640E5818}" type="sibTrans" cxnId="{42AE5E3A-EFC4-46ED-A452-E05BB33D5526}">
      <dgm:prSet/>
      <dgm:spPr/>
      <dgm:t>
        <a:bodyPr/>
        <a:lstStyle/>
        <a:p>
          <a:endParaRPr lang="zh-CN" altLang="en-US">
            <a:latin typeface="微软雅黑" panose="020b0503020204020204" pitchFamily="34" charset="-122"/>
            <a:ea typeface="微软雅黑" panose="020b0503020204020204" pitchFamily="34" charset="-122"/>
          </a:endParaRPr>
        </a:p>
      </dgm:t>
    </dgm:pt>
    <dgm:pt modelId="{BC06F050-4D78-4E73-AEC9-0C109E0544E3}" type="sibTrans" cxnId="{57057876-B4C5-469A-A68E-D5C1EAC0E68F}">
      <dgm:prSet/>
      <dgm:spPr/>
      <dgm:t>
        <a:bodyPr/>
        <a:lstStyle/>
        <a:p>
          <a:endParaRPr lang="zh-CN" altLang="en-US">
            <a:latin typeface="微软雅黑" panose="020b0503020204020204" pitchFamily="34" charset="-122"/>
            <a:ea typeface="微软雅黑" panose="020b0503020204020204" pitchFamily="34" charset="-122"/>
          </a:endParaRPr>
        </a:p>
      </dgm:t>
    </dgm:pt>
    <dgm:pt modelId="{392F844C-691C-419F-9159-6C64CB6E55C4}" type="parTrans" cxnId="{2FDF9859-0840-4A2D-8697-200DB0908685}">
      <dgm:prSet/>
      <dgm:spPr/>
      <dgm:t>
        <a:bodyPr/>
        <a:lstStyle/>
        <a:p>
          <a:endParaRPr lang="zh-CN" altLang="en-US">
            <a:latin typeface="微软雅黑" panose="020b0503020204020204" pitchFamily="34" charset="-122"/>
            <a:ea typeface="微软雅黑" panose="020b0503020204020204" pitchFamily="34" charset="-122"/>
          </a:endParaRPr>
        </a:p>
      </dgm:t>
    </dgm:pt>
    <dgm:pt modelId="{E0314C0F-D219-481A-B592-A1306DECCF72}">
      <dgm:prSet/>
      <dgm:spPr>
        <a:solidFill>
          <a:srgbClr val="B83C28"/>
        </a:solidFill>
      </dgm:spPr>
      <dgm:t>
        <a:bodyPr/>
        <a:lstStyle/>
        <a:p>
          <a:pPr rtl="0"/>
          <a:r>
            <a:rPr lang="zh-CN" b="1" smtClean="0">
              <a:latin typeface="微软雅黑" panose="020b0503020204020204" pitchFamily="34" charset="-122"/>
              <a:ea typeface="微软雅黑" panose="020b0503020204020204" pitchFamily="34" charset="-122"/>
            </a:rPr>
            <a:t>说明下一步的程序和大概时间。</a:t>
          </a:r>
          <a:endParaRPr lang="zh-CN">
            <a:latin typeface="微软雅黑" panose="020b0503020204020204" pitchFamily="34" charset="-122"/>
            <a:ea typeface="微软雅黑" panose="020b0503020204020204" pitchFamily="34" charset="-122"/>
          </a:endParaRPr>
        </a:p>
      </dgm:t>
    </dgm:pt>
    <dgm:pt modelId="{29DAD1C9-7FE6-4244-9201-C3DBBE63DBD0}" type="parTrans" cxnId="{82491E94-20E1-41FA-A2C4-75FCA1D76857}">
      <dgm:prSet/>
      <dgm:spPr/>
      <dgm:t>
        <a:bodyPr/>
        <a:lstStyle/>
        <a:p>
          <a:endParaRPr lang="zh-CN" altLang="en-US">
            <a:latin typeface="微软雅黑" panose="020b0503020204020204" pitchFamily="34" charset="-122"/>
            <a:ea typeface="微软雅黑" panose="020b0503020204020204" pitchFamily="34" charset="-122"/>
          </a:endParaRPr>
        </a:p>
      </dgm:t>
    </dgm:pt>
    <dgm:pt modelId="{43DC1730-6145-488B-825A-7125C4659280}">
      <dgm:prSet/>
      <dgm:spPr>
        <a:ln>
          <a:solidFill>
            <a:srgbClr val="B83C28"/>
          </a:solidFill>
        </a:ln>
      </dgm:spPr>
      <dgm:t>
        <a:bodyPr/>
        <a:lstStyle/>
        <a:p>
          <a:pPr rtl="0"/>
          <a:r>
            <a:rPr lang="zh-CN" b="0" smtClean="0">
              <a:latin typeface="微软雅黑" panose="020b0503020204020204" pitchFamily="34" charset="-122"/>
              <a:ea typeface="微软雅黑" panose="020b0503020204020204" pitchFamily="34" charset="-122"/>
            </a:rPr>
            <a:t>体现对应聘者的尊重。</a:t>
          </a:r>
          <a:endParaRPr lang="zh-CN" b="0">
            <a:latin typeface="微软雅黑" panose="020b0503020204020204" pitchFamily="34" charset="-122"/>
            <a:ea typeface="微软雅黑" panose="020b0503020204020204" pitchFamily="34" charset="-122"/>
          </a:endParaRPr>
        </a:p>
      </dgm:t>
    </dgm:pt>
    <dgm:pt modelId="{9307DEFF-0077-468C-985A-FC4CC94D4356}" type="sibTrans" cxnId="{82491E94-20E1-41FA-A2C4-75FCA1D76857}">
      <dgm:prSet/>
      <dgm:spPr/>
      <dgm:t>
        <a:bodyPr/>
        <a:lstStyle/>
        <a:p>
          <a:endParaRPr lang="zh-CN" altLang="en-US">
            <a:latin typeface="微软雅黑" panose="020b0503020204020204" pitchFamily="34" charset="-122"/>
            <a:ea typeface="微软雅黑" panose="020b0503020204020204" pitchFamily="34" charset="-122"/>
          </a:endParaRPr>
        </a:p>
      </dgm:t>
    </dgm:pt>
    <dgm:pt modelId="{F034E81F-63DD-43A0-A3E3-A71DE1348E12}" type="sibTrans" cxnId="{2FDF9859-0840-4A2D-8697-200DB0908685}">
      <dgm:prSet/>
      <dgm:spPr/>
      <dgm:t>
        <a:bodyPr/>
        <a:lstStyle/>
        <a:p>
          <a:endParaRPr lang="zh-CN" altLang="en-US">
            <a:latin typeface="微软雅黑" panose="020b0503020204020204" pitchFamily="34" charset="-122"/>
            <a:ea typeface="微软雅黑" panose="020b0503020204020204" pitchFamily="34" charset="-122"/>
          </a:endParaRPr>
        </a:p>
      </dgm:t>
    </dgm:pt>
    <dgm:pt modelId="{F07C8BF1-61CA-4AAC-9F0E-5D77262652B3}" type="parTrans" cxnId="{35F7A9FB-3A5B-48E0-B4FE-7E5B10AA242D}">
      <dgm:prSet/>
      <dgm:spPr/>
      <dgm:t>
        <a:bodyPr/>
        <a:lstStyle/>
        <a:p>
          <a:endParaRPr lang="zh-CN" altLang="en-US">
            <a:latin typeface="微软雅黑" panose="020b0503020204020204" pitchFamily="34" charset="-122"/>
            <a:ea typeface="微软雅黑" panose="020b0503020204020204" pitchFamily="34" charset="-122"/>
          </a:endParaRPr>
        </a:p>
      </dgm:t>
    </dgm:pt>
    <dgm:pt modelId="{2F8DA08C-B570-4D71-AADC-671C89EA0679}">
      <dgm:prSet/>
      <dgm:spPr>
        <a:solidFill>
          <a:srgbClr val="B83C28"/>
        </a:solidFill>
      </dgm:spPr>
      <dgm:t>
        <a:bodyPr/>
        <a:lstStyle/>
        <a:p>
          <a:pPr rtl="0"/>
          <a:r>
            <a:rPr lang="zh-CN" b="1" smtClean="0">
              <a:latin typeface="微软雅黑" panose="020b0503020204020204" pitchFamily="34" charset="-122"/>
              <a:ea typeface="微软雅黑" panose="020b0503020204020204" pitchFamily="34" charset="-122"/>
            </a:rPr>
            <a:t>真诚地感谢应聘者。</a:t>
          </a:r>
          <a:endParaRPr lang="zh-CN">
            <a:latin typeface="微软雅黑" panose="020b0503020204020204" pitchFamily="34" charset="-122"/>
            <a:ea typeface="微软雅黑" panose="020b0503020204020204" pitchFamily="34" charset="-122"/>
          </a:endParaRPr>
        </a:p>
      </dgm:t>
    </dgm:pt>
    <dgm:pt modelId="{401BB229-D570-4E8B-AC8E-F763E8798770}" type="parTrans" cxnId="{622AB8DB-B990-4ACD-9C53-81A649D552C0}">
      <dgm:prSet/>
      <dgm:spPr/>
      <dgm:t>
        <a:bodyPr/>
        <a:lstStyle/>
        <a:p>
          <a:endParaRPr lang="zh-CN" altLang="en-US">
            <a:latin typeface="微软雅黑" panose="020b0503020204020204" pitchFamily="34" charset="-122"/>
            <a:ea typeface="微软雅黑" panose="020b0503020204020204" pitchFamily="34" charset="-122"/>
          </a:endParaRPr>
        </a:p>
      </dgm:t>
    </dgm:pt>
    <dgm:pt modelId="{9EC3F9A3-B03B-406E-8BB6-0EC52095F7AF}">
      <dgm:prSet/>
      <dgm:spPr>
        <a:ln>
          <a:solidFill>
            <a:srgbClr val="B83C28"/>
          </a:solidFill>
        </a:ln>
      </dgm:spPr>
      <dgm:t>
        <a:bodyPr/>
        <a:lstStyle/>
        <a:p>
          <a:pPr rtl="0"/>
          <a:r>
            <a:rPr lang="zh-CN" b="0" smtClean="0">
              <a:latin typeface="微软雅黑" panose="020b0503020204020204" pitchFamily="34" charset="-122"/>
              <a:ea typeface="微软雅黑" panose="020b0503020204020204" pitchFamily="34" charset="-122"/>
            </a:rPr>
            <a:t>哪怕你当时就知道这个人真的一点都不合适，也要真诚地感谢他花时间来参加面试。</a:t>
          </a:r>
          <a:endParaRPr lang="zh-CN" b="0">
            <a:latin typeface="微软雅黑" panose="020b0503020204020204" pitchFamily="34" charset="-122"/>
            <a:ea typeface="微软雅黑" panose="020b0503020204020204" pitchFamily="34" charset="-122"/>
          </a:endParaRPr>
        </a:p>
      </dgm:t>
    </dgm:pt>
    <dgm:pt modelId="{BEF22C6F-164E-413C-8474-B3FE22459A5E}" type="sibTrans" cxnId="{622AB8DB-B990-4ACD-9C53-81A649D552C0}">
      <dgm:prSet/>
      <dgm:spPr/>
      <dgm:t>
        <a:bodyPr/>
        <a:lstStyle/>
        <a:p>
          <a:endParaRPr lang="zh-CN" altLang="en-US">
            <a:latin typeface="微软雅黑" panose="020b0503020204020204" pitchFamily="34" charset="-122"/>
            <a:ea typeface="微软雅黑" panose="020b0503020204020204" pitchFamily="34" charset="-122"/>
          </a:endParaRPr>
        </a:p>
      </dgm:t>
    </dgm:pt>
    <dgm:pt modelId="{195211BE-D74E-4380-B310-BC78CD3C792A}" type="sibTrans" cxnId="{35F7A9FB-3A5B-48E0-B4FE-7E5B10AA242D}">
      <dgm:prSet/>
      <dgm:spPr/>
      <dgm:t>
        <a:bodyPr/>
        <a:lstStyle/>
        <a:p>
          <a:endParaRPr lang="zh-CN" altLang="en-US">
            <a:latin typeface="微软雅黑" panose="020b0503020204020204" pitchFamily="34" charset="-122"/>
            <a:ea typeface="微软雅黑" panose="020b0503020204020204" pitchFamily="34" charset="-122"/>
          </a:endParaRPr>
        </a:p>
      </dgm:t>
    </dgm:pt>
    <dgm:pt modelId="{3957FF5C-5ABE-4C82-AD5A-0E6FA451C405}" type="parTrans" cxnId="{E5737F45-3E07-4879-AC40-50C8BBBC2167}">
      <dgm:prSet/>
      <dgm:spPr/>
      <dgm:t>
        <a:bodyPr/>
        <a:lstStyle/>
        <a:p>
          <a:endParaRPr lang="zh-CN" altLang="en-US">
            <a:latin typeface="微软雅黑" panose="020b0503020204020204" pitchFamily="34" charset="-122"/>
            <a:ea typeface="微软雅黑" panose="020b0503020204020204" pitchFamily="34" charset="-122"/>
          </a:endParaRPr>
        </a:p>
      </dgm:t>
    </dgm:pt>
    <dgm:pt modelId="{AB04C538-C6EB-4021-A5ED-E545EE1BC01F}">
      <dgm:prSet/>
      <dgm:spPr>
        <a:solidFill>
          <a:srgbClr val="B83C28"/>
        </a:solidFill>
      </dgm:spPr>
      <dgm:t>
        <a:bodyPr/>
        <a:lstStyle/>
        <a:p>
          <a:pPr rtl="0"/>
          <a:r>
            <a:rPr lang="zh-CN" b="1" smtClean="0">
              <a:latin typeface="微软雅黑" panose="020b0503020204020204" pitchFamily="34" charset="-122"/>
              <a:ea typeface="微软雅黑" panose="020b0503020204020204" pitchFamily="34" charset="-122"/>
            </a:rPr>
            <a:t>做好面试记录。</a:t>
          </a:r>
          <a:endParaRPr lang="zh-CN">
            <a:latin typeface="微软雅黑" panose="020b0503020204020204" pitchFamily="34" charset="-122"/>
            <a:ea typeface="微软雅黑" panose="020b0503020204020204" pitchFamily="34" charset="-122"/>
          </a:endParaRPr>
        </a:p>
      </dgm:t>
    </dgm:pt>
    <dgm:pt modelId="{D383A307-634E-4FEB-8DC6-F75596CC3170}" type="parTrans" cxnId="{82BD18C7-86DD-424F-9A52-AB8BEC28DD75}">
      <dgm:prSet/>
      <dgm:spPr/>
      <dgm:t>
        <a:bodyPr/>
        <a:lstStyle/>
        <a:p>
          <a:endParaRPr lang="zh-CN" altLang="en-US">
            <a:latin typeface="微软雅黑" panose="020b0503020204020204" pitchFamily="34" charset="-122"/>
            <a:ea typeface="微软雅黑" panose="020b0503020204020204" pitchFamily="34" charset="-122"/>
          </a:endParaRPr>
        </a:p>
      </dgm:t>
    </dgm:pt>
    <dgm:pt modelId="{EF2C688A-BAA3-419F-8B98-B9B29AD521A2}">
      <dgm:prSet/>
      <dgm:spPr>
        <a:ln>
          <a:solidFill>
            <a:srgbClr val="B83C28"/>
          </a:solidFill>
        </a:ln>
      </dgm:spPr>
      <dgm:t>
        <a:bodyPr/>
        <a:lstStyle/>
        <a:p>
          <a:pPr rtl="0"/>
          <a:r>
            <a:rPr lang="zh-CN" b="0" smtClean="0">
              <a:latin typeface="微软雅黑" panose="020b0503020204020204" pitchFamily="34" charset="-122"/>
              <a:ea typeface="微软雅黑" panose="020b0503020204020204" pitchFamily="34" charset="-122"/>
            </a:rPr>
            <a:t>在下一个应聘者进来之前，把上一个应聘者的笔记做全，并放在一边，再请下一个人进来面试，以保证对前一个应聘者的评价完整。</a:t>
          </a:r>
          <a:endParaRPr lang="zh-CN" b="0">
            <a:latin typeface="微软雅黑" panose="020b0503020204020204" pitchFamily="34" charset="-122"/>
            <a:ea typeface="微软雅黑" panose="020b0503020204020204" pitchFamily="34" charset="-122"/>
          </a:endParaRPr>
        </a:p>
      </dgm:t>
    </dgm:pt>
    <dgm:pt modelId="{3158BF8C-373C-4C20-BF66-47B6AE9D87B7}" type="sibTrans" cxnId="{82BD18C7-86DD-424F-9A52-AB8BEC28DD75}">
      <dgm:prSet/>
      <dgm:spPr/>
      <dgm:t>
        <a:bodyPr/>
        <a:lstStyle/>
        <a:p>
          <a:endParaRPr lang="zh-CN" altLang="en-US">
            <a:latin typeface="微软雅黑" panose="020b0503020204020204" pitchFamily="34" charset="-122"/>
            <a:ea typeface="微软雅黑" panose="020b0503020204020204" pitchFamily="34" charset="-122"/>
          </a:endParaRPr>
        </a:p>
      </dgm:t>
    </dgm:pt>
    <dgm:pt modelId="{C8B52DEE-8001-4D3D-803F-F709F0D4A31C}" type="sibTrans" cxnId="{E5737F45-3E07-4879-AC40-50C8BBBC2167}">
      <dgm:prSet/>
      <dgm:spPr/>
      <dgm:t>
        <a:bodyPr/>
        <a:lstStyle/>
        <a:p>
          <a:endParaRPr lang="zh-CN" altLang="en-US">
            <a:latin typeface="微软雅黑" panose="020b0503020204020204" pitchFamily="34" charset="-122"/>
            <a:ea typeface="微软雅黑" panose="020b0503020204020204" pitchFamily="34" charset="-122"/>
          </a:endParaRPr>
        </a:p>
      </dgm:t>
    </dgm:pt>
    <dgm:pt modelId="{8CAF29A4-60A4-44C1-8F97-D562AB58C822}" type="pres">
      <dgm:prSet presAssocID="{E5AD4EB4-852A-4168-BFF6-EB1767715454}" presName="linear">
        <dgm:presLayoutVars>
          <dgm:dir/>
          <dgm:animLvl val="lvl"/>
          <dgm:resizeHandles val="exact"/>
        </dgm:presLayoutVars>
      </dgm:prSet>
      <dgm:spPr/>
      <dgm:t>
        <a:bodyPr/>
        <a:lstStyle/>
        <a:p>
          <a:endParaRPr lang="zh-CN" altLang="en-US"/>
        </a:p>
      </dgm:t>
    </dgm:pt>
    <dgm:pt modelId="{C3FD1073-1CDC-4ABB-A6D5-ABC4619492A5}" type="pres">
      <dgm:prSet presAssocID="{6247BC94-31A5-41F5-9C96-D45745DD8058}" presName="parentLin"/>
      <dgm:spPr/>
      <dgm:t>
        <a:bodyPr/>
        <a:lstStyle/>
        <a:p/>
      </dgm:t>
    </dgm:pt>
    <dgm:pt modelId="{C9064F22-C9FE-41A3-BD27-6C682A33D31D}" type="pres">
      <dgm:prSet presAssocID="{6247BC94-31A5-41F5-9C96-D45745DD8058}" presName="parentLeftMargin" presStyleLbl="node1" presStyleCnt="4"/>
      <dgm:spPr/>
      <dgm:t>
        <a:bodyPr/>
        <a:lstStyle/>
        <a:p>
          <a:endParaRPr lang="zh-CN" altLang="en-US"/>
        </a:p>
      </dgm:t>
    </dgm:pt>
    <dgm:pt modelId="{10760B21-EB9B-41F6-8ACE-BDDB0D7341E7}" type="pres">
      <dgm:prSet presAssocID="{6247BC94-31A5-41F5-9C96-D45745DD8058}" presName="parentText" presStyleLbl="node1" presStyleCnt="4" custScaleX="60366">
        <dgm:presLayoutVars>
          <dgm:chMax val="0"/>
          <dgm:bulletEnabled val="1"/>
        </dgm:presLayoutVars>
      </dgm:prSet>
      <dgm:spPr/>
      <dgm:t>
        <a:bodyPr/>
        <a:lstStyle/>
        <a:p>
          <a:endParaRPr lang="zh-CN" altLang="en-US"/>
        </a:p>
      </dgm:t>
    </dgm:pt>
    <dgm:pt modelId="{24018936-FE7A-4E60-A43A-BC291C8D62FB}" type="pres">
      <dgm:prSet presAssocID="{6247BC94-31A5-41F5-9C96-D45745DD8058}" presName="negativeSpace"/>
      <dgm:spPr/>
      <dgm:t>
        <a:bodyPr/>
        <a:lstStyle/>
        <a:p/>
      </dgm:t>
    </dgm:pt>
    <dgm:pt modelId="{9254E136-8A53-4C6C-B435-F85FE8A07B79}" type="pres">
      <dgm:prSet presAssocID="{6247BC94-31A5-41F5-9C96-D45745DD8058}" presName="childText" presStyleLbl="conFgAcc1" presStyleCnt="4">
        <dgm:presLayoutVars>
          <dgm:bulletEnabled val="1"/>
        </dgm:presLayoutVars>
      </dgm:prSet>
      <dgm:spPr/>
      <dgm:t>
        <a:bodyPr/>
        <a:lstStyle/>
        <a:p>
          <a:endParaRPr lang="zh-CN" altLang="en-US"/>
        </a:p>
      </dgm:t>
    </dgm:pt>
    <dgm:pt modelId="{DEE328DD-EE8F-4716-83A4-5512148E16F8}" type="pres">
      <dgm:prSet presAssocID="{BC06F050-4D78-4E73-AEC9-0C109E0544E3}" presName="spaceBetweenRectangles"/>
      <dgm:spPr/>
      <dgm:t>
        <a:bodyPr/>
        <a:lstStyle/>
        <a:p/>
      </dgm:t>
    </dgm:pt>
    <dgm:pt modelId="{1D041109-AF47-466D-9E9C-5082CB62C1C2}" type="pres">
      <dgm:prSet presAssocID="{E0314C0F-D219-481A-B592-A1306DECCF72}" presName="parentLin"/>
      <dgm:spPr/>
      <dgm:t>
        <a:bodyPr/>
        <a:lstStyle/>
        <a:p/>
      </dgm:t>
    </dgm:pt>
    <dgm:pt modelId="{0BE1D8B8-93BC-4894-ADE2-68CA97820123}" type="pres">
      <dgm:prSet presAssocID="{E0314C0F-D219-481A-B592-A1306DECCF72}" presName="parentLeftMargin" presStyleLbl="node1" presStyleIdx="1" presStyleCnt="4"/>
      <dgm:spPr/>
      <dgm:t>
        <a:bodyPr/>
        <a:lstStyle/>
        <a:p>
          <a:endParaRPr lang="zh-CN" altLang="en-US"/>
        </a:p>
      </dgm:t>
    </dgm:pt>
    <dgm:pt modelId="{2DA873F2-BED0-4A12-9785-C7D8CB31AFE9}" type="pres">
      <dgm:prSet presAssocID="{E0314C0F-D219-481A-B592-A1306DECCF72}" presName="parentText" presStyleLbl="node1" presStyleIdx="1" presStyleCnt="4" custScaleX="60366">
        <dgm:presLayoutVars>
          <dgm:chMax val="0"/>
          <dgm:bulletEnabled val="1"/>
        </dgm:presLayoutVars>
      </dgm:prSet>
      <dgm:spPr/>
      <dgm:t>
        <a:bodyPr/>
        <a:lstStyle/>
        <a:p>
          <a:endParaRPr lang="zh-CN" altLang="en-US"/>
        </a:p>
      </dgm:t>
    </dgm:pt>
    <dgm:pt modelId="{A95D6016-55EE-4114-88B4-88877659253B}" type="pres">
      <dgm:prSet presAssocID="{E0314C0F-D219-481A-B592-A1306DECCF72}" presName="negativeSpace"/>
      <dgm:spPr/>
      <dgm:t>
        <a:bodyPr/>
        <a:lstStyle/>
        <a:p/>
      </dgm:t>
    </dgm:pt>
    <dgm:pt modelId="{8B588A0E-1731-4065-ACE8-AABD447B78D1}" type="pres">
      <dgm:prSet presAssocID="{E0314C0F-D219-481A-B592-A1306DECCF72}" presName="childText" presStyleLbl="conFgAcc1" presStyleIdx="1" presStyleCnt="4">
        <dgm:presLayoutVars>
          <dgm:bulletEnabled val="1"/>
        </dgm:presLayoutVars>
      </dgm:prSet>
      <dgm:spPr/>
      <dgm:t>
        <a:bodyPr/>
        <a:lstStyle/>
        <a:p>
          <a:endParaRPr lang="zh-CN" altLang="en-US"/>
        </a:p>
      </dgm:t>
    </dgm:pt>
    <dgm:pt modelId="{B034CC37-A0C8-48C0-9B2C-CDA499A94098}" type="pres">
      <dgm:prSet presAssocID="{F034E81F-63DD-43A0-A3E3-A71DE1348E12}" presName="spaceBetweenRectangles"/>
      <dgm:spPr/>
      <dgm:t>
        <a:bodyPr/>
        <a:lstStyle/>
        <a:p/>
      </dgm:t>
    </dgm:pt>
    <dgm:pt modelId="{C74D6864-8436-43DD-AFF8-25BBC281E3EF}" type="pres">
      <dgm:prSet presAssocID="{2F8DA08C-B570-4D71-AADC-671C89EA0679}" presName="parentLin"/>
      <dgm:spPr/>
      <dgm:t>
        <a:bodyPr/>
        <a:lstStyle/>
        <a:p/>
      </dgm:t>
    </dgm:pt>
    <dgm:pt modelId="{9A41E8FF-E46F-4DD1-91B7-099904DBD0DF}" type="pres">
      <dgm:prSet presAssocID="{2F8DA08C-B570-4D71-AADC-671C89EA0679}" presName="parentLeftMargin" presStyleLbl="node1" presStyleIdx="2" presStyleCnt="4"/>
      <dgm:spPr/>
      <dgm:t>
        <a:bodyPr/>
        <a:lstStyle/>
        <a:p>
          <a:endParaRPr lang="zh-CN" altLang="en-US"/>
        </a:p>
      </dgm:t>
    </dgm:pt>
    <dgm:pt modelId="{890B473F-7F23-4B20-A4B4-7F62F719C548}" type="pres">
      <dgm:prSet presAssocID="{2F8DA08C-B570-4D71-AADC-671C89EA0679}" presName="parentText" presStyleLbl="node1" presStyleIdx="2" presStyleCnt="4" custScaleX="60366">
        <dgm:presLayoutVars>
          <dgm:chMax val="0"/>
          <dgm:bulletEnabled val="1"/>
        </dgm:presLayoutVars>
      </dgm:prSet>
      <dgm:spPr/>
      <dgm:t>
        <a:bodyPr/>
        <a:lstStyle/>
        <a:p>
          <a:endParaRPr lang="zh-CN" altLang="en-US"/>
        </a:p>
      </dgm:t>
    </dgm:pt>
    <dgm:pt modelId="{EB2B5A7F-729B-4C2C-B3C5-1759C6CF7377}" type="pres">
      <dgm:prSet presAssocID="{2F8DA08C-B570-4D71-AADC-671C89EA0679}" presName="negativeSpace"/>
      <dgm:spPr/>
      <dgm:t>
        <a:bodyPr/>
        <a:lstStyle/>
        <a:p/>
      </dgm:t>
    </dgm:pt>
    <dgm:pt modelId="{DE208CB9-AD5C-4A43-BB6B-AB9E47CF607B}" type="pres">
      <dgm:prSet presAssocID="{2F8DA08C-B570-4D71-AADC-671C89EA0679}" presName="childText" presStyleLbl="conFgAcc1" presStyleIdx="2" presStyleCnt="4">
        <dgm:presLayoutVars>
          <dgm:bulletEnabled val="1"/>
        </dgm:presLayoutVars>
      </dgm:prSet>
      <dgm:spPr/>
      <dgm:t>
        <a:bodyPr/>
        <a:lstStyle/>
        <a:p>
          <a:endParaRPr lang="zh-CN" altLang="en-US"/>
        </a:p>
      </dgm:t>
    </dgm:pt>
    <dgm:pt modelId="{34B3A7B3-88EE-4FA8-9685-92F38DBEA8EB}" type="pres">
      <dgm:prSet presAssocID="{195211BE-D74E-4380-B310-BC78CD3C792A}" presName="spaceBetweenRectangles"/>
      <dgm:spPr/>
      <dgm:t>
        <a:bodyPr/>
        <a:lstStyle/>
        <a:p/>
      </dgm:t>
    </dgm:pt>
    <dgm:pt modelId="{A354ACE2-59A3-40C3-99EF-C1F56757E752}" type="pres">
      <dgm:prSet presAssocID="{AB04C538-C6EB-4021-A5ED-E545EE1BC01F}" presName="parentLin"/>
      <dgm:spPr/>
      <dgm:t>
        <a:bodyPr/>
        <a:lstStyle/>
        <a:p/>
      </dgm:t>
    </dgm:pt>
    <dgm:pt modelId="{398EF743-8D4A-4E9D-AFBE-D991689B494D}" type="pres">
      <dgm:prSet presAssocID="{AB04C538-C6EB-4021-A5ED-E545EE1BC01F}" presName="parentLeftMargin" presStyleLbl="node1" presStyleIdx="3" presStyleCnt="4"/>
      <dgm:spPr/>
      <dgm:t>
        <a:bodyPr/>
        <a:lstStyle/>
        <a:p>
          <a:endParaRPr lang="zh-CN" altLang="en-US"/>
        </a:p>
      </dgm:t>
    </dgm:pt>
    <dgm:pt modelId="{9634DE1E-A9BC-48F2-9E7D-56D6CCDFBA9D}" type="pres">
      <dgm:prSet presAssocID="{AB04C538-C6EB-4021-A5ED-E545EE1BC01F}" presName="parentText" presStyleLbl="node1" presStyleIdx="3" presStyleCnt="4" custScaleX="60366">
        <dgm:presLayoutVars>
          <dgm:chMax val="0"/>
          <dgm:bulletEnabled val="1"/>
        </dgm:presLayoutVars>
      </dgm:prSet>
      <dgm:spPr/>
      <dgm:t>
        <a:bodyPr/>
        <a:lstStyle/>
        <a:p>
          <a:endParaRPr lang="zh-CN" altLang="en-US"/>
        </a:p>
      </dgm:t>
    </dgm:pt>
    <dgm:pt modelId="{EE5F2947-1156-4848-AE51-311FD683FEFE}" type="pres">
      <dgm:prSet presAssocID="{AB04C538-C6EB-4021-A5ED-E545EE1BC01F}" presName="negativeSpace"/>
      <dgm:spPr/>
      <dgm:t>
        <a:bodyPr/>
        <a:lstStyle/>
        <a:p/>
      </dgm:t>
    </dgm:pt>
    <dgm:pt modelId="{9D05F0F2-095F-4D58-B295-ED9AB52F426A}" type="pres">
      <dgm:prSet presAssocID="{AB04C538-C6EB-4021-A5ED-E545EE1BC01F}" presName="childText" presStyleLbl="conFgAcc1" presStyleIdx="3" presStyleCnt="4">
        <dgm:presLayoutVars>
          <dgm:bulletEnabled val="1"/>
        </dgm:presLayoutVars>
      </dgm:prSet>
      <dgm:spPr/>
      <dgm:t>
        <a:bodyPr/>
        <a:lstStyle/>
        <a:p>
          <a:endParaRPr lang="zh-CN" altLang="en-US"/>
        </a:p>
      </dgm:t>
    </dgm:pt>
  </dgm:ptLst>
  <dgm:cxnLst>
    <dgm:cxn modelId="{57057876-B4C5-469A-A68E-D5C1EAC0E68F}" srcId="{E5AD4EB4-852A-4168-BFF6-EB1767715454}" destId="{6247BC94-31A5-41F5-9C96-D45745DD8058}" srcOrd="0" destOrd="0" parTransId="{0B16C6F6-A092-405F-8DAD-5C0CB6390FBB}" sibTransId="{BC06F050-4D78-4E73-AEC9-0C109E0544E3}"/>
    <dgm:cxn modelId="{42AE5E3A-EFC4-46ED-A452-E05BB33D5526}" srcId="{6247BC94-31A5-41F5-9C96-D45745DD8058}" destId="{73686BBC-7EB1-4E1D-AAB1-52D9CE1FC79A}" srcOrd="0" destOrd="0" parTransId="{916AF1EE-C8D5-4113-9D07-AC4FAF747A31}" sibTransId="{03047B22-D78A-472C-A2BB-00B3640E5818}"/>
    <dgm:cxn modelId="{2FDF9859-0840-4A2D-8697-200DB0908685}" srcId="{E5AD4EB4-852A-4168-BFF6-EB1767715454}" destId="{E0314C0F-D219-481A-B592-A1306DECCF72}" srcOrd="1" destOrd="0" parTransId="{392F844C-691C-419F-9159-6C64CB6E55C4}" sibTransId="{F034E81F-63DD-43A0-A3E3-A71DE1348E12}"/>
    <dgm:cxn modelId="{82491E94-20E1-41FA-A2C4-75FCA1D76857}" srcId="{E0314C0F-D219-481A-B592-A1306DECCF72}" destId="{43DC1730-6145-488B-825A-7125C4659280}" srcOrd="0" destOrd="0" parTransId="{29DAD1C9-7FE6-4244-9201-C3DBBE63DBD0}" sibTransId="{9307DEFF-0077-468C-985A-FC4CC94D4356}"/>
    <dgm:cxn modelId="{35F7A9FB-3A5B-48E0-B4FE-7E5B10AA242D}" srcId="{E5AD4EB4-852A-4168-BFF6-EB1767715454}" destId="{2F8DA08C-B570-4D71-AADC-671C89EA0679}" srcOrd="2" destOrd="0" parTransId="{F07C8BF1-61CA-4AAC-9F0E-5D77262652B3}" sibTransId="{195211BE-D74E-4380-B310-BC78CD3C792A}"/>
    <dgm:cxn modelId="{622AB8DB-B990-4ACD-9C53-81A649D552C0}" srcId="{2F8DA08C-B570-4D71-AADC-671C89EA0679}" destId="{9EC3F9A3-B03B-406E-8BB6-0EC52095F7AF}" srcOrd="0" destOrd="0" parTransId="{401BB229-D570-4E8B-AC8E-F763E8798770}" sibTransId="{BEF22C6F-164E-413C-8474-B3FE22459A5E}"/>
    <dgm:cxn modelId="{E5737F45-3E07-4879-AC40-50C8BBBC2167}" srcId="{E5AD4EB4-852A-4168-BFF6-EB1767715454}" destId="{AB04C538-C6EB-4021-A5ED-E545EE1BC01F}" srcOrd="3" destOrd="0" parTransId="{3957FF5C-5ABE-4C82-AD5A-0E6FA451C405}" sibTransId="{C8B52DEE-8001-4D3D-803F-F709F0D4A31C}"/>
    <dgm:cxn modelId="{82BD18C7-86DD-424F-9A52-AB8BEC28DD75}" srcId="{AB04C538-C6EB-4021-A5ED-E545EE1BC01F}" destId="{EF2C688A-BAA3-419F-8B98-B9B29AD521A2}" srcOrd="0" destOrd="0" parTransId="{D383A307-634E-4FEB-8DC6-F75596CC3170}" sibTransId="{3158BF8C-373C-4C20-BF66-47B6AE9D87B7}"/>
    <dgm:cxn modelId="{22D0998C-586E-42F1-9FA9-7D57A8CDCF6D}" type="presOf" srcId="{E5AD4EB4-852A-4168-BFF6-EB1767715454}" destId="{8CAF29A4-60A4-44C1-8F97-D562AB58C822}" srcOrd="0" destOrd="0" presId="urn:microsoft.com/office/officeart/2005/8/layout/list1"/>
    <dgm:cxn modelId="{6CB51CF3-52C1-4216-9276-3833FC9E0026}" type="presParOf" srcId="{8CAF29A4-60A4-44C1-8F97-D562AB58C822}" destId="{C3FD1073-1CDC-4ABB-A6D5-ABC4619492A5}" srcOrd="0" destOrd="0" presId="urn:microsoft.com/office/officeart/2005/8/layout/list1"/>
    <dgm:cxn modelId="{228F5133-A2B5-496F-98CD-E377B8E87385}" type="presParOf" srcId="{C3FD1073-1CDC-4ABB-A6D5-ABC4619492A5}" destId="{C9064F22-C9FE-41A3-BD27-6C682A33D31D}" srcOrd="0" destOrd="0" presId="urn:microsoft.com/office/officeart/2005/8/layout/list1"/>
    <dgm:cxn modelId="{6BBA9AB7-DCDE-4A70-9489-392975C0F241}" type="presOf" srcId="{6247BC94-31A5-41F5-9C96-D45745DD8058}" destId="{C9064F22-C9FE-41A3-BD27-6C682A33D31D}" srcOrd="0" destOrd="0" presId="urn:microsoft.com/office/officeart/2005/8/layout/list1"/>
    <dgm:cxn modelId="{509A2A51-6AC4-4603-99D1-926D6B700A7C}" type="presParOf" srcId="{C3FD1073-1CDC-4ABB-A6D5-ABC4619492A5}" destId="{10760B21-EB9B-41F6-8ACE-BDDB0D7341E7}" srcOrd="1" destOrd="0" presId="urn:microsoft.com/office/officeart/2005/8/layout/list1"/>
    <dgm:cxn modelId="{C4630459-B591-4235-A69A-2F40918CD95E}" type="presOf" srcId="{6247BC94-31A5-41F5-9C96-D45745DD8058}" destId="{10760B21-EB9B-41F6-8ACE-BDDB0D7341E7}" srcOrd="1" destOrd="0" presId="urn:microsoft.com/office/officeart/2005/8/layout/list1"/>
    <dgm:cxn modelId="{2675CDCC-817A-4D5C-9592-050BA4BF37C2}" type="presParOf" srcId="{8CAF29A4-60A4-44C1-8F97-D562AB58C822}" destId="{24018936-FE7A-4E60-A43A-BC291C8D62FB}" srcOrd="1" destOrd="0" presId="urn:microsoft.com/office/officeart/2005/8/layout/list1"/>
    <dgm:cxn modelId="{4D9D6A41-2712-46D0-9BEC-E75CEE1A5F4E}" type="presParOf" srcId="{8CAF29A4-60A4-44C1-8F97-D562AB58C822}" destId="{9254E136-8A53-4C6C-B435-F85FE8A07B79}" srcOrd="2" destOrd="0" presId="urn:microsoft.com/office/officeart/2005/8/layout/list1"/>
    <dgm:cxn modelId="{D4015397-66BE-444F-93CA-5964E047D71E}" type="presOf" srcId="{73686BBC-7EB1-4E1D-AAB1-52D9CE1FC79A}" destId="{9254E136-8A53-4C6C-B435-F85FE8A07B79}" srcOrd="0" destOrd="0" presId="urn:microsoft.com/office/officeart/2005/8/layout/list1"/>
    <dgm:cxn modelId="{2A3108E4-F5EB-4F40-B187-EEF13046F69E}" type="presParOf" srcId="{8CAF29A4-60A4-44C1-8F97-D562AB58C822}" destId="{DEE328DD-EE8F-4716-83A4-5512148E16F8}" srcOrd="3" destOrd="0" presId="urn:microsoft.com/office/officeart/2005/8/layout/list1"/>
    <dgm:cxn modelId="{2576A427-D9AB-47E9-869F-D7B7D3073D39}" type="presParOf" srcId="{8CAF29A4-60A4-44C1-8F97-D562AB58C822}" destId="{1D041109-AF47-466D-9E9C-5082CB62C1C2}" srcOrd="4" destOrd="0" presId="urn:microsoft.com/office/officeart/2005/8/layout/list1"/>
    <dgm:cxn modelId="{2D935595-2187-43AE-8B98-C78679DD3471}" type="presParOf" srcId="{1D041109-AF47-466D-9E9C-5082CB62C1C2}" destId="{0BE1D8B8-93BC-4894-ADE2-68CA97820123}" srcOrd="0" destOrd="0" presId="urn:microsoft.com/office/officeart/2005/8/layout/list1"/>
    <dgm:cxn modelId="{E98E7F48-C032-48E2-9479-239F96CC61D1}" type="presOf" srcId="{E0314C0F-D219-481A-B592-A1306DECCF72}" destId="{0BE1D8B8-93BC-4894-ADE2-68CA97820123}" srcOrd="0" destOrd="0" presId="urn:microsoft.com/office/officeart/2005/8/layout/list1"/>
    <dgm:cxn modelId="{F72B6299-5A3D-4AE1-8945-8CD5B33C4F2E}" type="presParOf" srcId="{1D041109-AF47-466D-9E9C-5082CB62C1C2}" destId="{2DA873F2-BED0-4A12-9785-C7D8CB31AFE9}" srcOrd="1" destOrd="0" presId="urn:microsoft.com/office/officeart/2005/8/layout/list1"/>
    <dgm:cxn modelId="{9050A0FF-3146-4CB7-96A5-0880B44E4C88}" type="presOf" srcId="{E0314C0F-D219-481A-B592-A1306DECCF72}" destId="{2DA873F2-BED0-4A12-9785-C7D8CB31AFE9}" srcOrd="1" destOrd="0" presId="urn:microsoft.com/office/officeart/2005/8/layout/list1"/>
    <dgm:cxn modelId="{EF82C76A-38E3-49B4-A328-3125CBB93F2A}" type="presParOf" srcId="{8CAF29A4-60A4-44C1-8F97-D562AB58C822}" destId="{A95D6016-55EE-4114-88B4-88877659253B}" srcOrd="5" destOrd="0" presId="urn:microsoft.com/office/officeart/2005/8/layout/list1"/>
    <dgm:cxn modelId="{D101EFBD-1480-4639-B5DB-AB7E387BE5EE}" type="presParOf" srcId="{8CAF29A4-60A4-44C1-8F97-D562AB58C822}" destId="{8B588A0E-1731-4065-ACE8-AABD447B78D1}" srcOrd="6" destOrd="0" presId="urn:microsoft.com/office/officeart/2005/8/layout/list1"/>
    <dgm:cxn modelId="{1D9469DA-0103-465A-AF35-3FF209B8F27D}" type="presOf" srcId="{43DC1730-6145-488B-825A-7125C4659280}" destId="{8B588A0E-1731-4065-ACE8-AABD447B78D1}" srcOrd="0" destOrd="0" presId="urn:microsoft.com/office/officeart/2005/8/layout/list1"/>
    <dgm:cxn modelId="{AD4AFAED-19F9-47D0-844E-5884440B4943}" type="presParOf" srcId="{8CAF29A4-60A4-44C1-8F97-D562AB58C822}" destId="{B034CC37-A0C8-48C0-9B2C-CDA499A94098}" srcOrd="7" destOrd="0" presId="urn:microsoft.com/office/officeart/2005/8/layout/list1"/>
    <dgm:cxn modelId="{16BDB084-736E-46EA-A851-04816978552B}" type="presParOf" srcId="{8CAF29A4-60A4-44C1-8F97-D562AB58C822}" destId="{C74D6864-8436-43DD-AFF8-25BBC281E3EF}" srcOrd="8" destOrd="0" presId="urn:microsoft.com/office/officeart/2005/8/layout/list1"/>
    <dgm:cxn modelId="{0BB12B46-36EB-41C4-8A8F-872EC9B0261F}" type="presParOf" srcId="{C74D6864-8436-43DD-AFF8-25BBC281E3EF}" destId="{9A41E8FF-E46F-4DD1-91B7-099904DBD0DF}" srcOrd="0" destOrd="0" presId="urn:microsoft.com/office/officeart/2005/8/layout/list1"/>
    <dgm:cxn modelId="{D7A6CFCB-13EE-4D71-9FB3-5580D1033ACC}" type="presOf" srcId="{2F8DA08C-B570-4D71-AADC-671C89EA0679}" destId="{9A41E8FF-E46F-4DD1-91B7-099904DBD0DF}" srcOrd="0" destOrd="0" presId="urn:microsoft.com/office/officeart/2005/8/layout/list1"/>
    <dgm:cxn modelId="{3D1F90D2-F3F1-48F9-A5A3-68C39CB820BB}" type="presParOf" srcId="{C74D6864-8436-43DD-AFF8-25BBC281E3EF}" destId="{890B473F-7F23-4B20-A4B4-7F62F719C548}" srcOrd="1" destOrd="0" presId="urn:microsoft.com/office/officeart/2005/8/layout/list1"/>
    <dgm:cxn modelId="{E59C5A06-15A5-4221-8882-8DD6BE26C27C}" type="presOf" srcId="{2F8DA08C-B570-4D71-AADC-671C89EA0679}" destId="{890B473F-7F23-4B20-A4B4-7F62F719C548}" srcOrd="1" destOrd="0" presId="urn:microsoft.com/office/officeart/2005/8/layout/list1"/>
    <dgm:cxn modelId="{83A93C34-255C-4BFF-A540-9ED085CD6C25}" type="presParOf" srcId="{8CAF29A4-60A4-44C1-8F97-D562AB58C822}" destId="{EB2B5A7F-729B-4C2C-B3C5-1759C6CF7377}" srcOrd="9" destOrd="0" presId="urn:microsoft.com/office/officeart/2005/8/layout/list1"/>
    <dgm:cxn modelId="{07F2992C-B169-4EAE-B1BB-A5F8CF014BDE}" type="presParOf" srcId="{8CAF29A4-60A4-44C1-8F97-D562AB58C822}" destId="{DE208CB9-AD5C-4A43-BB6B-AB9E47CF607B}" srcOrd="10" destOrd="0" presId="urn:microsoft.com/office/officeart/2005/8/layout/list1"/>
    <dgm:cxn modelId="{E182A3C8-5439-4BD2-8CFA-F7412DEC7AD1}" type="presOf" srcId="{9EC3F9A3-B03B-406E-8BB6-0EC52095F7AF}" destId="{DE208CB9-AD5C-4A43-BB6B-AB9E47CF607B}" srcOrd="0" destOrd="0" presId="urn:microsoft.com/office/officeart/2005/8/layout/list1"/>
    <dgm:cxn modelId="{86A6A725-D52E-49D1-A403-044BC01D2DE2}" type="presParOf" srcId="{8CAF29A4-60A4-44C1-8F97-D562AB58C822}" destId="{34B3A7B3-88EE-4FA8-9685-92F38DBEA8EB}" srcOrd="11" destOrd="0" presId="urn:microsoft.com/office/officeart/2005/8/layout/list1"/>
    <dgm:cxn modelId="{E8754439-B2C2-47A8-8874-861E71D6DE26}" type="presParOf" srcId="{8CAF29A4-60A4-44C1-8F97-D562AB58C822}" destId="{A354ACE2-59A3-40C3-99EF-C1F56757E752}" srcOrd="12" destOrd="0" presId="urn:microsoft.com/office/officeart/2005/8/layout/list1"/>
    <dgm:cxn modelId="{A11C5BAC-F9D3-47E7-8135-C3FD8A3309DF}" type="presParOf" srcId="{A354ACE2-59A3-40C3-99EF-C1F56757E752}" destId="{398EF743-8D4A-4E9D-AFBE-D991689B494D}" srcOrd="0" destOrd="0" presId="urn:microsoft.com/office/officeart/2005/8/layout/list1"/>
    <dgm:cxn modelId="{78A67CE1-50F2-45AE-B6E9-94032FA80EAC}" type="presOf" srcId="{AB04C538-C6EB-4021-A5ED-E545EE1BC01F}" destId="{398EF743-8D4A-4E9D-AFBE-D991689B494D}" srcOrd="0" destOrd="0" presId="urn:microsoft.com/office/officeart/2005/8/layout/list1"/>
    <dgm:cxn modelId="{62B71E88-A3E7-4004-82FA-FF863E878D42}" type="presParOf" srcId="{A354ACE2-59A3-40C3-99EF-C1F56757E752}" destId="{9634DE1E-A9BC-48F2-9E7D-56D6CCDFBA9D}" srcOrd="1" destOrd="0" presId="urn:microsoft.com/office/officeart/2005/8/layout/list1"/>
    <dgm:cxn modelId="{B27C9BB0-E161-43DA-B6CC-8B4F542328B3}" type="presOf" srcId="{AB04C538-C6EB-4021-A5ED-E545EE1BC01F}" destId="{9634DE1E-A9BC-48F2-9E7D-56D6CCDFBA9D}" srcOrd="1" destOrd="0" presId="urn:microsoft.com/office/officeart/2005/8/layout/list1"/>
    <dgm:cxn modelId="{BEE91906-F1C7-4BBD-9EA2-27F85787CE23}" type="presParOf" srcId="{8CAF29A4-60A4-44C1-8F97-D562AB58C822}" destId="{EE5F2947-1156-4848-AE51-311FD683FEFE}" srcOrd="13" destOrd="0" presId="urn:microsoft.com/office/officeart/2005/8/layout/list1"/>
    <dgm:cxn modelId="{B904B06A-9B3A-43BB-BEEA-5029F8E3E35A}" type="presParOf" srcId="{8CAF29A4-60A4-44C1-8F97-D562AB58C822}" destId="{9D05F0F2-095F-4D58-B295-ED9AB52F426A}" srcOrd="14" destOrd="0" presId="urn:microsoft.com/office/officeart/2005/8/layout/list1"/>
    <dgm:cxn modelId="{D40B18E2-97C3-4AD6-A9AB-198ECE5432EC}" type="presOf" srcId="{EF2C688A-BAA3-419F-8B98-B9B29AD521A2}" destId="{9D05F0F2-095F-4D58-B295-ED9AB52F426A}"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1"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1"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C86F-9591-4DD5-A871-873D346642EF}"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AD894-A578-465F-A902-76BBBE48A67D}" type="slidenum">
              <a:rPr lang="zh-CN" altLang="en-US" smtClean="0"/>
              <a:t>‹#›</a:t>
            </a:fld>
            <a:endParaRPr lang="zh-CN" altLang="en-US"/>
          </a:p>
        </p:txBody>
      </p:sp>
    </p:spTree>
    <p:extLst>
      <p:ext uri="{BB962C8B-B14F-4D97-AF65-F5344CB8AC3E}">
        <p14:creationId val="125822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53.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54.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5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419330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300813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851145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89817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546137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884940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826388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697290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738994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004777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655637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843275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77852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31153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770745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284152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74272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569143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050414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550479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485391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68182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07933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51756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221336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74376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316652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33411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484241"/>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3343947"/>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326730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4101024"/>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446136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6203781"/>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574603"/>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894039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003589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7875678"/>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7410580"/>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1237431"/>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0631953"/>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3767844"/>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2420299"/>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66831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52974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74890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876348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51093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4935685"/>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a:ext>
            </a:extLst>
          </a:blip>
          <a:srcRect t="69725"/>
          <a:stretch>
            <a:fillRect/>
          </a:stretch>
        </p:blipFill>
        <p:spPr>
          <a:xfrm>
            <a:off x="0" y="4436029"/>
            <a:ext cx="12192000" cy="2452830"/>
          </a:xfrm>
          <a:prstGeom prst="rect">
            <a:avLst/>
          </a:prstGeom>
        </p:spPr>
      </p:pic>
      <p:sp>
        <p:nvSpPr>
          <p:cNvPr id="8" name="矩形 7"/>
          <p:cNvSpPr/>
          <p:nvPr userDrawn="1"/>
        </p:nvSpPr>
        <p:spPr>
          <a:xfrm>
            <a:off x="0" y="0"/>
            <a:ext cx="12192000" cy="688885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76868315"/>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740399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87702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414798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35917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extLst>
      <p:ext uri="{BB962C8B-B14F-4D97-AF65-F5344CB8AC3E}">
        <p14:creationId val="1605914092"/>
      </p:ext>
    </p:extLst>
  </p:cSld>
  <p:clrMapOvr>
    <a:masterClrMapping/>
  </p:clrMapOvr>
  <mc:AlternateContent>
    <mc:Choice Requires="p14">
      <p:transition spd="slow" p14:dur="1600">
        <p14:gallery dir="l"/>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93405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14389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68821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833100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85946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35075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67981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648771970"/>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p14:dur="1600">
        <p14:gallery dir="l"/>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624438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2.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3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33.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 Id="rId3" Target="../media/image34.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media/image35.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1.xml" Type="http://schemas.openxmlformats.org/officeDocument/2006/relationships/notesSlide"/><Relationship Id="rId3" Target="../media/image36.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2.xml" Type="http://schemas.openxmlformats.org/officeDocument/2006/relationships/notesSlide"/><Relationship Id="rId3" Target="../media/image37.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3.xml" Type="http://schemas.openxmlformats.org/officeDocument/2006/relationships/notesSlide"/><Relationship Id="rId3" Target="../media/image3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4.xml" Type="http://schemas.openxmlformats.org/officeDocument/2006/relationships/notesSlide"/><Relationship Id="rId3" Target="../media/image38.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5.xml" Type="http://schemas.openxmlformats.org/officeDocument/2006/relationships/notesSlide"/><Relationship Id="rId3" Target="../media/image38.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6.xml" Type="http://schemas.openxmlformats.org/officeDocument/2006/relationships/notesSlide"/><Relationship Id="rId3" Target="../media/image39.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7.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8.xml" Type="http://schemas.openxmlformats.org/officeDocument/2006/relationships/notesSlid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s>
</file>

<file path=ppt/slides/_rels/slide5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9.xml" Type="http://schemas.openxmlformats.org/officeDocument/2006/relationships/notesSlide"/><Relationship Id="rId3" Target="../media/image40.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a:extLst>
              <a:ext uri="{FF2B5EF4-FFF2-40B4-BE49-F238E27FC236}">
                <a16:creationId xmlns:a16="http://schemas.microsoft.com/office/drawing/2014/main" id="{832BEAAD-DC58-0F45-B76E-239D84F28D5E}"/>
              </a:ext>
            </a:extLst>
          </p:cNvPr>
          <p:cNvSpPr txBox="1"/>
          <p:nvPr/>
        </p:nvSpPr>
        <p:spPr>
          <a:xfrm>
            <a:off x="3716518" y="3712344"/>
            <a:ext cx="3688080" cy="1097280"/>
          </a:xfrm>
          <a:prstGeom prst="rect">
            <a:avLst/>
          </a:prstGeom>
          <a:noFill/>
        </p:spPr>
        <p:txBody>
          <a:bodyPr rtlCol="0" wrap="none">
            <a:spAutoFit/>
          </a:bodyPr>
          <a:lstStyle/>
          <a:p>
            <a:r>
              <a:rPr altLang="en-US" b="1" kumimoji="1" lang="zh-CN" spc="300" sz="6600">
                <a:solidFill>
                  <a:srgbClr val="C00000"/>
                </a:solidFill>
                <a:latin charset="-122" panose="020b0503020204020204" pitchFamily="34" typeface="微软雅黑"/>
                <a:ea charset="-122" panose="020b0503020204020204" pitchFamily="34" typeface="微软雅黑"/>
                <a:cs typeface="+mn-ea"/>
                <a:sym typeface="+mn-lt"/>
              </a:rPr>
              <a:t>技能训练</a:t>
            </a:r>
          </a:p>
        </p:txBody>
      </p:sp>
      <p:sp>
        <p:nvSpPr>
          <p:cNvPr id="32" name="文本框 31">
            <a:extLst>
              <a:ext uri="{FF2B5EF4-FFF2-40B4-BE49-F238E27FC236}">
                <a16:creationId xmlns:a16="http://schemas.microsoft.com/office/drawing/2014/main" id="{D21EF15B-B693-3540-9677-7D90C5DF1E08}"/>
              </a:ext>
            </a:extLst>
          </p:cNvPr>
          <p:cNvSpPr txBox="1"/>
          <p:nvPr/>
        </p:nvSpPr>
        <p:spPr>
          <a:xfrm>
            <a:off x="1021246" y="3712344"/>
            <a:ext cx="2811780" cy="1097280"/>
          </a:xfrm>
          <a:prstGeom prst="rect">
            <a:avLst/>
          </a:prstGeom>
          <a:noFill/>
        </p:spPr>
        <p:txBody>
          <a:bodyPr rtlCol="0" wrap="none">
            <a:spAutoFit/>
          </a:bodyPr>
          <a:lstStyle/>
          <a:p>
            <a:r>
              <a:rPr altLang="en-US" b="1" kumimoji="1" lang="zh-CN" spc="300" sz="66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面试官</a:t>
            </a:r>
          </a:p>
        </p:txBody>
      </p:sp>
      <p:sp>
        <p:nvSpPr>
          <p:cNvPr id="42" name="文本框 41">
            <a:extLst>
              <a:ext uri="{FF2B5EF4-FFF2-40B4-BE49-F238E27FC236}">
                <a16:creationId xmlns:a16="http://schemas.microsoft.com/office/drawing/2014/main" id="{14187117-D4E9-1548-AE8B-B41F33450D42}"/>
              </a:ext>
            </a:extLst>
          </p:cNvPr>
          <p:cNvSpPr txBox="1"/>
          <p:nvPr/>
        </p:nvSpPr>
        <p:spPr>
          <a:xfrm>
            <a:off x="2234785" y="4978352"/>
            <a:ext cx="3786078" cy="396240"/>
          </a:xfrm>
          <a:prstGeom prst="rect">
            <a:avLst/>
          </a:prstGeom>
          <a:noFill/>
        </p:spPr>
        <p:txBody>
          <a:bodyPr rtlCol="0" wrap="square">
            <a:spAutoFit/>
          </a:bodyPr>
          <a:lstStyle/>
          <a:p>
            <a:pPr algn="dist"/>
            <a:r>
              <a:rPr altLang="en-US" b="1" kumimoji="1" lang="zh-CN" sz="20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人力资源部内训</a:t>
            </a:r>
          </a:p>
        </p:txBody>
      </p:sp>
      <p:sp>
        <p:nvSpPr>
          <p:cNvPr id="43" name="平行四边形 42"/>
          <p:cNvSpPr/>
          <p:nvPr/>
        </p:nvSpPr>
        <p:spPr>
          <a:xfrm>
            <a:off x="1152342" y="5155549"/>
            <a:ext cx="1041465" cy="45719"/>
          </a:xfrm>
          <a:prstGeom prst="parallelogram">
            <a:avLst>
              <a:gd fmla="val 180734" name="adj"/>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平行四边形 43"/>
          <p:cNvSpPr/>
          <p:nvPr/>
        </p:nvSpPr>
        <p:spPr>
          <a:xfrm>
            <a:off x="6149181" y="5155548"/>
            <a:ext cx="1041465" cy="45719"/>
          </a:xfrm>
          <a:prstGeom prst="parallelogram">
            <a:avLst>
              <a:gd fmla="val 180734" name="adj"/>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a:extLst>
              <a:ext uri="{FF2B5EF4-FFF2-40B4-BE49-F238E27FC236}">
                <a16:creationId xmlns:a16="http://schemas.microsoft.com/office/drawing/2014/main" id="{1DCDDACE-6B17-9346-9F07-90D3F015C05A}"/>
              </a:ext>
            </a:extLst>
          </p:cNvPr>
          <p:cNvSpPr txBox="1"/>
          <p:nvPr/>
        </p:nvSpPr>
        <p:spPr>
          <a:xfrm>
            <a:off x="3134851" y="5690383"/>
            <a:ext cx="2341880" cy="365760"/>
          </a:xfrm>
          <a:prstGeom prst="rect">
            <a:avLst/>
          </a:prstGeom>
          <a:noFill/>
        </p:spPr>
        <p:txBody>
          <a:bodyPr rtlCol="0" wrap="none">
            <a:spAutoFit/>
          </a:bodyPr>
          <a:lstStyle/>
          <a:p>
            <a:r>
              <a:rPr altLang="en-US" b="1" kumimoji="1" lang="zh-CN" spc="3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讲课人：优页PPT</a:t>
            </a: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a:r>
              <a:rPr altLang="zh-CN" b="1" kumimoji="1" lang="en" sz="4000">
                <a:solidFill>
                  <a:schemeClr val="bg1"/>
                </a:solidFill>
                <a:latin typeface="+mn-lt"/>
                <a:ea typeface="+mn-ea"/>
                <a:cs typeface="+mn-ea"/>
                <a:sym typeface="+mn-lt"/>
              </a:rPr>
              <a:t>SKILL TRAINING</a:t>
            </a:r>
          </a:p>
        </p:txBody>
      </p:sp>
    </p:spTree>
    <p:extLst>
      <p:ext uri="{BB962C8B-B14F-4D97-AF65-F5344CB8AC3E}">
        <p14:creationId val="283212054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2" presetSubtype="0">
                                  <p:stCondLst>
                                    <p:cond delay="0"/>
                                  </p:stCondLst>
                                  <p:childTnLst>
                                    <p:set>
                                      <p:cBhvr>
                                        <p:cTn dur="1" fill="hold" id="32">
                                          <p:stCondLst>
                                            <p:cond delay="0"/>
                                          </p:stCondLst>
                                        </p:cTn>
                                        <p:tgtEl>
                                          <p:spTgt spid="32"/>
                                        </p:tgtEl>
                                        <p:attrNameLst>
                                          <p:attrName>style.visibility</p:attrName>
                                        </p:attrNameLst>
                                      </p:cBhvr>
                                      <p:to>
                                        <p:strVal val="visible"/>
                                      </p:to>
                                    </p:set>
                                    <p:animScale>
                                      <p:cBhvr>
                                        <p:cTn decel="50000" dur="1000" fill="hold" id="33">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32"/>
                                        </p:tgtEl>
                                        <p:attrNameLst>
                                          <p:attrName>ppt_x</p:attrName>
                                          <p:attrName>ppt_y</p:attrName>
                                        </p:attrNameLst>
                                      </p:cBhvr>
                                    </p:animMotion>
                                    <p:animEffect filter="fade" transition="in">
                                      <p:cBhvr>
                                        <p:cTn dur="1000" id="35"/>
                                        <p:tgtEl>
                                          <p:spTgt spid="32"/>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7" presetSubtype="10">
                                  <p:stCondLst>
                                    <p:cond delay="0"/>
                                  </p:stCondLst>
                                  <p:iterate type="lt">
                                    <p:tmPct val="10000"/>
                                  </p:iterate>
                                  <p:childTnLst>
                                    <p:set>
                                      <p:cBhvr>
                                        <p:cTn dur="1" fill="hold" id="39">
                                          <p:stCondLst>
                                            <p:cond delay="0"/>
                                          </p:stCondLst>
                                        </p:cTn>
                                        <p:tgtEl>
                                          <p:spTgt spid="31"/>
                                        </p:tgtEl>
                                        <p:attrNameLst>
                                          <p:attrName>style.visibility</p:attrName>
                                        </p:attrNameLst>
                                      </p:cBhvr>
                                      <p:to>
                                        <p:strVal val="visible"/>
                                      </p:to>
                                    </p:set>
                                    <p:anim calcmode="lin" valueType="num">
                                      <p:cBhvr>
                                        <p:cTn dur="500" fill="hold" id="40"/>
                                        <p:tgtEl>
                                          <p:spTgt spid="31"/>
                                        </p:tgtEl>
                                        <p:attrNameLst>
                                          <p:attrName>ppt_w</p:attrName>
                                        </p:attrNameLst>
                                      </p:cBhvr>
                                      <p:tavLst>
                                        <p:tav tm="0">
                                          <p:val>
                                            <p:fltVal val="0"/>
                                          </p:val>
                                        </p:tav>
                                        <p:tav tm="100000">
                                          <p:val>
                                            <p:strVal val="#ppt_w"/>
                                          </p:val>
                                        </p:tav>
                                      </p:tavLst>
                                    </p:anim>
                                    <p:anim calcmode="lin" valueType="num">
                                      <p:cBhvr>
                                        <p:cTn dur="500" fill="hold" id="41"/>
                                        <p:tgtEl>
                                          <p:spTgt spid="31"/>
                                        </p:tgtEl>
                                        <p:attrNameLst>
                                          <p:attrName>ppt_h</p:attrName>
                                        </p:attrNameLst>
                                      </p:cBhvr>
                                      <p:tavLst>
                                        <p:tav tm="0">
                                          <p:val>
                                            <p:strVal val="#ppt_h"/>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37" presetSubtype="0">
                                  <p:stCondLst>
                                    <p:cond delay="0"/>
                                  </p:stCondLst>
                                  <p:childTnLst>
                                    <p:set>
                                      <p:cBhvr>
                                        <p:cTn dur="1" fill="hold" id="45">
                                          <p:stCondLst>
                                            <p:cond delay="0"/>
                                          </p:stCondLst>
                                        </p:cTn>
                                        <p:tgtEl>
                                          <p:spTgt spid="43"/>
                                        </p:tgtEl>
                                        <p:attrNameLst>
                                          <p:attrName>style.visibility</p:attrName>
                                        </p:attrNameLst>
                                      </p:cBhvr>
                                      <p:to>
                                        <p:strVal val="visible"/>
                                      </p:to>
                                    </p:set>
                                    <p:animEffect filter="fade" transition="in">
                                      <p:cBhvr>
                                        <p:cTn dur="1000" id="46"/>
                                        <p:tgtEl>
                                          <p:spTgt spid="43"/>
                                        </p:tgtEl>
                                      </p:cBhvr>
                                    </p:animEffect>
                                    <p:anim calcmode="lin" valueType="num">
                                      <p:cBhvr>
                                        <p:cTn dur="1000" fill="hold" id="47"/>
                                        <p:tgtEl>
                                          <p:spTgt spid="43"/>
                                        </p:tgtEl>
                                        <p:attrNameLst>
                                          <p:attrName>ppt_x</p:attrName>
                                        </p:attrNameLst>
                                      </p:cBhvr>
                                      <p:tavLst>
                                        <p:tav tm="0">
                                          <p:val>
                                            <p:strVal val="#ppt_x"/>
                                          </p:val>
                                        </p:tav>
                                        <p:tav tm="100000">
                                          <p:val>
                                            <p:strVal val="#ppt_x"/>
                                          </p:val>
                                        </p:tav>
                                      </p:tavLst>
                                    </p:anim>
                                    <p:anim calcmode="lin" valueType="num">
                                      <p:cBhvr>
                                        <p:cTn decel="100000" dur="900" fill="hold" id="48"/>
                                        <p:tgtEl>
                                          <p:spTgt spid="43"/>
                                        </p:tgtEl>
                                        <p:attrNameLst>
                                          <p:attrName>ppt_y</p:attrName>
                                        </p:attrNameLst>
                                      </p:cBhvr>
                                      <p:tavLst>
                                        <p:tav tm="0">
                                          <p:val>
                                            <p:strVal val="#ppt_y+1"/>
                                          </p:val>
                                        </p:tav>
                                        <p:tav tm="100000">
                                          <p:val>
                                            <p:strVal val="#ppt_y-.03"/>
                                          </p:val>
                                        </p:tav>
                                      </p:tavLst>
                                    </p:anim>
                                    <p:anim calcmode="lin" valueType="num">
                                      <p:cBhvr>
                                        <p:cTn accel="100000" dur="100" fill="hold" id="49">
                                          <p:stCondLst>
                                            <p:cond delay="900"/>
                                          </p:stCondLst>
                                        </p:cTn>
                                        <p:tgtEl>
                                          <p:spTgt spid="43"/>
                                        </p:tgtEl>
                                        <p:attrNameLst>
                                          <p:attrName>ppt_y</p:attrName>
                                        </p:attrNameLst>
                                      </p:cBhvr>
                                      <p:tavLst>
                                        <p:tav tm="0">
                                          <p:val>
                                            <p:strVal val="#ppt_y-.03"/>
                                          </p:val>
                                        </p:tav>
                                        <p:tav tm="100000">
                                          <p:val>
                                            <p:strVal val="#ppt_y"/>
                                          </p:val>
                                        </p:tav>
                                      </p:tavLst>
                                    </p:anim>
                                  </p:childTnLst>
                                </p:cTn>
                              </p:par>
                              <p:par>
                                <p:cTn fill="hold" grpId="0" id="50" nodeType="withEffect" presetClass="entr" presetID="37" presetSubtype="0">
                                  <p:stCondLst>
                                    <p:cond delay="0"/>
                                  </p:stCondLst>
                                  <p:childTnLst>
                                    <p:set>
                                      <p:cBhvr>
                                        <p:cTn dur="1" fill="hold" id="51">
                                          <p:stCondLst>
                                            <p:cond delay="0"/>
                                          </p:stCondLst>
                                        </p:cTn>
                                        <p:tgtEl>
                                          <p:spTgt spid="44"/>
                                        </p:tgtEl>
                                        <p:attrNameLst>
                                          <p:attrName>style.visibility</p:attrName>
                                        </p:attrNameLst>
                                      </p:cBhvr>
                                      <p:to>
                                        <p:strVal val="visible"/>
                                      </p:to>
                                    </p:set>
                                    <p:animEffect filter="fade" transition="in">
                                      <p:cBhvr>
                                        <p:cTn dur="1000" id="52"/>
                                        <p:tgtEl>
                                          <p:spTgt spid="44"/>
                                        </p:tgtEl>
                                      </p:cBhvr>
                                    </p:animEffect>
                                    <p:anim calcmode="lin" valueType="num">
                                      <p:cBhvr>
                                        <p:cTn dur="1000" fill="hold" id="53"/>
                                        <p:tgtEl>
                                          <p:spTgt spid="44"/>
                                        </p:tgtEl>
                                        <p:attrNameLst>
                                          <p:attrName>ppt_x</p:attrName>
                                        </p:attrNameLst>
                                      </p:cBhvr>
                                      <p:tavLst>
                                        <p:tav tm="0">
                                          <p:val>
                                            <p:strVal val="#ppt_x"/>
                                          </p:val>
                                        </p:tav>
                                        <p:tav tm="100000">
                                          <p:val>
                                            <p:strVal val="#ppt_x"/>
                                          </p:val>
                                        </p:tav>
                                      </p:tavLst>
                                    </p:anim>
                                    <p:anim calcmode="lin" valueType="num">
                                      <p:cBhvr>
                                        <p:cTn decel="100000" dur="900" fill="hold" id="54"/>
                                        <p:tgtEl>
                                          <p:spTgt spid="44"/>
                                        </p:tgtEl>
                                        <p:attrNameLst>
                                          <p:attrName>ppt_y</p:attrName>
                                        </p:attrNameLst>
                                      </p:cBhvr>
                                      <p:tavLst>
                                        <p:tav tm="0">
                                          <p:val>
                                            <p:strVal val="#ppt_y+1"/>
                                          </p:val>
                                        </p:tav>
                                        <p:tav tm="100000">
                                          <p:val>
                                            <p:strVal val="#ppt_y-.03"/>
                                          </p:val>
                                        </p:tav>
                                      </p:tavLst>
                                    </p:anim>
                                    <p:anim calcmode="lin" valueType="num">
                                      <p:cBhvr>
                                        <p:cTn accel="100000" dur="100" fill="hold" id="55">
                                          <p:stCondLst>
                                            <p:cond delay="900"/>
                                          </p:stCondLst>
                                        </p:cTn>
                                        <p:tgtEl>
                                          <p:spTgt spid="44"/>
                                        </p:tgtEl>
                                        <p:attrNameLst>
                                          <p:attrName>ppt_y</p:attrName>
                                        </p:attrNameLst>
                                      </p:cBhvr>
                                      <p:tavLst>
                                        <p:tav tm="0">
                                          <p:val>
                                            <p:strVal val="#ppt_y-.03"/>
                                          </p:val>
                                        </p:tav>
                                        <p:tav tm="100000">
                                          <p:val>
                                            <p:strVal val="#ppt_y"/>
                                          </p:val>
                                        </p:tav>
                                      </p:tavLst>
                                    </p:anim>
                                  </p:childTnLst>
                                </p:cTn>
                              </p:par>
                              <p:par>
                                <p:cTn fill="hold" grpId="0" id="56" nodeType="withEffect" presetClass="entr" presetID="37" presetSubtype="0">
                                  <p:stCondLst>
                                    <p:cond delay="0"/>
                                  </p:stCondLst>
                                  <p:childTnLst>
                                    <p:set>
                                      <p:cBhvr>
                                        <p:cTn dur="1" fill="hold" id="57">
                                          <p:stCondLst>
                                            <p:cond delay="0"/>
                                          </p:stCondLst>
                                        </p:cTn>
                                        <p:tgtEl>
                                          <p:spTgt spid="42"/>
                                        </p:tgtEl>
                                        <p:attrNameLst>
                                          <p:attrName>style.visibility</p:attrName>
                                        </p:attrNameLst>
                                      </p:cBhvr>
                                      <p:to>
                                        <p:strVal val="visible"/>
                                      </p:to>
                                    </p:set>
                                    <p:animEffect filter="fade" transition="in">
                                      <p:cBhvr>
                                        <p:cTn dur="1000" id="58"/>
                                        <p:tgtEl>
                                          <p:spTgt spid="42"/>
                                        </p:tgtEl>
                                      </p:cBhvr>
                                    </p:animEffect>
                                    <p:anim calcmode="lin" valueType="num">
                                      <p:cBhvr>
                                        <p:cTn dur="1000" fill="hold" id="59"/>
                                        <p:tgtEl>
                                          <p:spTgt spid="42"/>
                                        </p:tgtEl>
                                        <p:attrNameLst>
                                          <p:attrName>ppt_x</p:attrName>
                                        </p:attrNameLst>
                                      </p:cBhvr>
                                      <p:tavLst>
                                        <p:tav tm="0">
                                          <p:val>
                                            <p:strVal val="#ppt_x"/>
                                          </p:val>
                                        </p:tav>
                                        <p:tav tm="100000">
                                          <p:val>
                                            <p:strVal val="#ppt_x"/>
                                          </p:val>
                                        </p:tav>
                                      </p:tavLst>
                                    </p:anim>
                                    <p:anim calcmode="lin" valueType="num">
                                      <p:cBhvr>
                                        <p:cTn decel="100000" dur="900" fill="hold" id="60"/>
                                        <p:tgtEl>
                                          <p:spTgt spid="42"/>
                                        </p:tgtEl>
                                        <p:attrNameLst>
                                          <p:attrName>ppt_y</p:attrName>
                                        </p:attrNameLst>
                                      </p:cBhvr>
                                      <p:tavLst>
                                        <p:tav tm="0">
                                          <p:val>
                                            <p:strVal val="#ppt_y+1"/>
                                          </p:val>
                                        </p:tav>
                                        <p:tav tm="100000">
                                          <p:val>
                                            <p:strVal val="#ppt_y-.03"/>
                                          </p:val>
                                        </p:tav>
                                      </p:tavLst>
                                    </p:anim>
                                    <p:anim calcmode="lin" valueType="num">
                                      <p:cBhvr>
                                        <p:cTn accel="100000" dur="100" fill="hold" id="61">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53" presetSubtype="0">
                                  <p:stCondLst>
                                    <p:cond delay="0"/>
                                  </p:stCondLst>
                                  <p:childTnLst>
                                    <p:set>
                                      <p:cBhvr>
                                        <p:cTn dur="1" fill="hold" id="65">
                                          <p:stCondLst>
                                            <p:cond delay="0"/>
                                          </p:stCondLst>
                                        </p:cTn>
                                        <p:tgtEl>
                                          <p:spTgt spid="45"/>
                                        </p:tgtEl>
                                        <p:attrNameLst>
                                          <p:attrName>style.visibility</p:attrName>
                                        </p:attrNameLst>
                                      </p:cBhvr>
                                      <p:to>
                                        <p:strVal val="visible"/>
                                      </p:to>
                                    </p:set>
                                    <p:anim calcmode="lin" valueType="num">
                                      <p:cBhvr>
                                        <p:cTn dur="500" fill="hold" id="66"/>
                                        <p:tgtEl>
                                          <p:spTgt spid="45"/>
                                        </p:tgtEl>
                                        <p:attrNameLst>
                                          <p:attrName>ppt_w</p:attrName>
                                        </p:attrNameLst>
                                      </p:cBhvr>
                                      <p:tavLst>
                                        <p:tav tm="0">
                                          <p:val>
                                            <p:fltVal val="0"/>
                                          </p:val>
                                        </p:tav>
                                        <p:tav tm="100000">
                                          <p:val>
                                            <p:strVal val="#ppt_w"/>
                                          </p:val>
                                        </p:tav>
                                      </p:tavLst>
                                    </p:anim>
                                    <p:anim calcmode="lin" valueType="num">
                                      <p:cBhvr>
                                        <p:cTn dur="500" fill="hold" id="67"/>
                                        <p:tgtEl>
                                          <p:spTgt spid="45"/>
                                        </p:tgtEl>
                                        <p:attrNameLst>
                                          <p:attrName>ppt_h</p:attrName>
                                        </p:attrNameLst>
                                      </p:cBhvr>
                                      <p:tavLst>
                                        <p:tav tm="0">
                                          <p:val>
                                            <p:fltVal val="0"/>
                                          </p:val>
                                        </p:tav>
                                        <p:tav tm="100000">
                                          <p:val>
                                            <p:strVal val="#ppt_h"/>
                                          </p:val>
                                        </p:tav>
                                      </p:tavLst>
                                    </p:anim>
                                    <p:animEffect filter="fade" transition="in">
                                      <p:cBhvr>
                                        <p:cTn dur="500" id="6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31"/>
      <p:bldP grpId="0" spid="32"/>
      <p:bldP grpId="0" spid="42"/>
      <p:bldP grpId="0" spid="43"/>
      <p:bldP grpId="0" spid="44"/>
      <p:bldP grpId="0" spid="45"/>
      <p:bldP grpId="0" spid="4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249162" y="4453796"/>
            <a:ext cx="5308217" cy="1149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7"/>
          <p:cNvSpPr txBox="1">
            <a:spLocks noChangeArrowheads="1"/>
          </p:cNvSpPr>
          <p:nvPr/>
        </p:nvSpPr>
        <p:spPr bwMode="auto">
          <a:xfrm>
            <a:off x="891688" y="2320922"/>
            <a:ext cx="10817712"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按面试的进程来分，可以将面试分为一次性面试和分阶段面试。分阶段面试一般分初试、复试两个阶段。</a:t>
            </a:r>
          </a:p>
        </p:txBody>
      </p:sp>
      <p:grpSp>
        <p:nvGrpSpPr>
          <p:cNvPr id="34820" name="组合 2"/>
          <p:cNvGrpSpPr/>
          <p:nvPr/>
        </p:nvGrpSpPr>
        <p:grpSpPr>
          <a:xfrm>
            <a:off x="981622" y="3160777"/>
            <a:ext cx="2558384" cy="2442527"/>
            <a:chOff x="662610" y="3645428"/>
            <a:chExt cx="2558316" cy="2442466"/>
          </a:xfrm>
        </p:grpSpPr>
        <p:sp>
          <p:nvSpPr>
            <p:cNvPr id="6" name="圆角矩形 5"/>
            <p:cNvSpPr/>
            <p:nvPr/>
          </p:nvSpPr>
          <p:spPr>
            <a:xfrm>
              <a:off x="662610" y="3645428"/>
              <a:ext cx="2376942" cy="2442466"/>
            </a:xfrm>
            <a:prstGeom prst="roundRect">
              <a:avLst>
                <a:gd fmla="val 1589" name="adj"/>
              </a:avLst>
            </a:prstGeom>
            <a:solidFill>
              <a:srgbClr val="B83C28"/>
            </a:solidFill>
            <a:ln>
              <a:noFill/>
            </a:ln>
            <a:effectLst>
              <a:reflection algn="bl" blurRad="6350" dir="5400000" endPos="15000" rotWithShape="0" stA="46000" sy="-100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7" name="等腰三角形 6"/>
            <p:cNvSpPr/>
            <p:nvPr/>
          </p:nvSpPr>
          <p:spPr>
            <a:xfrm rot="5400000">
              <a:off x="3001120" y="3928716"/>
              <a:ext cx="258689" cy="180923"/>
            </a:xfrm>
            <a:prstGeom prst="triangle">
              <a:avLst>
                <a:gd fmla="val 4716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grpSp>
      <p:grpSp>
        <p:nvGrpSpPr>
          <p:cNvPr id="34823" name="组合 8"/>
          <p:cNvGrpSpPr/>
          <p:nvPr/>
        </p:nvGrpSpPr>
        <p:grpSpPr>
          <a:xfrm>
            <a:off x="3692366" y="3160777"/>
            <a:ext cx="2556796" cy="2442527"/>
            <a:chOff x="662610" y="3645428"/>
            <a:chExt cx="2558316" cy="2442466"/>
          </a:xfrm>
        </p:grpSpPr>
        <p:sp>
          <p:nvSpPr>
            <p:cNvPr id="10" name="圆角矩形 9"/>
            <p:cNvSpPr/>
            <p:nvPr/>
          </p:nvSpPr>
          <p:spPr>
            <a:xfrm>
              <a:off x="662610" y="3645428"/>
              <a:ext cx="2376942" cy="2442466"/>
            </a:xfrm>
            <a:prstGeom prst="roundRect">
              <a:avLst>
                <a:gd fmla="val 1589" name="adj"/>
              </a:avLst>
            </a:prstGeom>
            <a:solidFill>
              <a:srgbClr val="B83C28"/>
            </a:solidFill>
            <a:ln>
              <a:noFill/>
            </a:ln>
            <a:effectLst>
              <a:reflection algn="bl" blurRad="6350" dir="5400000" endPos="15000" rotWithShape="0" stA="46000" sy="-100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11" name="等腰三角形 10"/>
            <p:cNvSpPr/>
            <p:nvPr/>
          </p:nvSpPr>
          <p:spPr>
            <a:xfrm rot="5400000">
              <a:off x="3001064" y="3928660"/>
              <a:ext cx="258689" cy="181035"/>
            </a:xfrm>
            <a:prstGeom prst="triangle">
              <a:avLst>
                <a:gd fmla="val 4716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grpSp>
      <p:sp>
        <p:nvSpPr>
          <p:cNvPr id="12" name="TextBox 8"/>
          <p:cNvSpPr txBox="1">
            <a:spLocks noChangeArrowheads="1"/>
          </p:cNvSpPr>
          <p:nvPr/>
        </p:nvSpPr>
        <p:spPr bwMode="auto">
          <a:xfrm>
            <a:off x="981623" y="3144434"/>
            <a:ext cx="2377456" cy="5929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spAutoFit/>
          </a:bodyPr>
          <a:lstStyle/>
          <a:p>
            <a:pPr algn="ctr" defTabSz="914126" fontAlgn="base">
              <a:lnSpc>
                <a:spcPct val="139000"/>
              </a:lnSpc>
              <a:spcBef>
                <a:spcPct val="0"/>
              </a:spcBef>
              <a:spcAft>
                <a:spcPct val="0"/>
              </a:spcAft>
            </a:pPr>
            <a:r>
              <a:rPr altLang="en-US" b="1" lang="zh-CN" sz="2799">
                <a:solidFill>
                  <a:prstClr val="white"/>
                </a:solidFill>
                <a:latin typeface="Adobe Arabic"/>
                <a:ea typeface="微软雅黑"/>
                <a:cs typeface="+mn-ea"/>
                <a:sym typeface="+mn-lt"/>
              </a:rPr>
              <a:t>初试</a:t>
            </a:r>
          </a:p>
        </p:txBody>
      </p:sp>
      <p:sp>
        <p:nvSpPr>
          <p:cNvPr id="13" name="TextBox 8"/>
          <p:cNvSpPr txBox="1">
            <a:spLocks noChangeArrowheads="1"/>
          </p:cNvSpPr>
          <p:nvPr/>
        </p:nvSpPr>
        <p:spPr bwMode="auto">
          <a:xfrm>
            <a:off x="3692367" y="3144434"/>
            <a:ext cx="2375868" cy="5929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spAutoFit/>
          </a:bodyPr>
          <a:lstStyle/>
          <a:p>
            <a:pPr algn="ctr" defTabSz="914126" fontAlgn="base">
              <a:lnSpc>
                <a:spcPct val="139000"/>
              </a:lnSpc>
              <a:spcBef>
                <a:spcPct val="0"/>
              </a:spcBef>
              <a:spcAft>
                <a:spcPct val="0"/>
              </a:spcAft>
            </a:pPr>
            <a:r>
              <a:rPr altLang="en-US" b="1" lang="zh-CN" sz="2799">
                <a:solidFill>
                  <a:prstClr val="white"/>
                </a:solidFill>
                <a:latin typeface="Adobe Arabic"/>
                <a:ea typeface="微软雅黑"/>
                <a:cs typeface="+mn-ea"/>
                <a:sym typeface="+mn-lt"/>
              </a:rPr>
              <a:t>复试</a:t>
            </a:r>
          </a:p>
        </p:txBody>
      </p:sp>
      <p:sp>
        <p:nvSpPr>
          <p:cNvPr id="14" name="TextBox 8"/>
          <p:cNvSpPr txBox="1">
            <a:spLocks noChangeArrowheads="1"/>
          </p:cNvSpPr>
          <p:nvPr/>
        </p:nvSpPr>
        <p:spPr bwMode="auto">
          <a:xfrm>
            <a:off x="1126047" y="3752433"/>
            <a:ext cx="2121935" cy="1786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defTabSz="914126" fontAlgn="base">
              <a:lnSpc>
                <a:spcPct val="139000"/>
              </a:lnSpc>
              <a:spcBef>
                <a:spcPct val="0"/>
              </a:spcBef>
              <a:spcAft>
                <a:spcPct val="0"/>
              </a:spcAft>
            </a:pPr>
            <a:r>
              <a:rPr altLang="en-US" lang="zh-CN" sz="1600">
                <a:solidFill>
                  <a:prstClr val="white"/>
                </a:solidFill>
                <a:latin typeface="Adobe Arabic"/>
                <a:ea typeface="微软雅黑"/>
                <a:cs typeface="+mn-ea"/>
                <a:sym typeface="+mn-lt"/>
              </a:rPr>
              <a:t>人事或招聘经理进行面试，主要是对应聘者的综合素质进行把关，看是否与公司的企业文化合拍。</a:t>
            </a:r>
          </a:p>
        </p:txBody>
      </p:sp>
      <p:sp>
        <p:nvSpPr>
          <p:cNvPr id="15" name="TextBox 8"/>
          <p:cNvSpPr txBox="1">
            <a:spLocks noChangeArrowheads="1"/>
          </p:cNvSpPr>
          <p:nvPr/>
        </p:nvSpPr>
        <p:spPr bwMode="auto">
          <a:xfrm>
            <a:off x="3819334" y="3752433"/>
            <a:ext cx="2121934" cy="1786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defTabSz="914126" fontAlgn="base">
              <a:lnSpc>
                <a:spcPct val="139000"/>
              </a:lnSpc>
              <a:spcBef>
                <a:spcPct val="0"/>
              </a:spcBef>
              <a:spcAft>
                <a:spcPct val="0"/>
              </a:spcAft>
            </a:pPr>
            <a:r>
              <a:rPr altLang="en-US" lang="zh-CN" sz="1600">
                <a:solidFill>
                  <a:prstClr val="white"/>
                </a:solidFill>
                <a:latin typeface="Adobe Arabic"/>
                <a:ea typeface="微软雅黑"/>
                <a:cs typeface="+mn-ea"/>
                <a:sym typeface="+mn-lt"/>
              </a:rPr>
              <a:t>用人部门负责人进行面试，主要是考察应聘者的专业知识、专业技能（含实践经验、管理能力等）。</a:t>
            </a:r>
          </a:p>
        </p:txBody>
      </p:sp>
      <p:sp>
        <p:nvSpPr>
          <p:cNvPr id="16" name="TextBox 6"/>
          <p:cNvSpPr txBox="1">
            <a:spLocks noChangeArrowheads="1"/>
          </p:cNvSpPr>
          <p:nvPr/>
        </p:nvSpPr>
        <p:spPr bwMode="auto">
          <a:xfrm>
            <a:off x="6357640" y="3160777"/>
            <a:ext cx="507236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当应聘人员为部门主管级以上人员（含主管级）及特殊岗位人员（如技术、财务、法务等）时，由用人部门的主管副总/总经理与用人部门负责人一同复试。</a:t>
            </a:r>
          </a:p>
        </p:txBody>
      </p:sp>
      <p:sp>
        <p:nvSpPr>
          <p:cNvPr id="18" name="TextBox 17"/>
          <p:cNvSpPr txBox="1">
            <a:spLocks noChangeArrowheads="1"/>
          </p:cNvSpPr>
          <p:nvPr/>
        </p:nvSpPr>
        <p:spPr bwMode="auto">
          <a:xfrm>
            <a:off x="6401183" y="4508185"/>
            <a:ext cx="518121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复试可以隔天安排，也可以紧接就进行安排。为了尽快抢到人才，我们建议缩短面试流程，尽量将初试、复试安排在同一天完成。</a:t>
            </a:r>
          </a:p>
        </p:txBody>
      </p:sp>
      <p:grpSp>
        <p:nvGrpSpPr>
          <p:cNvPr id="20" name="组合 19"/>
          <p:cNvGrpSpPr/>
          <p:nvPr/>
        </p:nvGrpSpPr>
        <p:grpSpPr>
          <a:xfrm>
            <a:off x="-451674" y="304109"/>
            <a:ext cx="6172277" cy="553205"/>
            <a:chOff x="-451674" y="304109"/>
            <a:chExt cx="6172277" cy="553205"/>
          </a:xfrm>
        </p:grpSpPr>
        <p:sp>
          <p:nvSpPr>
            <p:cNvPr id="21"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面试的类别概述</a:t>
              </a:r>
            </a:p>
          </p:txBody>
        </p:sp>
        <p:grpSp>
          <p:nvGrpSpPr>
            <p:cNvPr id="22" name="组合 21"/>
            <p:cNvGrpSpPr/>
            <p:nvPr/>
          </p:nvGrpSpPr>
          <p:grpSpPr>
            <a:xfrm>
              <a:off x="-451674" y="304109"/>
              <a:ext cx="1217948" cy="553205"/>
              <a:chOff x="-337374" y="247695"/>
              <a:chExt cx="835806" cy="379632"/>
            </a:xfrm>
          </p:grpSpPr>
          <p:sp>
            <p:nvSpPr>
              <p:cNvPr id="23" name="平行四边形 22"/>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4" name="平行四边形 23"/>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26" name="矩形 25"/>
          <p:cNvSpPr/>
          <p:nvPr/>
        </p:nvSpPr>
        <p:spPr>
          <a:xfrm>
            <a:off x="891688" y="1655763"/>
            <a:ext cx="3140048" cy="557957"/>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981622" y="1641256"/>
            <a:ext cx="2926080" cy="566928"/>
          </a:xfrm>
          <a:prstGeom prst="rect">
            <a:avLst/>
          </a:prstGeom>
        </p:spPr>
        <p:txBody>
          <a:bodyPr wrap="none">
            <a:spAutoFit/>
          </a:bodyPr>
          <a:lstStyle/>
          <a:p>
            <a:pPr defTabSz="914126" fontAlgn="base">
              <a:lnSpc>
                <a:spcPct val="130000"/>
              </a:lnSpc>
              <a:spcBef>
                <a:spcPct val="0"/>
              </a:spcBef>
              <a:spcAft>
                <a:spcPct val="0"/>
              </a:spcAft>
            </a:pPr>
            <a:r>
              <a:rPr altLang="en-US" b="1" lang="zh-CN" smtClean="0" spc="300" sz="2400">
                <a:solidFill>
                  <a:schemeClr val="bg1"/>
                </a:solidFill>
                <a:latin typeface="Adobe Arabic"/>
                <a:ea typeface="微软雅黑"/>
                <a:cs typeface="+mn-ea"/>
                <a:sym typeface="+mn-lt"/>
              </a:rPr>
              <a:t>按面试的进程来分</a:t>
            </a:r>
          </a:p>
        </p:txBody>
      </p:sp>
    </p:spTree>
    <p:extLst>
      <p:ext uri="{BB962C8B-B14F-4D97-AF65-F5344CB8AC3E}">
        <p14:creationId val="28341438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34820"/>
                                        </p:tgtEl>
                                        <p:attrNameLst>
                                          <p:attrName>style.visibility</p:attrName>
                                        </p:attrNameLst>
                                      </p:cBhvr>
                                      <p:to>
                                        <p:strVal val="visible"/>
                                      </p:to>
                                    </p:set>
                                    <p:animEffect filter="fade" transition="in">
                                      <p:cBhvr>
                                        <p:cTn dur="1000" id="29"/>
                                        <p:tgtEl>
                                          <p:spTgt spid="34820"/>
                                        </p:tgtEl>
                                      </p:cBhvr>
                                    </p:animEffect>
                                    <p:anim calcmode="lin" valueType="num">
                                      <p:cBhvr>
                                        <p:cTn dur="1000" fill="hold" id="30"/>
                                        <p:tgtEl>
                                          <p:spTgt spid="34820"/>
                                        </p:tgtEl>
                                        <p:attrNameLst>
                                          <p:attrName>ppt_x</p:attrName>
                                        </p:attrNameLst>
                                      </p:cBhvr>
                                      <p:tavLst>
                                        <p:tav tm="0">
                                          <p:val>
                                            <p:strVal val="#ppt_x"/>
                                          </p:val>
                                        </p:tav>
                                        <p:tav tm="100000">
                                          <p:val>
                                            <p:strVal val="#ppt_x"/>
                                          </p:val>
                                        </p:tav>
                                      </p:tavLst>
                                    </p:anim>
                                    <p:anim calcmode="lin" valueType="num">
                                      <p:cBhvr>
                                        <p:cTn dur="1000" fill="hold" id="31"/>
                                        <p:tgtEl>
                                          <p:spTgt spid="34820"/>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1000" id="34"/>
                                        <p:tgtEl>
                                          <p:spTgt spid="12"/>
                                        </p:tgtEl>
                                      </p:cBhvr>
                                    </p:animEffect>
                                    <p:anim calcmode="lin" valueType="num">
                                      <p:cBhvr>
                                        <p:cTn dur="1000" fill="hold" id="35"/>
                                        <p:tgtEl>
                                          <p:spTgt spid="12"/>
                                        </p:tgtEl>
                                        <p:attrNameLst>
                                          <p:attrName>ppt_x</p:attrName>
                                        </p:attrNameLst>
                                      </p:cBhvr>
                                      <p:tavLst>
                                        <p:tav tm="0">
                                          <p:val>
                                            <p:strVal val="#ppt_x"/>
                                          </p:val>
                                        </p:tav>
                                        <p:tav tm="100000">
                                          <p:val>
                                            <p:strVal val="#ppt_x"/>
                                          </p:val>
                                        </p:tav>
                                      </p:tavLst>
                                    </p:anim>
                                    <p:anim calcmode="lin" valueType="num">
                                      <p:cBhvr>
                                        <p:cTn dur="1000" fill="hold" id="36"/>
                                        <p:tgtEl>
                                          <p:spTgt spid="12"/>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1000" id="39"/>
                                        <p:tgtEl>
                                          <p:spTgt spid="14"/>
                                        </p:tgtEl>
                                      </p:cBhvr>
                                    </p:animEffect>
                                    <p:anim calcmode="lin" valueType="num">
                                      <p:cBhvr>
                                        <p:cTn dur="1000" fill="hold" id="40"/>
                                        <p:tgtEl>
                                          <p:spTgt spid="14"/>
                                        </p:tgtEl>
                                        <p:attrNameLst>
                                          <p:attrName>ppt_x</p:attrName>
                                        </p:attrNameLst>
                                      </p:cBhvr>
                                      <p:tavLst>
                                        <p:tav tm="0">
                                          <p:val>
                                            <p:strVal val="#ppt_x"/>
                                          </p:val>
                                        </p:tav>
                                        <p:tav tm="100000">
                                          <p:val>
                                            <p:strVal val="#ppt_x"/>
                                          </p:val>
                                        </p:tav>
                                      </p:tavLst>
                                    </p:anim>
                                    <p:anim calcmode="lin" valueType="num">
                                      <p:cBhvr>
                                        <p:cTn dur="1000" fill="hold" id="41"/>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42" presetSubtype="0">
                                  <p:stCondLst>
                                    <p:cond delay="0"/>
                                  </p:stCondLst>
                                  <p:childTnLst>
                                    <p:set>
                                      <p:cBhvr>
                                        <p:cTn dur="1" fill="hold" id="45">
                                          <p:stCondLst>
                                            <p:cond delay="0"/>
                                          </p:stCondLst>
                                        </p:cTn>
                                        <p:tgtEl>
                                          <p:spTgt spid="34823"/>
                                        </p:tgtEl>
                                        <p:attrNameLst>
                                          <p:attrName>style.visibility</p:attrName>
                                        </p:attrNameLst>
                                      </p:cBhvr>
                                      <p:to>
                                        <p:strVal val="visible"/>
                                      </p:to>
                                    </p:set>
                                    <p:animEffect filter="fade" transition="in">
                                      <p:cBhvr>
                                        <p:cTn dur="1000" id="46"/>
                                        <p:tgtEl>
                                          <p:spTgt spid="34823"/>
                                        </p:tgtEl>
                                      </p:cBhvr>
                                    </p:animEffect>
                                    <p:anim calcmode="lin" valueType="num">
                                      <p:cBhvr>
                                        <p:cTn dur="1000" fill="hold" id="47"/>
                                        <p:tgtEl>
                                          <p:spTgt spid="34823"/>
                                        </p:tgtEl>
                                        <p:attrNameLst>
                                          <p:attrName>ppt_x</p:attrName>
                                        </p:attrNameLst>
                                      </p:cBhvr>
                                      <p:tavLst>
                                        <p:tav tm="0">
                                          <p:val>
                                            <p:strVal val="#ppt_x"/>
                                          </p:val>
                                        </p:tav>
                                        <p:tav tm="100000">
                                          <p:val>
                                            <p:strVal val="#ppt_x"/>
                                          </p:val>
                                        </p:tav>
                                      </p:tavLst>
                                    </p:anim>
                                    <p:anim calcmode="lin" valueType="num">
                                      <p:cBhvr>
                                        <p:cTn dur="1000" fill="hold" id="48"/>
                                        <p:tgtEl>
                                          <p:spTgt spid="34823"/>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fade" transition="in">
                                      <p:cBhvr>
                                        <p:cTn dur="1000" id="51"/>
                                        <p:tgtEl>
                                          <p:spTgt spid="13"/>
                                        </p:tgtEl>
                                      </p:cBhvr>
                                    </p:animEffect>
                                    <p:anim calcmode="lin" valueType="num">
                                      <p:cBhvr>
                                        <p:cTn dur="1000" fill="hold" id="52"/>
                                        <p:tgtEl>
                                          <p:spTgt spid="13"/>
                                        </p:tgtEl>
                                        <p:attrNameLst>
                                          <p:attrName>ppt_x</p:attrName>
                                        </p:attrNameLst>
                                      </p:cBhvr>
                                      <p:tavLst>
                                        <p:tav tm="0">
                                          <p:val>
                                            <p:strVal val="#ppt_x"/>
                                          </p:val>
                                        </p:tav>
                                        <p:tav tm="100000">
                                          <p:val>
                                            <p:strVal val="#ppt_x"/>
                                          </p:val>
                                        </p:tav>
                                      </p:tavLst>
                                    </p:anim>
                                    <p:anim calcmode="lin" valueType="num">
                                      <p:cBhvr>
                                        <p:cTn dur="1000" fill="hold" id="53"/>
                                        <p:tgtEl>
                                          <p:spTgt spid="13"/>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5"/>
                                        </p:tgtEl>
                                        <p:attrNameLst>
                                          <p:attrName>style.visibility</p:attrName>
                                        </p:attrNameLst>
                                      </p:cBhvr>
                                      <p:to>
                                        <p:strVal val="visible"/>
                                      </p:to>
                                    </p:set>
                                    <p:animEffect filter="fade" transition="in">
                                      <p:cBhvr>
                                        <p:cTn dur="1000" id="56"/>
                                        <p:tgtEl>
                                          <p:spTgt spid="15"/>
                                        </p:tgtEl>
                                      </p:cBhvr>
                                    </p:animEffect>
                                    <p:anim calcmode="lin" valueType="num">
                                      <p:cBhvr>
                                        <p:cTn dur="1000" fill="hold" id="57"/>
                                        <p:tgtEl>
                                          <p:spTgt spid="15"/>
                                        </p:tgtEl>
                                        <p:attrNameLst>
                                          <p:attrName>ppt_x</p:attrName>
                                        </p:attrNameLst>
                                      </p:cBhvr>
                                      <p:tavLst>
                                        <p:tav tm="0">
                                          <p:val>
                                            <p:strVal val="#ppt_x"/>
                                          </p:val>
                                        </p:tav>
                                        <p:tav tm="100000">
                                          <p:val>
                                            <p:strVal val="#ppt_x"/>
                                          </p:val>
                                        </p:tav>
                                      </p:tavLst>
                                    </p:anim>
                                    <p:anim calcmode="lin" valueType="num">
                                      <p:cBhvr>
                                        <p:cTn dur="1000" fill="hold" id="58"/>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22" presetSubtype="8">
                                  <p:stCondLst>
                                    <p:cond delay="0"/>
                                  </p:stCondLst>
                                  <p:childTnLst>
                                    <p:set>
                                      <p:cBhvr>
                                        <p:cTn dur="1" fill="hold" id="62">
                                          <p:stCondLst>
                                            <p:cond delay="0"/>
                                          </p:stCondLst>
                                        </p:cTn>
                                        <p:tgtEl>
                                          <p:spTgt spid="16"/>
                                        </p:tgtEl>
                                        <p:attrNameLst>
                                          <p:attrName>style.visibility</p:attrName>
                                        </p:attrNameLst>
                                      </p:cBhvr>
                                      <p:to>
                                        <p:strVal val="visible"/>
                                      </p:to>
                                    </p:set>
                                    <p:animEffect filter="wipe(left)" transition="in">
                                      <p:cBhvr>
                                        <p:cTn dur="500" id="63"/>
                                        <p:tgtEl>
                                          <p:spTgt spid="16"/>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53" presetSubtype="0">
                                  <p:stCondLst>
                                    <p:cond delay="0"/>
                                  </p:stCondLst>
                                  <p:childTnLst>
                                    <p:set>
                                      <p:cBhvr>
                                        <p:cTn dur="1" fill="hold" id="67">
                                          <p:stCondLst>
                                            <p:cond delay="0"/>
                                          </p:stCondLst>
                                        </p:cTn>
                                        <p:tgtEl>
                                          <p:spTgt spid="3"/>
                                        </p:tgtEl>
                                        <p:attrNameLst>
                                          <p:attrName>style.visibility</p:attrName>
                                        </p:attrNameLst>
                                      </p:cBhvr>
                                      <p:to>
                                        <p:strVal val="visible"/>
                                      </p:to>
                                    </p:set>
                                    <p:anim calcmode="lin" valueType="num">
                                      <p:cBhvr>
                                        <p:cTn dur="500" fill="hold" id="68"/>
                                        <p:tgtEl>
                                          <p:spTgt spid="3"/>
                                        </p:tgtEl>
                                        <p:attrNameLst>
                                          <p:attrName>ppt_w</p:attrName>
                                        </p:attrNameLst>
                                      </p:cBhvr>
                                      <p:tavLst>
                                        <p:tav tm="0">
                                          <p:val>
                                            <p:fltVal val="0"/>
                                          </p:val>
                                        </p:tav>
                                        <p:tav tm="100000">
                                          <p:val>
                                            <p:strVal val="#ppt_w"/>
                                          </p:val>
                                        </p:tav>
                                      </p:tavLst>
                                    </p:anim>
                                    <p:anim calcmode="lin" valueType="num">
                                      <p:cBhvr>
                                        <p:cTn dur="500" fill="hold" id="69"/>
                                        <p:tgtEl>
                                          <p:spTgt spid="3"/>
                                        </p:tgtEl>
                                        <p:attrNameLst>
                                          <p:attrName>ppt_h</p:attrName>
                                        </p:attrNameLst>
                                      </p:cBhvr>
                                      <p:tavLst>
                                        <p:tav tm="0">
                                          <p:val>
                                            <p:fltVal val="0"/>
                                          </p:val>
                                        </p:tav>
                                        <p:tav tm="100000">
                                          <p:val>
                                            <p:strVal val="#ppt_h"/>
                                          </p:val>
                                        </p:tav>
                                      </p:tavLst>
                                    </p:anim>
                                    <p:animEffect filter="fade" transition="in">
                                      <p:cBhvr>
                                        <p:cTn dur="500" id="70"/>
                                        <p:tgtEl>
                                          <p:spTgt spid="3"/>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18"/>
                                        </p:tgtEl>
                                        <p:attrNameLst>
                                          <p:attrName>style.visibility</p:attrName>
                                        </p:attrNameLst>
                                      </p:cBhvr>
                                      <p:to>
                                        <p:strVal val="visible"/>
                                      </p:to>
                                    </p:set>
                                    <p:anim calcmode="lin" valueType="num">
                                      <p:cBhvr>
                                        <p:cTn dur="500" fill="hold" id="73"/>
                                        <p:tgtEl>
                                          <p:spTgt spid="18"/>
                                        </p:tgtEl>
                                        <p:attrNameLst>
                                          <p:attrName>ppt_w</p:attrName>
                                        </p:attrNameLst>
                                      </p:cBhvr>
                                      <p:tavLst>
                                        <p:tav tm="0">
                                          <p:val>
                                            <p:fltVal val="0"/>
                                          </p:val>
                                        </p:tav>
                                        <p:tav tm="100000">
                                          <p:val>
                                            <p:strVal val="#ppt_w"/>
                                          </p:val>
                                        </p:tav>
                                      </p:tavLst>
                                    </p:anim>
                                    <p:anim calcmode="lin" valueType="num">
                                      <p:cBhvr>
                                        <p:cTn dur="500" fill="hold" id="74"/>
                                        <p:tgtEl>
                                          <p:spTgt spid="18"/>
                                        </p:tgtEl>
                                        <p:attrNameLst>
                                          <p:attrName>ppt_h</p:attrName>
                                        </p:attrNameLst>
                                      </p:cBhvr>
                                      <p:tavLst>
                                        <p:tav tm="0">
                                          <p:val>
                                            <p:fltVal val="0"/>
                                          </p:val>
                                        </p:tav>
                                        <p:tav tm="100000">
                                          <p:val>
                                            <p:strVal val="#ppt_h"/>
                                          </p:val>
                                        </p:tav>
                                      </p:tavLst>
                                    </p:anim>
                                    <p:animEffect filter="fade" transition="in">
                                      <p:cBhvr>
                                        <p:cTn dur="500" id="7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2"/>
      <p:bldP grpId="0" spid="13"/>
      <p:bldP grpId="0" spid="14"/>
      <p:bldP grpId="0" spid="15"/>
      <p:bldP grpId="0" spid="16"/>
      <p:bldP grpId="0" spid="18"/>
      <p:bldP grpId="0" spid="26"/>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7"/>
          <p:cNvSpPr txBox="1">
            <a:spLocks noChangeArrowheads="1"/>
          </p:cNvSpPr>
          <p:nvPr/>
        </p:nvSpPr>
        <p:spPr bwMode="auto">
          <a:xfrm>
            <a:off x="818936" y="1964430"/>
            <a:ext cx="9605049"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按面试题目的内容来分，面试可分为经验性面试和情景性面试。</a:t>
            </a:r>
          </a:p>
        </p:txBody>
      </p:sp>
      <p:grpSp>
        <p:nvGrpSpPr>
          <p:cNvPr id="20" name="组合 19"/>
          <p:cNvGrpSpPr/>
          <p:nvPr/>
        </p:nvGrpSpPr>
        <p:grpSpPr>
          <a:xfrm>
            <a:off x="-451674" y="304109"/>
            <a:ext cx="6172277" cy="553205"/>
            <a:chOff x="-451674" y="304109"/>
            <a:chExt cx="6172277" cy="553205"/>
          </a:xfrm>
        </p:grpSpPr>
        <p:sp>
          <p:nvSpPr>
            <p:cNvPr id="21"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面试的类别概述</a:t>
              </a:r>
            </a:p>
          </p:txBody>
        </p:sp>
        <p:grpSp>
          <p:nvGrpSpPr>
            <p:cNvPr id="22" name="组合 21"/>
            <p:cNvGrpSpPr/>
            <p:nvPr/>
          </p:nvGrpSpPr>
          <p:grpSpPr>
            <a:xfrm>
              <a:off x="-451674" y="304109"/>
              <a:ext cx="1217948" cy="553205"/>
              <a:chOff x="-337374" y="247695"/>
              <a:chExt cx="835806" cy="379632"/>
            </a:xfrm>
          </p:grpSpPr>
          <p:sp>
            <p:nvSpPr>
              <p:cNvPr id="23" name="平行四边形 22"/>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4" name="平行四边形 23"/>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25" name="矩形 24"/>
          <p:cNvSpPr/>
          <p:nvPr/>
        </p:nvSpPr>
        <p:spPr>
          <a:xfrm>
            <a:off x="818936" y="1323143"/>
            <a:ext cx="3737086" cy="557957"/>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908870" y="1308636"/>
            <a:ext cx="3611880" cy="566928"/>
          </a:xfrm>
          <a:prstGeom prst="rect">
            <a:avLst/>
          </a:prstGeom>
        </p:spPr>
        <p:txBody>
          <a:bodyPr wrap="none">
            <a:spAutoFit/>
          </a:bodyPr>
          <a:lstStyle/>
          <a:p>
            <a:pPr defTabSz="914126" fontAlgn="base">
              <a:lnSpc>
                <a:spcPct val="130000"/>
              </a:lnSpc>
              <a:spcBef>
                <a:spcPct val="0"/>
              </a:spcBef>
              <a:spcAft>
                <a:spcPct val="0"/>
              </a:spcAft>
            </a:pPr>
            <a:r>
              <a:rPr altLang="en-US" b="1" lang="zh-CN" spc="300" sz="2400">
                <a:solidFill>
                  <a:schemeClr val="bg1"/>
                </a:solidFill>
                <a:latin typeface="Adobe Arabic"/>
                <a:ea typeface="微软雅黑"/>
                <a:cs typeface="+mn-ea"/>
                <a:sym typeface="+mn-lt"/>
              </a:rPr>
              <a:t>按面试题目的内容来分</a:t>
            </a:r>
          </a:p>
        </p:txBody>
      </p:sp>
      <p:graphicFrame>
        <p:nvGraphicFramePr>
          <p:cNvPr id="8" name="图示 7"/>
          <p:cNvGraphicFramePr/>
          <p:nvPr>
            <p:extLst>
              <p:ext uri="{D42A27DB-BD31-4B8C-83A1-F6EECF244321}">
                <p14:modId val="1534675838"/>
              </p:ext>
            </p:extLst>
          </p:nvPr>
        </p:nvGraphicFramePr>
        <p:xfrm>
          <a:off x="818936" y="2741284"/>
          <a:ext cx="6775664" cy="2292735"/>
        </p:xfrm>
        <a:graphic>
          <a:graphicData uri="http://schemas.openxmlformats.org/drawingml/2006/diagram">
            <dgm:relIds xmlns:dgm="http://schemas.openxmlformats.org/drawingml/2006/diagram" r:cs="rId7" r:dm="rId4" r:lo="rId5" r:qs="rId6"/>
          </a:graphicData>
        </a:graphic>
      </p:graphicFrame>
      <p:grpSp>
        <p:nvGrpSpPr>
          <p:cNvPr id="29" name="组合 28"/>
          <p:cNvGrpSpPr/>
          <p:nvPr/>
        </p:nvGrpSpPr>
        <p:grpSpPr>
          <a:xfrm>
            <a:off x="818936" y="5272388"/>
            <a:ext cx="10903164" cy="1181100"/>
            <a:chOff x="818936" y="5272388"/>
            <a:chExt cx="10903164" cy="1181100"/>
          </a:xfrm>
        </p:grpSpPr>
        <p:sp>
          <p:nvSpPr>
            <p:cNvPr id="9" name="矩形 8"/>
            <p:cNvSpPr/>
            <p:nvPr/>
          </p:nvSpPr>
          <p:spPr>
            <a:xfrm>
              <a:off x="2529957" y="5396657"/>
              <a:ext cx="8896351" cy="923544"/>
            </a:xfrm>
            <a:prstGeom prst="rect">
              <a:avLst/>
            </a:prstGeom>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比如，面试官会讲述一些关于公司的信息，同时提出一个公司面临的问题或者所处的两难困境。情景可以仅仅是口头上的表达，当然也可以是书面形式的。公司和事件可以是真实的事例，也可以是虚构的。面试者对根据该情境性问题给出一些答案或者建议。</a:t>
              </a:r>
            </a:p>
          </p:txBody>
        </p:sp>
        <p:sp>
          <p:nvSpPr>
            <p:cNvPr id="11" name="圆角矩形 10"/>
            <p:cNvSpPr/>
            <p:nvPr/>
          </p:nvSpPr>
          <p:spPr>
            <a:xfrm>
              <a:off x="818936" y="5272388"/>
              <a:ext cx="1415230" cy="1181100"/>
            </a:xfrm>
            <a:prstGeom prst="roundRect">
              <a:avLst>
                <a:gd fmla="val 5914" name="adj"/>
              </a:avLst>
            </a:prstGeom>
            <a:solidFill>
              <a:srgbClr val="B83C28"/>
            </a:solid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a:off x="1979864" y="5272388"/>
              <a:ext cx="9742236" cy="1181100"/>
            </a:xfrm>
            <a:prstGeom prst="roundRect">
              <a:avLst>
                <a:gd fmla="val 5914" name="adj"/>
              </a:avLst>
            </a:prstGeom>
            <a:no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1102701" y="5445755"/>
              <a:ext cx="868680" cy="822960"/>
            </a:xfrm>
            <a:prstGeom prst="rect">
              <a:avLst/>
            </a:prstGeom>
          </p:spPr>
          <p:txBody>
            <a:bodyPr wrap="none">
              <a:spAutoFit/>
            </a:bodyPr>
            <a:lstStyle/>
            <a:p>
              <a:pPr lvl="0"/>
              <a:r>
                <a:rPr altLang="en-US" b="1" lang="zh-CN" smtClean="0" spc="300" sz="2400">
                  <a:solidFill>
                    <a:schemeClr val="bg1"/>
                  </a:solidFill>
                  <a:latin charset="-122" panose="020b0503020204020204" pitchFamily="34" typeface="微软雅黑"/>
                  <a:ea charset="-122" panose="020b0503020204020204" pitchFamily="34" typeface="微软雅黑"/>
                </a:rPr>
                <a:t>情境</a:t>
              </a:r>
            </a:p>
            <a:p>
              <a:pPr lvl="0"/>
              <a:r>
                <a:rPr altLang="en-US" b="1" lang="zh-CN" smtClean="0" spc="300" sz="2400">
                  <a:solidFill>
                    <a:schemeClr val="bg1"/>
                  </a:solidFill>
                  <a:latin charset="-122" panose="020b0503020204020204" pitchFamily="34" typeface="微软雅黑"/>
                  <a:ea charset="-122" panose="020b0503020204020204" pitchFamily="34" typeface="微软雅黑"/>
                </a:rPr>
                <a:t>面试</a:t>
              </a:r>
            </a:p>
          </p:txBody>
        </p:sp>
      </p:grpSp>
      <p:pic>
        <p:nvPicPr>
          <p:cNvPr id="30" name="图片 29"/>
          <p:cNvPicPr>
            <a:picLocks noChangeAspect="1"/>
          </p:cNvPicPr>
          <p:nvPr/>
        </p:nvPicPr>
        <p:blipFill>
          <a:blip r:embed="rId8">
            <a:extLst>
              <a:ext uri="{28A0092B-C50C-407E-A947-70E740481C1C}">
                <a14:useLocalDpi/>
              </a:ext>
            </a:extLst>
          </a:blip>
          <a:srcRect l="10909" r="19350"/>
          <a:stretch>
            <a:fillRect/>
          </a:stretch>
        </p:blipFill>
        <p:spPr>
          <a:xfrm>
            <a:off x="8053510" y="1574991"/>
            <a:ext cx="3499180" cy="3344918"/>
          </a:xfrm>
          <a:prstGeom prst="rect">
            <a:avLst/>
          </a:prstGeom>
          <a:ln w="28575">
            <a:solidFill>
              <a:srgbClr val="B83C28"/>
            </a:solidFill>
          </a:ln>
        </p:spPr>
      </p:pic>
    </p:spTree>
    <p:extLst>
      <p:ext uri="{BB962C8B-B14F-4D97-AF65-F5344CB8AC3E}">
        <p14:creationId val="276450682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500" fill="hold" id="12"/>
                                        <p:tgtEl>
                                          <p:spTgt spid="26"/>
                                        </p:tgtEl>
                                        <p:attrNameLst>
                                          <p:attrName>ppt_w</p:attrName>
                                        </p:attrNameLst>
                                      </p:cBhvr>
                                      <p:tavLst>
                                        <p:tav tm="0">
                                          <p:val>
                                            <p:fltVal val="0"/>
                                          </p:val>
                                        </p:tav>
                                        <p:tav tm="100000">
                                          <p:val>
                                            <p:strVal val="#ppt_w"/>
                                          </p:val>
                                        </p:tav>
                                      </p:tavLst>
                                    </p:anim>
                                    <p:anim calcmode="lin" valueType="num">
                                      <p:cBhvr>
                                        <p:cTn dur="500" fill="hold" id="13"/>
                                        <p:tgtEl>
                                          <p:spTgt spid="26"/>
                                        </p:tgtEl>
                                        <p:attrNameLst>
                                          <p:attrName>ppt_h</p:attrName>
                                        </p:attrNameLst>
                                      </p:cBhvr>
                                      <p:tavLst>
                                        <p:tav tm="0">
                                          <p:val>
                                            <p:fltVal val="0"/>
                                          </p:val>
                                        </p:tav>
                                        <p:tav tm="100000">
                                          <p:val>
                                            <p:strVal val="#ppt_h"/>
                                          </p:val>
                                        </p:tav>
                                      </p:tavLst>
                                    </p:anim>
                                    <p:animEffect filter="fade" transition="in">
                                      <p:cBhvr>
                                        <p:cTn dur="500" id="14"/>
                                        <p:tgtEl>
                                          <p:spTgt spid="2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fade" transition="in">
                                      <p:cBhvr>
                                        <p:cTn dur="1000" id="29"/>
                                        <p:tgtEl>
                                          <p:spTgt spid="8"/>
                                        </p:tgtEl>
                                      </p:cBhvr>
                                    </p:animEffect>
                                    <p:anim calcmode="lin" valueType="num">
                                      <p:cBhvr>
                                        <p:cTn dur="1000" fill="hold" id="30"/>
                                        <p:tgtEl>
                                          <p:spTgt spid="8"/>
                                        </p:tgtEl>
                                        <p:attrNameLst>
                                          <p:attrName>ppt_x</p:attrName>
                                        </p:attrNameLst>
                                      </p:cBhvr>
                                      <p:tavLst>
                                        <p:tav tm="0">
                                          <p:val>
                                            <p:strVal val="#ppt_x"/>
                                          </p:val>
                                        </p:tav>
                                        <p:tav tm="100000">
                                          <p:val>
                                            <p:strVal val="#ppt_x"/>
                                          </p:val>
                                        </p:tav>
                                      </p:tavLst>
                                    </p:anim>
                                    <p:anim calcmode="lin" valueType="num">
                                      <p:cBhvr>
                                        <p:cTn dur="1000" fill="hold" id="31"/>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p:cTn dur="500" fill="hold" id="36"/>
                                        <p:tgtEl>
                                          <p:spTgt spid="30"/>
                                        </p:tgtEl>
                                        <p:attrNameLst>
                                          <p:attrName>ppt_w</p:attrName>
                                        </p:attrNameLst>
                                      </p:cBhvr>
                                      <p:tavLst>
                                        <p:tav tm="0">
                                          <p:val>
                                            <p:fltVal val="0"/>
                                          </p:val>
                                        </p:tav>
                                        <p:tav tm="100000">
                                          <p:val>
                                            <p:strVal val="#ppt_w"/>
                                          </p:val>
                                        </p:tav>
                                      </p:tavLst>
                                    </p:anim>
                                    <p:anim calcmode="lin" valueType="num">
                                      <p:cBhvr>
                                        <p:cTn dur="500" fill="hold" id="37"/>
                                        <p:tgtEl>
                                          <p:spTgt spid="30"/>
                                        </p:tgtEl>
                                        <p:attrNameLst>
                                          <p:attrName>ppt_h</p:attrName>
                                        </p:attrNameLst>
                                      </p:cBhvr>
                                      <p:tavLst>
                                        <p:tav tm="0">
                                          <p:val>
                                            <p:fltVal val="0"/>
                                          </p:val>
                                        </p:tav>
                                        <p:tav tm="100000">
                                          <p:val>
                                            <p:strVal val="#ppt_h"/>
                                          </p:val>
                                        </p:tav>
                                      </p:tavLst>
                                    </p:anim>
                                    <p:animEffect filter="fade" transition="in">
                                      <p:cBhvr>
                                        <p:cTn dur="500" id="38"/>
                                        <p:tgtEl>
                                          <p:spTgt spid="30"/>
                                        </p:tgtEl>
                                      </p:cBhvr>
                                    </p:animEffect>
                                  </p:childTnLst>
                                </p:cTn>
                              </p:par>
                              <p:par>
                                <p:cTn fill="hold" id="39" nodeType="withEffect" presetClass="entr" presetID="42" presetSubtype="0">
                                  <p:stCondLst>
                                    <p:cond delay="0"/>
                                  </p:stCondLst>
                                  <p:childTnLst>
                                    <p:set>
                                      <p:cBhvr>
                                        <p:cTn dur="1" fill="hold" id="40">
                                          <p:stCondLst>
                                            <p:cond delay="0"/>
                                          </p:stCondLst>
                                        </p:cTn>
                                        <p:tgtEl>
                                          <p:spTgt spid="29"/>
                                        </p:tgtEl>
                                        <p:attrNameLst>
                                          <p:attrName>style.visibility</p:attrName>
                                        </p:attrNameLst>
                                      </p:cBhvr>
                                      <p:to>
                                        <p:strVal val="visible"/>
                                      </p:to>
                                    </p:set>
                                    <p:animEffect filter="fade" transition="in">
                                      <p:cBhvr>
                                        <p:cTn dur="1000" id="41"/>
                                        <p:tgtEl>
                                          <p:spTgt spid="29"/>
                                        </p:tgtEl>
                                      </p:cBhvr>
                                    </p:animEffect>
                                    <p:anim calcmode="lin" valueType="num">
                                      <p:cBhvr>
                                        <p:cTn dur="1000" fill="hold" id="42"/>
                                        <p:tgtEl>
                                          <p:spTgt spid="29"/>
                                        </p:tgtEl>
                                        <p:attrNameLst>
                                          <p:attrName>ppt_x</p:attrName>
                                        </p:attrNameLst>
                                      </p:cBhvr>
                                      <p:tavLst>
                                        <p:tav tm="0">
                                          <p:val>
                                            <p:strVal val="#ppt_x"/>
                                          </p:val>
                                        </p:tav>
                                        <p:tav tm="100000">
                                          <p:val>
                                            <p:strVal val="#ppt_x"/>
                                          </p:val>
                                        </p:tav>
                                      </p:tavLst>
                                    </p:anim>
                                    <p:anim calcmode="lin" valueType="num">
                                      <p:cBhvr>
                                        <p:cTn dur="1000" fill="hold" id="43"/>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5"/>
      <p:bldP grpId="0" spid="26"/>
      <p:bldGraphic grpId="0" spid="8">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6160427" y="2799014"/>
            <a:ext cx="5308217" cy="167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6160427" y="4592691"/>
            <a:ext cx="5308217" cy="167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878972" y="2799014"/>
            <a:ext cx="5037885" cy="3465063"/>
          </a:xfrm>
          <a:prstGeom prst="rect">
            <a:avLst/>
          </a:prstGeom>
        </p:spPr>
      </p:pic>
      <p:sp>
        <p:nvSpPr>
          <p:cNvPr id="13" name="TextBox 6"/>
          <p:cNvSpPr txBox="1">
            <a:spLocks noChangeArrowheads="1"/>
          </p:cNvSpPr>
          <p:nvPr/>
        </p:nvSpPr>
        <p:spPr bwMode="auto">
          <a:xfrm>
            <a:off x="1039732" y="1423358"/>
            <a:ext cx="10044671"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2400">
                <a:solidFill>
                  <a:schemeClr val="tx1">
                    <a:lumMod val="85000"/>
                    <a:lumOff val="15000"/>
                  </a:schemeClr>
                </a:solidFill>
                <a:latin typeface="Adobe Arabic"/>
                <a:ea typeface="微软雅黑"/>
                <a:cs typeface="+mn-ea"/>
                <a:sym typeface="+mn-lt"/>
              </a:rPr>
              <a:t>选拔面试是最常用的甄选工具之一，并行之有效。是否能发挥优势，关键在于面试官本身的素质和能力。</a:t>
            </a:r>
          </a:p>
        </p:txBody>
      </p:sp>
      <p:sp>
        <p:nvSpPr>
          <p:cNvPr id="14" name="TextBox 6"/>
          <p:cNvSpPr txBox="1">
            <a:spLocks noChangeArrowheads="1"/>
          </p:cNvSpPr>
          <p:nvPr/>
        </p:nvSpPr>
        <p:spPr bwMode="auto">
          <a:xfrm>
            <a:off x="6303368" y="3006208"/>
            <a:ext cx="5022336"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许多招聘负责人的年龄都较小，面试经验也少，往往只能通过候选人以往的经验来判断这个人适不适合岗位要求。特别是许多年轻的HR，他们最头痛的一件事就是面试管理层的人，面试到最后反被对方控制住了，也就没办法客观准确地鉴别对方。</a:t>
            </a:r>
          </a:p>
        </p:txBody>
      </p:sp>
      <p:sp>
        <p:nvSpPr>
          <p:cNvPr id="15" name="TextBox 14"/>
          <p:cNvSpPr txBox="1">
            <a:spLocks noChangeArrowheads="1"/>
          </p:cNvSpPr>
          <p:nvPr/>
        </p:nvSpPr>
        <p:spPr bwMode="auto">
          <a:xfrm>
            <a:off x="6353681" y="4822065"/>
            <a:ext cx="4921707"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另外，许多直线部门的经理或负责人，面试时，也仅仅从岗位工作的经验或技能角度去面试员工，而忽略人才选拔的其他各个维度；或者是不知道自己该挖掘哪些信息，该怎样挖掘想要的信息，该如何判定所获得信息的真伪等的。</a:t>
            </a:r>
          </a:p>
        </p:txBody>
      </p:sp>
      <p:grpSp>
        <p:nvGrpSpPr>
          <p:cNvPr id="7" name="组合 6"/>
          <p:cNvGrpSpPr/>
          <p:nvPr/>
        </p:nvGrpSpPr>
        <p:grpSpPr>
          <a:xfrm>
            <a:off x="-451674" y="304109"/>
            <a:ext cx="6172277" cy="553205"/>
            <a:chOff x="-451674" y="304109"/>
            <a:chExt cx="6172277" cy="553205"/>
          </a:xfrm>
        </p:grpSpPr>
        <p:sp>
          <p:nvSpPr>
            <p:cNvPr id="8"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面试官的素质要求</a:t>
              </a:r>
            </a:p>
          </p:txBody>
        </p:sp>
        <p:grpSp>
          <p:nvGrpSpPr>
            <p:cNvPr id="9" name="组合 8"/>
            <p:cNvGrpSpPr/>
            <p:nvPr/>
          </p:nvGrpSpPr>
          <p:grpSpPr>
            <a:xfrm>
              <a:off x="-451674" y="304109"/>
              <a:ext cx="1217948" cy="553205"/>
              <a:chOff x="-337374" y="247695"/>
              <a:chExt cx="835806" cy="379632"/>
            </a:xfrm>
          </p:grpSpPr>
          <p:sp>
            <p:nvSpPr>
              <p:cNvPr id="10" name="平行四边形 9"/>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1" name="平行四边形 10"/>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112550423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fltVal val="0"/>
                                          </p:val>
                                        </p:tav>
                                        <p:tav tm="100000">
                                          <p:val>
                                            <p:strVal val="#ppt_w"/>
                                          </p:val>
                                        </p:tav>
                                      </p:tavLst>
                                    </p:anim>
                                    <p:anim calcmode="lin" valueType="num">
                                      <p:cBhvr>
                                        <p:cTn dur="500" fill="hold" id="20"/>
                                        <p:tgtEl>
                                          <p:spTgt spid="3"/>
                                        </p:tgtEl>
                                        <p:attrNameLst>
                                          <p:attrName>ppt_h</p:attrName>
                                        </p:attrNameLst>
                                      </p:cBhvr>
                                      <p:tavLst>
                                        <p:tav tm="0">
                                          <p:val>
                                            <p:fltVal val="0"/>
                                          </p:val>
                                        </p:tav>
                                        <p:tav tm="100000">
                                          <p:val>
                                            <p:strVal val="#ppt_h"/>
                                          </p:val>
                                        </p:tav>
                                      </p:tavLst>
                                    </p:anim>
                                    <p:animEffect filter="fade" transition="in">
                                      <p:cBhvr>
                                        <p:cTn dur="500" id="21"/>
                                        <p:tgtEl>
                                          <p:spTgt spid="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500" id="34"/>
                                        <p:tgtEl>
                                          <p:spTgt spid="1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5720603" y="2221110"/>
            <a:ext cx="6023735" cy="4015447"/>
          </a:xfrm>
          <a:prstGeom prst="rect">
            <a:avLst/>
          </a:prstGeom>
        </p:spPr>
      </p:pic>
      <p:sp>
        <p:nvSpPr>
          <p:cNvPr id="3" name="矩形 2"/>
          <p:cNvSpPr/>
          <p:nvPr/>
        </p:nvSpPr>
        <p:spPr>
          <a:xfrm>
            <a:off x="550227" y="2946400"/>
            <a:ext cx="7679373" cy="3607672"/>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6"/>
          <p:cNvSpPr txBox="1">
            <a:spLocks noChangeArrowheads="1"/>
          </p:cNvSpPr>
          <p:nvPr/>
        </p:nvSpPr>
        <p:spPr bwMode="auto">
          <a:xfrm>
            <a:off x="753022" y="1308907"/>
            <a:ext cx="1095686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因此，面试不能仅凭感觉。面试官必须参加面试技能的培训，比如，如何通过特定的问题挖掘自己想了解的信息，如何观察候选人，如何判断候选人所反馈信息的真伪等等。在掌握了面试的技能之后才有资格参与面试工作，就像上岗需要合格证一样。</a:t>
            </a:r>
          </a:p>
        </p:txBody>
      </p:sp>
      <p:sp>
        <p:nvSpPr>
          <p:cNvPr id="24" name="TextBox 8"/>
          <p:cNvSpPr txBox="1">
            <a:spLocks noChangeArrowheads="1"/>
          </p:cNvSpPr>
          <p:nvPr/>
        </p:nvSpPr>
        <p:spPr bwMode="auto">
          <a:xfrm>
            <a:off x="294230" y="3126861"/>
            <a:ext cx="6478488" cy="4658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457063">
              <a:lnSpc>
                <a:spcPct val="139000"/>
              </a:lnSpc>
              <a:spcBef>
                <a:spcPct val="0"/>
              </a:spcBef>
              <a:spcAft>
                <a:spcPct val="0"/>
              </a:spcAft>
            </a:pPr>
            <a:r>
              <a:rPr altLang="en-US" b="1" lang="zh-CN" sz="2199">
                <a:solidFill>
                  <a:schemeClr val="bg1"/>
                </a:solidFill>
                <a:latin typeface="Adobe Arabic"/>
                <a:ea typeface="微软雅黑"/>
                <a:cs typeface="+mn-ea"/>
                <a:sym typeface="+mn-lt"/>
              </a:rPr>
              <a:t>个人总结，对面试官的主要要求有：</a:t>
            </a:r>
          </a:p>
        </p:txBody>
      </p:sp>
      <p:sp>
        <p:nvSpPr>
          <p:cNvPr id="25" name="矩形 6"/>
          <p:cNvSpPr>
            <a:spLocks noChangeArrowheads="1"/>
          </p:cNvSpPr>
          <p:nvPr/>
        </p:nvSpPr>
        <p:spPr bwMode="auto">
          <a:xfrm>
            <a:off x="840785" y="3736895"/>
            <a:ext cx="8163974" cy="2476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较为丰富的工作经验和人生阅历；</a:t>
            </a:r>
          </a:p>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掌握面试知识和技能、熟悉面试实施流程；</a:t>
            </a:r>
          </a:p>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熟知待招聘岗位的岗位职责和任职资格，熟悉公司的企业文化和制度；</a:t>
            </a:r>
          </a:p>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亲和、友善、坦诚、公正，良好的沟通能力和敏锐的洞察力；</a:t>
            </a:r>
          </a:p>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自信、稳定的情绪，拥有驾驭面试过程和时间控制的能力；</a:t>
            </a:r>
          </a:p>
          <a:p>
            <a:pPr defTabSz="914126" fontAlgn="base" indent="-285664" marL="285664">
              <a:lnSpc>
                <a:spcPct val="150000"/>
              </a:lnSpc>
              <a:spcBef>
                <a:spcPct val="0"/>
              </a:spcBef>
              <a:spcAft>
                <a:spcPts val="300"/>
              </a:spcAft>
              <a:buFont charset="2" panose="05000000000000000000" pitchFamily="2" typeface="Wingdings"/>
              <a:buChar char="n"/>
            </a:pPr>
            <a:r>
              <a:rPr altLang="en-US" lang="zh-CN" sz="1600">
                <a:solidFill>
                  <a:schemeClr val="bg1"/>
                </a:solidFill>
                <a:latin typeface="Adobe Arabic"/>
                <a:ea typeface="微软雅黑"/>
                <a:cs typeface="+mn-ea"/>
                <a:sym typeface="+mn-lt"/>
              </a:rPr>
              <a:t>拥有爱才惜才之心，能够深入挖掘应聘者的价值，让应聘者充分自我展示。</a:t>
            </a:r>
          </a:p>
        </p:txBody>
      </p:sp>
      <p:grpSp>
        <p:nvGrpSpPr>
          <p:cNvPr id="6" name="组合 5"/>
          <p:cNvGrpSpPr/>
          <p:nvPr/>
        </p:nvGrpSpPr>
        <p:grpSpPr>
          <a:xfrm>
            <a:off x="-451674" y="304109"/>
            <a:ext cx="6172277" cy="553205"/>
            <a:chOff x="-451674" y="304109"/>
            <a:chExt cx="6172277" cy="553205"/>
          </a:xfrm>
        </p:grpSpPr>
        <p:sp>
          <p:nvSpPr>
            <p:cNvPr id="7"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面试官的素质要求</a:t>
              </a:r>
            </a:p>
          </p:txBody>
        </p:sp>
        <p:grpSp>
          <p:nvGrpSpPr>
            <p:cNvPr id="8" name="组合 7"/>
            <p:cNvGrpSpPr/>
            <p:nvPr/>
          </p:nvGrpSpPr>
          <p:grpSpPr>
            <a:xfrm>
              <a:off x="-451674" y="304109"/>
              <a:ext cx="1217948" cy="553205"/>
              <a:chOff x="-337374" y="247695"/>
              <a:chExt cx="835806" cy="379632"/>
            </a:xfrm>
          </p:grpSpPr>
          <p:sp>
            <p:nvSpPr>
              <p:cNvPr id="9" name="平行四边形 8"/>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0" name="平行四边形 9"/>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159710665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6"/>
                                        </p:tgtEl>
                                        <p:attrNameLst>
                                          <p:attrName>style.visibility</p:attrName>
                                        </p:attrNameLst>
                                      </p:cBhvr>
                                      <p:to>
                                        <p:strVal val="visible"/>
                                      </p:to>
                                    </p:set>
                                    <p:animEffect filter="wipe(left)" transition="in">
                                      <p:cBhvr>
                                        <p:cTn dur="500" id="12"/>
                                        <p:tgtEl>
                                          <p:spTgt spid="1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1000" id="24"/>
                                        <p:tgtEl>
                                          <p:spTgt spid="24"/>
                                        </p:tgtEl>
                                      </p:cBhvr>
                                    </p:animEffect>
                                    <p:anim calcmode="lin" valueType="num">
                                      <p:cBhvr>
                                        <p:cTn dur="1000" fill="hold" id="25"/>
                                        <p:tgtEl>
                                          <p:spTgt spid="24"/>
                                        </p:tgtEl>
                                        <p:attrNameLst>
                                          <p:attrName>ppt_x</p:attrName>
                                        </p:attrNameLst>
                                      </p:cBhvr>
                                      <p:tavLst>
                                        <p:tav tm="0">
                                          <p:val>
                                            <p:strVal val="#ppt_x"/>
                                          </p:val>
                                        </p:tav>
                                        <p:tav tm="100000">
                                          <p:val>
                                            <p:strVal val="#ppt_x"/>
                                          </p:val>
                                        </p:tav>
                                      </p:tavLst>
                                    </p:anim>
                                    <p:anim calcmode="lin" valueType="num">
                                      <p:cBhvr>
                                        <p:cTn dur="1000" fill="hold" id="26"/>
                                        <p:tgtEl>
                                          <p:spTgt spid="2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25"/>
                                        </p:tgtEl>
                                        <p:attrNameLst>
                                          <p:attrName>style.visibility</p:attrName>
                                        </p:attrNameLst>
                                      </p:cBhvr>
                                      <p:to>
                                        <p:strVal val="visible"/>
                                      </p:to>
                                    </p:set>
                                    <p:animEffect filter="fade" transition="in">
                                      <p:cBhvr>
                                        <p:cTn dur="1000" id="29"/>
                                        <p:tgtEl>
                                          <p:spTgt spid="25"/>
                                        </p:tgtEl>
                                      </p:cBhvr>
                                    </p:animEffect>
                                    <p:anim calcmode="lin" valueType="num">
                                      <p:cBhvr>
                                        <p:cTn dur="1000" fill="hold" id="30"/>
                                        <p:tgtEl>
                                          <p:spTgt spid="25"/>
                                        </p:tgtEl>
                                        <p:attrNameLst>
                                          <p:attrName>ppt_x</p:attrName>
                                        </p:attrNameLst>
                                      </p:cBhvr>
                                      <p:tavLst>
                                        <p:tav tm="0">
                                          <p:val>
                                            <p:strVal val="#ppt_x"/>
                                          </p:val>
                                        </p:tav>
                                        <p:tav tm="100000">
                                          <p:val>
                                            <p:strVal val="#ppt_x"/>
                                          </p:val>
                                        </p:tav>
                                      </p:tavLst>
                                    </p:anim>
                                    <p:anim calcmode="lin" valueType="num">
                                      <p:cBhvr>
                                        <p:cTn dur="1000" fill="hold" id="31"/>
                                        <p:tgtEl>
                                          <p:spTgt spid="2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3"/>
                                        </p:tgtEl>
                                        <p:attrNameLst>
                                          <p:attrName>style.visibility</p:attrName>
                                        </p:attrNameLst>
                                      </p:cBhvr>
                                      <p:to>
                                        <p:strVal val="visible"/>
                                      </p:to>
                                    </p:set>
                                    <p:animEffect filter="fade" transition="in">
                                      <p:cBhvr>
                                        <p:cTn dur="1000" id="34"/>
                                        <p:tgtEl>
                                          <p:spTgt spid="3"/>
                                        </p:tgtEl>
                                      </p:cBhvr>
                                    </p:animEffect>
                                    <p:anim calcmode="lin" valueType="num">
                                      <p:cBhvr>
                                        <p:cTn dur="1000" fill="hold" id="35"/>
                                        <p:tgtEl>
                                          <p:spTgt spid="3"/>
                                        </p:tgtEl>
                                        <p:attrNameLst>
                                          <p:attrName>ppt_x</p:attrName>
                                        </p:attrNameLst>
                                      </p:cBhvr>
                                      <p:tavLst>
                                        <p:tav tm="0">
                                          <p:val>
                                            <p:strVal val="#ppt_x"/>
                                          </p:val>
                                        </p:tav>
                                        <p:tav tm="100000">
                                          <p:val>
                                            <p:strVal val="#ppt_x"/>
                                          </p:val>
                                        </p:tav>
                                      </p:tavLst>
                                    </p:anim>
                                    <p:anim calcmode="lin" valueType="num">
                                      <p:cBhvr>
                                        <p:cTn dur="1000" fill="hold" id="36"/>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 noProof="0" normalizeH="0" spc="0" strike="noStrike" sz="4000" u="none">
                <a:ln>
                  <a:noFill/>
                </a:ln>
                <a:solidFill>
                  <a:prstClr val="white"/>
                </a:solidFill>
                <a:effectLst/>
                <a:uLnTx/>
                <a:uFillTx/>
                <a:latin panose="020f0502020204030204" typeface="等线"/>
                <a:ea charset="-122" panose="02010600030101010101" pitchFamily="2" typeface="等线"/>
                <a:cs typeface="+mn-ea"/>
                <a:sym typeface="+mn-lt"/>
              </a:rPr>
              <a:t>SKILL TRAINING</a:t>
            </a:r>
          </a:p>
        </p:txBody>
      </p:sp>
      <p:sp>
        <p:nvSpPr>
          <p:cNvPr id="14" name="文本框 13">
            <a:extLst>
              <a:ext uri="{FF2B5EF4-FFF2-40B4-BE49-F238E27FC236}">
                <a16:creationId xmlns:a16="http://schemas.microsoft.com/office/drawing/2014/main" id="{832BEAAD-DC58-0F45-B76E-239D84F28D5E}"/>
              </a:ext>
            </a:extLst>
          </p:cNvPr>
          <p:cNvSpPr txBox="1"/>
          <p:nvPr/>
        </p:nvSpPr>
        <p:spPr>
          <a:xfrm>
            <a:off x="1001058" y="4005766"/>
            <a:ext cx="6293943" cy="9144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kumimoji="1" lang="zh-CN" smtClean="0" spc="300" sz="54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面试的误区与原则</a:t>
            </a:r>
          </a:p>
        </p:txBody>
      </p:sp>
      <p:sp>
        <p:nvSpPr>
          <p:cNvPr id="15" name="文本框 14">
            <a:extLst>
              <a:ext uri="{FF2B5EF4-FFF2-40B4-BE49-F238E27FC236}">
                <a16:creationId xmlns:a16="http://schemas.microsoft.com/office/drawing/2014/main" id="{D21EF15B-B693-3540-9677-7D90C5DF1E08}"/>
              </a:ext>
            </a:extLst>
          </p:cNvPr>
          <p:cNvSpPr txBox="1"/>
          <p:nvPr/>
        </p:nvSpPr>
        <p:spPr>
          <a:xfrm>
            <a:off x="2078906" y="1196362"/>
            <a:ext cx="129413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US" noProof="0" normalizeH="0" smtClean="0" spc="300" strike="noStrike" sz="66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02</a:t>
            </a:r>
          </a:p>
        </p:txBody>
      </p:sp>
      <p:sp>
        <p:nvSpPr>
          <p:cNvPr id="16" name="矩形 15"/>
          <p:cNvSpPr/>
          <p:nvPr/>
        </p:nvSpPr>
        <p:spPr>
          <a:xfrm>
            <a:off x="1144118" y="5436205"/>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面试的误区</a:t>
            </a:r>
          </a:p>
        </p:txBody>
      </p:sp>
      <p:sp>
        <p:nvSpPr>
          <p:cNvPr id="18" name="矩形 17"/>
          <p:cNvSpPr/>
          <p:nvPr/>
        </p:nvSpPr>
        <p:spPr>
          <a:xfrm>
            <a:off x="4148031" y="5437792"/>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面试的原则</a:t>
            </a:r>
          </a:p>
        </p:txBody>
      </p:sp>
    </p:spTree>
    <p:extLst>
      <p:ext uri="{BB962C8B-B14F-4D97-AF65-F5344CB8AC3E}">
        <p14:creationId val="151540731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3" presetSubtype="16">
                                  <p:stCondLst>
                                    <p:cond delay="0"/>
                                  </p:stCondLst>
                                  <p:iterate type="lt">
                                    <p:tmPct val="10000"/>
                                  </p:iterate>
                                  <p:childTnLst>
                                    <p:set>
                                      <p:cBhvr>
                                        <p:cTn dur="1" fill="hold" id="39">
                                          <p:stCondLst>
                                            <p:cond delay="0"/>
                                          </p:stCondLst>
                                        </p:cTn>
                                        <p:tgtEl>
                                          <p:spTgt spid="14"/>
                                        </p:tgtEl>
                                        <p:attrNameLst>
                                          <p:attrName>style.visibility</p:attrName>
                                        </p:attrNameLst>
                                      </p:cBhvr>
                                      <p:to>
                                        <p:strVal val="visible"/>
                                      </p:to>
                                    </p:set>
                                    <p:anim calcmode="lin" valueType="num">
                                      <p:cBhvr>
                                        <p:cTn dur="500" fill="hold" id="40"/>
                                        <p:tgtEl>
                                          <p:spTgt spid="14"/>
                                        </p:tgtEl>
                                        <p:attrNameLst>
                                          <p:attrName>ppt_w</p:attrName>
                                        </p:attrNameLst>
                                      </p:cBhvr>
                                      <p:tavLst>
                                        <p:tav tm="0">
                                          <p:val>
                                            <p:fltVal val="0"/>
                                          </p:val>
                                        </p:tav>
                                        <p:tav tm="100000">
                                          <p:val>
                                            <p:strVal val="#ppt_w"/>
                                          </p:val>
                                        </p:tav>
                                      </p:tavLst>
                                    </p:anim>
                                    <p:anim calcmode="lin" valueType="num">
                                      <p:cBhvr>
                                        <p:cTn dur="500" fill="hold" id="41"/>
                                        <p:tgtEl>
                                          <p:spTgt spid="14"/>
                                        </p:tgtEl>
                                        <p:attrNameLst>
                                          <p:attrName>ppt_h</p:attrName>
                                        </p:attrNameLst>
                                      </p:cBhvr>
                                      <p:tavLst>
                                        <p:tav tm="0">
                                          <p:val>
                                            <p:fltVal val="0"/>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46"/>
      <p:bldP grpId="0" spid="14"/>
      <p:bldP grpId="0" spid="15"/>
      <p:bldP grpId="0" spid="16"/>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a:ext>
            </a:extLst>
          </a:blip>
          <a:srcRect b="36337" l="16312"/>
          <a:stretch>
            <a:fillRect/>
          </a:stretch>
        </p:blipFill>
        <p:spPr>
          <a:xfrm>
            <a:off x="533399" y="2542823"/>
            <a:ext cx="4353809" cy="4365977"/>
          </a:xfrm>
          <a:prstGeom prst="rect">
            <a:avLst/>
          </a:prstGeom>
        </p:spPr>
      </p:pic>
      <p:sp>
        <p:nvSpPr>
          <p:cNvPr id="6" name="矩形 5"/>
          <p:cNvSpPr/>
          <p:nvPr/>
        </p:nvSpPr>
        <p:spPr>
          <a:xfrm>
            <a:off x="753022" y="1348721"/>
            <a:ext cx="10787591" cy="1340294"/>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6"/>
          <p:cNvSpPr txBox="1">
            <a:spLocks noChangeArrowheads="1"/>
          </p:cNvSpPr>
          <p:nvPr/>
        </p:nvSpPr>
        <p:spPr bwMode="auto">
          <a:xfrm>
            <a:off x="1112757" y="1490584"/>
            <a:ext cx="981137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bg1"/>
                </a:solidFill>
                <a:latin typeface="Adobe Arabic"/>
                <a:ea typeface="微软雅黑"/>
                <a:cs typeface="+mn-ea"/>
                <a:sym typeface="+mn-lt"/>
              </a:rPr>
              <a:t>自古以来，识人是一件很难的事儿。诸葛亮还要“挥泪斩马谡”呢，何况你我凡人，更何况仅仅通过一两次面试就要做出判断？因此，面试是一个技术活儿。如果未能掌握面试的技能，我们很可能会出现下面这些误区，看看您有没有这些情况？</a:t>
            </a:r>
          </a:p>
        </p:txBody>
      </p:sp>
      <p:sp>
        <p:nvSpPr>
          <p:cNvPr id="39941" name="矩形 7"/>
          <p:cNvSpPr>
            <a:spLocks noChangeArrowheads="1"/>
          </p:cNvSpPr>
          <p:nvPr/>
        </p:nvSpPr>
        <p:spPr bwMode="auto">
          <a:xfrm>
            <a:off x="4701567" y="3160905"/>
            <a:ext cx="2688476"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疏于准备，仓促上阵</a:t>
            </a:r>
          </a:p>
        </p:txBody>
      </p:sp>
      <p:sp>
        <p:nvSpPr>
          <p:cNvPr id="24" name="矩形 8"/>
          <p:cNvSpPr>
            <a:spLocks noChangeArrowheads="1"/>
          </p:cNvSpPr>
          <p:nvPr/>
        </p:nvSpPr>
        <p:spPr bwMode="auto">
          <a:xfrm>
            <a:off x="3834151" y="3568520"/>
            <a:ext cx="781547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5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既不了解待招聘岗位的岗位职责和任职资格，或也没有提前（至少15分钟）看阅应聘者简历或准备面试问题。不了解岗位要求的面试者只能选出他/她自己认为合适的人，而不是真正适合招聘岗位的人。</a:t>
            </a:r>
          </a:p>
        </p:txBody>
      </p:sp>
      <p:sp>
        <p:nvSpPr>
          <p:cNvPr id="28" name="矩形 9"/>
          <p:cNvSpPr>
            <a:spLocks noChangeArrowheads="1"/>
          </p:cNvSpPr>
          <p:nvPr/>
        </p:nvSpPr>
        <p:spPr bwMode="auto">
          <a:xfrm>
            <a:off x="3834151" y="5488836"/>
            <a:ext cx="7815472"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不懂得胜任素质模型及相应的面试问题，提问缺乏针对性，或没有做任何面试记录，面试后对应聘者的印象很快就忘记了。</a:t>
            </a:r>
          </a:p>
        </p:txBody>
      </p:sp>
      <p:grpSp>
        <p:nvGrpSpPr>
          <p:cNvPr id="14" name="组合 13"/>
          <p:cNvGrpSpPr/>
          <p:nvPr/>
        </p:nvGrpSpPr>
        <p:grpSpPr>
          <a:xfrm>
            <a:off x="-451674" y="304109"/>
            <a:ext cx="6172277" cy="553205"/>
            <a:chOff x="-451674" y="304109"/>
            <a:chExt cx="6172277" cy="553205"/>
          </a:xfrm>
        </p:grpSpPr>
        <p:sp>
          <p:nvSpPr>
            <p:cNvPr id="15"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面试的误区</a:t>
              </a:r>
            </a:p>
          </p:txBody>
        </p:sp>
        <p:grpSp>
          <p:nvGrpSpPr>
            <p:cNvPr id="16" name="组合 15"/>
            <p:cNvGrpSpPr/>
            <p:nvPr/>
          </p:nvGrpSpPr>
          <p:grpSpPr>
            <a:xfrm>
              <a:off x="-451674" y="304109"/>
              <a:ext cx="1217948" cy="553205"/>
              <a:chOff x="-337374" y="247695"/>
              <a:chExt cx="835806" cy="379632"/>
            </a:xfrm>
          </p:grpSpPr>
          <p:sp>
            <p:nvSpPr>
              <p:cNvPr id="17" name="平行四边形 16"/>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8" name="平行四边形 17"/>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5" name="组合 4"/>
          <p:cNvGrpSpPr/>
          <p:nvPr/>
        </p:nvGrpSpPr>
        <p:grpSpPr>
          <a:xfrm>
            <a:off x="3898299" y="3173879"/>
            <a:ext cx="791723" cy="387040"/>
            <a:chOff x="871977" y="2921000"/>
            <a:chExt cx="791723" cy="387040"/>
          </a:xfrm>
        </p:grpSpPr>
        <p:sp>
          <p:nvSpPr>
            <p:cNvPr id="4" name="五边形 3"/>
            <p:cNvSpPr/>
            <p:nvPr/>
          </p:nvSpPr>
          <p:spPr>
            <a:xfrm>
              <a:off x="871977" y="2921000"/>
              <a:ext cx="791723" cy="369924"/>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939" name="TextBox 1"/>
            <p:cNvSpPr txBox="1">
              <a:spLocks noChangeArrowheads="1"/>
            </p:cNvSpPr>
            <p:nvPr/>
          </p:nvSpPr>
          <p:spPr bwMode="auto">
            <a:xfrm>
              <a:off x="979328" y="2938708"/>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126" fontAlgn="base">
                <a:spcBef>
                  <a:spcPct val="0"/>
                </a:spcBef>
                <a:spcAft>
                  <a:spcPct val="0"/>
                </a:spcAft>
              </a:pPr>
              <a:r>
                <a:rPr altLang="zh-CN" lang="en-US" smtClean="0">
                  <a:solidFill>
                    <a:schemeClr val="bg1"/>
                  </a:solidFill>
                  <a:latin charset="-122" panose="020b0503020204020204" pitchFamily="34" typeface="微软雅黑"/>
                  <a:ea charset="-122" panose="020b0503020204020204" pitchFamily="34" typeface="微软雅黑"/>
                  <a:cs typeface="+mn-ea"/>
                  <a:sym typeface="+mn-lt"/>
                </a:rPr>
                <a:t>01</a:t>
              </a:r>
            </a:p>
          </p:txBody>
        </p:sp>
      </p:grpSp>
      <p:sp>
        <p:nvSpPr>
          <p:cNvPr id="23" name="矩形 7"/>
          <p:cNvSpPr>
            <a:spLocks noChangeArrowheads="1"/>
          </p:cNvSpPr>
          <p:nvPr/>
        </p:nvSpPr>
        <p:spPr bwMode="auto">
          <a:xfrm>
            <a:off x="4705997" y="5071113"/>
            <a:ext cx="2688476"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跟着感觉走，不够专业</a:t>
            </a:r>
          </a:p>
        </p:txBody>
      </p:sp>
      <p:grpSp>
        <p:nvGrpSpPr>
          <p:cNvPr id="25" name="组合 24"/>
          <p:cNvGrpSpPr/>
          <p:nvPr/>
        </p:nvGrpSpPr>
        <p:grpSpPr>
          <a:xfrm>
            <a:off x="3902730" y="5084087"/>
            <a:ext cx="791723" cy="387040"/>
            <a:chOff x="871977" y="2921000"/>
            <a:chExt cx="791723" cy="387040"/>
          </a:xfrm>
        </p:grpSpPr>
        <p:sp>
          <p:nvSpPr>
            <p:cNvPr id="27" name="五边形 26"/>
            <p:cNvSpPr/>
            <p:nvPr/>
          </p:nvSpPr>
          <p:spPr>
            <a:xfrm>
              <a:off x="871977" y="2921000"/>
              <a:ext cx="791723" cy="369924"/>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1"/>
            <p:cNvSpPr txBox="1">
              <a:spLocks noChangeArrowheads="1"/>
            </p:cNvSpPr>
            <p:nvPr/>
          </p:nvSpPr>
          <p:spPr bwMode="auto">
            <a:xfrm>
              <a:off x="979328" y="2938709"/>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126" fontAlgn="base">
                <a:spcBef>
                  <a:spcPct val="0"/>
                </a:spcBef>
                <a:spcAft>
                  <a:spcPct val="0"/>
                </a:spcAft>
              </a:pPr>
              <a:r>
                <a:rPr altLang="zh-CN" lang="en-US" smtClean="0">
                  <a:solidFill>
                    <a:schemeClr val="bg1"/>
                  </a:solidFill>
                  <a:latin charset="-122" panose="020b0503020204020204" pitchFamily="34" typeface="微软雅黑"/>
                  <a:ea charset="-122" panose="020b0503020204020204" pitchFamily="34" typeface="微软雅黑"/>
                  <a:cs typeface="+mn-ea"/>
                  <a:sym typeface="+mn-lt"/>
                </a:rPr>
                <a:t>02</a:t>
              </a:r>
            </a:p>
          </p:txBody>
        </p:sp>
      </p:grpSp>
    </p:spTree>
    <p:extLst>
      <p:ext uri="{BB962C8B-B14F-4D97-AF65-F5344CB8AC3E}">
        <p14:creationId val="274277100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8"/>
                                        </p:tgtEl>
                                        <p:attrNameLst>
                                          <p:attrName>style.visibility</p:attrName>
                                        </p:attrNameLst>
                                      </p:cBhvr>
                                      <p:to>
                                        <p:strVal val="visible"/>
                                      </p:to>
                                    </p:set>
                                    <p:animEffect filter="barn(inVertical)" transition="in">
                                      <p:cBhvr>
                                        <p:cTn dur="500" id="12"/>
                                        <p:tgtEl>
                                          <p:spTgt spid="8"/>
                                        </p:tgtEl>
                                      </p:cBhvr>
                                    </p:animEffect>
                                  </p:childTnLst>
                                </p:cTn>
                              </p:par>
                              <p:par>
                                <p:cTn fill="hold" grpId="0" id="13" nodeType="withEffect" presetClass="entr" presetID="16" presetSubtype="21">
                                  <p:stCondLst>
                                    <p:cond delay="0"/>
                                  </p:stCondLst>
                                  <p:childTnLst>
                                    <p:set>
                                      <p:cBhvr>
                                        <p:cTn dur="1" fill="hold" id="14">
                                          <p:stCondLst>
                                            <p:cond delay="0"/>
                                          </p:stCondLst>
                                        </p:cTn>
                                        <p:tgtEl>
                                          <p:spTgt spid="6"/>
                                        </p:tgtEl>
                                        <p:attrNameLst>
                                          <p:attrName>style.visibility</p:attrName>
                                        </p:attrNameLst>
                                      </p:cBhvr>
                                      <p:to>
                                        <p:strVal val="visible"/>
                                      </p:to>
                                    </p:set>
                                    <p:animEffect filter="barn(inVertical)" transition="in">
                                      <p:cBhvr>
                                        <p:cTn dur="500" id="15"/>
                                        <p:tgtEl>
                                          <p:spTgt spid="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4">
                                  <p:stCondLst>
                                    <p:cond delay="0"/>
                                  </p:stCondLst>
                                  <p:childTnLst>
                                    <p:set>
                                      <p:cBhvr>
                                        <p:cTn dur="1" fill="hold" id="19">
                                          <p:stCondLst>
                                            <p:cond delay="0"/>
                                          </p:stCondLst>
                                        </p:cTn>
                                        <p:tgtEl>
                                          <p:spTgt spid="7"/>
                                        </p:tgtEl>
                                        <p:attrNameLst>
                                          <p:attrName>style.visibility</p:attrName>
                                        </p:attrNameLst>
                                      </p:cBhvr>
                                      <p:to>
                                        <p:strVal val="visible"/>
                                      </p:to>
                                    </p:set>
                                    <p:animEffect filter="wipe(down)" transition="in">
                                      <p:cBhvr>
                                        <p:cTn dur="500" id="20"/>
                                        <p:tgtEl>
                                          <p:spTgt spid="7"/>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ur="1000" fill="hold" id="27"/>
                                        <p:tgtEl>
                                          <p:spTgt spid="5"/>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39941"/>
                                        </p:tgtEl>
                                        <p:attrNameLst>
                                          <p:attrName>style.visibility</p:attrName>
                                        </p:attrNameLst>
                                      </p:cBhvr>
                                      <p:to>
                                        <p:strVal val="visible"/>
                                      </p:to>
                                    </p:set>
                                    <p:animEffect filter="fade" transition="in">
                                      <p:cBhvr>
                                        <p:cTn dur="1000" id="30"/>
                                        <p:tgtEl>
                                          <p:spTgt spid="39941"/>
                                        </p:tgtEl>
                                      </p:cBhvr>
                                    </p:animEffect>
                                    <p:anim calcmode="lin" valueType="num">
                                      <p:cBhvr>
                                        <p:cTn dur="1000" fill="hold" id="31"/>
                                        <p:tgtEl>
                                          <p:spTgt spid="39941"/>
                                        </p:tgtEl>
                                        <p:attrNameLst>
                                          <p:attrName>ppt_x</p:attrName>
                                        </p:attrNameLst>
                                      </p:cBhvr>
                                      <p:tavLst>
                                        <p:tav tm="0">
                                          <p:val>
                                            <p:strVal val="#ppt_x"/>
                                          </p:val>
                                        </p:tav>
                                        <p:tav tm="100000">
                                          <p:val>
                                            <p:strVal val="#ppt_x"/>
                                          </p:val>
                                        </p:tav>
                                      </p:tavLst>
                                    </p:anim>
                                    <p:anim calcmode="lin" valueType="num">
                                      <p:cBhvr>
                                        <p:cTn dur="1000" fill="hold" id="32"/>
                                        <p:tgtEl>
                                          <p:spTgt spid="39941"/>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1000" id="42"/>
                                        <p:tgtEl>
                                          <p:spTgt spid="25"/>
                                        </p:tgtEl>
                                      </p:cBhvr>
                                    </p:animEffect>
                                    <p:anim calcmode="lin" valueType="num">
                                      <p:cBhvr>
                                        <p:cTn dur="1000" fill="hold" id="43"/>
                                        <p:tgtEl>
                                          <p:spTgt spid="25"/>
                                        </p:tgtEl>
                                        <p:attrNameLst>
                                          <p:attrName>ppt_x</p:attrName>
                                        </p:attrNameLst>
                                      </p:cBhvr>
                                      <p:tavLst>
                                        <p:tav tm="0">
                                          <p:val>
                                            <p:strVal val="#ppt_x"/>
                                          </p:val>
                                        </p:tav>
                                        <p:tav tm="100000">
                                          <p:val>
                                            <p:strVal val="#ppt_x"/>
                                          </p:val>
                                        </p:tav>
                                      </p:tavLst>
                                    </p:anim>
                                    <p:anim calcmode="lin" valueType="num">
                                      <p:cBhvr>
                                        <p:cTn dur="1000" fill="hold" id="44"/>
                                        <p:tgtEl>
                                          <p:spTgt spid="2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3"/>
                                        </p:tgtEl>
                                        <p:attrNameLst>
                                          <p:attrName>style.visibility</p:attrName>
                                        </p:attrNameLst>
                                      </p:cBhvr>
                                      <p:to>
                                        <p:strVal val="visible"/>
                                      </p:to>
                                    </p:set>
                                    <p:animEffect filter="fade" transition="in">
                                      <p:cBhvr>
                                        <p:cTn dur="1000" id="47"/>
                                        <p:tgtEl>
                                          <p:spTgt spid="23"/>
                                        </p:tgtEl>
                                      </p:cBhvr>
                                    </p:animEffect>
                                    <p:anim calcmode="lin" valueType="num">
                                      <p:cBhvr>
                                        <p:cTn dur="1000" fill="hold" id="48"/>
                                        <p:tgtEl>
                                          <p:spTgt spid="23"/>
                                        </p:tgtEl>
                                        <p:attrNameLst>
                                          <p:attrName>ppt_x</p:attrName>
                                        </p:attrNameLst>
                                      </p:cBhvr>
                                      <p:tavLst>
                                        <p:tav tm="0">
                                          <p:val>
                                            <p:strVal val="#ppt_x"/>
                                          </p:val>
                                        </p:tav>
                                        <p:tav tm="100000">
                                          <p:val>
                                            <p:strVal val="#ppt_x"/>
                                          </p:val>
                                        </p:tav>
                                      </p:tavLst>
                                    </p:anim>
                                    <p:anim calcmode="lin" valueType="num">
                                      <p:cBhvr>
                                        <p:cTn dur="1000" fill="hold" id="49"/>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500" id="5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39941"/>
      <p:bldP grpId="0" spid="24"/>
      <p:bldP grpId="0" spid="28"/>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451674" y="304109"/>
            <a:ext cx="6172277" cy="553205"/>
            <a:chOff x="-451674" y="304109"/>
            <a:chExt cx="6172277" cy="553205"/>
          </a:xfrm>
        </p:grpSpPr>
        <p:sp>
          <p:nvSpPr>
            <p:cNvPr id="15"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面试的误区</a:t>
              </a:r>
            </a:p>
          </p:txBody>
        </p:sp>
        <p:grpSp>
          <p:nvGrpSpPr>
            <p:cNvPr id="16" name="组合 15"/>
            <p:cNvGrpSpPr/>
            <p:nvPr/>
          </p:nvGrpSpPr>
          <p:grpSpPr>
            <a:xfrm>
              <a:off x="-451674" y="304109"/>
              <a:ext cx="1217948" cy="553205"/>
              <a:chOff x="-337374" y="247695"/>
              <a:chExt cx="835806" cy="379632"/>
            </a:xfrm>
          </p:grpSpPr>
          <p:sp>
            <p:nvSpPr>
              <p:cNvPr id="17" name="平行四边形 16"/>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8" name="平行四边形 17"/>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8" name="组合 7"/>
          <p:cNvGrpSpPr/>
          <p:nvPr/>
        </p:nvGrpSpPr>
        <p:grpSpPr>
          <a:xfrm>
            <a:off x="766273" y="1489173"/>
            <a:ext cx="5212095" cy="1939827"/>
            <a:chOff x="766273" y="1489173"/>
            <a:chExt cx="5212095" cy="1939827"/>
          </a:xfrm>
        </p:grpSpPr>
        <p:grpSp>
          <p:nvGrpSpPr>
            <p:cNvPr id="5" name="组合 4"/>
            <p:cNvGrpSpPr/>
            <p:nvPr/>
          </p:nvGrpSpPr>
          <p:grpSpPr>
            <a:xfrm>
              <a:off x="766273" y="1489173"/>
              <a:ext cx="5212095" cy="1939827"/>
              <a:chOff x="766274" y="1273273"/>
              <a:chExt cx="4529626" cy="1685827"/>
            </a:xfrm>
          </p:grpSpPr>
          <p:sp>
            <p:nvSpPr>
              <p:cNvPr id="3" name="矩形 2"/>
              <p:cNvSpPr/>
              <p:nvPr/>
            </p:nvSpPr>
            <p:spPr>
              <a:xfrm>
                <a:off x="876300" y="1273273"/>
                <a:ext cx="4419600" cy="1685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五边形 30"/>
              <p:cNvSpPr/>
              <p:nvPr/>
            </p:nvSpPr>
            <p:spPr>
              <a:xfrm>
                <a:off x="766274" y="1273273"/>
                <a:ext cx="351326" cy="1682957"/>
              </a:xfrm>
              <a:prstGeom prst="homePlate">
                <a:avLst>
                  <a:gd fmla="val 46385"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矩形 8"/>
            <p:cNvSpPr>
              <a:spLocks noChangeArrowheads="1"/>
            </p:cNvSpPr>
            <p:nvPr/>
          </p:nvSpPr>
          <p:spPr bwMode="auto">
            <a:xfrm>
              <a:off x="1456773" y="2195028"/>
              <a:ext cx="42638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5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说得太多，成为了“自我秀”的舞台，或过度渲染工作以吸引应聘者。</a:t>
              </a:r>
            </a:p>
          </p:txBody>
        </p:sp>
        <p:sp>
          <p:nvSpPr>
            <p:cNvPr id="29" name="矩形 7"/>
            <p:cNvSpPr>
              <a:spLocks noChangeArrowheads="1"/>
            </p:cNvSpPr>
            <p:nvPr/>
          </p:nvSpPr>
          <p:spPr bwMode="auto">
            <a:xfrm>
              <a:off x="1350887" y="1727751"/>
              <a:ext cx="170607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spcBef>
                  <a:spcPct val="0"/>
                </a:spcBef>
                <a:spcAft>
                  <a:spcPct val="0"/>
                </a:spcAft>
              </a:pP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03.角色模糊</a:t>
              </a:r>
            </a:p>
          </p:txBody>
        </p:sp>
      </p:grpSp>
      <p:grpSp>
        <p:nvGrpSpPr>
          <p:cNvPr id="10" name="组合 9"/>
          <p:cNvGrpSpPr/>
          <p:nvPr/>
        </p:nvGrpSpPr>
        <p:grpSpPr>
          <a:xfrm>
            <a:off x="6430228" y="1489173"/>
            <a:ext cx="5212095" cy="1939827"/>
            <a:chOff x="6430228" y="1489173"/>
            <a:chExt cx="5212095" cy="1939827"/>
          </a:xfrm>
        </p:grpSpPr>
        <p:grpSp>
          <p:nvGrpSpPr>
            <p:cNvPr id="34" name="组合 33"/>
            <p:cNvGrpSpPr/>
            <p:nvPr/>
          </p:nvGrpSpPr>
          <p:grpSpPr>
            <a:xfrm>
              <a:off x="6430228" y="1489173"/>
              <a:ext cx="5212095" cy="1939827"/>
              <a:chOff x="766274" y="1273273"/>
              <a:chExt cx="4529626" cy="1685827"/>
            </a:xfrm>
          </p:grpSpPr>
          <p:sp>
            <p:nvSpPr>
              <p:cNvPr id="35" name="矩形 34"/>
              <p:cNvSpPr/>
              <p:nvPr/>
            </p:nvSpPr>
            <p:spPr>
              <a:xfrm>
                <a:off x="876300" y="1273273"/>
                <a:ext cx="4419600" cy="1685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五边形 35"/>
              <p:cNvSpPr/>
              <p:nvPr/>
            </p:nvSpPr>
            <p:spPr>
              <a:xfrm>
                <a:off x="766274" y="1273273"/>
                <a:ext cx="351326" cy="1682957"/>
              </a:xfrm>
              <a:prstGeom prst="homePlate">
                <a:avLst>
                  <a:gd fmla="val 46385"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8"/>
            <p:cNvSpPr>
              <a:spLocks noChangeArrowheads="1"/>
            </p:cNvSpPr>
            <p:nvPr/>
          </p:nvSpPr>
          <p:spPr bwMode="auto">
            <a:xfrm>
              <a:off x="7014843" y="2129714"/>
              <a:ext cx="4475492"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面谈变质询；或面试时，坐姿不正（如后仰型），显得不尊重应聘者。面试官即公司的品牌形象，面试过程即体现了公司的文化氛围，如果是前者这样的面试方式，试想，还有人敢来公司吗？</a:t>
              </a:r>
            </a:p>
          </p:txBody>
        </p:sp>
        <p:sp>
          <p:nvSpPr>
            <p:cNvPr id="44" name="矩形 7"/>
            <p:cNvSpPr>
              <a:spLocks noChangeArrowheads="1"/>
            </p:cNvSpPr>
            <p:nvPr/>
          </p:nvSpPr>
          <p:spPr bwMode="auto">
            <a:xfrm>
              <a:off x="7014843" y="1681993"/>
              <a:ext cx="444712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spcBef>
                  <a:spcPct val="0"/>
                </a:spcBef>
                <a:spcAft>
                  <a:spcPct val="0"/>
                </a:spcAft>
              </a:pP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04.不能够以平等的态度对待求职者</a:t>
              </a:r>
            </a:p>
          </p:txBody>
        </p:sp>
      </p:grpSp>
      <p:grpSp>
        <p:nvGrpSpPr>
          <p:cNvPr id="12" name="组合 11"/>
          <p:cNvGrpSpPr/>
          <p:nvPr/>
        </p:nvGrpSpPr>
        <p:grpSpPr>
          <a:xfrm>
            <a:off x="753022" y="3902582"/>
            <a:ext cx="5212095" cy="1939827"/>
            <a:chOff x="753022" y="3902582"/>
            <a:chExt cx="5212095" cy="1939827"/>
          </a:xfrm>
        </p:grpSpPr>
        <p:grpSp>
          <p:nvGrpSpPr>
            <p:cNvPr id="37" name="组合 36"/>
            <p:cNvGrpSpPr/>
            <p:nvPr/>
          </p:nvGrpSpPr>
          <p:grpSpPr>
            <a:xfrm>
              <a:off x="753022" y="3902582"/>
              <a:ext cx="5212095" cy="1939827"/>
              <a:chOff x="766274" y="1273273"/>
              <a:chExt cx="4529626" cy="1685827"/>
            </a:xfrm>
          </p:grpSpPr>
          <p:sp>
            <p:nvSpPr>
              <p:cNvPr id="38" name="矩形 37"/>
              <p:cNvSpPr/>
              <p:nvPr/>
            </p:nvSpPr>
            <p:spPr>
              <a:xfrm>
                <a:off x="876300" y="1273273"/>
                <a:ext cx="4419600" cy="1685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五边形 38"/>
              <p:cNvSpPr/>
              <p:nvPr/>
            </p:nvSpPr>
            <p:spPr>
              <a:xfrm>
                <a:off x="766274" y="1273273"/>
                <a:ext cx="351326" cy="1682957"/>
              </a:xfrm>
              <a:prstGeom prst="homePlate">
                <a:avLst>
                  <a:gd fmla="val 46385"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8"/>
            <p:cNvSpPr>
              <a:spLocks noChangeArrowheads="1"/>
            </p:cNvSpPr>
            <p:nvPr/>
          </p:nvSpPr>
          <p:spPr bwMode="auto">
            <a:xfrm>
              <a:off x="1398979" y="4510967"/>
              <a:ext cx="4227121"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z="1400">
                  <a:solidFill>
                    <a:srgbClr val="B83C28"/>
                  </a:solidFill>
                  <a:latin typeface="Adobe Arabic"/>
                  <a:ea typeface="微软雅黑"/>
                  <a:cs typeface="+mn-ea"/>
                  <a:sym typeface="+mn-lt"/>
                </a:rPr>
                <a:t>倾向于过高评价与自己相似的人。当我们赞扬与我们相似的人时，实际是在强调自身的价值。（例如，一个MBA毕业的管理者可能倾向于选择拥有同样证书的人。）</a:t>
              </a:r>
            </a:p>
          </p:txBody>
        </p:sp>
        <p:sp>
          <p:nvSpPr>
            <p:cNvPr id="45" name="矩形 7"/>
            <p:cNvSpPr>
              <a:spLocks noChangeArrowheads="1"/>
            </p:cNvSpPr>
            <p:nvPr/>
          </p:nvSpPr>
          <p:spPr bwMode="auto">
            <a:xfrm>
              <a:off x="1350887" y="4134855"/>
              <a:ext cx="259881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spcBef>
                  <a:spcPct val="0"/>
                </a:spcBef>
                <a:spcAft>
                  <a:spcPct val="0"/>
                </a:spcAft>
              </a:pP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05.“像我”的偏见</a:t>
              </a:r>
            </a:p>
          </p:txBody>
        </p:sp>
      </p:grpSp>
      <p:grpSp>
        <p:nvGrpSpPr>
          <p:cNvPr id="33" name="组合 32"/>
          <p:cNvGrpSpPr/>
          <p:nvPr/>
        </p:nvGrpSpPr>
        <p:grpSpPr>
          <a:xfrm>
            <a:off x="6416977" y="3902582"/>
            <a:ext cx="5212095" cy="1939827"/>
            <a:chOff x="6416977" y="3902582"/>
            <a:chExt cx="5212095" cy="1939827"/>
          </a:xfrm>
        </p:grpSpPr>
        <p:grpSp>
          <p:nvGrpSpPr>
            <p:cNvPr id="40" name="组合 39"/>
            <p:cNvGrpSpPr/>
            <p:nvPr/>
          </p:nvGrpSpPr>
          <p:grpSpPr>
            <a:xfrm>
              <a:off x="6416977" y="3902582"/>
              <a:ext cx="5212095" cy="1939827"/>
              <a:chOff x="766274" y="1273273"/>
              <a:chExt cx="4529626" cy="1685827"/>
            </a:xfrm>
          </p:grpSpPr>
          <p:sp>
            <p:nvSpPr>
              <p:cNvPr id="41" name="矩形 40"/>
              <p:cNvSpPr/>
              <p:nvPr/>
            </p:nvSpPr>
            <p:spPr>
              <a:xfrm>
                <a:off x="876300" y="1273273"/>
                <a:ext cx="4419600" cy="1685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五边形 41"/>
              <p:cNvSpPr/>
              <p:nvPr/>
            </p:nvSpPr>
            <p:spPr>
              <a:xfrm>
                <a:off x="766274" y="1273273"/>
                <a:ext cx="351326" cy="1682957"/>
              </a:xfrm>
              <a:prstGeom prst="homePlate">
                <a:avLst>
                  <a:gd fmla="val 46385"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矩形 9"/>
            <p:cNvSpPr>
              <a:spLocks noChangeArrowheads="1"/>
            </p:cNvSpPr>
            <p:nvPr/>
          </p:nvSpPr>
          <p:spPr bwMode="auto">
            <a:xfrm>
              <a:off x="7043207" y="4615411"/>
              <a:ext cx="4447127"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如同人的第二次婚姻一样，人们倾向于寻找一个与过去不满意的人的特点相反的人；或寻找一个与过去满意的人的特点完全一致的人。</a:t>
              </a:r>
            </a:p>
          </p:txBody>
        </p:sp>
        <p:sp>
          <p:nvSpPr>
            <p:cNvPr id="46" name="矩形 7"/>
            <p:cNvSpPr>
              <a:spLocks noChangeArrowheads="1"/>
            </p:cNvSpPr>
            <p:nvPr/>
          </p:nvSpPr>
          <p:spPr bwMode="auto">
            <a:xfrm>
              <a:off x="7014843" y="4208001"/>
              <a:ext cx="170607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spcBef>
                  <a:spcPct val="0"/>
                </a:spcBef>
                <a:spcAft>
                  <a:spcPct val="0"/>
                </a:spcAft>
              </a:pP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06.反弹效应</a:t>
              </a:r>
            </a:p>
          </p:txBody>
        </p:sp>
      </p:grpSp>
    </p:spTree>
    <p:extLst>
      <p:ext uri="{BB962C8B-B14F-4D97-AF65-F5344CB8AC3E}">
        <p14:creationId val="301144136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8"/>
                                        </p:tgtEl>
                                        <p:attrNameLst>
                                          <p:attrName>style.visibility</p:attrName>
                                        </p:attrNameLst>
                                      </p:cBhvr>
                                      <p:to>
                                        <p:strVal val="visible"/>
                                      </p:to>
                                    </p:set>
                                    <p:animEffect filter="wipe(left)" transition="in">
                                      <p:cBhvr>
                                        <p:cTn dur="500" id="12"/>
                                        <p:tgtEl>
                                          <p:spTgt spid="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10"/>
                                        </p:tgtEl>
                                        <p:attrNameLst>
                                          <p:attrName>style.visibility</p:attrName>
                                        </p:attrNameLst>
                                      </p:cBhvr>
                                      <p:to>
                                        <p:strVal val="visible"/>
                                      </p:to>
                                    </p:set>
                                    <p:animEffect filter="wipe(left)" transition="in">
                                      <p:cBhvr>
                                        <p:cTn dur="500" id="17"/>
                                        <p:tgtEl>
                                          <p:spTgt spid="1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500" id="22"/>
                                        <p:tgtEl>
                                          <p:spTgt spid="1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8"/>
          <p:cNvSpPr>
            <a:spLocks noChangeArrowheads="1"/>
          </p:cNvSpPr>
          <p:nvPr/>
        </p:nvSpPr>
        <p:spPr bwMode="auto">
          <a:xfrm>
            <a:off x="5201760" y="2570860"/>
            <a:ext cx="613933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5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又称光环效应，指人们对他人的认知判断首先主要是根据个人的好恶得出的，然后再从这个判断推论出认知对象的其他品质的现象。</a:t>
            </a:r>
          </a:p>
        </p:txBody>
      </p:sp>
      <p:sp>
        <p:nvSpPr>
          <p:cNvPr id="23" name="矩形 9"/>
          <p:cNvSpPr>
            <a:spLocks noChangeArrowheads="1"/>
          </p:cNvSpPr>
          <p:nvPr/>
        </p:nvSpPr>
        <p:spPr bwMode="auto">
          <a:xfrm>
            <a:off x="5086975" y="4673048"/>
            <a:ext cx="625412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50000"/>
              </a:lnSpc>
              <a:spcBef>
                <a:spcPct val="0"/>
              </a:spcBef>
              <a:spcAft>
                <a:spcPct val="0"/>
              </a:spcAft>
            </a:pPr>
            <a:r>
              <a:rPr altLang="zh-CN" lang="en-US" sz="1600">
                <a:solidFill>
                  <a:schemeClr val="tx1">
                    <a:lumMod val="85000"/>
                    <a:lumOff val="15000"/>
                  </a:schemeClr>
                </a:solidFill>
                <a:latin typeface="Adobe Arabic"/>
                <a:ea typeface="微软雅黑"/>
                <a:cs typeface="+mn-ea"/>
                <a:sym typeface="+mn-lt"/>
              </a:rPr>
              <a:t>《三国演义》中曾与诸葛亮齐名的庞统去拜见孙权，“权见其人浓眉掀鼻，黑面短髯、形容古怪，心中不喜”；庞统又见刘备，“玄德见统貌陋，心中不悦”。</a:t>
            </a:r>
          </a:p>
        </p:txBody>
      </p:sp>
      <p:grpSp>
        <p:nvGrpSpPr>
          <p:cNvPr id="15" name="组合 14"/>
          <p:cNvGrpSpPr/>
          <p:nvPr/>
        </p:nvGrpSpPr>
        <p:grpSpPr>
          <a:xfrm>
            <a:off x="-451674" y="304109"/>
            <a:ext cx="6172277" cy="553205"/>
            <a:chOff x="-451674" y="304109"/>
            <a:chExt cx="6172277" cy="553205"/>
          </a:xfrm>
        </p:grpSpPr>
        <p:sp>
          <p:nvSpPr>
            <p:cNvPr id="17"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面试的误区</a:t>
              </a:r>
            </a:p>
          </p:txBody>
        </p:sp>
        <p:grpSp>
          <p:nvGrpSpPr>
            <p:cNvPr id="20" name="组合 19"/>
            <p:cNvGrpSpPr/>
            <p:nvPr/>
          </p:nvGrpSpPr>
          <p:grpSpPr>
            <a:xfrm>
              <a:off x="-451674" y="304109"/>
              <a:ext cx="1217948" cy="553205"/>
              <a:chOff x="-337374" y="247695"/>
              <a:chExt cx="835806" cy="379632"/>
            </a:xfrm>
          </p:grpSpPr>
          <p:sp>
            <p:nvSpPr>
              <p:cNvPr id="22" name="平行四边形 2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4" name="平行四边形 23"/>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2" name="图片 1"/>
          <p:cNvPicPr>
            <a:picLocks noChangeAspect="1"/>
          </p:cNvPicPr>
          <p:nvPr/>
        </p:nvPicPr>
        <p:blipFill>
          <a:blip r:embed="rId3">
            <a:extLst>
              <a:ext uri="{28A0092B-C50C-407E-A947-70E740481C1C}">
                <a14:useLocalDpi/>
              </a:ext>
            </a:extLst>
          </a:blip>
          <a:srcRect r="46660"/>
          <a:stretch>
            <a:fillRect/>
          </a:stretch>
        </p:blipFill>
        <p:spPr>
          <a:xfrm>
            <a:off x="905422" y="1398679"/>
            <a:ext cx="3833798" cy="4791626"/>
          </a:xfrm>
          <a:prstGeom prst="rect">
            <a:avLst/>
          </a:prstGeom>
        </p:spPr>
      </p:pic>
      <p:sp>
        <p:nvSpPr>
          <p:cNvPr id="3" name="平行四边形 2"/>
          <p:cNvSpPr/>
          <p:nvPr/>
        </p:nvSpPr>
        <p:spPr>
          <a:xfrm>
            <a:off x="4307420" y="1863830"/>
            <a:ext cx="3312580" cy="522956"/>
          </a:xfrm>
          <a:prstGeom prst="parallelogram">
            <a:avLst>
              <a:gd fmla="val 3228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029984" y="1964068"/>
            <a:ext cx="1981434" cy="365608"/>
          </a:xfrm>
          <a:prstGeom prst="rect">
            <a:avLst/>
          </a:prstGeom>
        </p:spPr>
        <p:txBody>
          <a:bodyPr wrap="square">
            <a:spAutoFit/>
          </a:bodyPr>
          <a:lstStyle/>
          <a:p>
            <a:pPr algn="dist" defTabSz="914126" fontAlgn="base">
              <a:spcBef>
                <a:spcPct val="0"/>
              </a:spcBef>
              <a:spcAft>
                <a:spcPct val="0"/>
              </a:spcAft>
            </a:pPr>
            <a:r>
              <a:rPr altLang="zh-CN" b="1" lang="en-US" smtClean="0" sz="1799">
                <a:solidFill>
                  <a:schemeClr val="bg1"/>
                </a:solidFill>
                <a:latin charset="-122" panose="020b0503020204020204" pitchFamily="34" typeface="微软雅黑"/>
                <a:ea charset="-122" panose="020b0503020204020204" pitchFamily="34" typeface="微软雅黑"/>
                <a:cs typeface="+mn-ea"/>
                <a:sym typeface="+mn-lt"/>
              </a:rPr>
              <a:t>07.晕轮效应</a:t>
            </a:r>
          </a:p>
        </p:txBody>
      </p:sp>
      <p:sp>
        <p:nvSpPr>
          <p:cNvPr id="25" name="平行四边形 24"/>
          <p:cNvSpPr/>
          <p:nvPr/>
        </p:nvSpPr>
        <p:spPr>
          <a:xfrm>
            <a:off x="4364412" y="4049854"/>
            <a:ext cx="3312580" cy="522956"/>
          </a:xfrm>
          <a:prstGeom prst="parallelogram">
            <a:avLst>
              <a:gd fmla="val 3228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5086976" y="4150092"/>
            <a:ext cx="1981434" cy="365608"/>
          </a:xfrm>
          <a:prstGeom prst="rect">
            <a:avLst/>
          </a:prstGeom>
        </p:spPr>
        <p:txBody>
          <a:bodyPr wrap="square">
            <a:spAutoFit/>
          </a:bodyPr>
          <a:lstStyle/>
          <a:p>
            <a:pPr algn="dist" defTabSz="914126" fontAlgn="base">
              <a:spcBef>
                <a:spcPct val="0"/>
              </a:spcBef>
              <a:spcAft>
                <a:spcPct val="0"/>
              </a:spcAft>
            </a:pPr>
            <a:r>
              <a:rPr altLang="zh-CN" b="1" lang="en-US" sz="1799">
                <a:solidFill>
                  <a:schemeClr val="bg1"/>
                </a:solidFill>
                <a:latin charset="-122" panose="020b0503020204020204" pitchFamily="34" typeface="微软雅黑"/>
                <a:ea charset="-122" panose="020b0503020204020204" pitchFamily="34" typeface="微软雅黑"/>
                <a:cs typeface="+mn-ea"/>
                <a:sym typeface="+mn-lt"/>
              </a:rPr>
              <a:t>08.以貌取人</a:t>
            </a:r>
          </a:p>
        </p:txBody>
      </p:sp>
    </p:spTree>
    <p:extLst>
      <p:ext uri="{BB962C8B-B14F-4D97-AF65-F5344CB8AC3E}">
        <p14:creationId val="353651948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500" id="29"/>
                                        <p:tgtEl>
                                          <p:spTgt spid="18"/>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ppt_w</p:attrName>
                                        </p:attrNameLst>
                                      </p:cBhvr>
                                      <p:tavLst>
                                        <p:tav tm="0">
                                          <p:val>
                                            <p:fltVal val="0"/>
                                          </p:val>
                                        </p:tav>
                                        <p:tav tm="100000">
                                          <p:val>
                                            <p:strVal val="#ppt_w"/>
                                          </p:val>
                                        </p:tav>
                                      </p:tavLst>
                                    </p:anim>
                                    <p:anim calcmode="lin" valueType="num">
                                      <p:cBhvr>
                                        <p:cTn dur="500" fill="hold" id="35"/>
                                        <p:tgtEl>
                                          <p:spTgt spid="25"/>
                                        </p:tgtEl>
                                        <p:attrNameLst>
                                          <p:attrName>ppt_h</p:attrName>
                                        </p:attrNameLst>
                                      </p:cBhvr>
                                      <p:tavLst>
                                        <p:tav tm="0">
                                          <p:val>
                                            <p:fltVal val="0"/>
                                          </p:val>
                                        </p:tav>
                                        <p:tav tm="100000">
                                          <p:val>
                                            <p:strVal val="#ppt_h"/>
                                          </p:val>
                                        </p:tav>
                                      </p:tavLst>
                                    </p:anim>
                                    <p:animEffect filter="fade" transition="in">
                                      <p:cBhvr>
                                        <p:cTn dur="500" id="36"/>
                                        <p:tgtEl>
                                          <p:spTgt spid="25"/>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animEffect filter="fade" transition="in">
                                      <p:cBhvr>
                                        <p:cTn dur="500" id="41"/>
                                        <p:tgtEl>
                                          <p:spTgt spid="26"/>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23"/>
                                        </p:tgtEl>
                                        <p:attrNameLst>
                                          <p:attrName>style.visibility</p:attrName>
                                        </p:attrNameLst>
                                      </p:cBhvr>
                                      <p:to>
                                        <p:strVal val="visible"/>
                                      </p:to>
                                    </p:set>
                                    <p:animEffect filter="fade" transition="in">
                                      <p:cBhvr>
                                        <p:cTn dur="500" id="4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3"/>
      <p:bldP grpId="0" spid="3"/>
      <p:bldP grpId="0" spid="4"/>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8"/>
          <p:cNvSpPr>
            <a:spLocks noChangeArrowheads="1"/>
          </p:cNvSpPr>
          <p:nvPr/>
        </p:nvSpPr>
        <p:spPr bwMode="auto">
          <a:xfrm>
            <a:off x="530252" y="2292727"/>
            <a:ext cx="6359456"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5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面试就是一个“不断排除”的过程。这很像是一次相亲或者初次约会, 我们可以很容易在第一眼“淘汰”对方，你自己知道你永远不会与这种人结婚，相反，我们却很难在第一次就做出嫁给/迎娶对方的决定。</a:t>
            </a:r>
          </a:p>
        </p:txBody>
      </p:sp>
      <p:sp>
        <p:nvSpPr>
          <p:cNvPr id="23" name="矩形 9"/>
          <p:cNvSpPr>
            <a:spLocks noChangeArrowheads="1"/>
          </p:cNvSpPr>
          <p:nvPr/>
        </p:nvSpPr>
        <p:spPr bwMode="auto">
          <a:xfrm>
            <a:off x="534526" y="4132991"/>
            <a:ext cx="4343856"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这种推荐其实很多时候是不可靠的。</a:t>
            </a:r>
          </a:p>
        </p:txBody>
      </p:sp>
      <p:sp>
        <p:nvSpPr>
          <p:cNvPr id="27" name="矩形 9"/>
          <p:cNvSpPr>
            <a:spLocks noChangeArrowheads="1"/>
          </p:cNvSpPr>
          <p:nvPr/>
        </p:nvSpPr>
        <p:spPr bwMode="auto">
          <a:xfrm>
            <a:off x="534526" y="5441662"/>
            <a:ext cx="4343856"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要求太高，不切实际。</a:t>
            </a:r>
          </a:p>
        </p:txBody>
      </p:sp>
      <p:grpSp>
        <p:nvGrpSpPr>
          <p:cNvPr id="22" name="组合 21"/>
          <p:cNvGrpSpPr/>
          <p:nvPr/>
        </p:nvGrpSpPr>
        <p:grpSpPr>
          <a:xfrm>
            <a:off x="-451674" y="304109"/>
            <a:ext cx="6172277" cy="553205"/>
            <a:chOff x="-451674" y="304109"/>
            <a:chExt cx="6172277" cy="553205"/>
          </a:xfrm>
        </p:grpSpPr>
        <p:sp>
          <p:nvSpPr>
            <p:cNvPr id="24"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面试的误区</a:t>
              </a:r>
            </a:p>
          </p:txBody>
        </p:sp>
        <p:grpSp>
          <p:nvGrpSpPr>
            <p:cNvPr id="26" name="组合 25"/>
            <p:cNvGrpSpPr/>
            <p:nvPr/>
          </p:nvGrpSpPr>
          <p:grpSpPr>
            <a:xfrm>
              <a:off x="-451674" y="304109"/>
              <a:ext cx="1217948" cy="553205"/>
              <a:chOff x="-337374" y="247695"/>
              <a:chExt cx="835806" cy="379632"/>
            </a:xfrm>
          </p:grpSpPr>
          <p:sp>
            <p:nvSpPr>
              <p:cNvPr id="28" name="平行四边形 2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9" name="平行四边形 2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30" name="图片 29"/>
          <p:cNvPicPr>
            <a:picLocks noChangeAspect="1"/>
          </p:cNvPicPr>
          <p:nvPr/>
        </p:nvPicPr>
        <p:blipFill>
          <a:blip r:embed="rId3">
            <a:extLst>
              <a:ext uri="{28A0092B-C50C-407E-A947-70E740481C1C}">
                <a14:useLocalDpi/>
              </a:ext>
            </a:extLst>
          </a:blip>
          <a:srcRect l="30517" r="12941"/>
          <a:stretch>
            <a:fillRect/>
          </a:stretch>
        </p:blipFill>
        <p:spPr>
          <a:xfrm>
            <a:off x="7594600" y="1398679"/>
            <a:ext cx="4064000" cy="4791626"/>
          </a:xfrm>
          <a:prstGeom prst="rect">
            <a:avLst/>
          </a:prstGeom>
        </p:spPr>
      </p:pic>
      <p:grpSp>
        <p:nvGrpSpPr>
          <p:cNvPr id="2" name="组合 1"/>
          <p:cNvGrpSpPr/>
          <p:nvPr/>
        </p:nvGrpSpPr>
        <p:grpSpPr>
          <a:xfrm>
            <a:off x="582440" y="1824139"/>
            <a:ext cx="3491743" cy="400014"/>
            <a:chOff x="582440" y="1824139"/>
            <a:chExt cx="3491743" cy="400014"/>
          </a:xfrm>
        </p:grpSpPr>
        <p:sp>
          <p:nvSpPr>
            <p:cNvPr id="31" name="矩形 7"/>
            <p:cNvSpPr>
              <a:spLocks noChangeArrowheads="1"/>
            </p:cNvSpPr>
            <p:nvPr/>
          </p:nvSpPr>
          <p:spPr bwMode="auto">
            <a:xfrm>
              <a:off x="1385707" y="1824139"/>
              <a:ext cx="2688476"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mtClean="0" sz="1799">
                  <a:solidFill>
                    <a:schemeClr val="tx1">
                      <a:lumMod val="85000"/>
                      <a:lumOff val="15000"/>
                    </a:schemeClr>
                  </a:solidFill>
                  <a:latin typeface="Adobe Arabic"/>
                  <a:ea typeface="微软雅黑"/>
                  <a:cs typeface="+mn-ea"/>
                  <a:sym typeface="+mn-lt"/>
                </a:rPr>
                <a:t>草草决策、轻易承诺</a:t>
              </a:r>
            </a:p>
          </p:txBody>
        </p:sp>
        <p:grpSp>
          <p:nvGrpSpPr>
            <p:cNvPr id="32" name="组合 31"/>
            <p:cNvGrpSpPr/>
            <p:nvPr/>
          </p:nvGrpSpPr>
          <p:grpSpPr>
            <a:xfrm>
              <a:off x="582440" y="1837113"/>
              <a:ext cx="791723" cy="387040"/>
              <a:chOff x="871977" y="2921000"/>
              <a:chExt cx="791723" cy="387040"/>
            </a:xfrm>
          </p:grpSpPr>
          <p:sp>
            <p:nvSpPr>
              <p:cNvPr id="33" name="五边形 32"/>
              <p:cNvSpPr/>
              <p:nvPr/>
            </p:nvSpPr>
            <p:spPr>
              <a:xfrm>
                <a:off x="871977" y="2921000"/>
                <a:ext cx="791723" cy="369924"/>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
              <p:cNvSpPr txBox="1">
                <a:spLocks noChangeArrowheads="1"/>
              </p:cNvSpPr>
              <p:nvPr/>
            </p:nvSpPr>
            <p:spPr bwMode="auto">
              <a:xfrm>
                <a:off x="979328" y="2938708"/>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126" fontAlgn="base">
                  <a:spcBef>
                    <a:spcPct val="0"/>
                  </a:spcBef>
                  <a:spcAft>
                    <a:spcPct val="0"/>
                  </a:spcAft>
                </a:pPr>
                <a:r>
                  <a:rPr altLang="zh-CN" lang="en-US" smtClean="0">
                    <a:solidFill>
                      <a:schemeClr val="bg1"/>
                    </a:solidFill>
                    <a:latin charset="-122" panose="020b0503020204020204" pitchFamily="34" typeface="微软雅黑"/>
                    <a:ea charset="-122" panose="020b0503020204020204" pitchFamily="34" typeface="微软雅黑"/>
                    <a:cs typeface="+mn-ea"/>
                    <a:sym typeface="+mn-lt"/>
                  </a:rPr>
                  <a:t>09</a:t>
                </a:r>
              </a:p>
            </p:txBody>
          </p:sp>
        </p:grpSp>
      </p:grpSp>
      <p:grpSp>
        <p:nvGrpSpPr>
          <p:cNvPr id="35" name="组合 34"/>
          <p:cNvGrpSpPr/>
          <p:nvPr/>
        </p:nvGrpSpPr>
        <p:grpSpPr>
          <a:xfrm>
            <a:off x="605574" y="3678182"/>
            <a:ext cx="3491743" cy="400014"/>
            <a:chOff x="582440" y="1824139"/>
            <a:chExt cx="3491743" cy="400014"/>
          </a:xfrm>
        </p:grpSpPr>
        <p:sp>
          <p:nvSpPr>
            <p:cNvPr id="36" name="矩形 7"/>
            <p:cNvSpPr>
              <a:spLocks noChangeArrowheads="1"/>
            </p:cNvSpPr>
            <p:nvPr/>
          </p:nvSpPr>
          <p:spPr bwMode="auto">
            <a:xfrm>
              <a:off x="1385707" y="1824138"/>
              <a:ext cx="2688476"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mtClean="0" sz="1799">
                  <a:solidFill>
                    <a:schemeClr val="tx1">
                      <a:lumMod val="85000"/>
                      <a:lumOff val="15000"/>
                    </a:schemeClr>
                  </a:solidFill>
                  <a:latin typeface="Adobe Arabic"/>
                  <a:ea typeface="微软雅黑"/>
                  <a:cs typeface="+mn-ea"/>
                  <a:sym typeface="+mn-lt"/>
                </a:rPr>
                <a:t>过分依赖他方推荐</a:t>
              </a:r>
            </a:p>
          </p:txBody>
        </p:sp>
        <p:grpSp>
          <p:nvGrpSpPr>
            <p:cNvPr id="37" name="组合 36"/>
            <p:cNvGrpSpPr/>
            <p:nvPr/>
          </p:nvGrpSpPr>
          <p:grpSpPr>
            <a:xfrm>
              <a:off x="582440" y="1837113"/>
              <a:ext cx="791723" cy="387040"/>
              <a:chOff x="871977" y="2921000"/>
              <a:chExt cx="791723" cy="387040"/>
            </a:xfrm>
          </p:grpSpPr>
          <p:sp>
            <p:nvSpPr>
              <p:cNvPr id="38" name="五边形 37"/>
              <p:cNvSpPr/>
              <p:nvPr/>
            </p:nvSpPr>
            <p:spPr>
              <a:xfrm>
                <a:off x="871977" y="2921000"/>
                <a:ext cx="791723" cy="369924"/>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TextBox 1"/>
              <p:cNvSpPr txBox="1">
                <a:spLocks noChangeArrowheads="1"/>
              </p:cNvSpPr>
              <p:nvPr/>
            </p:nvSpPr>
            <p:spPr bwMode="auto">
              <a:xfrm>
                <a:off x="979329" y="2938708"/>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126" fontAlgn="base">
                  <a:spcBef>
                    <a:spcPct val="0"/>
                  </a:spcBef>
                  <a:spcAft>
                    <a:spcPct val="0"/>
                  </a:spcAft>
                </a:pPr>
                <a:r>
                  <a:rPr altLang="zh-CN" lang="en-US" smtClean="0">
                    <a:solidFill>
                      <a:schemeClr val="bg1"/>
                    </a:solidFill>
                    <a:latin charset="-122" panose="020b0503020204020204" pitchFamily="34" typeface="微软雅黑"/>
                    <a:ea charset="-122" panose="020b0503020204020204" pitchFamily="34" typeface="微软雅黑"/>
                    <a:cs typeface="+mn-ea"/>
                    <a:sym typeface="+mn-lt"/>
                  </a:rPr>
                  <a:t>10</a:t>
                </a:r>
              </a:p>
            </p:txBody>
          </p:sp>
        </p:grpSp>
      </p:grpSp>
      <p:grpSp>
        <p:nvGrpSpPr>
          <p:cNvPr id="40" name="组合 39"/>
          <p:cNvGrpSpPr/>
          <p:nvPr/>
        </p:nvGrpSpPr>
        <p:grpSpPr>
          <a:xfrm>
            <a:off x="605574" y="4985726"/>
            <a:ext cx="3491743" cy="400014"/>
            <a:chOff x="582440" y="1824139"/>
            <a:chExt cx="3491743" cy="400014"/>
          </a:xfrm>
        </p:grpSpPr>
        <p:sp>
          <p:nvSpPr>
            <p:cNvPr id="41" name="矩形 7"/>
            <p:cNvSpPr>
              <a:spLocks noChangeArrowheads="1"/>
            </p:cNvSpPr>
            <p:nvPr/>
          </p:nvSpPr>
          <p:spPr bwMode="auto">
            <a:xfrm>
              <a:off x="1385707" y="1824139"/>
              <a:ext cx="2688476"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mtClean="0" sz="1799">
                  <a:solidFill>
                    <a:schemeClr val="tx1">
                      <a:lumMod val="85000"/>
                      <a:lumOff val="15000"/>
                    </a:schemeClr>
                  </a:solidFill>
                  <a:latin typeface="Adobe Arabic"/>
                  <a:ea typeface="微软雅黑"/>
                  <a:cs typeface="+mn-ea"/>
                  <a:sym typeface="+mn-lt"/>
                </a:rPr>
                <a:t>寻找超人</a:t>
              </a:r>
            </a:p>
          </p:txBody>
        </p:sp>
        <p:grpSp>
          <p:nvGrpSpPr>
            <p:cNvPr id="42" name="组合 41"/>
            <p:cNvGrpSpPr/>
            <p:nvPr/>
          </p:nvGrpSpPr>
          <p:grpSpPr>
            <a:xfrm>
              <a:off x="582440" y="1837113"/>
              <a:ext cx="791723" cy="387040"/>
              <a:chOff x="871977" y="2921000"/>
              <a:chExt cx="791723" cy="387040"/>
            </a:xfrm>
          </p:grpSpPr>
          <p:sp>
            <p:nvSpPr>
              <p:cNvPr id="43" name="五边形 42"/>
              <p:cNvSpPr/>
              <p:nvPr/>
            </p:nvSpPr>
            <p:spPr>
              <a:xfrm>
                <a:off x="871977" y="2921000"/>
                <a:ext cx="791723" cy="369924"/>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TextBox 1"/>
              <p:cNvSpPr txBox="1">
                <a:spLocks noChangeArrowheads="1"/>
              </p:cNvSpPr>
              <p:nvPr/>
            </p:nvSpPr>
            <p:spPr bwMode="auto">
              <a:xfrm>
                <a:off x="979329" y="2938709"/>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126" fontAlgn="base">
                  <a:spcBef>
                    <a:spcPct val="0"/>
                  </a:spcBef>
                  <a:spcAft>
                    <a:spcPct val="0"/>
                  </a:spcAft>
                </a:pPr>
                <a:r>
                  <a:rPr altLang="zh-CN" lang="en-US" smtClean="0">
                    <a:solidFill>
                      <a:schemeClr val="bg1"/>
                    </a:solidFill>
                    <a:latin charset="-122" panose="020b0503020204020204" pitchFamily="34" typeface="微软雅黑"/>
                    <a:ea charset="-122" panose="020b0503020204020204" pitchFamily="34" typeface="微软雅黑"/>
                    <a:cs typeface="+mn-ea"/>
                    <a:sym typeface="+mn-lt"/>
                  </a:rPr>
                  <a:t>11</a:t>
                </a:r>
              </a:p>
            </p:txBody>
          </p:sp>
        </p:grpSp>
      </p:grpSp>
      <p:pic>
        <p:nvPicPr>
          <p:cNvPr id="46" name="图片 45"/>
          <p:cNvPicPr>
            <a:picLocks noChangeAspect="1"/>
          </p:cNvPicPr>
          <p:nvPr/>
        </p:nvPicPr>
        <p:blipFill>
          <a:blip r:embed="rId3">
            <a:extLst>
              <a:ext uri="{28A0092B-C50C-407E-A947-70E740481C1C}">
                <a14:useLocalDpi/>
              </a:ext>
            </a:extLst>
          </a:blip>
          <a:srcRect l="-196" r="70865" t="58275"/>
          <a:stretch>
            <a:fillRect/>
          </a:stretch>
        </p:blipFill>
        <p:spPr>
          <a:xfrm>
            <a:off x="5410200" y="4190999"/>
            <a:ext cx="2108200" cy="1999305"/>
          </a:xfrm>
          <a:prstGeom prst="rect">
            <a:avLst/>
          </a:prstGeom>
        </p:spPr>
      </p:pic>
    </p:spTree>
    <p:extLst>
      <p:ext uri="{BB962C8B-B14F-4D97-AF65-F5344CB8AC3E}">
        <p14:creationId val="131309592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p:cTn dur="500" fill="hold" id="12"/>
                                        <p:tgtEl>
                                          <p:spTgt spid="46"/>
                                        </p:tgtEl>
                                        <p:attrNameLst>
                                          <p:attrName>ppt_w</p:attrName>
                                        </p:attrNameLst>
                                      </p:cBhvr>
                                      <p:tavLst>
                                        <p:tav tm="0">
                                          <p:val>
                                            <p:fltVal val="0"/>
                                          </p:val>
                                        </p:tav>
                                        <p:tav tm="100000">
                                          <p:val>
                                            <p:strVal val="#ppt_w"/>
                                          </p:val>
                                        </p:tav>
                                      </p:tavLst>
                                    </p:anim>
                                    <p:anim calcmode="lin" valueType="num">
                                      <p:cBhvr>
                                        <p:cTn dur="500" fill="hold" id="13"/>
                                        <p:tgtEl>
                                          <p:spTgt spid="46"/>
                                        </p:tgtEl>
                                        <p:attrNameLst>
                                          <p:attrName>ppt_h</p:attrName>
                                        </p:attrNameLst>
                                      </p:cBhvr>
                                      <p:tavLst>
                                        <p:tav tm="0">
                                          <p:val>
                                            <p:fltVal val="0"/>
                                          </p:val>
                                        </p:tav>
                                        <p:tav tm="100000">
                                          <p:val>
                                            <p:strVal val="#ppt_h"/>
                                          </p:val>
                                        </p:tav>
                                      </p:tavLst>
                                    </p:anim>
                                    <p:animEffect filter="fade" transition="in">
                                      <p:cBhvr>
                                        <p:cTn dur="500" id="14"/>
                                        <p:tgtEl>
                                          <p:spTgt spid="46"/>
                                        </p:tgtEl>
                                      </p:cBhvr>
                                    </p:animEffect>
                                  </p:childTnLst>
                                </p:cTn>
                              </p:par>
                              <p:par>
                                <p:cTn fill="hold"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1000" id="24"/>
                                        <p:tgtEl>
                                          <p:spTgt spid="2"/>
                                        </p:tgtEl>
                                      </p:cBhvr>
                                    </p:animEffect>
                                    <p:anim calcmode="lin" valueType="num">
                                      <p:cBhvr>
                                        <p:cTn dur="1000" fill="hold" id="25"/>
                                        <p:tgtEl>
                                          <p:spTgt spid="2"/>
                                        </p:tgtEl>
                                        <p:attrNameLst>
                                          <p:attrName>ppt_x</p:attrName>
                                        </p:attrNameLst>
                                      </p:cBhvr>
                                      <p:tavLst>
                                        <p:tav tm="0">
                                          <p:val>
                                            <p:strVal val="#ppt_x"/>
                                          </p:val>
                                        </p:tav>
                                        <p:tav tm="100000">
                                          <p:val>
                                            <p:strVal val="#ppt_x"/>
                                          </p:val>
                                        </p:tav>
                                      </p:tavLst>
                                    </p:anim>
                                    <p:anim calcmode="lin" valueType="num">
                                      <p:cBhvr>
                                        <p:cTn dur="1000" fill="hold" id="26"/>
                                        <p:tgtEl>
                                          <p:spTgt spid="2"/>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42" presetSubtype="0">
                                  <p:stCondLst>
                                    <p:cond delay="0"/>
                                  </p:stCondLst>
                                  <p:childTnLst>
                                    <p:set>
                                      <p:cBhvr>
                                        <p:cTn dur="1" fill="hold" id="35">
                                          <p:stCondLst>
                                            <p:cond delay="0"/>
                                          </p:stCondLst>
                                        </p:cTn>
                                        <p:tgtEl>
                                          <p:spTgt spid="35"/>
                                        </p:tgtEl>
                                        <p:attrNameLst>
                                          <p:attrName>style.visibility</p:attrName>
                                        </p:attrNameLst>
                                      </p:cBhvr>
                                      <p:to>
                                        <p:strVal val="visible"/>
                                      </p:to>
                                    </p:set>
                                    <p:animEffect filter="fade" transition="in">
                                      <p:cBhvr>
                                        <p:cTn dur="1000" id="36"/>
                                        <p:tgtEl>
                                          <p:spTgt spid="35"/>
                                        </p:tgtEl>
                                      </p:cBhvr>
                                    </p:animEffect>
                                    <p:anim calcmode="lin" valueType="num">
                                      <p:cBhvr>
                                        <p:cTn dur="1000" fill="hold" id="37"/>
                                        <p:tgtEl>
                                          <p:spTgt spid="35"/>
                                        </p:tgtEl>
                                        <p:attrNameLst>
                                          <p:attrName>ppt_x</p:attrName>
                                        </p:attrNameLst>
                                      </p:cBhvr>
                                      <p:tavLst>
                                        <p:tav tm="0">
                                          <p:val>
                                            <p:strVal val="#ppt_x"/>
                                          </p:val>
                                        </p:tav>
                                        <p:tav tm="100000">
                                          <p:val>
                                            <p:strVal val="#ppt_x"/>
                                          </p:val>
                                        </p:tav>
                                      </p:tavLst>
                                    </p:anim>
                                    <p:anim calcmode="lin" valueType="num">
                                      <p:cBhvr>
                                        <p:cTn dur="1000" fill="hold" id="38"/>
                                        <p:tgtEl>
                                          <p:spTgt spid="35"/>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1000" id="41"/>
                                        <p:tgtEl>
                                          <p:spTgt spid="23"/>
                                        </p:tgtEl>
                                      </p:cBhvr>
                                    </p:animEffect>
                                    <p:anim calcmode="lin" valueType="num">
                                      <p:cBhvr>
                                        <p:cTn dur="1000" fill="hold" id="42"/>
                                        <p:tgtEl>
                                          <p:spTgt spid="23"/>
                                        </p:tgtEl>
                                        <p:attrNameLst>
                                          <p:attrName>ppt_x</p:attrName>
                                        </p:attrNameLst>
                                      </p:cBhvr>
                                      <p:tavLst>
                                        <p:tav tm="0">
                                          <p:val>
                                            <p:strVal val="#ppt_x"/>
                                          </p:val>
                                        </p:tav>
                                        <p:tav tm="100000">
                                          <p:val>
                                            <p:strVal val="#ppt_x"/>
                                          </p:val>
                                        </p:tav>
                                      </p:tavLst>
                                    </p:anim>
                                    <p:anim calcmode="lin" valueType="num">
                                      <p:cBhvr>
                                        <p:cTn dur="1000" fill="hold" id="4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42" presetSubtype="0">
                                  <p:stCondLst>
                                    <p:cond delay="0"/>
                                  </p:stCondLst>
                                  <p:childTnLst>
                                    <p:set>
                                      <p:cBhvr>
                                        <p:cTn dur="1" fill="hold" id="47">
                                          <p:stCondLst>
                                            <p:cond delay="0"/>
                                          </p:stCondLst>
                                        </p:cTn>
                                        <p:tgtEl>
                                          <p:spTgt spid="40"/>
                                        </p:tgtEl>
                                        <p:attrNameLst>
                                          <p:attrName>style.visibility</p:attrName>
                                        </p:attrNameLst>
                                      </p:cBhvr>
                                      <p:to>
                                        <p:strVal val="visible"/>
                                      </p:to>
                                    </p:set>
                                    <p:animEffect filter="fade" transition="in">
                                      <p:cBhvr>
                                        <p:cTn dur="1000" id="48"/>
                                        <p:tgtEl>
                                          <p:spTgt spid="40"/>
                                        </p:tgtEl>
                                      </p:cBhvr>
                                    </p:animEffect>
                                    <p:anim calcmode="lin" valueType="num">
                                      <p:cBhvr>
                                        <p:cTn dur="1000" fill="hold" id="49"/>
                                        <p:tgtEl>
                                          <p:spTgt spid="40"/>
                                        </p:tgtEl>
                                        <p:attrNameLst>
                                          <p:attrName>ppt_x</p:attrName>
                                        </p:attrNameLst>
                                      </p:cBhvr>
                                      <p:tavLst>
                                        <p:tav tm="0">
                                          <p:val>
                                            <p:strVal val="#ppt_x"/>
                                          </p:val>
                                        </p:tav>
                                        <p:tav tm="100000">
                                          <p:val>
                                            <p:strVal val="#ppt_x"/>
                                          </p:val>
                                        </p:tav>
                                      </p:tavLst>
                                    </p:anim>
                                    <p:anim calcmode="lin" valueType="num">
                                      <p:cBhvr>
                                        <p:cTn dur="1000" fill="hold" id="50"/>
                                        <p:tgtEl>
                                          <p:spTgt spid="40"/>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3"/>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6"/>
          <p:cNvSpPr txBox="1">
            <a:spLocks noChangeArrowheads="1"/>
          </p:cNvSpPr>
          <p:nvPr/>
        </p:nvSpPr>
        <p:spPr bwMode="auto">
          <a:xfrm>
            <a:off x="1387369" y="1111419"/>
            <a:ext cx="9808196"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基于以上的一些误区，我们根据以往的工作经验并结合所学，总结出如下的一些面试原则或注意要点：</a:t>
            </a:r>
          </a:p>
        </p:txBody>
      </p:sp>
      <p:grpSp>
        <p:nvGrpSpPr>
          <p:cNvPr id="2" name="组合 1"/>
          <p:cNvGrpSpPr/>
          <p:nvPr/>
        </p:nvGrpSpPr>
        <p:grpSpPr>
          <a:xfrm>
            <a:off x="1007311" y="1705424"/>
            <a:ext cx="2321622" cy="2153084"/>
            <a:chOff x="1007311" y="1705424"/>
            <a:chExt cx="2321622" cy="2153084"/>
          </a:xfrm>
        </p:grpSpPr>
        <p:sp>
          <p:nvSpPr>
            <p:cNvPr id="32" name="矩形 31"/>
            <p:cNvSpPr/>
            <p:nvPr/>
          </p:nvSpPr>
          <p:spPr>
            <a:xfrm>
              <a:off x="1007311" y="1705424"/>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①要充分尊重求职者</a:t>
              </a:r>
            </a:p>
          </p:txBody>
        </p:sp>
        <p:sp>
          <p:nvSpPr>
            <p:cNvPr id="33" name="矩形 32"/>
            <p:cNvSpPr/>
            <p:nvPr/>
          </p:nvSpPr>
          <p:spPr>
            <a:xfrm>
              <a:off x="1007311" y="2205145"/>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尊重求职者是起码的职业操守，对别人的不尊重就是不专业！面试是两个人的对话，不是一场拷问，公司面试应聘者，应聘者也在面试公司。</a:t>
              </a:r>
            </a:p>
          </p:txBody>
        </p:sp>
      </p:grpSp>
      <p:grpSp>
        <p:nvGrpSpPr>
          <p:cNvPr id="3" name="组合 2"/>
          <p:cNvGrpSpPr/>
          <p:nvPr/>
        </p:nvGrpSpPr>
        <p:grpSpPr>
          <a:xfrm>
            <a:off x="3588892" y="1705424"/>
            <a:ext cx="2321622" cy="2153084"/>
            <a:chOff x="3588892" y="1705424"/>
            <a:chExt cx="2321622" cy="2153084"/>
          </a:xfrm>
        </p:grpSpPr>
        <p:sp>
          <p:nvSpPr>
            <p:cNvPr id="30" name="矩形 29"/>
            <p:cNvSpPr/>
            <p:nvPr/>
          </p:nvSpPr>
          <p:spPr>
            <a:xfrm>
              <a:off x="3588892" y="1705424"/>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②准时开始，规范操作</a:t>
              </a:r>
            </a:p>
          </p:txBody>
        </p:sp>
        <p:sp>
          <p:nvSpPr>
            <p:cNvPr id="31" name="矩形 30"/>
            <p:cNvSpPr/>
            <p:nvPr/>
          </p:nvSpPr>
          <p:spPr>
            <a:xfrm>
              <a:off x="3588892" y="2205145"/>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一要做足了准备工作，知己（岗位职责和任职资格）知彼（应聘者的简历）；同时，面试过程的规范性，也是体现公司的管理规范性，才能吸引求职者。</a:t>
              </a:r>
            </a:p>
          </p:txBody>
        </p:sp>
      </p:grpSp>
      <p:grpSp>
        <p:nvGrpSpPr>
          <p:cNvPr id="4" name="组合 3"/>
          <p:cNvGrpSpPr/>
          <p:nvPr/>
        </p:nvGrpSpPr>
        <p:grpSpPr>
          <a:xfrm>
            <a:off x="6170473" y="1705424"/>
            <a:ext cx="2321622" cy="2153084"/>
            <a:chOff x="6170473" y="1705424"/>
            <a:chExt cx="2321622" cy="2153084"/>
          </a:xfrm>
        </p:grpSpPr>
        <p:sp>
          <p:nvSpPr>
            <p:cNvPr id="28" name="矩形 27"/>
            <p:cNvSpPr/>
            <p:nvPr/>
          </p:nvSpPr>
          <p:spPr>
            <a:xfrm>
              <a:off x="6170473" y="1705424"/>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③营造融洽的氛围</a:t>
              </a:r>
            </a:p>
          </p:txBody>
        </p:sp>
        <p:sp>
          <p:nvSpPr>
            <p:cNvPr id="29" name="矩形 28"/>
            <p:cNvSpPr/>
            <p:nvPr/>
          </p:nvSpPr>
          <p:spPr>
            <a:xfrm>
              <a:off x="6170473" y="2205145"/>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要营造“自然、融洽”的面试氛围，帮助求职者放松，让求职者放开包袱，客观、轻松地展示自己，正常发挥自己的水平。</a:t>
              </a:r>
            </a:p>
          </p:txBody>
        </p:sp>
      </p:grpSp>
      <p:grpSp>
        <p:nvGrpSpPr>
          <p:cNvPr id="5" name="组合 4"/>
          <p:cNvGrpSpPr/>
          <p:nvPr/>
        </p:nvGrpSpPr>
        <p:grpSpPr>
          <a:xfrm>
            <a:off x="8752054" y="1705424"/>
            <a:ext cx="2321622" cy="2153084"/>
            <a:chOff x="8752054" y="1705424"/>
            <a:chExt cx="2321622" cy="2153084"/>
          </a:xfrm>
        </p:grpSpPr>
        <p:sp>
          <p:nvSpPr>
            <p:cNvPr id="26" name="矩形 25"/>
            <p:cNvSpPr/>
            <p:nvPr/>
          </p:nvSpPr>
          <p:spPr>
            <a:xfrm>
              <a:off x="8752054" y="1705424"/>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④不可离开面试主题</a:t>
              </a:r>
            </a:p>
          </p:txBody>
        </p:sp>
        <p:sp>
          <p:nvSpPr>
            <p:cNvPr id="27" name="矩形 26"/>
            <p:cNvSpPr/>
            <p:nvPr/>
          </p:nvSpPr>
          <p:spPr>
            <a:xfrm>
              <a:off x="8752054" y="2205145"/>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不可离开面试主题。面试的话题很容易失控，尤其是在应聘者经验丰富的时候，面试官要坚定而委婉地将出格地话题拉回来。</a:t>
              </a:r>
            </a:p>
          </p:txBody>
        </p:sp>
      </p:grpSp>
      <p:grpSp>
        <p:nvGrpSpPr>
          <p:cNvPr id="40" name="组合 39"/>
          <p:cNvGrpSpPr/>
          <p:nvPr/>
        </p:nvGrpSpPr>
        <p:grpSpPr>
          <a:xfrm>
            <a:off x="1007311" y="4083473"/>
            <a:ext cx="2321622" cy="2153084"/>
            <a:chOff x="1007311" y="4083473"/>
            <a:chExt cx="2321622" cy="2153084"/>
          </a:xfrm>
        </p:grpSpPr>
        <p:sp>
          <p:nvSpPr>
            <p:cNvPr id="24" name="矩形 23"/>
            <p:cNvSpPr/>
            <p:nvPr/>
          </p:nvSpPr>
          <p:spPr>
            <a:xfrm>
              <a:off x="1007311" y="4083473"/>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⑤面试要专心</a:t>
              </a:r>
            </a:p>
          </p:txBody>
        </p:sp>
        <p:sp>
          <p:nvSpPr>
            <p:cNvPr id="25" name="矩形 24"/>
            <p:cNvSpPr/>
            <p:nvPr/>
          </p:nvSpPr>
          <p:spPr>
            <a:xfrm>
              <a:off x="1007311" y="4583194"/>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应聘者对你任何一丝心不在焉的迹象都特别敏感，尽量使应聘者感觉是受到真心的礼遇。</a:t>
              </a:r>
            </a:p>
          </p:txBody>
        </p:sp>
      </p:grpSp>
      <p:grpSp>
        <p:nvGrpSpPr>
          <p:cNvPr id="15" name="组合 14"/>
          <p:cNvGrpSpPr/>
          <p:nvPr/>
        </p:nvGrpSpPr>
        <p:grpSpPr>
          <a:xfrm>
            <a:off x="3588892" y="4083473"/>
            <a:ext cx="2321622" cy="2153084"/>
            <a:chOff x="3588892" y="4083473"/>
            <a:chExt cx="2321622" cy="2153084"/>
          </a:xfrm>
        </p:grpSpPr>
        <p:sp>
          <p:nvSpPr>
            <p:cNvPr id="22" name="矩形 21"/>
            <p:cNvSpPr/>
            <p:nvPr/>
          </p:nvSpPr>
          <p:spPr>
            <a:xfrm>
              <a:off x="3588892" y="4083473"/>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⑥要重视价值观的挖掘</a:t>
              </a:r>
            </a:p>
          </p:txBody>
        </p:sp>
        <p:sp>
          <p:nvSpPr>
            <p:cNvPr id="23" name="矩形 22"/>
            <p:cNvSpPr/>
            <p:nvPr/>
          </p:nvSpPr>
          <p:spPr>
            <a:xfrm>
              <a:off x="3588892" y="4583194"/>
              <a:ext cx="2321622" cy="1653363"/>
            </a:xfrm>
            <a:prstGeom prst="rect">
              <a:avLst/>
            </a:prstGeom>
            <a:solidFill>
              <a:schemeClr val="bg1">
                <a:lumMod val="95000"/>
              </a:schemeClr>
            </a:solidFill>
            <a:ln algn="ctr" cap="flat" cmpd="sng" w="25400">
              <a:noFill/>
              <a:prstDash val="solid"/>
            </a:ln>
            <a:effectLst/>
          </p:spPr>
          <p:txBody>
            <a:bodyPr anchor="ctr"/>
            <a:lstStyle/>
            <a:p>
              <a:pPr algn="ct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一般来说，企业的招聘人员注重应聘者“能做”什么和将要做什么，易忽视应聘者“愿意做”什么。有能力而没动力的员工比缺乏能力的员工好不到那里。</a:t>
              </a:r>
            </a:p>
          </p:txBody>
        </p:sp>
      </p:grpSp>
      <p:grpSp>
        <p:nvGrpSpPr>
          <p:cNvPr id="14" name="组合 13"/>
          <p:cNvGrpSpPr/>
          <p:nvPr/>
        </p:nvGrpSpPr>
        <p:grpSpPr>
          <a:xfrm>
            <a:off x="6170473" y="4083473"/>
            <a:ext cx="2321622" cy="2153084"/>
            <a:chOff x="6170473" y="4083473"/>
            <a:chExt cx="2321622" cy="2153084"/>
          </a:xfrm>
        </p:grpSpPr>
        <p:sp>
          <p:nvSpPr>
            <p:cNvPr id="20" name="矩形 19"/>
            <p:cNvSpPr/>
            <p:nvPr/>
          </p:nvSpPr>
          <p:spPr>
            <a:xfrm>
              <a:off x="6170473" y="4083473"/>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⑦不要过早谈论薪酬</a:t>
              </a:r>
            </a:p>
          </p:txBody>
        </p:sp>
        <p:sp>
          <p:nvSpPr>
            <p:cNvPr id="21" name="矩形 20"/>
            <p:cNvSpPr/>
            <p:nvPr/>
          </p:nvSpPr>
          <p:spPr>
            <a:xfrm>
              <a:off x="6170473" y="4583194"/>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必须等到有决定性的选择时，才可以涉及。如果应聘者直截了当地希望较高的待遇，应聘者条件又相当不错，你可以说再作考虑之后再答复。同时，也也不要对公司的实际情况夸大其词。</a:t>
              </a:r>
            </a:p>
          </p:txBody>
        </p:sp>
      </p:grpSp>
      <p:grpSp>
        <p:nvGrpSpPr>
          <p:cNvPr id="6" name="组合 5"/>
          <p:cNvGrpSpPr/>
          <p:nvPr/>
        </p:nvGrpSpPr>
        <p:grpSpPr>
          <a:xfrm>
            <a:off x="8752054" y="4083473"/>
            <a:ext cx="2321622" cy="2153084"/>
            <a:chOff x="8752054" y="4083473"/>
            <a:chExt cx="2321622" cy="2153084"/>
          </a:xfrm>
        </p:grpSpPr>
        <p:sp>
          <p:nvSpPr>
            <p:cNvPr id="18" name="矩形 17"/>
            <p:cNvSpPr/>
            <p:nvPr/>
          </p:nvSpPr>
          <p:spPr>
            <a:xfrm>
              <a:off x="8752054" y="4083473"/>
              <a:ext cx="2321622" cy="499721"/>
            </a:xfrm>
            <a:prstGeom prst="rect">
              <a:avLst/>
            </a:prstGeom>
            <a:solidFill>
              <a:srgbClr val="B83C28"/>
            </a:solidFill>
            <a:ln algn="ctr" cap="flat" cmpd="sng" w="25400">
              <a:noFill/>
              <a:prstDash val="solid"/>
            </a:ln>
            <a:effectLst/>
          </p:spPr>
          <p:txBody>
            <a:bodyPr anchor="ctr"/>
            <a:lstStyle/>
            <a:p>
              <a:pPr algn="ctr" defTabSz="914126">
                <a:lnSpc>
                  <a:spcPct val="120000"/>
                </a:lnSpc>
                <a:defRPr/>
              </a:pPr>
              <a:r>
                <a:rPr altLang="en-US" b="1" kern="0" lang="zh-CN" sz="1400">
                  <a:solidFill>
                    <a:sysClr lastClr="FFFFFF" val="window"/>
                  </a:solidFill>
                  <a:latin typeface="Adobe Arabic"/>
                  <a:ea typeface="微软雅黑"/>
                  <a:cs typeface="+mn-ea"/>
                  <a:sym typeface="+mn-lt"/>
                </a:rPr>
                <a:t>⑧结束时感谢和鼓励</a:t>
              </a:r>
            </a:p>
          </p:txBody>
        </p:sp>
        <p:sp>
          <p:nvSpPr>
            <p:cNvPr id="19" name="矩形 18"/>
            <p:cNvSpPr/>
            <p:nvPr/>
          </p:nvSpPr>
          <p:spPr>
            <a:xfrm>
              <a:off x="8752054" y="4583194"/>
              <a:ext cx="2321622" cy="1653363"/>
            </a:xfrm>
            <a:prstGeom prst="rect">
              <a:avLst/>
            </a:prstGeom>
            <a:solidFill>
              <a:schemeClr val="bg1">
                <a:lumMod val="95000"/>
              </a:schemeClr>
            </a:solidFill>
            <a:ln algn="ctr" cap="flat" cmpd="sng" w="25400">
              <a:noFill/>
              <a:prstDash val="solid"/>
            </a:ln>
            <a:effectLst/>
          </p:spPr>
          <p:txBody>
            <a:bodyPr anchor="ctr"/>
            <a:lstStyle/>
            <a:p>
              <a:pPr defTabSz="914126">
                <a:lnSpc>
                  <a:spcPct val="120000"/>
                </a:lnSpc>
                <a:defRPr/>
              </a:pPr>
              <a:r>
                <a:rPr altLang="en-US" kern="0" lang="zh-CN" sz="1200">
                  <a:solidFill>
                    <a:schemeClr val="tx1">
                      <a:lumMod val="85000"/>
                      <a:lumOff val="15000"/>
                    </a:schemeClr>
                  </a:solidFill>
                  <a:latin typeface="Adobe Arabic"/>
                  <a:ea typeface="微软雅黑"/>
                  <a:cs typeface="+mn-ea"/>
                  <a:sym typeface="+mn-lt"/>
                </a:rPr>
                <a:t>面试结束时，要对求职者做出真诚地感谢和鼓励。面试后立即作面试评价，做好面试记录。面试笔记实际上是可以有效地避免很多误区。所以越是面试关键的职位笔记就应该记得越清楚。</a:t>
              </a:r>
            </a:p>
          </p:txBody>
        </p:sp>
      </p:grpSp>
      <p:grpSp>
        <p:nvGrpSpPr>
          <p:cNvPr id="35" name="组合 34"/>
          <p:cNvGrpSpPr/>
          <p:nvPr/>
        </p:nvGrpSpPr>
        <p:grpSpPr>
          <a:xfrm>
            <a:off x="-451674" y="304109"/>
            <a:ext cx="6172277" cy="553205"/>
            <a:chOff x="-451674" y="304109"/>
            <a:chExt cx="6172277" cy="553205"/>
          </a:xfrm>
        </p:grpSpPr>
        <p:sp>
          <p:nvSpPr>
            <p:cNvPr id="3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面试的原则</a:t>
              </a:r>
            </a:p>
          </p:txBody>
        </p:sp>
        <p:grpSp>
          <p:nvGrpSpPr>
            <p:cNvPr id="37" name="组合 36"/>
            <p:cNvGrpSpPr/>
            <p:nvPr/>
          </p:nvGrpSpPr>
          <p:grpSpPr>
            <a:xfrm>
              <a:off x="-451674" y="304109"/>
              <a:ext cx="1217948" cy="553205"/>
              <a:chOff x="-337374" y="247695"/>
              <a:chExt cx="835806" cy="379632"/>
            </a:xfrm>
          </p:grpSpPr>
          <p:sp>
            <p:nvSpPr>
              <p:cNvPr id="38" name="平行四边形 3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lt"/>
                </a:endParaRPr>
              </a:p>
            </p:txBody>
          </p:sp>
        </p:grpSp>
      </p:grpSp>
    </p:spTree>
    <p:extLst>
      <p:ext uri="{BB962C8B-B14F-4D97-AF65-F5344CB8AC3E}">
        <p14:creationId val="38011152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1" fill="hold" id="17"/>
                                        <p:tgtEl>
                                          <p:spTgt spid="2"/>
                                        </p:tgtEl>
                                        <p:attrNameLst>
                                          <p:attrName>ppt_w</p:attrName>
                                        </p:attrNameLst>
                                      </p:cBhvr>
                                      <p:tavLst>
                                        <p:tav tm="0">
                                          <p:val>
                                            <p:fltVal val="0"/>
                                          </p:val>
                                        </p:tav>
                                        <p:tav tm="100000">
                                          <p:val>
                                            <p:strVal val="#ppt_w"/>
                                          </p:val>
                                        </p:tav>
                                      </p:tavLst>
                                    </p:anim>
                                    <p:anim calcmode="lin" valueType="num">
                                      <p:cBhvr>
                                        <p:cTn dur="1" fill="hold" id="18"/>
                                        <p:tgtEl>
                                          <p:spTgt spid="2"/>
                                        </p:tgtEl>
                                        <p:attrNameLst>
                                          <p:attrName>ppt_h</p:attrName>
                                        </p:attrNameLst>
                                      </p:cBhvr>
                                      <p:tavLst>
                                        <p:tav tm="0">
                                          <p:val>
                                            <p:fltVal val="0"/>
                                          </p:val>
                                        </p:tav>
                                        <p:tav tm="100000">
                                          <p:val>
                                            <p:strVal val="#ppt_h"/>
                                          </p:val>
                                        </p:tav>
                                      </p:tavLst>
                                    </p:anim>
                                    <p:animEffect filter="fade" transition="in">
                                      <p:cBhvr>
                                        <p:cTn dur="1"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300" fill="hold" id="22"/>
                                        <p:tgtEl>
                                          <p:spTgt spid="3"/>
                                        </p:tgtEl>
                                        <p:attrNameLst>
                                          <p:attrName>ppt_w</p:attrName>
                                        </p:attrNameLst>
                                      </p:cBhvr>
                                      <p:tavLst>
                                        <p:tav tm="0">
                                          <p:val>
                                            <p:fltVal val="0"/>
                                          </p:val>
                                        </p:tav>
                                        <p:tav tm="100000">
                                          <p:val>
                                            <p:strVal val="#ppt_w"/>
                                          </p:val>
                                        </p:tav>
                                      </p:tavLst>
                                    </p:anim>
                                    <p:anim calcmode="lin" valueType="num">
                                      <p:cBhvr>
                                        <p:cTn dur="300" fill="hold" id="23"/>
                                        <p:tgtEl>
                                          <p:spTgt spid="3"/>
                                        </p:tgtEl>
                                        <p:attrNameLst>
                                          <p:attrName>ppt_h</p:attrName>
                                        </p:attrNameLst>
                                      </p:cBhvr>
                                      <p:tavLst>
                                        <p:tav tm="0">
                                          <p:val>
                                            <p:fltVal val="0"/>
                                          </p:val>
                                        </p:tav>
                                        <p:tav tm="100000">
                                          <p:val>
                                            <p:strVal val="#ppt_h"/>
                                          </p:val>
                                        </p:tav>
                                      </p:tavLst>
                                    </p:anim>
                                    <p:animEffect filter="fade" transition="in">
                                      <p:cBhvr>
                                        <p:cTn dur="3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600" fill="hold" id="27"/>
                                        <p:tgtEl>
                                          <p:spTgt spid="4"/>
                                        </p:tgtEl>
                                        <p:attrNameLst>
                                          <p:attrName>ppt_w</p:attrName>
                                        </p:attrNameLst>
                                      </p:cBhvr>
                                      <p:tavLst>
                                        <p:tav tm="0">
                                          <p:val>
                                            <p:fltVal val="0"/>
                                          </p:val>
                                        </p:tav>
                                        <p:tav tm="100000">
                                          <p:val>
                                            <p:strVal val="#ppt_w"/>
                                          </p:val>
                                        </p:tav>
                                      </p:tavLst>
                                    </p:anim>
                                    <p:anim calcmode="lin" valueType="num">
                                      <p:cBhvr>
                                        <p:cTn dur="600" fill="hold" id="28"/>
                                        <p:tgtEl>
                                          <p:spTgt spid="4"/>
                                        </p:tgtEl>
                                        <p:attrNameLst>
                                          <p:attrName>ppt_h</p:attrName>
                                        </p:attrNameLst>
                                      </p:cBhvr>
                                      <p:tavLst>
                                        <p:tav tm="0">
                                          <p:val>
                                            <p:fltVal val="0"/>
                                          </p:val>
                                        </p:tav>
                                        <p:tav tm="100000">
                                          <p:val>
                                            <p:strVal val="#ppt_h"/>
                                          </p:val>
                                        </p:tav>
                                      </p:tavLst>
                                    </p:anim>
                                    <p:animEffect filter="fade" transition="in">
                                      <p:cBhvr>
                                        <p:cTn dur="600" id="29"/>
                                        <p:tgtEl>
                                          <p:spTgt spid="4"/>
                                        </p:tgtEl>
                                      </p:cBhvr>
                                    </p:animEffect>
                                  </p:childTnLst>
                                </p:cTn>
                              </p:par>
                              <p:par>
                                <p:cTn fill="hold" id="30" nodeType="withEffect" presetClass="entr" presetID="53"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900" fill="hold" id="32"/>
                                        <p:tgtEl>
                                          <p:spTgt spid="5"/>
                                        </p:tgtEl>
                                        <p:attrNameLst>
                                          <p:attrName>ppt_w</p:attrName>
                                        </p:attrNameLst>
                                      </p:cBhvr>
                                      <p:tavLst>
                                        <p:tav tm="0">
                                          <p:val>
                                            <p:fltVal val="0"/>
                                          </p:val>
                                        </p:tav>
                                        <p:tav tm="100000">
                                          <p:val>
                                            <p:strVal val="#ppt_w"/>
                                          </p:val>
                                        </p:tav>
                                      </p:tavLst>
                                    </p:anim>
                                    <p:anim calcmode="lin" valueType="num">
                                      <p:cBhvr>
                                        <p:cTn dur="900" fill="hold" id="33"/>
                                        <p:tgtEl>
                                          <p:spTgt spid="5"/>
                                        </p:tgtEl>
                                        <p:attrNameLst>
                                          <p:attrName>ppt_h</p:attrName>
                                        </p:attrNameLst>
                                      </p:cBhvr>
                                      <p:tavLst>
                                        <p:tav tm="0">
                                          <p:val>
                                            <p:fltVal val="0"/>
                                          </p:val>
                                        </p:tav>
                                        <p:tav tm="100000">
                                          <p:val>
                                            <p:strVal val="#ppt_h"/>
                                          </p:val>
                                        </p:tav>
                                      </p:tavLst>
                                    </p:anim>
                                    <p:animEffect filter="fade" transition="in">
                                      <p:cBhvr>
                                        <p:cTn dur="900" id="34"/>
                                        <p:tgtEl>
                                          <p:spTgt spid="5"/>
                                        </p:tgtEl>
                                      </p:cBhvr>
                                    </p:animEffect>
                                  </p:childTnLst>
                                </p:cTn>
                              </p:par>
                              <p:par>
                                <p:cTn fill="hold" id="35" nodeType="withEffect" presetClass="entr" presetID="53" presetSubtype="0">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p:cTn dur="1200" fill="hold" id="37"/>
                                        <p:tgtEl>
                                          <p:spTgt spid="6"/>
                                        </p:tgtEl>
                                        <p:attrNameLst>
                                          <p:attrName>ppt_w</p:attrName>
                                        </p:attrNameLst>
                                      </p:cBhvr>
                                      <p:tavLst>
                                        <p:tav tm="0">
                                          <p:val>
                                            <p:fltVal val="0"/>
                                          </p:val>
                                        </p:tav>
                                        <p:tav tm="100000">
                                          <p:val>
                                            <p:strVal val="#ppt_w"/>
                                          </p:val>
                                        </p:tav>
                                      </p:tavLst>
                                    </p:anim>
                                    <p:anim calcmode="lin" valueType="num">
                                      <p:cBhvr>
                                        <p:cTn dur="1200" fill="hold" id="38"/>
                                        <p:tgtEl>
                                          <p:spTgt spid="6"/>
                                        </p:tgtEl>
                                        <p:attrNameLst>
                                          <p:attrName>ppt_h</p:attrName>
                                        </p:attrNameLst>
                                      </p:cBhvr>
                                      <p:tavLst>
                                        <p:tav tm="0">
                                          <p:val>
                                            <p:fltVal val="0"/>
                                          </p:val>
                                        </p:tav>
                                        <p:tav tm="100000">
                                          <p:val>
                                            <p:strVal val="#ppt_h"/>
                                          </p:val>
                                        </p:tav>
                                      </p:tavLst>
                                    </p:anim>
                                    <p:animEffect filter="fade" transition="in">
                                      <p:cBhvr>
                                        <p:cTn dur="1200" id="39"/>
                                        <p:tgtEl>
                                          <p:spTgt spid="6"/>
                                        </p:tgtEl>
                                      </p:cBhvr>
                                    </p:animEffect>
                                  </p:childTnLst>
                                </p:cTn>
                              </p:par>
                              <p:par>
                                <p:cTn fill="hold" id="40" nodeType="with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1500" fill="hold" id="42"/>
                                        <p:tgtEl>
                                          <p:spTgt spid="14"/>
                                        </p:tgtEl>
                                        <p:attrNameLst>
                                          <p:attrName>ppt_w</p:attrName>
                                        </p:attrNameLst>
                                      </p:cBhvr>
                                      <p:tavLst>
                                        <p:tav tm="0">
                                          <p:val>
                                            <p:fltVal val="0"/>
                                          </p:val>
                                        </p:tav>
                                        <p:tav tm="100000">
                                          <p:val>
                                            <p:strVal val="#ppt_w"/>
                                          </p:val>
                                        </p:tav>
                                      </p:tavLst>
                                    </p:anim>
                                    <p:anim calcmode="lin" valueType="num">
                                      <p:cBhvr>
                                        <p:cTn dur="1500" fill="hold" id="43"/>
                                        <p:tgtEl>
                                          <p:spTgt spid="14"/>
                                        </p:tgtEl>
                                        <p:attrNameLst>
                                          <p:attrName>ppt_h</p:attrName>
                                        </p:attrNameLst>
                                      </p:cBhvr>
                                      <p:tavLst>
                                        <p:tav tm="0">
                                          <p:val>
                                            <p:fltVal val="0"/>
                                          </p:val>
                                        </p:tav>
                                        <p:tav tm="100000">
                                          <p:val>
                                            <p:strVal val="#ppt_h"/>
                                          </p:val>
                                        </p:tav>
                                      </p:tavLst>
                                    </p:anim>
                                    <p:animEffect filter="fade" transition="in">
                                      <p:cBhvr>
                                        <p:cTn dur="1500" id="44"/>
                                        <p:tgtEl>
                                          <p:spTgt spid="14"/>
                                        </p:tgtEl>
                                      </p:cBhvr>
                                    </p:animEffect>
                                  </p:childTnLst>
                                </p:cTn>
                              </p:par>
                              <p:par>
                                <p:cTn fill="hold" id="45" nodeType="with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1800" fill="hold" id="47"/>
                                        <p:tgtEl>
                                          <p:spTgt spid="15"/>
                                        </p:tgtEl>
                                        <p:attrNameLst>
                                          <p:attrName>ppt_w</p:attrName>
                                        </p:attrNameLst>
                                      </p:cBhvr>
                                      <p:tavLst>
                                        <p:tav tm="0">
                                          <p:val>
                                            <p:fltVal val="0"/>
                                          </p:val>
                                        </p:tav>
                                        <p:tav tm="100000">
                                          <p:val>
                                            <p:strVal val="#ppt_w"/>
                                          </p:val>
                                        </p:tav>
                                      </p:tavLst>
                                    </p:anim>
                                    <p:anim calcmode="lin" valueType="num">
                                      <p:cBhvr>
                                        <p:cTn dur="1800" fill="hold" id="48"/>
                                        <p:tgtEl>
                                          <p:spTgt spid="15"/>
                                        </p:tgtEl>
                                        <p:attrNameLst>
                                          <p:attrName>ppt_h</p:attrName>
                                        </p:attrNameLst>
                                      </p:cBhvr>
                                      <p:tavLst>
                                        <p:tav tm="0">
                                          <p:val>
                                            <p:fltVal val="0"/>
                                          </p:val>
                                        </p:tav>
                                        <p:tav tm="100000">
                                          <p:val>
                                            <p:strVal val="#ppt_h"/>
                                          </p:val>
                                        </p:tav>
                                      </p:tavLst>
                                    </p:anim>
                                    <p:animEffect filter="fade" transition="in">
                                      <p:cBhvr>
                                        <p:cTn dur="1800" id="49"/>
                                        <p:tgtEl>
                                          <p:spTgt spid="15"/>
                                        </p:tgtEl>
                                      </p:cBhvr>
                                    </p:animEffect>
                                  </p:childTnLst>
                                </p:cTn>
                              </p:par>
                              <p:par>
                                <p:cTn fill="hold" id="50" nodeType="withEffect" presetClass="entr" presetID="53" presetSubtype="0">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p:cTn dur="2100" fill="hold" id="52"/>
                                        <p:tgtEl>
                                          <p:spTgt spid="40"/>
                                        </p:tgtEl>
                                        <p:attrNameLst>
                                          <p:attrName>ppt_w</p:attrName>
                                        </p:attrNameLst>
                                      </p:cBhvr>
                                      <p:tavLst>
                                        <p:tav tm="0">
                                          <p:val>
                                            <p:fltVal val="0"/>
                                          </p:val>
                                        </p:tav>
                                        <p:tav tm="100000">
                                          <p:val>
                                            <p:strVal val="#ppt_w"/>
                                          </p:val>
                                        </p:tav>
                                      </p:tavLst>
                                    </p:anim>
                                    <p:anim calcmode="lin" valueType="num">
                                      <p:cBhvr>
                                        <p:cTn dur="2100" fill="hold" id="53"/>
                                        <p:tgtEl>
                                          <p:spTgt spid="40"/>
                                        </p:tgtEl>
                                        <p:attrNameLst>
                                          <p:attrName>ppt_h</p:attrName>
                                        </p:attrNameLst>
                                      </p:cBhvr>
                                      <p:tavLst>
                                        <p:tav tm="0">
                                          <p:val>
                                            <p:fltVal val="0"/>
                                          </p:val>
                                        </p:tav>
                                        <p:tav tm="100000">
                                          <p:val>
                                            <p:strVal val="#ppt_h"/>
                                          </p:val>
                                        </p:tav>
                                      </p:tavLst>
                                    </p:anim>
                                    <p:animEffect filter="fade" transition="in">
                                      <p:cBhvr>
                                        <p:cTn dur="2100" id="5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srcRect l="15493"/>
          <a:stretch>
            <a:fillRect/>
          </a:stretch>
        </p:blipFill>
        <p:spPr>
          <a:xfrm>
            <a:off x="-123825" y="0"/>
            <a:ext cx="10238740" cy="3152775"/>
          </a:xfrm>
          <a:prstGeom prst="rect">
            <a:avLst/>
          </a:prstGeom>
        </p:spPr>
      </p:pic>
      <p:sp>
        <p:nvSpPr>
          <p:cNvPr id="13" name="平行四边形 12"/>
          <p:cNvSpPr/>
          <p:nvPr/>
        </p:nvSpPr>
        <p:spPr>
          <a:xfrm>
            <a:off x="3970655" y="923925"/>
            <a:ext cx="9432290" cy="1852930"/>
          </a:xfrm>
          <a:prstGeom prst="parallelogram">
            <a:avLst>
              <a:gd fmla="val 57228" name="adj"/>
            </a:avLst>
          </a:prstGeom>
          <a:blipFill dpi="0" rotWithShape="1">
            <a:blip r:embed="rId3">
              <a:extLst>
                <a:ext uri="{28A0092B-C50C-407E-A947-70E740481C1C}">
                  <a14:useLocalDpi/>
                </a:ext>
              </a:extLst>
            </a:blip>
            <a:stretch>
              <a:fillRect b="-92000" t="-14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a:off x="10660380" y="0"/>
            <a:ext cx="2078990" cy="2207260"/>
          </a:xfrm>
          <a:prstGeom prst="parallelogram">
            <a:avLst>
              <a:gd fmla="val 63066" name="adj"/>
            </a:avLst>
          </a:prstGeom>
          <a:solidFill>
            <a:srgbClr val="C00000">
              <a:alpha val="7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D21EF15B-B693-3540-9677-7D90C5DF1E08}"/>
              </a:ext>
            </a:extLst>
          </p:cNvPr>
          <p:cNvSpPr txBox="1"/>
          <p:nvPr/>
        </p:nvSpPr>
        <p:spPr>
          <a:xfrm>
            <a:off x="1062413" y="1296392"/>
            <a:ext cx="2072491" cy="1097280"/>
          </a:xfrm>
          <a:prstGeom prst="rect">
            <a:avLst/>
          </a:prstGeom>
          <a:noFill/>
        </p:spPr>
        <p:txBody>
          <a:bodyPr rtlCol="0" wrap="square">
            <a:spAutoFit/>
          </a:bodyPr>
          <a:lstStyle/>
          <a:p>
            <a:pPr algn="dist"/>
            <a:r>
              <a:rPr altLang="en-US" b="1" kumimoji="1" lang="zh-CN" spc="300" sz="6600">
                <a:solidFill>
                  <a:schemeClr val="bg1"/>
                </a:solidFill>
                <a:latin charset="-122" panose="020b0503020204020204" pitchFamily="34" typeface="微软雅黑"/>
                <a:ea charset="-122" panose="020b0503020204020204" pitchFamily="34" typeface="微软雅黑"/>
                <a:cs typeface="+mn-ea"/>
                <a:sym typeface="+mn-lt"/>
              </a:rPr>
              <a:t>目录</a:t>
            </a:r>
          </a:p>
        </p:txBody>
      </p:sp>
      <p:grpSp>
        <p:nvGrpSpPr>
          <p:cNvPr id="28" name="组合 27"/>
          <p:cNvGrpSpPr/>
          <p:nvPr/>
        </p:nvGrpSpPr>
        <p:grpSpPr>
          <a:xfrm>
            <a:off x="955231" y="3503652"/>
            <a:ext cx="2334604" cy="2960914"/>
            <a:chOff x="955231" y="3503652"/>
            <a:chExt cx="2334604" cy="2960914"/>
          </a:xfrm>
        </p:grpSpPr>
        <p:sp>
          <p:nvSpPr>
            <p:cNvPr id="24" name="圆角矩形 23"/>
            <p:cNvSpPr/>
            <p:nvPr/>
          </p:nvSpPr>
          <p:spPr>
            <a:xfrm>
              <a:off x="955231" y="3503652"/>
              <a:ext cx="2334604" cy="2960914"/>
            </a:xfrm>
            <a:prstGeom prst="roundRect">
              <a:avLst>
                <a:gd fmla="val 547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235110" y="4984109"/>
              <a:ext cx="1774845" cy="646176"/>
            </a:xfrm>
            <a:prstGeom prst="rect">
              <a:avLst/>
            </a:prstGeom>
          </p:spPr>
          <p:txBody>
            <a:bodyPr wrap="square">
              <a:spAutoFit/>
            </a:bodyPr>
            <a:lstStyle/>
            <a:p>
              <a:pPr algn="ctr">
                <a:lnSpc>
                  <a:spcPct val="130000"/>
                </a:lnSpc>
              </a:pPr>
              <a:r>
                <a:rPr altLang="en-US" b="1" kumimoji="1" lang="zh-CN" spc="300" sz="2800">
                  <a:solidFill>
                    <a:schemeClr val="bg1"/>
                  </a:solidFill>
                  <a:latin charset="-122" panose="020b0503020204020204" pitchFamily="34" typeface="微软雅黑"/>
                  <a:ea charset="-122" panose="020b0503020204020204" pitchFamily="34" typeface="微软雅黑"/>
                  <a:cs typeface="+mn-ea"/>
                  <a:sym typeface="+mn-lt"/>
                </a:rPr>
                <a:t>面试概述</a:t>
              </a:r>
            </a:p>
          </p:txBody>
        </p:sp>
        <p:sp>
          <p:nvSpPr>
            <p:cNvPr id="20" name="íṩľíḍè-Freeform: Shape 86"/>
            <p:cNvSpPr/>
            <p:nvPr/>
          </p:nvSpPr>
          <p:spPr bwMode="auto">
            <a:xfrm>
              <a:off x="1737723" y="3789492"/>
              <a:ext cx="769620" cy="769620"/>
            </a:xfrm>
            <a:custGeom>
              <a:gdLst>
                <a:gd fmla="*/ 154 w 308" name="T0"/>
                <a:gd fmla="*/ 0 h 308" name="T1"/>
                <a:gd fmla="*/ 0 w 308" name="T2"/>
                <a:gd fmla="*/ 154 h 308" name="T3"/>
                <a:gd fmla="*/ 154 w 308" name="T4"/>
                <a:gd fmla="*/ 308 h 308" name="T5"/>
                <a:gd fmla="*/ 308 w 308" name="T6"/>
                <a:gd fmla="*/ 154 h 308" name="T7"/>
                <a:gd fmla="*/ 154 w 308" name="T8"/>
                <a:gd fmla="*/ 0 h 308" name="T9"/>
                <a:gd fmla="*/ 165 w 308" name="T10"/>
                <a:gd fmla="*/ 62 h 308" name="T11"/>
                <a:gd fmla="*/ 174 w 308" name="T12"/>
                <a:gd fmla="*/ 77 h 308" name="T13"/>
                <a:gd fmla="*/ 174 w 308" name="T14"/>
                <a:gd fmla="*/ 90 h 308" name="T15"/>
                <a:gd fmla="*/ 182 w 308" name="T16"/>
                <a:gd fmla="*/ 107 h 308" name="T17"/>
                <a:gd fmla="*/ 169 w 308" name="T18"/>
                <a:gd fmla="*/ 136 h 308" name="T19"/>
                <a:gd fmla="*/ 164 w 308" name="T20"/>
                <a:gd fmla="*/ 120 h 308" name="T21"/>
                <a:gd fmla="*/ 156 w 308" name="T22"/>
                <a:gd fmla="*/ 91 h 308" name="T23"/>
                <a:gd fmla="*/ 165 w 308" name="T24"/>
                <a:gd fmla="*/ 62 h 308" name="T25"/>
                <a:gd fmla="*/ 117 w 308" name="T26"/>
                <a:gd fmla="*/ 62 h 308" name="T27"/>
                <a:gd fmla="*/ 125 w 308" name="T28"/>
                <a:gd fmla="*/ 77 h 308" name="T29"/>
                <a:gd fmla="*/ 126 w 308" name="T30"/>
                <a:gd fmla="*/ 90 h 308" name="T31"/>
                <a:gd fmla="*/ 134 w 308" name="T32"/>
                <a:gd fmla="*/ 107 h 308" name="T33"/>
                <a:gd fmla="*/ 120 w 308" name="T34"/>
                <a:gd fmla="*/ 136 h 308" name="T35"/>
                <a:gd fmla="*/ 116 w 308" name="T36"/>
                <a:gd fmla="*/ 120 h 308" name="T37"/>
                <a:gd fmla="*/ 108 w 308" name="T38"/>
                <a:gd fmla="*/ 91 h 308" name="T39"/>
                <a:gd fmla="*/ 117 w 308" name="T40"/>
                <a:gd fmla="*/ 62 h 308" name="T41"/>
                <a:gd fmla="*/ 230 w 308" name="T42"/>
                <a:gd fmla="*/ 218 h 308" name="T43"/>
                <a:gd fmla="*/ 215 w 308" name="T44"/>
                <a:gd fmla="*/ 215 h 308" name="T45"/>
                <a:gd fmla="*/ 147 w 308" name="T46"/>
                <a:gd fmla="*/ 247 h 308" name="T47"/>
                <a:gd fmla="*/ 62 w 308" name="T48"/>
                <a:gd fmla="*/ 162 h 308" name="T49"/>
                <a:gd fmla="*/ 63 w 308" name="T50"/>
                <a:gd fmla="*/ 146 h 308" name="T51"/>
                <a:gd fmla="*/ 232 w 308" name="T52"/>
                <a:gd fmla="*/ 146 h 308" name="T53"/>
                <a:gd fmla="*/ 232 w 308" name="T54"/>
                <a:gd fmla="*/ 146 h 308" name="T55"/>
                <a:gd fmla="*/ 266 w 308" name="T56"/>
                <a:gd fmla="*/ 182 h 308" name="T57"/>
                <a:gd fmla="*/ 230 w 308" name="T58"/>
                <a:gd fmla="*/ 218 h 30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8" w="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p>
              <a:pPr algn="ctr" lvl="0">
                <a:buClrTx/>
                <a:buSzTx/>
                <a:buFontTx/>
              </a:pPr>
              <a:endParaRPr altLang="en-US" lang="zh-CN">
                <a:sym typeface="+mn-ea"/>
              </a:endParaRPr>
            </a:p>
          </p:txBody>
        </p:sp>
      </p:grpSp>
      <p:grpSp>
        <p:nvGrpSpPr>
          <p:cNvPr id="30" name="组合 29"/>
          <p:cNvGrpSpPr/>
          <p:nvPr/>
        </p:nvGrpSpPr>
        <p:grpSpPr>
          <a:xfrm>
            <a:off x="3686099" y="3503652"/>
            <a:ext cx="2401968" cy="2960914"/>
            <a:chOff x="3686099" y="3503652"/>
            <a:chExt cx="2401968" cy="2960914"/>
          </a:xfrm>
        </p:grpSpPr>
        <p:sp>
          <p:nvSpPr>
            <p:cNvPr id="25" name="圆角矩形 24"/>
            <p:cNvSpPr/>
            <p:nvPr/>
          </p:nvSpPr>
          <p:spPr>
            <a:xfrm>
              <a:off x="3686099" y="3503652"/>
              <a:ext cx="2334604" cy="2960914"/>
            </a:xfrm>
            <a:prstGeom prst="roundRect">
              <a:avLst>
                <a:gd fmla="val 547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786908" y="4769851"/>
              <a:ext cx="2301159" cy="1200912"/>
            </a:xfrm>
            <a:prstGeom prst="rect">
              <a:avLst/>
            </a:prstGeom>
          </p:spPr>
          <p:txBody>
            <a:bodyPr wrap="square">
              <a:spAutoFit/>
            </a:bodyPr>
            <a:lstStyle/>
            <a:p>
              <a:pPr algn="ctr">
                <a:lnSpc>
                  <a:spcPct val="130000"/>
                </a:lnSpc>
              </a:pPr>
              <a:r>
                <a:rPr altLang="en-US" b="1" kumimoji="1" lang="zh-CN" spc="300" sz="2800">
                  <a:solidFill>
                    <a:schemeClr val="bg1"/>
                  </a:solidFill>
                  <a:latin charset="-122" panose="020b0503020204020204" pitchFamily="34" typeface="微软雅黑"/>
                  <a:ea charset="-122" panose="020b0503020204020204" pitchFamily="34" typeface="微软雅黑"/>
                  <a:cs typeface="+mn-ea"/>
                  <a:sym typeface="+mn-lt"/>
                </a:rPr>
                <a:t>面试的误区与原则</a:t>
              </a:r>
            </a:p>
          </p:txBody>
        </p:sp>
        <p:sp>
          <p:nvSpPr>
            <p:cNvPr id="21" name="îṣļîḑé-Freeform: Shape 49"/>
            <p:cNvSpPr/>
            <p:nvPr/>
          </p:nvSpPr>
          <p:spPr bwMode="auto">
            <a:xfrm>
              <a:off x="4503783" y="3803462"/>
              <a:ext cx="768350" cy="768350"/>
            </a:xfrm>
            <a:custGeom>
              <a:gdLst>
                <a:gd fmla="*/ 178 w 357" name="T0"/>
                <a:gd fmla="*/ 0 h 356" name="T1"/>
                <a:gd fmla="*/ 0 w 357" name="T2"/>
                <a:gd fmla="*/ 178 h 356" name="T3"/>
                <a:gd fmla="*/ 178 w 357" name="T4"/>
                <a:gd fmla="*/ 356 h 356" name="T5"/>
                <a:gd fmla="*/ 357 w 357" name="T6"/>
                <a:gd fmla="*/ 178 h 356" name="T7"/>
                <a:gd fmla="*/ 178 w 357" name="T8"/>
                <a:gd fmla="*/ 0 h 356" name="T9"/>
                <a:gd fmla="*/ 220 w 357" name="T10"/>
                <a:gd fmla="*/ 77 h 356" name="T11"/>
                <a:gd fmla="*/ 258 w 357" name="T12"/>
                <a:gd fmla="*/ 77 h 356" name="T13"/>
                <a:gd fmla="*/ 258 w 357" name="T14"/>
                <a:gd fmla="*/ 125 h 356" name="T15"/>
                <a:gd fmla="*/ 220 w 357" name="T16"/>
                <a:gd fmla="*/ 94 h 356" name="T17"/>
                <a:gd fmla="*/ 220 w 357" name="T18"/>
                <a:gd fmla="*/ 77 h 356" name="T19"/>
                <a:gd fmla="*/ 258 w 357" name="T20"/>
                <a:gd fmla="*/ 200 h 356" name="T21"/>
                <a:gd fmla="*/ 258 w 357" name="T22"/>
                <a:gd fmla="*/ 272 h 356" name="T23"/>
                <a:gd fmla="*/ 208 w 357" name="T24"/>
                <a:gd fmla="*/ 272 h 356" name="T25"/>
                <a:gd fmla="*/ 208 w 357" name="T26"/>
                <a:gd fmla="*/ 185 h 356" name="T27"/>
                <a:gd fmla="*/ 149 w 357" name="T28"/>
                <a:gd fmla="*/ 185 h 356" name="T29"/>
                <a:gd fmla="*/ 149 w 357" name="T30"/>
                <a:gd fmla="*/ 272 h 356" name="T31"/>
                <a:gd fmla="*/ 98 w 357" name="T32"/>
                <a:gd fmla="*/ 272 h 356" name="T33"/>
                <a:gd fmla="*/ 98 w 357" name="T34"/>
                <a:gd fmla="*/ 184 h 356" name="T35"/>
                <a:gd fmla="*/ 178 w 357" name="T36"/>
                <a:gd fmla="*/ 118 h 356" name="T37"/>
                <a:gd fmla="*/ 220 w 357" name="T38"/>
                <a:gd fmla="*/ 152 h 356" name="T39"/>
                <a:gd fmla="*/ 258 w 357" name="T40"/>
                <a:gd fmla="*/ 184 h 356" name="T41"/>
                <a:gd fmla="*/ 258 w 357" name="T42"/>
                <a:gd fmla="*/ 200 h 356" name="T43"/>
                <a:gd fmla="*/ 276 w 357" name="T44"/>
                <a:gd fmla="*/ 190 h 356" name="T45"/>
                <a:gd fmla="*/ 258 w 357" name="T46"/>
                <a:gd fmla="*/ 175 h 356" name="T47"/>
                <a:gd fmla="*/ 220 w 357" name="T48"/>
                <a:gd fmla="*/ 144 h 356" name="T49"/>
                <a:gd fmla="*/ 178 w 357" name="T50"/>
                <a:gd fmla="*/ 110 h 356" name="T51"/>
                <a:gd fmla="*/ 98 w 357" name="T52"/>
                <a:gd fmla="*/ 175 h 356" name="T53"/>
                <a:gd fmla="*/ 81 w 357" name="T54"/>
                <a:gd fmla="*/ 190 h 356" name="T55"/>
                <a:gd fmla="*/ 60 w 357" name="T56"/>
                <a:gd fmla="*/ 165 h 356" name="T57"/>
                <a:gd fmla="*/ 178 w 357" name="T58"/>
                <a:gd fmla="*/ 69 h 356" name="T59"/>
                <a:gd fmla="*/ 220 w 357" name="T60"/>
                <a:gd fmla="*/ 102 h 356" name="T61"/>
                <a:gd fmla="*/ 258 w 357" name="T62"/>
                <a:gd fmla="*/ 134 h 356" name="T63"/>
                <a:gd fmla="*/ 296 w 357" name="T64"/>
                <a:gd fmla="*/ 165 h 356" name="T65"/>
                <a:gd fmla="*/ 276 w 357" name="T66"/>
                <a:gd fmla="*/ 190 h 35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6" w="357">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p>
              <a:pPr algn="ctr" lvl="0">
                <a:buClrTx/>
                <a:buSzTx/>
                <a:buFontTx/>
              </a:pPr>
              <a:endParaRPr altLang="en-US" lang="zh-CN">
                <a:sym typeface="+mn-ea"/>
              </a:endParaRPr>
            </a:p>
          </p:txBody>
        </p:sp>
      </p:grpSp>
      <p:grpSp>
        <p:nvGrpSpPr>
          <p:cNvPr id="32" name="组合 31"/>
          <p:cNvGrpSpPr/>
          <p:nvPr/>
        </p:nvGrpSpPr>
        <p:grpSpPr>
          <a:xfrm>
            <a:off x="9147835" y="3503652"/>
            <a:ext cx="2386700" cy="2960914"/>
            <a:chOff x="9147835" y="3503652"/>
            <a:chExt cx="2386700" cy="2960914"/>
          </a:xfrm>
        </p:grpSpPr>
        <p:sp>
          <p:nvSpPr>
            <p:cNvPr id="27" name="圆角矩形 26"/>
            <p:cNvSpPr/>
            <p:nvPr/>
          </p:nvSpPr>
          <p:spPr>
            <a:xfrm>
              <a:off x="9147835" y="3503652"/>
              <a:ext cx="2334604" cy="2960914"/>
            </a:xfrm>
            <a:prstGeom prst="roundRect">
              <a:avLst>
                <a:gd fmla="val 547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9212586" y="4728533"/>
              <a:ext cx="2321949" cy="1200912"/>
            </a:xfrm>
            <a:prstGeom prst="rect">
              <a:avLst/>
            </a:prstGeom>
          </p:spPr>
          <p:txBody>
            <a:bodyPr wrap="square">
              <a:spAutoFit/>
            </a:bodyPr>
            <a:lstStyle/>
            <a:p>
              <a:pPr algn="ctr">
                <a:lnSpc>
                  <a:spcPct val="130000"/>
                </a:lnSpc>
              </a:pPr>
              <a:r>
                <a:rPr altLang="en-US" b="1" kumimoji="1" lang="zh-CN" spc="300" sz="2800">
                  <a:solidFill>
                    <a:schemeClr val="bg1"/>
                  </a:solidFill>
                  <a:latin charset="-122" panose="020b0503020204020204" pitchFamily="34" typeface="微软雅黑"/>
                  <a:ea charset="-122" panose="020b0503020204020204" pitchFamily="34" typeface="微软雅黑"/>
                  <a:cs typeface="+mn-ea"/>
                  <a:sym typeface="+mn-lt"/>
                </a:rPr>
                <a:t>面试的过程及技巧</a:t>
              </a:r>
            </a:p>
          </p:txBody>
        </p:sp>
        <p:sp>
          <p:nvSpPr>
            <p:cNvPr id="22" name="îṣļîḑé-Freeform: Shape 67"/>
            <p:cNvSpPr/>
            <p:nvPr/>
          </p:nvSpPr>
          <p:spPr bwMode="auto">
            <a:xfrm>
              <a:off x="10000181" y="3861297"/>
              <a:ext cx="746760" cy="746760"/>
            </a:xfrm>
            <a:custGeom>
              <a:gdLst>
                <a:gd fmla="*/ 145 w 290" name="T0"/>
                <a:gd fmla="*/ 0 h 289" name="T1"/>
                <a:gd fmla="*/ 0 w 290" name="T2"/>
                <a:gd fmla="*/ 144 h 289" name="T3"/>
                <a:gd fmla="*/ 145 w 290" name="T4"/>
                <a:gd fmla="*/ 289 h 289" name="T5"/>
                <a:gd fmla="*/ 290 w 290" name="T6"/>
                <a:gd fmla="*/ 144 h 289" name="T7"/>
                <a:gd fmla="*/ 145 w 290" name="T8"/>
                <a:gd fmla="*/ 0 h 289" name="T9"/>
                <a:gd fmla="*/ 173 w 290" name="T10"/>
                <a:gd fmla="*/ 144 h 289" name="T11"/>
                <a:gd fmla="*/ 173 w 290" name="T12"/>
                <a:gd fmla="*/ 236 h 289" name="T13"/>
                <a:gd fmla="*/ 79 w 290" name="T14"/>
                <a:gd fmla="*/ 197 h 289" name="T15"/>
                <a:gd fmla="*/ 79 w 290" name="T16"/>
                <a:gd fmla="*/ 183 h 289" name="T17"/>
                <a:gd fmla="*/ 46 w 290" name="T18"/>
                <a:gd fmla="*/ 183 h 289" name="T19"/>
                <a:gd fmla="*/ 46 w 290" name="T20"/>
                <a:gd fmla="*/ 106 h 289" name="T21"/>
                <a:gd fmla="*/ 79 w 290" name="T22"/>
                <a:gd fmla="*/ 106 h 289" name="T23"/>
                <a:gd fmla="*/ 79 w 290" name="T24"/>
                <a:gd fmla="*/ 91 h 289" name="T25"/>
                <a:gd fmla="*/ 173 w 290" name="T26"/>
                <a:gd fmla="*/ 53 h 289" name="T27"/>
                <a:gd fmla="*/ 173 w 290" name="T28"/>
                <a:gd fmla="*/ 144 h 289" name="T29"/>
                <a:gd fmla="*/ 182 w 290" name="T30"/>
                <a:gd fmla="*/ 196 h 289" name="T31"/>
                <a:gd fmla="*/ 194 w 290" name="T32"/>
                <a:gd fmla="*/ 144 h 289" name="T33"/>
                <a:gd fmla="*/ 182 w 290" name="T34"/>
                <a:gd fmla="*/ 93 h 289" name="T35"/>
                <a:gd fmla="*/ 197 w 290" name="T36"/>
                <a:gd fmla="*/ 84 h 289" name="T37"/>
                <a:gd fmla="*/ 211 w 290" name="T38"/>
                <a:gd fmla="*/ 144 h 289" name="T39"/>
                <a:gd fmla="*/ 197 w 290" name="T40"/>
                <a:gd fmla="*/ 204 h 289" name="T41"/>
                <a:gd fmla="*/ 182 w 290" name="T42"/>
                <a:gd fmla="*/ 196 h 289" name="T43"/>
                <a:gd fmla="*/ 225 w 290" name="T44"/>
                <a:gd fmla="*/ 225 h 289" name="T45"/>
                <a:gd fmla="*/ 210 w 290" name="T46"/>
                <a:gd fmla="*/ 216 h 289" name="T47"/>
                <a:gd fmla="*/ 227 w 290" name="T48"/>
                <a:gd fmla="*/ 144 h 289" name="T49"/>
                <a:gd fmla="*/ 210 w 290" name="T50"/>
                <a:gd fmla="*/ 72 h 289" name="T51"/>
                <a:gd fmla="*/ 225 w 290" name="T52"/>
                <a:gd fmla="*/ 64 h 289" name="T53"/>
                <a:gd fmla="*/ 244 w 290" name="T54"/>
                <a:gd fmla="*/ 144 h 289" name="T55"/>
                <a:gd fmla="*/ 225 w 290" name="T56"/>
                <a:gd fmla="*/ 225 h 28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9" w="290">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p>
              <a:pPr algn="ctr" lvl="0">
                <a:buClrTx/>
                <a:buSzTx/>
                <a:buFontTx/>
              </a:pPr>
              <a:endParaRPr altLang="en-US" lang="zh-CN">
                <a:sym typeface="+mn-ea"/>
              </a:endParaRPr>
            </a:p>
          </p:txBody>
        </p:sp>
      </p:grpSp>
      <p:grpSp>
        <p:nvGrpSpPr>
          <p:cNvPr id="31" name="组合 30"/>
          <p:cNvGrpSpPr/>
          <p:nvPr/>
        </p:nvGrpSpPr>
        <p:grpSpPr>
          <a:xfrm>
            <a:off x="6416967" y="3503652"/>
            <a:ext cx="2334604" cy="2960914"/>
            <a:chOff x="6416967" y="3503652"/>
            <a:chExt cx="2334604" cy="2960914"/>
          </a:xfrm>
        </p:grpSpPr>
        <p:sp>
          <p:nvSpPr>
            <p:cNvPr id="26" name="圆角矩形 25"/>
            <p:cNvSpPr/>
            <p:nvPr/>
          </p:nvSpPr>
          <p:spPr>
            <a:xfrm>
              <a:off x="6416967" y="3503652"/>
              <a:ext cx="2334604" cy="2960914"/>
            </a:xfrm>
            <a:prstGeom prst="roundRect">
              <a:avLst>
                <a:gd fmla="val 547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442952" y="4742567"/>
              <a:ext cx="2282631" cy="1200912"/>
            </a:xfrm>
            <a:prstGeom prst="rect">
              <a:avLst/>
            </a:prstGeom>
          </p:spPr>
          <p:txBody>
            <a:bodyPr wrap="square">
              <a:spAutoFit/>
            </a:bodyPr>
            <a:lstStyle/>
            <a:p>
              <a:pPr algn="ctr">
                <a:lnSpc>
                  <a:spcPct val="130000"/>
                </a:lnSpc>
              </a:pPr>
              <a:r>
                <a:rPr altLang="en-US" b="1" kumimoji="1" lang="zh-CN" spc="300" sz="2800">
                  <a:solidFill>
                    <a:schemeClr val="bg1"/>
                  </a:solidFill>
                  <a:latin charset="-122" panose="020b0503020204020204" pitchFamily="34" typeface="微软雅黑"/>
                  <a:ea charset="-122" panose="020b0503020204020204" pitchFamily="34" typeface="微软雅黑"/>
                  <a:cs typeface="+mn-ea"/>
                  <a:sym typeface="+mn-lt"/>
                </a:rPr>
                <a:t>素质模型及面试问题</a:t>
              </a:r>
            </a:p>
          </p:txBody>
        </p:sp>
        <p:sp>
          <p:nvSpPr>
            <p:cNvPr id="23" name="îṣļîḑé-Freeform: Shape 72"/>
            <p:cNvSpPr/>
            <p:nvPr/>
          </p:nvSpPr>
          <p:spPr bwMode="auto">
            <a:xfrm>
              <a:off x="7204539" y="3826628"/>
              <a:ext cx="759460" cy="759460"/>
            </a:xfrm>
            <a:custGeom>
              <a:gdLst>
                <a:gd fmla="*/ 145 w 289" name="T0"/>
                <a:gd fmla="*/ 0 h 289" name="T1"/>
                <a:gd fmla="*/ 0 w 289" name="T2"/>
                <a:gd fmla="*/ 145 h 289" name="T3"/>
                <a:gd fmla="*/ 145 w 289" name="T4"/>
                <a:gd fmla="*/ 289 h 289" name="T5"/>
                <a:gd fmla="*/ 289 w 289" name="T6"/>
                <a:gd fmla="*/ 145 h 289" name="T7"/>
                <a:gd fmla="*/ 145 w 289" name="T8"/>
                <a:gd fmla="*/ 0 h 289" name="T9"/>
                <a:gd fmla="*/ 145 w 289" name="T10"/>
                <a:gd fmla="*/ 227 h 289" name="T11"/>
                <a:gd fmla="*/ 121 w 289" name="T12"/>
                <a:gd fmla="*/ 204 h 289" name="T13"/>
                <a:gd fmla="*/ 145 w 289" name="T14"/>
                <a:gd fmla="*/ 181 h 289" name="T15"/>
                <a:gd fmla="*/ 168 w 289" name="T16"/>
                <a:gd fmla="*/ 204 h 289" name="T17"/>
                <a:gd fmla="*/ 145 w 289" name="T18"/>
                <a:gd fmla="*/ 227 h 289" name="T19"/>
                <a:gd fmla="*/ 206 w 289" name="T20"/>
                <a:gd fmla="*/ 174 h 289" name="T21"/>
                <a:gd fmla="*/ 185 w 289" name="T22"/>
                <a:gd fmla="*/ 174 h 289" name="T23"/>
                <a:gd fmla="*/ 180 w 289" name="T24"/>
                <a:gd fmla="*/ 168 h 289" name="T25"/>
                <a:gd fmla="*/ 113 w 289" name="T26"/>
                <a:gd fmla="*/ 168 h 289" name="T27"/>
                <a:gd fmla="*/ 105 w 289" name="T28"/>
                <a:gd fmla="*/ 176 h 289" name="T29"/>
                <a:gd fmla="*/ 85 w 289" name="T30"/>
                <a:gd fmla="*/ 176 h 289" name="T31"/>
                <a:gd fmla="*/ 85 w 289" name="T32"/>
                <a:gd fmla="*/ 156 h 289" name="T33"/>
                <a:gd fmla="*/ 89 w 289" name="T34"/>
                <a:gd fmla="*/ 151 h 289" name="T35"/>
                <a:gd fmla="*/ 93 w 289" name="T36"/>
                <a:gd fmla="*/ 148 h 289" name="T37"/>
                <a:gd fmla="*/ 198 w 289" name="T38"/>
                <a:gd fmla="*/ 145 h 289" name="T39"/>
                <a:gd fmla="*/ 198 w 289" name="T40"/>
                <a:gd fmla="*/ 146 h 289" name="T41"/>
                <a:gd fmla="*/ 199 w 289" name="T42"/>
                <a:gd fmla="*/ 147 h 289" name="T43"/>
                <a:gd fmla="*/ 200 w 289" name="T44"/>
                <a:gd fmla="*/ 148 h 289" name="T45"/>
                <a:gd fmla="*/ 206 w 289" name="T46"/>
                <a:gd fmla="*/ 154 h 289" name="T47"/>
                <a:gd fmla="*/ 210 w 289" name="T48"/>
                <a:gd fmla="*/ 164 h 289" name="T49"/>
                <a:gd fmla="*/ 206 w 289" name="T50"/>
                <a:gd fmla="*/ 174 h 289" name="T51"/>
                <a:gd fmla="*/ 240 w 289" name="T52"/>
                <a:gd fmla="*/ 138 h 289" name="T53"/>
                <a:gd fmla="*/ 221 w 289" name="T54"/>
                <a:gd fmla="*/ 138 h 289" name="T55"/>
                <a:gd fmla="*/ 214 w 289" name="T56"/>
                <a:gd fmla="*/ 131 h 289" name="T57"/>
                <a:gd fmla="*/ 76 w 289" name="T58"/>
                <a:gd fmla="*/ 132 h 289" name="T59"/>
                <a:gd fmla="*/ 76 w 289" name="T60"/>
                <a:gd fmla="*/ 132 h 289" name="T61"/>
                <a:gd fmla="*/ 67 w 289" name="T62"/>
                <a:gd fmla="*/ 141 h 289" name="T63"/>
                <a:gd fmla="*/ 49 w 289" name="T64"/>
                <a:gd fmla="*/ 141 h 289" name="T65"/>
                <a:gd fmla="*/ 48 w 289" name="T66"/>
                <a:gd fmla="*/ 122 h 289" name="T67"/>
                <a:gd fmla="*/ 57 w 289" name="T68"/>
                <a:gd fmla="*/ 113 h 289" name="T69"/>
                <a:gd fmla="*/ 58 w 289" name="T70"/>
                <a:gd fmla="*/ 112 h 289" name="T71"/>
                <a:gd fmla="*/ 229 w 289" name="T72"/>
                <a:gd fmla="*/ 109 h 289" name="T73"/>
                <a:gd fmla="*/ 231 w 289" name="T74"/>
                <a:gd fmla="*/ 110 h 289" name="T75"/>
                <a:gd fmla="*/ 235 w 289" name="T76"/>
                <a:gd fmla="*/ 114 h 289" name="T77"/>
                <a:gd fmla="*/ 235 w 289" name="T78"/>
                <a:gd fmla="*/ 114 h 289" name="T79"/>
                <a:gd fmla="*/ 240 w 289" name="T80"/>
                <a:gd fmla="*/ 119 h 289" name="T81"/>
                <a:gd fmla="*/ 240 w 289" name="T82"/>
                <a:gd fmla="*/ 138 h 28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89" w="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p>
              <a:pPr algn="ctr" lvl="0">
                <a:buClrTx/>
                <a:buSzTx/>
                <a:buFontTx/>
              </a:pPr>
              <a:endParaRPr altLang="en-US" lang="zh-CN">
                <a:sym typeface="+mn-ea"/>
              </a:endParaRPr>
            </a:p>
          </p:txBody>
        </p:sp>
      </p:grpSp>
    </p:spTree>
    <p:extLst>
      <p:ext uri="{BB962C8B-B14F-4D97-AF65-F5344CB8AC3E}">
        <p14:creationId val="132213820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13"/>
                                        </p:tgtEl>
                                        <p:attrNameLst>
                                          <p:attrName>style.visibility</p:attrName>
                                        </p:attrNameLst>
                                      </p:cBhvr>
                                      <p:to>
                                        <p:strVal val="visible"/>
                                      </p:to>
                                    </p:set>
                                    <p:animEffect filter="wipe(right)" transition="in">
                                      <p:cBhvr>
                                        <p:cTn dur="500" id="7"/>
                                        <p:tgtEl>
                                          <p:spTgt spid="13"/>
                                        </p:tgtEl>
                                      </p:cBhvr>
                                    </p:animEffect>
                                  </p:childTnLst>
                                </p:cTn>
                              </p:par>
                              <p:par>
                                <p:cTn fill="hold" id="8" nodeType="withEffect" presetClass="entr" presetID="22" presetSubtype="1">
                                  <p:stCondLst>
                                    <p:cond delay="0"/>
                                  </p:stCondLst>
                                  <p:childTnLst>
                                    <p:set>
                                      <p:cBhvr>
                                        <p:cTn dur="1" fill="hold" id="9">
                                          <p:stCondLst>
                                            <p:cond delay="0"/>
                                          </p:stCondLst>
                                        </p:cTn>
                                        <p:tgtEl>
                                          <p:spTgt spid="11"/>
                                        </p:tgtEl>
                                        <p:attrNameLst>
                                          <p:attrName>style.visibility</p:attrName>
                                        </p:attrNameLst>
                                      </p:cBhvr>
                                      <p:to>
                                        <p:strVal val="visible"/>
                                      </p:to>
                                    </p:set>
                                    <p:animEffect filter="wipe(up)" transition="in">
                                      <p:cBhvr>
                                        <p:cTn dur="500" id="10"/>
                                        <p:tgtEl>
                                          <p:spTgt spid="11"/>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2" presetSubtype="1">
                                  <p:stCondLst>
                                    <p:cond delay="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53"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500" fill="hold" id="20"/>
                                        <p:tgtEl>
                                          <p:spTgt spid="15"/>
                                        </p:tgtEl>
                                        <p:attrNameLst>
                                          <p:attrName>ppt_w</p:attrName>
                                        </p:attrNameLst>
                                      </p:cBhvr>
                                      <p:tavLst>
                                        <p:tav tm="0">
                                          <p:val>
                                            <p:fltVal val="0"/>
                                          </p:val>
                                        </p:tav>
                                        <p:tav tm="100000">
                                          <p:val>
                                            <p:strVal val="#ppt_w"/>
                                          </p:val>
                                        </p:tav>
                                      </p:tavLst>
                                    </p:anim>
                                    <p:anim calcmode="lin" valueType="num">
                                      <p:cBhvr>
                                        <p:cTn dur="500" fill="hold" id="21"/>
                                        <p:tgtEl>
                                          <p:spTgt spid="15"/>
                                        </p:tgtEl>
                                        <p:attrNameLst>
                                          <p:attrName>ppt_h</p:attrName>
                                        </p:attrNameLst>
                                      </p:cBhvr>
                                      <p:tavLst>
                                        <p:tav tm="0">
                                          <p:val>
                                            <p:fltVal val="0"/>
                                          </p:val>
                                        </p:tav>
                                        <p:tav tm="100000">
                                          <p:val>
                                            <p:strVal val="#ppt_h"/>
                                          </p:val>
                                        </p:tav>
                                      </p:tavLst>
                                    </p:anim>
                                    <p:animEffect filter="fade" transition="in">
                                      <p:cBhvr>
                                        <p:cTn dur="500" id="22"/>
                                        <p:tgtEl>
                                          <p:spTgt spid="1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42"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1000" id="27"/>
                                        <p:tgtEl>
                                          <p:spTgt spid="28"/>
                                        </p:tgtEl>
                                      </p:cBhvr>
                                    </p:animEffect>
                                    <p:anim calcmode="lin" valueType="num">
                                      <p:cBhvr>
                                        <p:cTn dur="1000" fill="hold" id="28"/>
                                        <p:tgtEl>
                                          <p:spTgt spid="28"/>
                                        </p:tgtEl>
                                        <p:attrNameLst>
                                          <p:attrName>ppt_x</p:attrName>
                                        </p:attrNameLst>
                                      </p:cBhvr>
                                      <p:tavLst>
                                        <p:tav tm="0">
                                          <p:val>
                                            <p:strVal val="#ppt_x"/>
                                          </p:val>
                                        </p:tav>
                                        <p:tav tm="100000">
                                          <p:val>
                                            <p:strVal val="#ppt_x"/>
                                          </p:val>
                                        </p:tav>
                                      </p:tavLst>
                                    </p:anim>
                                    <p:anim calcmode="lin" valueType="num">
                                      <p:cBhvr>
                                        <p:cTn dur="1000" fill="hold" id="29"/>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2" presetSubtype="0">
                                  <p:stCondLst>
                                    <p:cond delay="0"/>
                                  </p:stCondLst>
                                  <p:childTnLst>
                                    <p:set>
                                      <p:cBhvr>
                                        <p:cTn dur="1" fill="hold" id="33">
                                          <p:stCondLst>
                                            <p:cond delay="0"/>
                                          </p:stCondLst>
                                        </p:cTn>
                                        <p:tgtEl>
                                          <p:spTgt spid="30"/>
                                        </p:tgtEl>
                                        <p:attrNameLst>
                                          <p:attrName>style.visibility</p:attrName>
                                        </p:attrNameLst>
                                      </p:cBhvr>
                                      <p:to>
                                        <p:strVal val="visible"/>
                                      </p:to>
                                    </p:set>
                                    <p:animEffect filter="fade" transition="in">
                                      <p:cBhvr>
                                        <p:cTn dur="1000" id="34"/>
                                        <p:tgtEl>
                                          <p:spTgt spid="30"/>
                                        </p:tgtEl>
                                      </p:cBhvr>
                                    </p:animEffect>
                                    <p:anim calcmode="lin" valueType="num">
                                      <p:cBhvr>
                                        <p:cTn dur="1000" fill="hold" id="35"/>
                                        <p:tgtEl>
                                          <p:spTgt spid="30"/>
                                        </p:tgtEl>
                                        <p:attrNameLst>
                                          <p:attrName>ppt_x</p:attrName>
                                        </p:attrNameLst>
                                      </p:cBhvr>
                                      <p:tavLst>
                                        <p:tav tm="0">
                                          <p:val>
                                            <p:strVal val="#ppt_x"/>
                                          </p:val>
                                        </p:tav>
                                        <p:tav tm="100000">
                                          <p:val>
                                            <p:strVal val="#ppt_x"/>
                                          </p:val>
                                        </p:tav>
                                      </p:tavLst>
                                    </p:anim>
                                    <p:anim calcmode="lin" valueType="num">
                                      <p:cBhvr>
                                        <p:cTn dur="1000" fill="hold" id="36"/>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42" presetSubtype="0">
                                  <p:stCondLst>
                                    <p:cond delay="0"/>
                                  </p:stCondLst>
                                  <p:childTnLst>
                                    <p:set>
                                      <p:cBhvr>
                                        <p:cTn dur="1" fill="hold" id="40">
                                          <p:stCondLst>
                                            <p:cond delay="0"/>
                                          </p:stCondLst>
                                        </p:cTn>
                                        <p:tgtEl>
                                          <p:spTgt spid="31"/>
                                        </p:tgtEl>
                                        <p:attrNameLst>
                                          <p:attrName>style.visibility</p:attrName>
                                        </p:attrNameLst>
                                      </p:cBhvr>
                                      <p:to>
                                        <p:strVal val="visible"/>
                                      </p:to>
                                    </p:set>
                                    <p:animEffect filter="fade" transition="in">
                                      <p:cBhvr>
                                        <p:cTn dur="1000" id="41"/>
                                        <p:tgtEl>
                                          <p:spTgt spid="31"/>
                                        </p:tgtEl>
                                      </p:cBhvr>
                                    </p:animEffect>
                                    <p:anim calcmode="lin" valueType="num">
                                      <p:cBhvr>
                                        <p:cTn dur="1000" fill="hold" id="42"/>
                                        <p:tgtEl>
                                          <p:spTgt spid="31"/>
                                        </p:tgtEl>
                                        <p:attrNameLst>
                                          <p:attrName>ppt_x</p:attrName>
                                        </p:attrNameLst>
                                      </p:cBhvr>
                                      <p:tavLst>
                                        <p:tav tm="0">
                                          <p:val>
                                            <p:strVal val="#ppt_x"/>
                                          </p:val>
                                        </p:tav>
                                        <p:tav tm="100000">
                                          <p:val>
                                            <p:strVal val="#ppt_x"/>
                                          </p:val>
                                        </p:tav>
                                      </p:tavLst>
                                    </p:anim>
                                    <p:anim calcmode="lin" valueType="num">
                                      <p:cBhvr>
                                        <p:cTn dur="1000" fill="hold" id="43"/>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42" presetSubtype="0">
                                  <p:stCondLst>
                                    <p:cond delay="0"/>
                                  </p:stCondLst>
                                  <p:childTnLst>
                                    <p:set>
                                      <p:cBhvr>
                                        <p:cTn dur="1" fill="hold" id="47">
                                          <p:stCondLst>
                                            <p:cond delay="0"/>
                                          </p:stCondLst>
                                        </p:cTn>
                                        <p:tgtEl>
                                          <p:spTgt spid="32"/>
                                        </p:tgtEl>
                                        <p:attrNameLst>
                                          <p:attrName>style.visibility</p:attrName>
                                        </p:attrNameLst>
                                      </p:cBhvr>
                                      <p:to>
                                        <p:strVal val="visible"/>
                                      </p:to>
                                    </p:set>
                                    <p:animEffect filter="fade" transition="in">
                                      <p:cBhvr>
                                        <p:cTn dur="1000" id="48"/>
                                        <p:tgtEl>
                                          <p:spTgt spid="32"/>
                                        </p:tgtEl>
                                      </p:cBhvr>
                                    </p:animEffect>
                                    <p:anim calcmode="lin" valueType="num">
                                      <p:cBhvr>
                                        <p:cTn dur="1000" fill="hold" id="49"/>
                                        <p:tgtEl>
                                          <p:spTgt spid="32"/>
                                        </p:tgtEl>
                                        <p:attrNameLst>
                                          <p:attrName>ppt_x</p:attrName>
                                        </p:attrNameLst>
                                      </p:cBhvr>
                                      <p:tavLst>
                                        <p:tav tm="0">
                                          <p:val>
                                            <p:strVal val="#ppt_x"/>
                                          </p:val>
                                        </p:tav>
                                        <p:tav tm="100000">
                                          <p:val>
                                            <p:strVal val="#ppt_x"/>
                                          </p:val>
                                        </p:tav>
                                      </p:tavLst>
                                    </p:anim>
                                    <p:anim calcmode="lin" valueType="num">
                                      <p:cBhvr>
                                        <p:cTn dur="1000" fill="hold" id="5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 noProof="0" normalizeH="0" spc="0" strike="noStrike" sz="4000" u="none">
                <a:ln>
                  <a:noFill/>
                </a:ln>
                <a:solidFill>
                  <a:prstClr val="white"/>
                </a:solidFill>
                <a:effectLst/>
                <a:uLnTx/>
                <a:uFillTx/>
                <a:latin panose="020f0502020204030204" typeface="等线"/>
                <a:ea charset="-122" panose="02010600030101010101" pitchFamily="2" typeface="等线"/>
                <a:cs typeface="+mn-ea"/>
                <a:sym typeface="+mn-lt"/>
              </a:rPr>
              <a:t>SKILL TRAINING</a:t>
            </a:r>
          </a:p>
        </p:txBody>
      </p:sp>
      <p:sp>
        <p:nvSpPr>
          <p:cNvPr id="14" name="文本框 13">
            <a:extLst>
              <a:ext uri="{FF2B5EF4-FFF2-40B4-BE49-F238E27FC236}">
                <a16:creationId xmlns:a16="http://schemas.microsoft.com/office/drawing/2014/main" id="{832BEAAD-DC58-0F45-B76E-239D84F28D5E}"/>
              </a:ext>
            </a:extLst>
          </p:cNvPr>
          <p:cNvSpPr txBox="1"/>
          <p:nvPr/>
        </p:nvSpPr>
        <p:spPr>
          <a:xfrm>
            <a:off x="1001058" y="4005766"/>
            <a:ext cx="6938256" cy="914400"/>
          </a:xfrm>
          <a:prstGeom prst="rect">
            <a:avLst/>
          </a:prstGeom>
          <a:noFill/>
        </p:spPr>
        <p:txBody>
          <a:bodyPr rtlCol="0" wrap="square">
            <a:spAutoFit/>
          </a:bodyPr>
          <a:lstStyle>
            <a:defPPr>
              <a:defRPr lang="zh-CN"/>
            </a:defPPr>
            <a:lvl1pPr algn="dist" fontAlgn="auto" indent="0" lvl="0" marR="0">
              <a:lnSpc>
                <a:spcPct val="100000"/>
              </a:lnSpc>
              <a:spcBef>
                <a:spcPct val="0"/>
              </a:spcBef>
              <a:spcAft>
                <a:spcPct val="0"/>
              </a:spcAft>
              <a:buClrTx/>
              <a:buSzTx/>
              <a:buFontTx/>
              <a:buNone/>
              <a:defRPr b="1" kumimoji="1" spc="300" sz="5400">
                <a:solidFill>
                  <a:schemeClr val="tx1">
                    <a:lumMod val="85000"/>
                    <a:lumOff val="15000"/>
                  </a:schemeClr>
                </a:solidFill>
                <a:latin charset="-122" panose="020b0503020204020204" pitchFamily="34" typeface="微软雅黑"/>
                <a:ea charset="-122" panose="020b0503020204020204" pitchFamily="34" typeface="微软雅黑"/>
                <a:cs typeface="+mn-ea"/>
              </a:defRPr>
            </a:lvl1pPr>
          </a:lstStyle>
          <a:p>
            <a:r>
              <a:rPr altLang="en-US" lang="zh-CN">
                <a:sym typeface="+mn-lt"/>
              </a:rPr>
              <a:t>素质模型及面试问题</a:t>
            </a:r>
          </a:p>
        </p:txBody>
      </p:sp>
      <p:sp>
        <p:nvSpPr>
          <p:cNvPr id="15" name="文本框 14">
            <a:extLst>
              <a:ext uri="{FF2B5EF4-FFF2-40B4-BE49-F238E27FC236}">
                <a16:creationId xmlns:a16="http://schemas.microsoft.com/office/drawing/2014/main" id="{D21EF15B-B693-3540-9677-7D90C5DF1E08}"/>
              </a:ext>
            </a:extLst>
          </p:cNvPr>
          <p:cNvSpPr txBox="1"/>
          <p:nvPr/>
        </p:nvSpPr>
        <p:spPr>
          <a:xfrm>
            <a:off x="2078906" y="1196362"/>
            <a:ext cx="129413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US" noProof="0" normalizeH="0" smtClean="0" spc="300" strike="noStrike" sz="66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03</a:t>
            </a:r>
          </a:p>
        </p:txBody>
      </p:sp>
      <p:sp>
        <p:nvSpPr>
          <p:cNvPr id="16" name="矩形 15"/>
          <p:cNvSpPr/>
          <p:nvPr/>
        </p:nvSpPr>
        <p:spPr>
          <a:xfrm>
            <a:off x="1144118" y="5436205"/>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素质模型</a:t>
            </a:r>
          </a:p>
        </p:txBody>
      </p:sp>
      <p:sp>
        <p:nvSpPr>
          <p:cNvPr id="18" name="矩形 17"/>
          <p:cNvSpPr/>
          <p:nvPr/>
        </p:nvSpPr>
        <p:spPr>
          <a:xfrm>
            <a:off x="4148031" y="5437792"/>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面试问题</a:t>
            </a:r>
          </a:p>
        </p:txBody>
      </p:sp>
    </p:spTree>
    <p:extLst>
      <p:ext uri="{BB962C8B-B14F-4D97-AF65-F5344CB8AC3E}">
        <p14:creationId val="228711192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3" presetSubtype="16">
                                  <p:stCondLst>
                                    <p:cond delay="0"/>
                                  </p:stCondLst>
                                  <p:iterate type="lt">
                                    <p:tmPct val="10000"/>
                                  </p:iterate>
                                  <p:childTnLst>
                                    <p:set>
                                      <p:cBhvr>
                                        <p:cTn dur="1" fill="hold" id="39">
                                          <p:stCondLst>
                                            <p:cond delay="0"/>
                                          </p:stCondLst>
                                        </p:cTn>
                                        <p:tgtEl>
                                          <p:spTgt spid="14"/>
                                        </p:tgtEl>
                                        <p:attrNameLst>
                                          <p:attrName>style.visibility</p:attrName>
                                        </p:attrNameLst>
                                      </p:cBhvr>
                                      <p:to>
                                        <p:strVal val="visible"/>
                                      </p:to>
                                    </p:set>
                                    <p:anim calcmode="lin" valueType="num">
                                      <p:cBhvr>
                                        <p:cTn dur="500" fill="hold" id="40"/>
                                        <p:tgtEl>
                                          <p:spTgt spid="14"/>
                                        </p:tgtEl>
                                        <p:attrNameLst>
                                          <p:attrName>ppt_w</p:attrName>
                                        </p:attrNameLst>
                                      </p:cBhvr>
                                      <p:tavLst>
                                        <p:tav tm="0">
                                          <p:val>
                                            <p:fltVal val="0"/>
                                          </p:val>
                                        </p:tav>
                                        <p:tav tm="100000">
                                          <p:val>
                                            <p:strVal val="#ppt_w"/>
                                          </p:val>
                                        </p:tav>
                                      </p:tavLst>
                                    </p:anim>
                                    <p:anim calcmode="lin" valueType="num">
                                      <p:cBhvr>
                                        <p:cTn dur="500" fill="hold" id="41"/>
                                        <p:tgtEl>
                                          <p:spTgt spid="14"/>
                                        </p:tgtEl>
                                        <p:attrNameLst>
                                          <p:attrName>ppt_h</p:attrName>
                                        </p:attrNameLst>
                                      </p:cBhvr>
                                      <p:tavLst>
                                        <p:tav tm="0">
                                          <p:val>
                                            <p:fltVal val="0"/>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46"/>
      <p:bldP grpId="0" spid="14"/>
      <p:bldP grpId="0" spid="15"/>
      <p:bldP grpId="0" spid="16"/>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530252" y="1195765"/>
            <a:ext cx="11026748" cy="1433575"/>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6"/>
          <p:cNvSpPr txBox="1">
            <a:spLocks noChangeArrowheads="1"/>
          </p:cNvSpPr>
          <p:nvPr/>
        </p:nvSpPr>
        <p:spPr bwMode="auto">
          <a:xfrm>
            <a:off x="674986" y="1761662"/>
            <a:ext cx="1014942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mtClean="0" sz="1600">
                <a:solidFill>
                  <a:schemeClr val="bg1"/>
                </a:solidFill>
                <a:latin typeface="Adobe Arabic"/>
                <a:ea typeface="微软雅黑"/>
                <a:cs typeface="+mn-ea"/>
                <a:sym typeface="+mn-lt"/>
              </a:rPr>
              <a:t>①  校园招聘：候选人从来没有工作经验，您从哪里“推算”出他日后在您公司会成功？</a:t>
            </a:r>
          </a:p>
          <a:p>
            <a:pPr defTabSz="914126" fontAlgn="base">
              <a:lnSpc>
                <a:spcPct val="130000"/>
              </a:lnSpc>
              <a:spcBef>
                <a:spcPct val="0"/>
              </a:spcBef>
              <a:spcAft>
                <a:spcPct val="0"/>
              </a:spcAft>
            </a:pPr>
            <a:r>
              <a:rPr altLang="en-US" lang="zh-CN" smtClean="0" sz="1600">
                <a:solidFill>
                  <a:schemeClr val="bg1"/>
                </a:solidFill>
                <a:latin typeface="Adobe Arabic"/>
                <a:ea typeface="微软雅黑"/>
                <a:cs typeface="+mn-ea"/>
                <a:sym typeface="+mn-lt"/>
              </a:rPr>
              <a:t>②  社会招聘：候选人有工作经验，那也是在别的公司的经验，您从哪里“推算”出他日后在您公司会成功？</a:t>
            </a:r>
          </a:p>
        </p:txBody>
      </p:sp>
      <p:sp>
        <p:nvSpPr>
          <p:cNvPr id="6" name="文本框 7"/>
          <p:cNvSpPr txBox="1">
            <a:spLocks noChangeArrowheads="1"/>
          </p:cNvSpPr>
          <p:nvPr/>
        </p:nvSpPr>
        <p:spPr bwMode="auto">
          <a:xfrm>
            <a:off x="3877725" y="3794938"/>
            <a:ext cx="7679276"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200">
                <a:solidFill>
                  <a:schemeClr val="tx1">
                    <a:lumMod val="85000"/>
                    <a:lumOff val="15000"/>
                  </a:schemeClr>
                </a:solidFill>
                <a:latin typeface="Adobe Arabic"/>
                <a:ea typeface="微软雅黑"/>
                <a:cs typeface="+mn-ea"/>
              </a:defRPr>
            </a:lvl1pPr>
          </a:lstStyle>
          <a:p>
            <a:r>
              <a:rPr altLang="en-US" lang="zh-CN">
                <a:sym typeface="+mn-lt"/>
              </a:rPr>
              <a:t>什么样的人来做最适合？这就是任职资格。任职资格是指为了保证工作目标的实现，任职者必须具备的知识、技能、能力和个性等方面的要求，它常常以胜任职位所需的学历、专业、工作经验、工作技能、能力等加以表达，也称胜任素质（Competency）。一般的招聘广告中，对每一个岗位都会有非常清晰的任职资格描述。符合任职资格的标准，我们才能有初步的录用意向。</a:t>
            </a:r>
          </a:p>
        </p:txBody>
      </p:sp>
      <p:sp>
        <p:nvSpPr>
          <p:cNvPr id="11" name="文本框 7"/>
          <p:cNvSpPr txBox="1">
            <a:spLocks noChangeArrowheads="1"/>
          </p:cNvSpPr>
          <p:nvPr/>
        </p:nvSpPr>
        <p:spPr bwMode="auto">
          <a:xfrm>
            <a:off x="3877725" y="4999572"/>
            <a:ext cx="7818977"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400">
                <a:solidFill>
                  <a:schemeClr val="tx1">
                    <a:lumMod val="85000"/>
                    <a:lumOff val="15000"/>
                  </a:schemeClr>
                </a:solidFill>
                <a:latin typeface="Adobe Arabic"/>
                <a:ea typeface="微软雅黑"/>
                <a:cs typeface="+mn-ea"/>
              </a:defRPr>
            </a:lvl1pPr>
          </a:lstStyle>
          <a:p>
            <a:r>
              <a:rPr altLang="en-US" lang="zh-CN" sz="1200">
                <a:sym typeface="+mn-lt"/>
              </a:rPr>
              <a:t>但是，经验仅仅只是证明了你过去做过了这件事情，拥有相关的经历或阅历，但不能够证明你就胜任未来的工作。盖洛普咨询公司通过调查26万职业经理之后，得到如下观点：“具有天生的才干是选拔的核心要点”。</a:t>
            </a:r>
          </a:p>
        </p:txBody>
      </p:sp>
      <p:sp>
        <p:nvSpPr>
          <p:cNvPr id="12" name="文本框 7"/>
          <p:cNvSpPr txBox="1">
            <a:spLocks noChangeArrowheads="1"/>
          </p:cNvSpPr>
          <p:nvPr/>
        </p:nvSpPr>
        <p:spPr bwMode="auto">
          <a:xfrm>
            <a:off x="3892470" y="5737301"/>
            <a:ext cx="766453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400">
                <a:solidFill>
                  <a:schemeClr val="tx1">
                    <a:lumMod val="85000"/>
                    <a:lumOff val="15000"/>
                  </a:schemeClr>
                </a:solidFill>
                <a:latin typeface="Adobe Arabic"/>
                <a:ea typeface="微软雅黑"/>
                <a:cs typeface="+mn-ea"/>
              </a:defRPr>
            </a:lvl1pPr>
          </a:lstStyle>
          <a:p>
            <a:r>
              <a:rPr altLang="en-US" lang="zh-CN" sz="1200">
                <a:sym typeface="+mn-lt"/>
              </a:rPr>
              <a:t>另外，微软的观点是：微软员工所取得的成功主要得益于先天智慧而不是经验积累。因此，微软注重招聘时的慧眼识真珠而不是后来的经验。无论是“天生的才干”，还是“先天的智慧”，我们可以用“素质”来概括其含义。</a:t>
            </a:r>
          </a:p>
        </p:txBody>
      </p:sp>
      <p:grpSp>
        <p:nvGrpSpPr>
          <p:cNvPr id="13" name="组合 12"/>
          <p:cNvGrpSpPr/>
          <p:nvPr/>
        </p:nvGrpSpPr>
        <p:grpSpPr>
          <a:xfrm>
            <a:off x="-451674" y="304109"/>
            <a:ext cx="6172277" cy="553205"/>
            <a:chOff x="-451674" y="304109"/>
            <a:chExt cx="6172277" cy="553205"/>
          </a:xfrm>
        </p:grpSpPr>
        <p:sp>
          <p:nvSpPr>
            <p:cNvPr id="14"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5" name="组合 14"/>
            <p:cNvGrpSpPr/>
            <p:nvPr/>
          </p:nvGrpSpPr>
          <p:grpSpPr>
            <a:xfrm>
              <a:off x="-451674" y="304109"/>
              <a:ext cx="1217948" cy="553205"/>
              <a:chOff x="-337374" y="247695"/>
              <a:chExt cx="835806" cy="379632"/>
            </a:xfrm>
          </p:grpSpPr>
          <p:sp>
            <p:nvSpPr>
              <p:cNvPr id="16" name="平行四边形 15"/>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7" name="平行四边形 16"/>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2" name="图片 1"/>
          <p:cNvPicPr>
            <a:picLocks noChangeAspect="1"/>
          </p:cNvPicPr>
          <p:nvPr/>
        </p:nvPicPr>
        <p:blipFill>
          <a:blip r:embed="rId3">
            <a:extLst>
              <a:ext uri="{28A0092B-C50C-407E-A947-70E740481C1C}">
                <a14:useLocalDpi/>
              </a:ext>
            </a:extLst>
          </a:blip>
          <a:srcRect l="15372" r="28316"/>
          <a:stretch>
            <a:fillRect/>
          </a:stretch>
        </p:blipFill>
        <p:spPr>
          <a:xfrm>
            <a:off x="530252" y="2770591"/>
            <a:ext cx="3175001" cy="3758827"/>
          </a:xfrm>
          <a:prstGeom prst="rect">
            <a:avLst/>
          </a:prstGeom>
        </p:spPr>
      </p:pic>
      <p:sp>
        <p:nvSpPr>
          <p:cNvPr id="3" name="矩形 2"/>
          <p:cNvSpPr/>
          <p:nvPr/>
        </p:nvSpPr>
        <p:spPr>
          <a:xfrm>
            <a:off x="679838" y="1306564"/>
            <a:ext cx="3688080" cy="487680"/>
          </a:xfrm>
          <a:prstGeom prst="rect">
            <a:avLst/>
          </a:prstGeom>
        </p:spPr>
        <p:txBody>
          <a:bodyPr wrap="none">
            <a:spAutoFit/>
          </a:bodyPr>
          <a:lstStyle/>
          <a:p>
            <a:pPr defTabSz="914126" fontAlgn="base">
              <a:lnSpc>
                <a:spcPct val="130000"/>
              </a:lnSpc>
              <a:spcBef>
                <a:spcPct val="0"/>
              </a:spcBef>
              <a:spcAft>
                <a:spcPts val="400"/>
              </a:spcAft>
            </a:pPr>
            <a:r>
              <a:rPr altLang="en-US" b="1" lang="zh-CN" smtClean="0" spc="300" sz="2000">
                <a:solidFill>
                  <a:schemeClr val="bg1"/>
                </a:solidFill>
                <a:latin typeface="Adobe Arabic"/>
                <a:ea typeface="微软雅黑"/>
                <a:cs typeface="+mn-ea"/>
                <a:sym typeface="+mn-lt"/>
              </a:rPr>
              <a:t>请试着回答以下两个问题：</a:t>
            </a:r>
          </a:p>
        </p:txBody>
      </p:sp>
      <p:sp>
        <p:nvSpPr>
          <p:cNvPr id="18" name="矩形 17"/>
          <p:cNvSpPr/>
          <p:nvPr/>
        </p:nvSpPr>
        <p:spPr>
          <a:xfrm>
            <a:off x="3264282" y="2962628"/>
            <a:ext cx="3175001" cy="582138"/>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3369212" y="3018947"/>
            <a:ext cx="2837180" cy="447858"/>
          </a:xfrm>
          <a:prstGeom prst="rect">
            <a:avLst/>
          </a:prstGeom>
        </p:spPr>
        <p:txBody>
          <a:bodyPr wrap="none">
            <a:spAutoFit/>
          </a:bodyPr>
          <a:lstStyle/>
          <a:p>
            <a:pPr defTabSz="914126" fontAlgn="base">
              <a:lnSpc>
                <a:spcPct val="130000"/>
              </a:lnSpc>
              <a:spcBef>
                <a:spcPct val="0"/>
              </a:spcBef>
              <a:spcAft>
                <a:spcPct val="0"/>
              </a:spcAft>
            </a:pPr>
            <a:r>
              <a:rPr altLang="en-US" b="1" lang="zh-CN" smtClean="0" sz="1799">
                <a:solidFill>
                  <a:schemeClr val="bg1"/>
                </a:solidFill>
                <a:latin typeface="Adobe Arabic"/>
                <a:ea typeface="微软雅黑"/>
                <a:cs typeface="+mn-ea"/>
                <a:sym typeface="+mn-lt"/>
              </a:rPr>
              <a:t>任职资格（Qualification）</a:t>
            </a:r>
          </a:p>
        </p:txBody>
      </p:sp>
    </p:spTree>
    <p:extLst>
      <p:ext uri="{BB962C8B-B14F-4D97-AF65-F5344CB8AC3E}">
        <p14:creationId val="186472621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8"/>
                                        </p:tgtEl>
                                        <p:attrNameLst>
                                          <p:attrName>style.visibility</p:attrName>
                                        </p:attrNameLst>
                                      </p:cBhvr>
                                      <p:to>
                                        <p:strVal val="visible"/>
                                      </p:to>
                                    </p:set>
                                    <p:animEffect filter="wipe(left)" transition="in">
                                      <p:cBhvr>
                                        <p:cTn dur="500" id="12"/>
                                        <p:tgtEl>
                                          <p:spTgt spid="8"/>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500" id="15"/>
                                        <p:tgtEl>
                                          <p:spTgt spid="3"/>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500" id="18"/>
                                        <p:tgtEl>
                                          <p:spTgt spid="5"/>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4">
                                  <p:stCondLst>
                                    <p:cond delay="0"/>
                                  </p:stCondLst>
                                  <p:childTnLst>
                                    <p:set>
                                      <p:cBhvr>
                                        <p:cTn dur="1" fill="hold" id="22">
                                          <p:stCondLst>
                                            <p:cond delay="0"/>
                                          </p:stCondLst>
                                        </p:cTn>
                                        <p:tgtEl>
                                          <p:spTgt spid="2"/>
                                        </p:tgtEl>
                                        <p:attrNameLst>
                                          <p:attrName>style.visibility</p:attrName>
                                        </p:attrNameLst>
                                      </p:cBhvr>
                                      <p:to>
                                        <p:strVal val="visible"/>
                                      </p:to>
                                    </p:set>
                                    <p:animEffect filter="wipe(down)" transition="in">
                                      <p:cBhvr>
                                        <p:cTn dur="500" id="23"/>
                                        <p:tgtEl>
                                          <p:spTgt spid="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0"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6"/>
                                        </p:tgtEl>
                                        <p:attrNameLst>
                                          <p:attrName>style.visibility</p:attrName>
                                        </p:attrNameLst>
                                      </p:cBhvr>
                                      <p:to>
                                        <p:strVal val="visible"/>
                                      </p:to>
                                    </p:set>
                                    <p:animEffect filter="fade" transition="in">
                                      <p:cBhvr>
                                        <p:cTn dur="500" id="36"/>
                                        <p:tgtEl>
                                          <p:spTgt spid="6"/>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0"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500" id="41"/>
                                        <p:tgtEl>
                                          <p:spTgt spid="11"/>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500" id="4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5"/>
      <p:bldP grpId="0" spid="6"/>
      <p:bldP grpId="0" spid="11"/>
      <p:bldP grpId="0" spid="12"/>
      <p:bldP grpId="0" spid="3"/>
      <p:bldP grpId="0" spid="18"/>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1376367" y="5366629"/>
            <a:ext cx="9766610" cy="68580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6"/>
          <p:cNvSpPr txBox="1">
            <a:spLocks noChangeArrowheads="1"/>
          </p:cNvSpPr>
          <p:nvPr/>
        </p:nvSpPr>
        <p:spPr bwMode="auto">
          <a:xfrm>
            <a:off x="5454472" y="2555182"/>
            <a:ext cx="629684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企业的任职资格通常在岗位说明书中以胜任素质模型的形式体现。我们先来看一看什么叫做素质。</a:t>
            </a:r>
          </a:p>
        </p:txBody>
      </p:sp>
      <p:sp>
        <p:nvSpPr>
          <p:cNvPr id="10" name="TextBox 17"/>
          <p:cNvSpPr txBox="1">
            <a:spLocks noChangeArrowheads="1"/>
          </p:cNvSpPr>
          <p:nvPr/>
        </p:nvSpPr>
        <p:spPr bwMode="auto">
          <a:xfrm>
            <a:off x="5454471" y="3393097"/>
            <a:ext cx="629684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素质，又称“能力”、“资质”、“才干”等，是驱动员工产生优秀工作绩效的各种个性特征的集合，是有卓越成就者和表现平平者区分开来的深层次特征的集合，反映的是可以通过不同方式表现出来的知识、技能、个性与内驱力等。</a:t>
            </a:r>
          </a:p>
        </p:txBody>
      </p:sp>
      <p:sp>
        <p:nvSpPr>
          <p:cNvPr id="11" name="TextBox 17"/>
          <p:cNvSpPr txBox="1">
            <a:spLocks noChangeArrowheads="1"/>
          </p:cNvSpPr>
          <p:nvPr/>
        </p:nvSpPr>
        <p:spPr bwMode="auto">
          <a:xfrm>
            <a:off x="1921170" y="5474110"/>
            <a:ext cx="9028579"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600">
                <a:solidFill>
                  <a:schemeClr val="tx1">
                    <a:lumMod val="85000"/>
                    <a:lumOff val="15000"/>
                  </a:schemeClr>
                </a:solidFill>
                <a:latin typeface="Adobe Arabic"/>
                <a:ea typeface="微软雅黑"/>
                <a:cs typeface="+mn-ea"/>
              </a:defRPr>
            </a:lvl1pPr>
          </a:lstStyle>
          <a:p>
            <a:pPr algn="ctr"/>
            <a:r>
              <a:rPr altLang="en-US" b="1" lang="zh-CN" sz="1800">
                <a:solidFill>
                  <a:schemeClr val="bg1"/>
                </a:solidFill>
                <a:sym typeface="+mn-lt"/>
              </a:rPr>
              <a:t>素质是判断一个人能否胜任某项工作的起点，是决定并区别绩效好坏差异的个人特征。</a:t>
            </a:r>
          </a:p>
        </p:txBody>
      </p:sp>
      <p:grpSp>
        <p:nvGrpSpPr>
          <p:cNvPr id="8" name="组合 7"/>
          <p:cNvGrpSpPr/>
          <p:nvPr/>
        </p:nvGrpSpPr>
        <p:grpSpPr>
          <a:xfrm>
            <a:off x="-451674" y="304109"/>
            <a:ext cx="6172277" cy="553205"/>
            <a:chOff x="-451674" y="304109"/>
            <a:chExt cx="6172277" cy="553205"/>
          </a:xfrm>
        </p:grpSpPr>
        <p:sp>
          <p:nvSpPr>
            <p:cNvPr id="13"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4" name="组合 13"/>
            <p:cNvGrpSpPr/>
            <p:nvPr/>
          </p:nvGrpSpPr>
          <p:grpSpPr>
            <a:xfrm>
              <a:off x="-451674" y="304109"/>
              <a:ext cx="1217948" cy="553205"/>
              <a:chOff x="-337374" y="247695"/>
              <a:chExt cx="835806" cy="379632"/>
            </a:xfrm>
          </p:grpSpPr>
          <p:sp>
            <p:nvSpPr>
              <p:cNvPr id="15" name="平行四边形 14"/>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6" name="平行四边形 1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3" name="组合 2"/>
          <p:cNvGrpSpPr/>
          <p:nvPr/>
        </p:nvGrpSpPr>
        <p:grpSpPr>
          <a:xfrm>
            <a:off x="5483204" y="1778840"/>
            <a:ext cx="2713463" cy="670935"/>
            <a:chOff x="530252" y="1194288"/>
            <a:chExt cx="2713463" cy="670935"/>
          </a:xfrm>
        </p:grpSpPr>
        <p:sp>
          <p:nvSpPr>
            <p:cNvPr id="17" name="矩形 16"/>
            <p:cNvSpPr/>
            <p:nvPr/>
          </p:nvSpPr>
          <p:spPr>
            <a:xfrm>
              <a:off x="766274" y="1240211"/>
              <a:ext cx="2477441" cy="582138"/>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五边形 17"/>
            <p:cNvSpPr/>
            <p:nvPr/>
          </p:nvSpPr>
          <p:spPr>
            <a:xfrm>
              <a:off x="530252" y="1194288"/>
              <a:ext cx="940413" cy="670935"/>
            </a:xfrm>
            <a:prstGeom prst="homePlat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20354" y="1350903"/>
              <a:ext cx="497205" cy="396240"/>
            </a:xfrm>
            <a:prstGeom prst="rect">
              <a:avLst/>
            </a:prstGeom>
          </p:spPr>
          <p:txBody>
            <a:bodyPr wrap="non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cs typeface="+mn-ea"/>
                  <a:sym typeface="+mn-lt"/>
                </a:rPr>
                <a:t>01</a:t>
              </a:r>
            </a:p>
          </p:txBody>
        </p:sp>
        <p:sp>
          <p:nvSpPr>
            <p:cNvPr id="48130" name="文本框 7"/>
            <p:cNvSpPr txBox="1">
              <a:spLocks noChangeArrowheads="1"/>
            </p:cNvSpPr>
            <p:nvPr/>
          </p:nvSpPr>
          <p:spPr bwMode="auto">
            <a:xfrm>
              <a:off x="1575602" y="1294384"/>
              <a:ext cx="1668112"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mtClean="0" spc="300" sz="1799">
                  <a:solidFill>
                    <a:schemeClr val="bg1"/>
                  </a:solidFill>
                  <a:latin typeface="Adobe Arabic"/>
                  <a:ea typeface="微软雅黑"/>
                  <a:cs typeface="+mn-ea"/>
                  <a:sym typeface="+mn-lt"/>
                </a:rPr>
                <a:t>素质的定义</a:t>
              </a:r>
            </a:p>
          </p:txBody>
        </p:sp>
      </p:grpSp>
      <p:pic>
        <p:nvPicPr>
          <p:cNvPr id="5" name="图片 4"/>
          <p:cNvPicPr>
            <a:picLocks noChangeAspect="1"/>
          </p:cNvPicPr>
          <p:nvPr/>
        </p:nvPicPr>
        <p:blipFill>
          <a:blip r:embed="rId3">
            <a:extLst>
              <a:ext uri="{28A0092B-C50C-407E-A947-70E740481C1C}">
                <a14:useLocalDpi/>
              </a:ext>
            </a:extLst>
          </a:blip>
          <a:stretch>
            <a:fillRect/>
          </a:stretch>
        </p:blipFill>
        <p:spPr>
          <a:xfrm>
            <a:off x="753022" y="1793833"/>
            <a:ext cx="4430664" cy="2953776"/>
          </a:xfrm>
          <a:prstGeom prst="round2DiagRect">
            <a:avLst>
              <a:gd fmla="val 0" name="adj1"/>
              <a:gd fmla="val 15124"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84460879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6" presetSubtype="21">
                                  <p:stCondLst>
                                    <p:cond delay="0"/>
                                  </p:stCondLst>
                                  <p:childTnLst>
                                    <p:set>
                                      <p:cBhvr>
                                        <p:cTn dur="1" fill="hold" id="33">
                                          <p:stCondLst>
                                            <p:cond delay="0"/>
                                          </p:stCondLst>
                                        </p:cTn>
                                        <p:tgtEl>
                                          <p:spTgt spid="11"/>
                                        </p:tgtEl>
                                        <p:attrNameLst>
                                          <p:attrName>style.visibility</p:attrName>
                                        </p:attrNameLst>
                                      </p:cBhvr>
                                      <p:to>
                                        <p:strVal val="visible"/>
                                      </p:to>
                                    </p:set>
                                    <p:animEffect filter="barn(inVertical)" transition="in">
                                      <p:cBhvr>
                                        <p:cTn dur="500" id="34"/>
                                        <p:tgtEl>
                                          <p:spTgt spid="11"/>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4"/>
                                        </p:tgtEl>
                                        <p:attrNameLst>
                                          <p:attrName>style.visibility</p:attrName>
                                        </p:attrNameLst>
                                      </p:cBhvr>
                                      <p:to>
                                        <p:strVal val="visible"/>
                                      </p:to>
                                    </p:set>
                                    <p:animEffect filter="barn(inVertical)" transition="in">
                                      <p:cBhvr>
                                        <p:cTn dur="500" id="3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17"/>
          <p:cNvSpPr txBox="1">
            <a:spLocks noChangeArrowheads="1"/>
          </p:cNvSpPr>
          <p:nvPr/>
        </p:nvSpPr>
        <p:spPr bwMode="auto">
          <a:xfrm>
            <a:off x="944074" y="2641769"/>
            <a:ext cx="5123116"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素质是由先天的秉赋发展而来的。素质的形成以秉赋为前提和基础，但素质不是与生俱来的，而是成长的积淀。如果说秉赋是潜在的自我，那么素质则是现实的自我。素质具有稳定性，素质并不只存在于一时一事中，而是表现为一个人某种经常和一贯性的特点。因此，我们通过胜任素质模型来选人是可靠的。</a:t>
            </a:r>
          </a:p>
        </p:txBody>
      </p:sp>
      <p:sp>
        <p:nvSpPr>
          <p:cNvPr id="11" name="TextBox 17"/>
          <p:cNvSpPr txBox="1">
            <a:spLocks noChangeArrowheads="1"/>
          </p:cNvSpPr>
          <p:nvPr/>
        </p:nvSpPr>
        <p:spPr bwMode="auto">
          <a:xfrm>
            <a:off x="944074" y="4801794"/>
            <a:ext cx="5123116"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但素质也具有可塑性，个体的素质是在遗传、环境和个体能动性三个因素共同作用下形成和发展的，并非天生不可变的。因此，我们选人时，也要关注候选人的发展潜力，而不能局限于其现有的素质表现。</a:t>
            </a:r>
          </a:p>
        </p:txBody>
      </p:sp>
      <p:grpSp>
        <p:nvGrpSpPr>
          <p:cNvPr id="12" name="组合 11"/>
          <p:cNvGrpSpPr/>
          <p:nvPr/>
        </p:nvGrpSpPr>
        <p:grpSpPr>
          <a:xfrm>
            <a:off x="-451674" y="304109"/>
            <a:ext cx="6172277" cy="553205"/>
            <a:chOff x="-451674" y="304109"/>
            <a:chExt cx="6172277" cy="553205"/>
          </a:xfrm>
        </p:grpSpPr>
        <p:sp>
          <p:nvSpPr>
            <p:cNvPr id="13"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4" name="组合 13"/>
            <p:cNvGrpSpPr/>
            <p:nvPr/>
          </p:nvGrpSpPr>
          <p:grpSpPr>
            <a:xfrm>
              <a:off x="-451674" y="304109"/>
              <a:ext cx="1217948" cy="553205"/>
              <a:chOff x="-337374" y="247695"/>
              <a:chExt cx="835806" cy="379632"/>
            </a:xfrm>
          </p:grpSpPr>
          <p:sp>
            <p:nvSpPr>
              <p:cNvPr id="15" name="平行四边形 14"/>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6" name="平行四边形 1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17" name="组合 16"/>
          <p:cNvGrpSpPr/>
          <p:nvPr/>
        </p:nvGrpSpPr>
        <p:grpSpPr>
          <a:xfrm>
            <a:off x="944074" y="1753301"/>
            <a:ext cx="2713463" cy="670935"/>
            <a:chOff x="530252" y="1194288"/>
            <a:chExt cx="2713463" cy="670935"/>
          </a:xfrm>
        </p:grpSpPr>
        <p:sp>
          <p:nvSpPr>
            <p:cNvPr id="18" name="矩形 17"/>
            <p:cNvSpPr/>
            <p:nvPr/>
          </p:nvSpPr>
          <p:spPr>
            <a:xfrm>
              <a:off x="766274" y="1240211"/>
              <a:ext cx="2477441" cy="582138"/>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五边形 18"/>
            <p:cNvSpPr/>
            <p:nvPr/>
          </p:nvSpPr>
          <p:spPr>
            <a:xfrm>
              <a:off x="530252" y="1194288"/>
              <a:ext cx="940413" cy="670935"/>
            </a:xfrm>
            <a:prstGeom prst="homePlat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20354" y="1350903"/>
              <a:ext cx="497205" cy="396240"/>
            </a:xfrm>
            <a:prstGeom prst="rect">
              <a:avLst/>
            </a:prstGeom>
          </p:spPr>
          <p:txBody>
            <a:bodyPr wrap="non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cs typeface="+mn-ea"/>
                  <a:sym typeface="+mn-lt"/>
                </a:rPr>
                <a:t>02</a:t>
              </a:r>
            </a:p>
          </p:txBody>
        </p:sp>
        <p:sp>
          <p:nvSpPr>
            <p:cNvPr id="21" name="文本框 7"/>
            <p:cNvSpPr txBox="1">
              <a:spLocks noChangeArrowheads="1"/>
            </p:cNvSpPr>
            <p:nvPr/>
          </p:nvSpPr>
          <p:spPr bwMode="auto">
            <a:xfrm>
              <a:off x="1575603" y="1294384"/>
              <a:ext cx="1668112"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mtClean="0" spc="300" sz="1799">
                  <a:solidFill>
                    <a:schemeClr val="bg1"/>
                  </a:solidFill>
                  <a:latin typeface="Adobe Arabic"/>
                  <a:ea typeface="微软雅黑"/>
                  <a:cs typeface="+mn-ea"/>
                  <a:sym typeface="+mn-lt"/>
                </a:rPr>
                <a:t>素质的特制</a:t>
              </a:r>
            </a:p>
          </p:txBody>
        </p:sp>
      </p:grpSp>
      <p:pic>
        <p:nvPicPr>
          <p:cNvPr id="2" name="图片 1"/>
          <p:cNvPicPr>
            <a:picLocks noChangeAspect="1"/>
          </p:cNvPicPr>
          <p:nvPr/>
        </p:nvPicPr>
        <p:blipFill>
          <a:blip r:embed="rId3">
            <a:extLst>
              <a:ext uri="{28A0092B-C50C-407E-A947-70E740481C1C}">
                <a14:useLocalDpi/>
              </a:ext>
            </a:extLst>
          </a:blip>
          <a:srcRect l="34938" r="6173"/>
          <a:stretch>
            <a:fillRect/>
          </a:stretch>
        </p:blipFill>
        <p:spPr>
          <a:xfrm>
            <a:off x="7048500" y="1587743"/>
            <a:ext cx="4051300" cy="4586377"/>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9665383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ipe(left)" transition="in">
                                      <p:cBhvr>
                                        <p:cTn dur="500" id="12"/>
                                        <p:tgtEl>
                                          <p:spTgt spid="1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2"/>
                                        </p:tgtEl>
                                        <p:attrNameLst>
                                          <p:attrName>style.visibility</p:attrName>
                                        </p:attrNameLst>
                                      </p:cBhvr>
                                      <p:to>
                                        <p:strVal val="visible"/>
                                      </p:to>
                                    </p:set>
                                    <p:animEffect filter="wipe(down)" transition="in">
                                      <p:cBhvr>
                                        <p:cTn dur="500" id="3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17"/>
          <p:cNvSpPr txBox="1">
            <a:spLocks noChangeArrowheads="1"/>
          </p:cNvSpPr>
          <p:nvPr/>
        </p:nvSpPr>
        <p:spPr bwMode="auto">
          <a:xfrm>
            <a:off x="1273016" y="2431547"/>
            <a:ext cx="8734584" cy="999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285750" marL="28575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素质比工作业绩抽象，更不容易把握；</a:t>
            </a:r>
          </a:p>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素质是人所共知但又难于说清楚的，因此对其判断的主观性很大；</a:t>
            </a:r>
          </a:p>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个人在自我讲述中容易夸大自己的优点、有选择地述说，或者将自己的理想和希望与实际工作相混淆。</a:t>
            </a:r>
          </a:p>
        </p:txBody>
      </p:sp>
      <p:sp>
        <p:nvSpPr>
          <p:cNvPr id="11" name="TextBox 17">
            <a:extLst>
              <a:ext uri="{FF2B5EF4-FFF2-40B4-BE49-F238E27FC236}">
                <a16:creationId xmlns:a16="http://schemas.microsoft.com/office/drawing/2014/main" id="{EA99E44A-0B6B-4632-841E-192D8747C046}"/>
              </a:ext>
            </a:extLst>
          </p:cNvPr>
          <p:cNvSpPr txBox="1">
            <a:spLocks noChangeArrowheads="1"/>
          </p:cNvSpPr>
          <p:nvPr/>
        </p:nvSpPr>
        <p:spPr bwMode="auto">
          <a:xfrm>
            <a:off x="4064527" y="5048989"/>
            <a:ext cx="7746473" cy="999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285750" marL="28575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通过关键工作事件了解员工的素质，包括事件背景、个人的行动以及业绩成果等；</a:t>
            </a:r>
          </a:p>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了解应聘者在特定工作情境中的思想、感受和愿望尤其是其在那个情景中究竟是如何做的；</a:t>
            </a:r>
          </a:p>
          <a:p>
            <a:pPr defTabSz="914126" fontAlgn="base" indent="-285664" marL="285664">
              <a:lnSpc>
                <a:spcPct val="130000"/>
              </a:lnSpc>
              <a:spcBef>
                <a:spcPts val="300"/>
              </a:spcBef>
              <a:spcAft>
                <a:spcPct val="0"/>
              </a:spcAft>
              <a:buFont charset="2" panose="05000000000000000000" pitchFamily="2" typeface="Wingdings"/>
              <a:buChar char="u"/>
            </a:pPr>
            <a:r>
              <a:rPr altLang="en-US" lang="zh-CN" sz="1400">
                <a:solidFill>
                  <a:schemeClr val="tx1">
                    <a:lumMod val="85000"/>
                    <a:lumOff val="15000"/>
                  </a:schemeClr>
                </a:solidFill>
                <a:latin typeface="Adobe Arabic"/>
                <a:ea typeface="微软雅黑"/>
                <a:cs typeface="+mn-ea"/>
                <a:sym typeface="+mn-lt"/>
              </a:rPr>
              <a:t>尽可能让应聘者详细而具体地描述自己的行为和想法而不要依赖他们自己的总结。</a:t>
            </a:r>
          </a:p>
        </p:txBody>
      </p:sp>
      <p:grpSp>
        <p:nvGrpSpPr>
          <p:cNvPr id="12" name="组合 11"/>
          <p:cNvGrpSpPr/>
          <p:nvPr/>
        </p:nvGrpSpPr>
        <p:grpSpPr>
          <a:xfrm>
            <a:off x="-451674" y="304109"/>
            <a:ext cx="6172277" cy="553205"/>
            <a:chOff x="-451674" y="304109"/>
            <a:chExt cx="6172277" cy="553205"/>
          </a:xfrm>
        </p:grpSpPr>
        <p:sp>
          <p:nvSpPr>
            <p:cNvPr id="13"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4" name="组合 13"/>
            <p:cNvGrpSpPr/>
            <p:nvPr/>
          </p:nvGrpSpPr>
          <p:grpSpPr>
            <a:xfrm>
              <a:off x="-451674" y="304109"/>
              <a:ext cx="1217948" cy="553205"/>
              <a:chOff x="-337374" y="247695"/>
              <a:chExt cx="835806" cy="379632"/>
            </a:xfrm>
          </p:grpSpPr>
          <p:sp>
            <p:nvSpPr>
              <p:cNvPr id="15" name="平行四边形 14"/>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6" name="平行四边形 1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17" name="组合 16"/>
          <p:cNvGrpSpPr/>
          <p:nvPr/>
        </p:nvGrpSpPr>
        <p:grpSpPr>
          <a:xfrm>
            <a:off x="1316461" y="1646402"/>
            <a:ext cx="3526325" cy="670935"/>
            <a:chOff x="530252" y="1194288"/>
            <a:chExt cx="3526325" cy="670935"/>
          </a:xfrm>
        </p:grpSpPr>
        <p:sp>
          <p:nvSpPr>
            <p:cNvPr id="18" name="矩形 17"/>
            <p:cNvSpPr/>
            <p:nvPr/>
          </p:nvSpPr>
          <p:spPr>
            <a:xfrm>
              <a:off x="766274" y="1240211"/>
              <a:ext cx="2871731" cy="582138"/>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五边形 18"/>
            <p:cNvSpPr/>
            <p:nvPr/>
          </p:nvSpPr>
          <p:spPr>
            <a:xfrm>
              <a:off x="530252" y="1194288"/>
              <a:ext cx="940413" cy="670935"/>
            </a:xfrm>
            <a:prstGeom prst="homePlat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20354" y="1350903"/>
              <a:ext cx="497205" cy="396240"/>
            </a:xfrm>
            <a:prstGeom prst="rect">
              <a:avLst/>
            </a:prstGeom>
          </p:spPr>
          <p:txBody>
            <a:bodyPr wrap="non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cs typeface="+mn-ea"/>
                  <a:sym typeface="+mn-lt"/>
                </a:rPr>
                <a:t>03</a:t>
              </a:r>
            </a:p>
          </p:txBody>
        </p:sp>
        <p:sp>
          <p:nvSpPr>
            <p:cNvPr id="21" name="文本框 7"/>
            <p:cNvSpPr txBox="1">
              <a:spLocks noChangeArrowheads="1"/>
            </p:cNvSpPr>
            <p:nvPr/>
          </p:nvSpPr>
          <p:spPr bwMode="auto">
            <a:xfrm>
              <a:off x="1575602" y="1294384"/>
              <a:ext cx="2480975"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sz="1799">
                  <a:solidFill>
                    <a:schemeClr val="bg1"/>
                  </a:solidFill>
                  <a:latin typeface="Adobe Arabic"/>
                  <a:ea typeface="微软雅黑"/>
                  <a:cs typeface="+mn-ea"/>
                </a:defRPr>
              </a:lvl1pPr>
            </a:lstStyle>
            <a:p>
              <a:r>
                <a:rPr altLang="en-US" lang="zh-CN">
                  <a:sym typeface="+mn-lt"/>
                </a:rPr>
                <a:t>素质判断的难度</a:t>
              </a:r>
            </a:p>
          </p:txBody>
        </p:sp>
      </p:grpSp>
      <p:grpSp>
        <p:nvGrpSpPr>
          <p:cNvPr id="22" name="组合 21"/>
          <p:cNvGrpSpPr/>
          <p:nvPr/>
        </p:nvGrpSpPr>
        <p:grpSpPr>
          <a:xfrm>
            <a:off x="4064527" y="4164702"/>
            <a:ext cx="3526325" cy="670935"/>
            <a:chOff x="530252" y="1194288"/>
            <a:chExt cx="3526325" cy="670935"/>
          </a:xfrm>
        </p:grpSpPr>
        <p:sp>
          <p:nvSpPr>
            <p:cNvPr id="23" name="矩形 22"/>
            <p:cNvSpPr/>
            <p:nvPr/>
          </p:nvSpPr>
          <p:spPr>
            <a:xfrm>
              <a:off x="766274" y="1240211"/>
              <a:ext cx="2871731" cy="582138"/>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边形 23"/>
            <p:cNvSpPr/>
            <p:nvPr/>
          </p:nvSpPr>
          <p:spPr>
            <a:xfrm>
              <a:off x="530252" y="1194288"/>
              <a:ext cx="940413" cy="670935"/>
            </a:xfrm>
            <a:prstGeom prst="homePlat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620354" y="1350904"/>
              <a:ext cx="497205" cy="396240"/>
            </a:xfrm>
            <a:prstGeom prst="rect">
              <a:avLst/>
            </a:prstGeom>
          </p:spPr>
          <p:txBody>
            <a:bodyPr wrap="non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cs typeface="+mn-ea"/>
                  <a:sym typeface="+mn-lt"/>
                </a:rPr>
                <a:t>04</a:t>
              </a:r>
            </a:p>
          </p:txBody>
        </p:sp>
        <p:sp>
          <p:nvSpPr>
            <p:cNvPr id="26" name="文本框 7"/>
            <p:cNvSpPr txBox="1">
              <a:spLocks noChangeArrowheads="1"/>
            </p:cNvSpPr>
            <p:nvPr/>
          </p:nvSpPr>
          <p:spPr bwMode="auto">
            <a:xfrm>
              <a:off x="1575602" y="1294385"/>
              <a:ext cx="2480975"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sz="1799">
                  <a:solidFill>
                    <a:schemeClr val="bg1"/>
                  </a:solidFill>
                  <a:latin typeface="Adobe Arabic"/>
                  <a:ea typeface="微软雅黑"/>
                  <a:cs typeface="+mn-ea"/>
                </a:defRPr>
              </a:lvl1pPr>
            </a:lstStyle>
            <a:p>
              <a:r>
                <a:rPr altLang="en-US" lang="zh-CN" smtClean="0">
                  <a:sym typeface="+mn-lt"/>
                </a:rPr>
                <a:t>怎样了解素质</a:t>
              </a:r>
            </a:p>
          </p:txBody>
        </p:sp>
      </p:grpSp>
      <p:pic>
        <p:nvPicPr>
          <p:cNvPr id="2" name="图片 1"/>
          <p:cNvPicPr>
            <a:picLocks noChangeAspect="1"/>
          </p:cNvPicPr>
          <p:nvPr/>
        </p:nvPicPr>
        <p:blipFill>
          <a:blip r:embed="rId3">
            <a:extLst>
              <a:ext uri="{28A0092B-C50C-407E-A947-70E740481C1C}">
                <a14:useLocalDpi/>
              </a:ext>
            </a:extLst>
          </a:blip>
          <a:srcRect b="30046" l="26729"/>
          <a:stretch>
            <a:fillRect/>
          </a:stretch>
        </p:blipFill>
        <p:spPr>
          <a:xfrm>
            <a:off x="-12700" y="2949000"/>
            <a:ext cx="4094369" cy="3909000"/>
          </a:xfrm>
          <a:prstGeom prst="rect">
            <a:avLst/>
          </a:prstGeom>
        </p:spPr>
      </p:pic>
    </p:spTree>
    <p:extLst>
      <p:ext uri="{BB962C8B-B14F-4D97-AF65-F5344CB8AC3E}">
        <p14:creationId val="338253534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53"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3">
            <a:extLst>
              <a:ext uri="{28A0092B-C50C-407E-A947-70E740481C1C}">
                <a14:useLocalDpi/>
              </a:ext>
            </a:extLst>
          </a:blip>
          <a:srcRect r="15061"/>
          <a:stretch>
            <a:fillRect/>
          </a:stretch>
        </p:blipFill>
        <p:spPr>
          <a:xfrm>
            <a:off x="681049" y="1639319"/>
            <a:ext cx="5799679" cy="4552005"/>
          </a:xfrm>
          <a:prstGeom prst="rect">
            <a:avLst/>
          </a:prstGeom>
        </p:spPr>
      </p:pic>
      <p:sp>
        <p:nvSpPr>
          <p:cNvPr id="15" name="矩形 14"/>
          <p:cNvSpPr/>
          <p:nvPr/>
        </p:nvSpPr>
        <p:spPr>
          <a:xfrm>
            <a:off x="7056129" y="2819406"/>
            <a:ext cx="4284972" cy="1920240"/>
          </a:xfrm>
          <a:prstGeom prst="rect">
            <a:avLst/>
          </a:prstGeom>
        </p:spPr>
        <p:txBody>
          <a:bodyPr wrap="square">
            <a:spAutoFit/>
          </a:bodyPr>
          <a:lstStyle/>
          <a:p>
            <a:pPr defTabSz="914126">
              <a:lnSpc>
                <a:spcPct val="150000"/>
              </a:lnSpc>
              <a:defRPr/>
            </a:pPr>
            <a:r>
              <a:rPr altLang="en-US" lang="zh-CN" smtClean="0" sz="1600">
                <a:solidFill>
                  <a:schemeClr val="tx1">
                    <a:lumMod val="85000"/>
                    <a:lumOff val="15000"/>
                  </a:schemeClr>
                </a:solidFill>
                <a:latin typeface="Adobe Arabic"/>
                <a:ea typeface="微软雅黑"/>
                <a:cs typeface="+mn-ea"/>
                <a:sym typeface="+mn-lt"/>
              </a:rPr>
              <a:t>我们一直在寻找这样的人：他是最适合某个特定岗位。实际上，我们在招聘之前，已经有了这个人的轮廓，并详细界定了他的各种素质和能力。招聘要做的，就是找到对号入座的人，虽然很多时候我们找不到完全符合的”</a:t>
            </a:r>
          </a:p>
        </p:txBody>
      </p:sp>
      <p:sp>
        <p:nvSpPr>
          <p:cNvPr id="17" name="矩形 8"/>
          <p:cNvSpPr>
            <a:spLocks noChangeArrowheads="1"/>
          </p:cNvSpPr>
          <p:nvPr/>
        </p:nvSpPr>
        <p:spPr bwMode="auto">
          <a:xfrm>
            <a:off x="10259033" y="4764675"/>
            <a:ext cx="1125855" cy="396088"/>
          </a:xfrm>
          <a:prstGeom prst="rect">
            <a:avLst/>
          </a:prstGeom>
          <a:noFill/>
          <a:ln w="9525">
            <a:noFill/>
            <a:miter lim="800000"/>
          </a:ln>
        </p:spPr>
        <p:txBody>
          <a:bodyPr wrap="none">
            <a:spAutoFit/>
          </a:bodyPr>
          <a:lstStyle/>
          <a:p>
            <a:pPr defTabSz="914126">
              <a:defRPr/>
            </a:pPr>
            <a:r>
              <a:rPr altLang="zh-CN" lang="en-US" sz="1999">
                <a:solidFill>
                  <a:schemeClr val="tx1">
                    <a:lumMod val="85000"/>
                    <a:lumOff val="15000"/>
                  </a:schemeClr>
                </a:solidFill>
                <a:latin typeface="Adobe Arabic"/>
                <a:ea typeface="微软雅黑"/>
                <a:cs typeface="+mn-ea"/>
                <a:sym typeface="+mn-lt"/>
              </a:rPr>
              <a:t>—— HR</a:t>
            </a:r>
          </a:p>
        </p:txBody>
      </p:sp>
      <p:sp>
        <p:nvSpPr>
          <p:cNvPr id="20" name="TextBox 6"/>
          <p:cNvSpPr txBox="1">
            <a:spLocks noChangeArrowheads="1"/>
          </p:cNvSpPr>
          <p:nvPr/>
        </p:nvSpPr>
        <p:spPr bwMode="auto">
          <a:xfrm>
            <a:off x="7056129" y="5479500"/>
            <a:ext cx="3993631" cy="566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lnSpc>
                <a:spcPct val="130000"/>
              </a:lnSpc>
              <a:spcBef>
                <a:spcPct val="0"/>
              </a:spcBef>
              <a:spcAft>
                <a:spcPct val="0"/>
              </a:spcAft>
            </a:pPr>
            <a:r>
              <a:rPr altLang="en-US" b="1" lang="zh-CN" sz="2399">
                <a:solidFill>
                  <a:srgbClr val="B83C28"/>
                </a:solidFill>
                <a:latin typeface="Adobe Arabic"/>
                <a:ea typeface="微软雅黑"/>
                <a:cs typeface="+mn-ea"/>
                <a:sym typeface="+mn-lt"/>
              </a:rPr>
              <a:t>这个轮廓就是胜任素质模型</a:t>
            </a:r>
          </a:p>
        </p:txBody>
      </p:sp>
      <p:grpSp>
        <p:nvGrpSpPr>
          <p:cNvPr id="9" name="组合 8"/>
          <p:cNvGrpSpPr/>
          <p:nvPr/>
        </p:nvGrpSpPr>
        <p:grpSpPr>
          <a:xfrm>
            <a:off x="-451674" y="304109"/>
            <a:ext cx="6172277" cy="553205"/>
            <a:chOff x="-451674" y="304109"/>
            <a:chExt cx="6172277" cy="553205"/>
          </a:xfrm>
        </p:grpSpPr>
        <p:sp>
          <p:nvSpPr>
            <p:cNvPr id="10"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1" name="组合 10"/>
            <p:cNvGrpSpPr/>
            <p:nvPr/>
          </p:nvGrpSpPr>
          <p:grpSpPr>
            <a:xfrm>
              <a:off x="-451674" y="304109"/>
              <a:ext cx="1217948" cy="553205"/>
              <a:chOff x="-337374" y="247695"/>
              <a:chExt cx="835806" cy="379632"/>
            </a:xfrm>
          </p:grpSpPr>
          <p:sp>
            <p:nvSpPr>
              <p:cNvPr id="13" name="平行四边形 12"/>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4" name="平行四边形 13"/>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2" name="平行四边形 1"/>
          <p:cNvSpPr/>
          <p:nvPr/>
        </p:nvSpPr>
        <p:spPr>
          <a:xfrm>
            <a:off x="6032500" y="2014907"/>
            <a:ext cx="4394200" cy="550718"/>
          </a:xfrm>
          <a:prstGeom prst="parallelogram">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226" name="文本框 7"/>
          <p:cNvSpPr txBox="1">
            <a:spLocks noChangeArrowheads="1"/>
          </p:cNvSpPr>
          <p:nvPr/>
        </p:nvSpPr>
        <p:spPr bwMode="auto">
          <a:xfrm>
            <a:off x="6794424" y="2042913"/>
            <a:ext cx="3464611"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mtClean="0" spc="300" sz="2000">
                <a:solidFill>
                  <a:schemeClr val="bg1"/>
                </a:solidFill>
                <a:latin charset="-122" panose="020b0503020204020204" pitchFamily="34" typeface="微软雅黑"/>
                <a:ea charset="-122" panose="020b0503020204020204" pitchFamily="34" typeface="微软雅黑"/>
                <a:cs typeface="+mn-ea"/>
                <a:sym typeface="+mn-lt"/>
              </a:rPr>
              <a:t>胜任素质模型的定义</a:t>
            </a:r>
          </a:p>
        </p:txBody>
      </p:sp>
    </p:spTree>
    <p:extLst>
      <p:ext uri="{BB962C8B-B14F-4D97-AF65-F5344CB8AC3E}">
        <p14:creationId val="387102114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6"/>
                                        </p:tgtEl>
                                        <p:attrNameLst>
                                          <p:attrName>style.visibility</p:attrName>
                                        </p:attrNameLst>
                                      </p:cBhvr>
                                      <p:to>
                                        <p:strVal val="visible"/>
                                      </p:to>
                                    </p:set>
                                    <p:animEffect filter="wipe(down)" transition="in">
                                      <p:cBhvr>
                                        <p:cTn dur="500" id="12"/>
                                        <p:tgtEl>
                                          <p:spTgt spid="1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2226"/>
                                        </p:tgtEl>
                                        <p:attrNameLst>
                                          <p:attrName>style.visibility</p:attrName>
                                        </p:attrNameLst>
                                      </p:cBhvr>
                                      <p:to>
                                        <p:strVal val="visible"/>
                                      </p:to>
                                    </p:set>
                                    <p:anim calcmode="lin" valueType="num">
                                      <p:cBhvr>
                                        <p:cTn dur="500" fill="hold" id="22"/>
                                        <p:tgtEl>
                                          <p:spTgt spid="52226"/>
                                        </p:tgtEl>
                                        <p:attrNameLst>
                                          <p:attrName>ppt_w</p:attrName>
                                        </p:attrNameLst>
                                      </p:cBhvr>
                                      <p:tavLst>
                                        <p:tav tm="0">
                                          <p:val>
                                            <p:fltVal val="0"/>
                                          </p:val>
                                        </p:tav>
                                        <p:tav tm="100000">
                                          <p:val>
                                            <p:strVal val="#ppt_w"/>
                                          </p:val>
                                        </p:tav>
                                      </p:tavLst>
                                    </p:anim>
                                    <p:anim calcmode="lin" valueType="num">
                                      <p:cBhvr>
                                        <p:cTn dur="500" fill="hold" id="23"/>
                                        <p:tgtEl>
                                          <p:spTgt spid="52226"/>
                                        </p:tgtEl>
                                        <p:attrNameLst>
                                          <p:attrName>ppt_h</p:attrName>
                                        </p:attrNameLst>
                                      </p:cBhvr>
                                      <p:tavLst>
                                        <p:tav tm="0">
                                          <p:val>
                                            <p:fltVal val="0"/>
                                          </p:val>
                                        </p:tav>
                                        <p:tav tm="100000">
                                          <p:val>
                                            <p:strVal val="#ppt_h"/>
                                          </p:val>
                                        </p:tav>
                                      </p:tavLst>
                                    </p:anim>
                                    <p:animEffect filter="fade" transition="in">
                                      <p:cBhvr>
                                        <p:cTn dur="500" id="24"/>
                                        <p:tgtEl>
                                          <p:spTgt spid="5222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1000" id="34"/>
                                        <p:tgtEl>
                                          <p:spTgt spid="17"/>
                                        </p:tgtEl>
                                      </p:cBhvr>
                                    </p:animEffect>
                                    <p:anim calcmode="lin" valueType="num">
                                      <p:cBhvr>
                                        <p:cTn dur="1000" fill="hold" id="35"/>
                                        <p:tgtEl>
                                          <p:spTgt spid="17"/>
                                        </p:tgtEl>
                                        <p:attrNameLst>
                                          <p:attrName>ppt_x</p:attrName>
                                        </p:attrNameLst>
                                      </p:cBhvr>
                                      <p:tavLst>
                                        <p:tav tm="0">
                                          <p:val>
                                            <p:strVal val="#ppt_x"/>
                                          </p:val>
                                        </p:tav>
                                        <p:tav tm="100000">
                                          <p:val>
                                            <p:strVal val="#ppt_x"/>
                                          </p:val>
                                        </p:tav>
                                      </p:tavLst>
                                    </p:anim>
                                    <p:anim calcmode="lin" valueType="num">
                                      <p:cBhvr>
                                        <p:cTn dur="1000" fill="hold" id="36"/>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6" presetSubtype="21">
                                  <p:stCondLst>
                                    <p:cond delay="0"/>
                                  </p:stCondLst>
                                  <p:childTnLst>
                                    <p:set>
                                      <p:cBhvr>
                                        <p:cTn dur="1" fill="hold" id="40">
                                          <p:stCondLst>
                                            <p:cond delay="0"/>
                                          </p:stCondLst>
                                        </p:cTn>
                                        <p:tgtEl>
                                          <p:spTgt spid="20"/>
                                        </p:tgtEl>
                                        <p:attrNameLst>
                                          <p:attrName>style.visibility</p:attrName>
                                        </p:attrNameLst>
                                      </p:cBhvr>
                                      <p:to>
                                        <p:strVal val="visible"/>
                                      </p:to>
                                    </p:set>
                                    <p:animEffect filter="barn(inVertical)" transition="in">
                                      <p:cBhvr>
                                        <p:cTn dur="500" id="4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0"/>
      <p:bldP grpId="0" spid="2"/>
      <p:bldP grpId="0" spid="5222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17"/>
          <p:cNvSpPr txBox="1">
            <a:spLocks noChangeArrowheads="1"/>
          </p:cNvSpPr>
          <p:nvPr/>
        </p:nvSpPr>
        <p:spPr bwMode="auto">
          <a:xfrm>
            <a:off x="753022" y="2196485"/>
            <a:ext cx="10956378"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b="1" lang="zh-CN" sz="1600">
                <a:solidFill>
                  <a:srgbClr val="C00000"/>
                </a:solidFill>
                <a:latin typeface="Adobe Arabic"/>
                <a:ea typeface="微软雅黑"/>
                <a:cs typeface="+mn-ea"/>
                <a:sym typeface="+mn-lt"/>
              </a:rPr>
              <a:t>胜任素质模型就是某具体岗位所要求的一系列不同素质要素的组合。素质模型中各要素的表现形式和重要性分别有两种典型的模型可形象地表现出来。即“素质的冰山模型”或“素质的洋葱头模型”，但无论是哪一种模型，从表层到深层或从外到内都依次包含“知识、技能、价值观/态度、社会角色、自我形象、个性、动机”等因素。</a:t>
            </a:r>
          </a:p>
        </p:txBody>
      </p:sp>
      <p:sp>
        <p:nvSpPr>
          <p:cNvPr id="14" name="TextBox 17"/>
          <p:cNvSpPr txBox="1">
            <a:spLocks noChangeArrowheads="1"/>
          </p:cNvSpPr>
          <p:nvPr/>
        </p:nvSpPr>
        <p:spPr bwMode="auto">
          <a:xfrm>
            <a:off x="2434187" y="6096525"/>
            <a:ext cx="7782946"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457063">
              <a:lnSpc>
                <a:spcPct val="130000"/>
              </a:lnSpc>
              <a:spcBef>
                <a:spcPct val="0"/>
              </a:spcBef>
              <a:spcAft>
                <a:spcPct val="0"/>
              </a:spcAft>
            </a:pPr>
            <a:r>
              <a:rPr altLang="en-US" b="1" lang="zh-CN" sz="1600">
                <a:solidFill>
                  <a:schemeClr val="tx1">
                    <a:lumMod val="85000"/>
                    <a:lumOff val="15000"/>
                  </a:schemeClr>
                </a:solidFill>
                <a:latin typeface="Adobe Arabic"/>
                <a:ea typeface="微软雅黑"/>
                <a:cs typeface="+mn-ea"/>
                <a:sym typeface="+mn-lt"/>
              </a:rPr>
              <a:t>这些因素综合概括为任职资格或选人标准的通用六个维度，如图。</a:t>
            </a:r>
          </a:p>
        </p:txBody>
      </p:sp>
      <p:grpSp>
        <p:nvGrpSpPr>
          <p:cNvPr id="9" name="组合 8"/>
          <p:cNvGrpSpPr/>
          <p:nvPr/>
        </p:nvGrpSpPr>
        <p:grpSpPr>
          <a:xfrm>
            <a:off x="-451674" y="304109"/>
            <a:ext cx="6172277" cy="553205"/>
            <a:chOff x="-451674" y="304109"/>
            <a:chExt cx="6172277" cy="553205"/>
          </a:xfrm>
        </p:grpSpPr>
        <p:sp>
          <p:nvSpPr>
            <p:cNvPr id="10"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1" name="组合 10"/>
            <p:cNvGrpSpPr/>
            <p:nvPr/>
          </p:nvGrpSpPr>
          <p:grpSpPr>
            <a:xfrm>
              <a:off x="-451674" y="304109"/>
              <a:ext cx="1217948" cy="553205"/>
              <a:chOff x="-337374" y="247695"/>
              <a:chExt cx="835806" cy="379632"/>
            </a:xfrm>
          </p:grpSpPr>
          <p:sp>
            <p:nvSpPr>
              <p:cNvPr id="12" name="平行四边形 1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6" name="平行四边形 15"/>
          <p:cNvSpPr/>
          <p:nvPr/>
        </p:nvSpPr>
        <p:spPr>
          <a:xfrm>
            <a:off x="766274" y="1520170"/>
            <a:ext cx="3335826" cy="550718"/>
          </a:xfrm>
          <a:prstGeom prst="parallelogram">
            <a:avLst>
              <a:gd fmla="val 0"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7"/>
          <p:cNvSpPr txBox="1">
            <a:spLocks noChangeArrowheads="1"/>
          </p:cNvSpPr>
          <p:nvPr/>
        </p:nvSpPr>
        <p:spPr bwMode="auto">
          <a:xfrm>
            <a:off x="931297" y="1537109"/>
            <a:ext cx="3464611"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mtClean="0" spc="300" sz="2000">
                <a:solidFill>
                  <a:schemeClr val="bg1"/>
                </a:solidFill>
                <a:latin charset="-122" panose="020b0503020204020204" pitchFamily="34" typeface="微软雅黑"/>
                <a:ea charset="-122" panose="020b0503020204020204" pitchFamily="34" typeface="微软雅黑"/>
                <a:cs typeface="+mn-ea"/>
                <a:sym typeface="+mn-lt"/>
              </a:rPr>
              <a:t>胜任素质模型的定义</a:t>
            </a:r>
          </a:p>
        </p:txBody>
      </p:sp>
      <p:pic>
        <p:nvPicPr>
          <p:cNvPr id="2" name="图片 1"/>
          <p:cNvPicPr>
            <a:picLocks noChangeAspect="1"/>
          </p:cNvPicPr>
          <p:nvPr/>
        </p:nvPicPr>
        <p:blipFill>
          <a:blip r:embed="rId3">
            <a:extLst>
              <a:ext uri="{28A0092B-C50C-407E-A947-70E740481C1C}">
                <a14:useLocalDpi/>
              </a:ext>
            </a:extLst>
          </a:blip>
          <a:srcRect b="59023" t="6945"/>
          <a:stretch>
            <a:fillRect/>
          </a:stretch>
        </p:blipFill>
        <p:spPr>
          <a:xfrm>
            <a:off x="575816" y="3410060"/>
            <a:ext cx="11133583" cy="2525486"/>
          </a:xfrm>
          <a:prstGeom prst="rect">
            <a:avLst/>
          </a:prstGeom>
        </p:spPr>
      </p:pic>
    </p:spTree>
    <p:extLst>
      <p:ext uri="{BB962C8B-B14F-4D97-AF65-F5344CB8AC3E}">
        <p14:creationId val="96392093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3"/>
                                        </p:tgtEl>
                                        <p:attrNameLst>
                                          <p:attrName>style.visibility</p:attrName>
                                        </p:attrNameLst>
                                      </p:cBhvr>
                                      <p:to>
                                        <p:strVal val="visible"/>
                                      </p:to>
                                    </p:set>
                                    <p:animEffect filter="wipe(left)" transition="in">
                                      <p:cBhvr>
                                        <p:cTn dur="500" id="24"/>
                                        <p:tgtEl>
                                          <p:spTgt spid="1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2"/>
                                        </p:tgtEl>
                                        <p:attrNameLst>
                                          <p:attrName>style.visibility</p:attrName>
                                        </p:attrNameLst>
                                      </p:cBhvr>
                                      <p:to>
                                        <p:strVal val="visible"/>
                                      </p:to>
                                    </p:set>
                                    <p:animEffect filter="barn(inVertical)" transition="in">
                                      <p:cBhvr>
                                        <p:cTn dur="500" id="29"/>
                                        <p:tgtEl>
                                          <p:spTgt spid="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6"/>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五边形 25"/>
          <p:cNvSpPr/>
          <p:nvPr/>
        </p:nvSpPr>
        <p:spPr>
          <a:xfrm>
            <a:off x="2775523" y="1195537"/>
            <a:ext cx="8810753" cy="787400"/>
          </a:xfrm>
          <a:prstGeom prst="homePlate">
            <a:avLst>
              <a:gd fmla="val 0" name="adj"/>
            </a:avLst>
          </a:prstGeom>
          <a:no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6"/>
          <p:cNvSpPr txBox="1">
            <a:spLocks noChangeArrowheads="1"/>
          </p:cNvSpPr>
          <p:nvPr/>
        </p:nvSpPr>
        <p:spPr bwMode="auto">
          <a:xfrm>
            <a:off x="3375681" y="1262839"/>
            <a:ext cx="7949892"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我们面试的方法，技巧再好，如果不清楚要什么样的人，也是白搭。这里列举一些我们认为应该选择的。虽然不同公司招聘不同类型的人，但以下几点恐怕具有普遍性。</a:t>
            </a:r>
          </a:p>
        </p:txBody>
      </p:sp>
      <p:grpSp>
        <p:nvGrpSpPr>
          <p:cNvPr id="10" name="组合 9"/>
          <p:cNvGrpSpPr/>
          <p:nvPr/>
        </p:nvGrpSpPr>
        <p:grpSpPr>
          <a:xfrm>
            <a:off x="530252" y="2169374"/>
            <a:ext cx="2953425" cy="631261"/>
            <a:chOff x="539075" y="2478060"/>
            <a:chExt cx="2953425" cy="631261"/>
          </a:xfrm>
        </p:grpSpPr>
        <p:sp>
          <p:nvSpPr>
            <p:cNvPr id="6" name="圆角矩形 5"/>
            <p:cNvSpPr/>
            <p:nvPr/>
          </p:nvSpPr>
          <p:spPr>
            <a:xfrm>
              <a:off x="890290" y="2579311"/>
              <a:ext cx="2602210"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bwMode="auto">
            <a:xfrm>
              <a:off x="539075" y="2478060"/>
              <a:ext cx="629325" cy="631261"/>
            </a:xfrm>
            <a:prstGeom prst="ellips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01</a:t>
              </a:r>
            </a:p>
          </p:txBody>
        </p:sp>
        <p:sp>
          <p:nvSpPr>
            <p:cNvPr id="54278" name="文本框 9"/>
            <p:cNvSpPr txBox="1">
              <a:spLocks noChangeArrowheads="1"/>
            </p:cNvSpPr>
            <p:nvPr/>
          </p:nvSpPr>
          <p:spPr bwMode="auto">
            <a:xfrm>
              <a:off x="1289004" y="2562205"/>
              <a:ext cx="20955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pc="300">
                  <a:solidFill>
                    <a:schemeClr val="bg1"/>
                  </a:solidFill>
                  <a:latin typeface="Adobe Arabic"/>
                  <a:ea typeface="微软雅黑"/>
                  <a:cs typeface="+mn-ea"/>
                  <a:sym typeface="+mn-lt"/>
                </a:rPr>
                <a:t>内层特征更重要</a:t>
              </a:r>
            </a:p>
          </p:txBody>
        </p:sp>
      </p:grpSp>
      <p:sp>
        <p:nvSpPr>
          <p:cNvPr id="15" name="TextBox 17"/>
          <p:cNvSpPr txBox="1">
            <a:spLocks noChangeArrowheads="1"/>
          </p:cNvSpPr>
          <p:nvPr/>
        </p:nvSpPr>
        <p:spPr bwMode="auto">
          <a:xfrm>
            <a:off x="629928" y="2896261"/>
            <a:ext cx="10956348"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rgbClr val="5F5E5C"/>
                </a:solidFill>
                <a:latin typeface="Adobe Arabic"/>
                <a:ea typeface="微软雅黑"/>
                <a:cs typeface="+mn-ea"/>
                <a:sym typeface="+mn-lt"/>
              </a:rPr>
              <a:t>无论是“素质的冰山模型”还是“素质的洋葱头模型”，外层或表层是外显的特征，内层或深层是内在的特征，其重要是后者大于前者。我们往往迫于时间压力，在选人时不一定会坚持选人标准，很多时候会被候选人丰富的工作背景、知名企业的光环等给蒙蔽，而不做更多深层次的考察就决定录用。其实选适合的人，最重要的是要看文化，看价值观，看求职动机。</a:t>
            </a:r>
          </a:p>
        </p:txBody>
      </p:sp>
      <p:sp>
        <p:nvSpPr>
          <p:cNvPr id="17" name="TextBox 6"/>
          <p:cNvSpPr txBox="1">
            <a:spLocks noChangeArrowheads="1"/>
          </p:cNvSpPr>
          <p:nvPr/>
        </p:nvSpPr>
        <p:spPr bwMode="auto">
          <a:xfrm>
            <a:off x="1094749" y="3862556"/>
            <a:ext cx="76465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lnSpc>
                <a:spcPct val="130000"/>
              </a:lnSpc>
              <a:spcBef>
                <a:spcPct val="0"/>
              </a:spcBef>
              <a:spcAft>
                <a:spcPct val="0"/>
              </a:spcAft>
            </a:pPr>
            <a:r>
              <a:rPr altLang="en-US" b="1" lang="zh-CN" smtClean="0">
                <a:solidFill>
                  <a:srgbClr val="B83C28"/>
                </a:solidFill>
                <a:latin typeface="Adobe Arabic"/>
                <a:ea typeface="微软雅黑"/>
                <a:cs typeface="+mn-ea"/>
                <a:sym typeface="+mn-lt"/>
              </a:rPr>
              <a:t>注意:</a:t>
            </a:r>
          </a:p>
        </p:txBody>
      </p:sp>
      <p:grpSp>
        <p:nvGrpSpPr>
          <p:cNvPr id="13" name="组合 12"/>
          <p:cNvGrpSpPr/>
          <p:nvPr/>
        </p:nvGrpSpPr>
        <p:grpSpPr>
          <a:xfrm>
            <a:off x="-451674" y="304109"/>
            <a:ext cx="6172277" cy="553205"/>
            <a:chOff x="-451674" y="304109"/>
            <a:chExt cx="6172277" cy="553205"/>
          </a:xfrm>
        </p:grpSpPr>
        <p:sp>
          <p:nvSpPr>
            <p:cNvPr id="14"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6" name="组合 15"/>
            <p:cNvGrpSpPr/>
            <p:nvPr/>
          </p:nvGrpSpPr>
          <p:grpSpPr>
            <a:xfrm>
              <a:off x="-451674" y="304109"/>
              <a:ext cx="1217948" cy="553205"/>
              <a:chOff x="-337374" y="247695"/>
              <a:chExt cx="835806" cy="379632"/>
            </a:xfrm>
          </p:grpSpPr>
          <p:sp>
            <p:nvSpPr>
              <p:cNvPr id="18" name="平行四边形 1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0" name="平行四边形 19"/>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4" name="五边形 3"/>
          <p:cNvSpPr/>
          <p:nvPr/>
        </p:nvSpPr>
        <p:spPr>
          <a:xfrm>
            <a:off x="603793" y="1195537"/>
            <a:ext cx="2511186" cy="787400"/>
          </a:xfrm>
          <a:prstGeom prst="homePlate">
            <a:avLst>
              <a:gd fmla="val 40323" name="adj"/>
            </a:avLst>
          </a:prstGeom>
          <a:solidFill>
            <a:srgbClr val="B83C28"/>
          </a:solid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4199" y="1381974"/>
            <a:ext cx="2011680" cy="447858"/>
          </a:xfrm>
          <a:prstGeom prst="rect">
            <a:avLst/>
          </a:prstGeom>
        </p:spPr>
        <p:txBody>
          <a:bodyPr wrap="none">
            <a:spAutoFit/>
          </a:bodyPr>
          <a:lstStyle/>
          <a:p>
            <a:pPr defTabSz="914126" fontAlgn="base">
              <a:lnSpc>
                <a:spcPct val="130000"/>
              </a:lnSpc>
              <a:spcBef>
                <a:spcPct val="0"/>
              </a:spcBef>
              <a:spcAft>
                <a:spcPct val="0"/>
              </a:spcAft>
            </a:pPr>
            <a:r>
              <a:rPr altLang="en-US" b="1" lang="zh-CN" smtClean="0" sz="1799">
                <a:solidFill>
                  <a:schemeClr val="bg1"/>
                </a:solidFill>
                <a:latin typeface="Adobe Arabic"/>
                <a:ea typeface="微软雅黑"/>
                <a:cs typeface="+mn-ea"/>
                <a:sym typeface="+mn-lt"/>
              </a:rPr>
              <a:t>选择什么类型的人</a:t>
            </a:r>
          </a:p>
        </p:txBody>
      </p:sp>
      <p:sp>
        <p:nvSpPr>
          <p:cNvPr id="11" name="燕尾形 10"/>
          <p:cNvSpPr/>
          <p:nvPr/>
        </p:nvSpPr>
        <p:spPr>
          <a:xfrm>
            <a:off x="720766" y="3937095"/>
            <a:ext cx="186226" cy="303354"/>
          </a:xfrm>
          <a:prstGeom prst="chevron">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燕尾形 29"/>
          <p:cNvSpPr/>
          <p:nvPr/>
        </p:nvSpPr>
        <p:spPr>
          <a:xfrm>
            <a:off x="881467" y="3937095"/>
            <a:ext cx="186226" cy="303354"/>
          </a:xfrm>
          <a:prstGeom prst="chevron">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矩形 26"/>
          <p:cNvSpPr/>
          <p:nvPr/>
        </p:nvSpPr>
        <p:spPr>
          <a:xfrm>
            <a:off x="1759861" y="3894628"/>
            <a:ext cx="9077325" cy="368808"/>
          </a:xfrm>
          <a:prstGeom prst="rect">
            <a:avLst/>
          </a:prstGeom>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这并不是说，外层特征不重要，我们可以用“外层特征是底线，内层特征是根本”来概括二者之间重要性的区别。</a:t>
            </a:r>
          </a:p>
        </p:txBody>
      </p:sp>
      <p:sp>
        <p:nvSpPr>
          <p:cNvPr id="32" name="TextBox 17"/>
          <p:cNvSpPr txBox="1">
            <a:spLocks noChangeArrowheads="1"/>
          </p:cNvSpPr>
          <p:nvPr/>
        </p:nvSpPr>
        <p:spPr bwMode="auto">
          <a:xfrm>
            <a:off x="629928" y="5219921"/>
            <a:ext cx="10956348"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indent="0">
              <a:lnSpc>
                <a:spcPct val="130000"/>
              </a:lnSpc>
              <a:spcBef>
                <a:spcPct val="0"/>
              </a:spcBef>
              <a:spcAft>
                <a:spcPct val="0"/>
              </a:spcAft>
              <a:defRPr sz="1400">
                <a:solidFill>
                  <a:srgbClr val="5F5E5C"/>
                </a:solidFill>
                <a:latin typeface="Adobe Arabic"/>
                <a:ea typeface="微软雅黑"/>
                <a:cs typeface="+mn-ea"/>
              </a:defRPr>
            </a:lvl1pPr>
            <a:lvl2pPr>
              <a:defRPr>
                <a:latin charset="0" pitchFamily="34" typeface="Calibri"/>
                <a:ea charset="-122" pitchFamily="2" typeface="宋体"/>
              </a:defRPr>
            </a:lvl2pPr>
            <a:lvl3pPr>
              <a:defRPr>
                <a:latin charset="0" pitchFamily="34" typeface="Calibri"/>
                <a:ea charset="-122" pitchFamily="2" typeface="宋体"/>
              </a:defRPr>
            </a:lvl3pPr>
            <a:lvl4pPr>
              <a:defRPr>
                <a:latin charset="0" pitchFamily="34" typeface="Calibri"/>
                <a:ea charset="-122" pitchFamily="2" typeface="宋体"/>
              </a:defRPr>
            </a:lvl4pPr>
            <a:lvl5pPr>
              <a:defRPr>
                <a:latin charset="0" pitchFamily="34" typeface="Calibri"/>
                <a:ea charset="-122" pitchFamily="2" typeface="宋体"/>
              </a:defRPr>
            </a:lvl5pPr>
            <a:lvl6pPr fontAlgn="base">
              <a:spcBef>
                <a:spcPct val="0"/>
              </a:spcBef>
              <a:spcAft>
                <a:spcPct val="0"/>
              </a:spcAft>
              <a:buFont charset="0" panose="020b0604020202020204" pitchFamily="34" typeface="Arial"/>
              <a:defRPr>
                <a:latin charset="0" pitchFamily="34" typeface="Calibri"/>
                <a:ea charset="-122" pitchFamily="2" typeface="宋体"/>
              </a:defRPr>
            </a:lvl6pPr>
            <a:lvl7pPr fontAlgn="base">
              <a:spcBef>
                <a:spcPct val="0"/>
              </a:spcBef>
              <a:spcAft>
                <a:spcPct val="0"/>
              </a:spcAft>
              <a:buFont charset="0" panose="020b0604020202020204" pitchFamily="34" typeface="Arial"/>
              <a:defRPr>
                <a:latin charset="0" pitchFamily="34" typeface="Calibri"/>
                <a:ea charset="-122" pitchFamily="2" typeface="宋体"/>
              </a:defRPr>
            </a:lvl7pPr>
            <a:lvl8pPr fontAlgn="base">
              <a:spcBef>
                <a:spcPct val="0"/>
              </a:spcBef>
              <a:spcAft>
                <a:spcPct val="0"/>
              </a:spcAft>
              <a:buFont charset="0" panose="020b0604020202020204" pitchFamily="34" typeface="Arial"/>
              <a:defRPr>
                <a:latin charset="0" pitchFamily="34" typeface="Calibri"/>
                <a:ea charset="-122" pitchFamily="2" typeface="宋体"/>
              </a:defRPr>
            </a:lvl8pPr>
            <a:lvl9pPr fontAlgn="base">
              <a:spcBef>
                <a:spcPct val="0"/>
              </a:spcBef>
              <a:spcAft>
                <a:spcPct val="0"/>
              </a:spcAft>
              <a:buFont charset="0" panose="020b0604020202020204" pitchFamily="34" typeface="Arial"/>
              <a:defRPr>
                <a:latin charset="0" pitchFamily="34" typeface="Calibri"/>
                <a:ea charset="-122" pitchFamily="2" typeface="宋体"/>
              </a:defRPr>
            </a:lvl9pPr>
          </a:lstStyle>
          <a:p>
            <a:r>
              <a:rPr altLang="en-US" lang="zh-CN">
                <a:sym typeface="+mn-lt"/>
              </a:rPr>
              <a:t>有的应聘者什么都懂一点，但什么都不精通。而有的应聘者虽然有很多地方不如他人，但在某些点上有过人之处。如果此人在某点上可以比他人做得更好，更透，说明此人有自己独特的方法或见解，在其它事情上同样可以做的更好，更透。</a:t>
            </a:r>
          </a:p>
        </p:txBody>
      </p:sp>
      <p:sp>
        <p:nvSpPr>
          <p:cNvPr id="33" name="矩形 32"/>
          <p:cNvSpPr>
            <a:spLocks noChangeArrowheads="1"/>
          </p:cNvSpPr>
          <p:nvPr/>
        </p:nvSpPr>
        <p:spPr bwMode="auto">
          <a:xfrm>
            <a:off x="629928" y="5831037"/>
            <a:ext cx="10956348"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rgbClr val="5F5E5C"/>
                </a:solidFill>
                <a:latin typeface="Adobe Arabic"/>
                <a:ea typeface="微软雅黑"/>
                <a:cs typeface="+mn-ea"/>
                <a:sym typeface="+mn-lt"/>
              </a:rPr>
              <a:t>那么，我们一般宁可选择后者。从求职的角度来讲，这也就是所谓“千招会不如一招精”的道理，当然，作为面试官，我们要能够擅长去发现这个闪光的亮点。</a:t>
            </a:r>
          </a:p>
        </p:txBody>
      </p:sp>
      <p:grpSp>
        <p:nvGrpSpPr>
          <p:cNvPr id="34" name="组合 33"/>
          <p:cNvGrpSpPr/>
          <p:nvPr/>
        </p:nvGrpSpPr>
        <p:grpSpPr>
          <a:xfrm>
            <a:off x="629928" y="4543627"/>
            <a:ext cx="3193019" cy="631261"/>
            <a:chOff x="539075" y="2478060"/>
            <a:chExt cx="3193019" cy="631261"/>
          </a:xfrm>
        </p:grpSpPr>
        <p:sp>
          <p:nvSpPr>
            <p:cNvPr id="35" name="圆角矩形 34"/>
            <p:cNvSpPr/>
            <p:nvPr/>
          </p:nvSpPr>
          <p:spPr>
            <a:xfrm>
              <a:off x="890289" y="2579311"/>
              <a:ext cx="2841805"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bwMode="auto">
            <a:xfrm>
              <a:off x="539075" y="2478060"/>
              <a:ext cx="629325" cy="631261"/>
            </a:xfrm>
            <a:prstGeom prst="ellips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02</a:t>
              </a:r>
            </a:p>
          </p:txBody>
        </p:sp>
        <p:sp>
          <p:nvSpPr>
            <p:cNvPr id="37" name="文本框 9"/>
            <p:cNvSpPr txBox="1">
              <a:spLocks noChangeArrowheads="1"/>
            </p:cNvSpPr>
            <p:nvPr/>
          </p:nvSpPr>
          <p:spPr bwMode="auto">
            <a:xfrm>
              <a:off x="1289003" y="2562206"/>
              <a:ext cx="2443091"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mtClean="0" spc="300">
                  <a:solidFill>
                    <a:schemeClr val="bg1"/>
                  </a:solidFill>
                  <a:latin typeface="Adobe Arabic"/>
                  <a:ea typeface="微软雅黑"/>
                  <a:cs typeface="+mn-ea"/>
                  <a:sym typeface="+mn-lt"/>
                </a:rPr>
                <a:t>有亮点好过万金油</a:t>
              </a:r>
            </a:p>
          </p:txBody>
        </p:sp>
      </p:grpSp>
    </p:spTree>
    <p:extLst>
      <p:ext uri="{BB962C8B-B14F-4D97-AF65-F5344CB8AC3E}">
        <p14:creationId val="21813052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26"/>
                                        </p:tgtEl>
                                        <p:attrNameLst>
                                          <p:attrName>style.visibility</p:attrName>
                                        </p:attrNameLst>
                                      </p:cBhvr>
                                      <p:to>
                                        <p:strVal val="visible"/>
                                      </p:to>
                                    </p:set>
                                    <p:animEffect filter="wipe(left)" transition="in">
                                      <p:cBhvr>
                                        <p:cTn dur="500" id="27"/>
                                        <p:tgtEl>
                                          <p:spTgt spid="26"/>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0" presetSubtype="0">
                                  <p:stCondLst>
                                    <p:cond delay="0"/>
                                  </p:stCondLst>
                                  <p:childTnLst>
                                    <p:set>
                                      <p:cBhvr>
                                        <p:cTn dur="1" fill="hold" id="38">
                                          <p:stCondLst>
                                            <p:cond delay="0"/>
                                          </p:stCondLst>
                                        </p:cTn>
                                        <p:tgtEl>
                                          <p:spTgt spid="15"/>
                                        </p:tgtEl>
                                        <p:attrNameLst>
                                          <p:attrName>style.visibility</p:attrName>
                                        </p:attrNameLst>
                                      </p:cBhvr>
                                      <p:to>
                                        <p:strVal val="visible"/>
                                      </p:to>
                                    </p:set>
                                    <p:animEffect filter="fade" transition="in">
                                      <p:cBhvr>
                                        <p:cTn dur="500" id="39"/>
                                        <p:tgtEl>
                                          <p:spTgt spid="15"/>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p:cTn dur="500" fill="hold" id="44"/>
                                        <p:tgtEl>
                                          <p:spTgt spid="17"/>
                                        </p:tgtEl>
                                        <p:attrNameLst>
                                          <p:attrName>ppt_w</p:attrName>
                                        </p:attrNameLst>
                                      </p:cBhvr>
                                      <p:tavLst>
                                        <p:tav tm="0">
                                          <p:val>
                                            <p:fltVal val="0"/>
                                          </p:val>
                                        </p:tav>
                                        <p:tav tm="100000">
                                          <p:val>
                                            <p:strVal val="#ppt_w"/>
                                          </p:val>
                                        </p:tav>
                                      </p:tavLst>
                                    </p:anim>
                                    <p:anim calcmode="lin" valueType="num">
                                      <p:cBhvr>
                                        <p:cTn dur="500" fill="hold" id="45"/>
                                        <p:tgtEl>
                                          <p:spTgt spid="17"/>
                                        </p:tgtEl>
                                        <p:attrNameLst>
                                          <p:attrName>ppt_h</p:attrName>
                                        </p:attrNameLst>
                                      </p:cBhvr>
                                      <p:tavLst>
                                        <p:tav tm="0">
                                          <p:val>
                                            <p:fltVal val="0"/>
                                          </p:val>
                                        </p:tav>
                                        <p:tav tm="100000">
                                          <p:val>
                                            <p:strVal val="#ppt_h"/>
                                          </p:val>
                                        </p:tav>
                                      </p:tavLst>
                                    </p:anim>
                                    <p:animEffect filter="fade" transition="in">
                                      <p:cBhvr>
                                        <p:cTn dur="500" id="46"/>
                                        <p:tgtEl>
                                          <p:spTgt spid="17"/>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500" fill="hold" id="49"/>
                                        <p:tgtEl>
                                          <p:spTgt spid="11"/>
                                        </p:tgtEl>
                                        <p:attrNameLst>
                                          <p:attrName>ppt_w</p:attrName>
                                        </p:attrNameLst>
                                      </p:cBhvr>
                                      <p:tavLst>
                                        <p:tav tm="0">
                                          <p:val>
                                            <p:fltVal val="0"/>
                                          </p:val>
                                        </p:tav>
                                        <p:tav tm="100000">
                                          <p:val>
                                            <p:strVal val="#ppt_w"/>
                                          </p:val>
                                        </p:tav>
                                      </p:tavLst>
                                    </p:anim>
                                    <p:anim calcmode="lin" valueType="num">
                                      <p:cBhvr>
                                        <p:cTn dur="500" fill="hold" id="50"/>
                                        <p:tgtEl>
                                          <p:spTgt spid="11"/>
                                        </p:tgtEl>
                                        <p:attrNameLst>
                                          <p:attrName>ppt_h</p:attrName>
                                        </p:attrNameLst>
                                      </p:cBhvr>
                                      <p:tavLst>
                                        <p:tav tm="0">
                                          <p:val>
                                            <p:fltVal val="0"/>
                                          </p:val>
                                        </p:tav>
                                        <p:tav tm="100000">
                                          <p:val>
                                            <p:strVal val="#ppt_h"/>
                                          </p:val>
                                        </p:tav>
                                      </p:tavLst>
                                    </p:anim>
                                    <p:animEffect filter="fade" transition="in">
                                      <p:cBhvr>
                                        <p:cTn dur="500" id="51"/>
                                        <p:tgtEl>
                                          <p:spTgt spid="11"/>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30"/>
                                        </p:tgtEl>
                                        <p:attrNameLst>
                                          <p:attrName>style.visibility</p:attrName>
                                        </p:attrNameLst>
                                      </p:cBhvr>
                                      <p:to>
                                        <p:strVal val="visible"/>
                                      </p:to>
                                    </p:set>
                                    <p:anim calcmode="lin" valueType="num">
                                      <p:cBhvr>
                                        <p:cTn dur="500" fill="hold" id="54"/>
                                        <p:tgtEl>
                                          <p:spTgt spid="30"/>
                                        </p:tgtEl>
                                        <p:attrNameLst>
                                          <p:attrName>ppt_w</p:attrName>
                                        </p:attrNameLst>
                                      </p:cBhvr>
                                      <p:tavLst>
                                        <p:tav tm="0">
                                          <p:val>
                                            <p:fltVal val="0"/>
                                          </p:val>
                                        </p:tav>
                                        <p:tav tm="100000">
                                          <p:val>
                                            <p:strVal val="#ppt_w"/>
                                          </p:val>
                                        </p:tav>
                                      </p:tavLst>
                                    </p:anim>
                                    <p:anim calcmode="lin" valueType="num">
                                      <p:cBhvr>
                                        <p:cTn dur="500" fill="hold" id="55"/>
                                        <p:tgtEl>
                                          <p:spTgt spid="30"/>
                                        </p:tgtEl>
                                        <p:attrNameLst>
                                          <p:attrName>ppt_h</p:attrName>
                                        </p:attrNameLst>
                                      </p:cBhvr>
                                      <p:tavLst>
                                        <p:tav tm="0">
                                          <p:val>
                                            <p:fltVal val="0"/>
                                          </p:val>
                                        </p:tav>
                                        <p:tav tm="100000">
                                          <p:val>
                                            <p:strVal val="#ppt_h"/>
                                          </p:val>
                                        </p:tav>
                                      </p:tavLst>
                                    </p:anim>
                                    <p:animEffect filter="fade" transition="in">
                                      <p:cBhvr>
                                        <p:cTn dur="500" id="56"/>
                                        <p:tgtEl>
                                          <p:spTgt spid="30"/>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10" presetSubtype="0">
                                  <p:stCondLst>
                                    <p:cond delay="0"/>
                                  </p:stCondLst>
                                  <p:childTnLst>
                                    <p:set>
                                      <p:cBhvr>
                                        <p:cTn dur="1" fill="hold" id="60">
                                          <p:stCondLst>
                                            <p:cond delay="0"/>
                                          </p:stCondLst>
                                        </p:cTn>
                                        <p:tgtEl>
                                          <p:spTgt spid="27"/>
                                        </p:tgtEl>
                                        <p:attrNameLst>
                                          <p:attrName>style.visibility</p:attrName>
                                        </p:attrNameLst>
                                      </p:cBhvr>
                                      <p:to>
                                        <p:strVal val="visible"/>
                                      </p:to>
                                    </p:set>
                                    <p:animEffect filter="fade" transition="in">
                                      <p:cBhvr>
                                        <p:cTn dur="500" id="61"/>
                                        <p:tgtEl>
                                          <p:spTgt spid="27"/>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 presetSubtype="4">
                                  <p:stCondLst>
                                    <p:cond delay="0"/>
                                  </p:stCondLst>
                                  <p:childTnLst>
                                    <p:set>
                                      <p:cBhvr>
                                        <p:cTn dur="1" fill="hold" id="65">
                                          <p:stCondLst>
                                            <p:cond delay="0"/>
                                          </p:stCondLst>
                                        </p:cTn>
                                        <p:tgtEl>
                                          <p:spTgt spid="34"/>
                                        </p:tgtEl>
                                        <p:attrNameLst>
                                          <p:attrName>style.visibility</p:attrName>
                                        </p:attrNameLst>
                                      </p:cBhvr>
                                      <p:to>
                                        <p:strVal val="visible"/>
                                      </p:to>
                                    </p:set>
                                    <p:anim calcmode="lin" valueType="num">
                                      <p:cBhvr additive="base">
                                        <p:cTn dur="500" fill="hold" id="66"/>
                                        <p:tgtEl>
                                          <p:spTgt spid="34"/>
                                        </p:tgtEl>
                                        <p:attrNameLst>
                                          <p:attrName>ppt_x</p:attrName>
                                        </p:attrNameLst>
                                      </p:cBhvr>
                                      <p:tavLst>
                                        <p:tav tm="0">
                                          <p:val>
                                            <p:strVal val="#ppt_x"/>
                                          </p:val>
                                        </p:tav>
                                        <p:tav tm="100000">
                                          <p:val>
                                            <p:strVal val="#ppt_x"/>
                                          </p:val>
                                        </p:tav>
                                      </p:tavLst>
                                    </p:anim>
                                    <p:anim calcmode="lin" valueType="num">
                                      <p:cBhvr additive="base">
                                        <p:cTn dur="500" fill="hold" id="67"/>
                                        <p:tgtEl>
                                          <p:spTgt spid="34"/>
                                        </p:tgtEl>
                                        <p:attrNameLst>
                                          <p:attrName>ppt_y</p:attrName>
                                        </p:attrNameLst>
                                      </p:cBhvr>
                                      <p:tavLst>
                                        <p:tav tm="0">
                                          <p:val>
                                            <p:strVal val="1+#ppt_h/2"/>
                                          </p:val>
                                        </p:tav>
                                        <p:tav tm="100000">
                                          <p:val>
                                            <p:strVal val="#ppt_y"/>
                                          </p:val>
                                        </p:tav>
                                      </p:tavLst>
                                    </p:anim>
                                  </p:childTnLst>
                                </p:cTn>
                              </p:par>
                            </p:childTnLst>
                          </p:cTn>
                        </p:par>
                      </p:childTnLst>
                    </p:cTn>
                  </p:par>
                  <p:par>
                    <p:cTn fill="hold" id="68" nodeType="clickPar">
                      <p:stCondLst>
                        <p:cond delay="indefinite"/>
                      </p:stCondLst>
                      <p:childTnLst>
                        <p:par>
                          <p:cTn fill="hold" id="69" nodeType="afterGroup">
                            <p:stCondLst>
                              <p:cond delay="0"/>
                            </p:stCondLst>
                            <p:childTnLst>
                              <p:par>
                                <p:cTn fill="hold" grpId="0" id="70" nodeType="clickEffect" presetClass="entr" presetID="10" presetSubtype="0">
                                  <p:stCondLst>
                                    <p:cond delay="0"/>
                                  </p:stCondLst>
                                  <p:childTnLst>
                                    <p:set>
                                      <p:cBhvr>
                                        <p:cTn dur="1" fill="hold" id="71">
                                          <p:stCondLst>
                                            <p:cond delay="0"/>
                                          </p:stCondLst>
                                        </p:cTn>
                                        <p:tgtEl>
                                          <p:spTgt spid="32"/>
                                        </p:tgtEl>
                                        <p:attrNameLst>
                                          <p:attrName>style.visibility</p:attrName>
                                        </p:attrNameLst>
                                      </p:cBhvr>
                                      <p:to>
                                        <p:strVal val="visible"/>
                                      </p:to>
                                    </p:set>
                                    <p:animEffect filter="fade" transition="in">
                                      <p:cBhvr>
                                        <p:cTn dur="500" id="72"/>
                                        <p:tgtEl>
                                          <p:spTgt spid="32"/>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grpId="0" id="75" nodeType="clickEffect" presetClass="entr" presetID="10" presetSubtype="0">
                                  <p:stCondLst>
                                    <p:cond delay="0"/>
                                  </p:stCondLst>
                                  <p:childTnLst>
                                    <p:set>
                                      <p:cBhvr>
                                        <p:cTn dur="1" fill="hold" id="76">
                                          <p:stCondLst>
                                            <p:cond delay="0"/>
                                          </p:stCondLst>
                                        </p:cTn>
                                        <p:tgtEl>
                                          <p:spTgt spid="33"/>
                                        </p:tgtEl>
                                        <p:attrNameLst>
                                          <p:attrName>style.visibility</p:attrName>
                                        </p:attrNameLst>
                                      </p:cBhvr>
                                      <p:to>
                                        <p:strVal val="visible"/>
                                      </p:to>
                                    </p:set>
                                    <p:animEffect filter="fade" transition="in">
                                      <p:cBhvr>
                                        <p:cTn dur="500" id="7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15"/>
      <p:bldP grpId="0" spid="17"/>
      <p:bldP grpId="0" spid="4"/>
      <p:bldP grpId="0" spid="5"/>
      <p:bldP grpId="0" spid="11"/>
      <p:bldP grpId="0" spid="30"/>
      <p:bldP grpId="0" spid="27"/>
      <p:bldP grpId="0" spid="32"/>
      <p:bldP grpId="0" spid="3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17"/>
          <p:cNvSpPr txBox="1">
            <a:spLocks noChangeArrowheads="1"/>
          </p:cNvSpPr>
          <p:nvPr/>
        </p:nvSpPr>
        <p:spPr bwMode="auto">
          <a:xfrm>
            <a:off x="4129795" y="2105068"/>
            <a:ext cx="7326698"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rgbClr val="5F5E5C"/>
                </a:solidFill>
                <a:latin typeface="Adobe Arabic"/>
                <a:ea typeface="微软雅黑"/>
                <a:cs typeface="+mn-ea"/>
                <a:sym typeface="+mn-lt"/>
              </a:rPr>
              <a:t>众所周知，人无完人，如果一个人自信心过度膨胀，认为自己没有缺点，或谈不出自己的缺点，这种人要慎重对待。如果其信心爆棚，这种人可能受挫折太少，不利于应付未来工作中的复杂局面；如果一个人谈不出自己的缺点，可能这个人缺乏对自己的规划和反思，一个未能正确认识自我的人，怕也是难以摆正自己的心态。</a:t>
            </a:r>
          </a:p>
        </p:txBody>
      </p:sp>
      <p:sp>
        <p:nvSpPr>
          <p:cNvPr id="4" name="矩形 3"/>
          <p:cNvSpPr>
            <a:spLocks noChangeArrowheads="1"/>
          </p:cNvSpPr>
          <p:nvPr/>
        </p:nvSpPr>
        <p:spPr bwMode="auto">
          <a:xfrm>
            <a:off x="4129795" y="3358110"/>
            <a:ext cx="7647754"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indent="-285750" marL="285750">
              <a:lnSpc>
                <a:spcPct val="130000"/>
              </a:lnSpc>
              <a:spcBef>
                <a:spcPct val="0"/>
              </a:spcBef>
              <a:spcAft>
                <a:spcPct val="0"/>
              </a:spcAft>
              <a:buFont charset="2" panose="05000000000000000000" pitchFamily="2" typeface="Wingdings"/>
              <a:buChar char="ü"/>
            </a:pPr>
            <a:r>
              <a:rPr altLang="en-US" lang="zh-CN" sz="1600">
                <a:solidFill>
                  <a:srgbClr val="5F5E5C"/>
                </a:solidFill>
                <a:latin typeface="Adobe Arabic"/>
                <a:ea typeface="微软雅黑"/>
                <a:cs typeface="+mn-ea"/>
                <a:sym typeface="+mn-lt"/>
              </a:rPr>
              <a:t>因此，那种承认并了解自己的缺点，但充满信心的人，才是我们要选择的人。</a:t>
            </a:r>
          </a:p>
        </p:txBody>
      </p:sp>
      <p:grpSp>
        <p:nvGrpSpPr>
          <p:cNvPr id="9" name="组合 8"/>
          <p:cNvGrpSpPr/>
          <p:nvPr/>
        </p:nvGrpSpPr>
        <p:grpSpPr>
          <a:xfrm>
            <a:off x="-451674" y="304109"/>
            <a:ext cx="6172277" cy="553205"/>
            <a:chOff x="-451674" y="304109"/>
            <a:chExt cx="6172277" cy="553205"/>
          </a:xfrm>
        </p:grpSpPr>
        <p:sp>
          <p:nvSpPr>
            <p:cNvPr id="10"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素质模型</a:t>
              </a:r>
            </a:p>
          </p:txBody>
        </p:sp>
        <p:grpSp>
          <p:nvGrpSpPr>
            <p:cNvPr id="11" name="组合 10"/>
            <p:cNvGrpSpPr/>
            <p:nvPr/>
          </p:nvGrpSpPr>
          <p:grpSpPr>
            <a:xfrm>
              <a:off x="-451674" y="304109"/>
              <a:ext cx="1217948" cy="553205"/>
              <a:chOff x="-337374" y="247695"/>
              <a:chExt cx="835806" cy="379632"/>
            </a:xfrm>
          </p:grpSpPr>
          <p:sp>
            <p:nvSpPr>
              <p:cNvPr id="12" name="平行四边形 1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3" name="平行四边形 12"/>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15" name="组合 14"/>
          <p:cNvGrpSpPr/>
          <p:nvPr/>
        </p:nvGrpSpPr>
        <p:grpSpPr>
          <a:xfrm>
            <a:off x="4129795" y="1372556"/>
            <a:ext cx="2953425" cy="631261"/>
            <a:chOff x="539075" y="2478060"/>
            <a:chExt cx="2953425" cy="631261"/>
          </a:xfrm>
        </p:grpSpPr>
        <p:sp>
          <p:nvSpPr>
            <p:cNvPr id="16" name="圆角矩形 15"/>
            <p:cNvSpPr/>
            <p:nvPr/>
          </p:nvSpPr>
          <p:spPr>
            <a:xfrm>
              <a:off x="890290" y="2579311"/>
              <a:ext cx="2602210"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bwMode="auto">
            <a:xfrm>
              <a:off x="539075" y="2478060"/>
              <a:ext cx="629325" cy="631261"/>
            </a:xfrm>
            <a:prstGeom prst="ellips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03</a:t>
              </a:r>
            </a:p>
          </p:txBody>
        </p:sp>
        <p:sp>
          <p:nvSpPr>
            <p:cNvPr id="19" name="文本框 9"/>
            <p:cNvSpPr txBox="1">
              <a:spLocks noChangeArrowheads="1"/>
            </p:cNvSpPr>
            <p:nvPr/>
          </p:nvSpPr>
          <p:spPr bwMode="auto">
            <a:xfrm>
              <a:off x="1289004" y="2562205"/>
              <a:ext cx="20955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a:sym typeface="+mn-lt"/>
                </a:rPr>
                <a:t>缺点与信心并存</a:t>
              </a:r>
            </a:p>
          </p:txBody>
        </p:sp>
      </p:grpSp>
      <p:grpSp>
        <p:nvGrpSpPr>
          <p:cNvPr id="20" name="组合 19"/>
          <p:cNvGrpSpPr/>
          <p:nvPr/>
        </p:nvGrpSpPr>
        <p:grpSpPr>
          <a:xfrm>
            <a:off x="4129795" y="3944180"/>
            <a:ext cx="2372605" cy="631261"/>
            <a:chOff x="539075" y="2478060"/>
            <a:chExt cx="2372605" cy="631261"/>
          </a:xfrm>
        </p:grpSpPr>
        <p:sp>
          <p:nvSpPr>
            <p:cNvPr id="21" name="圆角矩形 20"/>
            <p:cNvSpPr/>
            <p:nvPr/>
          </p:nvSpPr>
          <p:spPr>
            <a:xfrm>
              <a:off x="890290" y="2570077"/>
              <a:ext cx="152790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bwMode="auto">
            <a:xfrm>
              <a:off x="539075" y="2478060"/>
              <a:ext cx="629325" cy="631261"/>
            </a:xfrm>
            <a:prstGeom prst="ellipse">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04</a:t>
              </a:r>
            </a:p>
          </p:txBody>
        </p:sp>
        <p:sp>
          <p:nvSpPr>
            <p:cNvPr id="23" name="文本框 9"/>
            <p:cNvSpPr txBox="1">
              <a:spLocks noChangeArrowheads="1"/>
            </p:cNvSpPr>
            <p:nvPr/>
          </p:nvSpPr>
          <p:spPr bwMode="auto">
            <a:xfrm>
              <a:off x="1289004" y="2562206"/>
              <a:ext cx="1622676"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a:sym typeface="+mn-lt"/>
                </a:rPr>
                <a:t>潜力股</a:t>
              </a:r>
            </a:p>
          </p:txBody>
        </p:sp>
      </p:grpSp>
      <p:sp>
        <p:nvSpPr>
          <p:cNvPr id="24" name="TextBox 17"/>
          <p:cNvSpPr txBox="1">
            <a:spLocks noChangeArrowheads="1"/>
          </p:cNvSpPr>
          <p:nvPr/>
        </p:nvSpPr>
        <p:spPr bwMode="auto">
          <a:xfrm>
            <a:off x="4130371" y="4667459"/>
            <a:ext cx="7326121"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indent="0">
              <a:lnSpc>
                <a:spcPct val="130000"/>
              </a:lnSpc>
              <a:spcBef>
                <a:spcPct val="0"/>
              </a:spcBef>
              <a:spcAft>
                <a:spcPct val="0"/>
              </a:spcAft>
              <a:defRPr sz="1400">
                <a:solidFill>
                  <a:srgbClr val="5F5E5C"/>
                </a:solidFill>
                <a:latin typeface="Adobe Arabic"/>
                <a:ea typeface="微软雅黑"/>
                <a:cs typeface="+mn-ea"/>
              </a:defRPr>
            </a:lvl1pPr>
            <a:lvl2pPr>
              <a:defRPr>
                <a:latin charset="0" pitchFamily="34" typeface="Calibri"/>
                <a:ea charset="-122" pitchFamily="2" typeface="宋体"/>
              </a:defRPr>
            </a:lvl2pPr>
            <a:lvl3pPr>
              <a:defRPr>
                <a:latin charset="0" pitchFamily="34" typeface="Calibri"/>
                <a:ea charset="-122" pitchFamily="2" typeface="宋体"/>
              </a:defRPr>
            </a:lvl3pPr>
            <a:lvl4pPr>
              <a:defRPr>
                <a:latin charset="0" pitchFamily="34" typeface="Calibri"/>
                <a:ea charset="-122" pitchFamily="2" typeface="宋体"/>
              </a:defRPr>
            </a:lvl4pPr>
            <a:lvl5pPr>
              <a:defRPr>
                <a:latin charset="0" pitchFamily="34" typeface="Calibri"/>
                <a:ea charset="-122" pitchFamily="2" typeface="宋体"/>
              </a:defRPr>
            </a:lvl5pPr>
            <a:lvl6pPr fontAlgn="base">
              <a:spcBef>
                <a:spcPct val="0"/>
              </a:spcBef>
              <a:spcAft>
                <a:spcPct val="0"/>
              </a:spcAft>
              <a:buFont charset="0" panose="020b0604020202020204" pitchFamily="34" typeface="Arial"/>
              <a:defRPr>
                <a:latin charset="0" pitchFamily="34" typeface="Calibri"/>
                <a:ea charset="-122" pitchFamily="2" typeface="宋体"/>
              </a:defRPr>
            </a:lvl6pPr>
            <a:lvl7pPr fontAlgn="base">
              <a:spcBef>
                <a:spcPct val="0"/>
              </a:spcBef>
              <a:spcAft>
                <a:spcPct val="0"/>
              </a:spcAft>
              <a:buFont charset="0" panose="020b0604020202020204" pitchFamily="34" typeface="Arial"/>
              <a:defRPr>
                <a:latin charset="0" pitchFamily="34" typeface="Calibri"/>
                <a:ea charset="-122" pitchFamily="2" typeface="宋体"/>
              </a:defRPr>
            </a:lvl7pPr>
            <a:lvl8pPr fontAlgn="base">
              <a:spcBef>
                <a:spcPct val="0"/>
              </a:spcBef>
              <a:spcAft>
                <a:spcPct val="0"/>
              </a:spcAft>
              <a:buFont charset="0" panose="020b0604020202020204" pitchFamily="34" typeface="Arial"/>
              <a:defRPr>
                <a:latin charset="0" pitchFamily="34" typeface="Calibri"/>
                <a:ea charset="-122" pitchFamily="2" typeface="宋体"/>
              </a:defRPr>
            </a:lvl8pPr>
            <a:lvl9pPr fontAlgn="base">
              <a:spcBef>
                <a:spcPct val="0"/>
              </a:spcBef>
              <a:spcAft>
                <a:spcPct val="0"/>
              </a:spcAft>
              <a:buFont charset="0" panose="020b0604020202020204" pitchFamily="34" typeface="Arial"/>
              <a:defRPr>
                <a:latin charset="0" pitchFamily="34" typeface="Calibri"/>
                <a:ea charset="-122" pitchFamily="2" typeface="宋体"/>
              </a:defRPr>
            </a:lvl9pPr>
          </a:lstStyle>
          <a:p>
            <a:r>
              <a:rPr altLang="en-US" lang="zh-CN">
                <a:sym typeface="+mn-lt"/>
              </a:rPr>
              <a:t>有的应聘者虽然有一定的能力和经验，但似乎已经很久没有进步了。这种人在环境比较好的外企和国企比较多。由于环境舒适，便安于现状，逐渐失去了进取精神和学习动力。他们虽然有能力，但潜力不大了，最好还是留在原地不动，一动反而会出问题。</a:t>
            </a:r>
          </a:p>
        </p:txBody>
      </p:sp>
      <p:sp>
        <p:nvSpPr>
          <p:cNvPr id="25" name="矩形 24"/>
          <p:cNvSpPr>
            <a:spLocks noChangeArrowheads="1"/>
          </p:cNvSpPr>
          <p:nvPr/>
        </p:nvSpPr>
        <p:spPr bwMode="auto">
          <a:xfrm>
            <a:off x="4130372" y="5675030"/>
            <a:ext cx="732612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rgbClr val="5F5E5C"/>
                </a:solidFill>
                <a:latin typeface="Adobe Arabic"/>
                <a:ea typeface="微软雅黑"/>
                <a:cs typeface="+mn-ea"/>
                <a:sym typeface="+mn-lt"/>
              </a:rPr>
              <a:t>而有的应聘者，我们能明显看出他在过去工作中学到了很多东西，能力得到了很大提升。一般来讲，善于从工作中学习的人会有很大的潜力。我们显然更欢迎这种人。</a:t>
            </a:r>
          </a:p>
        </p:txBody>
      </p:sp>
      <p:pic>
        <p:nvPicPr>
          <p:cNvPr id="2" name="图片 1"/>
          <p:cNvPicPr>
            <a:picLocks noChangeAspect="1"/>
          </p:cNvPicPr>
          <p:nvPr/>
        </p:nvPicPr>
        <p:blipFill>
          <a:blip r:embed="rId3">
            <a:extLst>
              <a:ext uri="{28A0092B-C50C-407E-A947-70E740481C1C}">
                <a14:useLocalDpi/>
              </a:ext>
            </a:extLst>
          </a:blip>
          <a:srcRect l="41364" r="22600" t="17990"/>
          <a:stretch>
            <a:fillRect/>
          </a:stretch>
        </p:blipFill>
        <p:spPr>
          <a:xfrm>
            <a:off x="530252" y="1372556"/>
            <a:ext cx="3265825" cy="4954960"/>
          </a:xfrm>
          <a:prstGeom prst="rect">
            <a:avLst/>
          </a:prstGeom>
        </p:spPr>
      </p:pic>
      <p:sp>
        <p:nvSpPr>
          <p:cNvPr id="3" name="图文框 2"/>
          <p:cNvSpPr/>
          <p:nvPr/>
        </p:nvSpPr>
        <p:spPr>
          <a:xfrm>
            <a:off x="610135" y="1456701"/>
            <a:ext cx="3106057" cy="4752474"/>
          </a:xfrm>
          <a:prstGeom prst="frame">
            <a:avLst>
              <a:gd fmla="val 363" name="adj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65726359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8">
                                  <p:stCondLst>
                                    <p:cond delay="0"/>
                                  </p:stCondLst>
                                  <p:childTnLst>
                                    <p:set>
                                      <p:cBhvr>
                                        <p:cTn dur="1" fill="hold" id="23">
                                          <p:stCondLst>
                                            <p:cond delay="0"/>
                                          </p:stCondLst>
                                        </p:cTn>
                                        <p:tgtEl>
                                          <p:spTgt spid="15"/>
                                        </p:tgtEl>
                                        <p:attrNameLst>
                                          <p:attrName>style.visibility</p:attrName>
                                        </p:attrNameLst>
                                      </p:cBhvr>
                                      <p:to>
                                        <p:strVal val="visible"/>
                                      </p:to>
                                    </p:set>
                                    <p:animEffect filter="wipe(left)" transition="in">
                                      <p:cBhvr>
                                        <p:cTn dur="500" id="24"/>
                                        <p:tgtEl>
                                          <p:spTgt spid="15"/>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500" id="29"/>
                                        <p:tgtEl>
                                          <p:spTgt spid="18"/>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8">
                                  <p:stCondLst>
                                    <p:cond delay="0"/>
                                  </p:stCondLst>
                                  <p:childTnLst>
                                    <p:set>
                                      <p:cBhvr>
                                        <p:cTn dur="1" fill="hold" id="33">
                                          <p:stCondLst>
                                            <p:cond delay="0"/>
                                          </p:stCondLst>
                                        </p:cTn>
                                        <p:tgtEl>
                                          <p:spTgt spid="4"/>
                                        </p:tgtEl>
                                        <p:attrNameLst>
                                          <p:attrName>style.visibility</p:attrName>
                                        </p:attrNameLst>
                                      </p:cBhvr>
                                      <p:to>
                                        <p:strVal val="visible"/>
                                      </p:to>
                                    </p:set>
                                    <p:animEffect filter="wipe(left)" transition="in">
                                      <p:cBhvr>
                                        <p:cTn dur="500" id="34"/>
                                        <p:tgtEl>
                                          <p:spTgt spid="4"/>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8">
                                  <p:stCondLst>
                                    <p:cond delay="0"/>
                                  </p:stCondLst>
                                  <p:childTnLst>
                                    <p:set>
                                      <p:cBhvr>
                                        <p:cTn dur="1" fill="hold" id="38">
                                          <p:stCondLst>
                                            <p:cond delay="0"/>
                                          </p:stCondLst>
                                        </p:cTn>
                                        <p:tgtEl>
                                          <p:spTgt spid="20"/>
                                        </p:tgtEl>
                                        <p:attrNameLst>
                                          <p:attrName>style.visibility</p:attrName>
                                        </p:attrNameLst>
                                      </p:cBhvr>
                                      <p:to>
                                        <p:strVal val="visible"/>
                                      </p:to>
                                    </p:set>
                                    <p:animEffect filter="wipe(left)" transition="in">
                                      <p:cBhvr>
                                        <p:cTn dur="500" id="39"/>
                                        <p:tgtEl>
                                          <p:spTgt spid="20"/>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24"/>
                                        </p:tgtEl>
                                        <p:attrNameLst>
                                          <p:attrName>style.visibility</p:attrName>
                                        </p:attrNameLst>
                                      </p:cBhvr>
                                      <p:to>
                                        <p:strVal val="visible"/>
                                      </p:to>
                                    </p:set>
                                    <p:animEffect filter="fade" transition="in">
                                      <p:cBhvr>
                                        <p:cTn dur="500" id="44"/>
                                        <p:tgtEl>
                                          <p:spTgt spid="24"/>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500" id="4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4"/>
      <p:bldP grpId="0" spid="24"/>
      <p:bldP grpId="0" spid="25"/>
      <p:bldP grpId="0" spid="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30252" y="3107645"/>
            <a:ext cx="5190351" cy="269394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7"/>
          <p:cNvSpPr txBox="1">
            <a:spLocks noChangeArrowheads="1"/>
          </p:cNvSpPr>
          <p:nvPr/>
        </p:nvSpPr>
        <p:spPr bwMode="auto">
          <a:xfrm>
            <a:off x="543504" y="1599104"/>
            <a:ext cx="10845155"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a:solidFill>
                  <a:schemeClr val="tx1">
                    <a:lumMod val="85000"/>
                    <a:lumOff val="15000"/>
                  </a:schemeClr>
                </a:solidFill>
                <a:latin typeface="Adobe Arabic"/>
                <a:ea typeface="微软雅黑"/>
                <a:cs typeface="+mn-ea"/>
                <a:sym typeface="+mn-lt"/>
              </a:rPr>
              <a:t>所谓面试，自然要出一些题目考考面试者。面试的目的是为了认识和了解求职者的素质、能力和经验与岗位的要求是否匹配，以及求职者对这份工作的态度。面试官所做的就是从求职者的各种陈述和行为中鉴别求职者的真实表现。</a:t>
            </a:r>
          </a:p>
        </p:txBody>
      </p:sp>
      <p:sp>
        <p:nvSpPr>
          <p:cNvPr id="35" name="矩形 34"/>
          <p:cNvSpPr>
            <a:spLocks noChangeArrowheads="1"/>
          </p:cNvSpPr>
          <p:nvPr/>
        </p:nvSpPr>
        <p:spPr bwMode="auto">
          <a:xfrm>
            <a:off x="929854" y="3608450"/>
            <a:ext cx="4391147"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bg1"/>
                </a:solidFill>
                <a:latin typeface="Adobe Arabic"/>
                <a:ea typeface="微软雅黑"/>
                <a:cs typeface="+mn-ea"/>
                <a:sym typeface="+mn-lt"/>
              </a:rPr>
              <a:t>因此，不仅仅是面试的流程，面试的题目设计也非常重要。不同的公司为不同职位的候选人准备了不同的问题，不同的问题代表了不同公司的不同用人需求和用人的逻辑，也代表着不同岗位的不同标准。</a:t>
            </a:r>
          </a:p>
        </p:txBody>
      </p:sp>
      <p:grpSp>
        <p:nvGrpSpPr>
          <p:cNvPr id="6" name="组合 5"/>
          <p:cNvGrpSpPr/>
          <p:nvPr/>
        </p:nvGrpSpPr>
        <p:grpSpPr>
          <a:xfrm>
            <a:off x="-451674" y="304109"/>
            <a:ext cx="6172277" cy="553205"/>
            <a:chOff x="-451674" y="304109"/>
            <a:chExt cx="6172277" cy="553205"/>
          </a:xfrm>
        </p:grpSpPr>
        <p:sp>
          <p:nvSpPr>
            <p:cNvPr id="7"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8" name="组合 7"/>
            <p:cNvGrpSpPr/>
            <p:nvPr/>
          </p:nvGrpSpPr>
          <p:grpSpPr>
            <a:xfrm>
              <a:off x="-451674" y="304109"/>
              <a:ext cx="1217948" cy="553205"/>
              <a:chOff x="-337374" y="247695"/>
              <a:chExt cx="835806" cy="379632"/>
            </a:xfrm>
          </p:grpSpPr>
          <p:sp>
            <p:nvSpPr>
              <p:cNvPr id="9" name="平行四边形 8"/>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0" name="平行四边形 9"/>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3" name="图片 2"/>
          <p:cNvPicPr>
            <a:picLocks noChangeAspect="1"/>
          </p:cNvPicPr>
          <p:nvPr/>
        </p:nvPicPr>
        <p:blipFill>
          <a:blip r:embed="rId3">
            <a:extLst>
              <a:ext uri="{28A0092B-C50C-407E-A947-70E740481C1C}">
                <a14:useLocalDpi/>
              </a:ext>
            </a:extLst>
          </a:blip>
          <a:srcRect b="7298" t="20983"/>
          <a:stretch>
            <a:fillRect/>
          </a:stretch>
        </p:blipFill>
        <p:spPr>
          <a:xfrm>
            <a:off x="5720603" y="3107646"/>
            <a:ext cx="5668056" cy="2693940"/>
          </a:xfrm>
          <a:prstGeom prst="rect">
            <a:avLst/>
          </a:prstGeom>
        </p:spPr>
      </p:pic>
    </p:spTree>
    <p:extLst>
      <p:ext uri="{BB962C8B-B14F-4D97-AF65-F5344CB8AC3E}">
        <p14:creationId val="29153232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fade" transition="in">
                                      <p:cBhvr>
                                        <p:cTn dur="1000" id="29"/>
                                        <p:tgtEl>
                                          <p:spTgt spid="3"/>
                                        </p:tgtEl>
                                      </p:cBhvr>
                                    </p:animEffect>
                                    <p:anim calcmode="lin" valueType="num">
                                      <p:cBhvr>
                                        <p:cTn dur="1000" fill="hold" id="30"/>
                                        <p:tgtEl>
                                          <p:spTgt spid="3"/>
                                        </p:tgtEl>
                                        <p:attrNameLst>
                                          <p:attrName>ppt_x</p:attrName>
                                        </p:attrNameLst>
                                      </p:cBhvr>
                                      <p:tavLst>
                                        <p:tav tm="0">
                                          <p:val>
                                            <p:strVal val="#ppt_x"/>
                                          </p:val>
                                        </p:tav>
                                        <p:tav tm="100000">
                                          <p:val>
                                            <p:strVal val="#ppt_x"/>
                                          </p:val>
                                        </p:tav>
                                      </p:tavLst>
                                    </p:anim>
                                    <p:anim calcmode="lin" valueType="num">
                                      <p:cBhvr>
                                        <p:cTn dur="1000" fill="hold" id="3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4"/>
      <p:bldP grpId="0" spid="3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 noProof="0" normalizeH="0" spc="0" strike="noStrike" sz="4000" u="none">
                <a:ln>
                  <a:noFill/>
                </a:ln>
                <a:solidFill>
                  <a:prstClr val="white"/>
                </a:solidFill>
                <a:effectLst/>
                <a:uLnTx/>
                <a:uFillTx/>
                <a:latin panose="020f0502020204030204" typeface="等线"/>
                <a:ea charset="-122" panose="02010600030101010101" pitchFamily="2" typeface="等线"/>
                <a:cs typeface="+mn-ea"/>
                <a:sym typeface="+mn-lt"/>
              </a:rPr>
              <a:t>SKILL TRAINING</a:t>
            </a:r>
          </a:p>
        </p:txBody>
      </p:sp>
      <p:sp>
        <p:nvSpPr>
          <p:cNvPr id="14" name="文本框 13">
            <a:extLst>
              <a:ext uri="{FF2B5EF4-FFF2-40B4-BE49-F238E27FC236}">
                <a16:creationId xmlns:a16="http://schemas.microsoft.com/office/drawing/2014/main" id="{832BEAAD-DC58-0F45-B76E-239D84F28D5E}"/>
              </a:ext>
            </a:extLst>
          </p:cNvPr>
          <p:cNvSpPr txBox="1"/>
          <p:nvPr/>
        </p:nvSpPr>
        <p:spPr>
          <a:xfrm>
            <a:off x="1457305" y="3635674"/>
            <a:ext cx="4363585" cy="1097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kumimoji="1" lang="zh-CN" smtClean="0" spc="300" sz="66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面试概述</a:t>
            </a:r>
          </a:p>
        </p:txBody>
      </p:sp>
      <p:sp>
        <p:nvSpPr>
          <p:cNvPr id="15" name="文本框 14">
            <a:extLst>
              <a:ext uri="{FF2B5EF4-FFF2-40B4-BE49-F238E27FC236}">
                <a16:creationId xmlns:a16="http://schemas.microsoft.com/office/drawing/2014/main" id="{D21EF15B-B693-3540-9677-7D90C5DF1E08}"/>
              </a:ext>
            </a:extLst>
          </p:cNvPr>
          <p:cNvSpPr txBox="1"/>
          <p:nvPr/>
        </p:nvSpPr>
        <p:spPr>
          <a:xfrm>
            <a:off x="2078906" y="1196362"/>
            <a:ext cx="129413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US" noProof="0" normalizeH="0" smtClean="0" spc="300" strike="noStrike" sz="66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01</a:t>
            </a:r>
          </a:p>
        </p:txBody>
      </p:sp>
      <p:sp>
        <p:nvSpPr>
          <p:cNvPr id="16" name="矩形 15"/>
          <p:cNvSpPr/>
          <p:nvPr/>
        </p:nvSpPr>
        <p:spPr>
          <a:xfrm>
            <a:off x="1457305" y="5153223"/>
            <a:ext cx="3309938" cy="365760"/>
          </a:xfrm>
          <a:prstGeom prst="rect">
            <a:avLst/>
          </a:prstGeom>
        </p:spPr>
        <p:txBody>
          <a:bodyPr>
            <a:spAutoFit/>
          </a:bodyPr>
          <a:lstStyle/>
          <a:p>
            <a:pPr fontAlgn="auto" indent="-285750" marL="285750">
              <a:spcBef>
                <a:spcPct val="0"/>
              </a:spcBef>
              <a:spcAft>
                <a:spcPct val="0"/>
              </a:spcAft>
              <a:buFont charset="0" panose="020b0604020202020204" pitchFamily="34" typeface="Arial"/>
              <a:buChar char="•"/>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面试的定义及目的</a:t>
            </a:r>
          </a:p>
        </p:txBody>
      </p:sp>
      <p:sp>
        <p:nvSpPr>
          <p:cNvPr id="17" name="矩形 16"/>
          <p:cNvSpPr/>
          <p:nvPr/>
        </p:nvSpPr>
        <p:spPr>
          <a:xfrm>
            <a:off x="1457305" y="5779665"/>
            <a:ext cx="3309938" cy="365760"/>
          </a:xfrm>
          <a:prstGeom prst="rect">
            <a:avLst/>
          </a:prstGeom>
        </p:spPr>
        <p:txBody>
          <a:bodyPr>
            <a:spAutoFit/>
          </a:bodyPr>
          <a:lstStyle/>
          <a:p>
            <a:pPr fontAlgn="auto" indent="-285750" marL="285750">
              <a:spcBef>
                <a:spcPct val="0"/>
              </a:spcBef>
              <a:spcAft>
                <a:spcPct val="0"/>
              </a:spcAft>
              <a:buFont charset="0" panose="020b0604020202020204" pitchFamily="34" typeface="Arial"/>
              <a:buChar char="•"/>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面试的过去与未来</a:t>
            </a:r>
          </a:p>
        </p:txBody>
      </p:sp>
      <p:sp>
        <p:nvSpPr>
          <p:cNvPr id="18" name="矩形 17"/>
          <p:cNvSpPr/>
          <p:nvPr/>
        </p:nvSpPr>
        <p:spPr>
          <a:xfrm>
            <a:off x="4461217" y="5154810"/>
            <a:ext cx="3309938" cy="365760"/>
          </a:xfrm>
          <a:prstGeom prst="rect">
            <a:avLst/>
          </a:prstGeom>
        </p:spPr>
        <p:txBody>
          <a:bodyPr>
            <a:spAutoFit/>
          </a:bodyPr>
          <a:lstStyle/>
          <a:p>
            <a:pPr fontAlgn="auto" indent="-285750" marL="285750">
              <a:spcBef>
                <a:spcPct val="0"/>
              </a:spcBef>
              <a:spcAft>
                <a:spcPct val="0"/>
              </a:spcAft>
              <a:buFont charset="0" panose="020b0604020202020204" pitchFamily="34" typeface="Arial"/>
              <a:buChar char="•"/>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面试的类别概述</a:t>
            </a:r>
          </a:p>
        </p:txBody>
      </p:sp>
      <p:sp>
        <p:nvSpPr>
          <p:cNvPr id="19" name="矩形 18"/>
          <p:cNvSpPr/>
          <p:nvPr/>
        </p:nvSpPr>
        <p:spPr>
          <a:xfrm>
            <a:off x="4461217" y="5781253"/>
            <a:ext cx="3309938" cy="365760"/>
          </a:xfrm>
          <a:prstGeom prst="rect">
            <a:avLst/>
          </a:prstGeom>
        </p:spPr>
        <p:txBody>
          <a:bodyPr>
            <a:spAutoFit/>
          </a:bodyPr>
          <a:lstStyle/>
          <a:p>
            <a:pPr fontAlgn="auto" indent="-285750" marL="285750">
              <a:spcBef>
                <a:spcPct val="0"/>
              </a:spcBef>
              <a:spcAft>
                <a:spcPct val="0"/>
              </a:spcAft>
              <a:buFont charset="0" panose="020b0604020202020204" pitchFamily="34" typeface="Arial"/>
              <a:buChar char="•"/>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面试官的素质要求</a:t>
            </a:r>
          </a:p>
        </p:txBody>
      </p:sp>
    </p:spTree>
    <p:extLst>
      <p:ext uri="{BB962C8B-B14F-4D97-AF65-F5344CB8AC3E}">
        <p14:creationId val="342361968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3" presetSubtype="16">
                                  <p:stCondLst>
                                    <p:cond delay="0"/>
                                  </p:stCondLst>
                                  <p:iterate type="lt">
                                    <p:tmPct val="10000"/>
                                  </p:iterate>
                                  <p:childTnLst>
                                    <p:set>
                                      <p:cBhvr>
                                        <p:cTn dur="1" fill="hold" id="39">
                                          <p:stCondLst>
                                            <p:cond delay="0"/>
                                          </p:stCondLst>
                                        </p:cTn>
                                        <p:tgtEl>
                                          <p:spTgt spid="14"/>
                                        </p:tgtEl>
                                        <p:attrNameLst>
                                          <p:attrName>style.visibility</p:attrName>
                                        </p:attrNameLst>
                                      </p:cBhvr>
                                      <p:to>
                                        <p:strVal val="visible"/>
                                      </p:to>
                                    </p:set>
                                    <p:anim calcmode="lin" valueType="num">
                                      <p:cBhvr>
                                        <p:cTn dur="500" fill="hold" id="40"/>
                                        <p:tgtEl>
                                          <p:spTgt spid="14"/>
                                        </p:tgtEl>
                                        <p:attrNameLst>
                                          <p:attrName>ppt_w</p:attrName>
                                        </p:attrNameLst>
                                      </p:cBhvr>
                                      <p:tavLst>
                                        <p:tav tm="0">
                                          <p:val>
                                            <p:fltVal val="0"/>
                                          </p:val>
                                        </p:tav>
                                        <p:tav tm="100000">
                                          <p:val>
                                            <p:strVal val="#ppt_w"/>
                                          </p:val>
                                        </p:tav>
                                      </p:tavLst>
                                    </p:anim>
                                    <p:anim calcmode="lin" valueType="num">
                                      <p:cBhvr>
                                        <p:cTn dur="500" fill="hold" id="41"/>
                                        <p:tgtEl>
                                          <p:spTgt spid="14"/>
                                        </p:tgtEl>
                                        <p:attrNameLst>
                                          <p:attrName>ppt_h</p:attrName>
                                        </p:attrNameLst>
                                      </p:cBhvr>
                                      <p:tavLst>
                                        <p:tav tm="0">
                                          <p:val>
                                            <p:fltVal val="0"/>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500" id="49"/>
                                        <p:tgtEl>
                                          <p:spTgt spid="1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46"/>
      <p:bldP grpId="0" spid="14"/>
      <p:bldP grpId="0" spid="15"/>
      <p:bldP grpId="0" spid="16"/>
      <p:bldP grpId="0" spid="17"/>
      <p:bldP grpId="0" spid="18"/>
      <p:bldP grpId="0" spid="1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rcRect r="18822"/>
          <a:stretch>
            <a:fillRect/>
          </a:stretch>
        </p:blipFill>
        <p:spPr>
          <a:xfrm>
            <a:off x="530253" y="2336800"/>
            <a:ext cx="4869062" cy="3998686"/>
          </a:xfrm>
          <a:prstGeom prst="rect">
            <a:avLst/>
          </a:prstGeom>
        </p:spPr>
      </p:pic>
      <p:sp>
        <p:nvSpPr>
          <p:cNvPr id="3" name="图文框 2"/>
          <p:cNvSpPr/>
          <p:nvPr/>
        </p:nvSpPr>
        <p:spPr>
          <a:xfrm>
            <a:off x="3018971" y="1494970"/>
            <a:ext cx="8273143" cy="4267201"/>
          </a:xfrm>
          <a:prstGeom prst="frame">
            <a:avLst>
              <a:gd fmla="val 748" name="adj1"/>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矩形 6"/>
          <p:cNvSpPr/>
          <p:nvPr/>
        </p:nvSpPr>
        <p:spPr>
          <a:xfrm>
            <a:off x="3907359" y="1864245"/>
            <a:ext cx="5411966" cy="574525"/>
          </a:xfrm>
          <a:prstGeom prst="rect">
            <a:avLst/>
          </a:prstGeom>
          <a:solidFill>
            <a:srgbClr val="B83C28">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35" name="矩形 34"/>
          <p:cNvSpPr>
            <a:spLocks noChangeArrowheads="1"/>
          </p:cNvSpPr>
          <p:nvPr/>
        </p:nvSpPr>
        <p:spPr bwMode="auto">
          <a:xfrm>
            <a:off x="5681406" y="2565625"/>
            <a:ext cx="5328617" cy="2779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indent="-285750" marL="285750">
              <a:lnSpc>
                <a:spcPct val="13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首先可以谈谈应聘者的职业发展情况：在各阶段工作时间，行业及职业工作的连贯性、职务及承担职责的变化情况等；</a:t>
            </a:r>
          </a:p>
          <a:p>
            <a:pPr defTabSz="914126" fontAlgn="base" indent="-285750" marL="285750">
              <a:lnSpc>
                <a:spcPct val="13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其次可以从应聘者的业绩点提出问题：有哪些信息表明应聘者具备相应能力，是提供一般性的描述还是量化具体的信息；</a:t>
            </a:r>
          </a:p>
          <a:p>
            <a:pPr defTabSz="914126" fontAlgn="base" indent="-285750" marL="285750">
              <a:lnSpc>
                <a:spcPct val="13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再次可以从简历上的疑惑点中发问：不清楚或有意回避的信息。</a:t>
            </a:r>
          </a:p>
        </p:txBody>
      </p:sp>
      <p:sp>
        <p:nvSpPr>
          <p:cNvPr id="5" name="文本框 7"/>
          <p:cNvSpPr txBox="1">
            <a:spLocks noChangeArrowheads="1"/>
          </p:cNvSpPr>
          <p:nvPr/>
        </p:nvSpPr>
        <p:spPr bwMode="auto">
          <a:xfrm>
            <a:off x="4160560" y="1895750"/>
            <a:ext cx="5026983" cy="487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z="1999">
                <a:solidFill>
                  <a:prstClr val="white"/>
                </a:solidFill>
                <a:latin typeface="Adobe Arabic"/>
                <a:ea typeface="微软雅黑"/>
                <a:cs typeface="+mn-ea"/>
                <a:sym typeface="+mn-lt"/>
              </a:rPr>
              <a:t> 那么，面试的问题从哪里来呢？通常来说</a:t>
            </a:r>
          </a:p>
        </p:txBody>
      </p:sp>
      <p:grpSp>
        <p:nvGrpSpPr>
          <p:cNvPr id="8" name="组合 7"/>
          <p:cNvGrpSpPr/>
          <p:nvPr/>
        </p:nvGrpSpPr>
        <p:grpSpPr>
          <a:xfrm>
            <a:off x="-451674" y="304109"/>
            <a:ext cx="6172277" cy="553205"/>
            <a:chOff x="-451674" y="304109"/>
            <a:chExt cx="6172277" cy="553205"/>
          </a:xfrm>
        </p:grpSpPr>
        <p:sp>
          <p:nvSpPr>
            <p:cNvPr id="9"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10" name="组合 9"/>
            <p:cNvGrpSpPr/>
            <p:nvPr/>
          </p:nvGrpSpPr>
          <p:grpSpPr>
            <a:xfrm>
              <a:off x="-451674" y="304109"/>
              <a:ext cx="1217948" cy="553205"/>
              <a:chOff x="-337374" y="247695"/>
              <a:chExt cx="835806" cy="379632"/>
            </a:xfrm>
          </p:grpSpPr>
          <p:sp>
            <p:nvSpPr>
              <p:cNvPr id="11" name="平行四边形 10"/>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2" name="平行四边形 11"/>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38475136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35"/>
                                        </p:tgtEl>
                                        <p:attrNameLst>
                                          <p:attrName>style.visibility</p:attrName>
                                        </p:attrNameLst>
                                      </p:cBhvr>
                                      <p:to>
                                        <p:strVal val="visible"/>
                                      </p:to>
                                    </p:set>
                                    <p:animEffect filter="fade" transition="in">
                                      <p:cBhvr>
                                        <p:cTn dur="500" id="34"/>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35"/>
      <p:bldP grpId="0" spid="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614674" y="3296039"/>
            <a:ext cx="11577325" cy="3090247"/>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6655843" y="3296039"/>
            <a:ext cx="5106194" cy="2222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7"/>
          <p:cNvSpPr txBox="1">
            <a:spLocks noChangeArrowheads="1"/>
          </p:cNvSpPr>
          <p:nvPr/>
        </p:nvSpPr>
        <p:spPr bwMode="auto">
          <a:xfrm>
            <a:off x="568003" y="2055772"/>
            <a:ext cx="6080235" cy="804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以上是我们通常的面试问题来源，而更为专业化的面试测评，还需要根据胜任素质模型来考察应聘者。</a:t>
            </a:r>
          </a:p>
        </p:txBody>
      </p:sp>
      <p:sp>
        <p:nvSpPr>
          <p:cNvPr id="8" name="TextBox 7"/>
          <p:cNvSpPr txBox="1">
            <a:spLocks noChangeArrowheads="1"/>
          </p:cNvSpPr>
          <p:nvPr/>
        </p:nvSpPr>
        <p:spPr bwMode="auto">
          <a:xfrm>
            <a:off x="867139" y="3834948"/>
            <a:ext cx="5616699"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600">
                <a:solidFill>
                  <a:schemeClr val="bg1"/>
                </a:solidFill>
                <a:latin typeface="Adobe Arabic"/>
                <a:ea typeface="微软雅黑"/>
                <a:cs typeface="+mn-ea"/>
                <a:sym typeface="+mn-lt"/>
              </a:rPr>
              <a:t>那么，我们就可以按照胜任素质模型的六个维度（所谓维度，简单地说，就是需要考核候选人哪些主要方面的内容）来设计面试题目（如下面的1-6），再设计一些综合问题（如7）。这些题目可先通过笔试进行初步测试，面试时，可以在笔试题的基础上进一步提问。以下的这些题目仅为举例，当然也会随着本课程的完善过程逐步一同完善。</a:t>
            </a:r>
          </a:p>
        </p:txBody>
      </p:sp>
      <p:grpSp>
        <p:nvGrpSpPr>
          <p:cNvPr id="5" name="组合 4"/>
          <p:cNvGrpSpPr/>
          <p:nvPr/>
        </p:nvGrpSpPr>
        <p:grpSpPr>
          <a:xfrm>
            <a:off x="-451674" y="304109"/>
            <a:ext cx="6172277" cy="553205"/>
            <a:chOff x="-451674" y="304109"/>
            <a:chExt cx="6172277" cy="553205"/>
          </a:xfrm>
        </p:grpSpPr>
        <p:sp>
          <p:nvSpPr>
            <p:cNvPr id="7"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9" name="组合 8"/>
            <p:cNvGrpSpPr/>
            <p:nvPr/>
          </p:nvGrpSpPr>
          <p:grpSpPr>
            <a:xfrm>
              <a:off x="-451674" y="304109"/>
              <a:ext cx="1217948" cy="553205"/>
              <a:chOff x="-337374" y="247695"/>
              <a:chExt cx="835806" cy="379632"/>
            </a:xfrm>
          </p:grpSpPr>
          <p:sp>
            <p:nvSpPr>
              <p:cNvPr id="10" name="平行四边形 9"/>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1" name="平行四边形 10"/>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14" name="图片 13"/>
          <p:cNvPicPr>
            <a:picLocks noChangeAspect="1"/>
          </p:cNvPicPr>
          <p:nvPr/>
        </p:nvPicPr>
        <p:blipFill>
          <a:blip r:embed="rId3">
            <a:extLst>
              <a:ext uri="{28A0092B-C50C-407E-A947-70E740481C1C}">
                <a14:useLocalDpi/>
              </a:ext>
            </a:extLst>
          </a:blip>
          <a:srcRect b="66667" r="66667"/>
          <a:stretch>
            <a:fillRect/>
          </a:stretch>
        </p:blipFill>
        <p:spPr>
          <a:xfrm>
            <a:off x="6648238" y="2057777"/>
            <a:ext cx="1572130" cy="104782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16" name="图片 15"/>
          <p:cNvPicPr>
            <a:picLocks noChangeAspect="1"/>
          </p:cNvPicPr>
          <p:nvPr/>
        </p:nvPicPr>
        <p:blipFill>
          <a:blip r:embed="rId4">
            <a:extLst>
              <a:ext uri="{28A0092B-C50C-407E-A947-70E740481C1C}">
                <a14:useLocalDpi/>
              </a:ext>
            </a:extLst>
          </a:blip>
          <a:srcRect b="66667" l="33333" r="33333"/>
          <a:stretch>
            <a:fillRect/>
          </a:stretch>
        </p:blipFill>
        <p:spPr>
          <a:xfrm>
            <a:off x="8384768" y="2057777"/>
            <a:ext cx="1602632" cy="106815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19" name="图片 18"/>
          <p:cNvPicPr>
            <a:picLocks noChangeAspect="1"/>
          </p:cNvPicPr>
          <p:nvPr/>
        </p:nvPicPr>
        <p:blipFill>
          <a:blip r:embed="rId3">
            <a:extLst>
              <a:ext uri="{28A0092B-C50C-407E-A947-70E740481C1C}">
                <a14:useLocalDpi/>
              </a:ext>
            </a:extLst>
          </a:blip>
          <a:srcRect b="66667" l="66667"/>
          <a:stretch>
            <a:fillRect/>
          </a:stretch>
        </p:blipFill>
        <p:spPr>
          <a:xfrm>
            <a:off x="10151800" y="2057777"/>
            <a:ext cx="1572130" cy="104782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22" name="图片 21"/>
          <p:cNvPicPr>
            <a:picLocks noChangeAspect="1"/>
          </p:cNvPicPr>
          <p:nvPr/>
        </p:nvPicPr>
        <p:blipFill>
          <a:blip r:embed="rId5">
            <a:extLst>
              <a:ext uri="{28A0092B-C50C-407E-A947-70E740481C1C}">
                <a14:useLocalDpi/>
              </a:ext>
            </a:extLst>
          </a:blip>
          <a:srcRect b="33333" r="66667" t="33333"/>
          <a:stretch>
            <a:fillRect/>
          </a:stretch>
        </p:blipFill>
        <p:spPr>
          <a:xfrm>
            <a:off x="6655843" y="3296039"/>
            <a:ext cx="1572130" cy="104782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25" name="图片 24"/>
          <p:cNvPicPr>
            <a:picLocks noChangeAspect="1"/>
          </p:cNvPicPr>
          <p:nvPr/>
        </p:nvPicPr>
        <p:blipFill>
          <a:blip r:embed="rId6">
            <a:extLst>
              <a:ext uri="{28A0092B-C50C-407E-A947-70E740481C1C}">
                <a14:useLocalDpi/>
              </a:ext>
            </a:extLst>
          </a:blip>
          <a:srcRect b="33333" l="33333" r="33333" t="33333"/>
          <a:stretch>
            <a:fillRect/>
          </a:stretch>
        </p:blipFill>
        <p:spPr>
          <a:xfrm>
            <a:off x="8415269" y="3296041"/>
            <a:ext cx="1572130" cy="104782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28" name="图片 27"/>
          <p:cNvPicPr>
            <a:picLocks noChangeAspect="1"/>
          </p:cNvPicPr>
          <p:nvPr/>
        </p:nvPicPr>
        <p:blipFill>
          <a:blip r:embed="rId5">
            <a:extLst>
              <a:ext uri="{28A0092B-C50C-407E-A947-70E740481C1C}">
                <a14:useLocalDpi/>
              </a:ext>
            </a:extLst>
          </a:blip>
          <a:srcRect b="33333" l="66667" t="33333"/>
          <a:stretch>
            <a:fillRect/>
          </a:stretch>
        </p:blipFill>
        <p:spPr>
          <a:xfrm>
            <a:off x="10151800" y="3296040"/>
            <a:ext cx="1572130" cy="1047825"/>
          </a:xfrm>
          <a:custGeom>
            <a:gdLst>
              <a:gd fmla="*/ 0 w 1840061" name="connsiteX0"/>
              <a:gd fmla="*/ 0 h 1226401" name="connsiteY0"/>
              <a:gd fmla="*/ 1840061 w 1840061" name="connsiteX1"/>
              <a:gd fmla="*/ 0 h 1226401" name="connsiteY1"/>
              <a:gd fmla="*/ 1840061 w 1840061" name="connsiteX2"/>
              <a:gd fmla="*/ 1226401 h 1226401" name="connsiteY2"/>
              <a:gd fmla="*/ 0 w 1840061" name="connsiteX3"/>
              <a:gd fmla="*/ 1226401 h 1226401" name="connsiteY3"/>
            </a:gdLst>
            <a:cxnLst>
              <a:cxn ang="0">
                <a:pos x="connsiteX0" y="connsiteY0"/>
              </a:cxn>
              <a:cxn ang="0">
                <a:pos x="connsiteX1" y="connsiteY1"/>
              </a:cxn>
              <a:cxn ang="0">
                <a:pos x="connsiteX2" y="connsiteY2"/>
              </a:cxn>
              <a:cxn ang="0">
                <a:pos x="connsiteX3" y="connsiteY3"/>
              </a:cxn>
            </a:cxnLst>
            <a:rect b="b" l="l" r="r" t="t"/>
            <a:pathLst>
              <a:path h="1226401" w="1840060">
                <a:moveTo>
                  <a:pt x="0" y="0"/>
                </a:moveTo>
                <a:lnTo>
                  <a:pt x="1840061" y="0"/>
                </a:lnTo>
                <a:lnTo>
                  <a:pt x="1840061" y="1226401"/>
                </a:lnTo>
                <a:lnTo>
                  <a:pt x="0" y="1226401"/>
                </a:lnTo>
                <a:close/>
              </a:path>
            </a:pathLst>
          </a:custGeom>
        </p:spPr>
      </p:pic>
      <p:pic>
        <p:nvPicPr>
          <p:cNvPr id="31" name="图片 30"/>
          <p:cNvPicPr>
            <a:picLocks noChangeAspect="1"/>
          </p:cNvPicPr>
          <p:nvPr/>
        </p:nvPicPr>
        <p:blipFill>
          <a:blip r:embed="rId3">
            <a:extLst>
              <a:ext uri="{28A0092B-C50C-407E-A947-70E740481C1C}">
                <a14:useLocalDpi/>
              </a:ext>
            </a:extLst>
          </a:blip>
          <a:srcRect r="66667" t="66667"/>
          <a:stretch>
            <a:fillRect/>
          </a:stretch>
        </p:blipFill>
        <p:spPr>
          <a:xfrm>
            <a:off x="6648239" y="4483392"/>
            <a:ext cx="1572130" cy="1047824"/>
          </a:xfrm>
          <a:custGeom>
            <a:gdLst>
              <a:gd fmla="*/ 0 w 1840061" name="connsiteX0"/>
              <a:gd fmla="*/ 0 h 1226400" name="connsiteY0"/>
              <a:gd fmla="*/ 1840061 w 1840061" name="connsiteX1"/>
              <a:gd fmla="*/ 0 h 1226400" name="connsiteY1"/>
              <a:gd fmla="*/ 1840061 w 1840061" name="connsiteX2"/>
              <a:gd fmla="*/ 1226400 h 1226400" name="connsiteY2"/>
              <a:gd fmla="*/ 0 w 1840061" name="connsiteX3"/>
              <a:gd fmla="*/ 1226400 h 1226400" name="connsiteY3"/>
            </a:gdLst>
            <a:cxnLst>
              <a:cxn ang="0">
                <a:pos x="connsiteX0" y="connsiteY0"/>
              </a:cxn>
              <a:cxn ang="0">
                <a:pos x="connsiteX1" y="connsiteY1"/>
              </a:cxn>
              <a:cxn ang="0">
                <a:pos x="connsiteX2" y="connsiteY2"/>
              </a:cxn>
              <a:cxn ang="0">
                <a:pos x="connsiteX3" y="connsiteY3"/>
              </a:cxn>
            </a:cxnLst>
            <a:rect b="b" l="l" r="r" t="t"/>
            <a:pathLst>
              <a:path h="1226400" w="1840060">
                <a:moveTo>
                  <a:pt x="0" y="0"/>
                </a:moveTo>
                <a:lnTo>
                  <a:pt x="1840061" y="0"/>
                </a:lnTo>
                <a:lnTo>
                  <a:pt x="1840061" y="1226400"/>
                </a:lnTo>
                <a:lnTo>
                  <a:pt x="0" y="1226400"/>
                </a:lnTo>
                <a:close/>
              </a:path>
            </a:pathLst>
          </a:custGeom>
        </p:spPr>
      </p:pic>
      <p:pic>
        <p:nvPicPr>
          <p:cNvPr id="34" name="图片 33"/>
          <p:cNvPicPr>
            <a:picLocks noChangeAspect="1"/>
          </p:cNvPicPr>
          <p:nvPr/>
        </p:nvPicPr>
        <p:blipFill>
          <a:blip r:embed="rId7">
            <a:extLst>
              <a:ext uri="{28A0092B-C50C-407E-A947-70E740481C1C}">
                <a14:useLocalDpi/>
              </a:ext>
            </a:extLst>
          </a:blip>
          <a:srcRect l="33333" r="33333" t="66667"/>
          <a:stretch>
            <a:fillRect/>
          </a:stretch>
        </p:blipFill>
        <p:spPr>
          <a:xfrm>
            <a:off x="8415270" y="4483392"/>
            <a:ext cx="1572130" cy="1047824"/>
          </a:xfrm>
          <a:custGeom>
            <a:gdLst>
              <a:gd fmla="*/ 0 w 1840061" name="connsiteX0"/>
              <a:gd fmla="*/ 0 h 1226400" name="connsiteY0"/>
              <a:gd fmla="*/ 1840061 w 1840061" name="connsiteX1"/>
              <a:gd fmla="*/ 0 h 1226400" name="connsiteY1"/>
              <a:gd fmla="*/ 1840061 w 1840061" name="connsiteX2"/>
              <a:gd fmla="*/ 1226400 h 1226400" name="connsiteY2"/>
              <a:gd fmla="*/ 0 w 1840061" name="connsiteX3"/>
              <a:gd fmla="*/ 1226400 h 1226400" name="connsiteY3"/>
            </a:gdLst>
            <a:cxnLst>
              <a:cxn ang="0">
                <a:pos x="connsiteX0" y="connsiteY0"/>
              </a:cxn>
              <a:cxn ang="0">
                <a:pos x="connsiteX1" y="connsiteY1"/>
              </a:cxn>
              <a:cxn ang="0">
                <a:pos x="connsiteX2" y="connsiteY2"/>
              </a:cxn>
              <a:cxn ang="0">
                <a:pos x="connsiteX3" y="connsiteY3"/>
              </a:cxn>
            </a:cxnLst>
            <a:rect b="b" l="l" r="r" t="t"/>
            <a:pathLst>
              <a:path h="1226400" w="1840060">
                <a:moveTo>
                  <a:pt x="0" y="0"/>
                </a:moveTo>
                <a:lnTo>
                  <a:pt x="1840061" y="0"/>
                </a:lnTo>
                <a:lnTo>
                  <a:pt x="1840061" y="1226400"/>
                </a:lnTo>
                <a:lnTo>
                  <a:pt x="0" y="1226400"/>
                </a:lnTo>
                <a:close/>
              </a:path>
            </a:pathLst>
          </a:custGeom>
        </p:spPr>
      </p:pic>
      <p:pic>
        <p:nvPicPr>
          <p:cNvPr id="37" name="图片 36"/>
          <p:cNvPicPr>
            <a:picLocks noChangeAspect="1"/>
          </p:cNvPicPr>
          <p:nvPr/>
        </p:nvPicPr>
        <p:blipFill>
          <a:blip r:embed="rId3">
            <a:extLst>
              <a:ext uri="{28A0092B-C50C-407E-A947-70E740481C1C}">
                <a14:useLocalDpi/>
              </a:ext>
            </a:extLst>
          </a:blip>
          <a:srcRect l="66667" t="66667"/>
          <a:stretch>
            <a:fillRect/>
          </a:stretch>
        </p:blipFill>
        <p:spPr>
          <a:xfrm>
            <a:off x="10189907" y="4471205"/>
            <a:ext cx="1572130" cy="1047824"/>
          </a:xfrm>
          <a:custGeom>
            <a:gdLst>
              <a:gd fmla="*/ 0 w 1840061" name="connsiteX0"/>
              <a:gd fmla="*/ 0 h 1226400" name="connsiteY0"/>
              <a:gd fmla="*/ 1840061 w 1840061" name="connsiteX1"/>
              <a:gd fmla="*/ 0 h 1226400" name="connsiteY1"/>
              <a:gd fmla="*/ 1840061 w 1840061" name="connsiteX2"/>
              <a:gd fmla="*/ 1226400 h 1226400" name="connsiteY2"/>
              <a:gd fmla="*/ 0 w 1840061" name="connsiteX3"/>
              <a:gd fmla="*/ 1226400 h 1226400" name="connsiteY3"/>
            </a:gdLst>
            <a:cxnLst>
              <a:cxn ang="0">
                <a:pos x="connsiteX0" y="connsiteY0"/>
              </a:cxn>
              <a:cxn ang="0">
                <a:pos x="connsiteX1" y="connsiteY1"/>
              </a:cxn>
              <a:cxn ang="0">
                <a:pos x="connsiteX2" y="connsiteY2"/>
              </a:cxn>
              <a:cxn ang="0">
                <a:pos x="connsiteX3" y="connsiteY3"/>
              </a:cxn>
            </a:cxnLst>
            <a:rect b="b" l="l" r="r" t="t"/>
            <a:pathLst>
              <a:path h="1226400" w="1840060">
                <a:moveTo>
                  <a:pt x="0" y="0"/>
                </a:moveTo>
                <a:lnTo>
                  <a:pt x="1840061" y="0"/>
                </a:lnTo>
                <a:lnTo>
                  <a:pt x="1840061" y="1226400"/>
                </a:lnTo>
                <a:lnTo>
                  <a:pt x="0" y="1226400"/>
                </a:lnTo>
                <a:close/>
              </a:path>
            </a:pathLst>
          </a:custGeom>
        </p:spPr>
      </p:pic>
    </p:spTree>
    <p:extLst>
      <p:ext uri="{BB962C8B-B14F-4D97-AF65-F5344CB8AC3E}">
        <p14:creationId val="114505750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par>
                                <p:cTn fill="hold" id="15" nodeType="with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par>
                                <p:cTn fill="hold" id="20" nodeType="withEffect" presetClass="entr" presetID="53"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animEffect filter="fade" transition="in">
                                      <p:cBhvr>
                                        <p:cTn dur="500" id="24"/>
                                        <p:tgtEl>
                                          <p:spTgt spid="16"/>
                                        </p:tgtEl>
                                      </p:cBhvr>
                                    </p:animEffect>
                                  </p:childTnLst>
                                </p:cTn>
                              </p:par>
                              <p:par>
                                <p:cTn fill="hold" id="25" nodeType="with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500" fill="hold" id="27"/>
                                        <p:tgtEl>
                                          <p:spTgt spid="19"/>
                                        </p:tgtEl>
                                        <p:attrNameLst>
                                          <p:attrName>ppt_w</p:attrName>
                                        </p:attrNameLst>
                                      </p:cBhvr>
                                      <p:tavLst>
                                        <p:tav tm="0">
                                          <p:val>
                                            <p:fltVal val="0"/>
                                          </p:val>
                                        </p:tav>
                                        <p:tav tm="100000">
                                          <p:val>
                                            <p:strVal val="#ppt_w"/>
                                          </p:val>
                                        </p:tav>
                                      </p:tavLst>
                                    </p:anim>
                                    <p:anim calcmode="lin" valueType="num">
                                      <p:cBhvr>
                                        <p:cTn dur="500" fill="hold" id="28"/>
                                        <p:tgtEl>
                                          <p:spTgt spid="19"/>
                                        </p:tgtEl>
                                        <p:attrNameLst>
                                          <p:attrName>ppt_h</p:attrName>
                                        </p:attrNameLst>
                                      </p:cBhvr>
                                      <p:tavLst>
                                        <p:tav tm="0">
                                          <p:val>
                                            <p:fltVal val="0"/>
                                          </p:val>
                                        </p:tav>
                                        <p:tav tm="100000">
                                          <p:val>
                                            <p:strVal val="#ppt_h"/>
                                          </p:val>
                                        </p:tav>
                                      </p:tavLst>
                                    </p:anim>
                                    <p:animEffect filter="fade" transition="in">
                                      <p:cBhvr>
                                        <p:cTn dur="500" id="29"/>
                                        <p:tgtEl>
                                          <p:spTgt spid="19"/>
                                        </p:tgtEl>
                                      </p:cBhvr>
                                    </p:animEffect>
                                  </p:childTnLst>
                                </p:cTn>
                              </p:par>
                              <p:par>
                                <p:cTn fill="hold" id="30" nodeType="with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par>
                                <p:cTn fill="hold" id="35" nodeType="withEffect" presetClass="entr" presetID="53" presetSubtype="0">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p:cTn dur="500" fill="hold" id="37"/>
                                        <p:tgtEl>
                                          <p:spTgt spid="25"/>
                                        </p:tgtEl>
                                        <p:attrNameLst>
                                          <p:attrName>ppt_w</p:attrName>
                                        </p:attrNameLst>
                                      </p:cBhvr>
                                      <p:tavLst>
                                        <p:tav tm="0">
                                          <p:val>
                                            <p:fltVal val="0"/>
                                          </p:val>
                                        </p:tav>
                                        <p:tav tm="100000">
                                          <p:val>
                                            <p:strVal val="#ppt_w"/>
                                          </p:val>
                                        </p:tav>
                                      </p:tavLst>
                                    </p:anim>
                                    <p:anim calcmode="lin" valueType="num">
                                      <p:cBhvr>
                                        <p:cTn dur="500" fill="hold" id="38"/>
                                        <p:tgtEl>
                                          <p:spTgt spid="25"/>
                                        </p:tgtEl>
                                        <p:attrNameLst>
                                          <p:attrName>ppt_h</p:attrName>
                                        </p:attrNameLst>
                                      </p:cBhvr>
                                      <p:tavLst>
                                        <p:tav tm="0">
                                          <p:val>
                                            <p:fltVal val="0"/>
                                          </p:val>
                                        </p:tav>
                                        <p:tav tm="100000">
                                          <p:val>
                                            <p:strVal val="#ppt_h"/>
                                          </p:val>
                                        </p:tav>
                                      </p:tavLst>
                                    </p:anim>
                                    <p:animEffect filter="fade" transition="in">
                                      <p:cBhvr>
                                        <p:cTn dur="500" id="39"/>
                                        <p:tgtEl>
                                          <p:spTgt spid="25"/>
                                        </p:tgtEl>
                                      </p:cBhvr>
                                    </p:animEffect>
                                  </p:childTnLst>
                                </p:cTn>
                              </p:par>
                              <p:par>
                                <p:cTn fill="hold" id="40" nodeType="withEffect" presetClass="entr" presetID="53"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par>
                                <p:cTn fill="hold" id="45" nodeType="withEffect" presetClass="entr" presetID="53" presetSubtype="0">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p:cTn dur="500" fill="hold" id="47"/>
                                        <p:tgtEl>
                                          <p:spTgt spid="31"/>
                                        </p:tgtEl>
                                        <p:attrNameLst>
                                          <p:attrName>ppt_w</p:attrName>
                                        </p:attrNameLst>
                                      </p:cBhvr>
                                      <p:tavLst>
                                        <p:tav tm="0">
                                          <p:val>
                                            <p:fltVal val="0"/>
                                          </p:val>
                                        </p:tav>
                                        <p:tav tm="100000">
                                          <p:val>
                                            <p:strVal val="#ppt_w"/>
                                          </p:val>
                                        </p:tav>
                                      </p:tavLst>
                                    </p:anim>
                                    <p:anim calcmode="lin" valueType="num">
                                      <p:cBhvr>
                                        <p:cTn dur="500" fill="hold" id="48"/>
                                        <p:tgtEl>
                                          <p:spTgt spid="31"/>
                                        </p:tgtEl>
                                        <p:attrNameLst>
                                          <p:attrName>ppt_h</p:attrName>
                                        </p:attrNameLst>
                                      </p:cBhvr>
                                      <p:tavLst>
                                        <p:tav tm="0">
                                          <p:val>
                                            <p:fltVal val="0"/>
                                          </p:val>
                                        </p:tav>
                                        <p:tav tm="100000">
                                          <p:val>
                                            <p:strVal val="#ppt_h"/>
                                          </p:val>
                                        </p:tav>
                                      </p:tavLst>
                                    </p:anim>
                                    <p:animEffect filter="fade" transition="in">
                                      <p:cBhvr>
                                        <p:cTn dur="500" id="49"/>
                                        <p:tgtEl>
                                          <p:spTgt spid="31"/>
                                        </p:tgtEl>
                                      </p:cBhvr>
                                    </p:animEffect>
                                  </p:childTnLst>
                                </p:cTn>
                              </p:par>
                              <p:par>
                                <p:cTn fill="hold" id="50" nodeType="withEffect" presetClass="entr" presetID="53" presetSubtype="0">
                                  <p:stCondLst>
                                    <p:cond delay="0"/>
                                  </p:stCondLst>
                                  <p:childTnLst>
                                    <p:set>
                                      <p:cBhvr>
                                        <p:cTn dur="1" fill="hold" id="51">
                                          <p:stCondLst>
                                            <p:cond delay="0"/>
                                          </p:stCondLst>
                                        </p:cTn>
                                        <p:tgtEl>
                                          <p:spTgt spid="34"/>
                                        </p:tgtEl>
                                        <p:attrNameLst>
                                          <p:attrName>style.visibility</p:attrName>
                                        </p:attrNameLst>
                                      </p:cBhvr>
                                      <p:to>
                                        <p:strVal val="visible"/>
                                      </p:to>
                                    </p:set>
                                    <p:anim calcmode="lin" valueType="num">
                                      <p:cBhvr>
                                        <p:cTn dur="500" fill="hold" id="52"/>
                                        <p:tgtEl>
                                          <p:spTgt spid="34"/>
                                        </p:tgtEl>
                                        <p:attrNameLst>
                                          <p:attrName>ppt_w</p:attrName>
                                        </p:attrNameLst>
                                      </p:cBhvr>
                                      <p:tavLst>
                                        <p:tav tm="0">
                                          <p:val>
                                            <p:fltVal val="0"/>
                                          </p:val>
                                        </p:tav>
                                        <p:tav tm="100000">
                                          <p:val>
                                            <p:strVal val="#ppt_w"/>
                                          </p:val>
                                        </p:tav>
                                      </p:tavLst>
                                    </p:anim>
                                    <p:anim calcmode="lin" valueType="num">
                                      <p:cBhvr>
                                        <p:cTn dur="500" fill="hold" id="53"/>
                                        <p:tgtEl>
                                          <p:spTgt spid="34"/>
                                        </p:tgtEl>
                                        <p:attrNameLst>
                                          <p:attrName>ppt_h</p:attrName>
                                        </p:attrNameLst>
                                      </p:cBhvr>
                                      <p:tavLst>
                                        <p:tav tm="0">
                                          <p:val>
                                            <p:fltVal val="0"/>
                                          </p:val>
                                        </p:tav>
                                        <p:tav tm="100000">
                                          <p:val>
                                            <p:strVal val="#ppt_h"/>
                                          </p:val>
                                        </p:tav>
                                      </p:tavLst>
                                    </p:anim>
                                    <p:animEffect filter="fade" transition="in">
                                      <p:cBhvr>
                                        <p:cTn dur="500" id="54"/>
                                        <p:tgtEl>
                                          <p:spTgt spid="34"/>
                                        </p:tgtEl>
                                      </p:cBhvr>
                                    </p:animEffect>
                                  </p:childTnLst>
                                </p:cTn>
                              </p:par>
                              <p:par>
                                <p:cTn fill="hold" id="55" nodeType="withEffect" presetClass="entr" presetID="53" presetSubtype="0">
                                  <p:stCondLst>
                                    <p:cond delay="0"/>
                                  </p:stCondLst>
                                  <p:childTnLst>
                                    <p:set>
                                      <p:cBhvr>
                                        <p:cTn dur="1" fill="hold" id="56">
                                          <p:stCondLst>
                                            <p:cond delay="0"/>
                                          </p:stCondLst>
                                        </p:cTn>
                                        <p:tgtEl>
                                          <p:spTgt spid="37"/>
                                        </p:tgtEl>
                                        <p:attrNameLst>
                                          <p:attrName>style.visibility</p:attrName>
                                        </p:attrNameLst>
                                      </p:cBhvr>
                                      <p:to>
                                        <p:strVal val="visible"/>
                                      </p:to>
                                    </p:set>
                                    <p:anim calcmode="lin" valueType="num">
                                      <p:cBhvr>
                                        <p:cTn dur="500" fill="hold" id="57"/>
                                        <p:tgtEl>
                                          <p:spTgt spid="37"/>
                                        </p:tgtEl>
                                        <p:attrNameLst>
                                          <p:attrName>ppt_w</p:attrName>
                                        </p:attrNameLst>
                                      </p:cBhvr>
                                      <p:tavLst>
                                        <p:tav tm="0">
                                          <p:val>
                                            <p:fltVal val="0"/>
                                          </p:val>
                                        </p:tav>
                                        <p:tav tm="100000">
                                          <p:val>
                                            <p:strVal val="#ppt_w"/>
                                          </p:val>
                                        </p:tav>
                                      </p:tavLst>
                                    </p:anim>
                                    <p:anim calcmode="lin" valueType="num">
                                      <p:cBhvr>
                                        <p:cTn dur="500" fill="hold" id="58"/>
                                        <p:tgtEl>
                                          <p:spTgt spid="37"/>
                                        </p:tgtEl>
                                        <p:attrNameLst>
                                          <p:attrName>ppt_h</p:attrName>
                                        </p:attrNameLst>
                                      </p:cBhvr>
                                      <p:tavLst>
                                        <p:tav tm="0">
                                          <p:val>
                                            <p:fltVal val="0"/>
                                          </p:val>
                                        </p:tav>
                                        <p:tav tm="100000">
                                          <p:val>
                                            <p:strVal val="#ppt_h"/>
                                          </p:val>
                                        </p:tav>
                                      </p:tavLst>
                                    </p:anim>
                                    <p:animEffect filter="fade" transition="in">
                                      <p:cBhvr>
                                        <p:cTn dur="500" id="59"/>
                                        <p:tgtEl>
                                          <p:spTgt spid="37"/>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22" presetSubtype="2">
                                  <p:stCondLst>
                                    <p:cond delay="0"/>
                                  </p:stCondLst>
                                  <p:childTnLst>
                                    <p:set>
                                      <p:cBhvr>
                                        <p:cTn dur="1" fill="hold" id="63">
                                          <p:stCondLst>
                                            <p:cond delay="0"/>
                                          </p:stCondLst>
                                        </p:cTn>
                                        <p:tgtEl>
                                          <p:spTgt spid="38"/>
                                        </p:tgtEl>
                                        <p:attrNameLst>
                                          <p:attrName>style.visibility</p:attrName>
                                        </p:attrNameLst>
                                      </p:cBhvr>
                                      <p:to>
                                        <p:strVal val="visible"/>
                                      </p:to>
                                    </p:set>
                                    <p:animEffect filter="wipe(right)" transition="in">
                                      <p:cBhvr>
                                        <p:cTn dur="500" id="64"/>
                                        <p:tgtEl>
                                          <p:spTgt spid="38"/>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42" presetSubtype="0">
                                  <p:stCondLst>
                                    <p:cond delay="0"/>
                                  </p:stCondLst>
                                  <p:childTnLst>
                                    <p:set>
                                      <p:cBhvr>
                                        <p:cTn dur="1" fill="hold" id="68">
                                          <p:stCondLst>
                                            <p:cond delay="0"/>
                                          </p:stCondLst>
                                        </p:cTn>
                                        <p:tgtEl>
                                          <p:spTgt spid="6"/>
                                        </p:tgtEl>
                                        <p:attrNameLst>
                                          <p:attrName>style.visibility</p:attrName>
                                        </p:attrNameLst>
                                      </p:cBhvr>
                                      <p:to>
                                        <p:strVal val="visible"/>
                                      </p:to>
                                    </p:set>
                                    <p:animEffect filter="fade" transition="in">
                                      <p:cBhvr>
                                        <p:cTn dur="1000" id="69"/>
                                        <p:tgtEl>
                                          <p:spTgt spid="6"/>
                                        </p:tgtEl>
                                      </p:cBhvr>
                                    </p:animEffect>
                                    <p:anim calcmode="lin" valueType="num">
                                      <p:cBhvr>
                                        <p:cTn dur="1000" fill="hold" id="70"/>
                                        <p:tgtEl>
                                          <p:spTgt spid="6"/>
                                        </p:tgtEl>
                                        <p:attrNameLst>
                                          <p:attrName>ppt_x</p:attrName>
                                        </p:attrNameLst>
                                      </p:cBhvr>
                                      <p:tavLst>
                                        <p:tav tm="0">
                                          <p:val>
                                            <p:strVal val="#ppt_x"/>
                                          </p:val>
                                        </p:tav>
                                        <p:tav tm="100000">
                                          <p:val>
                                            <p:strVal val="#ppt_x"/>
                                          </p:val>
                                        </p:tav>
                                      </p:tavLst>
                                    </p:anim>
                                    <p:anim calcmode="lin" valueType="num">
                                      <p:cBhvr>
                                        <p:cTn dur="1000" fill="hold" id="71"/>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72" nodeType="clickPar">
                      <p:stCondLst>
                        <p:cond delay="indefinite"/>
                      </p:stCondLst>
                      <p:childTnLst>
                        <p:par>
                          <p:cTn fill="hold" id="73" nodeType="afterGroup">
                            <p:stCondLst>
                              <p:cond delay="0"/>
                            </p:stCondLst>
                            <p:childTnLst>
                              <p:par>
                                <p:cTn fill="hold" grpId="0" id="74" nodeType="clickEffect" presetClass="entr" presetID="10" presetSubtype="0">
                                  <p:stCondLst>
                                    <p:cond delay="0"/>
                                  </p:stCondLst>
                                  <p:childTnLst>
                                    <p:set>
                                      <p:cBhvr>
                                        <p:cTn dur="1" fill="hold" id="75">
                                          <p:stCondLst>
                                            <p:cond delay="0"/>
                                          </p:stCondLst>
                                        </p:cTn>
                                        <p:tgtEl>
                                          <p:spTgt spid="8"/>
                                        </p:tgtEl>
                                        <p:attrNameLst>
                                          <p:attrName>style.visibility</p:attrName>
                                        </p:attrNameLst>
                                      </p:cBhvr>
                                      <p:to>
                                        <p:strVal val="visible"/>
                                      </p:to>
                                    </p:set>
                                    <p:animEffect filter="fade" transition="in">
                                      <p:cBhvr>
                                        <p:cTn dur="500" id="7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6"/>
      <p:bldP grpId="0" spid="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p:cNvGraphicFramePr>
            <a:graphicFrameLocks noGrp="1"/>
          </p:cNvGraphicFramePr>
          <p:nvPr>
            <p:extLst>
              <p:ext uri="{D42A27DB-BD31-4B8C-83A1-F6EECF244321}">
                <p14:modId val="4121130532"/>
              </p:ext>
            </p:extLst>
          </p:nvPr>
        </p:nvGraphicFramePr>
        <p:xfrm>
          <a:off x="766274" y="1989039"/>
          <a:ext cx="10265641" cy="3627989"/>
        </p:xfrm>
        <a:graphic>
          <a:graphicData uri="http://schemas.openxmlformats.org/drawingml/2006/table">
            <a:tbl>
              <a:tblPr bandRow="1" firstCol="1" firstRow="1">
                <a:tableStyleId>{93296810-A885-4BE3-A3E7-6D5BEEA58F35}</a:tableStyleId>
              </a:tblPr>
              <a:tblGrid>
                <a:gridCol w="2283327">
                  <a:extLst>
                    <a:ext uri="{9D8B030D-6E8A-4147-A177-3AD203B41FA5}">
                      <a16:colId xmlns:a16="http://schemas.microsoft.com/office/drawing/2014/main" val="20000"/>
                    </a:ext>
                  </a:extLst>
                </a:gridCol>
                <a:gridCol w="4247852">
                  <a:extLst>
                    <a:ext uri="{9D8B030D-6E8A-4147-A177-3AD203B41FA5}">
                      <a16:colId xmlns:a16="http://schemas.microsoft.com/office/drawing/2014/main" val="20001"/>
                    </a:ext>
                  </a:extLst>
                </a:gridCol>
                <a:gridCol w="3734462">
                  <a:extLst>
                    <a:ext uri="{9D8B030D-6E8A-4147-A177-3AD203B41FA5}">
                      <a16:colId xmlns:a16="http://schemas.microsoft.com/office/drawing/2014/main" val="20002"/>
                    </a:ext>
                  </a:extLst>
                </a:gridCol>
              </a:tblGrid>
              <a:tr h="1227934">
                <a:tc>
                  <a:txBody>
                    <a:bodyPr vert="horz" wrap="square"/>
                    <a:lstStyle/>
                    <a:p>
                      <a:pPr algn="ctr">
                        <a:lnSpc>
                          <a:spcPct val="115000"/>
                        </a:lnSpc>
                        <a:spcAft>
                          <a:spcPct val="0"/>
                        </a:spcAft>
                      </a:pPr>
                      <a:r>
                        <a:rPr kern="100" lang="zh-CN" sz="2700">
                          <a:effectLst/>
                          <a:latin typeface="+mn-lt"/>
                          <a:ea typeface="+mn-ea"/>
                          <a:cs typeface="+mn-ea"/>
                          <a:sym typeface="+mn-lt"/>
                        </a:rPr>
                        <a:t>二级类别</a:t>
                      </a:r>
                    </a:p>
                  </a:txBody>
                  <a:tcPr anchor="ctr" marB="0" marL="92501" marR="92501" marT="0">
                    <a:solidFill>
                      <a:srgbClr val="B83C28"/>
                    </a:solidFill>
                  </a:tcPr>
                </a:tc>
                <a:tc>
                  <a:txBody>
                    <a:bodyPr vert="horz" wrap="square"/>
                    <a:lstStyle/>
                    <a:p>
                      <a:pPr algn="ctr">
                        <a:lnSpc>
                          <a:spcPct val="115000"/>
                        </a:lnSpc>
                        <a:spcAft>
                          <a:spcPct val="0"/>
                        </a:spcAft>
                      </a:pPr>
                      <a:r>
                        <a:rPr kern="100" lang="zh-CN" sz="2700">
                          <a:effectLst/>
                          <a:latin typeface="+mn-lt"/>
                          <a:ea typeface="+mn-ea"/>
                          <a:cs typeface="+mn-ea"/>
                          <a:sym typeface="+mn-lt"/>
                        </a:rPr>
                        <a:t>面试问题</a:t>
                      </a:r>
                    </a:p>
                  </a:txBody>
                  <a:tcPr anchor="ctr" marB="0" marL="92501" marR="92501"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700">
                          <a:effectLst/>
                          <a:latin typeface="+mn-lt"/>
                          <a:ea typeface="+mn-ea"/>
                          <a:cs typeface="+mn-ea"/>
                          <a:sym typeface="+mn-lt"/>
                        </a:rPr>
                        <a:t>测试点</a:t>
                      </a:r>
                    </a:p>
                  </a:txBody>
                  <a:tcPr anchor="ctr" marB="0" marL="92501" marR="92501"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1227934">
                <a:tc rowSpan="2">
                  <a:txBody>
                    <a:bodyPr vert="horz" wrap="square"/>
                    <a:lstStyle/>
                    <a:p>
                      <a:pPr algn="ctr">
                        <a:lnSpc>
                          <a:spcPct val="115000"/>
                        </a:lnSpc>
                        <a:spcAft>
                          <a:spcPct val="0"/>
                        </a:spcAft>
                      </a:pPr>
                      <a:r>
                        <a:rPr kern="100" lang="zh-CN" sz="2700">
                          <a:effectLst/>
                          <a:latin typeface="+mn-lt"/>
                          <a:ea typeface="+mn-ea"/>
                          <a:cs typeface="+mn-ea"/>
                          <a:sym typeface="+mn-lt"/>
                        </a:rPr>
                        <a:t>人力资源</a:t>
                      </a:r>
                    </a:p>
                  </a:txBody>
                  <a:tcPr anchor="ctr" marB="0" marL="92501" marR="92501"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a:lnSpc>
                          <a:spcPct val="115000"/>
                        </a:lnSpc>
                        <a:spcAft>
                          <a:spcPct val="0"/>
                        </a:spcAft>
                      </a:pPr>
                      <a:r>
                        <a:rPr kern="100" lang="zh-CN" sz="1600">
                          <a:solidFill>
                            <a:schemeClr val="tx1">
                              <a:lumMod val="85000"/>
                              <a:lumOff val="15000"/>
                            </a:schemeClr>
                          </a:solidFill>
                          <a:effectLst/>
                          <a:latin typeface="+mn-lt"/>
                          <a:ea typeface="+mn-ea"/>
                          <a:cs typeface="+mn-ea"/>
                          <a:sym typeface="+mn-lt"/>
                        </a:rPr>
                        <a:t>请问该如何评估培训的效果？</a:t>
                      </a:r>
                    </a:p>
                  </a:txBody>
                  <a:tcPr anchor="ctr" marB="0" marL="92501" marR="92501"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lnSpc>
                          <a:spcPct val="115000"/>
                        </a:lnSpc>
                        <a:spcAft>
                          <a:spcPct val="0"/>
                        </a:spcAft>
                      </a:pPr>
                      <a:r>
                        <a:rPr kern="100" lang="zh-CN" sz="1600">
                          <a:solidFill>
                            <a:schemeClr val="tx1">
                              <a:lumMod val="85000"/>
                              <a:lumOff val="15000"/>
                            </a:schemeClr>
                          </a:solidFill>
                          <a:effectLst/>
                          <a:latin typeface="+mn-lt"/>
                          <a:ea typeface="+mn-ea"/>
                          <a:cs typeface="+mn-ea"/>
                          <a:sym typeface="+mn-lt"/>
                        </a:rPr>
                        <a:t>对培训知识的掌握程度</a:t>
                      </a:r>
                    </a:p>
                  </a:txBody>
                  <a:tcPr anchor="ctr" marB="0" marL="92501" marR="92501"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1172121">
                <a:tc vMerge="1">
                  <a:txBody>
                    <a:bodyPr vert="horz" wrap="square"/>
                    <a:lstStyle/>
                    <a:p>
                      <a:endParaRPr lang="zh-CN"/>
                    </a:p>
                  </a:txBody>
                  <a:tcPr/>
                </a:tc>
                <a:tc>
                  <a:txBody>
                    <a:bodyPr vert="horz" wrap="square"/>
                    <a:lstStyle/>
                    <a:p>
                      <a:pPr algn="ctr">
                        <a:spcAft>
                          <a:spcPct val="0"/>
                        </a:spcAft>
                      </a:pPr>
                      <a:r>
                        <a:rPr kern="100" lang="zh-CN" sz="1600">
                          <a:solidFill>
                            <a:schemeClr val="tx1">
                              <a:lumMod val="85000"/>
                              <a:lumOff val="15000"/>
                            </a:schemeClr>
                          </a:solidFill>
                          <a:effectLst/>
                          <a:latin typeface="+mn-lt"/>
                          <a:ea typeface="+mn-ea"/>
                          <a:cs typeface="+mn-ea"/>
                          <a:sym typeface="+mn-lt"/>
                        </a:rPr>
                        <a:t>胜任素质模型的六个通用维度是什么？</a:t>
                      </a:r>
                    </a:p>
                  </a:txBody>
                  <a:tcPr anchor="ctr" marB="0" marL="92501" marR="92501"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100" lang="zh-CN" sz="1600">
                          <a:solidFill>
                            <a:schemeClr val="tx1">
                              <a:lumMod val="85000"/>
                              <a:lumOff val="15000"/>
                            </a:schemeClr>
                          </a:solidFill>
                          <a:effectLst/>
                          <a:latin typeface="+mn-lt"/>
                          <a:ea typeface="+mn-ea"/>
                          <a:cs typeface="+mn-ea"/>
                          <a:sym typeface="+mn-lt"/>
                        </a:rPr>
                        <a:t>专业术语</a:t>
                      </a:r>
                    </a:p>
                  </a:txBody>
                  <a:tcPr anchor="ctr" marB="0" marL="92501" marR="92501"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420618763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表格 2"/>
          <p:cNvGraphicFramePr>
            <a:graphicFrameLocks noGrp="1"/>
          </p:cNvGraphicFramePr>
          <p:nvPr>
            <p:extLst>
              <p:ext uri="{D42A27DB-BD31-4B8C-83A1-F6EECF244321}">
                <p14:modId val="3374374480"/>
              </p:ext>
            </p:extLst>
          </p:nvPr>
        </p:nvGraphicFramePr>
        <p:xfrm>
          <a:off x="404679" y="1422124"/>
          <a:ext cx="11293834" cy="4934254"/>
        </p:xfrm>
        <a:graphic>
          <a:graphicData uri="http://schemas.openxmlformats.org/drawingml/2006/table">
            <a:tbl>
              <a:tblPr bandRow="1" firstCol="1" firstRow="1">
                <a:tableStyleId>{93296810-A885-4BE3-A3E7-6D5BEEA58F35}</a:tableStyleId>
              </a:tblPr>
              <a:tblGrid>
                <a:gridCol w="2181762">
                  <a:extLst>
                    <a:ext uri="{9D8B030D-6E8A-4147-A177-3AD203B41FA5}">
                      <a16:colId xmlns:a16="http://schemas.microsoft.com/office/drawing/2014/main" val="20000"/>
                    </a:ext>
                  </a:extLst>
                </a:gridCol>
                <a:gridCol w="6545291">
                  <a:extLst>
                    <a:ext uri="{9D8B030D-6E8A-4147-A177-3AD203B41FA5}">
                      <a16:colId xmlns:a16="http://schemas.microsoft.com/office/drawing/2014/main" val="20001"/>
                    </a:ext>
                  </a:extLst>
                </a:gridCol>
                <a:gridCol w="2566781">
                  <a:extLst>
                    <a:ext uri="{9D8B030D-6E8A-4147-A177-3AD203B41FA5}">
                      <a16:colId xmlns:a16="http://schemas.microsoft.com/office/drawing/2014/main" val="20002"/>
                    </a:ext>
                  </a:extLst>
                </a:gridCol>
              </a:tblGrid>
              <a:tr h="590208">
                <a:tc>
                  <a:txBody>
                    <a:bodyPr vert="horz" wrap="square"/>
                    <a:lstStyle/>
                    <a:p>
                      <a:pPr algn="ctr">
                        <a:lnSpc>
                          <a:spcPct val="115000"/>
                        </a:lnSpc>
                        <a:spcAft>
                          <a:spcPct val="0"/>
                        </a:spcAft>
                      </a:pPr>
                      <a:r>
                        <a:rPr kern="100" lang="zh-CN" sz="2000">
                          <a:effectLst/>
                          <a:latin typeface="+mn-lt"/>
                          <a:ea typeface="+mn-ea"/>
                          <a:cs typeface="+mn-ea"/>
                          <a:sym typeface="+mn-lt"/>
                        </a:rPr>
                        <a:t>二级类别</a:t>
                      </a:r>
                    </a:p>
                  </a:txBody>
                  <a:tcPr anchor="ctr" marB="0" marL="68564" marR="68564" marT="0">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面试问题</a:t>
                      </a:r>
                    </a:p>
                  </a:txBody>
                  <a:tcPr anchor="ctr" marB="0" marL="68564" marR="68564"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测试点</a:t>
                      </a:r>
                    </a:p>
                  </a:txBody>
                  <a:tcPr anchor="ctr" marB="0" marL="68564" marR="68564"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366564">
                <a:tc rowSpan="2">
                  <a:txBody>
                    <a:bodyPr vert="horz" wrap="square"/>
                    <a:lstStyle/>
                    <a:p>
                      <a:pPr algn="ctr">
                        <a:lnSpc>
                          <a:spcPct val="115000"/>
                        </a:lnSpc>
                        <a:spcAft>
                          <a:spcPct val="0"/>
                        </a:spcAft>
                      </a:pPr>
                      <a:r>
                        <a:rPr kern="100" lang="zh-CN" sz="1800">
                          <a:effectLst/>
                          <a:latin typeface="+mn-lt"/>
                          <a:ea typeface="+mn-ea"/>
                          <a:cs typeface="+mn-ea"/>
                          <a:sym typeface="+mn-lt"/>
                        </a:rPr>
                        <a:t>各岗通用</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请谈谈你从事该工作的优势是什么？</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rowSpan="2">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挖掘应聘者的专业技能</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1"/>
                  </a:ext>
                </a:extLst>
              </a:tr>
              <a:tr h="368880">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你曾受过与本工作有关的</a:t>
                      </a:r>
                      <a:r>
                        <a:rPr altLang="en-US" kern="100" lang="zh-CN" sz="1500">
                          <a:solidFill>
                            <a:schemeClr val="tx1">
                              <a:lumMod val="85000"/>
                              <a:lumOff val="15000"/>
                            </a:schemeClr>
                          </a:solidFill>
                          <a:effectLst/>
                          <a:latin typeface="+mn-lt"/>
                          <a:ea typeface="+mn-ea"/>
                          <a:cs typeface="+mn-ea"/>
                          <a:sym typeface="+mn-lt"/>
                        </a:rPr>
                        <a:t>哪些</a:t>
                      </a:r>
                      <a:r>
                        <a:rPr kern="100" lang="zh-CN" sz="1500">
                          <a:solidFill>
                            <a:schemeClr val="tx1">
                              <a:lumMod val="85000"/>
                              <a:lumOff val="15000"/>
                            </a:schemeClr>
                          </a:solidFill>
                          <a:effectLst/>
                          <a:latin typeface="+mn-lt"/>
                          <a:ea typeface="+mn-ea"/>
                          <a:cs typeface="+mn-ea"/>
                          <a:sym typeface="+mn-lt"/>
                        </a:rPr>
                        <a:t>训练吗？</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vMerge="1">
                  <a:txBody>
                    <a:bodyPr vert="horz" wrap="square"/>
                    <a:lstStyle/>
                    <a:p>
                      <a:endParaRPr lang="zh-CN"/>
                    </a:p>
                  </a:txBody>
                  <a:tcPr/>
                </a:tc>
                <a:extLst>
                  <a:ext uri="{0D108BD9-81ED-4DB2-BD59-A6C34878D82A}">
                    <a16:rowId xmlns:a16="http://schemas.microsoft.com/office/drawing/2014/main" val="10002"/>
                  </a:ext>
                </a:extLst>
              </a:tr>
              <a:tr h="548508">
                <a:tc rowSpan="6">
                  <a:txBody>
                    <a:bodyPr vert="horz" wrap="square"/>
                    <a:lstStyle/>
                    <a:p>
                      <a:pPr algn="ctr">
                        <a:lnSpc>
                          <a:spcPct val="115000"/>
                        </a:lnSpc>
                        <a:spcAft>
                          <a:spcPct val="0"/>
                        </a:spcAft>
                      </a:pPr>
                      <a:r>
                        <a:rPr kern="100" lang="zh-CN" sz="1800">
                          <a:effectLst/>
                          <a:latin typeface="+mn-lt"/>
                          <a:ea typeface="+mn-ea"/>
                          <a:cs typeface="+mn-ea"/>
                          <a:sym typeface="+mn-lt"/>
                        </a:rPr>
                        <a:t>销售类</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请向我推销一下这支铅笔。</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销售技能直观展现</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3"/>
                  </a:ext>
                </a:extLst>
              </a:tr>
              <a:tr h="322779">
                <a:tc vMerge="1">
                  <a:txBody>
                    <a:bodyPr vert="horz" wrap="square"/>
                    <a:lstStyle/>
                    <a:p>
                      <a:endParaRPr lang="zh-CN"/>
                    </a:p>
                  </a:txBody>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你在拜访客户之前，需要做哪些准备？</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客户拜访技能</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4"/>
                  </a:ext>
                </a:extLst>
              </a:tr>
              <a:tr h="800638">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一般而言，从和客户接触到最终销售的完成需要多长时间？</a:t>
                      </a:r>
                      <a:r>
                        <a:rPr altLang="en-US" kern="100" lang="zh-CN" sz="1500">
                          <a:solidFill>
                            <a:schemeClr val="tx1">
                              <a:lumMod val="85000"/>
                              <a:lumOff val="15000"/>
                            </a:schemeClr>
                          </a:solidFill>
                          <a:effectLst/>
                          <a:latin typeface="+mn-lt"/>
                          <a:ea typeface="+mn-ea"/>
                          <a:cs typeface="+mn-ea"/>
                          <a:sym typeface="+mn-lt"/>
                        </a:rPr>
                        <a:t>如何</a:t>
                      </a:r>
                      <a:r>
                        <a:rPr kern="100" lang="zh-CN" sz="1500">
                          <a:solidFill>
                            <a:schemeClr val="tx1">
                              <a:lumMod val="85000"/>
                              <a:lumOff val="15000"/>
                            </a:schemeClr>
                          </a:solidFill>
                          <a:effectLst/>
                          <a:latin typeface="+mn-lt"/>
                          <a:ea typeface="+mn-ea"/>
                          <a:cs typeface="+mn-ea"/>
                          <a:sym typeface="+mn-lt"/>
                        </a:rPr>
                        <a:t>才能缩短？</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销售全过程</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5"/>
                  </a:ext>
                </a:extLst>
              </a:tr>
              <a:tr h="645559">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你是否有超额完成销售目标的时候，你是怎样取得这样的业绩的？</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业绩达成能力</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6"/>
                  </a:ext>
                </a:extLst>
              </a:tr>
              <a:tr h="645559">
                <a:tc vMerge="1">
                  <a:txBody>
                    <a:bodyPr vert="horz" wrap="square"/>
                    <a:lstStyle/>
                    <a:p>
                      <a:endParaRPr lang="zh-CN"/>
                    </a:p>
                  </a:txBody>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在你的前任工作中，你用什么方法来发展并维持业已存在的客户的？</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客户维护</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7"/>
                  </a:ext>
                </a:extLst>
              </a:tr>
              <a:tr h="645559">
                <a:tc vMerge="1">
                  <a:txBody>
                    <a:bodyPr vert="horz" wrap="square"/>
                    <a:lstStyle/>
                    <a:p>
                      <a:endParaRPr lang="zh-CN"/>
                    </a:p>
                  </a:txBody>
                  <a:tcPr/>
                </a:tc>
                <a:tc>
                  <a:txBody>
                    <a:bodyPr vert="horz" wrap="square"/>
                    <a:lstStyle/>
                    <a:p>
                      <a:pPr algn="ctr">
                        <a:lnSpc>
                          <a:spcPct val="120000"/>
                        </a:lnSpc>
                        <a:spcAft>
                          <a:spcPct val="0"/>
                        </a:spcAft>
                      </a:pPr>
                      <a:r>
                        <a:rPr kern="100" lang="zh-CN" sz="1500">
                          <a:solidFill>
                            <a:schemeClr val="tx1">
                              <a:lumMod val="85000"/>
                              <a:lumOff val="15000"/>
                            </a:schemeClr>
                          </a:solidFill>
                          <a:effectLst/>
                          <a:latin typeface="+mn-lt"/>
                          <a:ea typeface="+mn-ea"/>
                          <a:cs typeface="+mn-ea"/>
                          <a:sym typeface="+mn-lt"/>
                        </a:rPr>
                        <a:t>请讲讲你遇到的最困难的销售经历，你是怎样劝说客户购买你的产品的？</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销售说服力</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8"/>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100603929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p:cNvGraphicFramePr>
            <a:graphicFrameLocks noGrp="1"/>
          </p:cNvGraphicFramePr>
          <p:nvPr>
            <p:extLst>
              <p:ext uri="{D42A27DB-BD31-4B8C-83A1-F6EECF244321}">
                <p14:modId val="4279976486"/>
              </p:ext>
            </p:extLst>
          </p:nvPr>
        </p:nvGraphicFramePr>
        <p:xfrm>
          <a:off x="530252" y="1433200"/>
          <a:ext cx="11255348" cy="4818396"/>
        </p:xfrm>
        <a:graphic>
          <a:graphicData uri="http://schemas.openxmlformats.org/drawingml/2006/table">
            <a:tbl>
              <a:tblPr bandRow="1" firstCol="1" firstRow="1">
                <a:tableStyleId>{93296810-A885-4BE3-A3E7-6D5BEEA58F35}</a:tableStyleId>
              </a:tblPr>
              <a:tblGrid>
                <a:gridCol w="2176408">
                  <a:extLst>
                    <a:ext uri="{9D8B030D-6E8A-4147-A177-3AD203B41FA5}">
                      <a16:colId xmlns:a16="http://schemas.microsoft.com/office/drawing/2014/main" val="20000"/>
                    </a:ext>
                  </a:extLst>
                </a:gridCol>
                <a:gridCol w="5623807">
                  <a:extLst>
                    <a:ext uri="{9D8B030D-6E8A-4147-A177-3AD203B41FA5}">
                      <a16:colId xmlns:a16="http://schemas.microsoft.com/office/drawing/2014/main" val="20001"/>
                    </a:ext>
                  </a:extLst>
                </a:gridCol>
                <a:gridCol w="3455133">
                  <a:extLst>
                    <a:ext uri="{9D8B030D-6E8A-4147-A177-3AD203B41FA5}">
                      <a16:colId xmlns:a16="http://schemas.microsoft.com/office/drawing/2014/main" val="20002"/>
                    </a:ext>
                  </a:extLst>
                </a:gridCol>
              </a:tblGrid>
              <a:tr h="508288">
                <a:tc>
                  <a:txBody>
                    <a:bodyPr vert="horz" wrap="square"/>
                    <a:lstStyle/>
                    <a:p>
                      <a:pPr algn="ctr">
                        <a:lnSpc>
                          <a:spcPct val="115000"/>
                        </a:lnSpc>
                        <a:spcAft>
                          <a:spcPct val="0"/>
                        </a:spcAft>
                      </a:pPr>
                      <a:r>
                        <a:rPr kern="100" lang="zh-CN" sz="1800">
                          <a:effectLst/>
                          <a:latin typeface="+mn-lt"/>
                          <a:ea typeface="+mn-ea"/>
                          <a:cs typeface="+mn-ea"/>
                          <a:sym typeface="+mn-lt"/>
                        </a:rPr>
                        <a:t>二级类别</a:t>
                      </a:r>
                    </a:p>
                  </a:txBody>
                  <a:tcPr anchor="ctr" marB="0" marL="68553" marR="68553" marT="0">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面试问题</a:t>
                      </a:r>
                    </a:p>
                  </a:txBody>
                  <a:tcPr anchor="ctr" marB="0" marL="68553" marR="68553"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测试点</a:t>
                      </a:r>
                    </a:p>
                  </a:txBody>
                  <a:tcPr anchor="ctr" marB="0" marL="68553" marR="68553"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397120">
                <a:tc>
                  <a:txBody>
                    <a:bodyPr vert="horz" wrap="square"/>
                    <a:lstStyle/>
                    <a:p>
                      <a:pPr algn="ctr" defTabSz="914400" eaLnBrk="1" hangingPunct="1" latinLnBrk="0" marL="0" rtl="0">
                        <a:lnSpc>
                          <a:spcPct val="115000"/>
                        </a:lnSpc>
                        <a:spcAft>
                          <a:spcPct val="0"/>
                        </a:spcAft>
                      </a:pPr>
                      <a:r>
                        <a:rPr b="1" kern="100" lang="zh-CN" sz="1700">
                          <a:solidFill>
                            <a:schemeClr val="lt1"/>
                          </a:solidFill>
                          <a:effectLst/>
                          <a:latin typeface="+mn-lt"/>
                          <a:ea typeface="+mn-ea"/>
                          <a:cs typeface="+mn-ea"/>
                          <a:sym typeface="+mn-lt"/>
                        </a:rPr>
                        <a:t>表达能力</a:t>
                      </a:r>
                    </a:p>
                  </a:txBody>
                  <a:tcPr anchor="ctr" marB="0" marL="68553" marR="68553"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请用两分钟的时间介绍一下你自己</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100" lang="zh-CN" sz="1500">
                          <a:solidFill>
                            <a:schemeClr val="tx1">
                              <a:lumMod val="85000"/>
                              <a:lumOff val="15000"/>
                            </a:schemeClr>
                          </a:solidFill>
                          <a:effectLst/>
                          <a:latin typeface="+mn-lt"/>
                          <a:ea typeface="+mn-ea"/>
                          <a:cs typeface="+mn-ea"/>
                          <a:sym typeface="+mn-lt"/>
                        </a:rPr>
                        <a:t>语言概括能力</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443503">
                <a:tc>
                  <a:txBody>
                    <a:bodyPr vert="horz" wrap="square"/>
                    <a:lstStyle/>
                    <a:p>
                      <a:pPr algn="ctr" defTabSz="914400" eaLnBrk="1" hangingPunct="1" latinLnBrk="0" marL="0" rtl="0">
                        <a:lnSpc>
                          <a:spcPct val="115000"/>
                        </a:lnSpc>
                        <a:spcAft>
                          <a:spcPct val="0"/>
                        </a:spcAft>
                      </a:pPr>
                      <a:r>
                        <a:rPr b="1" kern="100" lang="zh-CN" sz="1700">
                          <a:solidFill>
                            <a:schemeClr val="lt1"/>
                          </a:solidFill>
                          <a:effectLst/>
                          <a:latin typeface="+mn-lt"/>
                          <a:ea typeface="+mn-ea"/>
                          <a:cs typeface="+mn-ea"/>
                          <a:sym typeface="+mn-lt"/>
                        </a:rPr>
                        <a:t>抗压力等</a:t>
                      </a:r>
                    </a:p>
                  </a:txBody>
                  <a:tcPr anchor="ctr" marB="0" marL="68553" marR="68553"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a:spcAft>
                          <a:spcPct val="0"/>
                        </a:spcAft>
                      </a:pPr>
                      <a:r>
                        <a:rPr altLang="en-US" kern="100" lang="zh-CN" sz="1500">
                          <a:solidFill>
                            <a:schemeClr val="tx1">
                              <a:lumMod val="85000"/>
                              <a:lumOff val="15000"/>
                            </a:schemeClr>
                          </a:solidFill>
                          <a:effectLst/>
                          <a:latin typeface="+mn-lt"/>
                          <a:ea typeface="+mn-ea"/>
                          <a:cs typeface="+mn-ea"/>
                          <a:sym typeface="+mn-lt"/>
                        </a:rPr>
                        <a:t>遇到的工作挑战及应对策略、结果</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0" lang="zh-CN" sz="1500">
                          <a:solidFill>
                            <a:schemeClr val="tx1">
                              <a:lumMod val="85000"/>
                              <a:lumOff val="15000"/>
                            </a:schemeClr>
                          </a:solidFill>
                          <a:effectLst/>
                          <a:latin typeface="+mn-lt"/>
                          <a:ea typeface="+mn-ea"/>
                          <a:cs typeface="+mn-ea"/>
                          <a:sym typeface="+mn-lt"/>
                        </a:rPr>
                        <a:t>抗压</a:t>
                      </a:r>
                      <a:r>
                        <a:rPr altLang="en-US" kern="0" lang="zh-CN" sz="1500">
                          <a:solidFill>
                            <a:schemeClr val="tx1">
                              <a:lumMod val="85000"/>
                              <a:lumOff val="15000"/>
                            </a:schemeClr>
                          </a:solidFill>
                          <a:effectLst/>
                          <a:latin typeface="+mn-lt"/>
                          <a:ea typeface="+mn-ea"/>
                          <a:cs typeface="+mn-ea"/>
                          <a:sym typeface="+mn-lt"/>
                        </a:rPr>
                        <a:t>与</a:t>
                      </a:r>
                      <a:r>
                        <a:rPr kern="0" lang="zh-CN" sz="1500">
                          <a:solidFill>
                            <a:schemeClr val="tx1">
                              <a:lumMod val="85000"/>
                              <a:lumOff val="15000"/>
                            </a:schemeClr>
                          </a:solidFill>
                          <a:effectLst/>
                          <a:latin typeface="+mn-lt"/>
                          <a:ea typeface="+mn-ea"/>
                          <a:cs typeface="+mn-ea"/>
                          <a:sym typeface="+mn-lt"/>
                        </a:rPr>
                        <a:t>解决问题能力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683686">
                <a:tc rowSpan="2">
                  <a:txBody>
                    <a:bodyPr vert="horz" wrap="square"/>
                    <a:lstStyle/>
                    <a:p>
                      <a:pPr algn="ctr" defTabSz="914400" eaLnBrk="1" hangingPunct="1" latinLnBrk="0" marL="0" rtl="0">
                        <a:lnSpc>
                          <a:spcPct val="115000"/>
                        </a:lnSpc>
                        <a:spcAft>
                          <a:spcPct val="0"/>
                        </a:spcAft>
                      </a:pPr>
                      <a:r>
                        <a:rPr b="1" kern="100" lang="zh-CN" sz="1700">
                          <a:solidFill>
                            <a:schemeClr val="lt1"/>
                          </a:solidFill>
                          <a:effectLst/>
                          <a:latin typeface="+mn-lt"/>
                          <a:ea typeface="+mn-ea"/>
                          <a:cs typeface="+mn-ea"/>
                          <a:sym typeface="+mn-lt"/>
                        </a:rPr>
                        <a:t>潜力</a:t>
                      </a:r>
                    </a:p>
                  </a:txBody>
                  <a:tcPr anchor="ctr" marB="0" marL="68553" marR="68553"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你有继续进修的计划吗？通常下班后的时间，你都做些什么？</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altLang="en-US" kern="100" lang="zh-CN" sz="1500">
                          <a:solidFill>
                            <a:schemeClr val="tx1">
                              <a:lumMod val="85000"/>
                              <a:lumOff val="15000"/>
                            </a:schemeClr>
                          </a:solidFill>
                          <a:effectLst/>
                          <a:latin typeface="+mn-lt"/>
                          <a:ea typeface="+mn-ea"/>
                          <a:cs typeface="+mn-ea"/>
                          <a:sym typeface="+mn-lt"/>
                        </a:rPr>
                        <a:t>通过对对成长的态度来判断未来的潜力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3"/>
                  </a:ext>
                </a:extLst>
              </a:tr>
              <a:tr h="591267">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altLang="en-US" kern="100" lang="zh-CN" sz="1500">
                          <a:solidFill>
                            <a:schemeClr val="tx1">
                              <a:lumMod val="85000"/>
                              <a:lumOff val="15000"/>
                            </a:schemeClr>
                          </a:solidFill>
                          <a:effectLst/>
                          <a:latin typeface="+mn-lt"/>
                          <a:ea typeface="+mn-ea"/>
                          <a:cs typeface="+mn-ea"/>
                          <a:sym typeface="+mn-lt"/>
                        </a:rPr>
                        <a:t>讲述</a:t>
                      </a:r>
                      <a:r>
                        <a:rPr kern="100" lang="zh-CN" sz="1500">
                          <a:solidFill>
                            <a:schemeClr val="tx1">
                              <a:lumMod val="85000"/>
                              <a:lumOff val="15000"/>
                            </a:schemeClr>
                          </a:solidFill>
                          <a:effectLst/>
                          <a:latin typeface="+mn-lt"/>
                          <a:ea typeface="+mn-ea"/>
                          <a:cs typeface="+mn-ea"/>
                          <a:sym typeface="+mn-lt"/>
                        </a:rPr>
                        <a:t>很糟糕的事情，</a:t>
                      </a:r>
                      <a:r>
                        <a:rPr altLang="en-US" kern="100" lang="zh-CN" sz="1500">
                          <a:solidFill>
                            <a:schemeClr val="tx1">
                              <a:lumMod val="85000"/>
                              <a:lumOff val="15000"/>
                            </a:schemeClr>
                          </a:solidFill>
                          <a:effectLst/>
                          <a:latin typeface="+mn-lt"/>
                          <a:ea typeface="+mn-ea"/>
                          <a:cs typeface="+mn-ea"/>
                          <a:sym typeface="+mn-lt"/>
                        </a:rPr>
                        <a:t>但</a:t>
                      </a:r>
                      <a:r>
                        <a:rPr kern="100" lang="zh-CN" sz="1500">
                          <a:solidFill>
                            <a:schemeClr val="tx1">
                              <a:lumMod val="85000"/>
                              <a:lumOff val="15000"/>
                            </a:schemeClr>
                          </a:solidFill>
                          <a:effectLst/>
                          <a:latin typeface="+mn-lt"/>
                          <a:ea typeface="+mn-ea"/>
                          <a:cs typeface="+mn-ea"/>
                          <a:sym typeface="+mn-lt"/>
                        </a:rPr>
                        <a:t>从这个糟糕的事件中学到了很多。</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通过对学习能力来判断潜力</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4"/>
                  </a:ext>
                </a:extLst>
              </a:tr>
              <a:tr h="548633">
                <a:tc rowSpan="3">
                  <a:txBody>
                    <a:bodyPr vert="horz" wrap="square"/>
                    <a:lstStyle/>
                    <a:p>
                      <a:pPr algn="ctr" defTabSz="914400" eaLnBrk="1" hangingPunct="1" latinLnBrk="0" marL="0" rtl="0">
                        <a:lnSpc>
                          <a:spcPct val="115000"/>
                        </a:lnSpc>
                        <a:spcAft>
                          <a:spcPct val="0"/>
                        </a:spcAft>
                      </a:pPr>
                      <a:r>
                        <a:rPr b="1" kern="100" lang="zh-CN" sz="1700">
                          <a:solidFill>
                            <a:schemeClr val="lt1"/>
                          </a:solidFill>
                          <a:effectLst/>
                          <a:latin typeface="+mn-lt"/>
                          <a:ea typeface="+mn-ea"/>
                          <a:cs typeface="+mn-ea"/>
                          <a:sym typeface="+mn-lt"/>
                        </a:rPr>
                        <a:t>领导</a:t>
                      </a:r>
                      <a:r>
                        <a:rPr b="1" kern="100" lang="en-US" sz="1700">
                          <a:solidFill>
                            <a:schemeClr val="lt1"/>
                          </a:solidFill>
                          <a:effectLst/>
                          <a:latin typeface="+mn-lt"/>
                          <a:ea typeface="+mn-ea"/>
                          <a:cs typeface="+mn-ea"/>
                          <a:sym typeface="+mn-lt"/>
                        </a:rPr>
                        <a:t>/</a:t>
                      </a:r>
                      <a:r>
                        <a:rPr b="1" kern="100" lang="zh-CN" sz="1700">
                          <a:solidFill>
                            <a:schemeClr val="lt1"/>
                          </a:solidFill>
                          <a:effectLst/>
                          <a:latin typeface="+mn-lt"/>
                          <a:ea typeface="+mn-ea"/>
                          <a:cs typeface="+mn-ea"/>
                          <a:sym typeface="+mn-lt"/>
                        </a:rPr>
                        <a:t>管理能力</a:t>
                      </a:r>
                    </a:p>
                  </a:txBody>
                  <a:tcPr anchor="ctr" marB="0" marL="68553" marR="68553"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请你举例说明你曾经使某人做他并不喜欢做的事情。</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0" lang="zh-CN" sz="1500">
                          <a:solidFill>
                            <a:schemeClr val="tx1">
                              <a:lumMod val="85000"/>
                              <a:lumOff val="15000"/>
                            </a:schemeClr>
                          </a:solidFill>
                          <a:effectLst/>
                          <a:latin typeface="+mn-lt"/>
                          <a:ea typeface="+mn-ea"/>
                          <a:cs typeface="+mn-ea"/>
                          <a:sym typeface="+mn-lt"/>
                        </a:rPr>
                        <a:t>说服力、影响力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5"/>
                  </a:ext>
                </a:extLst>
              </a:tr>
              <a:tr h="548633">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你采取什么办法来鼓励你的下属培养他们的能力？</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0" lang="zh-CN" sz="1500">
                          <a:solidFill>
                            <a:schemeClr val="tx1">
                              <a:lumMod val="85000"/>
                              <a:lumOff val="15000"/>
                            </a:schemeClr>
                          </a:solidFill>
                          <a:effectLst/>
                          <a:latin typeface="+mn-lt"/>
                          <a:ea typeface="+mn-ea"/>
                          <a:cs typeface="+mn-ea"/>
                          <a:sym typeface="+mn-lt"/>
                        </a:rPr>
                        <a:t>培养下属的能力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6"/>
                  </a:ext>
                </a:extLst>
              </a:tr>
              <a:tr h="548633">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500">
                          <a:solidFill>
                            <a:schemeClr val="tx1">
                              <a:lumMod val="85000"/>
                              <a:lumOff val="15000"/>
                            </a:schemeClr>
                          </a:solidFill>
                          <a:effectLst/>
                          <a:latin typeface="+mn-lt"/>
                          <a:ea typeface="+mn-ea"/>
                          <a:cs typeface="+mn-ea"/>
                          <a:sym typeface="+mn-lt"/>
                        </a:rPr>
                        <a:t>你用什么方法来监督你负责项目的工作进程的？</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0" lang="zh-CN" sz="1500">
                          <a:solidFill>
                            <a:schemeClr val="tx1">
                              <a:lumMod val="85000"/>
                              <a:lumOff val="15000"/>
                            </a:schemeClr>
                          </a:solidFill>
                          <a:effectLst/>
                          <a:latin typeface="+mn-lt"/>
                          <a:ea typeface="+mn-ea"/>
                          <a:cs typeface="+mn-ea"/>
                          <a:sym typeface="+mn-lt"/>
                        </a:rPr>
                        <a:t>监督能力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7"/>
                  </a:ext>
                </a:extLst>
              </a:tr>
              <a:tr h="548633">
                <a:tc>
                  <a:txBody>
                    <a:bodyPr vert="horz" wrap="square"/>
                    <a:lstStyle/>
                    <a:p>
                      <a:pPr algn="ctr" defTabSz="914400" eaLnBrk="1" hangingPunct="1" latinLnBrk="0" marL="0" rtl="0">
                        <a:lnSpc>
                          <a:spcPct val="115000"/>
                        </a:lnSpc>
                        <a:spcAft>
                          <a:spcPct val="0"/>
                        </a:spcAft>
                      </a:pPr>
                      <a:r>
                        <a:rPr b="1" kern="100" lang="zh-CN" sz="1700">
                          <a:solidFill>
                            <a:schemeClr val="lt1"/>
                          </a:solidFill>
                          <a:effectLst/>
                          <a:latin typeface="+mn-lt"/>
                          <a:ea typeface="+mn-ea"/>
                          <a:cs typeface="+mn-ea"/>
                          <a:sym typeface="+mn-lt"/>
                        </a:rPr>
                        <a:t>情绪管理</a:t>
                      </a:r>
                    </a:p>
                  </a:txBody>
                  <a:tcPr anchor="ctr" marB="0" marL="68553" marR="68553"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altLang="en-US" kern="100" lang="zh-CN" sz="1500">
                          <a:solidFill>
                            <a:schemeClr val="tx1">
                              <a:lumMod val="85000"/>
                              <a:lumOff val="15000"/>
                            </a:schemeClr>
                          </a:solidFill>
                          <a:effectLst/>
                          <a:latin typeface="+mn-lt"/>
                          <a:ea typeface="+mn-ea"/>
                          <a:cs typeface="+mn-ea"/>
                          <a:sym typeface="+mn-lt"/>
                        </a:rPr>
                        <a:t>下属与你意见相左</a:t>
                      </a:r>
                      <a:r>
                        <a:rPr kern="100" lang="zh-CN" sz="1500">
                          <a:solidFill>
                            <a:schemeClr val="tx1">
                              <a:lumMod val="85000"/>
                              <a:lumOff val="15000"/>
                            </a:schemeClr>
                          </a:solidFill>
                          <a:effectLst/>
                          <a:latin typeface="+mn-lt"/>
                          <a:ea typeface="+mn-ea"/>
                          <a:cs typeface="+mn-ea"/>
                          <a:sym typeface="+mn-lt"/>
                        </a:rPr>
                        <a:t>，并当众同发生争执，你如何对待？</a:t>
                      </a: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spcAft>
                          <a:spcPct val="0"/>
                        </a:spcAft>
                      </a:pPr>
                      <a:r>
                        <a:rPr kern="0" lang="zh-CN" sz="1500">
                          <a:solidFill>
                            <a:schemeClr val="tx1">
                              <a:lumMod val="85000"/>
                              <a:lumOff val="15000"/>
                            </a:schemeClr>
                          </a:solidFill>
                          <a:effectLst/>
                          <a:latin typeface="+mn-lt"/>
                          <a:ea typeface="+mn-ea"/>
                          <a:cs typeface="+mn-ea"/>
                          <a:sym typeface="+mn-lt"/>
                        </a:rPr>
                        <a:t>情绪控制及管理能力</a:t>
                      </a:r>
                      <a:endParaRPr kern="100" lang="zh-CN" sz="1500">
                        <a:solidFill>
                          <a:schemeClr val="tx1">
                            <a:lumMod val="85000"/>
                            <a:lumOff val="15000"/>
                          </a:schemeClr>
                        </a:solidFill>
                        <a:effectLst/>
                        <a:latin typeface="+mn-lt"/>
                        <a:ea typeface="+mn-ea"/>
                        <a:cs typeface="+mn-ea"/>
                        <a:sym typeface="+mn-lt"/>
                      </a:endParaRPr>
                    </a:p>
                  </a:txBody>
                  <a:tcPr anchor="ctr" marB="0" marL="68553" marR="68553"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8"/>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30101531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表格 2"/>
          <p:cNvGraphicFramePr>
            <a:graphicFrameLocks noGrp="1"/>
          </p:cNvGraphicFramePr>
          <p:nvPr>
            <p:extLst>
              <p:ext uri="{D42A27DB-BD31-4B8C-83A1-F6EECF244321}">
                <p14:modId val="2261557393"/>
              </p:ext>
            </p:extLst>
          </p:nvPr>
        </p:nvGraphicFramePr>
        <p:xfrm>
          <a:off x="1028563" y="1586333"/>
          <a:ext cx="10033136" cy="4573166"/>
        </p:xfrm>
        <a:graphic>
          <a:graphicData uri="http://schemas.openxmlformats.org/drawingml/2006/table">
            <a:tbl>
              <a:tblPr bandRow="1" firstCol="1" firstRow="1">
                <a:tableStyleId>{93296810-A885-4BE3-A3E7-6D5BEEA58F35}</a:tableStyleId>
              </a:tblPr>
              <a:tblGrid>
                <a:gridCol w="1998899">
                  <a:extLst>
                    <a:ext uri="{9D8B030D-6E8A-4147-A177-3AD203B41FA5}">
                      <a16:colId xmlns:a16="http://schemas.microsoft.com/office/drawing/2014/main" val="20000"/>
                    </a:ext>
                  </a:extLst>
                </a:gridCol>
                <a:gridCol w="3898969">
                  <a:extLst>
                    <a:ext uri="{9D8B030D-6E8A-4147-A177-3AD203B41FA5}">
                      <a16:colId xmlns:a16="http://schemas.microsoft.com/office/drawing/2014/main" val="20001"/>
                    </a:ext>
                  </a:extLst>
                </a:gridCol>
                <a:gridCol w="4135268">
                  <a:extLst>
                    <a:ext uri="{9D8B030D-6E8A-4147-A177-3AD203B41FA5}">
                      <a16:colId xmlns:a16="http://schemas.microsoft.com/office/drawing/2014/main" val="20002"/>
                    </a:ext>
                  </a:extLst>
                </a:gridCol>
              </a:tblGrid>
              <a:tr h="839558">
                <a:tc>
                  <a:txBody>
                    <a:bodyPr vert="horz" wrap="square"/>
                    <a:lstStyle/>
                    <a:p>
                      <a:pPr algn="ctr">
                        <a:lnSpc>
                          <a:spcPct val="115000"/>
                        </a:lnSpc>
                        <a:spcAft>
                          <a:spcPct val="0"/>
                        </a:spcAft>
                      </a:pPr>
                      <a:r>
                        <a:rPr kern="100" lang="zh-CN" sz="3200">
                          <a:effectLst/>
                          <a:latin typeface="+mn-lt"/>
                          <a:ea typeface="+mn-ea"/>
                          <a:cs typeface="+mn-ea"/>
                          <a:sym typeface="+mn-lt"/>
                        </a:rPr>
                        <a:t>二级类别</a:t>
                      </a:r>
                    </a:p>
                  </a:txBody>
                  <a:tcPr anchor="ctr" marB="0" marL="108959" marR="108959" marT="0">
                    <a:solidFill>
                      <a:srgbClr val="B83C28"/>
                    </a:solidFill>
                  </a:tcPr>
                </a:tc>
                <a:tc>
                  <a:txBody>
                    <a:bodyPr vert="horz" wrap="square"/>
                    <a:lstStyle/>
                    <a:p>
                      <a:pPr algn="ctr">
                        <a:lnSpc>
                          <a:spcPct val="115000"/>
                        </a:lnSpc>
                        <a:spcAft>
                          <a:spcPct val="0"/>
                        </a:spcAft>
                      </a:pPr>
                      <a:r>
                        <a:rPr kern="100" lang="zh-CN" sz="3200">
                          <a:effectLst/>
                          <a:latin typeface="+mn-lt"/>
                          <a:ea typeface="+mn-ea"/>
                          <a:cs typeface="+mn-ea"/>
                          <a:sym typeface="+mn-lt"/>
                        </a:rPr>
                        <a:t>面试问题</a:t>
                      </a:r>
                    </a:p>
                  </a:txBody>
                  <a:tcPr anchor="ctr" marB="0" marL="108959" marR="108959"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3200">
                          <a:effectLst/>
                          <a:latin typeface="+mn-lt"/>
                          <a:ea typeface="+mn-ea"/>
                          <a:cs typeface="+mn-ea"/>
                          <a:sym typeface="+mn-lt"/>
                        </a:rPr>
                        <a:t>测试点</a:t>
                      </a:r>
                    </a:p>
                  </a:txBody>
                  <a:tcPr anchor="ctr" marB="0" marL="108959" marR="108959"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1400103">
                <a:tc rowSpan="2">
                  <a:txBody>
                    <a:bodyPr vert="horz" wrap="square"/>
                    <a:lstStyle/>
                    <a:p>
                      <a:pPr algn="ctr">
                        <a:lnSpc>
                          <a:spcPct val="115000"/>
                        </a:lnSpc>
                        <a:spcAft>
                          <a:spcPct val="0"/>
                        </a:spcAft>
                      </a:pPr>
                      <a:r>
                        <a:rPr kern="100" lang="zh-CN" sz="2500">
                          <a:effectLst/>
                          <a:latin typeface="+mn-lt"/>
                          <a:ea typeface="+mn-ea"/>
                          <a:cs typeface="+mn-ea"/>
                          <a:sym typeface="+mn-lt"/>
                        </a:rPr>
                        <a:t>性格等</a:t>
                      </a:r>
                    </a:p>
                  </a:txBody>
                  <a:tcPr anchor="ctr" marB="0" marL="108959" marR="108959"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a:lnSpc>
                          <a:spcPct val="120000"/>
                        </a:lnSpc>
                        <a:spcAft>
                          <a:spcPct val="0"/>
                        </a:spcAft>
                      </a:pPr>
                      <a:r>
                        <a:rPr kern="100" lang="zh-CN" sz="1600">
                          <a:solidFill>
                            <a:schemeClr val="tx1">
                              <a:lumMod val="85000"/>
                              <a:lumOff val="15000"/>
                            </a:schemeClr>
                          </a:solidFill>
                          <a:effectLst/>
                          <a:latin typeface="+mn-lt"/>
                          <a:ea typeface="+mn-ea"/>
                          <a:cs typeface="+mn-ea"/>
                          <a:sym typeface="+mn-lt"/>
                        </a:rPr>
                        <a:t>在你的同事（朋友）眼中，你是一个什么样的人？你是怎样评价自己的？</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a:lnSpc>
                          <a:spcPct val="120000"/>
                        </a:lnSpc>
                        <a:spcAft>
                          <a:spcPct val="0"/>
                        </a:spcAft>
                      </a:pPr>
                      <a:r>
                        <a:rPr kern="100" lang="zh-CN" sz="1600">
                          <a:solidFill>
                            <a:schemeClr val="tx1">
                              <a:lumMod val="85000"/>
                              <a:lumOff val="15000"/>
                            </a:schemeClr>
                          </a:solidFill>
                          <a:effectLst/>
                          <a:latin typeface="+mn-lt"/>
                          <a:ea typeface="+mn-ea"/>
                          <a:cs typeface="+mn-ea"/>
                          <a:sym typeface="+mn-lt"/>
                        </a:rPr>
                        <a:t>语言概括及表达能力，并可以通过对个性的概述来与胜任素质相比较</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933402">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最近一年，你做了哪些事情来提高自己</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是否爱学习？保持持续进步</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1400103">
                <a:tc>
                  <a:txBody>
                    <a:bodyPr vert="horz" wrap="square"/>
                    <a:lstStyle/>
                    <a:p>
                      <a:pPr algn="ctr">
                        <a:lnSpc>
                          <a:spcPct val="115000"/>
                        </a:lnSpc>
                        <a:spcAft>
                          <a:spcPct val="0"/>
                        </a:spcAft>
                      </a:pPr>
                      <a:r>
                        <a:rPr kern="100" lang="zh-CN" sz="2500">
                          <a:effectLst/>
                          <a:latin typeface="+mn-lt"/>
                          <a:ea typeface="+mn-ea"/>
                          <a:cs typeface="+mn-ea"/>
                          <a:sym typeface="+mn-lt"/>
                        </a:rPr>
                        <a:t>修养</a:t>
                      </a:r>
                    </a:p>
                  </a:txBody>
                  <a:tcPr anchor="ctr" marB="0" marL="108959" marR="108959"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你对原来的单位和上司的看法如何？</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大骂原来单位及同事的应聘者绝非一名有修养的员工。</a:t>
                      </a:r>
                    </a:p>
                  </a:txBody>
                  <a:tcPr anchor="ctr" marB="0" marL="108959" marR="108959"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3"/>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355637079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p:cNvGraphicFramePr>
            <a:graphicFrameLocks noGrp="1"/>
          </p:cNvGraphicFramePr>
          <p:nvPr>
            <p:extLst>
              <p:ext uri="{D42A27DB-BD31-4B8C-83A1-F6EECF244321}">
                <p14:modId val="3709633127"/>
              </p:ext>
            </p:extLst>
          </p:nvPr>
        </p:nvGraphicFramePr>
        <p:xfrm>
          <a:off x="753022" y="1267615"/>
          <a:ext cx="10757036" cy="5022933"/>
        </p:xfrm>
        <a:graphic>
          <a:graphicData uri="http://schemas.openxmlformats.org/drawingml/2006/table">
            <a:tbl>
              <a:tblPr bandRow="1" firstCol="1" firstRow="1">
                <a:tableStyleId>{93296810-A885-4BE3-A3E7-6D5BEEA58F35}</a:tableStyleId>
              </a:tblPr>
              <a:tblGrid>
                <a:gridCol w="2062546">
                  <a:extLst>
                    <a:ext uri="{9D8B030D-6E8A-4147-A177-3AD203B41FA5}">
                      <a16:colId xmlns:a16="http://schemas.microsoft.com/office/drawing/2014/main" val="20000"/>
                    </a:ext>
                  </a:extLst>
                </a:gridCol>
                <a:gridCol w="5322587">
                  <a:extLst>
                    <a:ext uri="{9D8B030D-6E8A-4147-A177-3AD203B41FA5}">
                      <a16:colId xmlns:a16="http://schemas.microsoft.com/office/drawing/2014/main" val="20001"/>
                    </a:ext>
                  </a:extLst>
                </a:gridCol>
                <a:gridCol w="3371903">
                  <a:extLst>
                    <a:ext uri="{9D8B030D-6E8A-4147-A177-3AD203B41FA5}">
                      <a16:colId xmlns:a16="http://schemas.microsoft.com/office/drawing/2014/main" val="20002"/>
                    </a:ext>
                  </a:extLst>
                </a:gridCol>
              </a:tblGrid>
              <a:tr h="1348086">
                <a:tc>
                  <a:txBody>
                    <a:bodyPr vert="horz" wrap="square"/>
                    <a:lstStyle/>
                    <a:p>
                      <a:pPr algn="ctr">
                        <a:lnSpc>
                          <a:spcPct val="115000"/>
                        </a:lnSpc>
                        <a:spcAft>
                          <a:spcPct val="0"/>
                        </a:spcAft>
                      </a:pPr>
                      <a:r>
                        <a:rPr kern="100" lang="zh-CN" sz="2000">
                          <a:effectLst/>
                          <a:latin typeface="+mn-lt"/>
                          <a:ea typeface="+mn-ea"/>
                          <a:cs typeface="+mn-ea"/>
                          <a:sym typeface="+mn-lt"/>
                        </a:rPr>
                        <a:t>二级类别</a:t>
                      </a:r>
                    </a:p>
                  </a:txBody>
                  <a:tcPr anchor="ctr" marB="0" marL="68568" marR="68568" marT="0">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面试问题</a:t>
                      </a:r>
                    </a:p>
                  </a:txBody>
                  <a:tcPr anchor="ctr" marB="0" marL="68568" marR="68568"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测试点</a:t>
                      </a:r>
                    </a:p>
                  </a:txBody>
                  <a:tcPr anchor="ctr" marB="0" marL="68568" marR="68568"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1224949">
                <a:tc>
                  <a:txBody>
                    <a:bodyPr vert="horz" wrap="square"/>
                    <a:lstStyle/>
                    <a:p>
                      <a:pPr algn="ctr">
                        <a:lnSpc>
                          <a:spcPct val="115000"/>
                        </a:lnSpc>
                        <a:spcAft>
                          <a:spcPct val="0"/>
                        </a:spcAft>
                      </a:pPr>
                      <a:r>
                        <a:rPr kern="100" lang="zh-CN" sz="1600">
                          <a:effectLst/>
                          <a:latin typeface="+mn-lt"/>
                          <a:ea typeface="+mn-ea"/>
                          <a:cs typeface="+mn-ea"/>
                          <a:sym typeface="+mn-lt"/>
                        </a:rPr>
                        <a:t>离职原因</a:t>
                      </a:r>
                    </a:p>
                  </a:txBody>
                  <a:tcPr anchor="ctr" marB="0" marL="68568" marR="68568"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为什么想离开原来的工作，为什么想换个工作？</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通过离职原因判断求职动机</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1224949">
                <a:tc>
                  <a:txBody>
                    <a:bodyPr vert="horz" wrap="square"/>
                    <a:lstStyle/>
                    <a:p>
                      <a:pPr algn="ctr">
                        <a:lnSpc>
                          <a:spcPct val="115000"/>
                        </a:lnSpc>
                        <a:spcAft>
                          <a:spcPct val="0"/>
                        </a:spcAft>
                      </a:pPr>
                      <a:r>
                        <a:rPr kern="100" lang="zh-CN" sz="1600">
                          <a:effectLst/>
                          <a:latin typeface="+mn-lt"/>
                          <a:ea typeface="+mn-ea"/>
                          <a:cs typeface="+mn-ea"/>
                          <a:sym typeface="+mn-lt"/>
                        </a:rPr>
                        <a:t>求职目标</a:t>
                      </a:r>
                    </a:p>
                  </a:txBody>
                  <a:tcPr anchor="ctr" marB="0" marL="68568" marR="68568"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什么样的单位是你求职的第一选择？</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定位及动机</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1224949">
                <a:tc>
                  <a:txBody>
                    <a:bodyPr vert="horz" wrap="square"/>
                    <a:lstStyle/>
                    <a:p>
                      <a:pPr algn="ctr">
                        <a:lnSpc>
                          <a:spcPct val="115000"/>
                        </a:lnSpc>
                        <a:spcAft>
                          <a:spcPct val="0"/>
                        </a:spcAft>
                      </a:pPr>
                      <a:r>
                        <a:rPr kern="100" lang="zh-CN" sz="1600">
                          <a:effectLst/>
                          <a:latin typeface="+mn-lt"/>
                          <a:ea typeface="+mn-ea"/>
                          <a:cs typeface="+mn-ea"/>
                          <a:sym typeface="+mn-lt"/>
                        </a:rPr>
                        <a:t>发展目标</a:t>
                      </a:r>
                    </a:p>
                  </a:txBody>
                  <a:tcPr anchor="ctr" marB="0" marL="68568" marR="68568"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你最近五年的规划是什么？你准备怎样实现它？</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通过人生规划判断求职动机</a:t>
                      </a:r>
                    </a:p>
                  </a:txBody>
                  <a:tcPr anchor="ctr" marB="0" marL="68568" marR="68568"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3"/>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b0400000000000000" pitchFamily="34" typeface="Adobe 黑体 Std R"/>
                  <a:cs typeface="+mn-cs"/>
                </a:endParaRPr>
              </a:p>
            </p:txBody>
          </p:sp>
        </p:grpSp>
      </p:grpSp>
    </p:spTree>
    <p:extLst>
      <p:ext uri="{BB962C8B-B14F-4D97-AF65-F5344CB8AC3E}">
        <p14:creationId val="157143536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表格 2"/>
          <p:cNvGraphicFramePr>
            <a:graphicFrameLocks noGrp="1"/>
          </p:cNvGraphicFramePr>
          <p:nvPr>
            <p:extLst>
              <p:ext uri="{D42A27DB-BD31-4B8C-83A1-F6EECF244321}">
                <p14:modId val="3631196492"/>
              </p:ext>
            </p:extLst>
          </p:nvPr>
        </p:nvGraphicFramePr>
        <p:xfrm>
          <a:off x="753022" y="1358697"/>
          <a:ext cx="10701826" cy="5054803"/>
        </p:xfrm>
        <a:graphic>
          <a:graphicData uri="http://schemas.openxmlformats.org/drawingml/2006/table">
            <a:tbl>
              <a:tblPr bandRow="1" firstCol="1" firstRow="1">
                <a:tableStyleId>{93296810-A885-4BE3-A3E7-6D5BEEA58F35}</a:tableStyleId>
              </a:tblPr>
              <a:tblGrid>
                <a:gridCol w="2032922">
                  <a:extLst>
                    <a:ext uri="{9D8B030D-6E8A-4147-A177-3AD203B41FA5}">
                      <a16:colId xmlns:a16="http://schemas.microsoft.com/office/drawing/2014/main" val="20000"/>
                    </a:ext>
                  </a:extLst>
                </a:gridCol>
                <a:gridCol w="4720402">
                  <a:extLst>
                    <a:ext uri="{9D8B030D-6E8A-4147-A177-3AD203B41FA5}">
                      <a16:colId xmlns:a16="http://schemas.microsoft.com/office/drawing/2014/main" val="20001"/>
                    </a:ext>
                  </a:extLst>
                </a:gridCol>
                <a:gridCol w="3948502">
                  <a:extLst>
                    <a:ext uri="{9D8B030D-6E8A-4147-A177-3AD203B41FA5}">
                      <a16:colId xmlns:a16="http://schemas.microsoft.com/office/drawing/2014/main" val="20002"/>
                    </a:ext>
                  </a:extLst>
                </a:gridCol>
              </a:tblGrid>
              <a:tr h="1048195">
                <a:tc>
                  <a:txBody>
                    <a:bodyPr vert="horz" wrap="square"/>
                    <a:lstStyle/>
                    <a:p>
                      <a:pPr algn="ctr">
                        <a:spcAft>
                          <a:spcPct val="0"/>
                        </a:spcAft>
                      </a:pPr>
                      <a:r>
                        <a:rPr kern="100" lang="zh-CN" sz="2000">
                          <a:effectLst/>
                          <a:latin typeface="+mn-lt"/>
                          <a:ea typeface="+mn-ea"/>
                          <a:cs typeface="+mn-ea"/>
                          <a:sym typeface="+mn-lt"/>
                        </a:rPr>
                        <a:t>二级类别</a:t>
                      </a:r>
                    </a:p>
                  </a:txBody>
                  <a:tcPr anchor="ctr" marB="0" marL="68557" marR="68557" marT="0">
                    <a:solidFill>
                      <a:srgbClr val="B83C28"/>
                    </a:solidFill>
                  </a:tcPr>
                </a:tc>
                <a:tc>
                  <a:txBody>
                    <a:bodyPr vert="horz" wrap="square"/>
                    <a:lstStyle/>
                    <a:p>
                      <a:pPr algn="ctr">
                        <a:spcAft>
                          <a:spcPct val="0"/>
                        </a:spcAft>
                      </a:pPr>
                      <a:r>
                        <a:rPr kern="100" lang="zh-CN" sz="2000">
                          <a:effectLst/>
                          <a:latin typeface="+mn-lt"/>
                          <a:ea typeface="+mn-ea"/>
                          <a:cs typeface="+mn-ea"/>
                          <a:sym typeface="+mn-lt"/>
                        </a:rPr>
                        <a:t>面试问题</a:t>
                      </a:r>
                    </a:p>
                  </a:txBody>
                  <a:tcPr anchor="ctr" marB="0" marL="68557" marR="68557"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spcAft>
                          <a:spcPct val="0"/>
                        </a:spcAft>
                      </a:pPr>
                      <a:r>
                        <a:rPr kern="100" lang="zh-CN" sz="2000">
                          <a:effectLst/>
                          <a:latin typeface="+mn-lt"/>
                          <a:ea typeface="+mn-ea"/>
                          <a:cs typeface="+mn-ea"/>
                          <a:sym typeface="+mn-lt"/>
                        </a:rPr>
                        <a:t>测试点</a:t>
                      </a:r>
                    </a:p>
                  </a:txBody>
                  <a:tcPr anchor="ctr" marB="0" marL="68557" marR="68557"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1857343">
                <a:tc>
                  <a:txBody>
                    <a:bodyPr vert="horz" wrap="square"/>
                    <a:lstStyle/>
                    <a:p>
                      <a:pPr algn="ctr">
                        <a:spcAft>
                          <a:spcPct val="0"/>
                        </a:spcAft>
                      </a:pPr>
                      <a:r>
                        <a:rPr kern="100" lang="zh-CN" sz="1600">
                          <a:effectLst/>
                          <a:latin typeface="+mn-lt"/>
                          <a:ea typeface="+mn-ea"/>
                          <a:cs typeface="+mn-ea"/>
                          <a:sym typeface="+mn-lt"/>
                        </a:rPr>
                        <a:t>人生观</a:t>
                      </a:r>
                    </a:p>
                  </a:txBody>
                  <a:tcPr anchor="ctr" marB="0" marL="68557" marR="68557"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有没有座右铭或者比较喜欢的格言？您最喜欢那一本书？您最喜欢的历史人物是？</a:t>
                      </a:r>
                    </a:p>
                  </a:txBody>
                  <a:tcPr anchor="ctr" marB="0" marL="68557" marR="68557"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应聘者的人生观、世界观、价值观</a:t>
                      </a:r>
                    </a:p>
                  </a:txBody>
                  <a:tcPr anchor="ctr" marB="0" marL="68557" marR="68557"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1142981">
                <a:tc rowSpan="2">
                  <a:txBody>
                    <a:bodyPr vert="horz" wrap="square"/>
                    <a:lstStyle/>
                    <a:p>
                      <a:pPr algn="ctr">
                        <a:spcAft>
                          <a:spcPct val="0"/>
                        </a:spcAft>
                      </a:pPr>
                      <a:r>
                        <a:rPr kern="100" lang="zh-CN" sz="1600">
                          <a:effectLst/>
                          <a:latin typeface="+mn-lt"/>
                          <a:ea typeface="+mn-ea"/>
                          <a:cs typeface="+mn-ea"/>
                          <a:sym typeface="+mn-lt"/>
                        </a:rPr>
                        <a:t>职业观</a:t>
                      </a:r>
                    </a:p>
                  </a:txBody>
                  <a:tcPr anchor="ctr" marB="0" marL="68557" marR="68557"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工作中，什么会令你感到沮丧？具体事例？</a:t>
                      </a:r>
                    </a:p>
                  </a:txBody>
                  <a:tcPr anchor="ctr" marB="0" marL="68557" marR="68557"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rowSpan="2">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通过正反两个方面来判断应聘者的职业观</a:t>
                      </a:r>
                    </a:p>
                  </a:txBody>
                  <a:tcPr anchor="ctr" marB="0" marL="68557" marR="68557"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1006284">
                <a:tc vMerge="1">
                  <a:txBody>
                    <a:bodyPr vert="horz" wrap="square"/>
                    <a:lstStyle/>
                    <a:p>
                      <a:endParaRPr lang="zh-CN"/>
                    </a:p>
                  </a:txBody>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你最满意的工作经验，为什么满意？</a:t>
                      </a:r>
                    </a:p>
                  </a:txBody>
                  <a:tcPr anchor="ctr" marB="0" marL="68557" marR="68557"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vMerge="1">
                  <a:txBody>
                    <a:bodyPr vert="horz" wrap="square"/>
                    <a:lstStyle/>
                    <a:p>
                      <a:endParaRPr lang="zh-CN"/>
                    </a:p>
                  </a:txBody>
                  <a:tcPr/>
                </a:tc>
                <a:extLst>
                  <a:ext uri="{0D108BD9-81ED-4DB2-BD59-A6C34878D82A}">
                    <a16:rowId xmlns:a16="http://schemas.microsoft.com/office/drawing/2014/main" val="10003"/>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163568309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2" name="表格 41"/>
          <p:cNvGraphicFramePr>
            <a:graphicFrameLocks noGrp="1"/>
          </p:cNvGraphicFramePr>
          <p:nvPr>
            <p:extLst>
              <p:ext uri="{D42A27DB-BD31-4B8C-83A1-F6EECF244321}">
                <p14:modId val="1607971903"/>
              </p:ext>
            </p:extLst>
          </p:nvPr>
        </p:nvGraphicFramePr>
        <p:xfrm>
          <a:off x="918122" y="1333500"/>
          <a:ext cx="10264748" cy="5003801"/>
        </p:xfrm>
        <a:graphic>
          <a:graphicData uri="http://schemas.openxmlformats.org/drawingml/2006/table">
            <a:tbl>
              <a:tblPr bandRow="1" firstCol="1" firstRow="1">
                <a:tableStyleId>{93296810-A885-4BE3-A3E7-6D5BEEA58F35}</a:tableStyleId>
              </a:tblPr>
              <a:tblGrid>
                <a:gridCol w="2117863">
                  <a:extLst>
                    <a:ext uri="{9D8B030D-6E8A-4147-A177-3AD203B41FA5}">
                      <a16:colId xmlns:a16="http://schemas.microsoft.com/office/drawing/2014/main" val="20000"/>
                    </a:ext>
                  </a:extLst>
                </a:gridCol>
                <a:gridCol w="4086105">
                  <a:extLst>
                    <a:ext uri="{9D8B030D-6E8A-4147-A177-3AD203B41FA5}">
                      <a16:colId xmlns:a16="http://schemas.microsoft.com/office/drawing/2014/main" val="20001"/>
                    </a:ext>
                  </a:extLst>
                </a:gridCol>
                <a:gridCol w="4060780">
                  <a:extLst>
                    <a:ext uri="{9D8B030D-6E8A-4147-A177-3AD203B41FA5}">
                      <a16:colId xmlns:a16="http://schemas.microsoft.com/office/drawing/2014/main" val="20002"/>
                    </a:ext>
                  </a:extLst>
                </a:gridCol>
              </a:tblGrid>
              <a:tr h="1379345">
                <a:tc>
                  <a:txBody>
                    <a:bodyPr vert="horz" wrap="square"/>
                    <a:lstStyle/>
                    <a:p>
                      <a:pPr algn="ctr">
                        <a:lnSpc>
                          <a:spcPct val="115000"/>
                        </a:lnSpc>
                        <a:spcAft>
                          <a:spcPct val="0"/>
                        </a:spcAft>
                      </a:pPr>
                      <a:r>
                        <a:rPr kern="100" lang="zh-CN" sz="2000">
                          <a:effectLst/>
                          <a:latin typeface="+mn-lt"/>
                          <a:ea typeface="+mn-ea"/>
                          <a:cs typeface="+mn-ea"/>
                          <a:sym typeface="+mn-lt"/>
                        </a:rPr>
                        <a:t>二级类别</a:t>
                      </a:r>
                    </a:p>
                  </a:txBody>
                  <a:tcPr anchor="ctr" marB="0" marL="68570" marR="68570" marT="0">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面试问题</a:t>
                      </a:r>
                    </a:p>
                  </a:txBody>
                  <a:tcPr anchor="ctr" marB="0" marL="68570" marR="68570"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测试点</a:t>
                      </a:r>
                    </a:p>
                  </a:txBody>
                  <a:tcPr anchor="ctr" marB="0" marL="68570" marR="68570"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1175504">
                <a:tc>
                  <a:txBody>
                    <a:bodyPr vert="horz" wrap="square"/>
                    <a:lstStyle/>
                    <a:p>
                      <a:pPr algn="ctr">
                        <a:lnSpc>
                          <a:spcPct val="115000"/>
                        </a:lnSpc>
                        <a:spcAft>
                          <a:spcPct val="0"/>
                        </a:spcAft>
                      </a:pPr>
                      <a:r>
                        <a:rPr kern="100" lang="zh-CN" sz="1600">
                          <a:effectLst/>
                          <a:latin typeface="+mn-lt"/>
                          <a:ea typeface="+mn-ea"/>
                          <a:cs typeface="+mn-ea"/>
                          <a:sym typeface="+mn-lt"/>
                        </a:rPr>
                        <a:t>岗位理解</a:t>
                      </a:r>
                    </a:p>
                  </a:txBody>
                  <a:tcPr anchor="ctr" marB="0" marL="68570" marR="68570"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你是怎样理解你所应聘的岗位？其主要职责是？</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通过其对岗位的理解来判断是否的确有相关经验</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1148616">
                <a:tc>
                  <a:txBody>
                    <a:bodyPr vert="horz" wrap="square"/>
                    <a:lstStyle/>
                    <a:p>
                      <a:pPr algn="ctr">
                        <a:lnSpc>
                          <a:spcPct val="115000"/>
                        </a:lnSpc>
                        <a:spcAft>
                          <a:spcPct val="0"/>
                        </a:spcAft>
                      </a:pPr>
                      <a:r>
                        <a:rPr kern="100" lang="zh-CN" sz="1600">
                          <a:effectLst/>
                          <a:latin typeface="+mn-lt"/>
                          <a:ea typeface="+mn-ea"/>
                          <a:cs typeface="+mn-ea"/>
                          <a:sym typeface="+mn-lt"/>
                        </a:rPr>
                        <a:t>综合胜任力</a:t>
                      </a:r>
                    </a:p>
                  </a:txBody>
                  <a:tcPr anchor="ctr" marB="0" marL="68570" marR="68570"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你认为自己在这个岗位上的竞争优势是什么？</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将应聘者所述与其面试中反应出来的情况进行对比</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1300336">
                <a:tc>
                  <a:txBody>
                    <a:bodyPr vert="horz" wrap="square"/>
                    <a:lstStyle/>
                    <a:p>
                      <a:pPr algn="ctr">
                        <a:lnSpc>
                          <a:spcPct val="115000"/>
                        </a:lnSpc>
                        <a:spcAft>
                          <a:spcPct val="0"/>
                        </a:spcAft>
                      </a:pPr>
                      <a:r>
                        <a:rPr kern="100" lang="zh-CN" sz="1600">
                          <a:effectLst/>
                          <a:latin typeface="+mn-lt"/>
                          <a:ea typeface="+mn-ea"/>
                          <a:cs typeface="+mn-ea"/>
                          <a:sym typeface="+mn-lt"/>
                        </a:rPr>
                        <a:t>聘用价值</a:t>
                      </a:r>
                    </a:p>
                  </a:txBody>
                  <a:tcPr anchor="ctr" marB="0" marL="68570" marR="68570"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为什么要聘用你？如果你被录用，你能给我们带来什么？</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ctr" defTabSz="914400" eaLnBrk="1" hangingPunct="1" latinLnBrk="0" marL="0" rtl="0">
                        <a:lnSpc>
                          <a:spcPct val="120000"/>
                        </a:lnSpc>
                        <a:spcAft>
                          <a:spcPct val="0"/>
                        </a:spcAft>
                      </a:pPr>
                      <a:r>
                        <a:rPr kern="100" lang="zh-CN" sz="1600">
                          <a:solidFill>
                            <a:schemeClr val="tx1">
                              <a:lumMod val="85000"/>
                              <a:lumOff val="15000"/>
                            </a:schemeClr>
                          </a:solidFill>
                          <a:effectLst/>
                          <a:latin typeface="+mn-lt"/>
                          <a:ea typeface="+mn-ea"/>
                          <a:cs typeface="+mn-ea"/>
                          <a:sym typeface="+mn-lt"/>
                        </a:rPr>
                        <a:t>自信、自我认知、岗位能力匹配度</a:t>
                      </a:r>
                    </a:p>
                  </a:txBody>
                  <a:tcPr anchor="ctr" marB="0" marL="68570" marR="6857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3"/>
                  </a:ext>
                </a:extLst>
              </a:tr>
            </a:tbl>
          </a:graphicData>
        </a:graphic>
      </p:graphicFrame>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252366537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42"/>
                                        </p:tgtEl>
                                        <p:attrNameLst>
                                          <p:attrName>style.visibility</p:attrName>
                                        </p:attrNameLst>
                                      </p:cBhvr>
                                      <p:to>
                                        <p:strVal val="visible"/>
                                      </p:to>
                                    </p:set>
                                    <p:animEffect filter="fade" transition="in">
                                      <p:cBhvr>
                                        <p:cTn dur="1000" id="12"/>
                                        <p:tgtEl>
                                          <p:spTgt spid="42"/>
                                        </p:tgtEl>
                                      </p:cBhvr>
                                    </p:animEffect>
                                    <p:anim calcmode="lin" valueType="num">
                                      <p:cBhvr>
                                        <p:cTn dur="1000" fill="hold" id="13"/>
                                        <p:tgtEl>
                                          <p:spTgt spid="42"/>
                                        </p:tgtEl>
                                        <p:attrNameLst>
                                          <p:attrName>ppt_x</p:attrName>
                                        </p:attrNameLst>
                                      </p:cBhvr>
                                      <p:tavLst>
                                        <p:tav tm="0">
                                          <p:val>
                                            <p:strVal val="#ppt_x"/>
                                          </p:val>
                                        </p:tav>
                                        <p:tav tm="100000">
                                          <p:val>
                                            <p:strVal val="#ppt_x"/>
                                          </p:val>
                                        </p:tav>
                                      </p:tavLst>
                                    </p:anim>
                                    <p:anim calcmode="lin" valueType="num">
                                      <p:cBhvr>
                                        <p:cTn dur="1000" fill="hold" id="14"/>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a:spLocks noChangeArrowheads="1"/>
          </p:cNvSpPr>
          <p:nvPr/>
        </p:nvSpPr>
        <p:spPr bwMode="auto">
          <a:xfrm>
            <a:off x="4539502" y="2324986"/>
            <a:ext cx="6738097"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询问一些应聘者熟悉、简单的问题，让面试人和应聘人切入面试话题，获取基本信息。一些对专业或岗位看法的问题亦属此类问题。其目的是建立良好的面试气氛，令应聘者放松，面试人猎取应聘者的初步信息以供后续挖掘。如与个人信息有关的问题，与公司信息有关的问题，与行业/专业有关的问题，与招聘广告有关的问题。</a:t>
            </a:r>
          </a:p>
        </p:txBody>
      </p:sp>
      <p:grpSp>
        <p:nvGrpSpPr>
          <p:cNvPr id="11" name="组合 10"/>
          <p:cNvGrpSpPr/>
          <p:nvPr/>
        </p:nvGrpSpPr>
        <p:grpSpPr>
          <a:xfrm>
            <a:off x="-451674" y="304109"/>
            <a:ext cx="6172277" cy="553205"/>
            <a:chOff x="-451674" y="304109"/>
            <a:chExt cx="6172277" cy="553205"/>
          </a:xfrm>
        </p:grpSpPr>
        <p:sp>
          <p:nvSpPr>
            <p:cNvPr id="1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13" name="组合 12"/>
            <p:cNvGrpSpPr/>
            <p:nvPr/>
          </p:nvGrpSpPr>
          <p:grpSpPr>
            <a:xfrm>
              <a:off x="-451674" y="304109"/>
              <a:ext cx="1217948" cy="553205"/>
              <a:chOff x="-337374" y="247695"/>
              <a:chExt cx="835806" cy="379632"/>
            </a:xfrm>
          </p:grpSpPr>
          <p:sp>
            <p:nvSpPr>
              <p:cNvPr id="14" name="平行四边形 13"/>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7" name="TextBox 7"/>
          <p:cNvSpPr txBox="1">
            <a:spLocks noChangeArrowheads="1"/>
          </p:cNvSpPr>
          <p:nvPr/>
        </p:nvSpPr>
        <p:spPr bwMode="auto">
          <a:xfrm>
            <a:off x="4527372" y="4615509"/>
            <a:ext cx="6750227"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了解应聘者为何要变换工作，以及在工作中看重什么，以及应聘者价值观、职业发展规划的想法。其目的是了解其求职的真实动因，以及相应的价值观、职业发展目标与企业价值观、企业文化及企业人才建设目标的匹配度。</a:t>
            </a:r>
          </a:p>
        </p:txBody>
      </p:sp>
      <p:sp>
        <p:nvSpPr>
          <p:cNvPr id="18" name="矩形 17"/>
          <p:cNvSpPr>
            <a:spLocks noChangeArrowheads="1"/>
          </p:cNvSpPr>
          <p:nvPr/>
        </p:nvSpPr>
        <p:spPr bwMode="auto">
          <a:xfrm>
            <a:off x="4539502" y="5697327"/>
            <a:ext cx="6376894"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a:solidFill>
                  <a:schemeClr val="tx1">
                    <a:lumMod val="85000"/>
                    <a:lumOff val="15000"/>
                  </a:schemeClr>
                </a:solidFill>
                <a:latin typeface="Adobe Arabic"/>
                <a:ea typeface="微软雅黑"/>
                <a:cs typeface="+mn-ea"/>
                <a:sym typeface="+mn-lt"/>
              </a:rPr>
              <a:t>如，你为什么离开上一家公司？你为什么选择我们公司？</a:t>
            </a:r>
          </a:p>
        </p:txBody>
      </p:sp>
      <p:grpSp>
        <p:nvGrpSpPr>
          <p:cNvPr id="19" name="组合 18"/>
          <p:cNvGrpSpPr/>
          <p:nvPr/>
        </p:nvGrpSpPr>
        <p:grpSpPr>
          <a:xfrm>
            <a:off x="4532406" y="1598331"/>
            <a:ext cx="3629905" cy="631261"/>
            <a:chOff x="539075" y="2478060"/>
            <a:chExt cx="3629905" cy="631261"/>
          </a:xfrm>
        </p:grpSpPr>
        <p:sp>
          <p:nvSpPr>
            <p:cNvPr id="20" name="圆角矩形 19"/>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菱形 20"/>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1</a:t>
              </a:r>
            </a:p>
          </p:txBody>
        </p:sp>
        <p:sp>
          <p:nvSpPr>
            <p:cNvPr id="22" name="文本框 9"/>
            <p:cNvSpPr txBox="1">
              <a:spLocks noChangeArrowheads="1"/>
            </p:cNvSpPr>
            <p:nvPr/>
          </p:nvSpPr>
          <p:spPr bwMode="auto">
            <a:xfrm>
              <a:off x="1157190" y="2581161"/>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引入式问题：渐入佳境</a:t>
              </a:r>
            </a:p>
          </p:txBody>
        </p:sp>
      </p:grpSp>
      <p:grpSp>
        <p:nvGrpSpPr>
          <p:cNvPr id="23" name="组合 22"/>
          <p:cNvGrpSpPr/>
          <p:nvPr/>
        </p:nvGrpSpPr>
        <p:grpSpPr>
          <a:xfrm>
            <a:off x="4527373" y="3910758"/>
            <a:ext cx="3629905" cy="631261"/>
            <a:chOff x="539075" y="2478060"/>
            <a:chExt cx="3629905" cy="631261"/>
          </a:xfrm>
        </p:grpSpPr>
        <p:sp>
          <p:nvSpPr>
            <p:cNvPr id="24" name="圆角矩形 23"/>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菱形 24"/>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z="1600">
                  <a:solidFill>
                    <a:prstClr val="white"/>
                  </a:solidFill>
                  <a:latin charset="-122" panose="020b0503020204020204" pitchFamily="34" typeface="微软雅黑"/>
                  <a:ea charset="-122" panose="020b0503020204020204" pitchFamily="34" typeface="微软雅黑"/>
                  <a:cs typeface="+mn-ea"/>
                  <a:sym typeface="+mn-lt"/>
                </a:rPr>
                <a:t>2</a:t>
              </a:r>
            </a:p>
          </p:txBody>
        </p:sp>
        <p:sp>
          <p:nvSpPr>
            <p:cNvPr id="26" name="文本框 9"/>
            <p:cNvSpPr txBox="1">
              <a:spLocks noChangeArrowheads="1"/>
            </p:cNvSpPr>
            <p:nvPr/>
          </p:nvSpPr>
          <p:spPr bwMode="auto">
            <a:xfrm>
              <a:off x="1157190" y="2581162"/>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动机式问题：意欲何为</a:t>
              </a:r>
            </a:p>
          </p:txBody>
        </p:sp>
      </p:grpSp>
      <p:pic>
        <p:nvPicPr>
          <p:cNvPr id="4" name="图片 3"/>
          <p:cNvPicPr>
            <a:picLocks noChangeAspect="1"/>
          </p:cNvPicPr>
          <p:nvPr/>
        </p:nvPicPr>
        <p:blipFill>
          <a:blip r:embed="rId3">
            <a:extLst>
              <a:ext uri="{28A0092B-C50C-407E-A947-70E740481C1C}">
                <a14:useLocalDpi/>
              </a:ext>
            </a:extLst>
          </a:blip>
          <a:srcRect l="39104" r="17131"/>
          <a:stretch>
            <a:fillRect/>
          </a:stretch>
        </p:blipFill>
        <p:spPr>
          <a:xfrm>
            <a:off x="766274" y="1598331"/>
            <a:ext cx="2975724" cy="453283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199877271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500" id="24"/>
                                        <p:tgtEl>
                                          <p:spTgt spid="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17"/>
                                        </p:tgtEl>
                                        <p:attrNameLst>
                                          <p:attrName>style.visibility</p:attrName>
                                        </p:attrNameLst>
                                      </p:cBhvr>
                                      <p:to>
                                        <p:strVal val="visible"/>
                                      </p:to>
                                    </p:set>
                                    <p:animEffect filter="wipe(left)" transition="in">
                                      <p:cBhvr>
                                        <p:cTn dur="500" id="36"/>
                                        <p:tgtEl>
                                          <p:spTgt spid="17"/>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53"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7"/>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1600200"/>
            <a:ext cx="12192000" cy="157480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6096000" y="3578448"/>
            <a:ext cx="5638800" cy="1145951"/>
            <a:chOff x="6096000" y="3578448"/>
            <a:chExt cx="5638800" cy="1145951"/>
          </a:xfrm>
        </p:grpSpPr>
        <p:grpSp>
          <p:nvGrpSpPr>
            <p:cNvPr id="16" name="组合 15"/>
            <p:cNvGrpSpPr/>
            <p:nvPr/>
          </p:nvGrpSpPr>
          <p:grpSpPr>
            <a:xfrm>
              <a:off x="6096000" y="3578448"/>
              <a:ext cx="5638800" cy="1145951"/>
              <a:chOff x="6096000" y="3578448"/>
              <a:chExt cx="5638800" cy="1145951"/>
            </a:xfrm>
          </p:grpSpPr>
          <p:sp>
            <p:nvSpPr>
              <p:cNvPr id="10" name="矩形 9"/>
              <p:cNvSpPr/>
              <p:nvPr/>
            </p:nvSpPr>
            <p:spPr>
              <a:xfrm>
                <a:off x="6172199" y="3578448"/>
                <a:ext cx="5562601" cy="1145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096000" y="3578449"/>
                <a:ext cx="76199" cy="114595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TextBox 6"/>
            <p:cNvSpPr txBox="1">
              <a:spLocks noChangeArrowheads="1"/>
            </p:cNvSpPr>
            <p:nvPr/>
          </p:nvSpPr>
          <p:spPr bwMode="auto">
            <a:xfrm>
              <a:off x="6456753" y="3668441"/>
              <a:ext cx="5056458"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面试（Interview）是一种面试人与求职者之间相互交流信息的有目的的会谈，它使招聘方和受聘方都能得到充分的信息，以作出正确的决定，是一个双方彼此考量和认知的过程。</a:t>
              </a:r>
            </a:p>
          </p:txBody>
        </p:sp>
      </p:grpSp>
      <p:grpSp>
        <p:nvGrpSpPr>
          <p:cNvPr id="19" name="组合 18"/>
          <p:cNvGrpSpPr/>
          <p:nvPr/>
        </p:nvGrpSpPr>
        <p:grpSpPr>
          <a:xfrm>
            <a:off x="6096000" y="4941276"/>
            <a:ext cx="5638799" cy="1610649"/>
            <a:chOff x="6096000" y="4941276"/>
            <a:chExt cx="5638799" cy="1610649"/>
          </a:xfrm>
        </p:grpSpPr>
        <p:grpSp>
          <p:nvGrpSpPr>
            <p:cNvPr id="17" name="组合 16"/>
            <p:cNvGrpSpPr/>
            <p:nvPr/>
          </p:nvGrpSpPr>
          <p:grpSpPr>
            <a:xfrm>
              <a:off x="6096000" y="4941276"/>
              <a:ext cx="5638799" cy="1610649"/>
              <a:chOff x="6096000" y="4941276"/>
              <a:chExt cx="5638799" cy="1610649"/>
            </a:xfrm>
          </p:grpSpPr>
          <p:sp>
            <p:nvSpPr>
              <p:cNvPr id="11" name="矩形 10"/>
              <p:cNvSpPr/>
              <p:nvPr/>
            </p:nvSpPr>
            <p:spPr>
              <a:xfrm>
                <a:off x="6172198" y="4941276"/>
                <a:ext cx="5562601" cy="1610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096000" y="4941276"/>
                <a:ext cx="76198" cy="1610649"/>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TextBox 6"/>
            <p:cNvSpPr txBox="1">
              <a:spLocks noChangeArrowheads="1"/>
            </p:cNvSpPr>
            <p:nvPr/>
          </p:nvSpPr>
          <p:spPr bwMode="auto">
            <a:xfrm>
              <a:off x="6456753" y="4941276"/>
              <a:ext cx="5056458" cy="1478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面试是一种人才测评工具，面试时面试考官向求职者提供企业的概况、应聘岗位的情况及企业的人力资源政策等信息，并从求职者那里获取应聘者的专业知识、岗位技能和非智力素质等信息，以确定求职者能否成为公司的一员，最后，基于双方的相互适合作出聘用的决定。</a:t>
              </a:r>
            </a:p>
          </p:txBody>
        </p:sp>
      </p:grpSp>
      <p:pic>
        <p:nvPicPr>
          <p:cNvPr id="3" name="图片 2"/>
          <p:cNvPicPr>
            <a:picLocks noChangeAspect="1"/>
          </p:cNvPicPr>
          <p:nvPr/>
        </p:nvPicPr>
        <p:blipFill>
          <a:blip r:embed="rId3">
            <a:extLst>
              <a:ext uri="{28A0092B-C50C-407E-A947-70E740481C1C}">
                <a14:useLocalDpi/>
              </a:ext>
            </a:extLst>
          </a:blip>
          <a:srcRect b="10138"/>
          <a:stretch>
            <a:fillRect/>
          </a:stretch>
        </p:blipFill>
        <p:spPr>
          <a:xfrm>
            <a:off x="0" y="707940"/>
            <a:ext cx="5187227" cy="6162760"/>
          </a:xfrm>
          <a:prstGeom prst="rect">
            <a:avLst/>
          </a:prstGeom>
        </p:spPr>
      </p:pic>
      <p:sp>
        <p:nvSpPr>
          <p:cNvPr id="4" name="TextBox 6"/>
          <p:cNvSpPr txBox="1">
            <a:spLocks noChangeArrowheads="1"/>
          </p:cNvSpPr>
          <p:nvPr/>
        </p:nvSpPr>
        <p:spPr bwMode="auto">
          <a:xfrm>
            <a:off x="3023455" y="1820329"/>
            <a:ext cx="8711346"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a:solidFill>
                  <a:schemeClr val="bg1"/>
                </a:solidFill>
                <a:latin typeface="Adobe Arabic"/>
                <a:ea typeface="微软雅黑"/>
                <a:cs typeface="+mn-ea"/>
                <a:sym typeface="+mn-lt"/>
              </a:rPr>
              <a:t>常言道：“百闻不如一见”，就是说，即使你听人家一直讲，也不如你亲眼看到一次体会更深或更现实。判断一件事物，亲身体会是非常重要的，同样，一个企业在招聘新职员时，通过面试作出的判断最直观。</a:t>
            </a:r>
          </a:p>
        </p:txBody>
      </p:sp>
      <p:grpSp>
        <p:nvGrpSpPr>
          <p:cNvPr id="15" name="组合 14"/>
          <p:cNvGrpSpPr/>
          <p:nvPr/>
        </p:nvGrpSpPr>
        <p:grpSpPr>
          <a:xfrm>
            <a:off x="-451674" y="304109"/>
            <a:ext cx="6172277" cy="553205"/>
            <a:chOff x="-451674" y="304109"/>
            <a:chExt cx="6172277" cy="553205"/>
          </a:xfrm>
        </p:grpSpPr>
        <p:sp>
          <p:nvSpPr>
            <p:cNvPr id="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spcBef>
                  <a:spcPct val="0"/>
                </a:spcBef>
                <a:spcAft>
                  <a:spcPct val="0"/>
                </a:spcAft>
              </a:pPr>
              <a:r>
                <a:rPr altLang="en-US" b="1" lang="zh-CN" smtClean="0" spc="300" sz="2800">
                  <a:solidFill>
                    <a:schemeClr val="tx1">
                      <a:lumMod val="85000"/>
                      <a:lumOff val="15000"/>
                    </a:schemeClr>
                  </a:solidFill>
                  <a:latin typeface="Adobe Arabic"/>
                  <a:ea typeface="微软雅黑"/>
                  <a:cs typeface="+mn-ea"/>
                  <a:sym typeface="+mn-lt"/>
                </a:rPr>
                <a:t>面试的定义及目的</a:t>
              </a:r>
            </a:p>
          </p:txBody>
        </p:sp>
        <p:grpSp>
          <p:nvGrpSpPr>
            <p:cNvPr id="14" name="组合 13"/>
            <p:cNvGrpSpPr/>
            <p:nvPr/>
          </p:nvGrpSpPr>
          <p:grpSpPr>
            <a:xfrm>
              <a:off x="-451674" y="304109"/>
              <a:ext cx="1217948" cy="553205"/>
              <a:chOff x="-337374" y="247695"/>
              <a:chExt cx="835806" cy="379632"/>
            </a:xfrm>
          </p:grpSpPr>
          <p:sp>
            <p:nvSpPr>
              <p:cNvPr id="12" name="平行四边形 1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平行四边形 12"/>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212553302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500" id="27"/>
                                        <p:tgtEl>
                                          <p:spTgt spid="1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8">
                                  <p:stCondLst>
                                    <p:cond delay="0"/>
                                  </p:stCondLst>
                                  <p:childTnLst>
                                    <p:set>
                                      <p:cBhvr>
                                        <p:cTn dur="1" fill="hold" id="31">
                                          <p:stCondLst>
                                            <p:cond delay="0"/>
                                          </p:stCondLst>
                                        </p:cTn>
                                        <p:tgtEl>
                                          <p:spTgt spid="19"/>
                                        </p:tgtEl>
                                        <p:attrNameLst>
                                          <p:attrName>style.visibility</p:attrName>
                                        </p:attrNameLst>
                                      </p:cBhvr>
                                      <p:to>
                                        <p:strVal val="visible"/>
                                      </p:to>
                                    </p:set>
                                    <p:animEffect filter="wipe(left)" transition="in">
                                      <p:cBhvr>
                                        <p:cTn dur="500" id="3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7"/>
          <p:cNvSpPr txBox="1">
            <a:spLocks noChangeArrowheads="1"/>
          </p:cNvSpPr>
          <p:nvPr/>
        </p:nvSpPr>
        <p:spPr bwMode="auto">
          <a:xfrm>
            <a:off x="912576" y="2060931"/>
            <a:ext cx="9143206"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zh-CN" lang="en-US">
                <a:sym typeface="+mn-lt"/>
              </a:rPr>
              <a:t>3）行为式问题：穷追猛打</a:t>
            </a:r>
          </a:p>
        </p:txBody>
      </p:sp>
      <p:sp>
        <p:nvSpPr>
          <p:cNvPr id="8" name="TextBox 7"/>
          <p:cNvSpPr txBox="1">
            <a:spLocks noChangeArrowheads="1"/>
          </p:cNvSpPr>
          <p:nvPr/>
        </p:nvSpPr>
        <p:spPr bwMode="auto">
          <a:xfrm>
            <a:off x="1067684" y="2932094"/>
            <a:ext cx="5327850" cy="1200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通过对应聘者实际工作事例的询问和挖掘，了解其行为特征、能力水平及素质状况。其目的是通过过去的行为表现，判断其是否具备相应的工作经验与工作能力，以及相关的分析问题、处理问题的综合能力，据此判定与目标岗位要求的匹配度。</a:t>
            </a:r>
          </a:p>
        </p:txBody>
      </p:sp>
      <p:sp>
        <p:nvSpPr>
          <p:cNvPr id="9" name="矩形 8"/>
          <p:cNvSpPr>
            <a:spLocks noChangeArrowheads="1"/>
          </p:cNvSpPr>
          <p:nvPr/>
        </p:nvSpPr>
        <p:spPr bwMode="auto">
          <a:xfrm>
            <a:off x="1067684" y="4331374"/>
            <a:ext cx="5973332" cy="1478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设计行为式问题一般要符合STAR原则，（S是Situation，当时的情景；T是Target，目标； A是Action，行动，采取了哪些行动；R是Result 结果，最终结果如何？）也就是说，你自己问一道题，如果对方能答出这四个角度来，你的问题就是一个好问题。同时，我们就可以根据应聘者从这四个角度的回答，来判断其答案的可信度。</a:t>
            </a:r>
          </a:p>
        </p:txBody>
      </p:sp>
      <p:grpSp>
        <p:nvGrpSpPr>
          <p:cNvPr id="11" name="组合 10"/>
          <p:cNvGrpSpPr/>
          <p:nvPr/>
        </p:nvGrpSpPr>
        <p:grpSpPr>
          <a:xfrm>
            <a:off x="753022" y="2197732"/>
            <a:ext cx="3629905" cy="631261"/>
            <a:chOff x="539075" y="2478060"/>
            <a:chExt cx="3629905" cy="631261"/>
          </a:xfrm>
        </p:grpSpPr>
        <p:sp>
          <p:nvSpPr>
            <p:cNvPr id="12" name="圆角矩形 11"/>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3</a:t>
              </a:r>
            </a:p>
          </p:txBody>
        </p:sp>
        <p:sp>
          <p:nvSpPr>
            <p:cNvPr id="14" name="文本框 9"/>
            <p:cNvSpPr txBox="1">
              <a:spLocks noChangeArrowheads="1"/>
            </p:cNvSpPr>
            <p:nvPr/>
          </p:nvSpPr>
          <p:spPr bwMode="auto">
            <a:xfrm>
              <a:off x="1157190" y="2581161"/>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行为式问题：穷追猛打</a:t>
              </a:r>
            </a:p>
          </p:txBody>
        </p:sp>
      </p:grpSp>
      <p:grpSp>
        <p:nvGrpSpPr>
          <p:cNvPr id="15" name="组合 14"/>
          <p:cNvGrpSpPr/>
          <p:nvPr/>
        </p:nvGrpSpPr>
        <p:grpSpPr>
          <a:xfrm>
            <a:off x="-451674" y="304109"/>
            <a:ext cx="6172277" cy="553205"/>
            <a:chOff x="-451674" y="304109"/>
            <a:chExt cx="6172277" cy="553205"/>
          </a:xfrm>
        </p:grpSpPr>
        <p:sp>
          <p:nvSpPr>
            <p:cNvPr id="1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17" name="组合 16"/>
            <p:cNvGrpSpPr/>
            <p:nvPr/>
          </p:nvGrpSpPr>
          <p:grpSpPr>
            <a:xfrm>
              <a:off x="-451674" y="304109"/>
              <a:ext cx="1217948" cy="553205"/>
              <a:chOff x="-337374" y="247695"/>
              <a:chExt cx="835806" cy="379632"/>
            </a:xfrm>
          </p:grpSpPr>
          <p:sp>
            <p:nvSpPr>
              <p:cNvPr id="18" name="平行四边形 1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9" name="平行四边形 1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2" name="图片 1"/>
          <p:cNvPicPr>
            <a:picLocks noChangeAspect="1"/>
          </p:cNvPicPr>
          <p:nvPr/>
        </p:nvPicPr>
        <p:blipFill>
          <a:blip r:embed="rId3">
            <a:extLst>
              <a:ext uri="{28A0092B-C50C-407E-A947-70E740481C1C}">
                <a14:useLocalDpi/>
              </a:ext>
            </a:extLst>
          </a:blip>
          <a:stretch>
            <a:fillRect/>
          </a:stretch>
        </p:blipFill>
        <p:spPr>
          <a:xfrm>
            <a:off x="7368658" y="1376440"/>
            <a:ext cx="4000461" cy="2666307"/>
          </a:xfrm>
          <a:prstGeom prst="round2DiagRect">
            <a:avLst>
              <a:gd fmla="val 11799" name="adj1"/>
              <a:gd fmla="val 0" name="adj2"/>
            </a:avLst>
          </a:prstGeom>
          <a:ln cap="sq" w="88900">
            <a:solidFill>
              <a:srgbClr val="FFFFFF"/>
            </a:solidFill>
            <a:miter lim="800000"/>
          </a:ln>
          <a:effectLst>
            <a:outerShdw algn="tl" blurRad="254000" rotWithShape="0">
              <a:srgbClr val="000000">
                <a:alpha val="43000"/>
              </a:srgbClr>
            </a:outerShdw>
          </a:effectLst>
        </p:spPr>
      </p:pic>
      <p:pic>
        <p:nvPicPr>
          <p:cNvPr id="3" name="图片 2"/>
          <p:cNvPicPr>
            <a:picLocks noChangeAspect="1"/>
          </p:cNvPicPr>
          <p:nvPr/>
        </p:nvPicPr>
        <p:blipFill>
          <a:blip r:embed="rId4">
            <a:extLst>
              <a:ext uri="{28A0092B-C50C-407E-A947-70E740481C1C}">
                <a14:useLocalDpi/>
              </a:ext>
            </a:extLst>
          </a:blip>
          <a:stretch>
            <a:fillRect/>
          </a:stretch>
        </p:blipFill>
        <p:spPr>
          <a:xfrm>
            <a:off x="7781972" y="3885557"/>
            <a:ext cx="3198586" cy="2132391"/>
          </a:xfrm>
          <a:prstGeom prst="round2DiagRect">
            <a:avLst>
              <a:gd fmla="val 10953" name="adj1"/>
              <a:gd fmla="val 0"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230576138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a:spLocks noChangeArrowheads="1"/>
          </p:cNvSpPr>
          <p:nvPr/>
        </p:nvSpPr>
        <p:spPr bwMode="auto">
          <a:xfrm>
            <a:off x="912576" y="2694702"/>
            <a:ext cx="4243624"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通过一些有难度，甚至两难或者多难的问题让应聘者来回答和分析。问题不一定和工作职责相关。其目的是判断应聘者逻辑思维、分析问题的能力，以及能否透过现象看到事物的本质。应聘者回答的准确性不是关注的要点。如，下水道的井盖为什么是圆的？</a:t>
            </a:r>
          </a:p>
        </p:txBody>
      </p:sp>
      <p:sp>
        <p:nvSpPr>
          <p:cNvPr id="9" name="矩形 8"/>
          <p:cNvSpPr>
            <a:spLocks noChangeArrowheads="1"/>
          </p:cNvSpPr>
          <p:nvPr/>
        </p:nvSpPr>
        <p:spPr bwMode="auto">
          <a:xfrm>
            <a:off x="912576" y="5198519"/>
            <a:ext cx="4243624"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注意：此类问题不是游戏类的“脑筋急转弯”，在问题的背后一定要有面试人隐含着的考察要素。</a:t>
            </a:r>
          </a:p>
        </p:txBody>
      </p:sp>
      <p:grpSp>
        <p:nvGrpSpPr>
          <p:cNvPr id="11" name="组合 10"/>
          <p:cNvGrpSpPr/>
          <p:nvPr/>
        </p:nvGrpSpPr>
        <p:grpSpPr>
          <a:xfrm>
            <a:off x="912576" y="1800510"/>
            <a:ext cx="3629905" cy="631261"/>
            <a:chOff x="539075" y="2478060"/>
            <a:chExt cx="3629905" cy="631261"/>
          </a:xfrm>
        </p:grpSpPr>
        <p:sp>
          <p:nvSpPr>
            <p:cNvPr id="12" name="圆角矩形 11"/>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z="1600">
                  <a:solidFill>
                    <a:prstClr val="white"/>
                  </a:solidFill>
                  <a:latin charset="-122" panose="020b0503020204020204" pitchFamily="34" typeface="微软雅黑"/>
                  <a:ea charset="-122" panose="020b0503020204020204" pitchFamily="34" typeface="微软雅黑"/>
                  <a:cs typeface="+mn-ea"/>
                  <a:sym typeface="+mn-lt"/>
                </a:rPr>
                <a:t>4</a:t>
              </a:r>
            </a:p>
          </p:txBody>
        </p:sp>
        <p:sp>
          <p:nvSpPr>
            <p:cNvPr id="14" name="文本框 9"/>
            <p:cNvSpPr txBox="1">
              <a:spLocks noChangeArrowheads="1"/>
            </p:cNvSpPr>
            <p:nvPr/>
          </p:nvSpPr>
          <p:spPr bwMode="auto">
            <a:xfrm>
              <a:off x="1157190" y="2581161"/>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应变式问题：暗藏玄机</a:t>
              </a:r>
            </a:p>
          </p:txBody>
        </p:sp>
      </p:grpSp>
      <p:sp>
        <p:nvSpPr>
          <p:cNvPr id="16" name="TextBox 7"/>
          <p:cNvSpPr txBox="1">
            <a:spLocks noChangeArrowheads="1"/>
          </p:cNvSpPr>
          <p:nvPr/>
        </p:nvSpPr>
        <p:spPr bwMode="auto">
          <a:xfrm>
            <a:off x="6631867" y="2694702"/>
            <a:ext cx="4507056" cy="1478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400">
                <a:solidFill>
                  <a:schemeClr val="tx1">
                    <a:lumMod val="85000"/>
                    <a:lumOff val="15000"/>
                  </a:schemeClr>
                </a:solidFill>
                <a:latin typeface="Adobe Arabic"/>
                <a:ea typeface="微软雅黑"/>
                <a:cs typeface="+mn-ea"/>
              </a:defRPr>
            </a:lvl1pPr>
          </a:lstStyle>
          <a:p>
            <a:r>
              <a:rPr altLang="en-US" lang="zh-CN">
                <a:sym typeface="+mn-lt"/>
              </a:rPr>
              <a:t>提出招聘岗位实际工作中必定或非常可能会发生的具体工作的难题，请应聘者提出解决方案。其目的是判断应聘者分析和解决本企业现实问题的能力，看是否有足够的处理具体问题的方法和技巧，以及其处理方式是否符合本企业的现实。</a:t>
            </a:r>
          </a:p>
        </p:txBody>
      </p:sp>
      <p:sp>
        <p:nvSpPr>
          <p:cNvPr id="17" name="矩形 16"/>
          <p:cNvSpPr>
            <a:spLocks noChangeArrowheads="1"/>
          </p:cNvSpPr>
          <p:nvPr/>
        </p:nvSpPr>
        <p:spPr bwMode="auto">
          <a:xfrm>
            <a:off x="6631867" y="5198519"/>
            <a:ext cx="459312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400">
                <a:solidFill>
                  <a:schemeClr val="tx1">
                    <a:lumMod val="85000"/>
                    <a:lumOff val="15000"/>
                  </a:schemeClr>
                </a:solidFill>
                <a:latin typeface="Adobe Arabic"/>
                <a:ea typeface="微软雅黑"/>
                <a:cs typeface="+mn-ea"/>
                <a:sym typeface="+mn-lt"/>
              </a:rPr>
              <a:t>此种问题类似于“情景模拟测试法”，其代表性的模拟方法有“文件筐测验”和“无领导小组讨论”等方式。</a:t>
            </a:r>
          </a:p>
        </p:txBody>
      </p:sp>
      <p:grpSp>
        <p:nvGrpSpPr>
          <p:cNvPr id="18" name="组合 17"/>
          <p:cNvGrpSpPr/>
          <p:nvPr/>
        </p:nvGrpSpPr>
        <p:grpSpPr>
          <a:xfrm>
            <a:off x="6517566" y="1800509"/>
            <a:ext cx="3629905" cy="631261"/>
            <a:chOff x="539075" y="2478060"/>
            <a:chExt cx="3629905" cy="631261"/>
          </a:xfrm>
        </p:grpSpPr>
        <p:sp>
          <p:nvSpPr>
            <p:cNvPr id="19" name="圆角矩形 18"/>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菱形 19"/>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5</a:t>
              </a:r>
            </a:p>
          </p:txBody>
        </p:sp>
        <p:sp>
          <p:nvSpPr>
            <p:cNvPr id="21" name="文本框 9"/>
            <p:cNvSpPr txBox="1">
              <a:spLocks noChangeArrowheads="1"/>
            </p:cNvSpPr>
            <p:nvPr/>
          </p:nvSpPr>
          <p:spPr bwMode="auto">
            <a:xfrm>
              <a:off x="1157191" y="2581161"/>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情境式问题：身临其境</a:t>
              </a:r>
            </a:p>
          </p:txBody>
        </p:sp>
      </p:grpSp>
      <p:grpSp>
        <p:nvGrpSpPr>
          <p:cNvPr id="22" name="组合 21"/>
          <p:cNvGrpSpPr/>
          <p:nvPr/>
        </p:nvGrpSpPr>
        <p:grpSpPr>
          <a:xfrm>
            <a:off x="-451674" y="304109"/>
            <a:ext cx="6172277" cy="553205"/>
            <a:chOff x="-451674" y="304109"/>
            <a:chExt cx="6172277" cy="553205"/>
          </a:xfrm>
        </p:grpSpPr>
        <p:sp>
          <p:nvSpPr>
            <p:cNvPr id="23"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24" name="组合 23"/>
            <p:cNvGrpSpPr/>
            <p:nvPr/>
          </p:nvGrpSpPr>
          <p:grpSpPr>
            <a:xfrm>
              <a:off x="-451674" y="304109"/>
              <a:ext cx="1217948" cy="553205"/>
              <a:chOff x="-337374" y="247695"/>
              <a:chExt cx="835806" cy="379632"/>
            </a:xfrm>
          </p:grpSpPr>
          <p:sp>
            <p:nvSpPr>
              <p:cNvPr id="25" name="平行四边形 24"/>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6" name="平行四边形 2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cxnSp>
        <p:nvCxnSpPr>
          <p:cNvPr id="3" name="直接连接符 2"/>
          <p:cNvCxnSpPr/>
          <p:nvPr/>
        </p:nvCxnSpPr>
        <p:spPr>
          <a:xfrm flipH="1">
            <a:off x="5863771" y="1625600"/>
            <a:ext cx="0" cy="460102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66274" y="5080000"/>
            <a:ext cx="4516926" cy="9144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a:off x="6444342" y="5067562"/>
            <a:ext cx="4780643" cy="9144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2520458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6" presetSubtype="21">
                                  <p:stCondLst>
                                    <p:cond delay="0"/>
                                  </p:stCondLst>
                                  <p:childTnLst>
                                    <p:set>
                                      <p:cBhvr>
                                        <p:cTn dur="1" fill="hold" id="25">
                                          <p:stCondLst>
                                            <p:cond delay="0"/>
                                          </p:stCondLst>
                                        </p:cTn>
                                        <p:tgtEl>
                                          <p:spTgt spid="4"/>
                                        </p:tgtEl>
                                        <p:attrNameLst>
                                          <p:attrName>style.visibility</p:attrName>
                                        </p:attrNameLst>
                                      </p:cBhvr>
                                      <p:to>
                                        <p:strVal val="visible"/>
                                      </p:to>
                                    </p:set>
                                    <p:animEffect filter="barn(inVertical)" transition="in">
                                      <p:cBhvr>
                                        <p:cTn dur="500" id="26"/>
                                        <p:tgtEl>
                                          <p:spTgt spid="4"/>
                                        </p:tgtEl>
                                      </p:cBhvr>
                                    </p:animEffect>
                                  </p:childTnLst>
                                </p:cTn>
                              </p:par>
                              <p:par>
                                <p:cTn fill="hold" grpId="0" id="27" nodeType="withEffect" presetClass="entr" presetID="16" presetSubtype="21">
                                  <p:stCondLst>
                                    <p:cond delay="0"/>
                                  </p:stCondLst>
                                  <p:childTnLst>
                                    <p:set>
                                      <p:cBhvr>
                                        <p:cTn dur="1" fill="hold" id="28">
                                          <p:stCondLst>
                                            <p:cond delay="0"/>
                                          </p:stCondLst>
                                        </p:cTn>
                                        <p:tgtEl>
                                          <p:spTgt spid="9"/>
                                        </p:tgtEl>
                                        <p:attrNameLst>
                                          <p:attrName>style.visibility</p:attrName>
                                        </p:attrNameLst>
                                      </p:cBhvr>
                                      <p:to>
                                        <p:strVal val="visible"/>
                                      </p:to>
                                    </p:set>
                                    <p:animEffect filter="barn(inVertical)" transition="in">
                                      <p:cBhvr>
                                        <p:cTn dur="500" id="29"/>
                                        <p:tgtEl>
                                          <p:spTgt spid="9"/>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2"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1000" id="34"/>
                                        <p:tgtEl>
                                          <p:spTgt spid="18"/>
                                        </p:tgtEl>
                                      </p:cBhvr>
                                    </p:animEffect>
                                    <p:anim calcmode="lin" valueType="num">
                                      <p:cBhvr>
                                        <p:cTn dur="1000" fill="hold" id="35"/>
                                        <p:tgtEl>
                                          <p:spTgt spid="18"/>
                                        </p:tgtEl>
                                        <p:attrNameLst>
                                          <p:attrName>ppt_x</p:attrName>
                                        </p:attrNameLst>
                                      </p:cBhvr>
                                      <p:tavLst>
                                        <p:tav tm="0">
                                          <p:val>
                                            <p:strVal val="#ppt_x"/>
                                          </p:val>
                                        </p:tav>
                                        <p:tav tm="100000">
                                          <p:val>
                                            <p:strVal val="#ppt_x"/>
                                          </p:val>
                                        </p:tav>
                                      </p:tavLst>
                                    </p:anim>
                                    <p:anim calcmode="lin" valueType="num">
                                      <p:cBhvr>
                                        <p:cTn dur="1000" fill="hold" id="36"/>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53" presetSubtype="0">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tm="0">
                                          <p:val>
                                            <p:fltVal val="0"/>
                                          </p:val>
                                        </p:tav>
                                        <p:tav tm="100000">
                                          <p:val>
                                            <p:strVal val="#ppt_w"/>
                                          </p:val>
                                        </p:tav>
                                      </p:tavLst>
                                    </p:anim>
                                    <p:anim calcmode="lin" valueType="num">
                                      <p:cBhvr>
                                        <p:cTn dur="500" fill="hold" id="42"/>
                                        <p:tgtEl>
                                          <p:spTgt spid="16"/>
                                        </p:tgtEl>
                                        <p:attrNameLst>
                                          <p:attrName>ppt_h</p:attrName>
                                        </p:attrNameLst>
                                      </p:cBhvr>
                                      <p:tavLst>
                                        <p:tav tm="0">
                                          <p:val>
                                            <p:fltVal val="0"/>
                                          </p:val>
                                        </p:tav>
                                        <p:tav tm="100000">
                                          <p:val>
                                            <p:strVal val="#ppt_h"/>
                                          </p:val>
                                        </p:tav>
                                      </p:tavLst>
                                    </p:anim>
                                    <p:animEffect filter="fade" transition="in">
                                      <p:cBhvr>
                                        <p:cTn dur="500" id="43"/>
                                        <p:tgtEl>
                                          <p:spTgt spid="16"/>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6" presetSubtype="21">
                                  <p:stCondLst>
                                    <p:cond delay="0"/>
                                  </p:stCondLst>
                                  <p:childTnLst>
                                    <p:set>
                                      <p:cBhvr>
                                        <p:cTn dur="1" fill="hold" id="47">
                                          <p:stCondLst>
                                            <p:cond delay="0"/>
                                          </p:stCondLst>
                                        </p:cTn>
                                        <p:tgtEl>
                                          <p:spTgt spid="28"/>
                                        </p:tgtEl>
                                        <p:attrNameLst>
                                          <p:attrName>style.visibility</p:attrName>
                                        </p:attrNameLst>
                                      </p:cBhvr>
                                      <p:to>
                                        <p:strVal val="visible"/>
                                      </p:to>
                                    </p:set>
                                    <p:animEffect filter="barn(inVertical)" transition="in">
                                      <p:cBhvr>
                                        <p:cTn dur="500" id="48"/>
                                        <p:tgtEl>
                                          <p:spTgt spid="28"/>
                                        </p:tgtEl>
                                      </p:cBhvr>
                                    </p:animEffect>
                                  </p:childTnLst>
                                </p:cTn>
                              </p:par>
                              <p:par>
                                <p:cTn fill="hold" grpId="0" id="49" nodeType="withEffect" presetClass="entr" presetID="16" presetSubtype="21">
                                  <p:stCondLst>
                                    <p:cond delay="0"/>
                                  </p:stCondLst>
                                  <p:childTnLst>
                                    <p:set>
                                      <p:cBhvr>
                                        <p:cTn dur="1" fill="hold" id="50">
                                          <p:stCondLst>
                                            <p:cond delay="0"/>
                                          </p:stCondLst>
                                        </p:cTn>
                                        <p:tgtEl>
                                          <p:spTgt spid="17"/>
                                        </p:tgtEl>
                                        <p:attrNameLst>
                                          <p:attrName>style.visibility</p:attrName>
                                        </p:attrNameLst>
                                      </p:cBhvr>
                                      <p:to>
                                        <p:strVal val="visible"/>
                                      </p:to>
                                    </p:set>
                                    <p:animEffect filter="barn(inVertical)" transition="in">
                                      <p:cBhvr>
                                        <p:cTn dur="500" id="5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6"/>
      <p:bldP grpId="0" spid="17"/>
      <p:bldP grpId="0" spid="4"/>
      <p:bldP grpId="0" spid="2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3086094" y="2290704"/>
            <a:ext cx="6213106" cy="3167912"/>
            <a:chOff x="3280229" y="1756684"/>
            <a:chExt cx="6213106" cy="3167912"/>
          </a:xfrm>
        </p:grpSpPr>
        <p:sp>
          <p:nvSpPr>
            <p:cNvPr id="19" name="圆角矩形 18"/>
            <p:cNvSpPr/>
            <p:nvPr/>
          </p:nvSpPr>
          <p:spPr>
            <a:xfrm flipV="1">
              <a:off x="6265426" y="4844767"/>
              <a:ext cx="3227909" cy="79829"/>
            </a:xfrm>
            <a:prstGeom prst="roundRect">
              <a:avLst>
                <a:gd fmla="val 50000"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p:cNvSpPr/>
            <p:nvPr/>
          </p:nvSpPr>
          <p:spPr>
            <a:xfrm flipV="1">
              <a:off x="3280229" y="1756684"/>
              <a:ext cx="3227909" cy="79829"/>
            </a:xfrm>
            <a:prstGeom prst="roundRect">
              <a:avLst>
                <a:gd fmla="val 50000"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3">
              <a:extLst>
                <a:ext uri="{28A0092B-C50C-407E-A947-70E740481C1C}">
                  <a14:useLocalDpi/>
                </a:ext>
              </a:extLst>
            </a:blip>
            <a:srcRect b="16902" l="23368" r="23368" t="3201"/>
            <a:stretch>
              <a:fillRect/>
            </a:stretch>
          </p:blipFill>
          <p:spPr>
            <a:xfrm>
              <a:off x="4831381" y="1796767"/>
              <a:ext cx="3048000" cy="30480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ln w="76200">
              <a:solidFill>
                <a:srgbClr val="B83C28"/>
              </a:solidFill>
            </a:ln>
          </p:spPr>
        </p:pic>
      </p:grpSp>
      <p:sp>
        <p:nvSpPr>
          <p:cNvPr id="12" name="文本框 7"/>
          <p:cNvSpPr txBox="1">
            <a:spLocks noChangeArrowheads="1"/>
          </p:cNvSpPr>
          <p:nvPr/>
        </p:nvSpPr>
        <p:spPr bwMode="auto">
          <a:xfrm>
            <a:off x="2695798" y="1558751"/>
            <a:ext cx="5110419" cy="645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z="2799">
                <a:solidFill>
                  <a:schemeClr val="tx1">
                    <a:lumMod val="85000"/>
                    <a:lumOff val="15000"/>
                  </a:schemeClr>
                </a:solidFill>
                <a:latin typeface="Adobe Arabic"/>
                <a:ea typeface="微软雅黑"/>
                <a:cs typeface="+mn-ea"/>
                <a:sym typeface="+mn-lt"/>
              </a:rPr>
              <a:t>文件筐测验</a:t>
            </a:r>
          </a:p>
        </p:txBody>
      </p:sp>
      <p:sp>
        <p:nvSpPr>
          <p:cNvPr id="13" name="TextBox 12"/>
          <p:cNvSpPr txBox="1">
            <a:spLocks noChangeArrowheads="1"/>
          </p:cNvSpPr>
          <p:nvPr/>
        </p:nvSpPr>
        <p:spPr bwMode="auto">
          <a:xfrm>
            <a:off x="766274" y="2649495"/>
            <a:ext cx="3322289"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将工作情境中可能遇到的一系列问题设计成信函、请示、备忘录等书面形式，需要在规定的时间内写出书面处理意见或决定。求职者要能发现文件中的逻辑关系，协调各方面资源，迅速做出判断。</a:t>
            </a:r>
          </a:p>
        </p:txBody>
      </p:sp>
      <p:sp>
        <p:nvSpPr>
          <p:cNvPr id="14" name="文本框 7"/>
          <p:cNvSpPr txBox="1">
            <a:spLocks noChangeArrowheads="1"/>
          </p:cNvSpPr>
          <p:nvPr/>
        </p:nvSpPr>
        <p:spPr bwMode="auto">
          <a:xfrm>
            <a:off x="4637246" y="5458616"/>
            <a:ext cx="5181838" cy="645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defTabSz="914126" fontAlgn="base">
              <a:lnSpc>
                <a:spcPct val="130000"/>
              </a:lnSpc>
              <a:spcBef>
                <a:spcPct val="0"/>
              </a:spcBef>
              <a:spcAft>
                <a:spcPct val="0"/>
              </a:spcAft>
            </a:pPr>
            <a:r>
              <a:rPr altLang="en-US" b="1" lang="zh-CN" sz="2799">
                <a:solidFill>
                  <a:schemeClr val="tx1">
                    <a:lumMod val="85000"/>
                    <a:lumOff val="15000"/>
                  </a:schemeClr>
                </a:solidFill>
                <a:latin typeface="Adobe Arabic"/>
                <a:ea typeface="微软雅黑"/>
                <a:cs typeface="+mn-ea"/>
                <a:sym typeface="+mn-lt"/>
              </a:rPr>
              <a:t>无领导小组讨论</a:t>
            </a:r>
          </a:p>
        </p:txBody>
      </p:sp>
      <p:sp>
        <p:nvSpPr>
          <p:cNvPr id="15" name="TextBox 14"/>
          <p:cNvSpPr txBox="1">
            <a:spLocks noChangeArrowheads="1"/>
          </p:cNvSpPr>
          <p:nvPr/>
        </p:nvSpPr>
        <p:spPr bwMode="auto">
          <a:xfrm>
            <a:off x="8087299" y="2827224"/>
            <a:ext cx="3252080"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指由一组应试者组成一个临时工作小组，讨论给定的问题，并做出决策。由于这个小组是临时拼凑的，并不指定谁是负责人，目的就在于考察应试者的表现，尤其是看谁会从中脱颖而出。</a:t>
            </a:r>
          </a:p>
        </p:txBody>
      </p:sp>
      <p:grpSp>
        <p:nvGrpSpPr>
          <p:cNvPr id="7" name="组合 6"/>
          <p:cNvGrpSpPr/>
          <p:nvPr/>
        </p:nvGrpSpPr>
        <p:grpSpPr>
          <a:xfrm>
            <a:off x="-451674" y="304109"/>
            <a:ext cx="6172277" cy="553205"/>
            <a:chOff x="-451674" y="304109"/>
            <a:chExt cx="6172277" cy="553205"/>
          </a:xfrm>
        </p:grpSpPr>
        <p:sp>
          <p:nvSpPr>
            <p:cNvPr id="9"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10" name="组合 9"/>
            <p:cNvGrpSpPr/>
            <p:nvPr/>
          </p:nvGrpSpPr>
          <p:grpSpPr>
            <a:xfrm>
              <a:off x="-451674" y="304109"/>
              <a:ext cx="1217948" cy="553205"/>
              <a:chOff x="-337374" y="247695"/>
              <a:chExt cx="835806" cy="379632"/>
            </a:xfrm>
          </p:grpSpPr>
          <p:sp>
            <p:nvSpPr>
              <p:cNvPr id="11" name="平行四边形 10"/>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6" name="平行四边形 1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149770941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6" presetSubtype="37">
                                  <p:stCondLst>
                                    <p:cond delay="0"/>
                                  </p:stCondLst>
                                  <p:childTnLst>
                                    <p:set>
                                      <p:cBhvr>
                                        <p:cTn dur="1" fill="hold" id="11">
                                          <p:stCondLst>
                                            <p:cond delay="0"/>
                                          </p:stCondLst>
                                        </p:cTn>
                                        <p:tgtEl>
                                          <p:spTgt spid="6"/>
                                        </p:tgtEl>
                                        <p:attrNameLst>
                                          <p:attrName>style.visibility</p:attrName>
                                        </p:attrNameLst>
                                      </p:cBhvr>
                                      <p:to>
                                        <p:strVal val="visible"/>
                                      </p:to>
                                    </p:set>
                                    <p:animEffect filter="barn(outVertical)"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500" id="24"/>
                                        <p:tgtEl>
                                          <p:spTgt spid="1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500" id="3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a:spLocks noChangeArrowheads="1"/>
          </p:cNvSpPr>
          <p:nvPr/>
        </p:nvSpPr>
        <p:spPr bwMode="auto">
          <a:xfrm>
            <a:off x="5237833" y="2462711"/>
            <a:ext cx="6155881"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问一些让应聘者感到有心理压力或不好回答的问题，或针对某一事项或问题做一连串的发问，打破沙锅问到底，直至无法回答。其目的是测试应聘者的心理素质、对压力的承受能力、在压力前的应变能力和人际关系能力等，有时也可用于测谎。</a:t>
            </a:r>
          </a:p>
        </p:txBody>
      </p:sp>
      <p:sp>
        <p:nvSpPr>
          <p:cNvPr id="9" name="矩形 8"/>
          <p:cNvSpPr/>
          <p:nvPr/>
        </p:nvSpPr>
        <p:spPr>
          <a:xfrm>
            <a:off x="5237833" y="4238129"/>
            <a:ext cx="5327850" cy="1874520"/>
          </a:xfrm>
          <a:prstGeom prst="rect">
            <a:avLst/>
          </a:prstGeom>
        </p:spPr>
        <p:txBody>
          <a:bodyPr>
            <a:spAutoFit/>
          </a:bodyPr>
          <a:lstStyle/>
          <a:p>
            <a:pPr defTabSz="914126">
              <a:lnSpc>
                <a:spcPct val="130000"/>
              </a:lnSpc>
              <a:defRPr/>
            </a:pPr>
            <a:r>
              <a:rPr altLang="en-US" b="1" lang="zh-CN">
                <a:solidFill>
                  <a:srgbClr val="B83C28"/>
                </a:solidFill>
                <a:latin typeface="Adobe Arabic"/>
                <a:ea typeface="微软雅黑"/>
                <a:cs typeface="+mn-ea"/>
                <a:sym typeface="+mn-lt"/>
              </a:rPr>
              <a:t>压迫式问题一般要慎用，避免引起争吵。如，</a:t>
            </a:r>
          </a:p>
          <a:p>
            <a:pPr defTabSz="914126">
              <a:lnSpc>
                <a:spcPct val="130000"/>
              </a:lnSpc>
              <a:defRPr/>
            </a:pPr>
            <a:r>
              <a:rPr altLang="en-US" b="1" lang="zh-CN">
                <a:solidFill>
                  <a:srgbClr val="B83C28"/>
                </a:solidFill>
                <a:latin typeface="Adobe Arabic"/>
                <a:ea typeface="微软雅黑"/>
                <a:cs typeface="+mn-ea"/>
                <a:sym typeface="+mn-lt"/>
              </a:rPr>
              <a:t>谈谈你的缺点，</a:t>
            </a:r>
          </a:p>
          <a:p>
            <a:pPr defTabSz="914126">
              <a:lnSpc>
                <a:spcPct val="130000"/>
              </a:lnSpc>
              <a:defRPr/>
            </a:pPr>
            <a:r>
              <a:rPr altLang="en-US" b="1" lang="zh-CN">
                <a:solidFill>
                  <a:srgbClr val="B83C28"/>
                </a:solidFill>
                <a:latin typeface="Adobe Arabic"/>
                <a:ea typeface="微软雅黑"/>
                <a:cs typeface="+mn-ea"/>
                <a:sym typeface="+mn-lt"/>
              </a:rPr>
              <a:t>谈谈你第一次失败的经历，</a:t>
            </a:r>
          </a:p>
          <a:p>
            <a:pPr defTabSz="914126">
              <a:lnSpc>
                <a:spcPct val="130000"/>
              </a:lnSpc>
              <a:defRPr/>
            </a:pPr>
            <a:r>
              <a:rPr altLang="en-US" b="1" lang="zh-CN">
                <a:solidFill>
                  <a:srgbClr val="B83C28"/>
                </a:solidFill>
                <a:latin typeface="Adobe Arabic"/>
                <a:ea typeface="微软雅黑"/>
                <a:cs typeface="+mn-ea"/>
                <a:sym typeface="+mn-lt"/>
              </a:rPr>
              <a:t>与上级意见不一致怎么办？</a:t>
            </a:r>
          </a:p>
          <a:p>
            <a:pPr defTabSz="914126">
              <a:lnSpc>
                <a:spcPct val="130000"/>
              </a:lnSpc>
              <a:defRPr/>
            </a:pPr>
            <a:r>
              <a:rPr altLang="en-US" b="1" lang="zh-CN">
                <a:solidFill>
                  <a:srgbClr val="B83C28"/>
                </a:solidFill>
                <a:latin typeface="Adobe Arabic"/>
                <a:ea typeface="微软雅黑"/>
                <a:cs typeface="+mn-ea"/>
                <a:sym typeface="+mn-lt"/>
              </a:rPr>
              <a:t>你缺乏经验，怎能胜任工作？</a:t>
            </a:r>
          </a:p>
        </p:txBody>
      </p:sp>
      <p:grpSp>
        <p:nvGrpSpPr>
          <p:cNvPr id="11" name="组合 10"/>
          <p:cNvGrpSpPr/>
          <p:nvPr/>
        </p:nvGrpSpPr>
        <p:grpSpPr>
          <a:xfrm>
            <a:off x="-451674" y="304109"/>
            <a:ext cx="6172277" cy="553205"/>
            <a:chOff x="-451674" y="304109"/>
            <a:chExt cx="6172277" cy="553205"/>
          </a:xfrm>
        </p:grpSpPr>
        <p:sp>
          <p:nvSpPr>
            <p:cNvPr id="1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13" name="组合 12"/>
            <p:cNvGrpSpPr/>
            <p:nvPr/>
          </p:nvGrpSpPr>
          <p:grpSpPr>
            <a:xfrm>
              <a:off x="-451674" y="304109"/>
              <a:ext cx="1217948" cy="553205"/>
              <a:chOff x="-337374" y="247695"/>
              <a:chExt cx="835806" cy="379632"/>
            </a:xfrm>
          </p:grpSpPr>
          <p:sp>
            <p:nvSpPr>
              <p:cNvPr id="14" name="平行四边形 13"/>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16" name="组合 15"/>
          <p:cNvGrpSpPr/>
          <p:nvPr/>
        </p:nvGrpSpPr>
        <p:grpSpPr>
          <a:xfrm>
            <a:off x="5107205" y="1719955"/>
            <a:ext cx="3629905" cy="631261"/>
            <a:chOff x="539075" y="2478060"/>
            <a:chExt cx="3629905" cy="631261"/>
          </a:xfrm>
        </p:grpSpPr>
        <p:sp>
          <p:nvSpPr>
            <p:cNvPr id="17" name="圆角矩形 16"/>
            <p:cNvSpPr/>
            <p:nvPr/>
          </p:nvSpPr>
          <p:spPr>
            <a:xfrm>
              <a:off x="903836" y="2589555"/>
              <a:ext cx="3265144" cy="444560"/>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菱形 17"/>
            <p:cNvSpPr/>
            <p:nvPr/>
          </p:nvSpPr>
          <p:spPr bwMode="auto">
            <a:xfrm>
              <a:off x="539075" y="2478060"/>
              <a:ext cx="629325" cy="631261"/>
            </a:xfrm>
            <a:prstGeom prst="diamond">
              <a:avLst/>
            </a:prstGeom>
            <a:solidFill>
              <a:srgbClr val="B83C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lIns="35991" rIns="53986"/>
            <a:lstStyle/>
            <a:p>
              <a:pPr algn="ctr" defTabSz="914126">
                <a:defRPr/>
              </a:pPr>
              <a:r>
                <a:rPr altLang="zh-CN" lang="en-US" smtClean="0" sz="1600">
                  <a:solidFill>
                    <a:prstClr val="white"/>
                  </a:solidFill>
                  <a:latin charset="-122" panose="020b0503020204020204" pitchFamily="34" typeface="微软雅黑"/>
                  <a:ea charset="-122" panose="020b0503020204020204" pitchFamily="34" typeface="微软雅黑"/>
                  <a:cs typeface="+mn-ea"/>
                  <a:sym typeface="+mn-lt"/>
                </a:rPr>
                <a:t>6</a:t>
              </a:r>
            </a:p>
          </p:txBody>
        </p:sp>
        <p:sp>
          <p:nvSpPr>
            <p:cNvPr id="19" name="文本框 9"/>
            <p:cNvSpPr txBox="1">
              <a:spLocks noChangeArrowheads="1"/>
            </p:cNvSpPr>
            <p:nvPr/>
          </p:nvSpPr>
          <p:spPr bwMode="auto">
            <a:xfrm>
              <a:off x="1157190" y="2581161"/>
              <a:ext cx="289749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pc="300">
                  <a:solidFill>
                    <a:schemeClr val="bg1"/>
                  </a:solidFill>
                  <a:latin typeface="Adobe Arabic"/>
                  <a:ea typeface="微软雅黑"/>
                  <a:cs typeface="+mn-ea"/>
                </a:defRPr>
              </a:lvl1pPr>
            </a:lstStyle>
            <a:p>
              <a:r>
                <a:rPr altLang="en-US" lang="zh-CN" smtClean="0">
                  <a:sym typeface="+mn-lt"/>
                </a:rPr>
                <a:t>压迫式问题：萃取真金</a:t>
              </a:r>
            </a:p>
          </p:txBody>
        </p:sp>
      </p:grpSp>
      <p:pic>
        <p:nvPicPr>
          <p:cNvPr id="2" name="图片 1"/>
          <p:cNvPicPr>
            <a:picLocks noChangeAspect="1"/>
          </p:cNvPicPr>
          <p:nvPr/>
        </p:nvPicPr>
        <p:blipFill>
          <a:blip r:embed="rId3">
            <a:extLst>
              <a:ext uri="{28A0092B-C50C-407E-A947-70E740481C1C}">
                <a14:useLocalDpi/>
              </a:ext>
            </a:extLst>
          </a:blip>
          <a:srcRect r="50208"/>
          <a:stretch>
            <a:fillRect/>
          </a:stretch>
        </p:blipFill>
        <p:spPr>
          <a:xfrm>
            <a:off x="923681" y="1560298"/>
            <a:ext cx="3517691" cy="470987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57001815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8"/>
                                        </p:tgtEl>
                                        <p:attrNameLst>
                                          <p:attrName>style.visibility</p:attrName>
                                        </p:attrNameLst>
                                      </p:cBhvr>
                                      <p:to>
                                        <p:strVal val="visible"/>
                                      </p:to>
                                    </p:set>
                                    <p:animEffect filter="wipe(up)" transition="in">
                                      <p:cBhvr>
                                        <p:cTn dur="500" id="24"/>
                                        <p:tgtEl>
                                          <p:spTgt spid="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53"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753022" y="1556676"/>
            <a:ext cx="6253023" cy="859412"/>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a:spLocks noChangeArrowheads="1"/>
          </p:cNvSpPr>
          <p:nvPr/>
        </p:nvSpPr>
        <p:spPr bwMode="auto">
          <a:xfrm>
            <a:off x="753022" y="2737490"/>
            <a:ext cx="11357192" cy="3477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第一，请你举一个具体的例子，说明你是如何设定一个目标然后达到它。</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第二，请举例说明你在一项团队活动中如何采取主动性，并且起到领导者的作用，最终获得你所希望的结果。</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第三，请你描述一种情形，在这种情形中你必须去寻找相关信息，发现关键问题并决定依照一些步骤来获得期望的结果。</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第四，请你举一个例子说明你是怎样通过事实来履行你对他人的承诺的。</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第五，请你举一个例子，说明在完成一项重要任务时，你是怎样和他人进行有效合作的。</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第六，请你举一个例子，说明你的一个有创意的建议曾经对一项计划的成功起到了重要的作用。</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第七，请你举一个具体的例子，说明你是怎样对你所处的环境进行一个评估，并且能将注意力集中于最重要的事情上以便获得你所期望的结果。</a:t>
            </a:r>
          </a:p>
          <a:p>
            <a:pPr defTabSz="914126" fontAlgn="base">
              <a:lnSpc>
                <a:spcPct val="130000"/>
              </a:lnSpc>
              <a:spcBef>
                <a:spcPts val="600"/>
              </a:spcBef>
              <a:spcAft>
                <a:spcPct val="0"/>
              </a:spcAft>
            </a:pPr>
            <a:r>
              <a:rPr altLang="en-US" b="1" lang="zh-CN" sz="1600">
                <a:solidFill>
                  <a:schemeClr val="tx1">
                    <a:lumMod val="85000"/>
                    <a:lumOff val="15000"/>
                  </a:schemeClr>
                </a:solidFill>
                <a:latin typeface="Adobe Arabic"/>
                <a:ea typeface="微软雅黑"/>
                <a:cs typeface="+mn-ea"/>
                <a:sym typeface="+mn-lt"/>
              </a:rPr>
              <a:t>第八，请你举一个具体的例子，说明你是怎样学习一门技术并且怎样将它用于实际工作中。</a:t>
            </a:r>
          </a:p>
        </p:txBody>
      </p:sp>
      <p:sp>
        <p:nvSpPr>
          <p:cNvPr id="11" name="文本框 7"/>
          <p:cNvSpPr txBox="1">
            <a:spLocks noChangeArrowheads="1"/>
          </p:cNvSpPr>
          <p:nvPr/>
        </p:nvSpPr>
        <p:spPr bwMode="auto">
          <a:xfrm>
            <a:off x="946811" y="1660320"/>
            <a:ext cx="7127607" cy="645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z="2799">
                <a:solidFill>
                  <a:schemeClr val="bg1"/>
                </a:solidFill>
                <a:latin typeface="Adobe Arabic"/>
                <a:ea typeface="微软雅黑"/>
                <a:cs typeface="+mn-ea"/>
                <a:sym typeface="+mn-lt"/>
              </a:rPr>
              <a:t>宝洁公司对应聘毕业生的面试八问</a:t>
            </a:r>
          </a:p>
        </p:txBody>
      </p:sp>
      <p:grpSp>
        <p:nvGrpSpPr>
          <p:cNvPr id="5" name="组合 4"/>
          <p:cNvGrpSpPr/>
          <p:nvPr/>
        </p:nvGrpSpPr>
        <p:grpSpPr>
          <a:xfrm>
            <a:off x="-451674" y="304109"/>
            <a:ext cx="6172277" cy="553205"/>
            <a:chOff x="-451674" y="304109"/>
            <a:chExt cx="6172277" cy="553205"/>
          </a:xfrm>
        </p:grpSpPr>
        <p:sp>
          <p:nvSpPr>
            <p:cNvPr id="6"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面试问题</a:t>
              </a:r>
            </a:p>
          </p:txBody>
        </p:sp>
        <p:grpSp>
          <p:nvGrpSpPr>
            <p:cNvPr id="7" name="组合 6"/>
            <p:cNvGrpSpPr/>
            <p:nvPr/>
          </p:nvGrpSpPr>
          <p:grpSpPr>
            <a:xfrm>
              <a:off x="-451674" y="304109"/>
              <a:ext cx="1217948" cy="553205"/>
              <a:chOff x="-337374" y="247695"/>
              <a:chExt cx="835806" cy="379632"/>
            </a:xfrm>
          </p:grpSpPr>
          <p:sp>
            <p:nvSpPr>
              <p:cNvPr id="8" name="平行四边形 7"/>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9" name="平行四边形 8"/>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319503275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11"/>
                                        </p:tgtEl>
                                        <p:attrNameLst>
                                          <p:attrName>style.visibility</p:attrName>
                                        </p:attrNameLst>
                                      </p:cBhvr>
                                      <p:to>
                                        <p:strVal val="visible"/>
                                      </p:to>
                                    </p:set>
                                    <p:animEffect filter="wipe(left)" transition="in">
                                      <p:cBhvr>
                                        <p:cTn dur="500" id="16"/>
                                        <p:tgtEl>
                                          <p:spTgt spid="11"/>
                                        </p:tgtEl>
                                      </p:cBhvr>
                                    </p:animEffect>
                                  </p:childTnLst>
                                </p:cTn>
                              </p:par>
                            </p:childTnLst>
                          </p:cTn>
                        </p:par>
                        <p:par>
                          <p:cTn fill="hold" id="17" nodeType="afterGroup">
                            <p:stCondLst>
                              <p:cond delay="1000"/>
                            </p:stCondLst>
                            <p:childTnLst>
                              <p:par>
                                <p:cTn decel="100000" fill="hold" grpId="0" id="18" nodeType="afterEffect" presetClass="entr" presetID="2" presetSubtype="2">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1+#ppt_w/2"/>
                                          </p:val>
                                        </p:tav>
                                        <p:tav tm="100000">
                                          <p:val>
                                            <p:strVal val="#ppt_x"/>
                                          </p:val>
                                        </p:tav>
                                      </p:tavLst>
                                    </p:anim>
                                    <p:anim calcmode="lin" valueType="num">
                                      <p:cBhvr additive="base">
                                        <p:cTn dur="500" fill="hold" id="21"/>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 noProof="0" normalizeH="0" spc="0" strike="noStrike" sz="4000" u="none">
                <a:ln>
                  <a:noFill/>
                </a:ln>
                <a:solidFill>
                  <a:prstClr val="white"/>
                </a:solidFill>
                <a:effectLst/>
                <a:uLnTx/>
                <a:uFillTx/>
                <a:latin panose="020f0502020204030204" typeface="等线"/>
                <a:ea charset="-122" panose="02010600030101010101" pitchFamily="2" typeface="等线"/>
                <a:cs typeface="+mn-ea"/>
                <a:sym typeface="+mn-lt"/>
              </a:rPr>
              <a:t>SKILL TRAINING</a:t>
            </a:r>
          </a:p>
        </p:txBody>
      </p:sp>
      <p:sp>
        <p:nvSpPr>
          <p:cNvPr id="14" name="文本框 13">
            <a:extLst>
              <a:ext uri="{FF2B5EF4-FFF2-40B4-BE49-F238E27FC236}">
                <a16:creationId xmlns:a16="http://schemas.microsoft.com/office/drawing/2014/main" id="{832BEAAD-DC58-0F45-B76E-239D84F28D5E}"/>
              </a:ext>
            </a:extLst>
          </p:cNvPr>
          <p:cNvSpPr txBox="1"/>
          <p:nvPr/>
        </p:nvSpPr>
        <p:spPr>
          <a:xfrm>
            <a:off x="1001058" y="4005766"/>
            <a:ext cx="6314142" cy="914400"/>
          </a:xfrm>
          <a:prstGeom prst="rect">
            <a:avLst/>
          </a:prstGeom>
          <a:noFill/>
        </p:spPr>
        <p:txBody>
          <a:bodyPr rtlCol="0" wrap="square">
            <a:spAutoFit/>
          </a:bodyPr>
          <a:lstStyle>
            <a:defPPr>
              <a:defRPr lang="zh-CN"/>
            </a:defPPr>
            <a:lvl1pPr algn="dist" fontAlgn="auto" indent="0" lvl="0" marR="0">
              <a:lnSpc>
                <a:spcPct val="100000"/>
              </a:lnSpc>
              <a:spcBef>
                <a:spcPct val="0"/>
              </a:spcBef>
              <a:spcAft>
                <a:spcPct val="0"/>
              </a:spcAft>
              <a:buClrTx/>
              <a:buSzTx/>
              <a:buFontTx/>
              <a:buNone/>
              <a:defRPr b="1" kumimoji="1" spc="300" sz="5400">
                <a:solidFill>
                  <a:schemeClr val="tx1">
                    <a:lumMod val="85000"/>
                    <a:lumOff val="15000"/>
                  </a:schemeClr>
                </a:solidFill>
                <a:latin charset="-122" panose="020b0503020204020204" pitchFamily="34" typeface="微软雅黑"/>
                <a:ea charset="-122" panose="020b0503020204020204" pitchFamily="34" typeface="微软雅黑"/>
                <a:cs typeface="+mn-ea"/>
              </a:defRPr>
            </a:lvl1pPr>
          </a:lstStyle>
          <a:p>
            <a:r>
              <a:rPr altLang="en-US" lang="zh-CN">
                <a:sym typeface="+mn-lt"/>
              </a:rPr>
              <a:t>面试的过程及技巧</a:t>
            </a:r>
          </a:p>
        </p:txBody>
      </p:sp>
      <p:sp>
        <p:nvSpPr>
          <p:cNvPr id="15" name="文本框 14">
            <a:extLst>
              <a:ext uri="{FF2B5EF4-FFF2-40B4-BE49-F238E27FC236}">
                <a16:creationId xmlns:a16="http://schemas.microsoft.com/office/drawing/2014/main" id="{D21EF15B-B693-3540-9677-7D90C5DF1E08}"/>
              </a:ext>
            </a:extLst>
          </p:cNvPr>
          <p:cNvSpPr txBox="1"/>
          <p:nvPr/>
        </p:nvSpPr>
        <p:spPr>
          <a:xfrm>
            <a:off x="2078906" y="1196362"/>
            <a:ext cx="129413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US" noProof="0" normalizeH="0" smtClean="0" spc="300" strike="noStrike" sz="66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04</a:t>
            </a:r>
          </a:p>
        </p:txBody>
      </p:sp>
      <p:sp>
        <p:nvSpPr>
          <p:cNvPr id="16" name="矩形 15"/>
          <p:cNvSpPr/>
          <p:nvPr/>
        </p:nvSpPr>
        <p:spPr>
          <a:xfrm>
            <a:off x="1144118" y="5436205"/>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面试前</a:t>
            </a:r>
          </a:p>
        </p:txBody>
      </p:sp>
      <p:sp>
        <p:nvSpPr>
          <p:cNvPr id="18" name="矩形 17"/>
          <p:cNvSpPr/>
          <p:nvPr/>
        </p:nvSpPr>
        <p:spPr>
          <a:xfrm>
            <a:off x="3235135" y="5424468"/>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面试中</a:t>
            </a:r>
          </a:p>
        </p:txBody>
      </p:sp>
      <p:sp>
        <p:nvSpPr>
          <p:cNvPr id="20" name="矩形 19"/>
          <p:cNvSpPr/>
          <p:nvPr/>
        </p:nvSpPr>
        <p:spPr>
          <a:xfrm>
            <a:off x="5256458" y="5422881"/>
            <a:ext cx="3309938" cy="365760"/>
          </a:xfrm>
          <a:prstGeom prst="rect">
            <a:avLst/>
          </a:prstGeom>
        </p:spPr>
        <p:txBody>
          <a:bodyPr>
            <a:spAutoFit/>
          </a:bodyPr>
          <a:lstStyle/>
          <a:p>
            <a:pPr indent="-285750" marL="285750">
              <a:buFont charset="0" panose="020b0604020202020204" pitchFamily="34" typeface="Arial"/>
              <a:buChar char="•"/>
            </a:pPr>
            <a:r>
              <a:rPr altLang="en-US" kern="0" lang="zh-CN" smtClean="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面试后</a:t>
            </a:r>
          </a:p>
        </p:txBody>
      </p:sp>
    </p:spTree>
    <p:extLst>
      <p:ext uri="{BB962C8B-B14F-4D97-AF65-F5344CB8AC3E}">
        <p14:creationId val="309921738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3" presetSubtype="16">
                                  <p:stCondLst>
                                    <p:cond delay="0"/>
                                  </p:stCondLst>
                                  <p:iterate type="lt">
                                    <p:tmPct val="10000"/>
                                  </p:iterate>
                                  <p:childTnLst>
                                    <p:set>
                                      <p:cBhvr>
                                        <p:cTn dur="1" fill="hold" id="39">
                                          <p:stCondLst>
                                            <p:cond delay="0"/>
                                          </p:stCondLst>
                                        </p:cTn>
                                        <p:tgtEl>
                                          <p:spTgt spid="14"/>
                                        </p:tgtEl>
                                        <p:attrNameLst>
                                          <p:attrName>style.visibility</p:attrName>
                                        </p:attrNameLst>
                                      </p:cBhvr>
                                      <p:to>
                                        <p:strVal val="visible"/>
                                      </p:to>
                                    </p:set>
                                    <p:anim calcmode="lin" valueType="num">
                                      <p:cBhvr>
                                        <p:cTn dur="500" fill="hold" id="40"/>
                                        <p:tgtEl>
                                          <p:spTgt spid="14"/>
                                        </p:tgtEl>
                                        <p:attrNameLst>
                                          <p:attrName>ppt_w</p:attrName>
                                        </p:attrNameLst>
                                      </p:cBhvr>
                                      <p:tavLst>
                                        <p:tav tm="0">
                                          <p:val>
                                            <p:fltVal val="0"/>
                                          </p:val>
                                        </p:tav>
                                        <p:tav tm="100000">
                                          <p:val>
                                            <p:strVal val="#ppt_w"/>
                                          </p:val>
                                        </p:tav>
                                      </p:tavLst>
                                    </p:anim>
                                    <p:anim calcmode="lin" valueType="num">
                                      <p:cBhvr>
                                        <p:cTn dur="500" fill="hold" id="41"/>
                                        <p:tgtEl>
                                          <p:spTgt spid="14"/>
                                        </p:tgtEl>
                                        <p:attrNameLst>
                                          <p:attrName>ppt_h</p:attrName>
                                        </p:attrNameLst>
                                      </p:cBhvr>
                                      <p:tavLst>
                                        <p:tav tm="0">
                                          <p:val>
                                            <p:fltVal val="0"/>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0"/>
                                        </p:tgtEl>
                                        <p:attrNameLst>
                                          <p:attrName>style.visibility</p:attrName>
                                        </p:attrNameLst>
                                      </p:cBhvr>
                                      <p:to>
                                        <p:strVal val="visible"/>
                                      </p:to>
                                    </p:set>
                                    <p:animEffect filter="fade" transition="in">
                                      <p:cBhvr>
                                        <p:cTn dur="500" id="5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46"/>
      <p:bldP grpId="0" spid="14"/>
      <p:bldP grpId="0" spid="15"/>
      <p:bldP grpId="0" spid="16"/>
      <p:bldP grpId="0" spid="18"/>
      <p:bldP grpId="0" spid="20"/>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r="14556"/>
          <a:stretch>
            <a:fillRect/>
          </a:stretch>
        </p:blipFill>
        <p:spPr>
          <a:xfrm>
            <a:off x="6185733" y="2380489"/>
            <a:ext cx="4953000" cy="3864535"/>
          </a:xfrm>
          <a:prstGeom prst="rect">
            <a:avLst/>
          </a:prstGeom>
        </p:spPr>
      </p:pic>
      <p:sp>
        <p:nvSpPr>
          <p:cNvPr id="2" name="文本框 7"/>
          <p:cNvSpPr txBox="1">
            <a:spLocks noChangeArrowheads="1"/>
          </p:cNvSpPr>
          <p:nvPr/>
        </p:nvSpPr>
        <p:spPr bwMode="auto">
          <a:xfrm>
            <a:off x="766274" y="1465283"/>
            <a:ext cx="1143897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很多人单纯地认为只要自己熟悉业务、熟悉公司，或者凭着“阅人无数”的资历就可以和应聘者有效交流。</a:t>
            </a:r>
          </a:p>
        </p:txBody>
      </p:sp>
      <p:sp>
        <p:nvSpPr>
          <p:cNvPr id="3" name="矩形 2"/>
          <p:cNvSpPr>
            <a:spLocks noChangeArrowheads="1"/>
          </p:cNvSpPr>
          <p:nvPr/>
        </p:nvSpPr>
        <p:spPr bwMode="auto">
          <a:xfrm>
            <a:off x="691351" y="2665880"/>
            <a:ext cx="5161280" cy="645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126" fontAlgn="base">
              <a:lnSpc>
                <a:spcPct val="130000"/>
              </a:lnSpc>
              <a:spcBef>
                <a:spcPct val="0"/>
              </a:spcBef>
              <a:spcAft>
                <a:spcPct val="0"/>
              </a:spcAft>
            </a:pPr>
            <a:r>
              <a:rPr altLang="en-US" b="1" lang="zh-CN" sz="2799">
                <a:solidFill>
                  <a:srgbClr val="C00000"/>
                </a:solidFill>
                <a:latin typeface="Adobe Arabic"/>
                <a:ea typeface="微软雅黑"/>
                <a:cs typeface="+mn-ea"/>
                <a:sym typeface="+mn-lt"/>
              </a:rPr>
              <a:t>抱着这种态度的人是有欠谦虚的。</a:t>
            </a:r>
          </a:p>
        </p:txBody>
      </p:sp>
      <p:sp>
        <p:nvSpPr>
          <p:cNvPr id="4" name="矩形 3"/>
          <p:cNvSpPr/>
          <p:nvPr/>
        </p:nvSpPr>
        <p:spPr>
          <a:xfrm>
            <a:off x="766274" y="3772619"/>
            <a:ext cx="7165697" cy="2023536"/>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6" name="Text Box 2"/>
          <p:cNvSpPr txBox="1">
            <a:spLocks noChangeArrowheads="1"/>
          </p:cNvSpPr>
          <p:nvPr/>
        </p:nvSpPr>
        <p:spPr bwMode="auto">
          <a:xfrm>
            <a:off x="877370" y="4029726"/>
            <a:ext cx="6983181"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50000"/>
              </a:lnSpc>
              <a:spcBef>
                <a:spcPct val="0"/>
              </a:spcBef>
              <a:spcAft>
                <a:spcPct val="0"/>
              </a:spcAft>
            </a:pPr>
            <a:r>
              <a:rPr altLang="en-US" b="1" lang="zh-CN" sz="1600">
                <a:solidFill>
                  <a:prstClr val="white"/>
                </a:solidFill>
                <a:latin typeface="Adobe Arabic"/>
                <a:ea typeface="微软雅黑"/>
                <a:cs typeface="+mn-ea"/>
                <a:sym typeface="+mn-lt"/>
              </a:rPr>
              <a:t>面试是一门学问，里面有很多原则性和方法，需要加以掌握并应用自如。否则，可能得不到想要的信息，或者被应聘者某些表象遮蔽了自己的判断。这些技巧包括很多细节，比如：如何开始？如何提问？如何打断对方谈话？如何引导沉默者开口？如何对待特殊的应聘者？如何对待情绪激动者等等。</a:t>
            </a:r>
          </a:p>
        </p:txBody>
      </p:sp>
      <p:grpSp>
        <p:nvGrpSpPr>
          <p:cNvPr id="7" name="组合 6"/>
          <p:cNvGrpSpPr/>
          <p:nvPr/>
        </p:nvGrpSpPr>
        <p:grpSpPr>
          <a:xfrm>
            <a:off x="-451674" y="304109"/>
            <a:ext cx="6172277" cy="553205"/>
            <a:chOff x="-451674" y="304109"/>
            <a:chExt cx="6172277" cy="553205"/>
          </a:xfrm>
        </p:grpSpPr>
        <p:sp>
          <p:nvSpPr>
            <p:cNvPr id="8"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面试的过程及技巧</a:t>
              </a:r>
            </a:p>
          </p:txBody>
        </p:sp>
        <p:grpSp>
          <p:nvGrpSpPr>
            <p:cNvPr id="9" name="组合 8"/>
            <p:cNvGrpSpPr/>
            <p:nvPr/>
          </p:nvGrpSpPr>
          <p:grpSpPr>
            <a:xfrm>
              <a:off x="-451674" y="304109"/>
              <a:ext cx="1217948" cy="553205"/>
              <a:chOff x="-337374" y="247695"/>
              <a:chExt cx="835806" cy="379632"/>
            </a:xfrm>
          </p:grpSpPr>
          <p:sp>
            <p:nvSpPr>
              <p:cNvPr id="10" name="平行四边形 9"/>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1" name="平行四边形 10"/>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304173149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4">
                                  <p:stCondLst>
                                    <p:cond delay="0"/>
                                  </p:stCondLst>
                                  <p:childTnLst>
                                    <p:set>
                                      <p:cBhvr>
                                        <p:cTn dur="1" fill="hold" id="16">
                                          <p:stCondLst>
                                            <p:cond delay="0"/>
                                          </p:stCondLst>
                                        </p:cTn>
                                        <p:tgtEl>
                                          <p:spTgt spid="15"/>
                                        </p:tgtEl>
                                        <p:attrNameLst>
                                          <p:attrName>style.visibility</p:attrName>
                                        </p:attrNameLst>
                                      </p:cBhvr>
                                      <p:to>
                                        <p:strVal val="visible"/>
                                      </p:to>
                                    </p:set>
                                    <p:animEffect filter="wipe(down)" transition="in">
                                      <p:cBhvr>
                                        <p:cTn dur="500" id="17"/>
                                        <p:tgtEl>
                                          <p:spTgt spid="1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2">
                                  <p:stCondLst>
                                    <p:cond delay="0"/>
                                  </p:stCondLst>
                                  <p:childTnLst>
                                    <p:set>
                                      <p:cBhvr>
                                        <p:cTn dur="1" fill="hold" id="28">
                                          <p:stCondLst>
                                            <p:cond delay="0"/>
                                          </p:stCondLst>
                                        </p:cTn>
                                        <p:tgtEl>
                                          <p:spTgt spid="4"/>
                                        </p:tgtEl>
                                        <p:attrNameLst>
                                          <p:attrName>style.visibility</p:attrName>
                                        </p:attrNameLst>
                                      </p:cBhvr>
                                      <p:to>
                                        <p:strVal val="visible"/>
                                      </p:to>
                                    </p:set>
                                    <p:animEffect filter="wipe(right)" transition="in">
                                      <p:cBhvr>
                                        <p:cTn dur="500" id="29"/>
                                        <p:tgtEl>
                                          <p:spTgt spid="4"/>
                                        </p:tgtEl>
                                      </p:cBhvr>
                                    </p:animEffect>
                                  </p:childTnLst>
                                </p:cTn>
                              </p:par>
                              <p:par>
                                <p:cTn fill="hold" grpId="0" id="30" nodeType="withEffect" presetClass="entr" presetID="22" presetSubtype="2">
                                  <p:stCondLst>
                                    <p:cond delay="0"/>
                                  </p:stCondLst>
                                  <p:childTnLst>
                                    <p:set>
                                      <p:cBhvr>
                                        <p:cTn dur="1" fill="hold" id="31">
                                          <p:stCondLst>
                                            <p:cond delay="0"/>
                                          </p:stCondLst>
                                        </p:cTn>
                                        <p:tgtEl>
                                          <p:spTgt spid="6"/>
                                        </p:tgtEl>
                                        <p:attrNameLst>
                                          <p:attrName>style.visibility</p:attrName>
                                        </p:attrNameLst>
                                      </p:cBhvr>
                                      <p:to>
                                        <p:strVal val="visible"/>
                                      </p:to>
                                    </p:set>
                                    <p:animEffect filter="wipe(right)" transition="in">
                                      <p:cBhvr>
                                        <p:cTn dur="500" id="3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rcRect b="26932"/>
          <a:stretch>
            <a:fillRect/>
          </a:stretch>
        </p:blipFill>
        <p:spPr>
          <a:xfrm>
            <a:off x="583928" y="1336938"/>
            <a:ext cx="3245713" cy="1581055"/>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grpSp>
        <p:nvGrpSpPr>
          <p:cNvPr id="79873" name="组合 18"/>
          <p:cNvGrpSpPr/>
          <p:nvPr/>
        </p:nvGrpSpPr>
        <p:grpSpPr>
          <a:xfrm>
            <a:off x="4008982" y="3572892"/>
            <a:ext cx="3166238" cy="2510771"/>
            <a:chOff x="662609" y="3576120"/>
            <a:chExt cx="3168080" cy="2511774"/>
          </a:xfrm>
        </p:grpSpPr>
        <p:sp>
          <p:nvSpPr>
            <p:cNvPr id="20" name="圆角矩形 19"/>
            <p:cNvSpPr/>
            <p:nvPr/>
          </p:nvSpPr>
          <p:spPr>
            <a:xfrm>
              <a:off x="662609" y="3576120"/>
              <a:ext cx="2986705" cy="2511774"/>
            </a:xfrm>
            <a:prstGeom prst="roundRect">
              <a:avLst>
                <a:gd fmla="val 1589" name="adj"/>
              </a:avLst>
            </a:prstGeom>
            <a:solidFill>
              <a:srgbClr val="B83C28"/>
            </a:solidFill>
            <a:ln>
              <a:noFill/>
            </a:ln>
            <a:effectLst>
              <a:reflection algn="bl" blurRad="6350" dir="5400000" endPos="15000" rotWithShape="0" stA="46000" sy="-100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21" name="等腰三角形 20"/>
            <p:cNvSpPr/>
            <p:nvPr/>
          </p:nvSpPr>
          <p:spPr>
            <a:xfrm rot="5400000">
              <a:off x="3609980" y="4076235"/>
              <a:ext cx="260386" cy="181033"/>
            </a:xfrm>
            <a:prstGeom prst="triangle">
              <a:avLst>
                <a:gd fmla="val 4716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grpSp>
      <p:sp>
        <p:nvSpPr>
          <p:cNvPr id="6" name="文本框 7"/>
          <p:cNvSpPr txBox="1">
            <a:spLocks noChangeArrowheads="1"/>
          </p:cNvSpPr>
          <p:nvPr/>
        </p:nvSpPr>
        <p:spPr bwMode="auto">
          <a:xfrm>
            <a:off x="4324055" y="2205970"/>
            <a:ext cx="9574895"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mtClean="0" sz="1799">
                <a:solidFill>
                  <a:schemeClr val="tx1">
                    <a:lumMod val="85000"/>
                    <a:lumOff val="15000"/>
                  </a:schemeClr>
                </a:solidFill>
                <a:latin typeface="Adobe Arabic"/>
                <a:ea typeface="微软雅黑"/>
                <a:cs typeface="+mn-ea"/>
                <a:sym typeface="+mn-lt"/>
              </a:rPr>
              <a:t>张晓彤说，如果你准备工作做失败了，那么你就是为失败而准备的。</a:t>
            </a:r>
          </a:p>
        </p:txBody>
      </p:sp>
      <p:grpSp>
        <p:nvGrpSpPr>
          <p:cNvPr id="79877" name="组合 6"/>
          <p:cNvGrpSpPr/>
          <p:nvPr/>
        </p:nvGrpSpPr>
        <p:grpSpPr>
          <a:xfrm>
            <a:off x="661816" y="3572892"/>
            <a:ext cx="3167825" cy="2510771"/>
            <a:chOff x="662609" y="3576120"/>
            <a:chExt cx="3168080" cy="2511774"/>
          </a:xfrm>
        </p:grpSpPr>
        <p:sp>
          <p:nvSpPr>
            <p:cNvPr id="8" name="圆角矩形 7"/>
            <p:cNvSpPr/>
            <p:nvPr/>
          </p:nvSpPr>
          <p:spPr>
            <a:xfrm>
              <a:off x="662609" y="3576120"/>
              <a:ext cx="2986705" cy="2511774"/>
            </a:xfrm>
            <a:prstGeom prst="roundRect">
              <a:avLst>
                <a:gd fmla="val 1589" name="adj"/>
              </a:avLst>
            </a:prstGeom>
            <a:solidFill>
              <a:srgbClr val="B83C28"/>
            </a:solidFill>
            <a:ln>
              <a:noFill/>
            </a:ln>
            <a:effectLst>
              <a:reflection algn="bl" blurRad="6350" dir="5400000" endPos="15000" rotWithShape="0" stA="46000" sy="-100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sp>
          <p:nvSpPr>
            <p:cNvPr id="9" name="等腰三角形 8"/>
            <p:cNvSpPr/>
            <p:nvPr/>
          </p:nvSpPr>
          <p:spPr>
            <a:xfrm rot="5400000">
              <a:off x="3610025" y="4076280"/>
              <a:ext cx="260386" cy="180942"/>
            </a:xfrm>
            <a:prstGeom prst="triangle">
              <a:avLst>
                <a:gd fmla="val 47166" name="adj"/>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prstClr val="white"/>
                </a:solidFill>
                <a:latin typeface="Adobe Arabic"/>
                <a:ea typeface="微软雅黑"/>
                <a:cs typeface="+mn-ea"/>
                <a:sym typeface="+mn-lt"/>
              </a:endParaRPr>
            </a:p>
          </p:txBody>
        </p:sp>
      </p:grpSp>
      <p:sp>
        <p:nvSpPr>
          <p:cNvPr id="13" name="TextBox 8"/>
          <p:cNvSpPr txBox="1">
            <a:spLocks noChangeArrowheads="1"/>
          </p:cNvSpPr>
          <p:nvPr/>
        </p:nvSpPr>
        <p:spPr bwMode="auto">
          <a:xfrm>
            <a:off x="661817" y="3809204"/>
            <a:ext cx="2986897" cy="508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spAutoFit/>
          </a:bodyPr>
          <a:lstStyle/>
          <a:p>
            <a:pPr algn="ctr" defTabSz="914126" fontAlgn="base">
              <a:lnSpc>
                <a:spcPct val="139000"/>
              </a:lnSpc>
              <a:spcBef>
                <a:spcPct val="0"/>
              </a:spcBef>
              <a:spcAft>
                <a:spcPct val="0"/>
              </a:spcAft>
            </a:pPr>
            <a:r>
              <a:rPr altLang="en-US" b="1" lang="zh-CN" sz="2399">
                <a:solidFill>
                  <a:prstClr val="white"/>
                </a:solidFill>
                <a:latin typeface="Adobe Arabic"/>
                <a:ea typeface="微软雅黑"/>
                <a:cs typeface="+mn-ea"/>
                <a:sym typeface="+mn-lt"/>
              </a:rPr>
              <a:t>熟悉要求 设计题目</a:t>
            </a:r>
          </a:p>
        </p:txBody>
      </p:sp>
      <p:sp>
        <p:nvSpPr>
          <p:cNvPr id="14" name="TextBox 8"/>
          <p:cNvSpPr txBox="1">
            <a:spLocks noChangeArrowheads="1"/>
          </p:cNvSpPr>
          <p:nvPr/>
        </p:nvSpPr>
        <p:spPr bwMode="auto">
          <a:xfrm>
            <a:off x="4008981" y="3809204"/>
            <a:ext cx="2985311" cy="508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spAutoFit/>
          </a:bodyPr>
          <a:lstStyle/>
          <a:p>
            <a:pPr algn="ctr" defTabSz="914126" fontAlgn="base">
              <a:lnSpc>
                <a:spcPct val="139000"/>
              </a:lnSpc>
              <a:spcBef>
                <a:spcPct val="0"/>
              </a:spcBef>
              <a:spcAft>
                <a:spcPct val="0"/>
              </a:spcAft>
            </a:pPr>
            <a:r>
              <a:rPr altLang="en-US" b="1" lang="zh-CN" sz="2399">
                <a:solidFill>
                  <a:prstClr val="white"/>
                </a:solidFill>
                <a:latin typeface="Adobe Arabic"/>
                <a:ea typeface="微软雅黑"/>
                <a:cs typeface="+mn-ea"/>
                <a:sym typeface="+mn-lt"/>
              </a:rPr>
              <a:t>阅读简历 了解信息</a:t>
            </a:r>
          </a:p>
        </p:txBody>
      </p:sp>
      <p:sp>
        <p:nvSpPr>
          <p:cNvPr id="15" name="TextBox 8"/>
          <p:cNvSpPr txBox="1">
            <a:spLocks noChangeArrowheads="1"/>
          </p:cNvSpPr>
          <p:nvPr/>
        </p:nvSpPr>
        <p:spPr bwMode="auto">
          <a:xfrm>
            <a:off x="715777" y="4422098"/>
            <a:ext cx="2880562" cy="1447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defTabSz="914126" fontAlgn="base">
              <a:lnSpc>
                <a:spcPct val="139000"/>
              </a:lnSpc>
              <a:spcBef>
                <a:spcPct val="0"/>
              </a:spcBef>
              <a:spcAft>
                <a:spcPct val="0"/>
              </a:spcAft>
            </a:pPr>
            <a:r>
              <a:rPr altLang="en-US" lang="zh-CN" sz="1600">
                <a:solidFill>
                  <a:prstClr val="white"/>
                </a:solidFill>
                <a:latin typeface="Adobe Arabic"/>
                <a:ea typeface="微软雅黑"/>
                <a:cs typeface="+mn-ea"/>
                <a:sym typeface="+mn-lt"/>
              </a:rPr>
              <a:t>进一步熟悉岗位职责和任职资格，并根据任职资格（胜任素质模型）或对岗位的实际情况的分析来设计面试题目。</a:t>
            </a:r>
          </a:p>
        </p:txBody>
      </p:sp>
      <p:sp>
        <p:nvSpPr>
          <p:cNvPr id="16" name="TextBox 8"/>
          <p:cNvSpPr txBox="1">
            <a:spLocks noChangeArrowheads="1"/>
          </p:cNvSpPr>
          <p:nvPr/>
        </p:nvSpPr>
        <p:spPr bwMode="auto">
          <a:xfrm>
            <a:off x="4080402" y="4403847"/>
            <a:ext cx="2878975" cy="1447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defTabSz="914126" fontAlgn="base">
              <a:lnSpc>
                <a:spcPct val="139000"/>
              </a:lnSpc>
              <a:spcBef>
                <a:spcPct val="0"/>
              </a:spcBef>
              <a:spcAft>
                <a:spcPct val="0"/>
              </a:spcAft>
            </a:pPr>
            <a:r>
              <a:rPr altLang="en-US" lang="zh-CN" sz="1600">
                <a:solidFill>
                  <a:prstClr val="white"/>
                </a:solidFill>
                <a:latin typeface="Adobe Arabic"/>
                <a:ea typeface="微软雅黑"/>
                <a:cs typeface="+mn-ea"/>
                <a:sym typeface="+mn-lt"/>
              </a:rPr>
              <a:t>发现简历上不太明确的地方，记录下来，在简历中进行相应的标识，并针对这些疑点设计面试问题。</a:t>
            </a:r>
          </a:p>
        </p:txBody>
      </p:sp>
      <p:sp>
        <p:nvSpPr>
          <p:cNvPr id="22" name="文本框 7"/>
          <p:cNvSpPr txBox="1">
            <a:spLocks noChangeArrowheads="1"/>
          </p:cNvSpPr>
          <p:nvPr/>
        </p:nvSpPr>
        <p:spPr bwMode="auto">
          <a:xfrm>
            <a:off x="7354217" y="3093267"/>
            <a:ext cx="4318462" cy="566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defTabSz="914126" fontAlgn="base">
              <a:lnSpc>
                <a:spcPct val="130000"/>
              </a:lnSpc>
              <a:spcBef>
                <a:spcPct val="0"/>
              </a:spcBef>
              <a:spcAft>
                <a:spcPct val="0"/>
              </a:spcAft>
            </a:pPr>
            <a:r>
              <a:rPr altLang="zh-CN" b="1" lang="en-US" sz="2399">
                <a:solidFill>
                  <a:schemeClr val="tx1">
                    <a:lumMod val="85000"/>
                    <a:lumOff val="15000"/>
                  </a:schemeClr>
                </a:solidFill>
                <a:latin typeface="Adobe Arabic"/>
                <a:ea typeface="微软雅黑"/>
                <a:cs typeface="+mn-ea"/>
                <a:sym typeface="+mn-lt"/>
              </a:rPr>
              <a:t>【提醒：不要被简历忽悠了】</a:t>
            </a:r>
          </a:p>
        </p:txBody>
      </p:sp>
      <p:sp>
        <p:nvSpPr>
          <p:cNvPr id="23" name="TextBox 22"/>
          <p:cNvSpPr txBox="1">
            <a:spLocks noChangeArrowheads="1"/>
          </p:cNvSpPr>
          <p:nvPr/>
        </p:nvSpPr>
        <p:spPr bwMode="auto">
          <a:xfrm>
            <a:off x="7608495" y="3778853"/>
            <a:ext cx="4174038" cy="2627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简历是死的，不一定能反映出面试者当下的情况。比如简历上写的是名校毕业的，又有知名企业的工作背景。但这些都是过去，不能说明面试者现在的水平。简历往往有水分，或者有描述不精确的地方。比如简历上写的是精通PPT制作，到底精通到什么程度？只有通过面试才能大致了解。简历上越是把自己写得优秀的地方，越要去挑战一下。</a:t>
            </a:r>
          </a:p>
        </p:txBody>
      </p:sp>
      <p:grpSp>
        <p:nvGrpSpPr>
          <p:cNvPr id="18" name="组合 17"/>
          <p:cNvGrpSpPr/>
          <p:nvPr/>
        </p:nvGrpSpPr>
        <p:grpSpPr>
          <a:xfrm>
            <a:off x="-451674" y="304109"/>
            <a:ext cx="6172277" cy="553205"/>
            <a:chOff x="-451674" y="304109"/>
            <a:chExt cx="6172277" cy="553205"/>
          </a:xfrm>
        </p:grpSpPr>
        <p:sp>
          <p:nvSpPr>
            <p:cNvPr id="19"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面试前</a:t>
              </a:r>
            </a:p>
          </p:txBody>
        </p:sp>
        <p:grpSp>
          <p:nvGrpSpPr>
            <p:cNvPr id="24" name="组合 23"/>
            <p:cNvGrpSpPr/>
            <p:nvPr/>
          </p:nvGrpSpPr>
          <p:grpSpPr>
            <a:xfrm>
              <a:off x="-451674" y="304109"/>
              <a:ext cx="1217948" cy="553205"/>
              <a:chOff x="-337374" y="247695"/>
              <a:chExt cx="835806" cy="379632"/>
            </a:xfrm>
          </p:grpSpPr>
          <p:sp>
            <p:nvSpPr>
              <p:cNvPr id="25" name="平行四边形 24"/>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6" name="平行四边形 25"/>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3" name="矩形 2"/>
          <p:cNvSpPr/>
          <p:nvPr/>
        </p:nvSpPr>
        <p:spPr>
          <a:xfrm>
            <a:off x="4324055" y="1783192"/>
            <a:ext cx="3154680" cy="365608"/>
          </a:xfrm>
          <a:prstGeom prst="rect">
            <a:avLst/>
          </a:prstGeom>
        </p:spPr>
        <p:txBody>
          <a:bodyPr wrap="none">
            <a:spAutoFit/>
          </a:bodyPr>
          <a:lstStyle/>
          <a:p>
            <a:r>
              <a:rPr altLang="en-US" b="1" lang="zh-CN" sz="1799">
                <a:solidFill>
                  <a:schemeClr val="tx1">
                    <a:lumMod val="85000"/>
                    <a:lumOff val="15000"/>
                  </a:schemeClr>
                </a:solidFill>
                <a:latin typeface="Adobe Arabic"/>
                <a:ea typeface="微软雅黑"/>
                <a:cs typeface="+mn-ea"/>
                <a:sym typeface="+mn-lt"/>
              </a:rPr>
              <a:t>有一个必做的流程叫面试准备。</a:t>
            </a:r>
          </a:p>
        </p:txBody>
      </p:sp>
    </p:spTree>
    <p:extLst>
      <p:ext uri="{BB962C8B-B14F-4D97-AF65-F5344CB8AC3E}">
        <p14:creationId val="269306170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anim calcmode="lin" valueType="num">
                                      <p:cBhvr>
                                        <p:cTn dur="1000" fill="hold" id="25"/>
                                        <p:tgtEl>
                                          <p:spTgt spid="6"/>
                                        </p:tgtEl>
                                        <p:attrNameLst>
                                          <p:attrName>ppt_x</p:attrName>
                                        </p:attrNameLst>
                                      </p:cBhvr>
                                      <p:tavLst>
                                        <p:tav tm="0">
                                          <p:val>
                                            <p:strVal val="#ppt_x"/>
                                          </p:val>
                                        </p:tav>
                                        <p:tav tm="100000">
                                          <p:val>
                                            <p:strVal val="#ppt_x"/>
                                          </p:val>
                                        </p:tav>
                                      </p:tavLst>
                                    </p:anim>
                                    <p:anim calcmode="lin" valueType="num">
                                      <p:cBhvr>
                                        <p:cTn dur="1000" fill="hold" id="26"/>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53" presetSubtype="0">
                                  <p:stCondLst>
                                    <p:cond delay="0"/>
                                  </p:stCondLst>
                                  <p:childTnLst>
                                    <p:set>
                                      <p:cBhvr>
                                        <p:cTn dur="1" fill="hold" id="30">
                                          <p:stCondLst>
                                            <p:cond delay="0"/>
                                          </p:stCondLst>
                                        </p:cTn>
                                        <p:tgtEl>
                                          <p:spTgt spid="79877"/>
                                        </p:tgtEl>
                                        <p:attrNameLst>
                                          <p:attrName>style.visibility</p:attrName>
                                        </p:attrNameLst>
                                      </p:cBhvr>
                                      <p:to>
                                        <p:strVal val="visible"/>
                                      </p:to>
                                    </p:set>
                                    <p:anim calcmode="lin" valueType="num">
                                      <p:cBhvr>
                                        <p:cTn dur="500" fill="hold" id="31"/>
                                        <p:tgtEl>
                                          <p:spTgt spid="79877"/>
                                        </p:tgtEl>
                                        <p:attrNameLst>
                                          <p:attrName>ppt_w</p:attrName>
                                        </p:attrNameLst>
                                      </p:cBhvr>
                                      <p:tavLst>
                                        <p:tav tm="0">
                                          <p:val>
                                            <p:fltVal val="0"/>
                                          </p:val>
                                        </p:tav>
                                        <p:tav tm="100000">
                                          <p:val>
                                            <p:strVal val="#ppt_w"/>
                                          </p:val>
                                        </p:tav>
                                      </p:tavLst>
                                    </p:anim>
                                    <p:anim calcmode="lin" valueType="num">
                                      <p:cBhvr>
                                        <p:cTn dur="500" fill="hold" id="32"/>
                                        <p:tgtEl>
                                          <p:spTgt spid="79877"/>
                                        </p:tgtEl>
                                        <p:attrNameLst>
                                          <p:attrName>ppt_h</p:attrName>
                                        </p:attrNameLst>
                                      </p:cBhvr>
                                      <p:tavLst>
                                        <p:tav tm="0">
                                          <p:val>
                                            <p:fltVal val="0"/>
                                          </p:val>
                                        </p:tav>
                                        <p:tav tm="100000">
                                          <p:val>
                                            <p:strVal val="#ppt_h"/>
                                          </p:val>
                                        </p:tav>
                                      </p:tavLst>
                                    </p:anim>
                                    <p:animEffect filter="fade" transition="in">
                                      <p:cBhvr>
                                        <p:cTn dur="500" id="33"/>
                                        <p:tgtEl>
                                          <p:spTgt spid="79877"/>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500" id="41"/>
                                        <p:tgtEl>
                                          <p:spTgt spid="15"/>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53" presetSubtype="0">
                                  <p:stCondLst>
                                    <p:cond delay="0"/>
                                  </p:stCondLst>
                                  <p:childTnLst>
                                    <p:set>
                                      <p:cBhvr>
                                        <p:cTn dur="1" fill="hold" id="45">
                                          <p:stCondLst>
                                            <p:cond delay="0"/>
                                          </p:stCondLst>
                                        </p:cTn>
                                        <p:tgtEl>
                                          <p:spTgt spid="79873"/>
                                        </p:tgtEl>
                                        <p:attrNameLst>
                                          <p:attrName>style.visibility</p:attrName>
                                        </p:attrNameLst>
                                      </p:cBhvr>
                                      <p:to>
                                        <p:strVal val="visible"/>
                                      </p:to>
                                    </p:set>
                                    <p:anim calcmode="lin" valueType="num">
                                      <p:cBhvr>
                                        <p:cTn dur="500" fill="hold" id="46"/>
                                        <p:tgtEl>
                                          <p:spTgt spid="79873"/>
                                        </p:tgtEl>
                                        <p:attrNameLst>
                                          <p:attrName>ppt_w</p:attrName>
                                        </p:attrNameLst>
                                      </p:cBhvr>
                                      <p:tavLst>
                                        <p:tav tm="0">
                                          <p:val>
                                            <p:fltVal val="0"/>
                                          </p:val>
                                        </p:tav>
                                        <p:tav tm="100000">
                                          <p:val>
                                            <p:strVal val="#ppt_w"/>
                                          </p:val>
                                        </p:tav>
                                      </p:tavLst>
                                    </p:anim>
                                    <p:anim calcmode="lin" valueType="num">
                                      <p:cBhvr>
                                        <p:cTn dur="500" fill="hold" id="47"/>
                                        <p:tgtEl>
                                          <p:spTgt spid="79873"/>
                                        </p:tgtEl>
                                        <p:attrNameLst>
                                          <p:attrName>ppt_h</p:attrName>
                                        </p:attrNameLst>
                                      </p:cBhvr>
                                      <p:tavLst>
                                        <p:tav tm="0">
                                          <p:val>
                                            <p:fltVal val="0"/>
                                          </p:val>
                                        </p:tav>
                                        <p:tav tm="100000">
                                          <p:val>
                                            <p:strVal val="#ppt_h"/>
                                          </p:val>
                                        </p:tav>
                                      </p:tavLst>
                                    </p:anim>
                                    <p:animEffect filter="fade" transition="in">
                                      <p:cBhvr>
                                        <p:cTn dur="500" id="48"/>
                                        <p:tgtEl>
                                          <p:spTgt spid="79873"/>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10" presetSubtype="0">
                                  <p:stCondLst>
                                    <p:cond delay="0"/>
                                  </p:stCondLst>
                                  <p:childTnLst>
                                    <p:set>
                                      <p:cBhvr>
                                        <p:cTn dur="1" fill="hold" id="52">
                                          <p:stCondLst>
                                            <p:cond delay="0"/>
                                          </p:stCondLst>
                                        </p:cTn>
                                        <p:tgtEl>
                                          <p:spTgt spid="14"/>
                                        </p:tgtEl>
                                        <p:attrNameLst>
                                          <p:attrName>style.visibility</p:attrName>
                                        </p:attrNameLst>
                                      </p:cBhvr>
                                      <p:to>
                                        <p:strVal val="visible"/>
                                      </p:to>
                                    </p:set>
                                    <p:animEffect filter="fade" transition="in">
                                      <p:cBhvr>
                                        <p:cTn dur="500" id="53"/>
                                        <p:tgtEl>
                                          <p:spTgt spid="14"/>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6"/>
                                        </p:tgtEl>
                                        <p:attrNameLst>
                                          <p:attrName>style.visibility</p:attrName>
                                        </p:attrNameLst>
                                      </p:cBhvr>
                                      <p:to>
                                        <p:strVal val="visible"/>
                                      </p:to>
                                    </p:set>
                                    <p:animEffect filter="fade" transition="in">
                                      <p:cBhvr>
                                        <p:cTn dur="500" id="56"/>
                                        <p:tgtEl>
                                          <p:spTgt spid="16"/>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42"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1000" id="61"/>
                                        <p:tgtEl>
                                          <p:spTgt spid="22"/>
                                        </p:tgtEl>
                                      </p:cBhvr>
                                    </p:animEffect>
                                    <p:anim calcmode="lin" valueType="num">
                                      <p:cBhvr>
                                        <p:cTn dur="1000" fill="hold" id="62"/>
                                        <p:tgtEl>
                                          <p:spTgt spid="22"/>
                                        </p:tgtEl>
                                        <p:attrNameLst>
                                          <p:attrName>ppt_x</p:attrName>
                                        </p:attrNameLst>
                                      </p:cBhvr>
                                      <p:tavLst>
                                        <p:tav tm="0">
                                          <p:val>
                                            <p:strVal val="#ppt_x"/>
                                          </p:val>
                                        </p:tav>
                                        <p:tav tm="100000">
                                          <p:val>
                                            <p:strVal val="#ppt_x"/>
                                          </p:val>
                                        </p:tav>
                                      </p:tavLst>
                                    </p:anim>
                                    <p:anim calcmode="lin" valueType="num">
                                      <p:cBhvr>
                                        <p:cTn dur="1000" fill="hold" id="63"/>
                                        <p:tgtEl>
                                          <p:spTgt spid="22"/>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3"/>
                                        </p:tgtEl>
                                        <p:attrNameLst>
                                          <p:attrName>style.visibility</p:attrName>
                                        </p:attrNameLst>
                                      </p:cBhvr>
                                      <p:to>
                                        <p:strVal val="visible"/>
                                      </p:to>
                                    </p:set>
                                    <p:animEffect filter="fade" transition="in">
                                      <p:cBhvr>
                                        <p:cTn dur="1000" id="66"/>
                                        <p:tgtEl>
                                          <p:spTgt spid="23"/>
                                        </p:tgtEl>
                                      </p:cBhvr>
                                    </p:animEffect>
                                    <p:anim calcmode="lin" valueType="num">
                                      <p:cBhvr>
                                        <p:cTn dur="1000" fill="hold" id="67"/>
                                        <p:tgtEl>
                                          <p:spTgt spid="23"/>
                                        </p:tgtEl>
                                        <p:attrNameLst>
                                          <p:attrName>ppt_x</p:attrName>
                                        </p:attrNameLst>
                                      </p:cBhvr>
                                      <p:tavLst>
                                        <p:tav tm="0">
                                          <p:val>
                                            <p:strVal val="#ppt_x"/>
                                          </p:val>
                                        </p:tav>
                                        <p:tav tm="100000">
                                          <p:val>
                                            <p:strVal val="#ppt_x"/>
                                          </p:val>
                                        </p:tav>
                                      </p:tavLst>
                                    </p:anim>
                                    <p:anim calcmode="lin" valueType="num">
                                      <p:cBhvr>
                                        <p:cTn dur="1000" fill="hold" id="6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0" spid="14"/>
      <p:bldP grpId="0" spid="15"/>
      <p:bldP grpId="0" spid="16"/>
      <p:bldP grpId="0" spid="22"/>
      <p:bldP grpId="0" spid="23"/>
      <p:bldP grpId="0" spid="3"/>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51674" y="304109"/>
            <a:ext cx="6172277" cy="553205"/>
            <a:chOff x="-451674" y="304109"/>
            <a:chExt cx="6172277" cy="553205"/>
          </a:xfrm>
        </p:grpSpPr>
        <p:sp>
          <p:nvSpPr>
            <p:cNvPr id="7"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8" name="组合 7"/>
            <p:cNvGrpSpPr/>
            <p:nvPr/>
          </p:nvGrpSpPr>
          <p:grpSpPr>
            <a:xfrm>
              <a:off x="-451674" y="304109"/>
              <a:ext cx="1217948" cy="553205"/>
              <a:chOff x="-337374" y="247695"/>
              <a:chExt cx="835806" cy="379632"/>
            </a:xfrm>
          </p:grpSpPr>
          <p:sp>
            <p:nvSpPr>
              <p:cNvPr id="9" name="平行四边形 8"/>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0" name="平行四边形 9"/>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1" name="矩形 10"/>
          <p:cNvSpPr>
            <a:spLocks noChangeArrowheads="1"/>
          </p:cNvSpPr>
          <p:nvPr/>
        </p:nvSpPr>
        <p:spPr bwMode="auto">
          <a:xfrm>
            <a:off x="6473853" y="4205364"/>
            <a:ext cx="4752948"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面试，是最常用的人才选拔方法，看上去，问个问题并不难，但是怎么就通过问题将人选拔出来，是很多面试官一直说不清道不明的事情。一面试，常常问了半天，自己并不清楚问了什么，也不能判断他们的回答说明了什么，“凭直觉”、“拍脑门”的决策方式成了大多数面试官的面试法宝。</a:t>
            </a:r>
          </a:p>
        </p:txBody>
      </p:sp>
      <p:grpSp>
        <p:nvGrpSpPr>
          <p:cNvPr id="3" name="组合 2"/>
          <p:cNvGrpSpPr/>
          <p:nvPr/>
        </p:nvGrpSpPr>
        <p:grpSpPr>
          <a:xfrm>
            <a:off x="530252" y="1386601"/>
            <a:ext cx="11331548" cy="1300691"/>
            <a:chOff x="530252" y="1386601"/>
            <a:chExt cx="11331548" cy="1300691"/>
          </a:xfrm>
        </p:grpSpPr>
        <p:sp>
          <p:nvSpPr>
            <p:cNvPr id="34" name="TextBox 17"/>
            <p:cNvSpPr txBox="1">
              <a:spLocks noChangeArrowheads="1"/>
            </p:cNvSpPr>
            <p:nvPr/>
          </p:nvSpPr>
          <p:spPr bwMode="auto">
            <a:xfrm>
              <a:off x="869862" y="1849112"/>
              <a:ext cx="10776038"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面试开始时的要点就是：破冰，建立和谐气氛，帮助应聘者缓和情绪，让应聘者尽快进入状态。可以通过“您怎么过来的，交通还方便吧？”等简单寒暄来消除应聘者的紧张情绪，然后再简单介绍一下本次面试的流程及时间安排等等。</a:t>
              </a:r>
            </a:p>
          </p:txBody>
        </p:sp>
        <p:sp>
          <p:nvSpPr>
            <p:cNvPr id="2" name="圆角矩形 1"/>
            <p:cNvSpPr/>
            <p:nvPr/>
          </p:nvSpPr>
          <p:spPr>
            <a:xfrm>
              <a:off x="530252" y="1743440"/>
              <a:ext cx="11331548" cy="943852"/>
            </a:xfrm>
            <a:prstGeom prst="roundRect">
              <a:avLst/>
            </a:prstGeom>
            <a:no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753022" y="1401593"/>
              <a:ext cx="2441548" cy="447519"/>
            </a:xfrm>
            <a:prstGeom prst="roundRect">
              <a:avLst/>
            </a:prstGeom>
            <a:solidFill>
              <a:srgbClr val="B83C28"/>
            </a:solid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899" name="文本框 5"/>
            <p:cNvSpPr txBox="1">
              <a:spLocks noChangeArrowheads="1"/>
            </p:cNvSpPr>
            <p:nvPr/>
          </p:nvSpPr>
          <p:spPr bwMode="auto">
            <a:xfrm>
              <a:off x="869862" y="1386601"/>
              <a:ext cx="411690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mtClean="0" spc="300" sz="2000">
                  <a:solidFill>
                    <a:schemeClr val="bg1"/>
                  </a:solidFill>
                  <a:latin typeface="Adobe Arabic"/>
                  <a:ea typeface="微软雅黑"/>
                  <a:cs typeface="+mn-ea"/>
                  <a:sym typeface="+mn-lt"/>
                </a:rPr>
                <a:t>面试开始的技巧</a:t>
              </a:r>
            </a:p>
          </p:txBody>
        </p:sp>
      </p:grpSp>
      <p:sp>
        <p:nvSpPr>
          <p:cNvPr id="4" name="五边形 3"/>
          <p:cNvSpPr/>
          <p:nvPr/>
        </p:nvSpPr>
        <p:spPr>
          <a:xfrm>
            <a:off x="6480702" y="358841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7"/>
          <p:cNvSpPr txBox="1">
            <a:spLocks noChangeArrowheads="1"/>
          </p:cNvSpPr>
          <p:nvPr/>
        </p:nvSpPr>
        <p:spPr bwMode="auto">
          <a:xfrm>
            <a:off x="6738865" y="359824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zh-CN" b="1" lang="en-US" smtClean="0" sz="1799">
                <a:solidFill>
                  <a:schemeClr val="bg1"/>
                </a:solidFill>
                <a:latin typeface="Adobe Arabic"/>
                <a:ea typeface="微软雅黑"/>
                <a:cs typeface="+mn-ea"/>
                <a:sym typeface="+mn-lt"/>
              </a:rPr>
              <a:t>01.面试提问的技巧</a:t>
            </a:r>
          </a:p>
        </p:txBody>
      </p:sp>
      <p:pic>
        <p:nvPicPr>
          <p:cNvPr id="14" name="图片 13"/>
          <p:cNvPicPr>
            <a:picLocks noChangeAspect="1"/>
          </p:cNvPicPr>
          <p:nvPr/>
        </p:nvPicPr>
        <p:blipFill>
          <a:blip r:embed="rId3">
            <a:extLst>
              <a:ext uri="{28A0092B-C50C-407E-A947-70E740481C1C}">
                <a14:useLocalDpi/>
              </a:ext>
            </a:extLst>
          </a:blip>
          <a:stretch>
            <a:fillRect/>
          </a:stretch>
        </p:blipFill>
        <p:spPr>
          <a:xfrm>
            <a:off x="954955" y="3147500"/>
            <a:ext cx="4765648" cy="3177099"/>
          </a:xfrm>
          <a:prstGeom prst="round2DiagRect">
            <a:avLst>
              <a:gd fmla="val 16667" name="adj1"/>
              <a:gd fmla="val 4074"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339279468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1000" id="36"/>
                                        <p:tgtEl>
                                          <p:spTgt spid="11"/>
                                        </p:tgtEl>
                                      </p:cBhvr>
                                    </p:animEffect>
                                    <p:anim calcmode="lin" valueType="num">
                                      <p:cBhvr>
                                        <p:cTn dur="1000" fill="hold" id="37"/>
                                        <p:tgtEl>
                                          <p:spTgt spid="11"/>
                                        </p:tgtEl>
                                        <p:attrNameLst>
                                          <p:attrName>ppt_x</p:attrName>
                                        </p:attrNameLst>
                                      </p:cBhvr>
                                      <p:tavLst>
                                        <p:tav tm="0">
                                          <p:val>
                                            <p:strVal val="#ppt_x"/>
                                          </p:val>
                                        </p:tav>
                                        <p:tav tm="100000">
                                          <p:val>
                                            <p:strVal val="#ppt_x"/>
                                          </p:val>
                                        </p:tav>
                                      </p:tavLst>
                                    </p:anim>
                                    <p:anim calcmode="lin" valueType="num">
                                      <p:cBhvr>
                                        <p:cTn dur="1000" fill="hold" id="38"/>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
      <p:bldP grpId="0" spid="12"/>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82983" y="4047962"/>
            <a:ext cx="10608917" cy="2333019"/>
            <a:chOff x="782983" y="4047962"/>
            <a:chExt cx="10608917" cy="2333019"/>
          </a:xfrm>
        </p:grpSpPr>
        <p:sp>
          <p:nvSpPr>
            <p:cNvPr id="20" name="圆角矩形 19"/>
            <p:cNvSpPr/>
            <p:nvPr/>
          </p:nvSpPr>
          <p:spPr>
            <a:xfrm>
              <a:off x="1227483" y="4047962"/>
              <a:ext cx="10164417" cy="2333017"/>
            </a:xfrm>
            <a:prstGeom prst="roundRect">
              <a:avLst>
                <a:gd fmla="val 1969"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82983" y="4047964"/>
              <a:ext cx="566841" cy="2333017"/>
              <a:chOff x="782983" y="4047964"/>
              <a:chExt cx="566841" cy="2333017"/>
            </a:xfrm>
          </p:grpSpPr>
          <p:sp>
            <p:nvSpPr>
              <p:cNvPr id="2" name="圆角矩形 1"/>
              <p:cNvSpPr/>
              <p:nvPr/>
            </p:nvSpPr>
            <p:spPr>
              <a:xfrm>
                <a:off x="782983" y="4047964"/>
                <a:ext cx="566841" cy="2333017"/>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a:spLocks noChangeArrowheads="1"/>
              </p:cNvSpPr>
              <p:nvPr/>
            </p:nvSpPr>
            <p:spPr bwMode="auto">
              <a:xfrm>
                <a:off x="807368" y="4270873"/>
                <a:ext cx="579120" cy="1887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algn="dist" defTabSz="914126" fontAlgn="base">
                  <a:lnSpc>
                    <a:spcPct val="130000"/>
                  </a:lnSpc>
                  <a:spcBef>
                    <a:spcPct val="0"/>
                  </a:spcBef>
                  <a:spcAft>
                    <a:spcPct val="0"/>
                  </a:spcAft>
                </a:pPr>
                <a:r>
                  <a:rPr altLang="en-US" b="1" lang="zh-CN" smtClean="0" sz="2000">
                    <a:solidFill>
                      <a:schemeClr val="bg1"/>
                    </a:solidFill>
                    <a:latin typeface="Adobe Arabic"/>
                    <a:ea typeface="微软雅黑"/>
                    <a:cs typeface="+mn-ea"/>
                    <a:sym typeface="+mn-lt"/>
                  </a:rPr>
                  <a:t>问题要少而精</a:t>
                </a:r>
              </a:p>
            </p:txBody>
          </p:sp>
        </p:grpSp>
        <p:sp>
          <p:nvSpPr>
            <p:cNvPr id="9" name="TextBox 8"/>
            <p:cNvSpPr txBox="1">
              <a:spLocks noChangeArrowheads="1"/>
            </p:cNvSpPr>
            <p:nvPr/>
          </p:nvSpPr>
          <p:spPr bwMode="auto">
            <a:xfrm>
              <a:off x="1769938" y="4528127"/>
              <a:ext cx="9342561"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短短的几十分钟，显然不可能对应聘者各方面的测评都面面俱到，实际上，我们只要把握住胜任素质中最关键的几个要求，就可以从众多的人才中做出选择，好像选篮球运动员，先把个高的挑出来，选飞行员，先把视力好的选出来一样，因此，面试前，要认真分析，一个岗位对于一个人的最主要的需求是什么？然后设计相应的面试题目就可以了。</a:t>
              </a:r>
            </a:p>
          </p:txBody>
        </p:sp>
      </p:grpSp>
      <p:sp>
        <p:nvSpPr>
          <p:cNvPr id="10" name="文本框 7"/>
          <p:cNvSpPr txBox="1">
            <a:spLocks noChangeArrowheads="1"/>
          </p:cNvSpPr>
          <p:nvPr/>
        </p:nvSpPr>
        <p:spPr bwMode="auto">
          <a:xfrm>
            <a:off x="715859" y="2357613"/>
            <a:ext cx="5883248"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面试时，如果仅是对一些问题泛泛的了解，是不能真正判断应聘者是否真正拥有相关的技能和经验的。</a:t>
            </a:r>
          </a:p>
        </p:txBody>
      </p:sp>
      <p:grpSp>
        <p:nvGrpSpPr>
          <p:cNvPr id="7" name="组合 6"/>
          <p:cNvGrpSpPr/>
          <p:nvPr/>
        </p:nvGrpSpPr>
        <p:grpSpPr>
          <a:xfrm>
            <a:off x="-451674" y="304109"/>
            <a:ext cx="6172277" cy="553205"/>
            <a:chOff x="-451674" y="304109"/>
            <a:chExt cx="6172277" cy="553205"/>
          </a:xfrm>
        </p:grpSpPr>
        <p:sp>
          <p:nvSpPr>
            <p:cNvPr id="1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13" name="组合 12"/>
            <p:cNvGrpSpPr/>
            <p:nvPr/>
          </p:nvGrpSpPr>
          <p:grpSpPr>
            <a:xfrm>
              <a:off x="-451674" y="304109"/>
              <a:ext cx="1217948" cy="553205"/>
              <a:chOff x="-337374" y="247695"/>
              <a:chExt cx="835806" cy="379632"/>
            </a:xfrm>
          </p:grpSpPr>
          <p:sp>
            <p:nvSpPr>
              <p:cNvPr id="14" name="平行四边形 13"/>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6" name="五边形 15"/>
          <p:cNvSpPr/>
          <p:nvPr/>
        </p:nvSpPr>
        <p:spPr>
          <a:xfrm>
            <a:off x="715859" y="172208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7"/>
          <p:cNvSpPr txBox="1">
            <a:spLocks noChangeArrowheads="1"/>
          </p:cNvSpPr>
          <p:nvPr/>
        </p:nvSpPr>
        <p:spPr bwMode="auto">
          <a:xfrm>
            <a:off x="974021" y="173191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zh-CN" b="1" lang="en-US" smtClean="0" sz="1799">
                <a:solidFill>
                  <a:schemeClr val="bg1"/>
                </a:solidFill>
                <a:latin typeface="Adobe Arabic"/>
                <a:ea typeface="微软雅黑"/>
                <a:cs typeface="+mn-ea"/>
                <a:sym typeface="+mn-lt"/>
              </a:rPr>
              <a:t>01.面试提问的技巧</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6857269" y="1046340"/>
            <a:ext cx="4192206" cy="3001620"/>
          </a:xfrm>
          <a:prstGeom prst="rect">
            <a:avLst/>
          </a:prstGeom>
        </p:spPr>
      </p:pic>
    </p:spTree>
    <p:extLst>
      <p:ext uri="{BB962C8B-B14F-4D97-AF65-F5344CB8AC3E}">
        <p14:creationId val="44717495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500" id="29"/>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30252" y="2014702"/>
            <a:ext cx="3514178" cy="4241799"/>
          </a:xfrm>
          <a:prstGeom prst="roundRect">
            <a:avLst>
              <a:gd fmla="val 5419"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a:spLocks noChangeArrowheads="1"/>
          </p:cNvSpPr>
          <p:nvPr/>
        </p:nvSpPr>
        <p:spPr bwMode="auto">
          <a:xfrm>
            <a:off x="740381" y="2232923"/>
            <a:ext cx="3177049" cy="3578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45720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indent="0">
              <a:lnSpc>
                <a:spcPct val="130000"/>
              </a:lnSpc>
              <a:spcBef>
                <a:spcPct val="0"/>
              </a:spcBef>
              <a:spcAft>
                <a:spcPct val="0"/>
              </a:spcAft>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中国是世界上最早建立考试制度的国家，《礼记》上记载，西周时即“三年则大比，考其德行道艺，而兴贤能者”。面试的源头可追朔到公元前21世纪，中国的尧运用面试的形式对舜的德才进行考查，实际是一种模拟测评。汉代称面试为接问。隋唐时以策问的形式，普遍应用于科举。19世纪中后期，西方国家借鉴中国的考试制度，并加以完善。</a:t>
            </a:r>
          </a:p>
        </p:txBody>
      </p:sp>
      <p:sp>
        <p:nvSpPr>
          <p:cNvPr id="9" name="TextBox 6"/>
          <p:cNvSpPr txBox="1">
            <a:spLocks noChangeArrowheads="1"/>
          </p:cNvSpPr>
          <p:nvPr/>
        </p:nvSpPr>
        <p:spPr bwMode="auto">
          <a:xfrm>
            <a:off x="4725467" y="4506551"/>
            <a:ext cx="4320050" cy="1786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a:lnSpc>
                <a:spcPct val="139000"/>
              </a:lnSpc>
              <a:spcBef>
                <a:spcPct val="0"/>
              </a:spcBef>
              <a:spcAft>
                <a:spcPct val="0"/>
              </a:spcAft>
              <a:buFont charset="2" panose="05000000000000000000" pitchFamily="2" typeface="Wingdings"/>
              <a:buChar char="Ø"/>
            </a:pPr>
            <a:r>
              <a:rPr altLang="en-US" lang="zh-CN" sz="1600">
                <a:solidFill>
                  <a:schemeClr val="tx1">
                    <a:lumMod val="85000"/>
                    <a:lumOff val="15000"/>
                  </a:schemeClr>
                </a:solidFill>
                <a:latin typeface="Adobe Arabic"/>
                <a:ea typeface="微软雅黑"/>
                <a:cs typeface="+mn-ea"/>
                <a:sym typeface="+mn-lt"/>
              </a:rPr>
              <a:t>公元前21世纪，尧对舜的面试；</a:t>
            </a:r>
          </a:p>
          <a:p>
            <a:pPr defTabSz="914126" fontAlgn="base">
              <a:lnSpc>
                <a:spcPct val="139000"/>
              </a:lnSpc>
              <a:spcBef>
                <a:spcPct val="0"/>
              </a:spcBef>
              <a:spcAft>
                <a:spcPct val="0"/>
              </a:spcAft>
              <a:buFont charset="2" panose="05000000000000000000" pitchFamily="2" typeface="Wingdings"/>
              <a:buChar char="Ø"/>
            </a:pPr>
            <a:r>
              <a:rPr altLang="en-US" lang="zh-CN" sz="1600">
                <a:solidFill>
                  <a:schemeClr val="tx1">
                    <a:lumMod val="85000"/>
                    <a:lumOff val="15000"/>
                  </a:schemeClr>
                </a:solidFill>
                <a:latin typeface="Adobe Arabic"/>
                <a:ea typeface="微软雅黑"/>
                <a:cs typeface="+mn-ea"/>
                <a:sym typeface="+mn-lt"/>
              </a:rPr>
              <a:t>周文王对姜子牙的面试；</a:t>
            </a:r>
          </a:p>
          <a:p>
            <a:pPr defTabSz="914126" fontAlgn="base">
              <a:lnSpc>
                <a:spcPct val="139000"/>
              </a:lnSpc>
              <a:spcBef>
                <a:spcPct val="0"/>
              </a:spcBef>
              <a:spcAft>
                <a:spcPct val="0"/>
              </a:spcAft>
              <a:buFont charset="2" panose="05000000000000000000" pitchFamily="2" typeface="Wingdings"/>
              <a:buChar char="Ø"/>
            </a:pPr>
            <a:r>
              <a:rPr altLang="en-US" lang="zh-CN" sz="1600">
                <a:solidFill>
                  <a:schemeClr val="tx1">
                    <a:lumMod val="85000"/>
                    <a:lumOff val="15000"/>
                  </a:schemeClr>
                </a:solidFill>
                <a:latin typeface="Adobe Arabic"/>
                <a:ea typeface="微软雅黑"/>
                <a:cs typeface="+mn-ea"/>
                <a:sym typeface="+mn-lt"/>
              </a:rPr>
              <a:t>公元前7世纪，齐桓公对管仲的面试；</a:t>
            </a:r>
          </a:p>
          <a:p>
            <a:pPr defTabSz="914126" fontAlgn="base">
              <a:lnSpc>
                <a:spcPct val="139000"/>
              </a:lnSpc>
              <a:spcBef>
                <a:spcPct val="0"/>
              </a:spcBef>
              <a:spcAft>
                <a:spcPct val="0"/>
              </a:spcAft>
              <a:buFont charset="2" panose="05000000000000000000" pitchFamily="2" typeface="Wingdings"/>
              <a:buChar char="Ø"/>
            </a:pPr>
            <a:r>
              <a:rPr altLang="en-US" lang="zh-CN" sz="1600">
                <a:solidFill>
                  <a:schemeClr val="tx1">
                    <a:lumMod val="85000"/>
                    <a:lumOff val="15000"/>
                  </a:schemeClr>
                </a:solidFill>
                <a:latin typeface="Adobe Arabic"/>
                <a:ea typeface="微软雅黑"/>
                <a:cs typeface="+mn-ea"/>
                <a:sym typeface="+mn-lt"/>
              </a:rPr>
              <a:t>宋太祖对寇准的面试；</a:t>
            </a:r>
          </a:p>
          <a:p>
            <a:pPr defTabSz="914126" fontAlgn="base">
              <a:lnSpc>
                <a:spcPct val="139000"/>
              </a:lnSpc>
              <a:spcBef>
                <a:spcPct val="0"/>
              </a:spcBef>
              <a:spcAft>
                <a:spcPct val="0"/>
              </a:spcAft>
              <a:buFont charset="2" panose="05000000000000000000" pitchFamily="2" typeface="Wingdings"/>
              <a:buChar char="Ø"/>
            </a:pPr>
            <a:r>
              <a:rPr altLang="en-US" lang="zh-CN" sz="1600">
                <a:solidFill>
                  <a:schemeClr val="tx1">
                    <a:lumMod val="85000"/>
                    <a:lumOff val="15000"/>
                  </a:schemeClr>
                </a:solidFill>
                <a:latin typeface="Adobe Arabic"/>
                <a:ea typeface="微软雅黑"/>
                <a:cs typeface="+mn-ea"/>
                <a:sym typeface="+mn-lt"/>
              </a:rPr>
              <a:t>朱元璋对解缙的面试；</a:t>
            </a:r>
          </a:p>
        </p:txBody>
      </p:sp>
      <p:grpSp>
        <p:nvGrpSpPr>
          <p:cNvPr id="8" name="组合 7"/>
          <p:cNvGrpSpPr/>
          <p:nvPr/>
        </p:nvGrpSpPr>
        <p:grpSpPr>
          <a:xfrm>
            <a:off x="-451674" y="304109"/>
            <a:ext cx="6172277" cy="553205"/>
            <a:chOff x="-451674" y="304109"/>
            <a:chExt cx="6172277" cy="553205"/>
          </a:xfrm>
        </p:grpSpPr>
        <p:sp>
          <p:nvSpPr>
            <p:cNvPr id="10"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面试的过去与未来</a:t>
              </a:r>
            </a:p>
          </p:txBody>
        </p:sp>
        <p:grpSp>
          <p:nvGrpSpPr>
            <p:cNvPr id="11" name="组合 10"/>
            <p:cNvGrpSpPr/>
            <p:nvPr/>
          </p:nvGrpSpPr>
          <p:grpSpPr>
            <a:xfrm>
              <a:off x="-451674" y="304109"/>
              <a:ext cx="1217948" cy="553205"/>
              <a:chOff x="-337374" y="247695"/>
              <a:chExt cx="835806" cy="379632"/>
            </a:xfrm>
          </p:grpSpPr>
          <p:sp>
            <p:nvSpPr>
              <p:cNvPr id="12" name="平行四边形 1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3" name="平行四边形 12"/>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pic>
        <p:nvPicPr>
          <p:cNvPr id="3" name="图片 2"/>
          <p:cNvPicPr>
            <a:picLocks noChangeAspect="1"/>
          </p:cNvPicPr>
          <p:nvPr/>
        </p:nvPicPr>
        <p:blipFill>
          <a:blip r:embed="rId3">
            <a:extLst>
              <a:ext uri="{28A0092B-C50C-407E-A947-70E740481C1C}">
                <a14:useLocalDpi/>
              </a:ext>
            </a:extLst>
          </a:blip>
          <a:srcRect b="34888" t="1577"/>
          <a:stretch>
            <a:fillRect/>
          </a:stretch>
        </p:blipFill>
        <p:spPr>
          <a:xfrm>
            <a:off x="4592920" y="1344189"/>
            <a:ext cx="7079671" cy="2789054"/>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grpSp>
        <p:nvGrpSpPr>
          <p:cNvPr id="29701" name="组合 4"/>
          <p:cNvGrpSpPr/>
          <p:nvPr/>
        </p:nvGrpSpPr>
        <p:grpSpPr>
          <a:xfrm>
            <a:off x="4509623" y="3857883"/>
            <a:ext cx="4751738" cy="550719"/>
            <a:chOff x="5521523" y="3429000"/>
            <a:chExt cx="4752528" cy="549875"/>
          </a:xfrm>
        </p:grpSpPr>
        <p:sp>
          <p:nvSpPr>
            <p:cNvPr id="4" name="矩形 3"/>
            <p:cNvSpPr/>
            <p:nvPr/>
          </p:nvSpPr>
          <p:spPr>
            <a:xfrm>
              <a:off x="5521523" y="3429000"/>
              <a:ext cx="4752528" cy="549875"/>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schemeClr val="tx1">
                    <a:lumMod val="85000"/>
                    <a:lumOff val="15000"/>
                  </a:schemeClr>
                </a:solidFill>
                <a:latin typeface="Adobe Arabic"/>
                <a:ea typeface="微软雅黑"/>
                <a:cs typeface="+mn-ea"/>
                <a:sym typeface="+mn-lt"/>
              </a:endParaRPr>
            </a:p>
          </p:txBody>
        </p:sp>
        <p:sp>
          <p:nvSpPr>
            <p:cNvPr id="29703" name="TextBox 8"/>
            <p:cNvSpPr txBox="1">
              <a:spLocks noChangeArrowheads="1"/>
            </p:cNvSpPr>
            <p:nvPr/>
          </p:nvSpPr>
          <p:spPr bwMode="auto">
            <a:xfrm>
              <a:off x="6385475" y="3521337"/>
              <a:ext cx="3456384" cy="365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defTabSz="914126" fontAlgn="base">
                <a:spcBef>
                  <a:spcPct val="0"/>
                </a:spcBef>
                <a:spcAft>
                  <a:spcPct val="0"/>
                </a:spcAft>
              </a:pPr>
              <a:r>
                <a:rPr altLang="en-US" b="1" lang="zh-CN">
                  <a:solidFill>
                    <a:schemeClr val="bg1"/>
                  </a:solidFill>
                  <a:latin typeface="Adobe Arabic"/>
                  <a:ea typeface="微软雅黑"/>
                  <a:cs typeface="+mn-ea"/>
                  <a:sym typeface="+mn-lt"/>
                </a:rPr>
                <a:t>我国古代有名的面试例子</a:t>
              </a:r>
            </a:p>
          </p:txBody>
        </p:sp>
      </p:grpSp>
      <p:pic>
        <p:nvPicPr>
          <p:cNvPr id="15" name="图片 14"/>
          <p:cNvPicPr>
            <a:picLocks noChangeAspect="1"/>
          </p:cNvPicPr>
          <p:nvPr/>
        </p:nvPicPr>
        <p:blipFill>
          <a:blip r:embed="rId4">
            <a:extLst>
              <a:ext uri="{28A0092B-C50C-407E-A947-70E740481C1C}">
                <a14:useLocalDpi/>
              </a:ext>
            </a:extLst>
          </a:blip>
          <a:srcRect b="2158" l="65204" r="897" t="60595"/>
          <a:stretch>
            <a:fillRect/>
          </a:stretch>
        </p:blipFill>
        <p:spPr>
          <a:xfrm>
            <a:off x="9261361" y="4506551"/>
            <a:ext cx="2399945" cy="1635088"/>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Tree>
    <p:extLst>
      <p:ext uri="{BB962C8B-B14F-4D97-AF65-F5344CB8AC3E}">
        <p14:creationId val="278678376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ppt_w</p:attrName>
                                        </p:attrNameLst>
                                      </p:cBhvr>
                                      <p:tavLst>
                                        <p:tav tm="0">
                                          <p:val>
                                            <p:fltVal val="0"/>
                                          </p:val>
                                        </p:tav>
                                        <p:tav tm="100000">
                                          <p:val>
                                            <p:strVal val="#ppt_w"/>
                                          </p:val>
                                        </p:tav>
                                      </p:tavLst>
                                    </p:anim>
                                    <p:anim calcmode="lin" valueType="num">
                                      <p:cBhvr>
                                        <p:cTn dur="500" fill="hold" id="25"/>
                                        <p:tgtEl>
                                          <p:spTgt spid="3"/>
                                        </p:tgtEl>
                                        <p:attrNameLst>
                                          <p:attrName>ppt_h</p:attrName>
                                        </p:attrNameLst>
                                      </p:cBhvr>
                                      <p:tavLst>
                                        <p:tav tm="0">
                                          <p:val>
                                            <p:fltVal val="0"/>
                                          </p:val>
                                        </p:tav>
                                        <p:tav tm="100000">
                                          <p:val>
                                            <p:strVal val="#ppt_h"/>
                                          </p:val>
                                        </p:tav>
                                      </p:tavLst>
                                    </p:anim>
                                    <p:animEffect filter="fade" transition="in">
                                      <p:cBhvr>
                                        <p:cTn dur="500" id="26"/>
                                        <p:tgtEl>
                                          <p:spTgt spid="3"/>
                                        </p:tgtEl>
                                      </p:cBhvr>
                                    </p:animEffect>
                                  </p:childTnLst>
                                </p:cTn>
                              </p:par>
                              <p:par>
                                <p:cTn fill="hold"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2" presetSubtype="8">
                                  <p:stCondLst>
                                    <p:cond delay="0"/>
                                  </p:stCondLst>
                                  <p:childTnLst>
                                    <p:set>
                                      <p:cBhvr>
                                        <p:cTn dur="1" fill="hold" id="35">
                                          <p:stCondLst>
                                            <p:cond delay="0"/>
                                          </p:stCondLst>
                                        </p:cTn>
                                        <p:tgtEl>
                                          <p:spTgt spid="29701"/>
                                        </p:tgtEl>
                                        <p:attrNameLst>
                                          <p:attrName>style.visibility</p:attrName>
                                        </p:attrNameLst>
                                      </p:cBhvr>
                                      <p:to>
                                        <p:strVal val="visible"/>
                                      </p:to>
                                    </p:set>
                                    <p:animEffect filter="wipe(left)" transition="in">
                                      <p:cBhvr>
                                        <p:cTn dur="500" id="36"/>
                                        <p:tgtEl>
                                          <p:spTgt spid="29701"/>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1000" id="41"/>
                                        <p:tgtEl>
                                          <p:spTgt spid="9"/>
                                        </p:tgtEl>
                                      </p:cBhvr>
                                    </p:animEffect>
                                    <p:anim calcmode="lin" valueType="num">
                                      <p:cBhvr>
                                        <p:cTn dur="1000" fill="hold" id="42"/>
                                        <p:tgtEl>
                                          <p:spTgt spid="9"/>
                                        </p:tgtEl>
                                        <p:attrNameLst>
                                          <p:attrName>ppt_x</p:attrName>
                                        </p:attrNameLst>
                                      </p:cBhvr>
                                      <p:tavLst>
                                        <p:tav tm="0">
                                          <p:val>
                                            <p:strVal val="#ppt_x"/>
                                          </p:val>
                                        </p:tav>
                                        <p:tav tm="100000">
                                          <p:val>
                                            <p:strVal val="#ppt_x"/>
                                          </p:val>
                                        </p:tav>
                                      </p:tavLst>
                                    </p:anim>
                                    <p:anim calcmode="lin" valueType="num">
                                      <p:cBhvr>
                                        <p:cTn dur="1000" fill="hold" id="4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9"/>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82983" y="4047962"/>
            <a:ext cx="10608917" cy="2333019"/>
            <a:chOff x="782983" y="4047962"/>
            <a:chExt cx="10608917" cy="2333019"/>
          </a:xfrm>
        </p:grpSpPr>
        <p:sp>
          <p:nvSpPr>
            <p:cNvPr id="20" name="圆角矩形 19"/>
            <p:cNvSpPr/>
            <p:nvPr/>
          </p:nvSpPr>
          <p:spPr>
            <a:xfrm>
              <a:off x="1227483" y="4047962"/>
              <a:ext cx="10164417" cy="2333017"/>
            </a:xfrm>
            <a:prstGeom prst="roundRect">
              <a:avLst>
                <a:gd fmla="val 1969"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82983" y="4047964"/>
              <a:ext cx="566841" cy="2333017"/>
              <a:chOff x="782983" y="4047964"/>
              <a:chExt cx="566841" cy="2333017"/>
            </a:xfrm>
          </p:grpSpPr>
          <p:sp>
            <p:nvSpPr>
              <p:cNvPr id="2" name="圆角矩形 1"/>
              <p:cNvSpPr/>
              <p:nvPr/>
            </p:nvSpPr>
            <p:spPr>
              <a:xfrm>
                <a:off x="782983" y="4047964"/>
                <a:ext cx="566841" cy="2333017"/>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a:spLocks noChangeArrowheads="1"/>
              </p:cNvSpPr>
              <p:nvPr/>
            </p:nvSpPr>
            <p:spPr bwMode="auto">
              <a:xfrm>
                <a:off x="807368" y="4270873"/>
                <a:ext cx="975360" cy="1887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algn="dist" defTabSz="914126" fontAlgn="base">
                  <a:lnSpc>
                    <a:spcPct val="130000"/>
                  </a:lnSpc>
                  <a:spcBef>
                    <a:spcPct val="0"/>
                  </a:spcBef>
                  <a:spcAft>
                    <a:spcPct val="0"/>
                  </a:spcAft>
                </a:pPr>
                <a:r>
                  <a:rPr altLang="en-US" b="1" lang="zh-CN" sz="2000">
                    <a:solidFill>
                      <a:schemeClr val="bg1"/>
                    </a:solidFill>
                    <a:latin typeface="Adobe Arabic"/>
                    <a:ea typeface="微软雅黑"/>
                    <a:cs typeface="+mn-ea"/>
                    <a:sym typeface="+mn-lt"/>
                  </a:rPr>
                  <a:t>关键问题要深挖</a:t>
                </a:r>
              </a:p>
            </p:txBody>
          </p:sp>
        </p:grpSp>
        <p:sp>
          <p:nvSpPr>
            <p:cNvPr id="9" name="TextBox 8"/>
            <p:cNvSpPr txBox="1">
              <a:spLocks noChangeArrowheads="1"/>
            </p:cNvSpPr>
            <p:nvPr/>
          </p:nvSpPr>
          <p:spPr bwMode="auto">
            <a:xfrm>
              <a:off x="1769938" y="4528127"/>
              <a:ext cx="9342561"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600">
                  <a:solidFill>
                    <a:schemeClr val="tx1">
                      <a:lumMod val="85000"/>
                      <a:lumOff val="15000"/>
                    </a:schemeClr>
                  </a:solidFill>
                  <a:latin typeface="Adobe Arabic"/>
                  <a:ea typeface="微软雅黑"/>
                  <a:cs typeface="+mn-ea"/>
                </a:defRPr>
              </a:lvl1pPr>
            </a:lstStyle>
            <a:p>
              <a:r>
                <a:rPr altLang="en-US" lang="zh-CN">
                  <a:sym typeface="+mn-lt"/>
                </a:rPr>
                <a:t>必须要沿着自己预先设计的提问思路或从应聘者的回答中引发新的话题打破沙锅问底，直到你可以对想要了解的内容做出清晰的判断。特别是当候选人出现不自然表情或神态时，更要深挖细节，比如：当你面对此类情形时，具体是怎么做的？做了之后的效果怎样？对于你后续的工作有哪些影响？；又如：你当时是怎么想的？你这么想的依据是什么？你觉得这些依据对于当时的判断有多少参考价值？……等等。</a:t>
              </a:r>
            </a:p>
          </p:txBody>
        </p:sp>
      </p:grpSp>
      <p:sp>
        <p:nvSpPr>
          <p:cNvPr id="10" name="文本框 7"/>
          <p:cNvSpPr txBox="1">
            <a:spLocks noChangeArrowheads="1"/>
          </p:cNvSpPr>
          <p:nvPr/>
        </p:nvSpPr>
        <p:spPr bwMode="auto">
          <a:xfrm>
            <a:off x="715859" y="2357613"/>
            <a:ext cx="5883248"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面试任何一个人，即便是大学生，也有着十几年的人生经历，可是面试选拔的时候往往只有几十分钟，这么短的时间进行面试，真的可以把人问出来吗？这是面试官们普遍担忧的问题。</a:t>
            </a:r>
          </a:p>
        </p:txBody>
      </p:sp>
      <p:grpSp>
        <p:nvGrpSpPr>
          <p:cNvPr id="7" name="组合 6"/>
          <p:cNvGrpSpPr/>
          <p:nvPr/>
        </p:nvGrpSpPr>
        <p:grpSpPr>
          <a:xfrm>
            <a:off x="-451674" y="304109"/>
            <a:ext cx="6172277" cy="553205"/>
            <a:chOff x="-451674" y="304109"/>
            <a:chExt cx="6172277" cy="553205"/>
          </a:xfrm>
        </p:grpSpPr>
        <p:sp>
          <p:nvSpPr>
            <p:cNvPr id="1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13" name="组合 12"/>
            <p:cNvGrpSpPr/>
            <p:nvPr/>
          </p:nvGrpSpPr>
          <p:grpSpPr>
            <a:xfrm>
              <a:off x="-451674" y="304109"/>
              <a:ext cx="1217948" cy="553205"/>
              <a:chOff x="-337374" y="247695"/>
              <a:chExt cx="835806" cy="379632"/>
            </a:xfrm>
          </p:grpSpPr>
          <p:sp>
            <p:nvSpPr>
              <p:cNvPr id="14" name="平行四边形 13"/>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6" name="五边形 15"/>
          <p:cNvSpPr/>
          <p:nvPr/>
        </p:nvSpPr>
        <p:spPr>
          <a:xfrm>
            <a:off x="715859" y="172208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7"/>
          <p:cNvSpPr txBox="1">
            <a:spLocks noChangeArrowheads="1"/>
          </p:cNvSpPr>
          <p:nvPr/>
        </p:nvSpPr>
        <p:spPr bwMode="auto">
          <a:xfrm>
            <a:off x="974021" y="173191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zh-CN" b="1" lang="en-US" smtClean="0" sz="1799">
                <a:solidFill>
                  <a:schemeClr val="bg1"/>
                </a:solidFill>
                <a:latin typeface="Adobe Arabic"/>
                <a:ea typeface="微软雅黑"/>
                <a:cs typeface="+mn-ea"/>
                <a:sym typeface="+mn-lt"/>
              </a:rPr>
              <a:t>01.面试提问的技巧</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6857269" y="1046340"/>
            <a:ext cx="4192206" cy="3001620"/>
          </a:xfrm>
          <a:prstGeom prst="rect">
            <a:avLst/>
          </a:prstGeom>
        </p:spPr>
      </p:pic>
    </p:spTree>
    <p:extLst>
      <p:ext uri="{BB962C8B-B14F-4D97-AF65-F5344CB8AC3E}">
        <p14:creationId val="55136469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500" id="29"/>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P grpId="0" spid="17"/>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82983" y="4047962"/>
            <a:ext cx="10608917" cy="2333019"/>
            <a:chOff x="782983" y="4047962"/>
            <a:chExt cx="10608917" cy="2333019"/>
          </a:xfrm>
        </p:grpSpPr>
        <p:sp>
          <p:nvSpPr>
            <p:cNvPr id="20" name="圆角矩形 19"/>
            <p:cNvSpPr/>
            <p:nvPr/>
          </p:nvSpPr>
          <p:spPr>
            <a:xfrm>
              <a:off x="1227483" y="4047962"/>
              <a:ext cx="10164417" cy="2333017"/>
            </a:xfrm>
            <a:prstGeom prst="roundRect">
              <a:avLst>
                <a:gd fmla="val 1969"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82983" y="4047964"/>
              <a:ext cx="566841" cy="2333017"/>
              <a:chOff x="782983" y="4047964"/>
              <a:chExt cx="566841" cy="2333017"/>
            </a:xfrm>
          </p:grpSpPr>
          <p:sp>
            <p:nvSpPr>
              <p:cNvPr id="2" name="圆角矩形 1"/>
              <p:cNvSpPr/>
              <p:nvPr/>
            </p:nvSpPr>
            <p:spPr>
              <a:xfrm>
                <a:off x="782983" y="4047964"/>
                <a:ext cx="566841" cy="2333017"/>
              </a:xfrm>
              <a:prstGeom prst="round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a:spLocks noChangeArrowheads="1"/>
              </p:cNvSpPr>
              <p:nvPr/>
            </p:nvSpPr>
            <p:spPr bwMode="auto">
              <a:xfrm>
                <a:off x="854037" y="4226172"/>
                <a:ext cx="420624" cy="19765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algn="dist" defTabSz="914126" fontAlgn="base">
                  <a:lnSpc>
                    <a:spcPct val="130000"/>
                  </a:lnSpc>
                  <a:spcBef>
                    <a:spcPct val="0"/>
                  </a:spcBef>
                  <a:spcAft>
                    <a:spcPct val="0"/>
                  </a:spcAft>
                </a:pPr>
                <a:r>
                  <a:rPr altLang="en-US" b="1" lang="zh-CN" sz="1200">
                    <a:solidFill>
                      <a:schemeClr val="bg1"/>
                    </a:solidFill>
                    <a:latin typeface="Adobe Arabic"/>
                    <a:ea typeface="微软雅黑"/>
                    <a:cs typeface="+mn-ea"/>
                    <a:sym typeface="+mn-lt"/>
                  </a:rPr>
                  <a:t>不要对面试者有任何假设</a:t>
                </a:r>
              </a:p>
            </p:txBody>
          </p:sp>
        </p:grpSp>
        <p:sp>
          <p:nvSpPr>
            <p:cNvPr id="9" name="TextBox 8"/>
            <p:cNvSpPr txBox="1">
              <a:spLocks noChangeArrowheads="1"/>
            </p:cNvSpPr>
            <p:nvPr/>
          </p:nvSpPr>
          <p:spPr bwMode="auto">
            <a:xfrm>
              <a:off x="1699581" y="4385009"/>
              <a:ext cx="9342561"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sz="1600">
                  <a:solidFill>
                    <a:schemeClr val="tx1">
                      <a:lumMod val="85000"/>
                      <a:lumOff val="15000"/>
                    </a:schemeClr>
                  </a:solidFill>
                  <a:latin typeface="Adobe Arabic"/>
                  <a:ea typeface="微软雅黑"/>
                  <a:cs typeface="+mn-ea"/>
                </a:defRPr>
              </a:lvl1pPr>
            </a:lstStyle>
            <a:p>
              <a:r>
                <a:rPr altLang="en-US" lang="zh-CN">
                  <a:sym typeface="+mn-lt"/>
                </a:rPr>
                <a:t>有些面试官看到对方有多年经验，就假设他们在某个方面是合格的，在心理上已经开始放水。还有面试官看到对方在某些问题上口若悬河，吐沫横飞，就假设对方有经验，有水平，而主动放弃了追问细节的机会。录用以后才发现此人空有理论，没有动手能力。会说不会做。录取一个不合格的人，不仅是对公司不负责，也是对面试者不负责。因此在面试个过程中要想法设法找出应聘者的问题，为最终的决定提供有效的判断依据。</a:t>
              </a:r>
            </a:p>
          </p:txBody>
        </p:sp>
      </p:grpSp>
      <p:sp>
        <p:nvSpPr>
          <p:cNvPr id="10" name="文本框 7"/>
          <p:cNvSpPr txBox="1">
            <a:spLocks noChangeArrowheads="1"/>
          </p:cNvSpPr>
          <p:nvPr/>
        </p:nvSpPr>
        <p:spPr bwMode="auto">
          <a:xfrm>
            <a:off x="715859" y="2357613"/>
            <a:ext cx="5883248"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不要对应聘者有任何假设，包括简历上的信息。唯一的假设就是对方不合格。</a:t>
            </a:r>
          </a:p>
        </p:txBody>
      </p:sp>
      <p:grpSp>
        <p:nvGrpSpPr>
          <p:cNvPr id="7" name="组合 6"/>
          <p:cNvGrpSpPr/>
          <p:nvPr/>
        </p:nvGrpSpPr>
        <p:grpSpPr>
          <a:xfrm>
            <a:off x="-451674" y="304109"/>
            <a:ext cx="6172277" cy="553205"/>
            <a:chOff x="-451674" y="304109"/>
            <a:chExt cx="6172277" cy="553205"/>
          </a:xfrm>
        </p:grpSpPr>
        <p:sp>
          <p:nvSpPr>
            <p:cNvPr id="12"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13" name="组合 12"/>
            <p:cNvGrpSpPr/>
            <p:nvPr/>
          </p:nvGrpSpPr>
          <p:grpSpPr>
            <a:xfrm>
              <a:off x="-451674" y="304109"/>
              <a:ext cx="1217948" cy="553205"/>
              <a:chOff x="-337374" y="247695"/>
              <a:chExt cx="835806" cy="379632"/>
            </a:xfrm>
          </p:grpSpPr>
          <p:sp>
            <p:nvSpPr>
              <p:cNvPr id="14" name="平行四边形 13"/>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5" name="平行四边形 14"/>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6" name="五边形 15"/>
          <p:cNvSpPr/>
          <p:nvPr/>
        </p:nvSpPr>
        <p:spPr>
          <a:xfrm>
            <a:off x="715859" y="172208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7"/>
          <p:cNvSpPr txBox="1">
            <a:spLocks noChangeArrowheads="1"/>
          </p:cNvSpPr>
          <p:nvPr/>
        </p:nvSpPr>
        <p:spPr bwMode="auto">
          <a:xfrm>
            <a:off x="974021" y="173191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zh-CN" b="1" lang="en-US" smtClean="0" sz="1799">
                <a:solidFill>
                  <a:schemeClr val="bg1"/>
                </a:solidFill>
                <a:latin typeface="Adobe Arabic"/>
                <a:ea typeface="微软雅黑"/>
                <a:cs typeface="+mn-ea"/>
                <a:sym typeface="+mn-lt"/>
              </a:rPr>
              <a:t>01.面试提问的技巧</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6857269" y="1046340"/>
            <a:ext cx="4192206" cy="3001620"/>
          </a:xfrm>
          <a:prstGeom prst="rect">
            <a:avLst/>
          </a:prstGeom>
        </p:spPr>
      </p:pic>
    </p:spTree>
    <p:extLst>
      <p:ext uri="{BB962C8B-B14F-4D97-AF65-F5344CB8AC3E}">
        <p14:creationId val="227846825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500" id="29"/>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P grpId="0" spid="17"/>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a:spLocks noChangeArrowheads="1"/>
          </p:cNvSpPr>
          <p:nvPr/>
        </p:nvSpPr>
        <p:spPr bwMode="auto">
          <a:xfrm>
            <a:off x="530252" y="2589707"/>
            <a:ext cx="7873519" cy="318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285750" marL="28575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要始终表现出对应聘者的尊重，这是一条根本原则。</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先不要有什么成见或决定，应密切注视讲话的人所要表达的内容及其情绪。这样才能使后者畅所欲言，无所顾忌。</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必要时，将对方所说的予以提要重述，以表示你在注意听，也鼓励对方说下去。</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不仅要听对方所说的事实内容或说话的本身，更要留意他所表现的情绪，加以捕捉。</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善于倾听应聘者的弦外之音，比如，可在应聘者说完后继续追问：“你说到沟通花费大量的时间，是不是说团队的沟通存在障碍？”</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注意对方尽量避而不谈的有哪些方面，这些方面可能正是问题的关键所在。</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遇到你听到你确实想深挖的细节时，可以用重复应聘者关键词的方式进行追问。</a:t>
            </a:r>
          </a:p>
        </p:txBody>
      </p:sp>
      <p:grpSp>
        <p:nvGrpSpPr>
          <p:cNvPr id="7" name="组合 6"/>
          <p:cNvGrpSpPr/>
          <p:nvPr/>
        </p:nvGrpSpPr>
        <p:grpSpPr>
          <a:xfrm>
            <a:off x="-451674" y="304109"/>
            <a:ext cx="6172277" cy="553205"/>
            <a:chOff x="-451674" y="304109"/>
            <a:chExt cx="6172277" cy="553205"/>
          </a:xfrm>
        </p:grpSpPr>
        <p:sp>
          <p:nvSpPr>
            <p:cNvPr id="9"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10" name="组合 9"/>
            <p:cNvGrpSpPr/>
            <p:nvPr/>
          </p:nvGrpSpPr>
          <p:grpSpPr>
            <a:xfrm>
              <a:off x="-451674" y="304109"/>
              <a:ext cx="1217948" cy="553205"/>
              <a:chOff x="-337374" y="247695"/>
              <a:chExt cx="835806" cy="379632"/>
            </a:xfrm>
          </p:grpSpPr>
          <p:sp>
            <p:nvSpPr>
              <p:cNvPr id="11" name="平行四边形 10"/>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2" name="平行四边形 11"/>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3" name="五边形 12"/>
          <p:cNvSpPr/>
          <p:nvPr/>
        </p:nvSpPr>
        <p:spPr>
          <a:xfrm>
            <a:off x="587352" y="192528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7"/>
          <p:cNvSpPr txBox="1">
            <a:spLocks noChangeArrowheads="1"/>
          </p:cNvSpPr>
          <p:nvPr/>
        </p:nvSpPr>
        <p:spPr bwMode="auto">
          <a:xfrm>
            <a:off x="845514" y="193511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zh-CN" b="1" lang="en-US" smtClean="0" sz="1799">
                <a:solidFill>
                  <a:schemeClr val="bg1"/>
                </a:solidFill>
                <a:latin typeface="Adobe Arabic"/>
                <a:ea typeface="微软雅黑"/>
                <a:cs typeface="+mn-ea"/>
                <a:sym typeface="+mn-lt"/>
              </a:rPr>
              <a:t>02.面试倾听的技巧</a:t>
            </a:r>
          </a:p>
        </p:txBody>
      </p:sp>
      <p:pic>
        <p:nvPicPr>
          <p:cNvPr id="2" name="图片 1"/>
          <p:cNvPicPr>
            <a:picLocks noChangeAspect="1"/>
          </p:cNvPicPr>
          <p:nvPr/>
        </p:nvPicPr>
        <p:blipFill>
          <a:blip r:embed="rId3">
            <a:extLst>
              <a:ext uri="{28A0092B-C50C-407E-A947-70E740481C1C}">
                <a14:useLocalDpi/>
              </a:ext>
            </a:extLst>
          </a:blip>
          <a:srcRect b="18942" r="21250"/>
          <a:stretch>
            <a:fillRect/>
          </a:stretch>
        </p:blipFill>
        <p:spPr>
          <a:xfrm>
            <a:off x="7308236" y="1335314"/>
            <a:ext cx="4651536" cy="5558972"/>
          </a:xfrm>
          <a:prstGeom prst="rect">
            <a:avLst/>
          </a:prstGeom>
        </p:spPr>
      </p:pic>
    </p:spTree>
    <p:extLst>
      <p:ext uri="{BB962C8B-B14F-4D97-AF65-F5344CB8AC3E}">
        <p14:creationId val="76653899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decel="100000" fill="hold" grpId="0" id="21" nodeType="afterEffect" presetClass="entr" presetID="2" presetSubtype="2">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1+#ppt_w/2"/>
                                          </p:val>
                                        </p:tav>
                                        <p:tav tm="100000">
                                          <p:val>
                                            <p:strVal val="#ppt_x"/>
                                          </p:val>
                                        </p:tav>
                                      </p:tavLst>
                                    </p:anim>
                                    <p:anim calcmode="lin" valueType="num">
                                      <p:cBhvr additive="base">
                                        <p:cTn dur="500" fill="hold" id="24"/>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2"/>
                                        </p:tgtEl>
                                        <p:attrNameLst>
                                          <p:attrName>style.visibility</p:attrName>
                                        </p:attrNameLst>
                                      </p:cBhvr>
                                      <p:to>
                                        <p:strVal val="visible"/>
                                      </p:to>
                                    </p:set>
                                    <p:animEffect filter="wipe(down)" transition="in">
                                      <p:cBhvr>
                                        <p:cTn dur="500" id="2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4"/>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5575460" y="2464491"/>
            <a:ext cx="5983081" cy="4023395"/>
          </a:xfrm>
          <a:prstGeom prst="roundRect">
            <a:avLst>
              <a:gd fmla="val 6927" name="adj"/>
            </a:avLst>
          </a:prstGeom>
          <a:noFill/>
          <a:ln>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a:spLocks noChangeArrowheads="1"/>
          </p:cNvSpPr>
          <p:nvPr/>
        </p:nvSpPr>
        <p:spPr bwMode="auto">
          <a:xfrm>
            <a:off x="766274" y="3555059"/>
            <a:ext cx="5624635" cy="2596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itchFamily="34" typeface="Calibri"/>
                <a:ea charset="-122" pitchFamily="2" typeface="宋体"/>
              </a:defRPr>
            </a:lvl1pPr>
            <a:lvl2pPr>
              <a:defRPr>
                <a:solidFill>
                  <a:schemeClr val="tx1"/>
                </a:solidFill>
                <a:latin charset="0" pitchFamily="34" typeface="Calibri"/>
                <a:ea charset="-122" pitchFamily="2" typeface="宋体"/>
              </a:defRPr>
            </a:lvl2pPr>
            <a:lvl3pPr>
              <a:defRPr>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表达概略不详，无法深入，多是一语带过；</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多用虚词描述：应该、可能、大概；</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不敢直视面试官，紧张，缺乏安全感；</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在举止或言语上表现迟疑；</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语言流畅，但感觉像背书；</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具体细节多用“我们”而非“我”</a:t>
            </a:r>
          </a:p>
          <a:p>
            <a:pPr defTabSz="914126" fontAlgn="base">
              <a:lnSpc>
                <a:spcPct val="120000"/>
              </a:lnSpc>
              <a:spcBef>
                <a:spcPts val="600"/>
              </a:spcBef>
              <a:spcAft>
                <a:spcPct val="0"/>
              </a:spcAft>
              <a:buFont charset="2" panose="05000000000000000000" pitchFamily="2" typeface="Wingdings"/>
              <a:buChar char="ü"/>
            </a:pPr>
            <a:r>
              <a:rPr altLang="en-US" lang="zh-CN" sz="1600">
                <a:solidFill>
                  <a:schemeClr val="tx1">
                    <a:lumMod val="85000"/>
                    <a:lumOff val="15000"/>
                  </a:schemeClr>
                </a:solidFill>
                <a:latin typeface="Adobe Arabic"/>
                <a:ea typeface="微软雅黑"/>
                <a:cs typeface="+mn-ea"/>
                <a:sym typeface="+mn-lt"/>
              </a:rPr>
              <a:t>面部表情、姿势、手势和语言行为不一致等。</a:t>
            </a:r>
          </a:p>
        </p:txBody>
      </p:sp>
      <p:sp>
        <p:nvSpPr>
          <p:cNvPr id="7" name="文本框 7"/>
          <p:cNvSpPr txBox="1">
            <a:spLocks noChangeArrowheads="1"/>
          </p:cNvSpPr>
          <p:nvPr/>
        </p:nvSpPr>
        <p:spPr bwMode="auto">
          <a:xfrm>
            <a:off x="588810" y="1420629"/>
            <a:ext cx="10969731"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b="1" lang="zh-CN">
                <a:solidFill>
                  <a:schemeClr val="tx1">
                    <a:lumMod val="85000"/>
                    <a:lumOff val="15000"/>
                  </a:schemeClr>
                </a:solidFill>
                <a:latin typeface="Adobe Arabic"/>
                <a:ea typeface="微软雅黑"/>
                <a:cs typeface="+mn-ea"/>
                <a:sym typeface="+mn-lt"/>
              </a:rPr>
              <a:t>只需稍微留心一下，一个人说的是真话还是假话，当场就能够看出来的。说真话和说假话的表现还是有所区别的。应聘者说谎时的通常表现：</a:t>
            </a:r>
          </a:p>
        </p:txBody>
      </p:sp>
      <p:grpSp>
        <p:nvGrpSpPr>
          <p:cNvPr id="9" name="组合 8"/>
          <p:cNvGrpSpPr/>
          <p:nvPr/>
        </p:nvGrpSpPr>
        <p:grpSpPr>
          <a:xfrm>
            <a:off x="-451674" y="304109"/>
            <a:ext cx="6172277" cy="553205"/>
            <a:chOff x="-451674" y="304109"/>
            <a:chExt cx="6172277" cy="553205"/>
          </a:xfrm>
        </p:grpSpPr>
        <p:sp>
          <p:nvSpPr>
            <p:cNvPr id="11"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smtClean="0">
                  <a:sym typeface="+mn-lt"/>
                </a:rPr>
                <a:t>面试中</a:t>
              </a:r>
            </a:p>
          </p:txBody>
        </p:sp>
        <p:grpSp>
          <p:nvGrpSpPr>
            <p:cNvPr id="12" name="组合 11"/>
            <p:cNvGrpSpPr/>
            <p:nvPr/>
          </p:nvGrpSpPr>
          <p:grpSpPr>
            <a:xfrm>
              <a:off x="-451674" y="304109"/>
              <a:ext cx="1217948" cy="553205"/>
              <a:chOff x="-337374" y="247695"/>
              <a:chExt cx="835806" cy="379632"/>
            </a:xfrm>
          </p:grpSpPr>
          <p:sp>
            <p:nvSpPr>
              <p:cNvPr id="13" name="平行四边形 12"/>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4" name="平行四边形 13"/>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15" name="五边形 14"/>
          <p:cNvSpPr/>
          <p:nvPr/>
        </p:nvSpPr>
        <p:spPr>
          <a:xfrm>
            <a:off x="878882" y="2966922"/>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7"/>
          <p:cNvSpPr txBox="1">
            <a:spLocks noChangeArrowheads="1"/>
          </p:cNvSpPr>
          <p:nvPr/>
        </p:nvSpPr>
        <p:spPr bwMode="auto">
          <a:xfrm>
            <a:off x="1137044" y="2976755"/>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z="1799">
                <a:solidFill>
                  <a:schemeClr val="bg1"/>
                </a:solidFill>
                <a:latin typeface="Adobe Arabic"/>
                <a:ea typeface="微软雅黑"/>
                <a:cs typeface="+mn-ea"/>
              </a:defRPr>
            </a:lvl1pPr>
          </a:lstStyle>
          <a:p>
            <a:r>
              <a:rPr altLang="zh-CN" lang="en-US">
                <a:sym typeface="+mn-lt"/>
              </a:rPr>
              <a:t>03.如何识别虚假信息</a:t>
            </a:r>
          </a:p>
        </p:txBody>
      </p:sp>
      <p:sp>
        <p:nvSpPr>
          <p:cNvPr id="17" name="TextBox 7"/>
          <p:cNvSpPr txBox="1">
            <a:spLocks noChangeArrowheads="1"/>
          </p:cNvSpPr>
          <p:nvPr/>
        </p:nvSpPr>
        <p:spPr bwMode="auto">
          <a:xfrm>
            <a:off x="6431143" y="4275803"/>
            <a:ext cx="5624635" cy="1859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indent="-285750" marL="285750">
              <a:lnSpc>
                <a:spcPct val="120000"/>
              </a:lnSpc>
              <a:spcBef>
                <a:spcPts val="600"/>
              </a:spcBef>
              <a:spcAft>
                <a:spcPct val="0"/>
              </a:spcAft>
              <a:buFont charset="2" panose="05000000000000000000" pitchFamily="2" typeface="Wingdings"/>
              <a:buChar char="ü"/>
              <a:defRPr sz="1600">
                <a:solidFill>
                  <a:schemeClr val="tx1">
                    <a:lumMod val="85000"/>
                    <a:lumOff val="15000"/>
                  </a:schemeClr>
                </a:solidFill>
                <a:latin typeface="Adobe Arabic"/>
                <a:ea typeface="微软雅黑"/>
                <a:cs typeface="+mn-ea"/>
              </a:defRPr>
            </a:lvl1pPr>
            <a:lvl2pPr>
              <a:defRPr>
                <a:latin charset="0" pitchFamily="34" typeface="Calibri"/>
                <a:ea charset="-122" pitchFamily="2" typeface="宋体"/>
              </a:defRPr>
            </a:lvl2pPr>
            <a:lvl3pPr>
              <a:defRPr>
                <a:latin charset="0" pitchFamily="34" typeface="Calibri"/>
                <a:ea charset="-122" pitchFamily="2" typeface="宋体"/>
              </a:defRPr>
            </a:lvl3pPr>
            <a:lvl4pPr>
              <a:defRPr>
                <a:latin charset="0" pitchFamily="34" typeface="Calibri"/>
                <a:ea charset="-122" pitchFamily="2" typeface="宋体"/>
              </a:defRPr>
            </a:lvl4pPr>
            <a:lvl5pPr>
              <a:defRPr>
                <a:latin charset="0" pitchFamily="34" typeface="Calibri"/>
                <a:ea charset="-122" pitchFamily="2" typeface="宋体"/>
              </a:defRPr>
            </a:lvl5pPr>
            <a:lvl6pPr fontAlgn="base">
              <a:spcBef>
                <a:spcPct val="0"/>
              </a:spcBef>
              <a:spcAft>
                <a:spcPct val="0"/>
              </a:spcAft>
              <a:buFont charset="0" panose="020b0604020202020204" pitchFamily="34" typeface="Arial"/>
              <a:defRPr>
                <a:latin charset="0" pitchFamily="34" typeface="Calibri"/>
                <a:ea charset="-122" pitchFamily="2" typeface="宋体"/>
              </a:defRPr>
            </a:lvl6pPr>
            <a:lvl7pPr fontAlgn="base">
              <a:spcBef>
                <a:spcPct val="0"/>
              </a:spcBef>
              <a:spcAft>
                <a:spcPct val="0"/>
              </a:spcAft>
              <a:buFont charset="0" panose="020b0604020202020204" pitchFamily="34" typeface="Arial"/>
              <a:defRPr>
                <a:latin charset="0" pitchFamily="34" typeface="Calibri"/>
                <a:ea charset="-122" pitchFamily="2" typeface="宋体"/>
              </a:defRPr>
            </a:lvl7pPr>
            <a:lvl8pPr fontAlgn="base">
              <a:spcBef>
                <a:spcPct val="0"/>
              </a:spcBef>
              <a:spcAft>
                <a:spcPct val="0"/>
              </a:spcAft>
              <a:buFont charset="0" panose="020b0604020202020204" pitchFamily="34" typeface="Arial"/>
              <a:defRPr>
                <a:latin charset="0" pitchFamily="34" typeface="Calibri"/>
                <a:ea charset="-122" pitchFamily="2" typeface="宋体"/>
              </a:defRPr>
            </a:lvl8pPr>
            <a:lvl9pPr fontAlgn="base">
              <a:spcBef>
                <a:spcPct val="0"/>
              </a:spcBef>
              <a:spcAft>
                <a:spcPct val="0"/>
              </a:spcAft>
              <a:buFont charset="0" panose="020b0604020202020204" pitchFamily="34" typeface="Arial"/>
              <a:defRPr>
                <a:latin charset="0" pitchFamily="34" typeface="Calibri"/>
                <a:ea charset="-122" pitchFamily="2" typeface="宋体"/>
              </a:defRPr>
            </a:lvl9pPr>
          </a:lstStyle>
          <a:p>
            <a:r>
              <a:rPr altLang="en-US" lang="zh-CN">
                <a:sym typeface="+mn-lt"/>
              </a:rPr>
              <a:t>不要让应聘者牵着鼻子走，始终记住问话的主题；</a:t>
            </a:r>
          </a:p>
          <a:p>
            <a:r>
              <a:rPr altLang="en-US" lang="zh-CN">
                <a:sym typeface="+mn-lt"/>
              </a:rPr>
              <a:t>要有时间观念，礼貌的叉开应聘者的长故事；</a:t>
            </a:r>
          </a:p>
          <a:p>
            <a:r>
              <a:rPr altLang="en-US" lang="zh-CN">
                <a:sym typeface="+mn-lt"/>
              </a:rPr>
              <a:t>善于用总结性的话语结束一个话题；</a:t>
            </a:r>
          </a:p>
          <a:p>
            <a:r>
              <a:rPr altLang="en-US" lang="zh-CN">
                <a:sym typeface="+mn-lt"/>
              </a:rPr>
              <a:t>善于用手势来中止话题；</a:t>
            </a:r>
          </a:p>
          <a:p>
            <a:r>
              <a:rPr altLang="en-US" lang="zh-CN">
                <a:sym typeface="+mn-lt"/>
              </a:rPr>
              <a:t>应聘者的提问集中在最后进行。</a:t>
            </a:r>
          </a:p>
        </p:txBody>
      </p:sp>
      <p:sp>
        <p:nvSpPr>
          <p:cNvPr id="18" name="文本框 7"/>
          <p:cNvSpPr txBox="1">
            <a:spLocks noChangeArrowheads="1"/>
          </p:cNvSpPr>
          <p:nvPr/>
        </p:nvSpPr>
        <p:spPr bwMode="auto">
          <a:xfrm>
            <a:off x="5933906" y="2928819"/>
            <a:ext cx="5624635"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z="1799">
                <a:solidFill>
                  <a:schemeClr val="tx1">
                    <a:lumMod val="85000"/>
                    <a:lumOff val="15000"/>
                  </a:schemeClr>
                </a:solidFill>
                <a:latin typeface="Adobe Arabic"/>
                <a:ea typeface="微软雅黑"/>
                <a:cs typeface="+mn-ea"/>
                <a:sym typeface="+mn-lt"/>
              </a:rPr>
              <a:t>面试时，我们一定要把主动权抓到自己手里：</a:t>
            </a:r>
          </a:p>
        </p:txBody>
      </p:sp>
      <p:sp>
        <p:nvSpPr>
          <p:cNvPr id="19" name="五边形 18"/>
          <p:cNvSpPr/>
          <p:nvPr/>
        </p:nvSpPr>
        <p:spPr>
          <a:xfrm>
            <a:off x="6431143" y="3726631"/>
            <a:ext cx="2942698" cy="450560"/>
          </a:xfrm>
          <a:prstGeom prst="homePlate">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7"/>
          <p:cNvSpPr txBox="1">
            <a:spLocks noChangeArrowheads="1"/>
          </p:cNvSpPr>
          <p:nvPr/>
        </p:nvSpPr>
        <p:spPr bwMode="auto">
          <a:xfrm>
            <a:off x="6689304" y="3736464"/>
            <a:ext cx="2441548" cy="447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defTabSz="914126" fontAlgn="base">
              <a:lnSpc>
                <a:spcPct val="130000"/>
              </a:lnSpc>
              <a:spcBef>
                <a:spcPct val="0"/>
              </a:spcBef>
              <a:spcAft>
                <a:spcPct val="0"/>
              </a:spcAft>
              <a:defRPr b="1" sz="1799">
                <a:solidFill>
                  <a:schemeClr val="bg1"/>
                </a:solidFill>
                <a:latin typeface="Adobe Arabic"/>
                <a:ea typeface="微软雅黑"/>
                <a:cs typeface="+mn-ea"/>
              </a:defRPr>
            </a:lvl1pPr>
          </a:lstStyle>
          <a:p>
            <a:r>
              <a:rPr altLang="zh-CN" lang="en-US" smtClean="0">
                <a:sym typeface="+mn-lt"/>
              </a:rPr>
              <a:t>04.面试控制技巧</a:t>
            </a:r>
          </a:p>
        </p:txBody>
      </p:sp>
    </p:spTree>
    <p:extLst>
      <p:ext uri="{BB962C8B-B14F-4D97-AF65-F5344CB8AC3E}">
        <p14:creationId val="203966818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500" fill="hold" id="19"/>
                                        <p:tgtEl>
                                          <p:spTgt spid="16"/>
                                        </p:tgtEl>
                                        <p:attrNameLst>
                                          <p:attrName>ppt_w</p:attrName>
                                        </p:attrNameLst>
                                      </p:cBhvr>
                                      <p:tavLst>
                                        <p:tav tm="0">
                                          <p:val>
                                            <p:fltVal val="0"/>
                                          </p:val>
                                        </p:tav>
                                        <p:tav tm="100000">
                                          <p:val>
                                            <p:strVal val="#ppt_w"/>
                                          </p:val>
                                        </p:tav>
                                      </p:tavLst>
                                    </p:anim>
                                    <p:anim calcmode="lin" valueType="num">
                                      <p:cBhvr>
                                        <p:cTn dur="500" fill="hold" id="20"/>
                                        <p:tgtEl>
                                          <p:spTgt spid="16"/>
                                        </p:tgtEl>
                                        <p:attrNameLst>
                                          <p:attrName>ppt_h</p:attrName>
                                        </p:attrNameLst>
                                      </p:cBhvr>
                                      <p:tavLst>
                                        <p:tav tm="0">
                                          <p:val>
                                            <p:fltVal val="0"/>
                                          </p:val>
                                        </p:tav>
                                        <p:tav tm="100000">
                                          <p:val>
                                            <p:strVal val="#ppt_h"/>
                                          </p:val>
                                        </p:tav>
                                      </p:tavLst>
                                    </p:anim>
                                    <p:animEffect filter="fade" transition="in">
                                      <p:cBhvr>
                                        <p:cTn dur="500" id="21"/>
                                        <p:tgtEl>
                                          <p:spTgt spid="1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500" fill="hold" id="24"/>
                                        <p:tgtEl>
                                          <p:spTgt spid="15"/>
                                        </p:tgtEl>
                                        <p:attrNameLst>
                                          <p:attrName>ppt_w</p:attrName>
                                        </p:attrNameLst>
                                      </p:cBhvr>
                                      <p:tavLst>
                                        <p:tav tm="0">
                                          <p:val>
                                            <p:fltVal val="0"/>
                                          </p:val>
                                        </p:tav>
                                        <p:tav tm="100000">
                                          <p:val>
                                            <p:strVal val="#ppt_w"/>
                                          </p:val>
                                        </p:tav>
                                      </p:tavLst>
                                    </p:anim>
                                    <p:anim calcmode="lin" valueType="num">
                                      <p:cBhvr>
                                        <p:cTn dur="500" fill="hold" id="25"/>
                                        <p:tgtEl>
                                          <p:spTgt spid="15"/>
                                        </p:tgtEl>
                                        <p:attrNameLst>
                                          <p:attrName>ppt_h</p:attrName>
                                        </p:attrNameLst>
                                      </p:cBhvr>
                                      <p:tavLst>
                                        <p:tav tm="0">
                                          <p:val>
                                            <p:fltVal val="0"/>
                                          </p:val>
                                        </p:tav>
                                        <p:tav tm="100000">
                                          <p:val>
                                            <p:strVal val="#ppt_h"/>
                                          </p:val>
                                        </p:tav>
                                      </p:tavLst>
                                    </p:anim>
                                    <p:animEffect filter="fade" transition="in">
                                      <p:cBhvr>
                                        <p:cTn dur="500" id="26"/>
                                        <p:tgtEl>
                                          <p:spTgt spid="1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1000" id="36"/>
                                        <p:tgtEl>
                                          <p:spTgt spid="3"/>
                                        </p:tgtEl>
                                      </p:cBhvr>
                                    </p:animEffect>
                                    <p:anim calcmode="lin" valueType="num">
                                      <p:cBhvr>
                                        <p:cTn dur="1000" fill="hold" id="37"/>
                                        <p:tgtEl>
                                          <p:spTgt spid="3"/>
                                        </p:tgtEl>
                                        <p:attrNameLst>
                                          <p:attrName>ppt_x</p:attrName>
                                        </p:attrNameLst>
                                      </p:cBhvr>
                                      <p:tavLst>
                                        <p:tav tm="0">
                                          <p:val>
                                            <p:strVal val="#ppt_x"/>
                                          </p:val>
                                        </p:tav>
                                        <p:tav tm="100000">
                                          <p:val>
                                            <p:strVal val="#ppt_x"/>
                                          </p:val>
                                        </p:tav>
                                      </p:tavLst>
                                    </p:anim>
                                    <p:anim calcmode="lin" valueType="num">
                                      <p:cBhvr>
                                        <p:cTn dur="1000" fill="hold" id="38"/>
                                        <p:tgtEl>
                                          <p:spTgt spid="3"/>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7"/>
                                        </p:tgtEl>
                                        <p:attrNameLst>
                                          <p:attrName>style.visibility</p:attrName>
                                        </p:attrNameLst>
                                      </p:cBhvr>
                                      <p:to>
                                        <p:strVal val="visible"/>
                                      </p:to>
                                    </p:set>
                                    <p:animEffect filter="fade" transition="in">
                                      <p:cBhvr>
                                        <p:cTn dur="1000" id="41"/>
                                        <p:tgtEl>
                                          <p:spTgt spid="17"/>
                                        </p:tgtEl>
                                      </p:cBhvr>
                                    </p:animEffect>
                                    <p:anim calcmode="lin" valueType="num">
                                      <p:cBhvr>
                                        <p:cTn dur="1000" fill="hold" id="42"/>
                                        <p:tgtEl>
                                          <p:spTgt spid="17"/>
                                        </p:tgtEl>
                                        <p:attrNameLst>
                                          <p:attrName>ppt_x</p:attrName>
                                        </p:attrNameLst>
                                      </p:cBhvr>
                                      <p:tavLst>
                                        <p:tav tm="0">
                                          <p:val>
                                            <p:strVal val="#ppt_x"/>
                                          </p:val>
                                        </p:tav>
                                        <p:tav tm="100000">
                                          <p:val>
                                            <p:strVal val="#ppt_x"/>
                                          </p:val>
                                        </p:tav>
                                      </p:tavLst>
                                    </p:anim>
                                    <p:anim calcmode="lin" valueType="num">
                                      <p:cBhvr>
                                        <p:cTn dur="1000" fill="hold" id="43"/>
                                        <p:tgtEl>
                                          <p:spTgt spid="17"/>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1000" id="46"/>
                                        <p:tgtEl>
                                          <p:spTgt spid="18"/>
                                        </p:tgtEl>
                                      </p:cBhvr>
                                    </p:animEffect>
                                    <p:anim calcmode="lin" valueType="num">
                                      <p:cBhvr>
                                        <p:cTn dur="1000" fill="hold" id="47"/>
                                        <p:tgtEl>
                                          <p:spTgt spid="18"/>
                                        </p:tgtEl>
                                        <p:attrNameLst>
                                          <p:attrName>ppt_x</p:attrName>
                                        </p:attrNameLst>
                                      </p:cBhvr>
                                      <p:tavLst>
                                        <p:tav tm="0">
                                          <p:val>
                                            <p:strVal val="#ppt_x"/>
                                          </p:val>
                                        </p:tav>
                                        <p:tav tm="100000">
                                          <p:val>
                                            <p:strVal val="#ppt_x"/>
                                          </p:val>
                                        </p:tav>
                                      </p:tavLst>
                                    </p:anim>
                                    <p:anim calcmode="lin" valueType="num">
                                      <p:cBhvr>
                                        <p:cTn dur="1000" fill="hold" id="48"/>
                                        <p:tgtEl>
                                          <p:spTgt spid="18"/>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9"/>
                                        </p:tgtEl>
                                        <p:attrNameLst>
                                          <p:attrName>style.visibility</p:attrName>
                                        </p:attrNameLst>
                                      </p:cBhvr>
                                      <p:to>
                                        <p:strVal val="visible"/>
                                      </p:to>
                                    </p:set>
                                    <p:animEffect filter="fade" transition="in">
                                      <p:cBhvr>
                                        <p:cTn dur="1000" id="51"/>
                                        <p:tgtEl>
                                          <p:spTgt spid="19"/>
                                        </p:tgtEl>
                                      </p:cBhvr>
                                    </p:animEffect>
                                    <p:anim calcmode="lin" valueType="num">
                                      <p:cBhvr>
                                        <p:cTn dur="1000" fill="hold" id="52"/>
                                        <p:tgtEl>
                                          <p:spTgt spid="19"/>
                                        </p:tgtEl>
                                        <p:attrNameLst>
                                          <p:attrName>ppt_x</p:attrName>
                                        </p:attrNameLst>
                                      </p:cBhvr>
                                      <p:tavLst>
                                        <p:tav tm="0">
                                          <p:val>
                                            <p:strVal val="#ppt_x"/>
                                          </p:val>
                                        </p:tav>
                                        <p:tav tm="100000">
                                          <p:val>
                                            <p:strVal val="#ppt_x"/>
                                          </p:val>
                                        </p:tav>
                                      </p:tavLst>
                                    </p:anim>
                                    <p:anim calcmode="lin" valueType="num">
                                      <p:cBhvr>
                                        <p:cTn dur="1000" fill="hold" id="53"/>
                                        <p:tgtEl>
                                          <p:spTgt spid="19"/>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0"/>
                                        </p:tgtEl>
                                        <p:attrNameLst>
                                          <p:attrName>style.visibility</p:attrName>
                                        </p:attrNameLst>
                                      </p:cBhvr>
                                      <p:to>
                                        <p:strVal val="visible"/>
                                      </p:to>
                                    </p:set>
                                    <p:animEffect filter="fade" transition="in">
                                      <p:cBhvr>
                                        <p:cTn dur="1000" id="56"/>
                                        <p:tgtEl>
                                          <p:spTgt spid="20"/>
                                        </p:tgtEl>
                                      </p:cBhvr>
                                    </p:animEffect>
                                    <p:anim calcmode="lin" valueType="num">
                                      <p:cBhvr>
                                        <p:cTn dur="1000" fill="hold" id="57"/>
                                        <p:tgtEl>
                                          <p:spTgt spid="20"/>
                                        </p:tgtEl>
                                        <p:attrNameLst>
                                          <p:attrName>ppt_x</p:attrName>
                                        </p:attrNameLst>
                                      </p:cBhvr>
                                      <p:tavLst>
                                        <p:tav tm="0">
                                          <p:val>
                                            <p:strVal val="#ppt_x"/>
                                          </p:val>
                                        </p:tav>
                                        <p:tav tm="100000">
                                          <p:val>
                                            <p:strVal val="#ppt_x"/>
                                          </p:val>
                                        </p:tav>
                                      </p:tavLst>
                                    </p:anim>
                                    <p:anim calcmode="lin" valueType="num">
                                      <p:cBhvr>
                                        <p:cTn dur="1000" fill="hold" id="5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7"/>
      <p:bldP grpId="0" spid="15"/>
      <p:bldP grpId="0" spid="16"/>
      <p:bldP grpId="0" spid="17"/>
      <p:bldP grpId="0" spid="18"/>
      <p:bldP grpId="0" spid="19"/>
      <p:bldP grpId="0" spid="20"/>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示 1"/>
          <p:cNvGraphicFramePr/>
          <p:nvPr>
            <p:extLst>
              <p:ext uri="{D42A27DB-BD31-4B8C-83A1-F6EECF244321}">
                <p14:modId val="3184629875"/>
              </p:ext>
            </p:extLst>
          </p:nvPr>
        </p:nvGraphicFramePr>
        <p:xfrm>
          <a:off x="423549" y="1497612"/>
          <a:ext cx="11357192" cy="4618957"/>
        </p:xfrm>
        <a:graphic>
          <a:graphicData uri="http://schemas.openxmlformats.org/drawingml/2006/diagram">
            <dgm:relIds xmlns:dgm="http://schemas.openxmlformats.org/drawingml/2006/diagram" r:cs="rId7" r:dm="rId4" r:lo="rId5" r:qs="rId6"/>
          </a:graphicData>
        </a:graphic>
      </p:graphicFrame>
      <p:grpSp>
        <p:nvGrpSpPr>
          <p:cNvPr id="6" name="组合 5"/>
          <p:cNvGrpSpPr/>
          <p:nvPr/>
        </p:nvGrpSpPr>
        <p:grpSpPr>
          <a:xfrm>
            <a:off x="-451674" y="304109"/>
            <a:ext cx="6172277" cy="608231"/>
            <a:chOff x="-451674" y="304109"/>
            <a:chExt cx="6172277" cy="608231"/>
          </a:xfrm>
        </p:grpSpPr>
        <p:sp>
          <p:nvSpPr>
            <p:cNvPr id="7" name="TextBox 8"/>
            <p:cNvSpPr txBox="1">
              <a:spLocks noChangeArrowheads="1"/>
            </p:cNvSpPr>
            <p:nvPr/>
          </p:nvSpPr>
          <p:spPr bwMode="auto">
            <a:xfrm>
              <a:off x="753022" y="319101"/>
              <a:ext cx="4967581"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pPr>
                <a:lnSpc>
                  <a:spcPct val="130000"/>
                </a:lnSpc>
              </a:pPr>
              <a:r>
                <a:rPr altLang="en-US" lang="zh-CN">
                  <a:sym typeface="+mn-lt"/>
                </a:rPr>
                <a:t>面试结束的技巧</a:t>
              </a:r>
            </a:p>
          </p:txBody>
        </p:sp>
        <p:grpSp>
          <p:nvGrpSpPr>
            <p:cNvPr id="8" name="组合 7"/>
            <p:cNvGrpSpPr/>
            <p:nvPr/>
          </p:nvGrpSpPr>
          <p:grpSpPr>
            <a:xfrm>
              <a:off x="-451674" y="304109"/>
              <a:ext cx="1217948" cy="553205"/>
              <a:chOff x="-337374" y="247695"/>
              <a:chExt cx="835806" cy="379632"/>
            </a:xfrm>
          </p:grpSpPr>
          <p:sp>
            <p:nvSpPr>
              <p:cNvPr id="9" name="平行四边形 8"/>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0" name="平行四边形 9"/>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230216211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2">
                                            <p:graphicEl>
                                              <a:dgm id="{10760B21-EB9B-41F6-8ACE-BDDB0D7341E7}"/>
                                            </p:graphicEl>
                                          </p:spTgt>
                                        </p:tgtEl>
                                        <p:attrNameLst>
                                          <p:attrName>style.visibility</p:attrName>
                                        </p:attrNameLst>
                                      </p:cBhvr>
                                      <p:to>
                                        <p:strVal val="visible"/>
                                      </p:to>
                                    </p:set>
                                    <p:animEffect filter="wipe(up)" transition="in">
                                      <p:cBhvr>
                                        <p:cTn dur="500" id="12"/>
                                        <p:tgtEl>
                                          <p:spTgt spid="2">
                                            <p:graphicEl>
                                              <a:dgm id="{10760B21-EB9B-41F6-8ACE-BDDB0D7341E7}"/>
                                            </p:graphic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1">
                                  <p:stCondLst>
                                    <p:cond delay="0"/>
                                  </p:stCondLst>
                                  <p:childTnLst>
                                    <p:set>
                                      <p:cBhvr>
                                        <p:cTn dur="1" fill="hold" id="16">
                                          <p:stCondLst>
                                            <p:cond delay="0"/>
                                          </p:stCondLst>
                                        </p:cTn>
                                        <p:tgtEl>
                                          <p:spTgt spid="2">
                                            <p:graphicEl>
                                              <a:dgm id="{9254E136-8A53-4C6C-B435-F85FE8A07B79}"/>
                                            </p:graphicEl>
                                          </p:spTgt>
                                        </p:tgtEl>
                                        <p:attrNameLst>
                                          <p:attrName>style.visibility</p:attrName>
                                        </p:attrNameLst>
                                      </p:cBhvr>
                                      <p:to>
                                        <p:strVal val="visible"/>
                                      </p:to>
                                    </p:set>
                                    <p:animEffect filter="wipe(up)" transition="in">
                                      <p:cBhvr>
                                        <p:cTn dur="500" id="17"/>
                                        <p:tgtEl>
                                          <p:spTgt spid="2">
                                            <p:graphicEl>
                                              <a:dgm id="{9254E136-8A53-4C6C-B435-F85FE8A07B79}"/>
                                            </p:graphic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1">
                                  <p:stCondLst>
                                    <p:cond delay="0"/>
                                  </p:stCondLst>
                                  <p:childTnLst>
                                    <p:set>
                                      <p:cBhvr>
                                        <p:cTn dur="1" fill="hold" id="21">
                                          <p:stCondLst>
                                            <p:cond delay="0"/>
                                          </p:stCondLst>
                                        </p:cTn>
                                        <p:tgtEl>
                                          <p:spTgt spid="2">
                                            <p:graphicEl>
                                              <a:dgm id="{2DA873F2-BED0-4A12-9785-C7D8CB31AFE9}"/>
                                            </p:graphicEl>
                                          </p:spTgt>
                                        </p:tgtEl>
                                        <p:attrNameLst>
                                          <p:attrName>style.visibility</p:attrName>
                                        </p:attrNameLst>
                                      </p:cBhvr>
                                      <p:to>
                                        <p:strVal val="visible"/>
                                      </p:to>
                                    </p:set>
                                    <p:animEffect filter="wipe(up)" transition="in">
                                      <p:cBhvr>
                                        <p:cTn dur="500" id="22"/>
                                        <p:tgtEl>
                                          <p:spTgt spid="2">
                                            <p:graphicEl>
                                              <a:dgm id="{2DA873F2-BED0-4A12-9785-C7D8CB31AFE9}"/>
                                            </p:graphic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1">
                                  <p:stCondLst>
                                    <p:cond delay="0"/>
                                  </p:stCondLst>
                                  <p:childTnLst>
                                    <p:set>
                                      <p:cBhvr>
                                        <p:cTn dur="1" fill="hold" id="26">
                                          <p:stCondLst>
                                            <p:cond delay="0"/>
                                          </p:stCondLst>
                                        </p:cTn>
                                        <p:tgtEl>
                                          <p:spTgt spid="2">
                                            <p:graphicEl>
                                              <a:dgm id="{8B588A0E-1731-4065-ACE8-AABD447B78D1}"/>
                                            </p:graphicEl>
                                          </p:spTgt>
                                        </p:tgtEl>
                                        <p:attrNameLst>
                                          <p:attrName>style.visibility</p:attrName>
                                        </p:attrNameLst>
                                      </p:cBhvr>
                                      <p:to>
                                        <p:strVal val="visible"/>
                                      </p:to>
                                    </p:set>
                                    <p:animEffect filter="wipe(up)" transition="in">
                                      <p:cBhvr>
                                        <p:cTn dur="500" id="27"/>
                                        <p:tgtEl>
                                          <p:spTgt spid="2">
                                            <p:graphicEl>
                                              <a:dgm id="{8B588A0E-1731-4065-ACE8-AABD447B78D1}"/>
                                            </p:graphicEl>
                                          </p:spTgt>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1">
                                  <p:stCondLst>
                                    <p:cond delay="0"/>
                                  </p:stCondLst>
                                  <p:childTnLst>
                                    <p:set>
                                      <p:cBhvr>
                                        <p:cTn dur="1" fill="hold" id="31">
                                          <p:stCondLst>
                                            <p:cond delay="0"/>
                                          </p:stCondLst>
                                        </p:cTn>
                                        <p:tgtEl>
                                          <p:spTgt spid="2">
                                            <p:graphicEl>
                                              <a:dgm id="{890B473F-7F23-4B20-A4B4-7F62F719C548}"/>
                                            </p:graphicEl>
                                          </p:spTgt>
                                        </p:tgtEl>
                                        <p:attrNameLst>
                                          <p:attrName>style.visibility</p:attrName>
                                        </p:attrNameLst>
                                      </p:cBhvr>
                                      <p:to>
                                        <p:strVal val="visible"/>
                                      </p:to>
                                    </p:set>
                                    <p:animEffect filter="wipe(up)" transition="in">
                                      <p:cBhvr>
                                        <p:cTn dur="500" id="32"/>
                                        <p:tgtEl>
                                          <p:spTgt spid="2">
                                            <p:graphicEl>
                                              <a:dgm id="{890B473F-7F23-4B20-A4B4-7F62F719C548}"/>
                                            </p:graphicEl>
                                          </p:spTgt>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1">
                                  <p:stCondLst>
                                    <p:cond delay="0"/>
                                  </p:stCondLst>
                                  <p:childTnLst>
                                    <p:set>
                                      <p:cBhvr>
                                        <p:cTn dur="1" fill="hold" id="36">
                                          <p:stCondLst>
                                            <p:cond delay="0"/>
                                          </p:stCondLst>
                                        </p:cTn>
                                        <p:tgtEl>
                                          <p:spTgt spid="2">
                                            <p:graphicEl>
                                              <a:dgm id="{DE208CB9-AD5C-4A43-BB6B-AB9E47CF607B}"/>
                                            </p:graphicEl>
                                          </p:spTgt>
                                        </p:tgtEl>
                                        <p:attrNameLst>
                                          <p:attrName>style.visibility</p:attrName>
                                        </p:attrNameLst>
                                      </p:cBhvr>
                                      <p:to>
                                        <p:strVal val="visible"/>
                                      </p:to>
                                    </p:set>
                                    <p:animEffect filter="wipe(up)" transition="in">
                                      <p:cBhvr>
                                        <p:cTn dur="500" id="37"/>
                                        <p:tgtEl>
                                          <p:spTgt spid="2">
                                            <p:graphicEl>
                                              <a:dgm id="{DE208CB9-AD5C-4A43-BB6B-AB9E47CF607B}"/>
                                            </p:graphicEl>
                                          </p:spTgt>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1">
                                  <p:stCondLst>
                                    <p:cond delay="0"/>
                                  </p:stCondLst>
                                  <p:childTnLst>
                                    <p:set>
                                      <p:cBhvr>
                                        <p:cTn dur="1" fill="hold" id="41">
                                          <p:stCondLst>
                                            <p:cond delay="0"/>
                                          </p:stCondLst>
                                        </p:cTn>
                                        <p:tgtEl>
                                          <p:spTgt spid="2">
                                            <p:graphicEl>
                                              <a:dgm id="{9634DE1E-A9BC-48F2-9E7D-56D6CCDFBA9D}"/>
                                            </p:graphicEl>
                                          </p:spTgt>
                                        </p:tgtEl>
                                        <p:attrNameLst>
                                          <p:attrName>style.visibility</p:attrName>
                                        </p:attrNameLst>
                                      </p:cBhvr>
                                      <p:to>
                                        <p:strVal val="visible"/>
                                      </p:to>
                                    </p:set>
                                    <p:animEffect filter="wipe(up)" transition="in">
                                      <p:cBhvr>
                                        <p:cTn dur="500" id="42"/>
                                        <p:tgtEl>
                                          <p:spTgt spid="2">
                                            <p:graphicEl>
                                              <a:dgm id="{9634DE1E-A9BC-48F2-9E7D-56D6CCDFBA9D}"/>
                                            </p:graphicEl>
                                          </p:spTgt>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2" presetSubtype="1">
                                  <p:stCondLst>
                                    <p:cond delay="0"/>
                                  </p:stCondLst>
                                  <p:childTnLst>
                                    <p:set>
                                      <p:cBhvr>
                                        <p:cTn dur="1" fill="hold" id="46">
                                          <p:stCondLst>
                                            <p:cond delay="0"/>
                                          </p:stCondLst>
                                        </p:cTn>
                                        <p:tgtEl>
                                          <p:spTgt spid="2">
                                            <p:graphicEl>
                                              <a:dgm id="{9D05F0F2-095F-4D58-B295-ED9AB52F426A}"/>
                                            </p:graphicEl>
                                          </p:spTgt>
                                        </p:tgtEl>
                                        <p:attrNameLst>
                                          <p:attrName>style.visibility</p:attrName>
                                        </p:attrNameLst>
                                      </p:cBhvr>
                                      <p:to>
                                        <p:strVal val="visible"/>
                                      </p:to>
                                    </p:set>
                                    <p:animEffect filter="wipe(up)" transition="in">
                                      <p:cBhvr>
                                        <p:cTn dur="500" id="47"/>
                                        <p:tgtEl>
                                          <p:spTgt spid="2">
                                            <p:graphicEl>
                                              <a:dgm id="{9D05F0F2-095F-4D58-B295-ED9AB52F426A}"/>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
        <p:bldSub>
          <a:bldDgm bld="one"/>
        </p:bldSub>
      </p:bldGraphic>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rcRect r="20582"/>
          <a:stretch>
            <a:fillRect/>
          </a:stretch>
        </p:blipFill>
        <p:spPr>
          <a:xfrm>
            <a:off x="536514" y="2222500"/>
            <a:ext cx="4657786" cy="390995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
        <p:nvSpPr>
          <p:cNvPr id="90113" name="文本框 5"/>
          <p:cNvSpPr txBox="1">
            <a:spLocks noChangeArrowheads="1"/>
          </p:cNvSpPr>
          <p:nvPr/>
        </p:nvSpPr>
        <p:spPr bwMode="auto">
          <a:xfrm>
            <a:off x="1428663" y="1289690"/>
            <a:ext cx="9724081"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en-US" b="1" lang="zh-CN" sz="2000">
                <a:solidFill>
                  <a:srgbClr val="B83C28"/>
                </a:solidFill>
                <a:latin typeface="Adobe Arabic"/>
                <a:ea typeface="微软雅黑"/>
                <a:cs typeface="+mn-ea"/>
                <a:sym typeface="+mn-lt"/>
              </a:rPr>
              <a:t>一次有效的面试=充分的准备+精心的提问+仔细的倾听+准确的记录+科学的评估。</a:t>
            </a:r>
          </a:p>
        </p:txBody>
      </p:sp>
      <p:sp>
        <p:nvSpPr>
          <p:cNvPr id="5" name="TextBox 4"/>
          <p:cNvSpPr txBox="1">
            <a:spLocks noChangeArrowheads="1"/>
          </p:cNvSpPr>
          <p:nvPr/>
        </p:nvSpPr>
        <p:spPr bwMode="auto">
          <a:xfrm>
            <a:off x="5720603" y="2459190"/>
            <a:ext cx="574749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因此，面试结束后，应根据面试评估表快速对应聘者进行评估并进行决策。如果是多人面试，需要由所有面试者共同讨论综合各项结果，并做出决定。</a:t>
            </a:r>
          </a:p>
        </p:txBody>
      </p:sp>
      <p:sp>
        <p:nvSpPr>
          <p:cNvPr id="6" name="矩形 5"/>
          <p:cNvSpPr>
            <a:spLocks noChangeArrowheads="1"/>
          </p:cNvSpPr>
          <p:nvPr/>
        </p:nvSpPr>
        <p:spPr bwMode="auto">
          <a:xfrm>
            <a:off x="5699406" y="3937001"/>
            <a:ext cx="5768694"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lnSpc>
                <a:spcPct val="130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如果是分阶段面试，注意不要认为反正决定权在后面，就把决定留给下一个人，有了这种心理，会很大程度上影响面试的效果。本来自己可以搞清楚的问题，却把责任推给了后面的人。或者有意问一些简单的问题，把难题留给后人。其实，无论最终是大家讨论，还是领导拍板，每个面试官的论点和论据都很重要。否则为什么要你去面试？</a:t>
            </a:r>
          </a:p>
        </p:txBody>
      </p:sp>
      <p:grpSp>
        <p:nvGrpSpPr>
          <p:cNvPr id="8" name="组合 7"/>
          <p:cNvGrpSpPr/>
          <p:nvPr/>
        </p:nvGrpSpPr>
        <p:grpSpPr>
          <a:xfrm>
            <a:off x="-451674" y="304109"/>
            <a:ext cx="6172277" cy="608231"/>
            <a:chOff x="-451674" y="304109"/>
            <a:chExt cx="6172277" cy="608231"/>
          </a:xfrm>
        </p:grpSpPr>
        <p:sp>
          <p:nvSpPr>
            <p:cNvPr id="9" name="TextBox 8"/>
            <p:cNvSpPr txBox="1">
              <a:spLocks noChangeArrowheads="1"/>
            </p:cNvSpPr>
            <p:nvPr/>
          </p:nvSpPr>
          <p:spPr bwMode="auto">
            <a:xfrm>
              <a:off x="753022" y="319101"/>
              <a:ext cx="4967581"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pPr>
                <a:lnSpc>
                  <a:spcPct val="130000"/>
                </a:lnSpc>
              </a:pPr>
              <a:r>
                <a:rPr altLang="en-US" lang="zh-CN" smtClean="0">
                  <a:sym typeface="+mn-lt"/>
                </a:rPr>
                <a:t>面试后</a:t>
              </a:r>
            </a:p>
          </p:txBody>
        </p:sp>
        <p:grpSp>
          <p:nvGrpSpPr>
            <p:cNvPr id="10" name="组合 9"/>
            <p:cNvGrpSpPr/>
            <p:nvPr/>
          </p:nvGrpSpPr>
          <p:grpSpPr>
            <a:xfrm>
              <a:off x="-451674" y="304109"/>
              <a:ext cx="1217948" cy="553205"/>
              <a:chOff x="-337374" y="247695"/>
              <a:chExt cx="835806" cy="379632"/>
            </a:xfrm>
          </p:grpSpPr>
          <p:sp>
            <p:nvSpPr>
              <p:cNvPr id="11" name="平行四边形 10"/>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2" name="平行四边形 11"/>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cxnSp>
        <p:nvCxnSpPr>
          <p:cNvPr id="4" name="直接连接符 3"/>
          <p:cNvCxnSpPr/>
          <p:nvPr/>
        </p:nvCxnSpPr>
        <p:spPr>
          <a:xfrm>
            <a:off x="5720603" y="3721100"/>
            <a:ext cx="5638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9067618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90113"/>
                                        </p:tgtEl>
                                        <p:attrNameLst>
                                          <p:attrName>style.visibility</p:attrName>
                                        </p:attrNameLst>
                                      </p:cBhvr>
                                      <p:to>
                                        <p:strVal val="visible"/>
                                      </p:to>
                                    </p:set>
                                    <p:animEffect filter="fade" transition="in">
                                      <p:cBhvr>
                                        <p:cTn dur="1000" id="12"/>
                                        <p:tgtEl>
                                          <p:spTgt spid="90113"/>
                                        </p:tgtEl>
                                      </p:cBhvr>
                                    </p:animEffect>
                                    <p:anim calcmode="lin" valueType="num">
                                      <p:cBhvr>
                                        <p:cTn dur="1000" fill="hold" id="13"/>
                                        <p:tgtEl>
                                          <p:spTgt spid="90113"/>
                                        </p:tgtEl>
                                        <p:attrNameLst>
                                          <p:attrName>ppt_x</p:attrName>
                                        </p:attrNameLst>
                                      </p:cBhvr>
                                      <p:tavLst>
                                        <p:tav tm="0">
                                          <p:val>
                                            <p:strVal val="#ppt_x"/>
                                          </p:val>
                                        </p:tav>
                                        <p:tav tm="100000">
                                          <p:val>
                                            <p:strVal val="#ppt_x"/>
                                          </p:val>
                                        </p:tav>
                                      </p:tavLst>
                                    </p:anim>
                                    <p:anim calcmode="lin" valueType="num">
                                      <p:cBhvr>
                                        <p:cTn dur="1000" fill="hold" id="14"/>
                                        <p:tgtEl>
                                          <p:spTgt spid="90113"/>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5"/>
                                        </p:tgtEl>
                                        <p:attrNameLst>
                                          <p:attrName>style.visibility</p:attrName>
                                        </p:attrNameLst>
                                      </p:cBhvr>
                                      <p:to>
                                        <p:strVal val="visible"/>
                                      </p:to>
                                    </p:set>
                                    <p:animEffect filter="wipe(left)" transition="in">
                                      <p:cBhvr>
                                        <p:cTn dur="500" id="26"/>
                                        <p:tgtEl>
                                          <p:spTgt spid="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0" presetSubtype="0">
                                  <p:stCondLst>
                                    <p:cond delay="0"/>
                                  </p:stCondLst>
                                  <p:childTnLst>
                                    <p:set>
                                      <p:cBhvr>
                                        <p:cTn dur="1" fill="hold" id="30">
                                          <p:stCondLst>
                                            <p:cond delay="0"/>
                                          </p:stCondLst>
                                        </p:cTn>
                                        <p:tgtEl>
                                          <p:spTgt spid="4"/>
                                        </p:tgtEl>
                                        <p:attrNameLst>
                                          <p:attrName>style.visibility</p:attrName>
                                        </p:attrNameLst>
                                      </p:cBhvr>
                                      <p:to>
                                        <p:strVal val="visible"/>
                                      </p:to>
                                    </p:set>
                                    <p:animEffect filter="fade" transition="in">
                                      <p:cBhvr>
                                        <p:cTn dur="500" id="31"/>
                                        <p:tgtEl>
                                          <p:spTgt spid="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6"/>
                                        </p:tgtEl>
                                        <p:attrNameLst>
                                          <p:attrName>style.visibility</p:attrName>
                                        </p:attrNameLst>
                                      </p:cBhvr>
                                      <p:to>
                                        <p:strVal val="visible"/>
                                      </p:to>
                                    </p:set>
                                    <p:animEffect filter="wipe(left)" transition="in">
                                      <p:cBhvr>
                                        <p:cTn dur="500" id="3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113"/>
      <p:bldP grpId="0" spid="5"/>
      <p:bldP grpId="0" spid="6"/>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平行四边形 33"/>
          <p:cNvSpPr/>
          <p:nvPr/>
        </p:nvSpPr>
        <p:spPr>
          <a:xfrm>
            <a:off x="3716518" y="545830"/>
            <a:ext cx="4331039" cy="2440050"/>
          </a:xfrm>
          <a:prstGeom prst="parallelogram">
            <a:avLst>
              <a:gd fmla="val 57228" name="adj"/>
            </a:avLst>
          </a:prstGeom>
          <a:blipFill rotWithShape="1">
            <a:blip r:embed="rId2">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5" name="平行四边形 34"/>
          <p:cNvSpPr/>
          <p:nvPr/>
        </p:nvSpPr>
        <p:spPr>
          <a:xfrm>
            <a:off x="6854289" y="530335"/>
            <a:ext cx="4331039" cy="2440050"/>
          </a:xfrm>
          <a:prstGeom prst="parallelogram">
            <a:avLst>
              <a:gd fmla="val 57228" name="adj"/>
            </a:avLst>
          </a:prstGeom>
          <a:blipFill dpi="0" rotWithShape="1">
            <a:blip r:embed="rId3">
              <a:extLst>
                <a:ext uri="{28A0092B-C50C-407E-A947-70E740481C1C}">
                  <a14:useLocalDpi/>
                </a:ext>
              </a:extLst>
            </a:blip>
            <a:stretch>
              <a:fillRect l="-3000" r="-2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8" name="平行四边形 37"/>
          <p:cNvSpPr/>
          <p:nvPr/>
        </p:nvSpPr>
        <p:spPr>
          <a:xfrm>
            <a:off x="570762" y="531073"/>
            <a:ext cx="4331039" cy="2440050"/>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9" name="平行四边形 38"/>
          <p:cNvSpPr/>
          <p:nvPr/>
        </p:nvSpPr>
        <p:spPr>
          <a:xfrm>
            <a:off x="7751248" y="0"/>
            <a:ext cx="6868160" cy="6858000"/>
          </a:xfrm>
          <a:prstGeom prst="parallelogram">
            <a:avLst>
              <a:gd fmla="val 57250" name="adj"/>
            </a:avLst>
          </a:prstGeom>
          <a:solidFill>
            <a:srgbClr val="D14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0" name="平行四边形 39"/>
          <p:cNvSpPr/>
          <p:nvPr/>
        </p:nvSpPr>
        <p:spPr>
          <a:xfrm>
            <a:off x="-2778964" y="545830"/>
            <a:ext cx="4331039" cy="2440050"/>
          </a:xfrm>
          <a:prstGeom prst="parallelogram">
            <a:avLst>
              <a:gd fmla="val 57228" name="adj"/>
            </a:avLst>
          </a:prstGeom>
          <a:solidFill>
            <a:srgbClr val="C447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1" name="文本框 30">
            <a:extLst>
              <a:ext uri="{FF2B5EF4-FFF2-40B4-BE49-F238E27FC236}">
                <a16:creationId xmlns:a16="http://schemas.microsoft.com/office/drawing/2014/main" id="{832BEAAD-DC58-0F45-B76E-239D84F28D5E}"/>
              </a:ext>
            </a:extLst>
          </p:cNvPr>
          <p:cNvSpPr txBox="1"/>
          <p:nvPr/>
        </p:nvSpPr>
        <p:spPr>
          <a:xfrm>
            <a:off x="3716518" y="3712344"/>
            <a:ext cx="368808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300" strike="noStrike" sz="6600" u="none">
                <a:ln>
                  <a:noFill/>
                </a:ln>
                <a:solidFill>
                  <a:srgbClr val="C00000"/>
                </a:solidFill>
                <a:effectLst/>
                <a:uLnTx/>
                <a:uFillTx/>
                <a:latin charset="-122" panose="020b0503020204020204" pitchFamily="34" typeface="微软雅黑"/>
                <a:ea charset="-122" panose="020b0503020204020204" pitchFamily="34" typeface="微软雅黑"/>
                <a:cs typeface="+mn-ea"/>
                <a:sym typeface="+mn-lt"/>
              </a:rPr>
              <a:t>技能训练</a:t>
            </a:r>
          </a:p>
        </p:txBody>
      </p:sp>
      <p:sp>
        <p:nvSpPr>
          <p:cNvPr id="32" name="文本框 31">
            <a:extLst>
              <a:ext uri="{FF2B5EF4-FFF2-40B4-BE49-F238E27FC236}">
                <a16:creationId xmlns:a16="http://schemas.microsoft.com/office/drawing/2014/main" id="{D21EF15B-B693-3540-9677-7D90C5DF1E08}"/>
              </a:ext>
            </a:extLst>
          </p:cNvPr>
          <p:cNvSpPr txBox="1"/>
          <p:nvPr/>
        </p:nvSpPr>
        <p:spPr>
          <a:xfrm>
            <a:off x="1021246" y="3712344"/>
            <a:ext cx="2811780" cy="1097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300" strike="noStrike" sz="66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面试官</a:t>
            </a:r>
          </a:p>
        </p:txBody>
      </p:sp>
      <p:sp>
        <p:nvSpPr>
          <p:cNvPr id="42" name="文本框 41">
            <a:extLst>
              <a:ext uri="{FF2B5EF4-FFF2-40B4-BE49-F238E27FC236}">
                <a16:creationId xmlns:a16="http://schemas.microsoft.com/office/drawing/2014/main" id="{14187117-D4E9-1548-AE8B-B41F33450D42}"/>
              </a:ext>
            </a:extLst>
          </p:cNvPr>
          <p:cNvSpPr txBox="1"/>
          <p:nvPr/>
        </p:nvSpPr>
        <p:spPr>
          <a:xfrm>
            <a:off x="2234785" y="4978352"/>
            <a:ext cx="3786078" cy="3962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人力资源部内训</a:t>
            </a:r>
          </a:p>
        </p:txBody>
      </p:sp>
      <p:sp>
        <p:nvSpPr>
          <p:cNvPr id="43" name="平行四边形 42"/>
          <p:cNvSpPr/>
          <p:nvPr/>
        </p:nvSpPr>
        <p:spPr>
          <a:xfrm>
            <a:off x="1152342" y="5155549"/>
            <a:ext cx="1041465" cy="45719"/>
          </a:xfrm>
          <a:prstGeom prst="parallelogram">
            <a:avLst>
              <a:gd fmla="val 180734" name="adj"/>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4" name="平行四边形 43"/>
          <p:cNvSpPr/>
          <p:nvPr/>
        </p:nvSpPr>
        <p:spPr>
          <a:xfrm>
            <a:off x="6149181" y="5155548"/>
            <a:ext cx="1041465" cy="45719"/>
          </a:xfrm>
          <a:prstGeom prst="parallelogram">
            <a:avLst>
              <a:gd fmla="val 180734" name="adj"/>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5" name="文本框 44">
            <a:extLst>
              <a:ext uri="{FF2B5EF4-FFF2-40B4-BE49-F238E27FC236}">
                <a16:creationId xmlns:a16="http://schemas.microsoft.com/office/drawing/2014/main" id="{1DCDDACE-6B17-9346-9F07-90D3F015C05A}"/>
              </a:ext>
            </a:extLst>
          </p:cNvPr>
          <p:cNvSpPr txBox="1"/>
          <p:nvPr/>
        </p:nvSpPr>
        <p:spPr>
          <a:xfrm>
            <a:off x="3134851" y="5690383"/>
            <a:ext cx="2341880" cy="3657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mtClean="0" spc="300" strike="noStrike" sz="18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讲课人：优页PPT</a:t>
            </a:r>
          </a:p>
        </p:txBody>
      </p:sp>
      <p:sp>
        <p:nvSpPr>
          <p:cNvPr id="46" name="文本框 45">
            <a:extLst>
              <a:ext uri="{FF2B5EF4-FFF2-40B4-BE49-F238E27FC236}">
                <a16:creationId xmlns:a16="http://schemas.microsoft.com/office/drawing/2014/main" id="{15DE1A9B-D608-AD47-BB2C-5F9173AB1054}"/>
              </a:ext>
            </a:extLst>
          </p:cNvPr>
          <p:cNvSpPr txBox="1"/>
          <p:nvPr/>
        </p:nvSpPr>
        <p:spPr>
          <a:xfrm rot="18021308">
            <a:off x="7795364" y="4039972"/>
            <a:ext cx="5273255"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 noProof="0" normalizeH="0" spc="0" strike="noStrike" sz="4000" u="none">
                <a:ln>
                  <a:noFill/>
                </a:ln>
                <a:solidFill>
                  <a:prstClr val="white"/>
                </a:solidFill>
                <a:effectLst/>
                <a:uLnTx/>
                <a:uFillTx/>
                <a:latin panose="020f0502020204030204" typeface="等线"/>
                <a:ea charset="-122" panose="02010600030101010101" pitchFamily="2" typeface="等线"/>
                <a:cs typeface="+mn-ea"/>
                <a:sym typeface="+mn-lt"/>
              </a:rPr>
              <a:t>SKILL TRAINING</a:t>
            </a:r>
          </a:p>
        </p:txBody>
      </p:sp>
    </p:spTree>
    <p:extLst>
      <p:ext uri="{BB962C8B-B14F-4D97-AF65-F5344CB8AC3E}">
        <p14:creationId val="168825876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9"/>
                                        </p:tgtEl>
                                        <p:attrNameLst>
                                          <p:attrName>style.visibility</p:attrName>
                                        </p:attrNameLst>
                                      </p:cBhvr>
                                      <p:to>
                                        <p:strVal val="visible"/>
                                      </p:to>
                                    </p:set>
                                    <p:animEffect filter="wipe(up)" transition="in">
                                      <p:cBhvr>
                                        <p:cTn dur="500" id="7"/>
                                        <p:tgtEl>
                                          <p:spTgt spid="3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46"/>
                                        </p:tgtEl>
                                        <p:attrNameLst>
                                          <p:attrName>style.visibility</p:attrName>
                                        </p:attrNameLst>
                                      </p:cBhvr>
                                      <p:to>
                                        <p:strVal val="visible"/>
                                      </p:to>
                                    </p:set>
                                    <p:animEffect filter="wipe(up)" transition="in">
                                      <p:cBhvr>
                                        <p:cTn dur="500" id="10"/>
                                        <p:tgtEl>
                                          <p:spTgt spid="4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800" fill="hold" id="15"/>
                                        <p:tgtEl>
                                          <p:spTgt spid="35"/>
                                        </p:tgtEl>
                                        <p:attrNameLst>
                                          <p:attrName>ppt_x</p:attrName>
                                        </p:attrNameLst>
                                      </p:cBhvr>
                                      <p:tavLst>
                                        <p:tav tm="0">
                                          <p:val>
                                            <p:strVal val="0-#ppt_w/2"/>
                                          </p:val>
                                        </p:tav>
                                        <p:tav tm="100000">
                                          <p:val>
                                            <p:strVal val="#ppt_x"/>
                                          </p:val>
                                        </p:tav>
                                      </p:tavLst>
                                    </p:anim>
                                    <p:anim calcmode="lin" valueType="num">
                                      <p:cBhvr additive="base">
                                        <p:cTn dur="800" fill="hold" id="16"/>
                                        <p:tgtEl>
                                          <p:spTgt spid="3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800" fill="hold" id="19"/>
                                        <p:tgtEl>
                                          <p:spTgt spid="34"/>
                                        </p:tgtEl>
                                        <p:attrNameLst>
                                          <p:attrName>ppt_x</p:attrName>
                                        </p:attrNameLst>
                                      </p:cBhvr>
                                      <p:tavLst>
                                        <p:tav tm="0">
                                          <p:val>
                                            <p:strVal val="0-#ppt_w/2"/>
                                          </p:val>
                                        </p:tav>
                                        <p:tav tm="100000">
                                          <p:val>
                                            <p:strVal val="#ppt_x"/>
                                          </p:val>
                                        </p:tav>
                                      </p:tavLst>
                                    </p:anim>
                                    <p:anim calcmode="lin" valueType="num">
                                      <p:cBhvr additive="base">
                                        <p:cTn dur="800" fill="hold" id="20"/>
                                        <p:tgtEl>
                                          <p:spTgt spid="3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900" fill="hold" id="23"/>
                                        <p:tgtEl>
                                          <p:spTgt spid="38"/>
                                        </p:tgtEl>
                                        <p:attrNameLst>
                                          <p:attrName>ppt_x</p:attrName>
                                        </p:attrNameLst>
                                      </p:cBhvr>
                                      <p:tavLst>
                                        <p:tav tm="0">
                                          <p:val>
                                            <p:strVal val="0-#ppt_w/2"/>
                                          </p:val>
                                        </p:tav>
                                        <p:tav tm="100000">
                                          <p:val>
                                            <p:strVal val="#ppt_x"/>
                                          </p:val>
                                        </p:tav>
                                      </p:tavLst>
                                    </p:anim>
                                    <p:anim calcmode="lin" valueType="num">
                                      <p:cBhvr additive="base">
                                        <p:cTn dur="900" fill="hold" id="24"/>
                                        <p:tgtEl>
                                          <p:spTgt spid="3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1200" fill="hold" id="27"/>
                                        <p:tgtEl>
                                          <p:spTgt spid="40"/>
                                        </p:tgtEl>
                                        <p:attrNameLst>
                                          <p:attrName>ppt_x</p:attrName>
                                        </p:attrNameLst>
                                      </p:cBhvr>
                                      <p:tavLst>
                                        <p:tav tm="0">
                                          <p:val>
                                            <p:strVal val="0-#ppt_w/2"/>
                                          </p:val>
                                        </p:tav>
                                        <p:tav tm="100000">
                                          <p:val>
                                            <p:strVal val="#ppt_x"/>
                                          </p:val>
                                        </p:tav>
                                      </p:tavLst>
                                    </p:anim>
                                    <p:anim calcmode="lin" valueType="num">
                                      <p:cBhvr additive="base">
                                        <p:cTn dur="1200" fill="hold" id="28"/>
                                        <p:tgtEl>
                                          <p:spTgt spid="40"/>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2" presetSubtype="0">
                                  <p:stCondLst>
                                    <p:cond delay="0"/>
                                  </p:stCondLst>
                                  <p:childTnLst>
                                    <p:set>
                                      <p:cBhvr>
                                        <p:cTn dur="1" fill="hold" id="32">
                                          <p:stCondLst>
                                            <p:cond delay="0"/>
                                          </p:stCondLst>
                                        </p:cTn>
                                        <p:tgtEl>
                                          <p:spTgt spid="32"/>
                                        </p:tgtEl>
                                        <p:attrNameLst>
                                          <p:attrName>style.visibility</p:attrName>
                                        </p:attrNameLst>
                                      </p:cBhvr>
                                      <p:to>
                                        <p:strVal val="visible"/>
                                      </p:to>
                                    </p:set>
                                    <p:animScale>
                                      <p:cBhvr>
                                        <p:cTn decel="50000" dur="1000" fill="hold" id="33">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32"/>
                                        </p:tgtEl>
                                        <p:attrNameLst>
                                          <p:attrName>ppt_x</p:attrName>
                                          <p:attrName>ppt_y</p:attrName>
                                        </p:attrNameLst>
                                      </p:cBhvr>
                                    </p:animMotion>
                                    <p:animEffect filter="fade" transition="in">
                                      <p:cBhvr>
                                        <p:cTn dur="1000" id="35"/>
                                        <p:tgtEl>
                                          <p:spTgt spid="32"/>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7" presetSubtype="10">
                                  <p:stCondLst>
                                    <p:cond delay="0"/>
                                  </p:stCondLst>
                                  <p:iterate type="lt">
                                    <p:tmPct val="10000"/>
                                  </p:iterate>
                                  <p:childTnLst>
                                    <p:set>
                                      <p:cBhvr>
                                        <p:cTn dur="1" fill="hold" id="39">
                                          <p:stCondLst>
                                            <p:cond delay="0"/>
                                          </p:stCondLst>
                                        </p:cTn>
                                        <p:tgtEl>
                                          <p:spTgt spid="31"/>
                                        </p:tgtEl>
                                        <p:attrNameLst>
                                          <p:attrName>style.visibility</p:attrName>
                                        </p:attrNameLst>
                                      </p:cBhvr>
                                      <p:to>
                                        <p:strVal val="visible"/>
                                      </p:to>
                                    </p:set>
                                    <p:anim calcmode="lin" valueType="num">
                                      <p:cBhvr>
                                        <p:cTn dur="500" fill="hold" id="40"/>
                                        <p:tgtEl>
                                          <p:spTgt spid="31"/>
                                        </p:tgtEl>
                                        <p:attrNameLst>
                                          <p:attrName>ppt_w</p:attrName>
                                        </p:attrNameLst>
                                      </p:cBhvr>
                                      <p:tavLst>
                                        <p:tav tm="0">
                                          <p:val>
                                            <p:fltVal val="0"/>
                                          </p:val>
                                        </p:tav>
                                        <p:tav tm="100000">
                                          <p:val>
                                            <p:strVal val="#ppt_w"/>
                                          </p:val>
                                        </p:tav>
                                      </p:tavLst>
                                    </p:anim>
                                    <p:anim calcmode="lin" valueType="num">
                                      <p:cBhvr>
                                        <p:cTn dur="500" fill="hold" id="41"/>
                                        <p:tgtEl>
                                          <p:spTgt spid="31"/>
                                        </p:tgtEl>
                                        <p:attrNameLst>
                                          <p:attrName>ppt_h</p:attrName>
                                        </p:attrNameLst>
                                      </p:cBhvr>
                                      <p:tavLst>
                                        <p:tav tm="0">
                                          <p:val>
                                            <p:strVal val="#ppt_h"/>
                                          </p:val>
                                        </p:tav>
                                        <p:tav tm="100000">
                                          <p:val>
                                            <p:strVal val="#ppt_h"/>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37" presetSubtype="0">
                                  <p:stCondLst>
                                    <p:cond delay="0"/>
                                  </p:stCondLst>
                                  <p:childTnLst>
                                    <p:set>
                                      <p:cBhvr>
                                        <p:cTn dur="1" fill="hold" id="45">
                                          <p:stCondLst>
                                            <p:cond delay="0"/>
                                          </p:stCondLst>
                                        </p:cTn>
                                        <p:tgtEl>
                                          <p:spTgt spid="43"/>
                                        </p:tgtEl>
                                        <p:attrNameLst>
                                          <p:attrName>style.visibility</p:attrName>
                                        </p:attrNameLst>
                                      </p:cBhvr>
                                      <p:to>
                                        <p:strVal val="visible"/>
                                      </p:to>
                                    </p:set>
                                    <p:animEffect filter="fade" transition="in">
                                      <p:cBhvr>
                                        <p:cTn dur="1000" id="46"/>
                                        <p:tgtEl>
                                          <p:spTgt spid="43"/>
                                        </p:tgtEl>
                                      </p:cBhvr>
                                    </p:animEffect>
                                    <p:anim calcmode="lin" valueType="num">
                                      <p:cBhvr>
                                        <p:cTn dur="1000" fill="hold" id="47"/>
                                        <p:tgtEl>
                                          <p:spTgt spid="43"/>
                                        </p:tgtEl>
                                        <p:attrNameLst>
                                          <p:attrName>ppt_x</p:attrName>
                                        </p:attrNameLst>
                                      </p:cBhvr>
                                      <p:tavLst>
                                        <p:tav tm="0">
                                          <p:val>
                                            <p:strVal val="#ppt_x"/>
                                          </p:val>
                                        </p:tav>
                                        <p:tav tm="100000">
                                          <p:val>
                                            <p:strVal val="#ppt_x"/>
                                          </p:val>
                                        </p:tav>
                                      </p:tavLst>
                                    </p:anim>
                                    <p:anim calcmode="lin" valueType="num">
                                      <p:cBhvr>
                                        <p:cTn decel="100000" dur="900" fill="hold" id="48"/>
                                        <p:tgtEl>
                                          <p:spTgt spid="43"/>
                                        </p:tgtEl>
                                        <p:attrNameLst>
                                          <p:attrName>ppt_y</p:attrName>
                                        </p:attrNameLst>
                                      </p:cBhvr>
                                      <p:tavLst>
                                        <p:tav tm="0">
                                          <p:val>
                                            <p:strVal val="#ppt_y+1"/>
                                          </p:val>
                                        </p:tav>
                                        <p:tav tm="100000">
                                          <p:val>
                                            <p:strVal val="#ppt_y-.03"/>
                                          </p:val>
                                        </p:tav>
                                      </p:tavLst>
                                    </p:anim>
                                    <p:anim calcmode="lin" valueType="num">
                                      <p:cBhvr>
                                        <p:cTn accel="100000" dur="100" fill="hold" id="49">
                                          <p:stCondLst>
                                            <p:cond delay="900"/>
                                          </p:stCondLst>
                                        </p:cTn>
                                        <p:tgtEl>
                                          <p:spTgt spid="43"/>
                                        </p:tgtEl>
                                        <p:attrNameLst>
                                          <p:attrName>ppt_y</p:attrName>
                                        </p:attrNameLst>
                                      </p:cBhvr>
                                      <p:tavLst>
                                        <p:tav tm="0">
                                          <p:val>
                                            <p:strVal val="#ppt_y-.03"/>
                                          </p:val>
                                        </p:tav>
                                        <p:tav tm="100000">
                                          <p:val>
                                            <p:strVal val="#ppt_y"/>
                                          </p:val>
                                        </p:tav>
                                      </p:tavLst>
                                    </p:anim>
                                  </p:childTnLst>
                                </p:cTn>
                              </p:par>
                              <p:par>
                                <p:cTn fill="hold" grpId="0" id="50" nodeType="withEffect" presetClass="entr" presetID="37" presetSubtype="0">
                                  <p:stCondLst>
                                    <p:cond delay="0"/>
                                  </p:stCondLst>
                                  <p:childTnLst>
                                    <p:set>
                                      <p:cBhvr>
                                        <p:cTn dur="1" fill="hold" id="51">
                                          <p:stCondLst>
                                            <p:cond delay="0"/>
                                          </p:stCondLst>
                                        </p:cTn>
                                        <p:tgtEl>
                                          <p:spTgt spid="44"/>
                                        </p:tgtEl>
                                        <p:attrNameLst>
                                          <p:attrName>style.visibility</p:attrName>
                                        </p:attrNameLst>
                                      </p:cBhvr>
                                      <p:to>
                                        <p:strVal val="visible"/>
                                      </p:to>
                                    </p:set>
                                    <p:animEffect filter="fade" transition="in">
                                      <p:cBhvr>
                                        <p:cTn dur="1000" id="52"/>
                                        <p:tgtEl>
                                          <p:spTgt spid="44"/>
                                        </p:tgtEl>
                                      </p:cBhvr>
                                    </p:animEffect>
                                    <p:anim calcmode="lin" valueType="num">
                                      <p:cBhvr>
                                        <p:cTn dur="1000" fill="hold" id="53"/>
                                        <p:tgtEl>
                                          <p:spTgt spid="44"/>
                                        </p:tgtEl>
                                        <p:attrNameLst>
                                          <p:attrName>ppt_x</p:attrName>
                                        </p:attrNameLst>
                                      </p:cBhvr>
                                      <p:tavLst>
                                        <p:tav tm="0">
                                          <p:val>
                                            <p:strVal val="#ppt_x"/>
                                          </p:val>
                                        </p:tav>
                                        <p:tav tm="100000">
                                          <p:val>
                                            <p:strVal val="#ppt_x"/>
                                          </p:val>
                                        </p:tav>
                                      </p:tavLst>
                                    </p:anim>
                                    <p:anim calcmode="lin" valueType="num">
                                      <p:cBhvr>
                                        <p:cTn decel="100000" dur="900" fill="hold" id="54"/>
                                        <p:tgtEl>
                                          <p:spTgt spid="44"/>
                                        </p:tgtEl>
                                        <p:attrNameLst>
                                          <p:attrName>ppt_y</p:attrName>
                                        </p:attrNameLst>
                                      </p:cBhvr>
                                      <p:tavLst>
                                        <p:tav tm="0">
                                          <p:val>
                                            <p:strVal val="#ppt_y+1"/>
                                          </p:val>
                                        </p:tav>
                                        <p:tav tm="100000">
                                          <p:val>
                                            <p:strVal val="#ppt_y-.03"/>
                                          </p:val>
                                        </p:tav>
                                      </p:tavLst>
                                    </p:anim>
                                    <p:anim calcmode="lin" valueType="num">
                                      <p:cBhvr>
                                        <p:cTn accel="100000" dur="100" fill="hold" id="55">
                                          <p:stCondLst>
                                            <p:cond delay="900"/>
                                          </p:stCondLst>
                                        </p:cTn>
                                        <p:tgtEl>
                                          <p:spTgt spid="44"/>
                                        </p:tgtEl>
                                        <p:attrNameLst>
                                          <p:attrName>ppt_y</p:attrName>
                                        </p:attrNameLst>
                                      </p:cBhvr>
                                      <p:tavLst>
                                        <p:tav tm="0">
                                          <p:val>
                                            <p:strVal val="#ppt_y-.03"/>
                                          </p:val>
                                        </p:tav>
                                        <p:tav tm="100000">
                                          <p:val>
                                            <p:strVal val="#ppt_y"/>
                                          </p:val>
                                        </p:tav>
                                      </p:tavLst>
                                    </p:anim>
                                  </p:childTnLst>
                                </p:cTn>
                              </p:par>
                              <p:par>
                                <p:cTn fill="hold" grpId="0" id="56" nodeType="withEffect" presetClass="entr" presetID="37" presetSubtype="0">
                                  <p:stCondLst>
                                    <p:cond delay="0"/>
                                  </p:stCondLst>
                                  <p:childTnLst>
                                    <p:set>
                                      <p:cBhvr>
                                        <p:cTn dur="1" fill="hold" id="57">
                                          <p:stCondLst>
                                            <p:cond delay="0"/>
                                          </p:stCondLst>
                                        </p:cTn>
                                        <p:tgtEl>
                                          <p:spTgt spid="42"/>
                                        </p:tgtEl>
                                        <p:attrNameLst>
                                          <p:attrName>style.visibility</p:attrName>
                                        </p:attrNameLst>
                                      </p:cBhvr>
                                      <p:to>
                                        <p:strVal val="visible"/>
                                      </p:to>
                                    </p:set>
                                    <p:animEffect filter="fade" transition="in">
                                      <p:cBhvr>
                                        <p:cTn dur="1000" id="58"/>
                                        <p:tgtEl>
                                          <p:spTgt spid="42"/>
                                        </p:tgtEl>
                                      </p:cBhvr>
                                    </p:animEffect>
                                    <p:anim calcmode="lin" valueType="num">
                                      <p:cBhvr>
                                        <p:cTn dur="1000" fill="hold" id="59"/>
                                        <p:tgtEl>
                                          <p:spTgt spid="42"/>
                                        </p:tgtEl>
                                        <p:attrNameLst>
                                          <p:attrName>ppt_x</p:attrName>
                                        </p:attrNameLst>
                                      </p:cBhvr>
                                      <p:tavLst>
                                        <p:tav tm="0">
                                          <p:val>
                                            <p:strVal val="#ppt_x"/>
                                          </p:val>
                                        </p:tav>
                                        <p:tav tm="100000">
                                          <p:val>
                                            <p:strVal val="#ppt_x"/>
                                          </p:val>
                                        </p:tav>
                                      </p:tavLst>
                                    </p:anim>
                                    <p:anim calcmode="lin" valueType="num">
                                      <p:cBhvr>
                                        <p:cTn decel="100000" dur="900" fill="hold" id="60"/>
                                        <p:tgtEl>
                                          <p:spTgt spid="42"/>
                                        </p:tgtEl>
                                        <p:attrNameLst>
                                          <p:attrName>ppt_y</p:attrName>
                                        </p:attrNameLst>
                                      </p:cBhvr>
                                      <p:tavLst>
                                        <p:tav tm="0">
                                          <p:val>
                                            <p:strVal val="#ppt_y+1"/>
                                          </p:val>
                                        </p:tav>
                                        <p:tav tm="100000">
                                          <p:val>
                                            <p:strVal val="#ppt_y-.03"/>
                                          </p:val>
                                        </p:tav>
                                      </p:tavLst>
                                    </p:anim>
                                    <p:anim calcmode="lin" valueType="num">
                                      <p:cBhvr>
                                        <p:cTn accel="100000" dur="100" fill="hold" id="61">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53" presetSubtype="0">
                                  <p:stCondLst>
                                    <p:cond delay="0"/>
                                  </p:stCondLst>
                                  <p:childTnLst>
                                    <p:set>
                                      <p:cBhvr>
                                        <p:cTn dur="1" fill="hold" id="65">
                                          <p:stCondLst>
                                            <p:cond delay="0"/>
                                          </p:stCondLst>
                                        </p:cTn>
                                        <p:tgtEl>
                                          <p:spTgt spid="45"/>
                                        </p:tgtEl>
                                        <p:attrNameLst>
                                          <p:attrName>style.visibility</p:attrName>
                                        </p:attrNameLst>
                                      </p:cBhvr>
                                      <p:to>
                                        <p:strVal val="visible"/>
                                      </p:to>
                                    </p:set>
                                    <p:anim calcmode="lin" valueType="num">
                                      <p:cBhvr>
                                        <p:cTn dur="500" fill="hold" id="66"/>
                                        <p:tgtEl>
                                          <p:spTgt spid="45"/>
                                        </p:tgtEl>
                                        <p:attrNameLst>
                                          <p:attrName>ppt_w</p:attrName>
                                        </p:attrNameLst>
                                      </p:cBhvr>
                                      <p:tavLst>
                                        <p:tav tm="0">
                                          <p:val>
                                            <p:fltVal val="0"/>
                                          </p:val>
                                        </p:tav>
                                        <p:tav tm="100000">
                                          <p:val>
                                            <p:strVal val="#ppt_w"/>
                                          </p:val>
                                        </p:tav>
                                      </p:tavLst>
                                    </p:anim>
                                    <p:anim calcmode="lin" valueType="num">
                                      <p:cBhvr>
                                        <p:cTn dur="500" fill="hold" id="67"/>
                                        <p:tgtEl>
                                          <p:spTgt spid="45"/>
                                        </p:tgtEl>
                                        <p:attrNameLst>
                                          <p:attrName>ppt_h</p:attrName>
                                        </p:attrNameLst>
                                      </p:cBhvr>
                                      <p:tavLst>
                                        <p:tav tm="0">
                                          <p:val>
                                            <p:fltVal val="0"/>
                                          </p:val>
                                        </p:tav>
                                        <p:tav tm="100000">
                                          <p:val>
                                            <p:strVal val="#ppt_h"/>
                                          </p:val>
                                        </p:tav>
                                      </p:tavLst>
                                    </p:anim>
                                    <p:animEffect filter="fade" transition="in">
                                      <p:cBhvr>
                                        <p:cTn dur="500" id="6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8"/>
      <p:bldP grpId="0" spid="39"/>
      <p:bldP grpId="0" spid="40"/>
      <p:bldP grpId="0" spid="31"/>
      <p:bldP grpId="0" spid="32"/>
      <p:bldP grpId="0" spid="42"/>
      <p:bldP grpId="0" spid="43"/>
      <p:bldP grpId="0" spid="44"/>
      <p:bldP grpId="0" spid="45"/>
      <p:bldP grpId="0" spid="4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51674" y="304109"/>
            <a:ext cx="6172277" cy="553205"/>
            <a:chOff x="-451674" y="304109"/>
            <a:chExt cx="6172277" cy="553205"/>
          </a:xfrm>
        </p:grpSpPr>
        <p:sp>
          <p:nvSpPr>
            <p:cNvPr id="8"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面试的过去与未来</a:t>
              </a:r>
            </a:p>
          </p:txBody>
        </p:sp>
        <p:grpSp>
          <p:nvGrpSpPr>
            <p:cNvPr id="10" name="组合 9"/>
            <p:cNvGrpSpPr/>
            <p:nvPr/>
          </p:nvGrpSpPr>
          <p:grpSpPr>
            <a:xfrm>
              <a:off x="-451674" y="304109"/>
              <a:ext cx="1217948" cy="553205"/>
              <a:chOff x="-337374" y="247695"/>
              <a:chExt cx="835806" cy="379632"/>
            </a:xfrm>
          </p:grpSpPr>
          <p:sp>
            <p:nvSpPr>
              <p:cNvPr id="11" name="平行四边形 10"/>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2" name="平行四边形 11"/>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29" name="组合 44"/>
          <p:cNvGrpSpPr/>
          <p:nvPr/>
        </p:nvGrpSpPr>
        <p:grpSpPr>
          <a:xfrm>
            <a:off x="3990149" y="1770067"/>
            <a:ext cx="4011094" cy="4013996"/>
            <a:chExt cx="4392474" cy="4393594"/>
          </a:xfrm>
        </p:grpSpPr>
        <p:grpSp>
          <p:nvGrpSpPr>
            <p:cNvPr id="34" name="组合 30"/>
            <p:cNvGrpSpPr/>
            <p:nvPr/>
          </p:nvGrpSpPr>
          <p:grpSpPr>
            <a:xfrm>
              <a:off x="0" y="0"/>
              <a:ext cx="4392474" cy="4393594"/>
              <a:chExt cx="4392474" cy="4393594"/>
            </a:xfrm>
          </p:grpSpPr>
          <p:sp>
            <p:nvSpPr>
              <p:cNvPr id="36" name="Freeform 5"/>
              <p:cNvSpPr/>
              <p:nvPr/>
            </p:nvSpPr>
            <p:spPr bwMode="auto">
              <a:xfrm rot="2700000">
                <a:off x="1722485" y="615110"/>
                <a:ext cx="1941774" cy="711551"/>
              </a:xfrm>
              <a:custGeom>
                <a:gdLst>
                  <a:gd fmla="*/ 2147483647 w 821" name="T0"/>
                  <a:gd fmla="*/ 2147483647 h 301" name="T1"/>
                  <a:gd fmla="*/ 0 w 821" name="T2"/>
                  <a:gd fmla="*/ 2147483647 h 301" name="T3"/>
                  <a:gd fmla="*/ 2147483647 w 821" name="T4"/>
                  <a:gd fmla="*/ 2147483647 h 301" name="T5"/>
                  <a:gd fmla="*/ 2147483647 w 821" name="T6"/>
                  <a:gd fmla="*/ 0 h 301" name="T7"/>
                  <a:gd fmla="*/ 2147483647 w 821" name="T8"/>
                  <a:gd fmla="*/ 0 h 301" name="T9"/>
                  <a:gd fmla="*/ 2147483647 w 821" name="T10"/>
                  <a:gd fmla="*/ 2147483647 h 301" name="T11"/>
                  <a:gd fmla="*/ 0 60000 65536" name="T12"/>
                  <a:gd fmla="*/ 0 60000 65536" name="T13"/>
                  <a:gd fmla="*/ 0 60000 65536" name="T14"/>
                  <a:gd fmla="*/ 0 60000 65536" name="T15"/>
                  <a:gd fmla="*/ 0 60000 65536" name="T16"/>
                  <a:gd fmla="*/ 0 60000 65536" name="T17"/>
                  <a:gd fmla="*/ 0 w 821" name="T18"/>
                  <a:gd fmla="*/ 0 h 301" name="T19"/>
                  <a:gd fmla="*/ 821 w 821" name="T20"/>
                  <a:gd fmla="*/ 301 h 301" name="T21"/>
                </a:gdLst>
                <a:cxnLst>
                  <a:cxn ang="T12">
                    <a:pos x="T0" y="T1"/>
                  </a:cxn>
                  <a:cxn ang="T13">
                    <a:pos x="T2" y="T3"/>
                  </a:cxn>
                  <a:cxn ang="T14">
                    <a:pos x="T4" y="T5"/>
                  </a:cxn>
                  <a:cxn ang="T15">
                    <a:pos x="T6" y="T7"/>
                  </a:cxn>
                  <a:cxn ang="T16">
                    <a:pos x="T8" y="T9"/>
                  </a:cxn>
                  <a:cxn ang="T17">
                    <a:pos x="T10" y="T11"/>
                  </a:cxn>
                </a:cxnLst>
                <a:rect b="T21" l="T18" r="T20" t="T19"/>
                <a:pathLst>
                  <a:path h="301" w="82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6"/>
              <p:cNvSpPr/>
              <p:nvPr/>
            </p:nvSpPr>
            <p:spPr bwMode="auto">
              <a:xfrm rot="2700000">
                <a:off x="3064311" y="1725311"/>
                <a:ext cx="714549" cy="1941775"/>
              </a:xfrm>
              <a:custGeom>
                <a:gdLst>
                  <a:gd fmla="*/ 2147483647 w 302" name="T0"/>
                  <a:gd fmla="*/ 2147483647 h 821" name="T1"/>
                  <a:gd fmla="*/ 0 w 302" name="T2"/>
                  <a:gd fmla="*/ 0 h 821" name="T3"/>
                  <a:gd fmla="*/ 0 w 302" name="T4"/>
                  <a:gd fmla="*/ 2147483647 h 821" name="T5"/>
                  <a:gd fmla="*/ 2147483647 w 302" name="T6"/>
                  <a:gd fmla="*/ 2147483647 h 821" name="T7"/>
                  <a:gd fmla="*/ 2147483647 w 302" name="T8"/>
                  <a:gd fmla="*/ 2147483647 h 821" name="T9"/>
                  <a:gd fmla="*/ 2147483647 w 302" name="T10"/>
                  <a:gd fmla="*/ 2147483647 h 821" name="T11"/>
                  <a:gd fmla="*/ 0 60000 65536" name="T12"/>
                  <a:gd fmla="*/ 0 60000 65536" name="T13"/>
                  <a:gd fmla="*/ 0 60000 65536" name="T14"/>
                  <a:gd fmla="*/ 0 60000 65536" name="T15"/>
                  <a:gd fmla="*/ 0 60000 65536" name="T16"/>
                  <a:gd fmla="*/ 0 60000 65536" name="T17"/>
                  <a:gd fmla="*/ 0 w 302" name="T18"/>
                  <a:gd fmla="*/ 0 h 821" name="T19"/>
                  <a:gd fmla="*/ 302 w 302" name="T20"/>
                  <a:gd fmla="*/ 821 h 821" name="T21"/>
                </a:gdLst>
                <a:cxnLst>
                  <a:cxn ang="T12">
                    <a:pos x="T0" y="T1"/>
                  </a:cxn>
                  <a:cxn ang="T13">
                    <a:pos x="T2" y="T3"/>
                  </a:cxn>
                  <a:cxn ang="T14">
                    <a:pos x="T4" y="T5"/>
                  </a:cxn>
                  <a:cxn ang="T15">
                    <a:pos x="T6" y="T7"/>
                  </a:cxn>
                  <a:cxn ang="T16">
                    <a:pos x="T8" y="T9"/>
                  </a:cxn>
                  <a:cxn ang="T17">
                    <a:pos x="T10" y="T11"/>
                  </a:cxn>
                </a:cxnLst>
                <a:rect b="T21" l="T18" r="T20" t="T19"/>
                <a:pathLst>
                  <a:path h="821" w="302">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D14337"/>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7"/>
              <p:cNvSpPr/>
              <p:nvPr/>
            </p:nvSpPr>
            <p:spPr bwMode="auto">
              <a:xfrm rot="2700000">
                <a:off x="2580127" y="1261992"/>
                <a:ext cx="1863824" cy="1076321"/>
              </a:xfrm>
              <a:custGeom>
                <a:gdLst>
                  <a:gd fmla="*/ 2147483647 w 788" name="T0"/>
                  <a:gd fmla="*/ 2147483647 h 455" name="T1"/>
                  <a:gd fmla="*/ 2147483647 w 788" name="T2"/>
                  <a:gd fmla="*/ 2147483647 h 455" name="T3"/>
                  <a:gd fmla="*/ 2147483647 w 788" name="T4"/>
                  <a:gd fmla="*/ 2147483647 h 455" name="T5"/>
                  <a:gd fmla="*/ 2147483647 w 788" name="T6"/>
                  <a:gd fmla="*/ 2147483647 h 455" name="T7"/>
                  <a:gd fmla="*/ 2147483647 w 788" name="T8"/>
                  <a:gd fmla="*/ 2147483647 h 455" name="T9"/>
                  <a:gd fmla="*/ 2147483647 w 788" name="T10"/>
                  <a:gd fmla="*/ 2147483647 h 455" name="T11"/>
                  <a:gd fmla="*/ 2147483647 w 788" name="T12"/>
                  <a:gd fmla="*/ 2147483647 h 455" name="T13"/>
                  <a:gd fmla="*/ 2147483647 w 788" name="T14"/>
                  <a:gd fmla="*/ 2147483647 h 455" name="T15"/>
                  <a:gd fmla="*/ 2147483647 w 788" name="T16"/>
                  <a:gd fmla="*/ 2147483647 h 455" name="T17"/>
                  <a:gd fmla="*/ 2147483647 w 788" name="T18"/>
                  <a:gd fmla="*/ 2147483647 h 455" name="T19"/>
                  <a:gd fmla="*/ 2147483647 w 788" name="T20"/>
                  <a:gd fmla="*/ 2147483647 h 455" name="T21"/>
                  <a:gd fmla="*/ 2147483647 w 788" name="T22"/>
                  <a:gd fmla="*/ 2147483647 h 455" name="T23"/>
                  <a:gd fmla="*/ 2147483647 w 788" name="T24"/>
                  <a:gd fmla="*/ 2147483647 h 455" name="T25"/>
                  <a:gd fmla="*/ 2147483647 w 788" name="T26"/>
                  <a:gd fmla="*/ 2147483647 h 45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88" name="T42"/>
                  <a:gd fmla="*/ 0 h 455" name="T43"/>
                  <a:gd fmla="*/ 788 w 788" name="T44"/>
                  <a:gd fmla="*/ 455 h 45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55" w="788">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B83C28"/>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8"/>
              <p:cNvSpPr/>
              <p:nvPr/>
            </p:nvSpPr>
            <p:spPr bwMode="auto">
              <a:xfrm rot="2700000">
                <a:off x="730626" y="3067930"/>
                <a:ext cx="1939775" cy="711551"/>
              </a:xfrm>
              <a:custGeom>
                <a:gdLst>
                  <a:gd fmla="*/ 2147483647 w 820" name="T0"/>
                  <a:gd fmla="*/ 2147483647 h 301" name="T1"/>
                  <a:gd fmla="*/ 2147483647 w 820" name="T2"/>
                  <a:gd fmla="*/ 0 h 301" name="T3"/>
                  <a:gd fmla="*/ 0 w 820" name="T4"/>
                  <a:gd fmla="*/ 0 h 301" name="T5"/>
                  <a:gd fmla="*/ 0 w 820" name="T6"/>
                  <a:gd fmla="*/ 2147483647 h 301" name="T7"/>
                  <a:gd fmla="*/ 2147483647 w 820" name="T8"/>
                  <a:gd fmla="*/ 2147483647 h 301" name="T9"/>
                  <a:gd fmla="*/ 2147483647 w 820" name="T10"/>
                  <a:gd fmla="*/ 2147483647 h 301" name="T11"/>
                  <a:gd fmla="*/ 0 60000 65536" name="T12"/>
                  <a:gd fmla="*/ 0 60000 65536" name="T13"/>
                  <a:gd fmla="*/ 0 60000 65536" name="T14"/>
                  <a:gd fmla="*/ 0 60000 65536" name="T15"/>
                  <a:gd fmla="*/ 0 60000 65536" name="T16"/>
                  <a:gd fmla="*/ 0 60000 65536" name="T17"/>
                  <a:gd fmla="*/ 0 w 820" name="T18"/>
                  <a:gd fmla="*/ 0 h 301" name="T19"/>
                  <a:gd fmla="*/ 820 w 820" name="T20"/>
                  <a:gd fmla="*/ 301 h 301" name="T21"/>
                </a:gdLst>
                <a:cxnLst>
                  <a:cxn ang="T12">
                    <a:pos x="T0" y="T1"/>
                  </a:cxn>
                  <a:cxn ang="T13">
                    <a:pos x="T2" y="T3"/>
                  </a:cxn>
                  <a:cxn ang="T14">
                    <a:pos x="T4" y="T5"/>
                  </a:cxn>
                  <a:cxn ang="T15">
                    <a:pos x="T6" y="T7"/>
                  </a:cxn>
                  <a:cxn ang="T16">
                    <a:pos x="T8" y="T9"/>
                  </a:cxn>
                  <a:cxn ang="T17">
                    <a:pos x="T10" y="T11"/>
                  </a:cxn>
                </a:cxnLst>
                <a:rect b="T21" l="T18" r="T20" t="T19"/>
                <a:pathLst>
                  <a:path h="301" w="820">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Freeform 9"/>
              <p:cNvSpPr/>
              <p:nvPr/>
            </p:nvSpPr>
            <p:spPr bwMode="auto">
              <a:xfrm rot="2700000">
                <a:off x="2052721" y="2581222"/>
                <a:ext cx="1081317" cy="1870820"/>
              </a:xfrm>
              <a:custGeom>
                <a:gdLst>
                  <a:gd fmla="*/ 2147483647 w 457" name="T0"/>
                  <a:gd fmla="*/ 2147483647 h 791" name="T1"/>
                  <a:gd fmla="*/ 2147483647 w 457" name="T2"/>
                  <a:gd fmla="*/ 2147483647 h 791" name="T3"/>
                  <a:gd fmla="*/ 2147483647 w 457" name="T4"/>
                  <a:gd fmla="*/ 2147483647 h 791" name="T5"/>
                  <a:gd fmla="*/ 2147483647 w 457" name="T6"/>
                  <a:gd fmla="*/ 2147483647 h 791" name="T7"/>
                  <a:gd fmla="*/ 2147483647 w 457" name="T8"/>
                  <a:gd fmla="*/ 2147483647 h 791" name="T9"/>
                  <a:gd fmla="*/ 2147483647 w 457" name="T10"/>
                  <a:gd fmla="*/ 2147483647 h 791" name="T11"/>
                  <a:gd fmla="*/ 2147483647 w 457" name="T12"/>
                  <a:gd fmla="*/ 2147483647 h 791" name="T13"/>
                  <a:gd fmla="*/ 2147483647 w 457" name="T14"/>
                  <a:gd fmla="*/ 2147483647 h 791" name="T15"/>
                  <a:gd fmla="*/ 2147483647 w 457" name="T16"/>
                  <a:gd fmla="*/ 2147483647 h 791" name="T17"/>
                  <a:gd fmla="*/ 2147483647 w 457" name="T18"/>
                  <a:gd fmla="*/ 2147483647 h 791" name="T19"/>
                  <a:gd fmla="*/ 2147483647 w 457" name="T20"/>
                  <a:gd fmla="*/ 2147483647 h 791" name="T21"/>
                  <a:gd fmla="*/ 0 w 457" name="T22"/>
                  <a:gd fmla="*/ 2147483647 h 791" name="T23"/>
                  <a:gd fmla="*/ 2147483647 w 457" name="T24"/>
                  <a:gd fmla="*/ 2147483647 h 791" name="T25"/>
                  <a:gd fmla="*/ 2147483647 w 457" name="T26"/>
                  <a:gd fmla="*/ 2147483647 h 79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7" name="T42"/>
                  <a:gd fmla="*/ 0 h 791" name="T43"/>
                  <a:gd fmla="*/ 457 w 457" name="T44"/>
                  <a:gd fmla="*/ 791 h 79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91" w="457">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10"/>
              <p:cNvSpPr/>
              <p:nvPr/>
            </p:nvSpPr>
            <p:spPr bwMode="auto">
              <a:xfrm rot="2700000">
                <a:off x="614612" y="726093"/>
                <a:ext cx="712551" cy="1941775"/>
              </a:xfrm>
              <a:custGeom>
                <a:gdLst>
                  <a:gd fmla="*/ 2147483647 w 301" name="T0"/>
                  <a:gd fmla="*/ 2147483647 h 821" name="T1"/>
                  <a:gd fmla="*/ 2147483647 w 301" name="T2"/>
                  <a:gd fmla="*/ 2147483647 h 821" name="T3"/>
                  <a:gd fmla="*/ 2147483647 w 301" name="T4"/>
                  <a:gd fmla="*/ 0 h 821" name="T5"/>
                  <a:gd fmla="*/ 0 w 301" name="T6"/>
                  <a:gd fmla="*/ 0 h 821" name="T7"/>
                  <a:gd fmla="*/ 0 w 301" name="T8"/>
                  <a:gd fmla="*/ 2147483647 h 821" name="T9"/>
                  <a:gd fmla="*/ 2147483647 w 301" name="T10"/>
                  <a:gd fmla="*/ 2147483647 h 821" name="T11"/>
                  <a:gd fmla="*/ 0 60000 65536" name="T12"/>
                  <a:gd fmla="*/ 0 60000 65536" name="T13"/>
                  <a:gd fmla="*/ 0 60000 65536" name="T14"/>
                  <a:gd fmla="*/ 0 60000 65536" name="T15"/>
                  <a:gd fmla="*/ 0 60000 65536" name="T16"/>
                  <a:gd fmla="*/ 0 60000 65536" name="T17"/>
                  <a:gd fmla="*/ 0 w 301" name="T18"/>
                  <a:gd fmla="*/ 0 h 821" name="T19"/>
                  <a:gd fmla="*/ 301 w 301" name="T20"/>
                  <a:gd fmla="*/ 821 h 821" name="T21"/>
                </a:gdLst>
                <a:cxnLst>
                  <a:cxn ang="T12">
                    <a:pos x="T0" y="T1"/>
                  </a:cxn>
                  <a:cxn ang="T13">
                    <a:pos x="T2" y="T3"/>
                  </a:cxn>
                  <a:cxn ang="T14">
                    <a:pos x="T4" y="T5"/>
                  </a:cxn>
                  <a:cxn ang="T15">
                    <a:pos x="T6" y="T7"/>
                  </a:cxn>
                  <a:cxn ang="T16">
                    <a:pos x="T8" y="T9"/>
                  </a:cxn>
                  <a:cxn ang="T17">
                    <a:pos x="T10" y="T11"/>
                  </a:cxn>
                </a:cxnLst>
                <a:rect b="T21" l="T18" r="T20" t="T19"/>
                <a:pathLst>
                  <a:path h="821" w="30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D14337"/>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11"/>
              <p:cNvSpPr/>
              <p:nvPr/>
            </p:nvSpPr>
            <p:spPr bwMode="auto">
              <a:xfrm rot="2700000">
                <a:off x="-56035" y="2051393"/>
                <a:ext cx="1870819" cy="1078320"/>
              </a:xfrm>
              <a:custGeom>
                <a:gdLst>
                  <a:gd fmla="*/ 2147483647 w 791" name="T0"/>
                  <a:gd fmla="*/ 2147483647 h 456" name="T1"/>
                  <a:gd fmla="*/ 2147483647 w 791" name="T2"/>
                  <a:gd fmla="*/ 2147483647 h 456" name="T3"/>
                  <a:gd fmla="*/ 2147483647 w 791" name="T4"/>
                  <a:gd fmla="*/ 2147483647 h 456" name="T5"/>
                  <a:gd fmla="*/ 2147483647 w 791" name="T6"/>
                  <a:gd fmla="*/ 2147483647 h 456" name="T7"/>
                  <a:gd fmla="*/ 2147483647 w 791" name="T8"/>
                  <a:gd fmla="*/ 2147483647 h 456" name="T9"/>
                  <a:gd fmla="*/ 2147483647 w 791" name="T10"/>
                  <a:gd fmla="*/ 2147483647 h 456" name="T11"/>
                  <a:gd fmla="*/ 2147483647 w 791" name="T12"/>
                  <a:gd fmla="*/ 2147483647 h 456" name="T13"/>
                  <a:gd fmla="*/ 2147483647 w 791" name="T14"/>
                  <a:gd fmla="*/ 2147483647 h 456" name="T15"/>
                  <a:gd fmla="*/ 2147483647 w 791" name="T16"/>
                  <a:gd fmla="*/ 2147483647 h 456" name="T17"/>
                  <a:gd fmla="*/ 2147483647 w 791" name="T18"/>
                  <a:gd fmla="*/ 2147483647 h 456" name="T19"/>
                  <a:gd fmla="*/ 2147483647 w 791" name="T20"/>
                  <a:gd fmla="*/ 2147483647 h 456" name="T21"/>
                  <a:gd fmla="*/ 2147483647 w 791" name="T22"/>
                  <a:gd fmla="*/ 0 h 456" name="T23"/>
                  <a:gd fmla="*/ 2147483647 w 791" name="T24"/>
                  <a:gd fmla="*/ 2147483647 h 456" name="T25"/>
                  <a:gd fmla="*/ 2147483647 w 791" name="T26"/>
                  <a:gd fmla="*/ 2147483647 h 4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91" name="T42"/>
                  <a:gd fmla="*/ 0 h 456" name="T43"/>
                  <a:gd fmla="*/ 791 w 791" name="T44"/>
                  <a:gd fmla="*/ 456 h 4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56" w="791">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B83C28"/>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5" name="Freeform 12"/>
            <p:cNvSpPr/>
            <p:nvPr/>
          </p:nvSpPr>
          <p:spPr bwMode="auto">
            <a:xfrm rot="2700000">
              <a:off x="1261261" y="-56035"/>
              <a:ext cx="1081317" cy="1870820"/>
            </a:xfrm>
            <a:custGeom>
              <a:gdLst>
                <a:gd fmla="*/ 2147483647 w 457" name="T0"/>
                <a:gd fmla="*/ 2147483647 h 791" name="T1"/>
                <a:gd fmla="*/ 2147483647 w 457" name="T2"/>
                <a:gd fmla="*/ 2147483647 h 791" name="T3"/>
                <a:gd fmla="*/ 2147483647 w 457" name="T4"/>
                <a:gd fmla="*/ 2147483647 h 791" name="T5"/>
                <a:gd fmla="*/ 2147483647 w 457" name="T6"/>
                <a:gd fmla="*/ 2147483647 h 791" name="T7"/>
                <a:gd fmla="*/ 2147483647 w 457" name="T8"/>
                <a:gd fmla="*/ 2147483647 h 791" name="T9"/>
                <a:gd fmla="*/ 2147483647 w 457" name="T10"/>
                <a:gd fmla="*/ 2147483647 h 791" name="T11"/>
                <a:gd fmla="*/ 2147483647 w 457" name="T12"/>
                <a:gd fmla="*/ 2147483647 h 791" name="T13"/>
                <a:gd fmla="*/ 2147483647 w 457" name="T14"/>
                <a:gd fmla="*/ 2147483647 h 791" name="T15"/>
                <a:gd fmla="*/ 2147483647 w 457" name="T16"/>
                <a:gd fmla="*/ 2147483647 h 791" name="T17"/>
                <a:gd fmla="*/ 2147483647 w 457" name="T18"/>
                <a:gd fmla="*/ 2147483647 h 791" name="T19"/>
                <a:gd fmla="*/ 2147483647 w 457" name="T20"/>
                <a:gd fmla="*/ 2147483647 h 791" name="T21"/>
                <a:gd fmla="*/ 2147483647 w 457" name="T22"/>
                <a:gd fmla="*/ 2147483647 h 791" name="T23"/>
                <a:gd fmla="*/ 2147483647 w 457" name="T24"/>
                <a:gd fmla="*/ 2147483647 h 791" name="T25"/>
                <a:gd fmla="*/ 2147483647 w 457" name="T26"/>
                <a:gd fmla="*/ 2147483647 h 79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7" name="T42"/>
                <a:gd fmla="*/ 0 h 791" name="T43"/>
                <a:gd fmla="*/ 457 w 457" name="T44"/>
                <a:gd fmla="*/ 791 h 79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91" w="457">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515" u="none">
                <a:ln>
                  <a:noFill/>
                </a:ln>
                <a:solidFill>
                  <a:prstClr val="black"/>
                </a:solidFill>
                <a:effectLst/>
                <a:uLnTx/>
                <a:uFillTx/>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 name="矩形 1"/>
          <p:cNvSpPr/>
          <p:nvPr/>
        </p:nvSpPr>
        <p:spPr>
          <a:xfrm>
            <a:off x="5380526" y="3600664"/>
            <a:ext cx="1249680" cy="365608"/>
          </a:xfrm>
          <a:prstGeom prst="rect">
            <a:avLst/>
          </a:prstGeom>
        </p:spPr>
        <p:txBody>
          <a:bodyPr wrap="none">
            <a:spAutoFit/>
          </a:bodyPr>
          <a:lstStyle/>
          <a:p>
            <a:r>
              <a:rPr altLang="en-US" b="1" lang="zh-CN" smtClean="0" spc="300" sz="1799">
                <a:solidFill>
                  <a:schemeClr val="tx1">
                    <a:lumMod val="85000"/>
                    <a:lumOff val="15000"/>
                  </a:schemeClr>
                </a:solidFill>
                <a:latin typeface="Adobe Arabic"/>
                <a:ea typeface="微软雅黑"/>
                <a:cs typeface="+mn-ea"/>
                <a:sym typeface="+mn-lt"/>
              </a:rPr>
              <a:t>发展趋势</a:t>
            </a:r>
          </a:p>
        </p:txBody>
      </p:sp>
      <p:grpSp>
        <p:nvGrpSpPr>
          <p:cNvPr id="43" name="组合 34"/>
          <p:cNvGrpSpPr/>
          <p:nvPr/>
        </p:nvGrpSpPr>
        <p:grpSpPr>
          <a:xfrm>
            <a:off x="3570107" y="2293899"/>
            <a:ext cx="396708" cy="396708"/>
            <a:chExt cx="812800" cy="812800"/>
          </a:xfrm>
        </p:grpSpPr>
        <p:sp>
          <p:nvSpPr>
            <p:cNvPr id="44"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 name="矩形 2"/>
          <p:cNvSpPr/>
          <p:nvPr/>
        </p:nvSpPr>
        <p:spPr>
          <a:xfrm>
            <a:off x="1462718" y="2278693"/>
            <a:ext cx="2011680" cy="365760"/>
          </a:xfrm>
          <a:prstGeom prst="rect">
            <a:avLst/>
          </a:prstGeom>
        </p:spPr>
        <p:txBody>
          <a:bodyPr wrap="none">
            <a:spAutoFit/>
          </a:bodyPr>
          <a:lstStyle/>
          <a:p>
            <a:pPr algn="r"/>
            <a:r>
              <a:rPr altLang="en-US" lang="zh-CN">
                <a:solidFill>
                  <a:schemeClr val="tx1">
                    <a:lumMod val="85000"/>
                    <a:lumOff val="15000"/>
                  </a:schemeClr>
                </a:solidFill>
                <a:latin typeface="Adobe Arabic"/>
                <a:ea typeface="微软雅黑"/>
                <a:cs typeface="+mn-ea"/>
                <a:sym typeface="+mn-lt"/>
              </a:rPr>
              <a:t>面试形式丰富多样</a:t>
            </a:r>
          </a:p>
        </p:txBody>
      </p:sp>
      <p:grpSp>
        <p:nvGrpSpPr>
          <p:cNvPr id="47" name="组合 34"/>
          <p:cNvGrpSpPr/>
          <p:nvPr/>
        </p:nvGrpSpPr>
        <p:grpSpPr>
          <a:xfrm>
            <a:off x="3564324" y="3507906"/>
            <a:ext cx="396708" cy="396708"/>
            <a:chExt cx="812800" cy="812800"/>
          </a:xfrm>
        </p:grpSpPr>
        <p:sp>
          <p:nvSpPr>
            <p:cNvPr id="48"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0" name="组合 34"/>
          <p:cNvGrpSpPr/>
          <p:nvPr/>
        </p:nvGrpSpPr>
        <p:grpSpPr>
          <a:xfrm>
            <a:off x="3576039" y="4820745"/>
            <a:ext cx="396708" cy="396708"/>
            <a:chExt cx="812800" cy="812800"/>
          </a:xfrm>
        </p:grpSpPr>
        <p:sp>
          <p:nvSpPr>
            <p:cNvPr id="51"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3" name="组合 34"/>
          <p:cNvGrpSpPr/>
          <p:nvPr/>
        </p:nvGrpSpPr>
        <p:grpSpPr>
          <a:xfrm>
            <a:off x="8163491" y="2293899"/>
            <a:ext cx="396708" cy="396708"/>
            <a:chExt cx="812800" cy="812800"/>
          </a:xfrm>
        </p:grpSpPr>
        <p:sp>
          <p:nvSpPr>
            <p:cNvPr id="54"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组合 34"/>
          <p:cNvGrpSpPr/>
          <p:nvPr/>
        </p:nvGrpSpPr>
        <p:grpSpPr>
          <a:xfrm>
            <a:off x="8157708" y="3507906"/>
            <a:ext cx="396708" cy="396708"/>
            <a:chExt cx="812800" cy="812800"/>
          </a:xfrm>
        </p:grpSpPr>
        <p:sp>
          <p:nvSpPr>
            <p:cNvPr id="57"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组合 34"/>
          <p:cNvGrpSpPr/>
          <p:nvPr/>
        </p:nvGrpSpPr>
        <p:grpSpPr>
          <a:xfrm>
            <a:off x="8169423" y="4820745"/>
            <a:ext cx="396708" cy="396708"/>
            <a:chExt cx="812800" cy="812800"/>
          </a:xfrm>
        </p:grpSpPr>
        <p:sp>
          <p:nvSpPr>
            <p:cNvPr id="60" name="椭圆 35"/>
            <p:cNvSpPr>
              <a:spLocks noChangeArrowheads="1"/>
            </p:cNvSpPr>
            <p:nvPr/>
          </p:nvSpPr>
          <p:spPr bwMode="auto">
            <a:xfrm>
              <a:off x="0" y="0"/>
              <a:ext cx="812800" cy="812800"/>
            </a:xfrm>
            <a:prstGeom prst="ellipse">
              <a:avLst/>
            </a:prstGeom>
            <a:solidFill>
              <a:srgbClr val="D14337"/>
            </a:solidFill>
            <a:ln>
              <a:noFill/>
            </a:ln>
            <a:extLst>
              <a:ext uri="{91240B29-F687-4F45-9708-019B960494DF}">
                <a14:hiddenLine w="9525">
                  <a:solidFill>
                    <a:srgbClr val="000000"/>
                  </a:solidFill>
                  <a:round/>
                </a14:hiddenLine>
              </a:ext>
            </a:extLst>
          </p:spPr>
          <p:txBody>
            <a:bodyPr anchor="ctr"/>
            <a:lstStyle>
              <a:lvl1pPr eaLnBrk="0" hangingPunct="0">
                <a:defRPr>
                  <a:solidFill>
                    <a:schemeClr val="tx1"/>
                  </a:solidFill>
                  <a:latin charset="0" pitchFamily="34" typeface="Calibri"/>
                  <a:ea charset="-122" panose="020b0502040204020203" typeface="微软雅黑 Light"/>
                  <a:cs charset="-122" panose="020b0502040204020203" typeface="微软雅黑 Light"/>
                </a:defRPr>
              </a:lvl1pPr>
              <a:lvl2pPr eaLnBrk="0" hangingPunct="0" indent="-285750" marL="742950">
                <a:defRPr>
                  <a:solidFill>
                    <a:schemeClr val="tx1"/>
                  </a:solidFill>
                  <a:latin charset="0" pitchFamily="34" typeface="Calibri"/>
                  <a:ea charset="-122" panose="020b0502040204020203" typeface="微软雅黑 Light"/>
                  <a:cs charset="-122" panose="020b0502040204020203" typeface="微软雅黑 Light"/>
                </a:defRPr>
              </a:lvl2pPr>
              <a:lvl3pPr eaLnBrk="0" hangingPunct="0" indent="-228600" marL="1143000">
                <a:defRPr>
                  <a:solidFill>
                    <a:schemeClr val="tx1"/>
                  </a:solidFill>
                  <a:latin charset="0" pitchFamily="34" typeface="Calibri"/>
                  <a:ea charset="-122" panose="020b0502040204020203" typeface="微软雅黑 Light"/>
                  <a:cs charset="-122" panose="020b0502040204020203" typeface="微软雅黑 Light"/>
                </a:defRPr>
              </a:lvl3pPr>
              <a:lvl4pPr eaLnBrk="0" hangingPunct="0" indent="-228600" marL="1600200">
                <a:defRPr>
                  <a:solidFill>
                    <a:schemeClr val="tx1"/>
                  </a:solidFill>
                  <a:latin charset="0" pitchFamily="34" typeface="Calibri"/>
                  <a:ea charset="-122" panose="020b0502040204020203" typeface="微软雅黑 Light"/>
                  <a:cs charset="-122" panose="020b0502040204020203" typeface="微软雅黑 Light"/>
                </a:defRPr>
              </a:lvl4pPr>
              <a:lvl5pPr eaLnBrk="0" hangingPunct="0" indent="-228600" marL="2057400">
                <a:defRPr>
                  <a:solidFill>
                    <a:schemeClr val="tx1"/>
                  </a:solidFill>
                  <a:latin charset="0" pitchFamily="34" typeface="Calibri"/>
                  <a:ea charset="-122" panose="020b0502040204020203" typeface="微软雅黑 Light"/>
                  <a:cs charset="-122" panose="020b0502040204020203" typeface="微软雅黑 Light"/>
                </a:defRPr>
              </a:lvl5pPr>
              <a:lvl6pPr eaLnBrk="0" fontAlgn="base" hangingPunct="0" indent="-228600" marL="25146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6pPr>
              <a:lvl7pPr eaLnBrk="0" fontAlgn="base" hangingPunct="0" indent="-228600" marL="29718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7pPr>
              <a:lvl8pPr eaLnBrk="0" fontAlgn="base" hangingPunct="0" indent="-228600" marL="34290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8pPr>
              <a:lvl9pPr eaLnBrk="0" fontAlgn="base" hangingPunct="0" indent="-228600" marL="3886200">
                <a:spcBef>
                  <a:spcPct val="0"/>
                </a:spcBef>
                <a:spcAft>
                  <a:spcPct val="0"/>
                </a:spcAft>
                <a:defRPr>
                  <a:solidFill>
                    <a:schemeClr val="tx1"/>
                  </a:solidFill>
                  <a:latin charset="0" pitchFamily="34" typeface="Calibri"/>
                  <a:ea charset="-122" panose="020b0502040204020203" typeface="微软雅黑 Light"/>
                  <a:cs charset="-122" panose="020b0502040204020203" typeface="微软雅黑 Light"/>
                </a:defRPr>
              </a:lvl9pPr>
            </a:lstStyle>
            <a:p>
              <a:pPr algn="ctr" eaLnBrk="1" hangingPunct="1">
                <a:lnSpc>
                  <a:spcPct val="120000"/>
                </a:lnSpc>
                <a:buFont charset="0" panose="020b0604020202020204" pitchFamily="34" typeface="Arial"/>
                <a:buNone/>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任意多边形 36"/>
            <p:cNvSpPr/>
            <p:nvPr/>
          </p:nvSpPr>
          <p:spPr bwMode="auto">
            <a:xfrm rot="5400000">
              <a:off x="120456" y="120456"/>
              <a:ext cx="571888" cy="571888"/>
            </a:xfrm>
            <a:custGeom>
              <a:gdLst>
                <a:gd fmla="*/ 0 w 692642" name="T0"/>
                <a:gd fmla="*/ 194932 h 692642" name="T1"/>
                <a:gd fmla="*/ 38476 w 692642" name="T2"/>
                <a:gd fmla="*/ 156456 h 692642" name="T3"/>
                <a:gd fmla="*/ 156457 w 692642" name="T4"/>
                <a:gd fmla="*/ 156456 h 692642" name="T5"/>
                <a:gd fmla="*/ 156457 w 692642" name="T6"/>
                <a:gd fmla="*/ 38476 h 692642" name="T7"/>
                <a:gd fmla="*/ 194933 w 692642" name="T8"/>
                <a:gd fmla="*/ 0 h 692642" name="T9"/>
                <a:gd fmla="*/ 233409 w 692642" name="T10"/>
                <a:gd fmla="*/ 38476 h 692642" name="T11"/>
                <a:gd fmla="*/ 233409 w 692642" name="T12"/>
                <a:gd fmla="*/ 156457 h 692642" name="T13"/>
                <a:gd fmla="*/ 351390 w 692642" name="T14"/>
                <a:gd fmla="*/ 156457 h 692642" name="T15"/>
                <a:gd fmla="*/ 389866 w 692642" name="T16"/>
                <a:gd fmla="*/ 194933 h 692642" name="T17"/>
                <a:gd fmla="*/ 389865 w 692642" name="T18"/>
                <a:gd fmla="*/ 194932 h 692642" name="T19"/>
                <a:gd fmla="*/ 351389 w 692642" name="T20"/>
                <a:gd fmla="*/ 233409 h 692642" name="T21"/>
                <a:gd fmla="*/ 233409 w 692642" name="T22"/>
                <a:gd fmla="*/ 233409 h 692642" name="T23"/>
                <a:gd fmla="*/ 233409 w 692642" name="T24"/>
                <a:gd fmla="*/ 351390 h 692642" name="T25"/>
                <a:gd fmla="*/ 194932 w 692642" name="T26"/>
                <a:gd fmla="*/ 389866 h 692642" name="T27"/>
                <a:gd fmla="*/ 194933 w 692642" name="T28"/>
                <a:gd fmla="*/ 389865 h 692642" name="T29"/>
                <a:gd fmla="*/ 156457 w 692642" name="T30"/>
                <a:gd fmla="*/ 351389 h 692642" name="T31"/>
                <a:gd fmla="*/ 156457 w 692642" name="T32"/>
                <a:gd fmla="*/ 233409 h 692642" name="T33"/>
                <a:gd fmla="*/ 38476 w 692642" name="T34"/>
                <a:gd fmla="*/ 233409 h 692642" name="T35"/>
                <a:gd fmla="*/ 0 w 692642" name="T36"/>
                <a:gd fmla="*/ 194932 h 6926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92642" name="T57"/>
                <a:gd fmla="*/ 0 h 692642" name="T58"/>
                <a:gd fmla="*/ 692642 w 692642" name="T59"/>
                <a:gd fmla="*/ 692642 h 6926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92642" w="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pPr>
                <a:lnSpc>
                  <a:spcPct val="120000"/>
                </a:lnSpc>
              </a:pPr>
              <a:endParaRPr altLang="en-US" lang="zh-CN" sz="1515">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 name="矩形 4"/>
          <p:cNvSpPr/>
          <p:nvPr/>
        </p:nvSpPr>
        <p:spPr>
          <a:xfrm>
            <a:off x="558827" y="3535281"/>
            <a:ext cx="2926080" cy="365760"/>
          </a:xfrm>
          <a:prstGeom prst="rect">
            <a:avLst/>
          </a:prstGeom>
        </p:spPr>
        <p:txBody>
          <a:bodyPr wrap="none">
            <a:spAutoFit/>
          </a:bodyPr>
          <a:lstStyle/>
          <a:p>
            <a:pPr algn="r"/>
            <a:r>
              <a:rPr altLang="en-US" lang="zh-CN">
                <a:solidFill>
                  <a:schemeClr val="tx1">
                    <a:lumMod val="85000"/>
                    <a:lumOff val="15000"/>
                  </a:schemeClr>
                </a:solidFill>
                <a:latin typeface="Adobe Arabic"/>
                <a:ea typeface="微软雅黑"/>
                <a:cs typeface="+mn-ea"/>
                <a:sym typeface="+mn-lt"/>
              </a:rPr>
              <a:t>结构化面试成为面试的主流</a:t>
            </a:r>
          </a:p>
        </p:txBody>
      </p:sp>
      <p:sp>
        <p:nvSpPr>
          <p:cNvPr id="6" name="矩形 5"/>
          <p:cNvSpPr/>
          <p:nvPr/>
        </p:nvSpPr>
        <p:spPr>
          <a:xfrm>
            <a:off x="1857367" y="4879537"/>
            <a:ext cx="1554480" cy="365760"/>
          </a:xfrm>
          <a:prstGeom prst="rect">
            <a:avLst/>
          </a:prstGeom>
        </p:spPr>
        <p:txBody>
          <a:bodyPr wrap="none">
            <a:spAutoFit/>
          </a:bodyPr>
          <a:lstStyle/>
          <a:p>
            <a:pPr algn="r"/>
            <a:r>
              <a:rPr altLang="en-US" lang="zh-CN">
                <a:solidFill>
                  <a:schemeClr val="tx1">
                    <a:lumMod val="85000"/>
                    <a:lumOff val="15000"/>
                  </a:schemeClr>
                </a:solidFill>
                <a:latin typeface="Adobe Arabic"/>
                <a:ea typeface="微软雅黑"/>
                <a:cs typeface="+mn-ea"/>
                <a:sym typeface="+mn-lt"/>
              </a:rPr>
              <a:t>提问的弹性化</a:t>
            </a:r>
          </a:p>
        </p:txBody>
      </p:sp>
      <p:sp>
        <p:nvSpPr>
          <p:cNvPr id="30720" name="矩形 30719"/>
          <p:cNvSpPr/>
          <p:nvPr/>
        </p:nvSpPr>
        <p:spPr>
          <a:xfrm>
            <a:off x="8618992" y="2294682"/>
            <a:ext cx="2697480" cy="365760"/>
          </a:xfrm>
          <a:prstGeom prst="rect">
            <a:avLst/>
          </a:prstGeom>
        </p:spPr>
        <p:txBody>
          <a:bodyPr wrap="none">
            <a:spAutoFit/>
          </a:bodyPr>
          <a:lstStyle/>
          <a:p>
            <a:r>
              <a:rPr altLang="en-US" lang="zh-CN">
                <a:solidFill>
                  <a:schemeClr val="tx1">
                    <a:lumMod val="85000"/>
                    <a:lumOff val="15000"/>
                  </a:schemeClr>
                </a:solidFill>
                <a:latin typeface="Adobe Arabic"/>
                <a:ea typeface="微软雅黑"/>
                <a:cs typeface="+mn-ea"/>
                <a:sym typeface="+mn-lt"/>
              </a:rPr>
              <a:t>面试测评的内容不断扩展</a:t>
            </a:r>
          </a:p>
        </p:txBody>
      </p:sp>
      <p:sp>
        <p:nvSpPr>
          <p:cNvPr id="30721" name="矩形 30720"/>
          <p:cNvSpPr/>
          <p:nvPr/>
        </p:nvSpPr>
        <p:spPr>
          <a:xfrm>
            <a:off x="8650877" y="3521594"/>
            <a:ext cx="2011680" cy="365760"/>
          </a:xfrm>
          <a:prstGeom prst="rect">
            <a:avLst/>
          </a:prstGeom>
        </p:spPr>
        <p:txBody>
          <a:bodyPr wrap="none">
            <a:spAutoFit/>
          </a:bodyPr>
          <a:lstStyle/>
          <a:p>
            <a:r>
              <a:rPr altLang="en-US" lang="zh-CN">
                <a:solidFill>
                  <a:schemeClr val="tx1">
                    <a:lumMod val="85000"/>
                    <a:lumOff val="15000"/>
                  </a:schemeClr>
                </a:solidFill>
                <a:latin typeface="Adobe Arabic"/>
                <a:ea typeface="微软雅黑"/>
                <a:cs typeface="+mn-ea"/>
                <a:sym typeface="+mn-lt"/>
              </a:rPr>
              <a:t>面试考官的专业化</a:t>
            </a:r>
          </a:p>
        </p:txBody>
      </p:sp>
      <p:sp>
        <p:nvSpPr>
          <p:cNvPr id="30723" name="矩形 30722"/>
          <p:cNvSpPr/>
          <p:nvPr/>
        </p:nvSpPr>
        <p:spPr>
          <a:xfrm>
            <a:off x="8662605" y="4815613"/>
            <a:ext cx="2926080" cy="365760"/>
          </a:xfrm>
          <a:prstGeom prst="rect">
            <a:avLst/>
          </a:prstGeom>
        </p:spPr>
        <p:txBody>
          <a:bodyPr wrap="none">
            <a:spAutoFit/>
          </a:bodyPr>
          <a:lstStyle/>
          <a:p>
            <a:r>
              <a:rPr altLang="en-US" lang="zh-CN">
                <a:solidFill>
                  <a:schemeClr val="tx1">
                    <a:lumMod val="85000"/>
                    <a:lumOff val="15000"/>
                  </a:schemeClr>
                </a:solidFill>
                <a:latin typeface="Adobe Arabic"/>
                <a:ea typeface="微软雅黑"/>
                <a:cs typeface="+mn-ea"/>
                <a:sym typeface="+mn-lt"/>
              </a:rPr>
              <a:t>面试的理论和方法不断发展</a:t>
            </a:r>
          </a:p>
        </p:txBody>
      </p:sp>
    </p:spTree>
    <p:extLst>
      <p:ext uri="{BB962C8B-B14F-4D97-AF65-F5344CB8AC3E}">
        <p14:creationId val="217802970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31"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fltVal val="0"/>
                                          </p:val>
                                        </p:tav>
                                        <p:tav tm="100000">
                                          <p:val>
                                            <p:strVal val="#ppt_w"/>
                                          </p:val>
                                        </p:tav>
                                      </p:tavLst>
                                    </p:anim>
                                    <p:anim calcmode="lin" valueType="num">
                                      <p:cBhvr>
                                        <p:cTn dur="1000" fill="hold" id="13"/>
                                        <p:tgtEl>
                                          <p:spTgt spid="2"/>
                                        </p:tgtEl>
                                        <p:attrNameLst>
                                          <p:attrName>ppt_h</p:attrName>
                                        </p:attrNameLst>
                                      </p:cBhvr>
                                      <p:tavLst>
                                        <p:tav tm="0">
                                          <p:val>
                                            <p:fltVal val="0"/>
                                          </p:val>
                                        </p:tav>
                                        <p:tav tm="100000">
                                          <p:val>
                                            <p:strVal val="#ppt_h"/>
                                          </p:val>
                                        </p:tav>
                                      </p:tavLst>
                                    </p:anim>
                                    <p:anim calcmode="lin" valueType="num">
                                      <p:cBhvr>
                                        <p:cTn dur="1000" fill="hold" id="14"/>
                                        <p:tgtEl>
                                          <p:spTgt spid="2"/>
                                        </p:tgtEl>
                                        <p:attrNameLst>
                                          <p:attrName>style.rotation</p:attrName>
                                        </p:attrNameLst>
                                      </p:cBhvr>
                                      <p:tavLst>
                                        <p:tav tm="0">
                                          <p:val>
                                            <p:fltVal val="90"/>
                                          </p:val>
                                        </p:tav>
                                        <p:tav tm="100000">
                                          <p:val>
                                            <p:fltVal val="0"/>
                                          </p:val>
                                        </p:tav>
                                      </p:tavLst>
                                    </p:anim>
                                    <p:animEffect filter="fade" transition="in">
                                      <p:cBhvr>
                                        <p:cTn dur="1000" id="15"/>
                                        <p:tgtEl>
                                          <p:spTgt spid="2"/>
                                        </p:tgtEl>
                                      </p:cBhvr>
                                    </p:animEffect>
                                  </p:childTnLst>
                                </p:cTn>
                              </p:par>
                              <p:par>
                                <p:cTn fill="hold" id="16" nodeType="withEffect" presetClass="entr" presetID="31" presetSubtype="0">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p:cTn dur="1000" fill="hold" id="18"/>
                                        <p:tgtEl>
                                          <p:spTgt spid="29"/>
                                        </p:tgtEl>
                                        <p:attrNameLst>
                                          <p:attrName>ppt_w</p:attrName>
                                        </p:attrNameLst>
                                      </p:cBhvr>
                                      <p:tavLst>
                                        <p:tav tm="0">
                                          <p:val>
                                            <p:fltVal val="0"/>
                                          </p:val>
                                        </p:tav>
                                        <p:tav tm="100000">
                                          <p:val>
                                            <p:strVal val="#ppt_w"/>
                                          </p:val>
                                        </p:tav>
                                      </p:tavLst>
                                    </p:anim>
                                    <p:anim calcmode="lin" valueType="num">
                                      <p:cBhvr>
                                        <p:cTn dur="1000" fill="hold" id="19"/>
                                        <p:tgtEl>
                                          <p:spTgt spid="29"/>
                                        </p:tgtEl>
                                        <p:attrNameLst>
                                          <p:attrName>ppt_h</p:attrName>
                                        </p:attrNameLst>
                                      </p:cBhvr>
                                      <p:tavLst>
                                        <p:tav tm="0">
                                          <p:val>
                                            <p:fltVal val="0"/>
                                          </p:val>
                                        </p:tav>
                                        <p:tav tm="100000">
                                          <p:val>
                                            <p:strVal val="#ppt_h"/>
                                          </p:val>
                                        </p:tav>
                                      </p:tavLst>
                                    </p:anim>
                                    <p:anim calcmode="lin" valueType="num">
                                      <p:cBhvr>
                                        <p:cTn dur="1000" fill="hold" id="20"/>
                                        <p:tgtEl>
                                          <p:spTgt spid="29"/>
                                        </p:tgtEl>
                                        <p:attrNameLst>
                                          <p:attrName>style.rotation</p:attrName>
                                        </p:attrNameLst>
                                      </p:cBhvr>
                                      <p:tavLst>
                                        <p:tav tm="0">
                                          <p:val>
                                            <p:fltVal val="90"/>
                                          </p:val>
                                        </p:tav>
                                        <p:tav tm="100000">
                                          <p:val>
                                            <p:fltVal val="0"/>
                                          </p:val>
                                        </p:tav>
                                      </p:tavLst>
                                    </p:anim>
                                    <p:animEffect filter="fade" transition="in">
                                      <p:cBhvr>
                                        <p:cTn dur="1000" id="21"/>
                                        <p:tgtEl>
                                          <p:spTgt spid="29"/>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43"/>
                                        </p:tgtEl>
                                        <p:attrNameLst>
                                          <p:attrName>style.visibility</p:attrName>
                                        </p:attrNameLst>
                                      </p:cBhvr>
                                      <p:to>
                                        <p:strVal val="visible"/>
                                      </p:to>
                                    </p:set>
                                    <p:animEffect filter="fade" transition="in">
                                      <p:cBhvr>
                                        <p:cTn dur="500" id="26"/>
                                        <p:tgtEl>
                                          <p:spTgt spid="43"/>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fade" transition="in">
                                      <p:cBhvr>
                                        <p:cTn dur="500" id="29"/>
                                        <p:tgtEl>
                                          <p:spTgt spid="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10" presetSubtype="0">
                                  <p:stCondLst>
                                    <p:cond delay="0"/>
                                  </p:stCondLst>
                                  <p:childTnLst>
                                    <p:set>
                                      <p:cBhvr>
                                        <p:cTn dur="1" fill="hold" id="33">
                                          <p:stCondLst>
                                            <p:cond delay="0"/>
                                          </p:stCondLst>
                                        </p:cTn>
                                        <p:tgtEl>
                                          <p:spTgt spid="47"/>
                                        </p:tgtEl>
                                        <p:attrNameLst>
                                          <p:attrName>style.visibility</p:attrName>
                                        </p:attrNameLst>
                                      </p:cBhvr>
                                      <p:to>
                                        <p:strVal val="visible"/>
                                      </p:to>
                                    </p:set>
                                    <p:animEffect filter="fade" transition="in">
                                      <p:cBhvr>
                                        <p:cTn dur="500" id="34"/>
                                        <p:tgtEl>
                                          <p:spTgt spid="4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10" presetSubtype="0">
                                  <p:stCondLst>
                                    <p:cond delay="0"/>
                                  </p:stCondLst>
                                  <p:childTnLst>
                                    <p:set>
                                      <p:cBhvr>
                                        <p:cTn dur="1" fill="hold" id="41">
                                          <p:stCondLst>
                                            <p:cond delay="0"/>
                                          </p:stCondLst>
                                        </p:cTn>
                                        <p:tgtEl>
                                          <p:spTgt spid="50"/>
                                        </p:tgtEl>
                                        <p:attrNameLst>
                                          <p:attrName>style.visibility</p:attrName>
                                        </p:attrNameLst>
                                      </p:cBhvr>
                                      <p:to>
                                        <p:strVal val="visible"/>
                                      </p:to>
                                    </p:set>
                                    <p:animEffect filter="fade" transition="in">
                                      <p:cBhvr>
                                        <p:cTn dur="500" id="42"/>
                                        <p:tgtEl>
                                          <p:spTgt spid="50"/>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6"/>
                                        </p:tgtEl>
                                        <p:attrNameLst>
                                          <p:attrName>style.visibility</p:attrName>
                                        </p:attrNameLst>
                                      </p:cBhvr>
                                      <p:to>
                                        <p:strVal val="visible"/>
                                      </p:to>
                                    </p:set>
                                    <p:animEffect filter="fade" transition="in">
                                      <p:cBhvr>
                                        <p:cTn dur="500" id="45"/>
                                        <p:tgtEl>
                                          <p:spTgt spid="6"/>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10" presetSubtype="0">
                                  <p:stCondLst>
                                    <p:cond delay="0"/>
                                  </p:stCondLst>
                                  <p:childTnLst>
                                    <p:set>
                                      <p:cBhvr>
                                        <p:cTn dur="1" fill="hold" id="49">
                                          <p:stCondLst>
                                            <p:cond delay="0"/>
                                          </p:stCondLst>
                                        </p:cTn>
                                        <p:tgtEl>
                                          <p:spTgt spid="53"/>
                                        </p:tgtEl>
                                        <p:attrNameLst>
                                          <p:attrName>style.visibility</p:attrName>
                                        </p:attrNameLst>
                                      </p:cBhvr>
                                      <p:to>
                                        <p:strVal val="visible"/>
                                      </p:to>
                                    </p:set>
                                    <p:animEffect filter="fade" transition="in">
                                      <p:cBhvr>
                                        <p:cTn dur="500" id="50"/>
                                        <p:tgtEl>
                                          <p:spTgt spid="5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30720"/>
                                        </p:tgtEl>
                                        <p:attrNameLst>
                                          <p:attrName>style.visibility</p:attrName>
                                        </p:attrNameLst>
                                      </p:cBhvr>
                                      <p:to>
                                        <p:strVal val="visible"/>
                                      </p:to>
                                    </p:set>
                                    <p:animEffect filter="fade" transition="in">
                                      <p:cBhvr>
                                        <p:cTn dur="500" id="53"/>
                                        <p:tgtEl>
                                          <p:spTgt spid="30720"/>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10" presetSubtype="0">
                                  <p:stCondLst>
                                    <p:cond delay="0"/>
                                  </p:stCondLst>
                                  <p:childTnLst>
                                    <p:set>
                                      <p:cBhvr>
                                        <p:cTn dur="1" fill="hold" id="57">
                                          <p:stCondLst>
                                            <p:cond delay="0"/>
                                          </p:stCondLst>
                                        </p:cTn>
                                        <p:tgtEl>
                                          <p:spTgt spid="56"/>
                                        </p:tgtEl>
                                        <p:attrNameLst>
                                          <p:attrName>style.visibility</p:attrName>
                                        </p:attrNameLst>
                                      </p:cBhvr>
                                      <p:to>
                                        <p:strVal val="visible"/>
                                      </p:to>
                                    </p:set>
                                    <p:animEffect filter="fade" transition="in">
                                      <p:cBhvr>
                                        <p:cTn dur="500" id="58"/>
                                        <p:tgtEl>
                                          <p:spTgt spid="56"/>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30721"/>
                                        </p:tgtEl>
                                        <p:attrNameLst>
                                          <p:attrName>style.visibility</p:attrName>
                                        </p:attrNameLst>
                                      </p:cBhvr>
                                      <p:to>
                                        <p:strVal val="visible"/>
                                      </p:to>
                                    </p:set>
                                    <p:animEffect filter="fade" transition="in">
                                      <p:cBhvr>
                                        <p:cTn dur="500" id="61"/>
                                        <p:tgtEl>
                                          <p:spTgt spid="30721"/>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10" presetSubtype="0">
                                  <p:stCondLst>
                                    <p:cond delay="0"/>
                                  </p:stCondLst>
                                  <p:childTnLst>
                                    <p:set>
                                      <p:cBhvr>
                                        <p:cTn dur="1" fill="hold" id="65">
                                          <p:stCondLst>
                                            <p:cond delay="0"/>
                                          </p:stCondLst>
                                        </p:cTn>
                                        <p:tgtEl>
                                          <p:spTgt spid="30723"/>
                                        </p:tgtEl>
                                        <p:attrNameLst>
                                          <p:attrName>style.visibility</p:attrName>
                                        </p:attrNameLst>
                                      </p:cBhvr>
                                      <p:to>
                                        <p:strVal val="visible"/>
                                      </p:to>
                                    </p:set>
                                    <p:animEffect filter="fade" transition="in">
                                      <p:cBhvr>
                                        <p:cTn dur="500" id="66"/>
                                        <p:tgtEl>
                                          <p:spTgt spid="30723"/>
                                        </p:tgtEl>
                                      </p:cBhvr>
                                    </p:animEffect>
                                  </p:childTnLst>
                                </p:cTn>
                              </p:par>
                              <p:par>
                                <p:cTn fill="hold" id="67" nodeType="withEffect" presetClass="entr" presetID="10" presetSubtype="0">
                                  <p:stCondLst>
                                    <p:cond delay="0"/>
                                  </p:stCondLst>
                                  <p:childTnLst>
                                    <p:set>
                                      <p:cBhvr>
                                        <p:cTn dur="1" fill="hold" id="68">
                                          <p:stCondLst>
                                            <p:cond delay="0"/>
                                          </p:stCondLst>
                                        </p:cTn>
                                        <p:tgtEl>
                                          <p:spTgt spid="59"/>
                                        </p:tgtEl>
                                        <p:attrNameLst>
                                          <p:attrName>style.visibility</p:attrName>
                                        </p:attrNameLst>
                                      </p:cBhvr>
                                      <p:to>
                                        <p:strVal val="visible"/>
                                      </p:to>
                                    </p:set>
                                    <p:animEffect filter="fade" transition="in">
                                      <p:cBhvr>
                                        <p:cTn dur="500" id="6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30720"/>
      <p:bldP grpId="0" spid="30721"/>
      <p:bldP grpId="0" spid="307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rcRect b="38083"/>
          <a:stretch>
            <a:fillRect/>
          </a:stretch>
        </p:blipFill>
        <p:spPr>
          <a:xfrm>
            <a:off x="0" y="1623606"/>
            <a:ext cx="12192000" cy="2289203"/>
          </a:xfrm>
          <a:prstGeom prst="rect">
            <a:avLst/>
          </a:prstGeom>
        </p:spPr>
      </p:pic>
      <p:grpSp>
        <p:nvGrpSpPr>
          <p:cNvPr id="5" name="组合 4"/>
          <p:cNvGrpSpPr/>
          <p:nvPr/>
        </p:nvGrpSpPr>
        <p:grpSpPr>
          <a:xfrm>
            <a:off x="3593015" y="1349594"/>
            <a:ext cx="5019648" cy="604683"/>
            <a:chOff x="3593015" y="1349594"/>
            <a:chExt cx="5019648" cy="604683"/>
          </a:xfrm>
        </p:grpSpPr>
        <p:sp>
          <p:nvSpPr>
            <p:cNvPr id="17" name="矩形 16"/>
            <p:cNvSpPr/>
            <p:nvPr/>
          </p:nvSpPr>
          <p:spPr>
            <a:xfrm>
              <a:off x="3593015" y="1349594"/>
              <a:ext cx="5019648" cy="604683"/>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altLang="en-US" lang="zh-CN" sz="1799">
                <a:solidFill>
                  <a:schemeClr val="bg1"/>
                </a:solidFill>
                <a:latin typeface="Adobe Arabic"/>
                <a:ea typeface="微软雅黑"/>
                <a:cs typeface="+mn-ea"/>
                <a:sym typeface="+mn-lt"/>
              </a:endParaRPr>
            </a:p>
          </p:txBody>
        </p:sp>
        <p:sp>
          <p:nvSpPr>
            <p:cNvPr id="8" name="文本框 7"/>
            <p:cNvSpPr txBox="1">
              <a:spLocks noChangeArrowheads="1"/>
            </p:cNvSpPr>
            <p:nvPr/>
          </p:nvSpPr>
          <p:spPr bwMode="auto">
            <a:xfrm>
              <a:off x="4045181" y="1365703"/>
              <a:ext cx="4115316"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4126" fontAlgn="base">
                <a:lnSpc>
                  <a:spcPct val="130000"/>
                </a:lnSpc>
                <a:spcBef>
                  <a:spcPct val="0"/>
                </a:spcBef>
                <a:spcAft>
                  <a:spcPct val="0"/>
                </a:spcAft>
              </a:pPr>
              <a:r>
                <a:rPr altLang="zh-CN" b="1" lang="zh-CN" smtClean="0" spc="300" sz="2400">
                  <a:solidFill>
                    <a:schemeClr val="bg1"/>
                  </a:solidFill>
                  <a:latin typeface="Adobe Arabic"/>
                  <a:ea typeface="微软雅黑"/>
                  <a:cs typeface="+mn-ea"/>
                  <a:sym typeface="+mn-lt"/>
                </a:rPr>
                <a:t>按面试的标准化程度来分</a:t>
              </a:r>
            </a:p>
          </p:txBody>
        </p:sp>
      </p:grpSp>
      <p:grpSp>
        <p:nvGrpSpPr>
          <p:cNvPr id="14" name="组合 13"/>
          <p:cNvGrpSpPr/>
          <p:nvPr/>
        </p:nvGrpSpPr>
        <p:grpSpPr>
          <a:xfrm>
            <a:off x="-451674" y="304109"/>
            <a:ext cx="6172277" cy="553205"/>
            <a:chOff x="-451674" y="304109"/>
            <a:chExt cx="6172277" cy="553205"/>
          </a:xfrm>
        </p:grpSpPr>
        <p:sp>
          <p:nvSpPr>
            <p:cNvPr id="15"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面试的类别概述</a:t>
              </a:r>
            </a:p>
          </p:txBody>
        </p:sp>
        <p:grpSp>
          <p:nvGrpSpPr>
            <p:cNvPr id="16" name="组合 15"/>
            <p:cNvGrpSpPr/>
            <p:nvPr/>
          </p:nvGrpSpPr>
          <p:grpSpPr>
            <a:xfrm>
              <a:off x="-451674" y="304109"/>
              <a:ext cx="1217948" cy="553205"/>
              <a:chOff x="-337374" y="247695"/>
              <a:chExt cx="835806" cy="379632"/>
            </a:xfrm>
          </p:grpSpPr>
          <p:sp>
            <p:nvSpPr>
              <p:cNvPr id="27" name="平行四边形 26"/>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28" name="平行四边形 27"/>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grpSp>
        <p:nvGrpSpPr>
          <p:cNvPr id="6" name="组合 5"/>
          <p:cNvGrpSpPr/>
          <p:nvPr/>
        </p:nvGrpSpPr>
        <p:grpSpPr>
          <a:xfrm>
            <a:off x="766274" y="3263900"/>
            <a:ext cx="2568299" cy="3141230"/>
            <a:chOff x="766274" y="3263900"/>
            <a:chExt cx="2568299" cy="3141230"/>
          </a:xfrm>
        </p:grpSpPr>
        <p:sp>
          <p:nvSpPr>
            <p:cNvPr id="3" name="矩形 2"/>
            <p:cNvSpPr/>
            <p:nvPr/>
          </p:nvSpPr>
          <p:spPr>
            <a:xfrm>
              <a:off x="766274" y="3263900"/>
              <a:ext cx="2568299" cy="314123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8"/>
            <p:cNvSpPr txBox="1">
              <a:spLocks noChangeArrowheads="1"/>
            </p:cNvSpPr>
            <p:nvPr/>
          </p:nvSpPr>
          <p:spPr bwMode="auto">
            <a:xfrm>
              <a:off x="967883" y="4306575"/>
              <a:ext cx="2088606"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defTabSz="914126" fontAlgn="base">
                <a:lnSpc>
                  <a:spcPct val="150000"/>
                </a:lnSpc>
                <a:spcBef>
                  <a:spcPct val="0"/>
                </a:spcBef>
                <a:spcAft>
                  <a:spcPct val="0"/>
                </a:spcAft>
              </a:pPr>
              <a:r>
                <a:rPr altLang="en-US" lang="zh-CN" sz="1600">
                  <a:solidFill>
                    <a:schemeClr val="bg1"/>
                  </a:solidFill>
                  <a:latin typeface="Adobe Arabic"/>
                  <a:ea typeface="微软雅黑"/>
                  <a:cs typeface="+mn-ea"/>
                  <a:sym typeface="+mn-lt"/>
                </a:rPr>
                <a:t>面试题目、面试实施程序、面试评价、考官构成等方面都有统一明确的规范。</a:t>
              </a:r>
            </a:p>
          </p:txBody>
        </p:sp>
        <p:sp>
          <p:nvSpPr>
            <p:cNvPr id="19" name="TextBox 8"/>
            <p:cNvSpPr txBox="1">
              <a:spLocks noChangeArrowheads="1"/>
            </p:cNvSpPr>
            <p:nvPr/>
          </p:nvSpPr>
          <p:spPr bwMode="auto">
            <a:xfrm>
              <a:off x="766274" y="3509031"/>
              <a:ext cx="2564088" cy="396240"/>
            </a:xfrm>
            <a:prstGeom prst="rect">
              <a:avLst/>
            </a:prstGeom>
            <a:solidFill>
              <a:schemeClr val="bg1"/>
            </a:solidFill>
            <a:ln>
              <a:noFill/>
            </a:ln>
            <a:extLst/>
          </p:spPr>
          <p:txBody>
            <a:bodyPr anchor="ctr" anchorCtr="0" wrap="square">
              <a:spAutoFit/>
            </a:bodyPr>
            <a:lstStyle/>
            <a:p>
              <a:pPr algn="ctr" defTabSz="914126" fontAlgn="base">
                <a:spcBef>
                  <a:spcPct val="0"/>
                </a:spcBef>
                <a:spcAft>
                  <a:spcPct val="0"/>
                </a:spcAft>
              </a:pPr>
              <a:r>
                <a:rPr altLang="en-US" b="1" lang="zh-CN" smtClean="0" sz="2000">
                  <a:solidFill>
                    <a:schemeClr val="tx1">
                      <a:lumMod val="85000"/>
                      <a:lumOff val="15000"/>
                    </a:schemeClr>
                  </a:solidFill>
                  <a:latin typeface="Adobe Arabic"/>
                  <a:ea typeface="微软雅黑"/>
                  <a:cs typeface="+mn-ea"/>
                  <a:sym typeface="+mn-lt"/>
                </a:rPr>
                <a:t>结构化面试</a:t>
              </a:r>
            </a:p>
          </p:txBody>
        </p:sp>
      </p:grpSp>
      <p:grpSp>
        <p:nvGrpSpPr>
          <p:cNvPr id="7" name="组合 6"/>
          <p:cNvGrpSpPr/>
          <p:nvPr/>
        </p:nvGrpSpPr>
        <p:grpSpPr>
          <a:xfrm>
            <a:off x="4691499" y="3263901"/>
            <a:ext cx="2591713" cy="3141230"/>
            <a:chOff x="4691499" y="3263901"/>
            <a:chExt cx="2591713" cy="3141230"/>
          </a:xfrm>
        </p:grpSpPr>
        <p:sp>
          <p:nvSpPr>
            <p:cNvPr id="29" name="矩形 28"/>
            <p:cNvSpPr/>
            <p:nvPr/>
          </p:nvSpPr>
          <p:spPr>
            <a:xfrm>
              <a:off x="4703274" y="3263901"/>
              <a:ext cx="2568299" cy="314123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8"/>
            <p:cNvSpPr txBox="1">
              <a:spLocks noChangeArrowheads="1"/>
            </p:cNvSpPr>
            <p:nvPr/>
          </p:nvSpPr>
          <p:spPr bwMode="auto">
            <a:xfrm>
              <a:off x="4943051" y="4439591"/>
              <a:ext cx="2088606"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defTabSz="914126" fontAlgn="base">
                <a:lnSpc>
                  <a:spcPct val="120000"/>
                </a:lnSpc>
                <a:spcBef>
                  <a:spcPct val="0"/>
                </a:spcBef>
                <a:spcAft>
                  <a:spcPct val="0"/>
                </a:spcAft>
              </a:pPr>
              <a:r>
                <a:rPr altLang="en-US" lang="zh-CN" sz="1600">
                  <a:solidFill>
                    <a:schemeClr val="bg1"/>
                  </a:solidFill>
                  <a:latin typeface="Adobe Arabic"/>
                  <a:ea typeface="微软雅黑"/>
                  <a:cs typeface="+mn-ea"/>
                  <a:sym typeface="+mn-lt"/>
                </a:rPr>
                <a:t>部分因素有统一要求，如有统一的程序和评价标准，但面试题目可以根据面试对象而随意变化。</a:t>
              </a:r>
            </a:p>
          </p:txBody>
        </p:sp>
        <p:sp>
          <p:nvSpPr>
            <p:cNvPr id="21" name="TextBox 8"/>
            <p:cNvSpPr txBox="1">
              <a:spLocks noChangeArrowheads="1"/>
            </p:cNvSpPr>
            <p:nvPr/>
          </p:nvSpPr>
          <p:spPr bwMode="auto">
            <a:xfrm>
              <a:off x="4691499" y="3509032"/>
              <a:ext cx="2591713" cy="396240"/>
            </a:xfrm>
            <a:prstGeom prst="rect">
              <a:avLst/>
            </a:prstGeom>
            <a:solidFill>
              <a:schemeClr val="bg1"/>
            </a:solidFill>
            <a:ln>
              <a:noFill/>
            </a:ln>
            <a:extLst/>
          </p:spPr>
          <p:txBody>
            <a:bodyPr anchor="ctr" anchorCtr="0">
              <a:spAutoFit/>
            </a:bodyPr>
            <a:lstStyle>
              <a:defPPr>
                <a:defRPr lang="zh-CN"/>
              </a:defPPr>
              <a:lvl1pPr algn="ctr" defTabSz="914126" fontAlgn="base">
                <a:spcBef>
                  <a:spcPct val="0"/>
                </a:spcBef>
                <a:spcAft>
                  <a:spcPct val="0"/>
                </a:spcAft>
                <a:defRPr b="1" sz="2000">
                  <a:solidFill>
                    <a:schemeClr val="bg1"/>
                  </a:solidFill>
                  <a:latin typeface="Adobe Arabic"/>
                  <a:ea typeface="微软雅黑"/>
                  <a:cs typeface="+mn-ea"/>
                </a:defRPr>
              </a:lvl1pPr>
            </a:lstStyle>
            <a:p>
              <a:r>
                <a:rPr altLang="en-US" lang="zh-CN">
                  <a:solidFill>
                    <a:schemeClr val="tx1">
                      <a:lumMod val="85000"/>
                      <a:lumOff val="15000"/>
                    </a:schemeClr>
                  </a:solidFill>
                  <a:sym typeface="+mn-lt"/>
                </a:rPr>
                <a:t>非结构化面试</a:t>
              </a:r>
            </a:p>
          </p:txBody>
        </p:sp>
      </p:grpSp>
      <p:grpSp>
        <p:nvGrpSpPr>
          <p:cNvPr id="9" name="组合 8"/>
          <p:cNvGrpSpPr/>
          <p:nvPr/>
        </p:nvGrpSpPr>
        <p:grpSpPr>
          <a:xfrm>
            <a:off x="8476538" y="3263901"/>
            <a:ext cx="2591712" cy="3141230"/>
            <a:chOff x="8476538" y="3263901"/>
            <a:chExt cx="2591712" cy="3141230"/>
          </a:xfrm>
        </p:grpSpPr>
        <p:sp>
          <p:nvSpPr>
            <p:cNvPr id="30" name="矩形 29"/>
            <p:cNvSpPr/>
            <p:nvPr/>
          </p:nvSpPr>
          <p:spPr>
            <a:xfrm>
              <a:off x="8476538" y="3263901"/>
              <a:ext cx="2568299" cy="314123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8"/>
            <p:cNvSpPr txBox="1">
              <a:spLocks noChangeArrowheads="1"/>
            </p:cNvSpPr>
            <p:nvPr/>
          </p:nvSpPr>
          <p:spPr bwMode="auto">
            <a:xfrm>
              <a:off x="8828635" y="4347698"/>
              <a:ext cx="208702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defPPr>
                <a:defRPr lang="zh-CN"/>
              </a:defPPr>
              <a:lvl1pPr algn="ctr" defTabSz="914126" fontAlgn="base">
                <a:lnSpc>
                  <a:spcPct val="150000"/>
                </a:lnSpc>
                <a:spcBef>
                  <a:spcPct val="0"/>
                </a:spcBef>
                <a:spcAft>
                  <a:spcPct val="0"/>
                </a:spcAft>
                <a:defRPr sz="1600">
                  <a:solidFill>
                    <a:schemeClr val="bg1"/>
                  </a:solidFill>
                  <a:latin typeface="Adobe Arabic"/>
                  <a:ea typeface="微软雅黑"/>
                  <a:cs typeface="+mn-ea"/>
                </a:defRPr>
              </a:lvl1pPr>
            </a:lstStyle>
            <a:p>
              <a:r>
                <a:rPr altLang="en-US" lang="zh-CN">
                  <a:sym typeface="+mn-lt"/>
                </a:rPr>
                <a:t>对与面试有关的因素不作任何限定的面试，也就是通常没有任何规范的随意性的面试。</a:t>
              </a:r>
            </a:p>
          </p:txBody>
        </p:sp>
        <p:sp>
          <p:nvSpPr>
            <p:cNvPr id="23" name="TextBox 8"/>
            <p:cNvSpPr txBox="1">
              <a:spLocks noChangeArrowheads="1"/>
            </p:cNvSpPr>
            <p:nvPr/>
          </p:nvSpPr>
          <p:spPr bwMode="auto">
            <a:xfrm>
              <a:off x="8476536" y="3509032"/>
              <a:ext cx="2591712" cy="396240"/>
            </a:xfrm>
            <a:prstGeom prst="rect">
              <a:avLst/>
            </a:prstGeom>
            <a:solidFill>
              <a:schemeClr val="bg1"/>
            </a:solidFill>
            <a:ln>
              <a:noFill/>
            </a:ln>
            <a:extLst/>
          </p:spPr>
          <p:txBody>
            <a:bodyPr anchor="ctr" anchorCtr="0">
              <a:spAutoFit/>
            </a:bodyPr>
            <a:lstStyle>
              <a:defPPr>
                <a:defRPr lang="zh-CN"/>
              </a:defPPr>
              <a:lvl1pPr algn="ctr" defTabSz="914126" fontAlgn="base">
                <a:spcBef>
                  <a:spcPct val="0"/>
                </a:spcBef>
                <a:spcAft>
                  <a:spcPct val="0"/>
                </a:spcAft>
                <a:defRPr b="1" sz="2000">
                  <a:solidFill>
                    <a:schemeClr val="bg1"/>
                  </a:solidFill>
                  <a:latin typeface="Adobe Arabic"/>
                  <a:ea typeface="微软雅黑"/>
                  <a:cs typeface="+mn-ea"/>
                </a:defRPr>
              </a:lvl1pPr>
            </a:lstStyle>
            <a:p>
              <a:r>
                <a:rPr altLang="en-US" lang="zh-CN">
                  <a:solidFill>
                    <a:schemeClr val="tx1">
                      <a:lumMod val="85000"/>
                      <a:lumOff val="15000"/>
                    </a:schemeClr>
                  </a:solidFill>
                  <a:sym typeface="+mn-lt"/>
                </a:rPr>
                <a:t>半结构化面试</a:t>
              </a:r>
            </a:p>
          </p:txBody>
        </p:sp>
      </p:grpSp>
    </p:spTree>
    <p:extLst>
      <p:ext uri="{BB962C8B-B14F-4D97-AF65-F5344CB8AC3E}">
        <p14:creationId val="312292515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6" presetSubtype="21">
                                  <p:stCondLst>
                                    <p:cond delay="0"/>
                                  </p:stCondLst>
                                  <p:childTnLst>
                                    <p:set>
                                      <p:cBhvr>
                                        <p:cTn dur="1" fill="hold" id="18">
                                          <p:stCondLst>
                                            <p:cond delay="0"/>
                                          </p:stCondLst>
                                        </p:cTn>
                                        <p:tgtEl>
                                          <p:spTgt spid="2"/>
                                        </p:tgtEl>
                                        <p:attrNameLst>
                                          <p:attrName>style.visibility</p:attrName>
                                        </p:attrNameLst>
                                      </p:cBhvr>
                                      <p:to>
                                        <p:strVal val="visible"/>
                                      </p:to>
                                    </p:set>
                                    <p:animEffect filter="barn(inVertical)"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7"/>
                                        </p:tgtEl>
                                        <p:attrNameLst>
                                          <p:attrName>style.visibility</p:attrName>
                                        </p:attrNameLst>
                                      </p:cBhvr>
                                      <p:to>
                                        <p:strVal val="visible"/>
                                      </p:to>
                                    </p:set>
                                    <p:animEffect filter="wipe(down)"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9"/>
                                        </p:tgtEl>
                                        <p:attrNameLst>
                                          <p:attrName>style.visibility</p:attrName>
                                        </p:attrNameLst>
                                      </p:cBhvr>
                                      <p:to>
                                        <p:strVal val="visible"/>
                                      </p:to>
                                    </p:set>
                                    <p:animEffect filter="wipe(down)" transition="in">
                                      <p:cBhvr>
                                        <p:cTn dur="5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753022" y="1188976"/>
            <a:ext cx="5211981" cy="3474654"/>
          </a:xfrm>
          <a:prstGeom prst="rect">
            <a:avLst/>
          </a:prstGeom>
        </p:spPr>
      </p:pic>
      <p:sp>
        <p:nvSpPr>
          <p:cNvPr id="5" name="矩形 4"/>
          <p:cNvSpPr/>
          <p:nvPr/>
        </p:nvSpPr>
        <p:spPr>
          <a:xfrm>
            <a:off x="4879839" y="2089661"/>
            <a:ext cx="5181600" cy="1181100"/>
          </a:xfrm>
          <a:prstGeom prst="rect">
            <a:avLst/>
          </a:prstGeom>
          <a:solidFill>
            <a:srgbClr val="B83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a:spLocks noChangeArrowheads="1"/>
          </p:cNvSpPr>
          <p:nvPr/>
        </p:nvSpPr>
        <p:spPr bwMode="auto">
          <a:xfrm>
            <a:off x="5533746" y="2273457"/>
            <a:ext cx="4070493" cy="804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defTabSz="914126" fontAlgn="base">
              <a:lnSpc>
                <a:spcPct val="130000"/>
              </a:lnSpc>
              <a:spcBef>
                <a:spcPct val="0"/>
              </a:spcBef>
              <a:spcAft>
                <a:spcPct val="0"/>
              </a:spcAft>
            </a:pPr>
            <a:r>
              <a:rPr altLang="en-US" b="1" lang="zh-CN" spc="300" sz="3599">
                <a:solidFill>
                  <a:schemeClr val="bg1"/>
                </a:solidFill>
                <a:latin typeface="Adobe Arabic"/>
                <a:ea typeface="微软雅黑"/>
                <a:cs typeface="+mn-ea"/>
                <a:sym typeface="+mn-lt"/>
              </a:rPr>
              <a:t>结构化面试概述</a:t>
            </a:r>
          </a:p>
        </p:txBody>
      </p:sp>
      <p:sp>
        <p:nvSpPr>
          <p:cNvPr id="19" name="TextBox 8"/>
          <p:cNvSpPr txBox="1">
            <a:spLocks noChangeArrowheads="1"/>
          </p:cNvSpPr>
          <p:nvPr/>
        </p:nvSpPr>
        <p:spPr bwMode="auto">
          <a:xfrm>
            <a:off x="6321146" y="3499252"/>
            <a:ext cx="4794393" cy="822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126" fontAlgn="base">
              <a:spcBef>
                <a:spcPct val="0"/>
              </a:spcBef>
              <a:spcAft>
                <a:spcPct val="0"/>
              </a:spcAft>
            </a:pPr>
            <a:r>
              <a:rPr altLang="en-US" lang="zh-CN" sz="2399">
                <a:solidFill>
                  <a:schemeClr val="tx1">
                    <a:lumMod val="85000"/>
                    <a:lumOff val="15000"/>
                  </a:schemeClr>
                </a:solidFill>
                <a:latin typeface="Adobe Arabic"/>
                <a:ea typeface="微软雅黑"/>
                <a:cs typeface="+mn-ea"/>
                <a:sym typeface="+mn-lt"/>
              </a:rPr>
              <a:t>结构化面试是目前使用最为常见的人事评价手段之一</a:t>
            </a:r>
          </a:p>
        </p:txBody>
      </p:sp>
      <p:sp>
        <p:nvSpPr>
          <p:cNvPr id="24" name="TextBox 8"/>
          <p:cNvSpPr txBox="1">
            <a:spLocks noChangeArrowheads="1"/>
          </p:cNvSpPr>
          <p:nvPr/>
        </p:nvSpPr>
        <p:spPr bwMode="auto">
          <a:xfrm>
            <a:off x="1835398" y="4834019"/>
            <a:ext cx="9679248" cy="1447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p>
            <a:pPr defTabSz="914126" fontAlgn="base">
              <a:lnSpc>
                <a:spcPct val="139000"/>
              </a:lnSpc>
              <a:spcBef>
                <a:spcPct val="0"/>
              </a:spcBef>
              <a:spcAft>
                <a:spcPct val="0"/>
              </a:spcAft>
            </a:pPr>
            <a:r>
              <a:rPr altLang="en-US" lang="zh-CN" sz="1600">
                <a:solidFill>
                  <a:schemeClr val="tx1">
                    <a:lumMod val="85000"/>
                    <a:lumOff val="15000"/>
                  </a:schemeClr>
                </a:solidFill>
                <a:latin typeface="Adobe Arabic"/>
                <a:ea typeface="微软雅黑"/>
                <a:cs typeface="+mn-ea"/>
                <a:sym typeface="+mn-lt"/>
              </a:rPr>
              <a:t>结构化面试从面试程序、面试内容、评价标准及面试时间等方面都进行了严格的要求，可以说是流程清晰、内容严密。结构化面试根据胜任力模型中选人标准的通用六个维度来设计面试问题。因此，结构化面试中提出的问题仅与工作的要求有关，客观地收集并评价候选人的信息，尽量避免了由于各种评价误差，如：主观印象、第一印象和随机性等结果产生的偏差。</a:t>
            </a:r>
          </a:p>
        </p:txBody>
      </p:sp>
      <p:grpSp>
        <p:nvGrpSpPr>
          <p:cNvPr id="9" name="组合 8"/>
          <p:cNvGrpSpPr/>
          <p:nvPr/>
        </p:nvGrpSpPr>
        <p:grpSpPr>
          <a:xfrm>
            <a:off x="-451674" y="304109"/>
            <a:ext cx="6172277" cy="553205"/>
            <a:chOff x="-451674" y="304109"/>
            <a:chExt cx="6172277" cy="553205"/>
          </a:xfrm>
        </p:grpSpPr>
        <p:sp>
          <p:nvSpPr>
            <p:cNvPr id="10"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面试的类别概述</a:t>
              </a:r>
            </a:p>
          </p:txBody>
        </p:sp>
        <p:grpSp>
          <p:nvGrpSpPr>
            <p:cNvPr id="11" name="组合 10"/>
            <p:cNvGrpSpPr/>
            <p:nvPr/>
          </p:nvGrpSpPr>
          <p:grpSpPr>
            <a:xfrm>
              <a:off x="-451674" y="304109"/>
              <a:ext cx="1217948" cy="553205"/>
              <a:chOff x="-337374" y="247695"/>
              <a:chExt cx="835806" cy="379632"/>
            </a:xfrm>
          </p:grpSpPr>
          <p:sp>
            <p:nvSpPr>
              <p:cNvPr id="12" name="平行四边形 11"/>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3" name="平行四边形 12"/>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
        <p:nvSpPr>
          <p:cNvPr id="4" name="矩形 3"/>
          <p:cNvSpPr/>
          <p:nvPr/>
        </p:nvSpPr>
        <p:spPr>
          <a:xfrm>
            <a:off x="1472506" y="1711327"/>
            <a:ext cx="10138333" cy="4740273"/>
          </a:xfrm>
          <a:prstGeom prst="rect">
            <a:avLst/>
          </a:prstGeom>
          <a:noFill/>
          <a:ln w="38100">
            <a:solidFill>
              <a:srgbClr val="B83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7412684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5"/>
                                        </p:tgtEl>
                                        <p:attrNameLst>
                                          <p:attrName>style.visibility</p:attrName>
                                        </p:attrNameLst>
                                      </p:cBhvr>
                                      <p:to>
                                        <p:strVal val="visible"/>
                                      </p:to>
                                    </p:set>
                                    <p:animEffect filter="wipe(left)" transition="in">
                                      <p:cBhvr>
                                        <p:cTn dur="500" id="26"/>
                                        <p:tgtEl>
                                          <p:spTgt spid="5"/>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8"/>
                                        </p:tgtEl>
                                        <p:attrNameLst>
                                          <p:attrName>style.visibility</p:attrName>
                                        </p:attrNameLst>
                                      </p:cBhvr>
                                      <p:to>
                                        <p:strVal val="visible"/>
                                      </p:to>
                                    </p:set>
                                    <p:animEffect filter="wipe(left)" transition="in">
                                      <p:cBhvr>
                                        <p:cTn dur="500" id="29"/>
                                        <p:tgtEl>
                                          <p:spTgt spid="8"/>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19"/>
                                        </p:tgtEl>
                                        <p:attrNameLst>
                                          <p:attrName>style.visibility</p:attrName>
                                        </p:attrNameLst>
                                      </p:cBhvr>
                                      <p:to>
                                        <p:strVal val="visible"/>
                                      </p:to>
                                    </p:set>
                                    <p:animEffect filter="fade" transition="in">
                                      <p:cBhvr>
                                        <p:cTn dur="1000" id="34"/>
                                        <p:tgtEl>
                                          <p:spTgt spid="19"/>
                                        </p:tgtEl>
                                      </p:cBhvr>
                                    </p:animEffect>
                                    <p:anim calcmode="lin" valueType="num">
                                      <p:cBhvr>
                                        <p:cTn dur="1000" fill="hold" id="35"/>
                                        <p:tgtEl>
                                          <p:spTgt spid="19"/>
                                        </p:tgtEl>
                                        <p:attrNameLst>
                                          <p:attrName>ppt_x</p:attrName>
                                        </p:attrNameLst>
                                      </p:cBhvr>
                                      <p:tavLst>
                                        <p:tav tm="0">
                                          <p:val>
                                            <p:strVal val="#ppt_x"/>
                                          </p:val>
                                        </p:tav>
                                        <p:tav tm="100000">
                                          <p:val>
                                            <p:strVal val="#ppt_x"/>
                                          </p:val>
                                        </p:tav>
                                      </p:tavLst>
                                    </p:anim>
                                    <p:anim calcmode="lin" valueType="num">
                                      <p:cBhvr>
                                        <p:cTn dur="1000" fill="hold" id="36"/>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6" presetSubtype="21">
                                  <p:stCondLst>
                                    <p:cond delay="0"/>
                                  </p:stCondLst>
                                  <p:childTnLst>
                                    <p:set>
                                      <p:cBhvr>
                                        <p:cTn dur="1" fill="hold" id="40">
                                          <p:stCondLst>
                                            <p:cond delay="0"/>
                                          </p:stCondLst>
                                        </p:cTn>
                                        <p:tgtEl>
                                          <p:spTgt spid="24"/>
                                        </p:tgtEl>
                                        <p:attrNameLst>
                                          <p:attrName>style.visibility</p:attrName>
                                        </p:attrNameLst>
                                      </p:cBhvr>
                                      <p:to>
                                        <p:strVal val="visible"/>
                                      </p:to>
                                    </p:set>
                                    <p:animEffect filter="barn(inVertical)" transition="in">
                                      <p:cBhvr>
                                        <p:cTn dur="500" id="4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9"/>
      <p:bldP grpId="0" spid="24"/>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5" name="文本框 7"/>
          <p:cNvSpPr txBox="1">
            <a:spLocks noChangeArrowheads="1"/>
          </p:cNvSpPr>
          <p:nvPr/>
        </p:nvSpPr>
        <p:spPr bwMode="auto">
          <a:xfrm>
            <a:off x="3555706" y="1480899"/>
            <a:ext cx="5134400" cy="566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126" fontAlgn="base">
              <a:lnSpc>
                <a:spcPct val="130000"/>
              </a:lnSpc>
              <a:spcBef>
                <a:spcPct val="0"/>
              </a:spcBef>
              <a:spcAft>
                <a:spcPct val="0"/>
              </a:spcAft>
            </a:pPr>
            <a:r>
              <a:rPr altLang="en-US" b="1" lang="zh-CN" smtClean="0" spc="300" sz="2400">
                <a:solidFill>
                  <a:schemeClr val="tx1">
                    <a:lumMod val="85000"/>
                    <a:lumOff val="15000"/>
                  </a:schemeClr>
                </a:solidFill>
                <a:latin typeface="Adobe Arabic"/>
                <a:ea typeface="微软雅黑"/>
                <a:cs typeface="+mn-ea"/>
                <a:sym typeface="+mn-lt"/>
              </a:rPr>
              <a:t>按面试实施的方式来分类</a:t>
            </a:r>
          </a:p>
        </p:txBody>
      </p:sp>
      <p:graphicFrame>
        <p:nvGraphicFramePr>
          <p:cNvPr id="2" name="表格 1"/>
          <p:cNvGraphicFramePr>
            <a:graphicFrameLocks noGrp="1"/>
          </p:cNvGraphicFramePr>
          <p:nvPr>
            <p:extLst>
              <p:ext uri="{D42A27DB-BD31-4B8C-83A1-F6EECF244321}">
                <p14:modId val="1280807535"/>
              </p:ext>
            </p:extLst>
          </p:nvPr>
        </p:nvGraphicFramePr>
        <p:xfrm>
          <a:off x="1120612" y="2321191"/>
          <a:ext cx="10004588" cy="3667601"/>
        </p:xfrm>
        <a:graphic>
          <a:graphicData uri="http://schemas.openxmlformats.org/drawingml/2006/table">
            <a:tbl>
              <a:tblPr bandRow="1" firstCol="1" firstRow="1">
                <a:tableStyleId>{93296810-A885-4BE3-A3E7-6D5BEEA58F35}</a:tableStyleId>
              </a:tblPr>
              <a:tblGrid>
                <a:gridCol w="1191847">
                  <a:extLst>
                    <a:ext uri="{9D8B030D-6E8A-4147-A177-3AD203B41FA5}">
                      <a16:colId xmlns:a16="http://schemas.microsoft.com/office/drawing/2014/main" val="20000"/>
                    </a:ext>
                  </a:extLst>
                </a:gridCol>
                <a:gridCol w="3989062">
                  <a:extLst>
                    <a:ext uri="{9D8B030D-6E8A-4147-A177-3AD203B41FA5}">
                      <a16:colId xmlns:a16="http://schemas.microsoft.com/office/drawing/2014/main" val="20001"/>
                    </a:ext>
                  </a:extLst>
                </a:gridCol>
                <a:gridCol w="4823679">
                  <a:extLst>
                    <a:ext uri="{9D8B030D-6E8A-4147-A177-3AD203B41FA5}">
                      <a16:colId xmlns:a16="http://schemas.microsoft.com/office/drawing/2014/main" val="20002"/>
                    </a:ext>
                  </a:extLst>
                </a:gridCol>
              </a:tblGrid>
              <a:tr h="785913">
                <a:tc>
                  <a:txBody>
                    <a:bodyPr vert="horz" wrap="square"/>
                    <a:lstStyle/>
                    <a:p>
                      <a:pPr algn="ctr">
                        <a:lnSpc>
                          <a:spcPct val="115000"/>
                        </a:lnSpc>
                        <a:spcAft>
                          <a:spcPct val="0"/>
                        </a:spcAft>
                      </a:pPr>
                      <a:r>
                        <a:rPr kern="100" lang="zh-CN" sz="2000">
                          <a:effectLst/>
                          <a:latin typeface="+mn-lt"/>
                          <a:ea typeface="+mn-ea"/>
                          <a:cs typeface="+mn-ea"/>
                          <a:sym typeface="+mn-lt"/>
                        </a:rPr>
                        <a:t>类别</a:t>
                      </a:r>
                    </a:p>
                  </a:txBody>
                  <a:tcPr anchor="ctr" marB="0" marL="68564" marR="68564" marT="0">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优点</a:t>
                      </a:r>
                    </a:p>
                  </a:txBody>
                  <a:tcPr anchor="ctr" marB="0" marL="68564" marR="68564" marT="0">
                    <a:lnB algn="ctr" cap="flat" cmpd="sng" w="12700">
                      <a:solidFill>
                        <a:schemeClr val="tx1"/>
                      </a:solidFill>
                      <a:prstDash val="solid"/>
                      <a:round/>
                      <a:headEnd len="med" type="none" w="med"/>
                      <a:tailEnd len="med" type="none" w="med"/>
                    </a:lnB>
                    <a:solidFill>
                      <a:srgbClr val="B83C28"/>
                    </a:solidFill>
                  </a:tcPr>
                </a:tc>
                <a:tc>
                  <a:txBody>
                    <a:bodyPr vert="horz" wrap="square"/>
                    <a:lstStyle/>
                    <a:p>
                      <a:pPr algn="ctr">
                        <a:lnSpc>
                          <a:spcPct val="115000"/>
                        </a:lnSpc>
                        <a:spcAft>
                          <a:spcPct val="0"/>
                        </a:spcAft>
                      </a:pPr>
                      <a:r>
                        <a:rPr kern="100" lang="zh-CN" sz="2000">
                          <a:effectLst/>
                          <a:latin typeface="+mn-lt"/>
                          <a:ea typeface="+mn-ea"/>
                          <a:cs typeface="+mn-ea"/>
                          <a:sym typeface="+mn-lt"/>
                        </a:rPr>
                        <a:t>缺点</a:t>
                      </a:r>
                    </a:p>
                  </a:txBody>
                  <a:tcPr anchor="ctr" marB="0" marL="68564" marR="68564" marT="0">
                    <a:lnB algn="ctr" cap="flat" cmpd="sng" w="12700">
                      <a:solidFill>
                        <a:schemeClr val="tx1"/>
                      </a:solidFill>
                      <a:prstDash val="solid"/>
                      <a:round/>
                      <a:headEnd len="med" type="none" w="med"/>
                      <a:tailEnd len="med" type="none" w="med"/>
                    </a:lnB>
                    <a:solidFill>
                      <a:srgbClr val="B83C28"/>
                    </a:solidFill>
                  </a:tcPr>
                </a:tc>
                <a:extLst>
                  <a:ext uri="{0D108BD9-81ED-4DB2-BD59-A6C34878D82A}">
                    <a16:rowId xmlns:a16="http://schemas.microsoft.com/office/drawing/2014/main" val="10000"/>
                  </a:ext>
                </a:extLst>
              </a:tr>
              <a:tr h="519247">
                <a:tc>
                  <a:txBody>
                    <a:bodyPr vert="horz" wrap="square"/>
                    <a:lstStyle/>
                    <a:p>
                      <a:pPr algn="ctr">
                        <a:lnSpc>
                          <a:spcPct val="115000"/>
                        </a:lnSpc>
                        <a:spcAft>
                          <a:spcPct val="0"/>
                        </a:spcAft>
                      </a:pPr>
                      <a:r>
                        <a:rPr kern="100" lang="zh-CN" sz="1600">
                          <a:effectLst/>
                          <a:latin typeface="+mn-lt"/>
                          <a:ea typeface="+mn-ea"/>
                          <a:cs typeface="+mn-ea"/>
                          <a:sym typeface="+mn-lt"/>
                        </a:rPr>
                        <a:t>一对一</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rowSpan="2">
                  <a:txBody>
                    <a:bodyPr vert="horz" wrap="square"/>
                    <a:lstStyle/>
                    <a:p>
                      <a:pPr algn="just">
                        <a:lnSpc>
                          <a:spcPct val="115000"/>
                        </a:lnSpc>
                        <a:spcAft>
                          <a:spcPct val="0"/>
                        </a:spcAft>
                      </a:pPr>
                      <a:r>
                        <a:rPr kern="100" lang="zh-CN" sz="1600">
                          <a:solidFill>
                            <a:schemeClr val="tx1">
                              <a:lumMod val="85000"/>
                              <a:lumOff val="15000"/>
                            </a:schemeClr>
                          </a:solidFill>
                          <a:effectLst/>
                          <a:latin typeface="+mn-lt"/>
                          <a:ea typeface="+mn-ea"/>
                          <a:cs typeface="+mn-ea"/>
                          <a:sym typeface="+mn-lt"/>
                        </a:rPr>
                        <a:t>能够给应聘者提供更多的时间和机会，使面试能进行得比较深入</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just">
                        <a:lnSpc>
                          <a:spcPct val="115000"/>
                        </a:lnSpc>
                        <a:spcAft>
                          <a:spcPct val="0"/>
                        </a:spcAft>
                      </a:pPr>
                      <a:r>
                        <a:rPr kern="100" lang="zh-CN" sz="1600">
                          <a:solidFill>
                            <a:schemeClr val="tx1">
                              <a:lumMod val="85000"/>
                              <a:lumOff val="15000"/>
                            </a:schemeClr>
                          </a:solidFill>
                          <a:effectLst/>
                          <a:latin typeface="+mn-lt"/>
                          <a:ea typeface="+mn-ea"/>
                          <a:cs typeface="+mn-ea"/>
                          <a:sym typeface="+mn-lt"/>
                        </a:rPr>
                        <a:t>耗时间，评价角度单一</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1"/>
                  </a:ext>
                </a:extLst>
              </a:tr>
              <a:tr h="569993">
                <a:tc>
                  <a:txBody>
                    <a:bodyPr vert="horz" wrap="square"/>
                    <a:lstStyle/>
                    <a:p>
                      <a:pPr algn="ctr">
                        <a:lnSpc>
                          <a:spcPct val="115000"/>
                        </a:lnSpc>
                        <a:spcAft>
                          <a:spcPct val="0"/>
                        </a:spcAft>
                      </a:pPr>
                      <a:r>
                        <a:rPr kern="100" lang="zh-CN" sz="1600">
                          <a:effectLst/>
                          <a:latin typeface="+mn-lt"/>
                          <a:ea typeface="+mn-ea"/>
                          <a:cs typeface="+mn-ea"/>
                          <a:sym typeface="+mn-lt"/>
                        </a:rPr>
                        <a:t>多对一</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vMerge="1">
                  <a:txBody>
                    <a:bodyPr vert="horz" wrap="square"/>
                    <a:lstStyle/>
                    <a:p>
                      <a:endParaRPr lang="zh-CN"/>
                    </a:p>
                  </a:txBody>
                  <a:tcPr/>
                </a:tc>
                <a:tc>
                  <a:txBody>
                    <a:bodyPr vert="horz" wrap="square"/>
                    <a:lstStyle/>
                    <a:p>
                      <a:pPr algn="just">
                        <a:lnSpc>
                          <a:spcPct val="115000"/>
                        </a:lnSpc>
                        <a:spcAft>
                          <a:spcPct val="0"/>
                        </a:spcAft>
                      </a:pPr>
                      <a:r>
                        <a:rPr kern="100" lang="zh-CN" sz="1600">
                          <a:solidFill>
                            <a:schemeClr val="tx1">
                              <a:lumMod val="85000"/>
                              <a:lumOff val="15000"/>
                            </a:schemeClr>
                          </a:solidFill>
                          <a:effectLst/>
                          <a:latin typeface="+mn-lt"/>
                          <a:ea typeface="+mn-ea"/>
                          <a:cs typeface="+mn-ea"/>
                          <a:sym typeface="+mn-lt"/>
                        </a:rPr>
                        <a:t>耗时间，且应聘者压力大</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2"/>
                  </a:ext>
                </a:extLst>
              </a:tr>
              <a:tr h="919209">
                <a:tc>
                  <a:txBody>
                    <a:bodyPr vert="horz" wrap="square"/>
                    <a:lstStyle/>
                    <a:p>
                      <a:pPr algn="ctr">
                        <a:lnSpc>
                          <a:spcPct val="115000"/>
                        </a:lnSpc>
                        <a:spcAft>
                          <a:spcPct val="0"/>
                        </a:spcAft>
                      </a:pPr>
                      <a:r>
                        <a:rPr kern="100" lang="zh-CN" sz="1600">
                          <a:effectLst/>
                          <a:latin typeface="+mn-lt"/>
                          <a:ea typeface="+mn-ea"/>
                          <a:cs typeface="+mn-ea"/>
                          <a:sym typeface="+mn-lt"/>
                        </a:rPr>
                        <a:t>一对多</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just">
                        <a:spcAft>
                          <a:spcPct val="0"/>
                        </a:spcAft>
                      </a:pPr>
                      <a:r>
                        <a:rPr kern="100" lang="zh-CN" sz="1600">
                          <a:solidFill>
                            <a:schemeClr val="tx1">
                              <a:lumMod val="85000"/>
                              <a:lumOff val="15000"/>
                            </a:schemeClr>
                          </a:solidFill>
                          <a:effectLst/>
                          <a:latin typeface="+mn-lt"/>
                          <a:ea typeface="+mn-ea"/>
                          <a:cs typeface="+mn-ea"/>
                          <a:sym typeface="+mn-lt"/>
                        </a:rPr>
                        <a:t>效率高，便于同时对不同的应聘者进行比较</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just">
                        <a:lnSpc>
                          <a:spcPct val="115000"/>
                        </a:lnSpc>
                        <a:spcAft>
                          <a:spcPct val="0"/>
                        </a:spcAft>
                      </a:pPr>
                      <a:r>
                        <a:rPr kern="100" lang="zh-CN" sz="1600">
                          <a:solidFill>
                            <a:schemeClr val="tx1">
                              <a:lumMod val="85000"/>
                              <a:lumOff val="15000"/>
                            </a:schemeClr>
                          </a:solidFill>
                          <a:effectLst/>
                          <a:latin typeface="+mn-lt"/>
                          <a:ea typeface="+mn-ea"/>
                          <a:cs typeface="+mn-ea"/>
                          <a:sym typeface="+mn-lt"/>
                        </a:rPr>
                        <a:t>评价角度单一，应聘者相互影响；且对面试官技能要求较高，对于较隐私的问题不便询问</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3"/>
                  </a:ext>
                </a:extLst>
              </a:tr>
              <a:tr h="873239">
                <a:tc>
                  <a:txBody>
                    <a:bodyPr vert="horz" wrap="square"/>
                    <a:lstStyle/>
                    <a:p>
                      <a:pPr algn="ctr">
                        <a:lnSpc>
                          <a:spcPct val="115000"/>
                        </a:lnSpc>
                        <a:spcAft>
                          <a:spcPct val="0"/>
                        </a:spcAft>
                      </a:pPr>
                      <a:r>
                        <a:rPr kern="100" lang="zh-CN" sz="1600">
                          <a:effectLst/>
                          <a:latin typeface="+mn-lt"/>
                          <a:ea typeface="+mn-ea"/>
                          <a:cs typeface="+mn-ea"/>
                          <a:sym typeface="+mn-lt"/>
                        </a:rPr>
                        <a:t>多对多</a:t>
                      </a:r>
                    </a:p>
                  </a:txBody>
                  <a:tcPr anchor="ctr" marB="0" marL="68564" marR="68564" marT="0">
                    <a:lnR algn="ctr" cap="flat" cmpd="sng" w="12700">
                      <a:solidFill>
                        <a:schemeClr val="tx1"/>
                      </a:solidFill>
                      <a:prstDash val="solid"/>
                      <a:round/>
                      <a:headEnd len="med" type="none" w="med"/>
                      <a:tailEnd len="med" type="none" w="med"/>
                    </a:lnR>
                    <a:solidFill>
                      <a:srgbClr val="B83C28"/>
                    </a:solidFill>
                  </a:tcPr>
                </a:tc>
                <a:tc>
                  <a:txBody>
                    <a:bodyPr vert="horz" wrap="square"/>
                    <a:lstStyle/>
                    <a:p>
                      <a:pPr algn="just">
                        <a:spcAft>
                          <a:spcPct val="0"/>
                        </a:spcAft>
                      </a:pPr>
                      <a:r>
                        <a:rPr kern="100" lang="zh-CN" sz="1600">
                          <a:solidFill>
                            <a:schemeClr val="tx1">
                              <a:lumMod val="85000"/>
                              <a:lumOff val="15000"/>
                            </a:schemeClr>
                          </a:solidFill>
                          <a:effectLst/>
                          <a:latin typeface="+mn-lt"/>
                          <a:ea typeface="+mn-ea"/>
                          <a:cs typeface="+mn-ea"/>
                          <a:sym typeface="+mn-lt"/>
                        </a:rPr>
                        <a:t>效率高</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tc>
                  <a:txBody>
                    <a:bodyPr vert="horz" wrap="square"/>
                    <a:lstStyle/>
                    <a:p>
                      <a:pPr algn="just">
                        <a:lnSpc>
                          <a:spcPct val="115000"/>
                        </a:lnSpc>
                        <a:spcAft>
                          <a:spcPct val="0"/>
                        </a:spcAft>
                      </a:pPr>
                      <a:r>
                        <a:rPr kern="100" lang="zh-CN" sz="1600">
                          <a:solidFill>
                            <a:schemeClr val="tx1">
                              <a:lumMod val="85000"/>
                              <a:lumOff val="15000"/>
                            </a:schemeClr>
                          </a:solidFill>
                          <a:effectLst/>
                          <a:latin typeface="+mn-lt"/>
                          <a:ea typeface="+mn-ea"/>
                          <a:cs typeface="+mn-ea"/>
                          <a:sym typeface="+mn-lt"/>
                        </a:rPr>
                        <a:t>应聘者相互影响，成本高，对于较隐私的问题不便询问</a:t>
                      </a:r>
                    </a:p>
                  </a:txBody>
                  <a:tcPr anchor="ctr" marB="0" marL="68564" marR="68564"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0004"/>
                  </a:ext>
                </a:extLst>
              </a:tr>
            </a:tbl>
          </a:graphicData>
        </a:graphic>
      </p:graphicFrame>
      <p:grpSp>
        <p:nvGrpSpPr>
          <p:cNvPr id="7" name="组合 6"/>
          <p:cNvGrpSpPr/>
          <p:nvPr/>
        </p:nvGrpSpPr>
        <p:grpSpPr>
          <a:xfrm>
            <a:off x="-451674" y="304109"/>
            <a:ext cx="6172277" cy="553205"/>
            <a:chOff x="-451674" y="304109"/>
            <a:chExt cx="6172277" cy="553205"/>
          </a:xfrm>
        </p:grpSpPr>
        <p:sp>
          <p:nvSpPr>
            <p:cNvPr id="8" name="TextBox 8"/>
            <p:cNvSpPr txBox="1">
              <a:spLocks noChangeArrowheads="1"/>
            </p:cNvSpPr>
            <p:nvPr/>
          </p:nvSpPr>
          <p:spPr bwMode="auto">
            <a:xfrm>
              <a:off x="753022" y="319101"/>
              <a:ext cx="49675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defTabSz="914126" fontAlgn="base">
                <a:spcBef>
                  <a:spcPct val="0"/>
                </a:spcBef>
                <a:spcAft>
                  <a:spcPct val="0"/>
                </a:spcAft>
                <a:defRPr b="1" spc="300" sz="2800">
                  <a:solidFill>
                    <a:schemeClr val="tx1">
                      <a:lumMod val="85000"/>
                      <a:lumOff val="15000"/>
                    </a:schemeClr>
                  </a:solidFill>
                  <a:latin typeface="Adobe Arabic"/>
                  <a:ea typeface="微软雅黑"/>
                  <a:cs typeface="+mn-ea"/>
                </a:defRPr>
              </a:lvl1pPr>
            </a:lstStyle>
            <a:p>
              <a:r>
                <a:rPr altLang="en-US" lang="zh-CN">
                  <a:sym typeface="+mn-lt"/>
                </a:rPr>
                <a:t>面试的类别概述</a:t>
              </a:r>
            </a:p>
          </p:txBody>
        </p:sp>
        <p:grpSp>
          <p:nvGrpSpPr>
            <p:cNvPr id="9" name="组合 8"/>
            <p:cNvGrpSpPr/>
            <p:nvPr/>
          </p:nvGrpSpPr>
          <p:grpSpPr>
            <a:xfrm>
              <a:off x="-451674" y="304109"/>
              <a:ext cx="1217948" cy="553205"/>
              <a:chOff x="-337374" y="247695"/>
              <a:chExt cx="835806" cy="379632"/>
            </a:xfrm>
          </p:grpSpPr>
          <p:sp>
            <p:nvSpPr>
              <p:cNvPr id="10" name="平行四边形 9"/>
              <p:cNvSpPr/>
              <p:nvPr/>
            </p:nvSpPr>
            <p:spPr>
              <a:xfrm>
                <a:off x="-337374" y="247696"/>
                <a:ext cx="673838" cy="379631"/>
              </a:xfrm>
              <a:prstGeom prst="parallelogram">
                <a:avLst>
                  <a:gd fmla="val 57228"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sp>
            <p:nvSpPr>
              <p:cNvPr id="11" name="平行四边形 10"/>
              <p:cNvSpPr/>
              <p:nvPr/>
            </p:nvSpPr>
            <p:spPr>
              <a:xfrm>
                <a:off x="174496" y="247695"/>
                <a:ext cx="323936" cy="379631"/>
              </a:xfrm>
              <a:prstGeom prst="parallelogram">
                <a:avLst>
                  <a:gd fmla="val 71517" name="adj"/>
                </a:avLst>
              </a:prstGeom>
              <a:solidFill>
                <a:srgbClr val="B83C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85000"/>
                      <a:lumOff val="15000"/>
                    </a:schemeClr>
                  </a:solidFill>
                  <a:effectLst/>
                  <a:uLnTx/>
                  <a:uFillTx/>
                  <a:latin panose="020f0502020204030204" typeface="等线"/>
                  <a:ea charset="-122" panose="02010600030101010101" pitchFamily="2" typeface="等线"/>
                  <a:cs typeface="+mn-cs"/>
                </a:endParaRPr>
              </a:p>
            </p:txBody>
          </p:sp>
        </p:grpSp>
      </p:grpSp>
    </p:spTree>
    <p:extLst>
      <p:ext uri="{BB962C8B-B14F-4D97-AF65-F5344CB8AC3E}">
        <p14:creationId val="237437551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3795"/>
                                        </p:tgtEl>
                                        <p:attrNameLst>
                                          <p:attrName>style.visibility</p:attrName>
                                        </p:attrNameLst>
                                      </p:cBhvr>
                                      <p:to>
                                        <p:strVal val="visible"/>
                                      </p:to>
                                    </p:set>
                                    <p:animEffect filter="fade" transition="in">
                                      <p:cBhvr>
                                        <p:cTn dur="1000" id="12"/>
                                        <p:tgtEl>
                                          <p:spTgt spid="33795"/>
                                        </p:tgtEl>
                                      </p:cBhvr>
                                    </p:animEffect>
                                    <p:anim calcmode="lin" valueType="num">
                                      <p:cBhvr>
                                        <p:cTn dur="1000" fill="hold" id="13"/>
                                        <p:tgtEl>
                                          <p:spTgt spid="33795"/>
                                        </p:tgtEl>
                                        <p:attrNameLst>
                                          <p:attrName>ppt_x</p:attrName>
                                        </p:attrNameLst>
                                      </p:cBhvr>
                                      <p:tavLst>
                                        <p:tav tm="0">
                                          <p:val>
                                            <p:strVal val="#ppt_x"/>
                                          </p:val>
                                        </p:tav>
                                        <p:tav tm="100000">
                                          <p:val>
                                            <p:strVal val="#ppt_x"/>
                                          </p:val>
                                        </p:tav>
                                      </p:tavLst>
                                    </p:anim>
                                    <p:anim calcmode="lin" valueType="num">
                                      <p:cBhvr>
                                        <p:cTn dur="1000" fill="hold" id="14"/>
                                        <p:tgtEl>
                                          <p:spTgt spid="3379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quot;GuidesStyle_None&quot;,&quot;Name&quot;:&quot;无&quot;,&quot;HeaderHeight&quot;:0.0,&quot;FooterHeight&quot;:0.0,&quot;SideMargin&quot;:0.0,&quot;TopMargin&quot;:0.0,&quot;BottomMargin&quot;:0.0,&quot;IntervalMargin&quot;:0.0,&quot;SettingType&quot;:&quot;System&quo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351</Paragraphs>
  <Slides>56</Slides>
  <Notes>49</Notes>
  <TotalTime>299</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56</vt:i4>
      </vt:variant>
    </vt:vector>
  </HeadingPairs>
  <TitlesOfParts>
    <vt:vector baseType="lpstr" size="68">
      <vt:lpstr>Arial</vt:lpstr>
      <vt:lpstr>等线 Light</vt:lpstr>
      <vt:lpstr>等线</vt:lpstr>
      <vt:lpstr>Calibri Light</vt:lpstr>
      <vt:lpstr>Calibri</vt:lpstr>
      <vt:lpstr>微软雅黑</vt:lpstr>
      <vt:lpstr>宋体</vt:lpstr>
      <vt:lpstr>Adobe Arabic</vt:lpstr>
      <vt:lpstr>Wingdings</vt:lpstr>
      <vt:lpstr>微软雅黑 Light</vt:lpstr>
      <vt:lpstr>Adobe 黑体 Std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2020-07-25T01:00:53Z</dcterms:created>
  <cp:lastModifiedBy>kan</cp:lastModifiedBy>
  <dcterms:modified xsi:type="dcterms:W3CDTF">2021-08-20T11:14:12Z</dcterms:modified>
  <cp:revision>60</cp:revision>
  <dc:title>PowerPoint 演示文稿</dc:title>
</cp:coreProperties>
</file>