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tags+xml" PartName="/ppt/tags/tag14.xml"/>
  <Override ContentType="application/vnd.openxmlformats-officedocument.presentationml.tags+xml" PartName="/ppt/tags/tag15.xml"/>
  <Override ContentType="application/vnd.openxmlformats-officedocument.presentationml.tags+xml" PartName="/ppt/tags/tag16.xml"/>
  <Override ContentType="application/vnd.openxmlformats-officedocument.presentationml.tags+xml" PartName="/ppt/tags/tag17.xml"/>
  <Override ContentType="application/vnd.openxmlformats-officedocument.presentationml.tags+xml" PartName="/ppt/tags/tag18.xml"/>
  <Override ContentType="application/vnd.openxmlformats-officedocument.presentationml.tags+xml" PartName="/ppt/tags/tag19.xml"/>
  <Override ContentType="application/vnd.openxmlformats-officedocument.presentationml.tags+xml" PartName="/ppt/tags/tag20.xml"/>
  <Override ContentType="application/vnd.openxmlformats-officedocument.presentationml.tags+xml" PartName="/ppt/tags/tag21.xml"/>
  <Override ContentType="application/vnd.openxmlformats-officedocument.presentationml.tags+xml" PartName="/ppt/tags/tag22.xml"/>
  <Override ContentType="application/vnd.openxmlformats-officedocument.presentationml.tags+xml" PartName="/ppt/tags/tag23.xml"/>
  <Override ContentType="application/vnd.openxmlformats-officedocument.presentationml.tags+xml" PartName="/ppt/tags/tag24.xml"/>
  <Override ContentType="application/vnd.openxmlformats-officedocument.presentationml.tags+xml" PartName="/ppt/tags/tag25.xml"/>
  <Override ContentType="application/vnd.openxmlformats-officedocument.presentationml.tags+xml" PartName="/ppt/tags/tag26.xml"/>
  <Override ContentType="application/vnd.openxmlformats-officedocument.presentationml.tags+xml" PartName="/ppt/tags/tag27.xml"/>
  <Override ContentType="application/vnd.openxmlformats-officedocument.presentationml.tags+xml" PartName="/ppt/tags/tag28.xml"/>
  <Override ContentType="application/vnd.openxmlformats-officedocument.presentationml.tags+xml" PartName="/ppt/tags/tag29.xml"/>
  <Override ContentType="application/vnd.openxmlformats-officedocument.presentationml.tags+xml" PartName="/ppt/tags/tag30.xml"/>
  <Override ContentType="application/vnd.openxmlformats-officedocument.presentationml.tags+xml" PartName="/ppt/tags/tag31.xml"/>
  <Override ContentType="application/vnd.openxmlformats-officedocument.presentationml.tags+xml" PartName="/ppt/tags/tag32.xml"/>
  <Override ContentType="application/vnd.openxmlformats-officedocument.presentationml.tags+xml" PartName="/ppt/tags/tag33.xml"/>
  <Override ContentType="application/vnd.openxmlformats-officedocument.presentationml.tags+xml" PartName="/ppt/tags/tag34.xml"/>
  <Override ContentType="application/vnd.openxmlformats-officedocument.presentationml.tags+xml" PartName="/ppt/tags/tag35.xml"/>
  <Override ContentType="application/vnd.openxmlformats-officedocument.presentationml.tags+xml" PartName="/ppt/tags/tag36.xml"/>
  <Override ContentType="application/vnd.openxmlformats-officedocument.presentationml.tags+xml" PartName="/ppt/tags/tag37.xml"/>
  <Override ContentType="application/vnd.openxmlformats-officedocument.presentationml.tags+xml" PartName="/ppt/tags/tag38.xml"/>
  <Override ContentType="application/vnd.openxmlformats-officedocument.presentationml.tags+xml" PartName="/ppt/tags/tag39.xml"/>
  <Override ContentType="application/vnd.openxmlformats-officedocument.presentationml.tags+xml" PartName="/ppt/tags/tag40.xml"/>
  <Override ContentType="application/vnd.openxmlformats-officedocument.presentationml.tags+xml" PartName="/ppt/tags/tag41.xml"/>
  <Override ContentType="application/vnd.openxmlformats-officedocument.presentationml.tags+xml" PartName="/ppt/tags/tag42.xml"/>
  <Override ContentType="application/vnd.openxmlformats-officedocument.presentationml.tags+xml" PartName="/ppt/tags/tag43.xml"/>
  <Override ContentType="application/vnd.openxmlformats-officedocument.presentationml.tags+xml" PartName="/ppt/tags/tag44.xml"/>
  <Override ContentType="application/vnd.openxmlformats-officedocument.presentationml.tags+xml" PartName="/ppt/tags/tag45.xml"/>
  <Override ContentType="application/vnd.openxmlformats-officedocument.presentationml.tags+xml" PartName="/ppt/tags/tag46.xml"/>
  <Override ContentType="application/vnd.openxmlformats-officedocument.presentationml.tags+xml" PartName="/ppt/tags/tag47.xml"/>
  <Override ContentType="application/vnd.openxmlformats-officedocument.presentationml.tags+xml" PartName="/ppt/tags/tag48.xml"/>
  <Override ContentType="application/vnd.openxmlformats-officedocument.presentationml.tags+xml" PartName="/ppt/tags/tag49.xml"/>
  <Override ContentType="application/vnd.openxmlformats-officedocument.presentationml.tags+xml" PartName="/ppt/tags/tag50.xml"/>
  <Override ContentType="application/vnd.openxmlformats-officedocument.presentationml.tags+xml" PartName="/ppt/tags/tag51.xml"/>
  <Override ContentType="application/vnd.openxmlformats-officedocument.presentationml.tags+xml" PartName="/ppt/tags/tag52.xml"/>
  <Override ContentType="application/vnd.openxmlformats-officedocument.presentationml.tags+xml" PartName="/ppt/tags/tag53.xml"/>
  <Override ContentType="application/vnd.openxmlformats-officedocument.presentationml.tags+xml" PartName="/ppt/tags/tag54.xml"/>
  <Override ContentType="application/vnd.openxmlformats-officedocument.presentationml.tags+xml" PartName="/ppt/tags/tag55.xml"/>
  <Override ContentType="application/vnd.openxmlformats-officedocument.presentationml.tags+xml" PartName="/ppt/tags/tag56.xml"/>
  <Override ContentType="application/vnd.openxmlformats-officedocument.presentationml.tags+xml" PartName="/ppt/tags/tag57.xml"/>
  <Override ContentType="application/vnd.openxmlformats-officedocument.presentationml.tags+xml" PartName="/ppt/tags/tag58.xml"/>
  <Override ContentType="application/vnd.openxmlformats-officedocument.presentationml.tags+xml" PartName="/ppt/tags/tag59.xml"/>
  <Override ContentType="application/vnd.openxmlformats-officedocument.presentationml.tags+xml" PartName="/ppt/tags/tag60.xml"/>
  <Override ContentType="application/vnd.openxmlformats-officedocument.presentationml.tags+xml" PartName="/ppt/tags/tag61.xml"/>
  <Override ContentType="application/vnd.openxmlformats-officedocument.presentationml.tags+xml" PartName="/ppt/tags/tag62.xml"/>
  <Override ContentType="application/vnd.openxmlformats-officedocument.presentationml.tags+xml" PartName="/ppt/tags/tag63.xml"/>
  <Override ContentType="application/vnd.openxmlformats-officedocument.presentationml.tags+xml" PartName="/ppt/tags/tag64.xml"/>
  <Override ContentType="application/vnd.openxmlformats-officedocument.presentationml.tags+xml" PartName="/ppt/tags/tag65.xml"/>
  <Override ContentType="application/vnd.openxmlformats-officedocument.presentationml.tags+xml" PartName="/ppt/tags/tag66.xml"/>
  <Override ContentType="application/vnd.openxmlformats-officedocument.presentationml.tags+xml" PartName="/ppt/tags/tag67.xml"/>
  <Override ContentType="application/vnd.openxmlformats-officedocument.presentationml.tags+xml" PartName="/ppt/tags/tag68.xml"/>
  <Override ContentType="application/vnd.openxmlformats-officedocument.presentationml.tags+xml" PartName="/ppt/tags/tag69.xml"/>
  <Override ContentType="application/vnd.openxmlformats-officedocument.presentationml.tags+xml" PartName="/ppt/tags/tag70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  <p:sldMasterId id="2147483660" r:id="rId2"/>
  </p:sldMasterIdLst>
  <p:notesMasterIdLst>
    <p:notesMasterId r:id="rId3"/>
  </p:notesMasterIdLst>
  <p:handoutMasterIdLst>
    <p:handoutMasterId r:id="rId4"/>
  </p:handoutMasterIdLst>
  <p:sldIdLst>
    <p:sldId id="256" r:id="rId5"/>
    <p:sldId id="259" r:id="rId6"/>
    <p:sldId id="263" r:id="rId7"/>
    <p:sldId id="279" r:id="rId8"/>
    <p:sldId id="280" r:id="rId9"/>
    <p:sldId id="281" r:id="rId10"/>
    <p:sldId id="282" r:id="rId11"/>
    <p:sldId id="283" r:id="rId12"/>
    <p:sldId id="299" r:id="rId13"/>
    <p:sldId id="397" r:id="rId14"/>
    <p:sldId id="316" r:id="rId15"/>
    <p:sldId id="398" r:id="rId16"/>
    <p:sldId id="317" r:id="rId17"/>
    <p:sldId id="318" r:id="rId18"/>
    <p:sldId id="320" r:id="rId19"/>
    <p:sldId id="321" r:id="rId20"/>
    <p:sldId id="337" r:id="rId21"/>
    <p:sldId id="362" r:id="rId22"/>
    <p:sldId id="338" r:id="rId23"/>
    <p:sldId id="339" r:id="rId24"/>
    <p:sldId id="356" r:id="rId25"/>
    <p:sldId id="357" r:id="rId26"/>
    <p:sldId id="358" r:id="rId27"/>
    <p:sldId id="363" r:id="rId28"/>
    <p:sldId id="262" r:id="rId29"/>
    <p:sldId id="272" r:id="rId30"/>
    <p:sldId id="355" r:id="rId31"/>
  </p:sldIdLst>
  <p:sldSz cx="12192000" cy="6858000"/>
  <p:notesSz cx="6858000" cy="9144000"/>
  <p:custDataLst>
    <p:tags r:id="rId3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82">
          <p15:clr>
            <a:srgbClr val="A4A3A4"/>
          </p15:clr>
        </p15:guide>
        <p15:guide id="2" pos="3778">
          <p15:clr>
            <a:srgbClr val="A4A3A4"/>
          </p15:clr>
        </p15:guide>
      </p15:sldGuideLst>
    </p:ext>
    <p:ext uri="{505F2C04-C923-438B-8C0F-E0CD2BADF298}">
      <wppc:fontMiss xmlns:wppc="http://www.wps.cn/officeDocument/PresentationCustomData" type="true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78" autoAdjust="0"/>
    <p:restoredTop sz="96314" autoAdjust="0"/>
  </p:normalViewPr>
  <p:slideViewPr>
    <p:cSldViewPr snapToGrid="0">
      <p:cViewPr varScale="1">
        <p:scale>
          <a:sx n="108" d="100"/>
          <a:sy n="108" d="100"/>
        </p:scale>
        <p:origin x="780" y="114"/>
      </p:cViewPr>
      <p:guideLst>
        <p:guide orient="horz" pos="2082"/>
        <p:guide pos="377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6.xml" Type="http://schemas.openxmlformats.org/officeDocument/2006/relationships/slide"/><Relationship Id="rId11" Target="slides/slide7.xml" Type="http://schemas.openxmlformats.org/officeDocument/2006/relationships/slide"/><Relationship Id="rId12" Target="slides/slide8.xml" Type="http://schemas.openxmlformats.org/officeDocument/2006/relationships/slide"/><Relationship Id="rId13" Target="slides/slide9.xml" Type="http://schemas.openxmlformats.org/officeDocument/2006/relationships/slide"/><Relationship Id="rId14" Target="slides/slide10.xml" Type="http://schemas.openxmlformats.org/officeDocument/2006/relationships/slide"/><Relationship Id="rId15" Target="slides/slide11.xml" Type="http://schemas.openxmlformats.org/officeDocument/2006/relationships/slide"/><Relationship Id="rId16" Target="slides/slide12.xml" Type="http://schemas.openxmlformats.org/officeDocument/2006/relationships/slide"/><Relationship Id="rId17" Target="slides/slide13.xml" Type="http://schemas.openxmlformats.org/officeDocument/2006/relationships/slide"/><Relationship Id="rId18" Target="slides/slide14.xml" Type="http://schemas.openxmlformats.org/officeDocument/2006/relationships/slide"/><Relationship Id="rId19" Target="slides/slide15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6.xml" Type="http://schemas.openxmlformats.org/officeDocument/2006/relationships/slide"/><Relationship Id="rId21" Target="slides/slide17.xml" Type="http://schemas.openxmlformats.org/officeDocument/2006/relationships/slide"/><Relationship Id="rId22" Target="slides/slide18.xml" Type="http://schemas.openxmlformats.org/officeDocument/2006/relationships/slide"/><Relationship Id="rId23" Target="slides/slide19.xml" Type="http://schemas.openxmlformats.org/officeDocument/2006/relationships/slide"/><Relationship Id="rId24" Target="slides/slide20.xml" Type="http://schemas.openxmlformats.org/officeDocument/2006/relationships/slide"/><Relationship Id="rId25" Target="slides/slide21.xml" Type="http://schemas.openxmlformats.org/officeDocument/2006/relationships/slide"/><Relationship Id="rId26" Target="slides/slide22.xml" Type="http://schemas.openxmlformats.org/officeDocument/2006/relationships/slide"/><Relationship Id="rId27" Target="slides/slide23.xml" Type="http://schemas.openxmlformats.org/officeDocument/2006/relationships/slide"/><Relationship Id="rId28" Target="slides/slide24.xml" Type="http://schemas.openxmlformats.org/officeDocument/2006/relationships/slide"/><Relationship Id="rId29" Target="slides/slide25.xml" Type="http://schemas.openxmlformats.org/officeDocument/2006/relationships/slide"/><Relationship Id="rId3" Target="notesMasters/notesMaster1.xml" Type="http://schemas.openxmlformats.org/officeDocument/2006/relationships/notesMaster"/><Relationship Id="rId30" Target="slides/slide26.xml" Type="http://schemas.openxmlformats.org/officeDocument/2006/relationships/slide"/><Relationship Id="rId31" Target="slides/slide27.xml" Type="http://schemas.openxmlformats.org/officeDocument/2006/relationships/slide"/><Relationship Id="rId32" Target="tags/tag70.xml" Type="http://schemas.openxmlformats.org/officeDocument/2006/relationships/tags"/><Relationship Id="rId33" Target="presProps.xml" Type="http://schemas.openxmlformats.org/officeDocument/2006/relationships/presProps"/><Relationship Id="rId34" Target="viewProps.xml" Type="http://schemas.openxmlformats.org/officeDocument/2006/relationships/viewProps"/><Relationship Id="rId35" Target="theme/theme1.xml" Type="http://schemas.openxmlformats.org/officeDocument/2006/relationships/theme"/><Relationship Id="rId36" Target="tableStyles.xml" Type="http://schemas.openxmlformats.org/officeDocument/2006/relationships/tableStyles"/><Relationship Id="rId4" Target="handoutMasters/handoutMaster1.xml" Type="http://schemas.openxmlformats.org/officeDocument/2006/relationships/handout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slides/slide5.xml" Type="http://schemas.openxmlformats.org/officeDocument/2006/relationships/slide"/></Relationships>
</file>

<file path=ppt/handoutMasters/_rels/handout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/>
              </a:rPr>
              <a:t>2020/12/13</a:t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/>
              </a:rPr>
              <a:t>‹#›</a:t>
            </a:fld>
            <a:endParaRPr lang="zh-CN" altLang="en-US" smtClean="0">
              <a:latin typeface="微软雅黑" panose="020b0503020204020204" charset="-122"/>
              <a:ea typeface="微软雅黑"/>
            </a:endParaRPr>
          </a:p>
        </p:txBody>
      </p:sp>
    </p:spTree>
    <p:extLst>
      <p:ext uri="{BB962C8B-B14F-4D97-AF65-F5344CB8AC3E}">
        <p14:creationId xmlns:p14="http://schemas.microsoft.com/office/powerpoint/2010/main" val="1997736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/>
              </a:defRPr>
            </a:lvl1pPr>
          </a:lstStyle>
          <a:p>
            <a:fld id="{1AC49D05-6128-4D0D-A32A-06A5E73B386C}" type="datetimeFigureOut">
              <a:rPr lang="zh-CN" altLang="en-US" smtClean="0"/>
              <a:t>2020/12/13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/>
              </a:defRPr>
            </a:lvl1pPr>
          </a:lstStyle>
          <a:p>
            <a:fld id="{5849F42C-2DAE-424C-A4B8-3140182C3E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621028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1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475933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830737056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2" Target="../media/image2.png" Type="http://schemas.openxmlformats.org/officeDocument/2006/relationships/image"/><Relationship Id="rId3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tags/tag27.xml" Type="http://schemas.openxmlformats.org/officeDocument/2006/relationships/tags"/><Relationship Id="rId2" Target="../tags/tag28.xml" Type="http://schemas.openxmlformats.org/officeDocument/2006/relationships/tags"/><Relationship Id="rId3" Target="../tags/tag29.xml" Type="http://schemas.openxmlformats.org/officeDocument/2006/relationships/tags"/><Relationship Id="rId4" Target="../tags/tag30.xml" Type="http://schemas.openxmlformats.org/officeDocument/2006/relationships/tags"/><Relationship Id="rId5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tags/tag31.xml" Type="http://schemas.openxmlformats.org/officeDocument/2006/relationships/tags"/><Relationship Id="rId2" Target="../tags/tag32.xml" Type="http://schemas.openxmlformats.org/officeDocument/2006/relationships/tags"/><Relationship Id="rId3" Target="../tags/tag33.xml" Type="http://schemas.openxmlformats.org/officeDocument/2006/relationships/tags"/><Relationship Id="rId4" Target="../tags/tag34.xml" Type="http://schemas.openxmlformats.org/officeDocument/2006/relationships/tags"/><Relationship Id="rId5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2" Target="../media/image2.png" Type="http://schemas.openxmlformats.org/officeDocument/2006/relationships/image"/><Relationship Id="rId3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2" Target="../media/image2.png" Type="http://schemas.openxmlformats.org/officeDocument/2006/relationships/image"/><Relationship Id="rId3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media/image1.jpeg" Type="http://schemas.openxmlformats.org/officeDocument/2006/relationships/image"/><Relationship Id="rId2" Target="../media/image2.png" Type="http://schemas.openxmlformats.org/officeDocument/2006/relationships/image"/><Relationship Id="rId3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tags/tag1.xml" Type="http://schemas.openxmlformats.org/officeDocument/2006/relationships/tags"/><Relationship Id="rId2" Target="../tags/tag2.xml" Type="http://schemas.openxmlformats.org/officeDocument/2006/relationships/tags"/><Relationship Id="rId3" Target="../tags/tag3.xml" Type="http://schemas.openxmlformats.org/officeDocument/2006/relationships/tags"/><Relationship Id="rId4" Target="../tags/tag4.xml" Type="http://schemas.openxmlformats.org/officeDocument/2006/relationships/tags"/><Relationship Id="rId5" Target="../tags/tag5.xml" Type="http://schemas.openxmlformats.org/officeDocument/2006/relationships/tags"/><Relationship Id="rId6" Target="../tags/tag6.xml" Type="http://schemas.openxmlformats.org/officeDocument/2006/relationships/tags"/><Relationship Id="rId7" Target="../tags/tag7.xml" Type="http://schemas.openxmlformats.org/officeDocument/2006/relationships/tags"/><Relationship Id="rId8" Target="../tags/tag8.xml" Type="http://schemas.openxmlformats.org/officeDocument/2006/relationships/tags"/><Relationship Id="rId9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tags/tag9.xml" Type="http://schemas.openxmlformats.org/officeDocument/2006/relationships/tags"/><Relationship Id="rId2" Target="../tags/tag10.xml" Type="http://schemas.openxmlformats.org/officeDocument/2006/relationships/tags"/><Relationship Id="rId3" Target="../tags/tag11.xml" Type="http://schemas.openxmlformats.org/officeDocument/2006/relationships/tags"/><Relationship Id="rId4" Target="../tags/tag12.xml" Type="http://schemas.openxmlformats.org/officeDocument/2006/relationships/tags"/><Relationship Id="rId5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tags/tag13.xml" Type="http://schemas.openxmlformats.org/officeDocument/2006/relationships/tags"/><Relationship Id="rId2" Target="../tags/tag14.xml" Type="http://schemas.openxmlformats.org/officeDocument/2006/relationships/tags"/><Relationship Id="rId3" Target="../tags/tag15.xml" Type="http://schemas.openxmlformats.org/officeDocument/2006/relationships/tags"/><Relationship Id="rId4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tags/tag16.xml" Type="http://schemas.openxmlformats.org/officeDocument/2006/relationships/tags"/><Relationship Id="rId2" Target="../tags/tag17.xml" Type="http://schemas.openxmlformats.org/officeDocument/2006/relationships/tags"/><Relationship Id="rId3" Target="../tags/tag18.xml" Type="http://schemas.openxmlformats.org/officeDocument/2006/relationships/tags"/><Relationship Id="rId4" Target="../tags/tag19.xml" Type="http://schemas.openxmlformats.org/officeDocument/2006/relationships/tags"/><Relationship Id="rId5" Target="../tags/tag20.xml" Type="http://schemas.openxmlformats.org/officeDocument/2006/relationships/tags"/><Relationship Id="rId6" Target="../tags/tag21.xml" Type="http://schemas.openxmlformats.org/officeDocument/2006/relationships/tags"/><Relationship Id="rId7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tags/tag22.xml" Type="http://schemas.openxmlformats.org/officeDocument/2006/relationships/tags"/><Relationship Id="rId2" Target="../tags/tag23.xml" Type="http://schemas.openxmlformats.org/officeDocument/2006/relationships/tags"/><Relationship Id="rId3" Target="../tags/tag24.xml" Type="http://schemas.openxmlformats.org/officeDocument/2006/relationships/tags"/><Relationship Id="rId4" Target="../tags/tag25.xml" Type="http://schemas.openxmlformats.org/officeDocument/2006/relationships/tags"/><Relationship Id="rId5" Target="../tags/tag26.xml" Type="http://schemas.openxmlformats.org/officeDocument/2006/relationships/tags"/><Relationship Id="rId6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-734" y="-29845"/>
            <a:ext cx="12194737" cy="691705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-953" y="-29845"/>
            <a:ext cx="3840480" cy="3718560"/>
          </a:xfrm>
          <a:prstGeom prst="rect">
            <a:avLst/>
          </a:prstGeom>
        </p:spPr>
      </p:pic>
      <p:sp>
        <p:nvSpPr>
          <p:cNvPr id="5" name="矩形 4"/>
          <p:cNvSpPr/>
          <p:nvPr userDrawn="1"/>
        </p:nvSpPr>
        <p:spPr>
          <a:xfrm>
            <a:off x="8890" y="1595755"/>
            <a:ext cx="12202795" cy="3667125"/>
          </a:xfrm>
          <a:prstGeom prst="rect">
            <a:avLst/>
          </a:prstGeom>
          <a:solidFill>
            <a:schemeClr val="bg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>
          <a:xfrm>
            <a:off x="879742" y="6349833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  <a:t>2020/12/13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4116000" y="6349833"/>
            <a:ext cx="3960000" cy="316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8610600" y="6349833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>
          <a:xfrm>
            <a:off x="879742" y="6349833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  <a:t>2020/12/13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4116000" y="6349833"/>
            <a:ext cx="3960000" cy="316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8610600" y="6349833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63305571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99422301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44428075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11268427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49763518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60234372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01787872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796313085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-734" y="-29845"/>
            <a:ext cx="12194737" cy="691705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-953" y="-29845"/>
            <a:ext cx="3840480" cy="3718560"/>
          </a:xfrm>
          <a:prstGeom prst="rect">
            <a:avLst/>
          </a:prstGeom>
        </p:spPr>
      </p:pic>
      <p:sp>
        <p:nvSpPr>
          <p:cNvPr id="7" name="矩形 6"/>
          <p:cNvSpPr/>
          <p:nvPr userDrawn="1"/>
        </p:nvSpPr>
        <p:spPr>
          <a:xfrm>
            <a:off x="8890" y="1446530"/>
            <a:ext cx="12202795" cy="3963670"/>
          </a:xfrm>
          <a:prstGeom prst="rect">
            <a:avLst/>
          </a:prstGeom>
          <a:solidFill>
            <a:schemeClr val="bg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93907846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34775546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90340598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-734" y="-29845"/>
            <a:ext cx="12194737" cy="691705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-953" y="-29845"/>
            <a:ext cx="3840480" cy="3718560"/>
          </a:xfrm>
          <a:prstGeom prst="rect">
            <a:avLst/>
          </a:prstGeom>
        </p:spPr>
      </p:pic>
      <p:sp>
        <p:nvSpPr>
          <p:cNvPr id="7" name="矩形 6"/>
          <p:cNvSpPr/>
          <p:nvPr userDrawn="1"/>
        </p:nvSpPr>
        <p:spPr>
          <a:xfrm>
            <a:off x="4445" y="1595755"/>
            <a:ext cx="12202795" cy="3667125"/>
          </a:xfrm>
          <a:prstGeom prst="rect">
            <a:avLst/>
          </a:prstGeom>
          <a:solidFill>
            <a:schemeClr val="bg1">
              <a:alpha val="7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0" name="图片 9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-734" y="-29845"/>
            <a:ext cx="12194737" cy="691705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-953" y="-29845"/>
            <a:ext cx="3840480" cy="3718560"/>
          </a:xfrm>
          <a:prstGeom prst="rect">
            <a:avLst/>
          </a:prstGeom>
        </p:spPr>
      </p:pic>
      <p:sp>
        <p:nvSpPr>
          <p:cNvPr id="12" name="矩形 11"/>
          <p:cNvSpPr/>
          <p:nvPr userDrawn="1"/>
        </p:nvSpPr>
        <p:spPr>
          <a:xfrm>
            <a:off x="4445" y="517525"/>
            <a:ext cx="12202795" cy="5977255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  <a:p>
            <a:pPr lvl="1"/>
            <a:r>
              <a:rPr>
                <a:sym typeface="+mn-ea"/>
              </a:rPr>
              <a:t>第二级</a:t>
            </a:r>
          </a:p>
          <a:p>
            <a:pPr lvl="2"/>
            <a:r>
              <a:rPr>
                <a:sym typeface="+mn-ea"/>
              </a:rPr>
              <a:t>第三级</a:t>
            </a:r>
          </a:p>
          <a:p>
            <a:pPr lvl="3"/>
            <a:r>
              <a:rPr>
                <a:sym typeface="+mn-ea"/>
              </a:rPr>
              <a:t>第四级</a:t>
            </a:r>
          </a:p>
          <a:p>
            <a:pPr lvl="4"/>
            <a:r>
              <a:rPr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879742" y="6349833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  <a:t>2020/12/13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4116000" y="6349833"/>
            <a:ext cx="3960000" cy="316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8610600" y="6349833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879742" y="6349833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  <a:t>2020/12/13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4116000" y="6349833"/>
            <a:ext cx="3960000" cy="316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8610600" y="6349833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>
          <a:xfrm>
            <a:off x="879742" y="6349833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  <a:t>2020/12/13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4116000" y="6349833"/>
            <a:ext cx="3960000" cy="316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8610600" y="6349833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879742" y="6349833"/>
            <a:ext cx="2700000" cy="316800"/>
          </a:xfrm>
        </p:spPr>
        <p:txBody>
          <a:bodyPr/>
          <a:lstStyle/>
          <a:p>
            <a:fld id="{9EFD9D74-47D9-4702-A33C-335B63B48DBF}" type="datetimeFigureOut">
              <a:rPr lang="zh-CN" altLang="en-US" smtClean="0"/>
              <a:t>2020/12/13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4116000" y="6349833"/>
            <a:ext cx="3960000" cy="316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8610600" y="6349833"/>
            <a:ext cx="2700000" cy="316800"/>
          </a:xfrm>
        </p:spPr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669882" y="432000"/>
            <a:ext cx="10852237" cy="6480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kumimoji="0" lang="zh-CN" altLang="en-US" sz="2400" b="1" i="0" u="none" strike="noStrike" kern="1200" cap="none" spc="200" normalizeH="0" baseline="0" noProof="1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879742" y="6349833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  <a:t>2020/12/13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4116000" y="6349833"/>
            <a:ext cx="3960000" cy="3168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8610600" y="6349833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ags/tag35.xml" Type="http://schemas.openxmlformats.org/officeDocument/2006/relationships/tags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KSO_TEMPLATE" hidden="1"/>
          <p:cNvSpPr/>
          <p:nvPr>
            <p:custDataLst>
              <p:tags r:id="rId12"/>
            </p:custDataLst>
          </p:nvPr>
        </p:nvSpPr>
        <p:spPr>
          <a:xfrm flipH="1"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44762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tags/tag36.xml" Type="http://schemas.openxmlformats.org/officeDocument/2006/relationships/tags"/></Relationships>
</file>

<file path=ppt/slides/_rels/slide10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3.png" Type="http://schemas.openxmlformats.org/officeDocument/2006/relationships/image"/><Relationship Id="rId3" Target="../tags/tag45.xml" Type="http://schemas.openxmlformats.org/officeDocument/2006/relationships/tags"/></Relationships>
</file>

<file path=ppt/slides/_rels/slide1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3.png" Type="http://schemas.openxmlformats.org/officeDocument/2006/relationships/image"/><Relationship Id="rId3" Target="../tags/tag46.xml" Type="http://schemas.openxmlformats.org/officeDocument/2006/relationships/tags"/></Relationships>
</file>

<file path=ppt/slides/_rels/slide1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3.png" Type="http://schemas.openxmlformats.org/officeDocument/2006/relationships/image"/><Relationship Id="rId3" Target="../tags/tag47.xml" Type="http://schemas.openxmlformats.org/officeDocument/2006/relationships/tags"/></Relationships>
</file>

<file path=ppt/slides/_rels/slide1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tags/tag48.xml" Type="http://schemas.openxmlformats.org/officeDocument/2006/relationships/tags"/></Relationships>
</file>

<file path=ppt/slides/_rels/slide14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tags/tag49.xml" Type="http://schemas.openxmlformats.org/officeDocument/2006/relationships/tags"/></Relationships>
</file>

<file path=ppt/slides/_rels/slide15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tags/tag50.xml" Type="http://schemas.openxmlformats.org/officeDocument/2006/relationships/tags"/></Relationships>
</file>

<file path=ppt/slides/_rels/slide16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tags/tag51.xml" Type="http://schemas.openxmlformats.org/officeDocument/2006/relationships/tags"/></Relationships>
</file>

<file path=ppt/slides/_rels/slide17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10" Target="../tags/tag59.xml" Type="http://schemas.openxmlformats.org/officeDocument/2006/relationships/tags"/><Relationship Id="rId2" Target="../tags/tag52.xml" Type="http://schemas.openxmlformats.org/officeDocument/2006/relationships/tags"/><Relationship Id="rId3" Target="../tags/tag53.xml" Type="http://schemas.openxmlformats.org/officeDocument/2006/relationships/tags"/><Relationship Id="rId4" Target="../media/image4.jpeg" Type="http://schemas.openxmlformats.org/officeDocument/2006/relationships/image"/><Relationship Id="rId5" Target="../tags/tag54.xml" Type="http://schemas.openxmlformats.org/officeDocument/2006/relationships/tags"/><Relationship Id="rId6" Target="../tags/tag55.xml" Type="http://schemas.openxmlformats.org/officeDocument/2006/relationships/tags"/><Relationship Id="rId7" Target="../tags/tag56.xml" Type="http://schemas.openxmlformats.org/officeDocument/2006/relationships/tags"/><Relationship Id="rId8" Target="../tags/tag57.xml" Type="http://schemas.openxmlformats.org/officeDocument/2006/relationships/tags"/><Relationship Id="rId9" Target="../tags/tag58.xml" Type="http://schemas.openxmlformats.org/officeDocument/2006/relationships/tags"/></Relationships>
</file>

<file path=ppt/slides/_rels/slide18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5.png" Type="http://schemas.openxmlformats.org/officeDocument/2006/relationships/image"/><Relationship Id="rId3" Target="../tags/tag60.xml" Type="http://schemas.openxmlformats.org/officeDocument/2006/relationships/tags"/></Relationships>
</file>

<file path=ppt/slides/_rels/slide19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6.png" Type="http://schemas.openxmlformats.org/officeDocument/2006/relationships/image"/><Relationship Id="rId3" Target="../media/image7.jpeg" Type="http://schemas.openxmlformats.org/officeDocument/2006/relationships/image"/><Relationship Id="rId4" Target="../tags/tag61.xml" Type="http://schemas.openxmlformats.org/officeDocument/2006/relationships/tags"/></Relationships>
</file>

<file path=ppt/slides/_rels/slide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tags/tag37.xml" Type="http://schemas.openxmlformats.org/officeDocument/2006/relationships/tags"/></Relationships>
</file>

<file path=ppt/slides/_rels/slide20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8.png" Type="http://schemas.openxmlformats.org/officeDocument/2006/relationships/image"/><Relationship Id="rId3" Target="../tags/tag62.xml" Type="http://schemas.openxmlformats.org/officeDocument/2006/relationships/tags"/></Relationships>
</file>

<file path=ppt/slides/_rels/slide2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9.png" Type="http://schemas.openxmlformats.org/officeDocument/2006/relationships/image"/><Relationship Id="rId3" Target="../tags/tag63.xml" Type="http://schemas.openxmlformats.org/officeDocument/2006/relationships/tags"/></Relationships>
</file>

<file path=ppt/slides/_rels/slide2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5.png" Type="http://schemas.openxmlformats.org/officeDocument/2006/relationships/image"/><Relationship Id="rId3" Target="../tags/tag64.xml" Type="http://schemas.openxmlformats.org/officeDocument/2006/relationships/tags"/></Relationships>
</file>

<file path=ppt/slides/_rels/slide23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tags/tag65.xml" Type="http://schemas.openxmlformats.org/officeDocument/2006/relationships/tags"/></Relationships>
</file>

<file path=ppt/slides/_rels/slide24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8.png" Type="http://schemas.openxmlformats.org/officeDocument/2006/relationships/image"/><Relationship Id="rId3" Target="../tags/tag66.xml" Type="http://schemas.openxmlformats.org/officeDocument/2006/relationships/tags"/></Relationships>
</file>

<file path=ppt/slides/_rels/slide25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tags/tag67.xml" Type="http://schemas.openxmlformats.org/officeDocument/2006/relationships/tags"/></Relationships>
</file>

<file path=ppt/slides/_rels/slide26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0.png" Type="http://schemas.openxmlformats.org/officeDocument/2006/relationships/image"/><Relationship Id="rId3" Target="../tags/tag68.xml" Type="http://schemas.openxmlformats.org/officeDocument/2006/relationships/tags"/></Relationships>
</file>

<file path=ppt/slides/_rels/slide27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1.jpeg" Type="http://schemas.openxmlformats.org/officeDocument/2006/relationships/image"/><Relationship Id="rId3" Target="../tags/tag69.xml" Type="http://schemas.openxmlformats.org/officeDocument/2006/relationships/tags"/></Relationships>
</file>

<file path=ppt/slides/_rels/slide3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3.png" Type="http://schemas.openxmlformats.org/officeDocument/2006/relationships/image"/><Relationship Id="rId3" Target="../tags/tag38.xml" Type="http://schemas.openxmlformats.org/officeDocument/2006/relationships/tags"/></Relationships>
</file>

<file path=ppt/slides/_rels/slide4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3.png" Type="http://schemas.openxmlformats.org/officeDocument/2006/relationships/image"/><Relationship Id="rId3" Target="../tags/tag39.xml" Type="http://schemas.openxmlformats.org/officeDocument/2006/relationships/tags"/></Relationships>
</file>

<file path=ppt/slides/_rels/slide5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3.png" Type="http://schemas.openxmlformats.org/officeDocument/2006/relationships/image"/><Relationship Id="rId3" Target="../tags/tag40.xml" Type="http://schemas.openxmlformats.org/officeDocument/2006/relationships/tags"/></Relationships>
</file>

<file path=ppt/slides/_rels/slide6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3.png" Type="http://schemas.openxmlformats.org/officeDocument/2006/relationships/image"/><Relationship Id="rId3" Target="../tags/tag41.xml" Type="http://schemas.openxmlformats.org/officeDocument/2006/relationships/tags"/></Relationships>
</file>

<file path=ppt/slides/_rels/slide7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3.png" Type="http://schemas.openxmlformats.org/officeDocument/2006/relationships/image"/><Relationship Id="rId3" Target="../tags/tag42.xml" Type="http://schemas.openxmlformats.org/officeDocument/2006/relationships/tags"/></Relationships>
</file>

<file path=ppt/slides/_rels/slide8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3.png" Type="http://schemas.openxmlformats.org/officeDocument/2006/relationships/image"/><Relationship Id="rId3" Target="../tags/tag43.xml" Type="http://schemas.openxmlformats.org/officeDocument/2006/relationships/tags"/></Relationships>
</file>

<file path=ppt/slides/_rels/slide9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3.png" Type="http://schemas.openxmlformats.org/officeDocument/2006/relationships/image"/><Relationship Id="rId3" Target="../tags/tag44.xml" Type="http://schemas.openxmlformats.org/officeDocument/2006/relationships/tags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文本框 5"/>
          <p:cNvSpPr txBox="1"/>
          <p:nvPr userDrawn="1"/>
        </p:nvSpPr>
        <p:spPr>
          <a:xfrm>
            <a:off x="3154045" y="2372360"/>
            <a:ext cx="5464810" cy="1097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zh-CN" lang="zh-CN" sz="66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护理病例</a:t>
            </a:r>
          </a:p>
        </p:txBody>
      </p:sp>
      <p:sp>
        <p:nvSpPr>
          <p:cNvPr id="7" name="文本框 6"/>
          <p:cNvSpPr txBox="1"/>
          <p:nvPr userDrawn="1"/>
        </p:nvSpPr>
        <p:spPr>
          <a:xfrm>
            <a:off x="3479800" y="4239895"/>
            <a:ext cx="1629092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lang="zh-CN">
                <a:solidFill>
                  <a:srgbClr val="479EA7"/>
                </a:solidFill>
                <a:latin charset="-128" panose="020b0400000000000000" typeface="思源黑体旧字形 Normal"/>
                <a:ea charset="-128" panose="020b0400000000000000" typeface="思源黑体旧字形 Normal"/>
              </a:rPr>
              <a:t>产房：优页PPT</a:t>
            </a:r>
          </a:p>
        </p:txBody>
      </p:sp>
      <p:sp>
        <p:nvSpPr>
          <p:cNvPr id="10" name="文本框 9"/>
          <p:cNvSpPr txBox="1"/>
          <p:nvPr userDrawn="1"/>
        </p:nvSpPr>
        <p:spPr>
          <a:xfrm>
            <a:off x="6052975" y="4239895"/>
            <a:ext cx="1578292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lang="en-US" smtClean="0">
                <a:solidFill>
                  <a:srgbClr val="479EA7"/>
                </a:solidFill>
                <a:latin charset="-128" panose="020b0400000000000000" typeface="思源黑体旧字形 Normal"/>
                <a:ea charset="-128" panose="020b0400000000000000" typeface="思源黑体旧字形 Normal"/>
                <a:cs charset="-128" panose="020b0400000000000000" typeface="思源黑体旧字形 Normal"/>
              </a:rPr>
              <a:t>202X年2月9日</a:t>
            </a:r>
          </a:p>
        </p:txBody>
      </p:sp>
      <p:grpSp>
        <p:nvGrpSpPr>
          <p:cNvPr id="12" name="组合 11"/>
          <p:cNvGrpSpPr/>
          <p:nvPr userDrawn="1"/>
        </p:nvGrpSpPr>
        <p:grpSpPr>
          <a:xfrm>
            <a:off x="-12065" y="1597660"/>
            <a:ext cx="987425" cy="937260"/>
            <a:chOff x="2670" y="3947"/>
            <a:chExt cx="2868" cy="2868"/>
          </a:xfrm>
          <a:solidFill>
            <a:srgbClr val="C00000"/>
          </a:solidFill>
        </p:grpSpPr>
        <p:sp>
          <p:nvSpPr>
            <p:cNvPr id="5" name="圆角矩形 4"/>
            <p:cNvSpPr/>
            <p:nvPr userDrawn="1"/>
          </p:nvSpPr>
          <p:spPr>
            <a:xfrm>
              <a:off x="3740" y="3947"/>
              <a:ext cx="731" cy="286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" name="圆角矩形 10"/>
            <p:cNvSpPr/>
            <p:nvPr userDrawn="1"/>
          </p:nvSpPr>
          <p:spPr>
            <a:xfrm rot="5400000">
              <a:off x="3739" y="3966"/>
              <a:ext cx="731" cy="286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custDataLst>
      <p:tags r:id="rId3"/>
    </p:custDataLst>
  </p:cSld>
  <p:clrMapOvr>
    <a:masterClrMapping/>
  </p:clrMapOvr>
  <p:transition>
    <p:fade/>
  </p:transition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114935" y="566420"/>
            <a:ext cx="433070" cy="391160"/>
            <a:chOff x="13606" y="4722"/>
            <a:chExt cx="2850" cy="2570"/>
          </a:xfrm>
        </p:grpSpPr>
        <p:sp>
          <p:nvSpPr>
            <p:cNvPr id="15" name="圆角矩形 14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19" name="圆角矩形 18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圆角矩形 19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pic>
        <p:nvPicPr>
          <p:cNvPr descr="摄图网_401123560" id="2" name="图片 1"/>
          <p:cNvPicPr>
            <a:picLocks noChangeAspect="1"/>
          </p:cNvPicPr>
          <p:nvPr/>
        </p:nvPicPr>
        <p:blipFill>
          <a:blip r:embed="rId2"/>
          <a:srcRect b="16847" l="26440" r="23995" t="14312"/>
          <a:stretch>
            <a:fillRect/>
          </a:stretch>
        </p:blipFill>
        <p:spPr>
          <a:xfrm rot="16920000">
            <a:off x="367030" y="1911985"/>
            <a:ext cx="3028950" cy="2974975"/>
          </a:xfrm>
          <a:prstGeom prst="rect">
            <a:avLst/>
          </a:prstGeom>
        </p:spPr>
      </p:pic>
      <p:sp>
        <p:nvSpPr>
          <p:cNvPr id="22" name="文本框 21"/>
          <p:cNvSpPr txBox="1"/>
          <p:nvPr/>
        </p:nvSpPr>
        <p:spPr>
          <a:xfrm>
            <a:off x="3310890" y="3056255"/>
            <a:ext cx="1902460" cy="55816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病程记录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5890895" y="2167255"/>
            <a:ext cx="4358005" cy="252285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just" fontAlgn="auto">
              <a:lnSpc>
                <a:spcPct val="150000"/>
              </a:lnSpc>
              <a:spcBef>
                <a:spcPts val="1200"/>
              </a:spcBef>
            </a:pPr>
            <a:r>
              <a:rPr altLang="en-US" lang="zh-CN">
                <a:solidFill>
                  <a:srgbClr val="0F220F"/>
                </a:solidFill>
                <a:latin charset="0" panose="020b0604020202020204" pitchFamily="34" typeface="Arial"/>
                <a:ea charset="-128" panose="020b0300000000000000" typeface="思源黑体旧字形 Light"/>
                <a:cs charset="0" panose="020b0604020202020204" pitchFamily="34" typeface="Arial"/>
                <a:sym typeface="+mn-ea"/>
              </a:rPr>
              <a:t>孕妇于2020-01-24 15：00进产房行水囊引产术。手术顺利，胎心140次/分，BP120mm/Hg,P80次/分。嘱病人回病房，观察宫缩情况。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119360" y="957580"/>
            <a:ext cx="127571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endParaRPr altLang="en-US" lang="zh-CN" sz="2000">
              <a:solidFill>
                <a:srgbClr val="479EA7"/>
              </a:solidFill>
              <a:latin charset="-122" panose="020b0400000000000000" typeface="思源黑体 CN Normal"/>
              <a:ea charset="-122" panose="020b0400000000000000" typeface="思源黑体 CN Normal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826625" y="566420"/>
            <a:ext cx="2188845" cy="1863090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ctr" fontAlgn="auto">
              <a:lnSpc>
                <a:spcPct val="100000"/>
              </a:lnSpc>
              <a:spcBef>
                <a:spcPts val="1200"/>
              </a:spcBef>
            </a:pPr>
            <a:endParaRPr altLang="en-US" lang="zh-CN">
              <a:solidFill>
                <a:srgbClr val="0F220F"/>
              </a:solidFill>
              <a:latin charset="-128" panose="020b0300000000000000" typeface="思源黑体旧字形 Light"/>
              <a:ea charset="-128" panose="020b0300000000000000" typeface="思源黑体旧字形 Light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106150" y="892175"/>
            <a:ext cx="127571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endParaRPr altLang="en-US" lang="zh-CN" sz="2000">
              <a:solidFill>
                <a:srgbClr val="479EA7"/>
              </a:solidFill>
              <a:latin charset="-122" panose="020b0400000000000000" typeface="思源黑体 CN Normal"/>
              <a:ea charset="-122" panose="020b0400000000000000" typeface="思源黑体 CN Normal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119360" y="566420"/>
            <a:ext cx="2188845" cy="162623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ctr" fontAlgn="auto">
              <a:lnSpc>
                <a:spcPct val="200000"/>
              </a:lnSpc>
              <a:spcBef>
                <a:spcPts val="1200"/>
              </a:spcBef>
            </a:pPr>
            <a:endParaRPr altLang="en-US" lang="zh-CN" sz="1000">
              <a:solidFill>
                <a:srgbClr val="0F220F"/>
              </a:solidFill>
              <a:latin charset="-128" panose="020b0300000000000000" typeface="思源黑体旧字形 Light"/>
              <a:ea charset="-128" panose="020b0300000000000000" typeface="思源黑体旧字形 Light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664460" y="5190490"/>
            <a:ext cx="8441690" cy="201930"/>
          </a:xfrm>
          <a:prstGeom prst="rect">
            <a:avLst/>
          </a:prstGeom>
          <a:solidFill>
            <a:srgbClr val="479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custDataLst>
      <p:tags r:id="rId3"/>
    </p:custDataLst>
  </p:cSld>
  <p:clrMapOvr>
    <a:masterClrMapping/>
  </p:clrMapOvr>
  <p:transition>
    <p:fade/>
  </p:transition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114935" y="566420"/>
            <a:ext cx="433070" cy="391160"/>
            <a:chOff x="13606" y="4722"/>
            <a:chExt cx="2850" cy="2570"/>
          </a:xfrm>
        </p:grpSpPr>
        <p:sp>
          <p:nvSpPr>
            <p:cNvPr id="15" name="圆角矩形 14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19" name="圆角矩形 18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圆角矩形 19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pic>
        <p:nvPicPr>
          <p:cNvPr descr="摄图网_401123560" id="2" name="图片 1"/>
          <p:cNvPicPr>
            <a:picLocks noChangeAspect="1"/>
          </p:cNvPicPr>
          <p:nvPr/>
        </p:nvPicPr>
        <p:blipFill>
          <a:blip r:embed="rId2"/>
          <a:srcRect b="16847" l="26440" r="23995" t="14312"/>
          <a:stretch>
            <a:fillRect/>
          </a:stretch>
        </p:blipFill>
        <p:spPr>
          <a:xfrm rot="16920000">
            <a:off x="367030" y="1911985"/>
            <a:ext cx="3028950" cy="2974975"/>
          </a:xfrm>
          <a:prstGeom prst="rect">
            <a:avLst/>
          </a:prstGeom>
        </p:spPr>
      </p:pic>
      <p:sp>
        <p:nvSpPr>
          <p:cNvPr id="22" name="文本框 21"/>
          <p:cNvSpPr txBox="1"/>
          <p:nvPr/>
        </p:nvSpPr>
        <p:spPr>
          <a:xfrm>
            <a:off x="3651250" y="3120390"/>
            <a:ext cx="1902460" cy="55816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病程记录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5997575" y="2043747"/>
            <a:ext cx="4358005" cy="252285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just" fontAlgn="auto">
              <a:lnSpc>
                <a:spcPct val="150000"/>
              </a:lnSpc>
              <a:spcBef>
                <a:spcPts val="1200"/>
              </a:spcBef>
            </a:pPr>
            <a:r>
              <a:rPr altLang="en-US" lang="zh-CN">
                <a:solidFill>
                  <a:srgbClr val="0F220F"/>
                </a:solidFill>
                <a:latin charset="0" panose="020b0604020202020204" pitchFamily="34" typeface="Arial"/>
                <a:ea charset="-128" panose="020b0300000000000000" typeface="思源黑体旧字形 Light"/>
                <a:cs charset="0" panose="020b0604020202020204" pitchFamily="34" typeface="Arial"/>
                <a:sym typeface="+mn-ea"/>
              </a:rPr>
              <a:t>患者于17：00临产，于21：30进产房，宫口4cm,质软，居中，S-2.0,行剥膜术，羊水清亮。患者疼痛难忍要求无痛分娩，请麻醉科会诊。行硬膜外穿刺下分娩镇痛。患者生命体征平稳，严密监测胎心及产程进展。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119360" y="957580"/>
            <a:ext cx="127571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endParaRPr altLang="en-US" lang="zh-CN" sz="2000">
              <a:solidFill>
                <a:srgbClr val="479EA7"/>
              </a:solidFill>
              <a:latin charset="-122" panose="020b0400000000000000" typeface="思源黑体 CN Normal"/>
              <a:ea charset="-122" panose="020b0400000000000000" typeface="思源黑体 CN Normal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826625" y="566420"/>
            <a:ext cx="2188845" cy="1863090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ctr" fontAlgn="auto">
              <a:lnSpc>
                <a:spcPct val="100000"/>
              </a:lnSpc>
              <a:spcBef>
                <a:spcPts val="1200"/>
              </a:spcBef>
            </a:pPr>
            <a:endParaRPr altLang="en-US" lang="zh-CN">
              <a:solidFill>
                <a:srgbClr val="0F220F"/>
              </a:solidFill>
              <a:latin charset="-128" panose="020b0300000000000000" typeface="思源黑体旧字形 Light"/>
              <a:ea charset="-128" panose="020b0300000000000000" typeface="思源黑体旧字形 Light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106150" y="892175"/>
            <a:ext cx="127571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endParaRPr altLang="en-US" lang="zh-CN" sz="2000">
              <a:solidFill>
                <a:srgbClr val="479EA7"/>
              </a:solidFill>
              <a:latin charset="-122" panose="020b0400000000000000" typeface="思源黑体 CN Normal"/>
              <a:ea charset="-122" panose="020b0400000000000000" typeface="思源黑体 CN Normal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119360" y="566420"/>
            <a:ext cx="2188845" cy="162623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ctr" fontAlgn="auto">
              <a:lnSpc>
                <a:spcPct val="200000"/>
              </a:lnSpc>
              <a:spcBef>
                <a:spcPts val="1200"/>
              </a:spcBef>
            </a:pPr>
            <a:endParaRPr altLang="en-US" lang="zh-CN" sz="1000">
              <a:solidFill>
                <a:srgbClr val="0F220F"/>
              </a:solidFill>
              <a:latin charset="-128" panose="020b0300000000000000" typeface="思源黑体旧字形 Light"/>
              <a:ea charset="-128" panose="020b0300000000000000" typeface="思源黑体旧字形 Light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664460" y="5190490"/>
            <a:ext cx="8441690" cy="201930"/>
          </a:xfrm>
          <a:prstGeom prst="rect">
            <a:avLst/>
          </a:prstGeom>
          <a:solidFill>
            <a:srgbClr val="479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custDataLst>
      <p:tags r:id="rId3"/>
    </p:custDataLst>
  </p:cSld>
  <p:clrMapOvr>
    <a:masterClrMapping/>
  </p:clrMapOvr>
  <p:transition>
    <p:fade/>
  </p:transition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114935" y="566420"/>
            <a:ext cx="433070" cy="391160"/>
            <a:chOff x="13606" y="4722"/>
            <a:chExt cx="2850" cy="2570"/>
          </a:xfrm>
        </p:grpSpPr>
        <p:sp>
          <p:nvSpPr>
            <p:cNvPr id="15" name="圆角矩形 14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19" name="圆角矩形 18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圆角矩形 19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pic>
        <p:nvPicPr>
          <p:cNvPr descr="摄图网_401123560" id="2" name="图片 1"/>
          <p:cNvPicPr>
            <a:picLocks noChangeAspect="1"/>
          </p:cNvPicPr>
          <p:nvPr/>
        </p:nvPicPr>
        <p:blipFill>
          <a:blip r:embed="rId2"/>
          <a:srcRect b="16847" l="26440" r="23995" t="14312"/>
          <a:stretch>
            <a:fillRect/>
          </a:stretch>
        </p:blipFill>
        <p:spPr>
          <a:xfrm rot="16920000">
            <a:off x="367030" y="1911985"/>
            <a:ext cx="3028950" cy="2974975"/>
          </a:xfrm>
          <a:prstGeom prst="rect">
            <a:avLst/>
          </a:prstGeom>
        </p:spPr>
      </p:pic>
      <p:sp>
        <p:nvSpPr>
          <p:cNvPr id="22" name="文本框 21"/>
          <p:cNvSpPr txBox="1"/>
          <p:nvPr/>
        </p:nvSpPr>
        <p:spPr>
          <a:xfrm>
            <a:off x="3651250" y="3120390"/>
            <a:ext cx="1902460" cy="55816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病程记录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5930900" y="1303655"/>
            <a:ext cx="4819958" cy="252285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just" fontAlgn="auto">
              <a:lnSpc>
                <a:spcPct val="150000"/>
              </a:lnSpc>
              <a:spcBef>
                <a:spcPts val="1200"/>
              </a:spcBef>
            </a:pPr>
            <a:r>
              <a:rPr altLang="en-US" lang="zh-CN">
                <a:solidFill>
                  <a:srgbClr val="0F220F"/>
                </a:solidFill>
                <a:latin charset="0" panose="020b0604020202020204" pitchFamily="34" typeface="Arial"/>
                <a:ea charset="-128" panose="020b0300000000000000" typeface="思源黑体旧字形 Light"/>
                <a:cs charset="0" panose="020b0604020202020204" pitchFamily="34" typeface="Arial"/>
                <a:sym typeface="+mn-ea"/>
              </a:rPr>
              <a:t>患者于17：00临产，于2020-01-25 1：40子宫颈开全。评估会阴条件，阴道炎。评估胎儿大小3300g.故行会阴保护手法。于1：53自阴道顺娩一女活婴，产时胎儿左手抱头，体重3670g，胎盘胎膜娩出完整，检查宫颈无裂伤，会阴伤口Ⅱ度裂伤，产时出血约300ml,给予按摩子宫，静点催产素，麦角新碱1支产后治疗。因外阴组织糟脆、阴道炎给予头孢西丁2剂预防感染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119360" y="957580"/>
            <a:ext cx="127571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endParaRPr altLang="en-US" lang="zh-CN" sz="2000">
              <a:solidFill>
                <a:srgbClr val="479EA7"/>
              </a:solidFill>
              <a:latin charset="-122" panose="020b0400000000000000" typeface="思源黑体 CN Normal"/>
              <a:ea charset="-122" panose="020b0400000000000000" typeface="思源黑体 CN Normal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826625" y="566420"/>
            <a:ext cx="2188845" cy="1863090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ctr" fontAlgn="auto">
              <a:lnSpc>
                <a:spcPct val="100000"/>
              </a:lnSpc>
              <a:spcBef>
                <a:spcPts val="1200"/>
              </a:spcBef>
            </a:pPr>
            <a:endParaRPr altLang="en-US" lang="zh-CN">
              <a:solidFill>
                <a:srgbClr val="0F220F"/>
              </a:solidFill>
              <a:latin charset="-128" panose="020b0300000000000000" typeface="思源黑体旧字形 Light"/>
              <a:ea charset="-128" panose="020b0300000000000000" typeface="思源黑体旧字形 Light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106150" y="892175"/>
            <a:ext cx="127571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endParaRPr altLang="en-US" lang="zh-CN" sz="2000">
              <a:solidFill>
                <a:srgbClr val="479EA7"/>
              </a:solidFill>
              <a:latin charset="-122" panose="020b0400000000000000" typeface="思源黑体 CN Normal"/>
              <a:ea charset="-122" panose="020b0400000000000000" typeface="思源黑体 CN Normal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119360" y="566420"/>
            <a:ext cx="2188845" cy="162623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ctr" fontAlgn="auto">
              <a:lnSpc>
                <a:spcPct val="200000"/>
              </a:lnSpc>
              <a:spcBef>
                <a:spcPts val="1200"/>
              </a:spcBef>
            </a:pPr>
            <a:endParaRPr altLang="en-US" lang="zh-CN" sz="1000">
              <a:solidFill>
                <a:srgbClr val="0F220F"/>
              </a:solidFill>
              <a:latin charset="-128" panose="020b0300000000000000" typeface="思源黑体旧字形 Light"/>
              <a:ea charset="-128" panose="020b0300000000000000" typeface="思源黑体旧字形 Light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664460" y="5190490"/>
            <a:ext cx="8441690" cy="201930"/>
          </a:xfrm>
          <a:prstGeom prst="rect">
            <a:avLst/>
          </a:prstGeom>
          <a:solidFill>
            <a:srgbClr val="479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custDataLst>
      <p:tags r:id="rId3"/>
    </p:custDataLst>
  </p:cSld>
  <p:clrMapOvr>
    <a:masterClrMapping/>
  </p:clrMapOvr>
  <p:transition>
    <p:fade/>
  </p:transition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/>
          <p:cNvGrpSpPr/>
          <p:nvPr/>
        </p:nvGrpSpPr>
        <p:grpSpPr>
          <a:xfrm>
            <a:off x="1709420" y="2553970"/>
            <a:ext cx="1691640" cy="1526540"/>
            <a:chOff x="1737" y="3888"/>
            <a:chExt cx="2850" cy="2571"/>
          </a:xfrm>
        </p:grpSpPr>
        <p:grpSp>
          <p:nvGrpSpPr>
            <p:cNvPr id="9" name="组合 8"/>
            <p:cNvGrpSpPr/>
            <p:nvPr/>
          </p:nvGrpSpPr>
          <p:grpSpPr>
            <a:xfrm>
              <a:off x="1737" y="3888"/>
              <a:ext cx="2850" cy="2571"/>
              <a:chOff x="13606" y="4722"/>
              <a:chExt cx="2850" cy="2571"/>
            </a:xfrm>
          </p:grpSpPr>
          <p:sp>
            <p:nvSpPr>
              <p:cNvPr id="8" name="圆角矩形 7"/>
              <p:cNvSpPr/>
              <p:nvPr/>
            </p:nvSpPr>
            <p:spPr>
              <a:xfrm>
                <a:off x="14344" y="4722"/>
                <a:ext cx="1376" cy="1086"/>
              </a:xfrm>
              <a:prstGeom prst="roundRect">
                <a:avLst/>
              </a:prstGeom>
              <a:noFill/>
              <a:ln w="127000">
                <a:solidFill>
                  <a:srgbClr val="479EA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" name="圆角矩形 1"/>
              <p:cNvSpPr/>
              <p:nvPr/>
            </p:nvSpPr>
            <p:spPr>
              <a:xfrm>
                <a:off x="13606" y="5174"/>
                <a:ext cx="2850" cy="2119"/>
              </a:xfrm>
              <a:prstGeom prst="roundRect">
                <a:avLst/>
              </a:prstGeom>
              <a:solidFill>
                <a:srgbClr val="479EA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" name="椭圆 4"/>
              <p:cNvSpPr/>
              <p:nvPr/>
            </p:nvSpPr>
            <p:spPr>
              <a:xfrm>
                <a:off x="14404" y="5607"/>
                <a:ext cx="1254" cy="125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zh-CN" lang="en-US"/>
              </a:p>
            </p:txBody>
          </p:sp>
        </p:grpSp>
        <p:sp>
          <p:nvSpPr>
            <p:cNvPr id="12" name="文本框 11"/>
            <p:cNvSpPr txBox="1"/>
            <p:nvPr userDrawn="1"/>
          </p:nvSpPr>
          <p:spPr>
            <a:xfrm>
              <a:off x="2617" y="4917"/>
              <a:ext cx="1115" cy="975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 indent="0">
                <a:buFont charset="0" panose="020b0604020202020204" pitchFamily="34" typeface="Arial"/>
                <a:buNone/>
              </a:pPr>
              <a:r>
                <a:rPr altLang="zh-CN" lang="en-US" sz="3200">
                  <a:solidFill>
                    <a:srgbClr val="C00000"/>
                  </a:solidFill>
                  <a:latin charset="-128" panose="020b0400000000000000" typeface="思源黑体旧字形 Normal"/>
                  <a:ea charset="-128" panose="020b0400000000000000" typeface="思源黑体旧字形 Normal"/>
                </a:rPr>
                <a:t>02</a:t>
              </a:r>
            </a:p>
          </p:txBody>
        </p:sp>
      </p:grpSp>
      <p:sp>
        <p:nvSpPr>
          <p:cNvPr id="10" name="文本框 9"/>
          <p:cNvSpPr txBox="1"/>
          <p:nvPr userDrawn="1"/>
        </p:nvSpPr>
        <p:spPr>
          <a:xfrm>
            <a:off x="4011295" y="2893060"/>
            <a:ext cx="4279265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 indent="0">
              <a:buFont charset="0" panose="020b0604020202020204" pitchFamily="34" typeface="Arial"/>
              <a:buNone/>
            </a:pPr>
            <a:r>
              <a:rPr altLang="en-US" lang="zh-CN" sz="4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护理问题</a:t>
            </a:r>
          </a:p>
        </p:txBody>
      </p:sp>
      <p:sp>
        <p:nvSpPr>
          <p:cNvPr id="13" name="文本框 1"/>
          <p:cNvSpPr txBox="1"/>
          <p:nvPr userDrawn="1"/>
        </p:nvSpPr>
        <p:spPr>
          <a:xfrm>
            <a:off x="4011295" y="3504565"/>
            <a:ext cx="6688455" cy="548640"/>
          </a:xfrm>
          <a:prstGeom prst="rect">
            <a:avLst/>
          </a:prstGeom>
          <a:noFill/>
          <a:effectLst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endParaRPr altLang="zh-CN" lang="en-US" sz="2000">
              <a:solidFill>
                <a:schemeClr val="tx1"/>
              </a:solidFill>
              <a:latin charset="-128" panose="020b0300000000000000" typeface="思源黑体旧字形 Light"/>
              <a:ea charset="-128" panose="020b0300000000000000" typeface="思源黑体旧字形 Light"/>
              <a:cs typeface="+mn-lt"/>
            </a:endParaRPr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11559540" y="1591310"/>
            <a:ext cx="630555" cy="598805"/>
            <a:chOff x="2670" y="3947"/>
            <a:chExt cx="2868" cy="2868"/>
          </a:xfrm>
          <a:solidFill>
            <a:srgbClr val="C00000"/>
          </a:solidFill>
        </p:grpSpPr>
        <p:sp>
          <p:nvSpPr>
            <p:cNvPr id="14" name="圆角矩形 13"/>
            <p:cNvSpPr/>
            <p:nvPr userDrawn="1"/>
          </p:nvSpPr>
          <p:spPr>
            <a:xfrm>
              <a:off x="3740" y="3947"/>
              <a:ext cx="731" cy="286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" name="圆角矩形 14"/>
            <p:cNvSpPr/>
            <p:nvPr userDrawn="1"/>
          </p:nvSpPr>
          <p:spPr>
            <a:xfrm rot="5400000">
              <a:off x="3739" y="3966"/>
              <a:ext cx="731" cy="286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custDataLst>
      <p:tags r:id="rId2"/>
    </p:custDataLst>
  </p:cSld>
  <p:clrMapOvr>
    <a:masterClrMapping/>
  </p:clrMapOvr>
  <p:transition>
    <p:fade/>
  </p:transition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文本框 11"/>
          <p:cNvSpPr txBox="1"/>
          <p:nvPr userDrawn="1"/>
        </p:nvSpPr>
        <p:spPr>
          <a:xfrm>
            <a:off x="558800" y="488315"/>
            <a:ext cx="1636395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 indent="0">
              <a:buFont charset="0" panose="020b0604020202020204" pitchFamily="34" typeface="Arial"/>
              <a:buNone/>
            </a:pPr>
            <a:endParaRPr altLang="en-US" lang="zh-CN">
              <a:solidFill>
                <a:srgbClr val="479EA7"/>
              </a:solidFill>
              <a:latin charset="-122" panose="020b0400000000000000" typeface="思源黑体 CN Normal"/>
              <a:ea charset="-122" panose="020b0400000000000000" typeface="思源黑体 CN Normal"/>
            </a:endParaRPr>
          </a:p>
        </p:txBody>
      </p:sp>
      <p:sp>
        <p:nvSpPr>
          <p:cNvPr id="13" name="文本框 1"/>
          <p:cNvSpPr txBox="1"/>
          <p:nvPr userDrawn="1"/>
        </p:nvSpPr>
        <p:spPr>
          <a:xfrm>
            <a:off x="558800" y="724535"/>
            <a:ext cx="3092450" cy="297180"/>
          </a:xfrm>
          <a:prstGeom prst="rect">
            <a:avLst/>
          </a:prstGeom>
          <a:noFill/>
          <a:effectLst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altLang="zh-CN" lang="en-US" sz="900">
                <a:solidFill>
                  <a:schemeClr val="tx1"/>
                </a:solidFill>
                <a:latin charset="-128" panose="020b0300000000000000" typeface="思源黑体旧字形 Light"/>
                <a:ea charset="-128" panose="020b0300000000000000" typeface="思源黑体旧字形 Light"/>
                <a:cs typeface="+mn-lt"/>
              </a:rPr>
              <a:t>. 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114935" y="566420"/>
            <a:ext cx="433070" cy="391160"/>
            <a:chOff x="13606" y="4722"/>
            <a:chExt cx="2850" cy="2570"/>
          </a:xfrm>
        </p:grpSpPr>
        <p:sp>
          <p:nvSpPr>
            <p:cNvPr id="15" name="圆角矩形 14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19" name="圆角矩形 18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圆角矩形 19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3" name="组合 2"/>
          <p:cNvGrpSpPr/>
          <p:nvPr/>
        </p:nvGrpSpPr>
        <p:grpSpPr>
          <a:xfrm>
            <a:off x="1649730" y="1243965"/>
            <a:ext cx="584835" cy="527685"/>
            <a:chOff x="13606" y="4722"/>
            <a:chExt cx="2850" cy="2570"/>
          </a:xfrm>
        </p:grpSpPr>
        <p:sp>
          <p:nvSpPr>
            <p:cNvPr id="4" name="圆角矩形 3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" name="圆角矩形 4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" name="椭圆 5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7" name="组合 6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8" name="圆角矩形 7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9" name="圆角矩形 8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sp>
        <p:nvSpPr>
          <p:cNvPr id="22" name="文本框 21"/>
          <p:cNvSpPr txBox="1"/>
          <p:nvPr/>
        </p:nvSpPr>
        <p:spPr>
          <a:xfrm>
            <a:off x="2378075" y="876935"/>
            <a:ext cx="151828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焦虑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2378075" y="1223010"/>
            <a:ext cx="3390265" cy="97218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l" fontAlgn="auto">
              <a:lnSpc>
                <a:spcPct val="200000"/>
              </a:lnSpc>
              <a:spcBef>
                <a:spcPts val="1200"/>
              </a:spcBef>
            </a:pPr>
            <a:r>
              <a:rPr altLang="en-US" lang="zh-CN" sz="1600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与担心自身及胎儿的安危有关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1649730" y="3500120"/>
            <a:ext cx="584835" cy="527685"/>
            <a:chOff x="13606" y="4722"/>
            <a:chExt cx="2850" cy="2570"/>
          </a:xfrm>
        </p:grpSpPr>
        <p:sp>
          <p:nvSpPr>
            <p:cNvPr id="11" name="圆角矩形 10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5" name="圆角矩形 24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椭圆 25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27" name="组合 26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28" name="圆角矩形 27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9" name="圆角矩形 28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sp>
        <p:nvSpPr>
          <p:cNvPr id="30" name="文本框 29"/>
          <p:cNvSpPr txBox="1"/>
          <p:nvPr/>
        </p:nvSpPr>
        <p:spPr>
          <a:xfrm>
            <a:off x="2378075" y="3133090"/>
            <a:ext cx="1882140" cy="367030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有受伤的危险</a:t>
            </a:r>
          </a:p>
        </p:txBody>
      </p:sp>
      <p:sp>
        <p:nvSpPr>
          <p:cNvPr id="39" name="文本框 38"/>
          <p:cNvSpPr txBox="1"/>
          <p:nvPr/>
        </p:nvSpPr>
        <p:spPr>
          <a:xfrm>
            <a:off x="2378075" y="3659505"/>
            <a:ext cx="2098040" cy="792480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与发生会阴裂伤、新生儿产伤有关</a:t>
            </a:r>
          </a:p>
        </p:txBody>
      </p:sp>
      <p:grpSp>
        <p:nvGrpSpPr>
          <p:cNvPr id="41" name="组合 40"/>
          <p:cNvGrpSpPr/>
          <p:nvPr/>
        </p:nvGrpSpPr>
        <p:grpSpPr>
          <a:xfrm>
            <a:off x="6363335" y="3500120"/>
            <a:ext cx="584835" cy="527685"/>
            <a:chOff x="13606" y="4722"/>
            <a:chExt cx="2850" cy="2570"/>
          </a:xfrm>
        </p:grpSpPr>
        <p:sp>
          <p:nvSpPr>
            <p:cNvPr id="42" name="圆角矩形 41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3" name="圆角矩形 42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4" name="椭圆 43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45" name="组合 44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46" name="圆角矩形 45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47" name="圆角矩形 46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sp>
        <p:nvSpPr>
          <p:cNvPr id="48" name="文本框 47"/>
          <p:cNvSpPr txBox="1"/>
          <p:nvPr/>
        </p:nvSpPr>
        <p:spPr>
          <a:xfrm>
            <a:off x="7091680" y="3133090"/>
            <a:ext cx="127571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疼痛</a:t>
            </a:r>
          </a:p>
        </p:txBody>
      </p:sp>
      <p:sp>
        <p:nvSpPr>
          <p:cNvPr id="49" name="文本框 48"/>
          <p:cNvSpPr txBox="1"/>
          <p:nvPr/>
        </p:nvSpPr>
        <p:spPr>
          <a:xfrm>
            <a:off x="7091680" y="3479165"/>
            <a:ext cx="3390265" cy="97218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l" fontAlgn="auto">
              <a:lnSpc>
                <a:spcPct val="200000"/>
              </a:lnSpc>
              <a:spcBef>
                <a:spcPts val="1200"/>
              </a:spcBef>
            </a:pPr>
            <a:r>
              <a:rPr altLang="en-US" lang="zh-CN" sz="1600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与宫缩有关、与产后伤口有关</a:t>
            </a:r>
          </a:p>
        </p:txBody>
      </p:sp>
      <p:grpSp>
        <p:nvGrpSpPr>
          <p:cNvPr id="50" name="组合 49"/>
          <p:cNvGrpSpPr/>
          <p:nvPr/>
        </p:nvGrpSpPr>
        <p:grpSpPr>
          <a:xfrm>
            <a:off x="1649730" y="5298440"/>
            <a:ext cx="584835" cy="527685"/>
            <a:chOff x="13606" y="4722"/>
            <a:chExt cx="2850" cy="2570"/>
          </a:xfrm>
        </p:grpSpPr>
        <p:sp>
          <p:nvSpPr>
            <p:cNvPr id="51" name="圆角矩形 50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2" name="圆角矩形 51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3" name="椭圆 52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54" name="组合 53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55" name="圆角矩形 54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6" name="圆角矩形 55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38" name="组合 37"/>
          <p:cNvGrpSpPr/>
          <p:nvPr/>
        </p:nvGrpSpPr>
        <p:grpSpPr>
          <a:xfrm>
            <a:off x="6506845" y="1223010"/>
            <a:ext cx="584835" cy="527685"/>
            <a:chOff x="13606" y="4722"/>
            <a:chExt cx="2850" cy="2570"/>
          </a:xfrm>
        </p:grpSpPr>
        <p:sp>
          <p:nvSpPr>
            <p:cNvPr id="59" name="圆角矩形 58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0" name="圆角矩形 59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1" name="椭圆 60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62" name="组合 61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63" name="圆角矩形 62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4" name="圆角矩形 63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sp>
        <p:nvSpPr>
          <p:cNvPr id="65" name="文本框 64"/>
          <p:cNvSpPr txBox="1"/>
          <p:nvPr/>
        </p:nvSpPr>
        <p:spPr>
          <a:xfrm>
            <a:off x="7235190" y="855980"/>
            <a:ext cx="127571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知识缺乏</a:t>
            </a:r>
          </a:p>
        </p:txBody>
      </p:sp>
      <p:sp>
        <p:nvSpPr>
          <p:cNvPr id="66" name="文本框 65"/>
          <p:cNvSpPr txBox="1"/>
          <p:nvPr/>
        </p:nvSpPr>
        <p:spPr>
          <a:xfrm>
            <a:off x="7235190" y="1223010"/>
            <a:ext cx="3390265" cy="97218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l" fontAlgn="auto">
              <a:lnSpc>
                <a:spcPct val="200000"/>
              </a:lnSpc>
              <a:spcBef>
                <a:spcPts val="1200"/>
              </a:spcBef>
            </a:pPr>
            <a:r>
              <a:rPr altLang="en-US" lang="zh-CN" sz="1600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与缺乏分娩相关知识有关</a:t>
            </a:r>
          </a:p>
        </p:txBody>
      </p:sp>
    </p:spTree>
    <p:custDataLst>
      <p:tags r:id="rId2"/>
    </p:custDataLst>
  </p:cSld>
  <p:clrMapOvr>
    <a:masterClrMapping/>
  </p:clrMapOvr>
  <p:transition>
    <p:fade/>
  </p:transition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114935" y="566420"/>
            <a:ext cx="433070" cy="391160"/>
            <a:chOff x="13606" y="4722"/>
            <a:chExt cx="2850" cy="2570"/>
          </a:xfrm>
        </p:grpSpPr>
        <p:sp>
          <p:nvSpPr>
            <p:cNvPr id="15" name="圆角矩形 14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19" name="圆角矩形 18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圆角矩形 19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3" name="组合 2"/>
          <p:cNvGrpSpPr/>
          <p:nvPr/>
        </p:nvGrpSpPr>
        <p:grpSpPr>
          <a:xfrm>
            <a:off x="1717675" y="2242820"/>
            <a:ext cx="584835" cy="527685"/>
            <a:chOff x="13606" y="4722"/>
            <a:chExt cx="2850" cy="2570"/>
          </a:xfrm>
        </p:grpSpPr>
        <p:sp>
          <p:nvSpPr>
            <p:cNvPr id="4" name="圆角矩形 3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" name="圆角矩形 4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" name="椭圆 5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7" name="组合 6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8" name="圆角矩形 7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9" name="圆角矩形 8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sp>
        <p:nvSpPr>
          <p:cNvPr id="22" name="文本框 21"/>
          <p:cNvSpPr txBox="1"/>
          <p:nvPr/>
        </p:nvSpPr>
        <p:spPr>
          <a:xfrm>
            <a:off x="2446020" y="1875790"/>
            <a:ext cx="3589655" cy="4603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潜在护理问题—感染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2446020" y="2221865"/>
            <a:ext cx="3390265" cy="97218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l" fontAlgn="auto">
              <a:lnSpc>
                <a:spcPct val="200000"/>
              </a:lnSpc>
              <a:spcBef>
                <a:spcPts val="1200"/>
              </a:spcBef>
            </a:pPr>
            <a:r>
              <a:rPr altLang="en-US" lang="zh-CN" sz="1600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与会阴裂伤，伤口感染有关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7212330" y="2221865"/>
            <a:ext cx="584835" cy="527685"/>
            <a:chOff x="13606" y="4722"/>
            <a:chExt cx="2850" cy="2570"/>
          </a:xfrm>
        </p:grpSpPr>
        <p:sp>
          <p:nvSpPr>
            <p:cNvPr id="11" name="圆角矩形 10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5" name="圆角矩形 24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椭圆 25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27" name="组合 26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28" name="圆角矩形 27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9" name="圆角矩形 28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sp>
        <p:nvSpPr>
          <p:cNvPr id="30" name="文本框 29"/>
          <p:cNvSpPr txBox="1"/>
          <p:nvPr/>
        </p:nvSpPr>
        <p:spPr>
          <a:xfrm>
            <a:off x="7940675" y="1854835"/>
            <a:ext cx="3589655" cy="345440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潜在护理问题—尿潴留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7940675" y="2200910"/>
            <a:ext cx="3590290" cy="97218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l" fontAlgn="auto">
              <a:lnSpc>
                <a:spcPct val="200000"/>
              </a:lnSpc>
              <a:spcBef>
                <a:spcPts val="1200"/>
              </a:spcBef>
            </a:pPr>
            <a:r>
              <a:rPr altLang="en-US" lang="zh-CN" sz="1600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与产时胎先露压迫膀胱时间过久有关，与活动减少有关</a:t>
            </a:r>
          </a:p>
        </p:txBody>
      </p:sp>
      <p:grpSp>
        <p:nvGrpSpPr>
          <p:cNvPr id="32" name="组合 31"/>
          <p:cNvGrpSpPr/>
          <p:nvPr/>
        </p:nvGrpSpPr>
        <p:grpSpPr>
          <a:xfrm>
            <a:off x="1710055" y="4714875"/>
            <a:ext cx="584835" cy="527685"/>
            <a:chOff x="13606" y="4722"/>
            <a:chExt cx="2850" cy="2570"/>
          </a:xfrm>
        </p:grpSpPr>
        <p:sp>
          <p:nvSpPr>
            <p:cNvPr id="33" name="圆角矩形 32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" name="圆角矩形 33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5" name="椭圆 34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36" name="组合 35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37" name="圆角矩形 36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38" name="圆角矩形 37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sp>
        <p:nvSpPr>
          <p:cNvPr id="39" name="文本框 38"/>
          <p:cNvSpPr txBox="1"/>
          <p:nvPr/>
        </p:nvSpPr>
        <p:spPr>
          <a:xfrm>
            <a:off x="2438400" y="4347845"/>
            <a:ext cx="358838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潜在护理问题—产后出血</a:t>
            </a:r>
          </a:p>
        </p:txBody>
      </p:sp>
      <p:sp>
        <p:nvSpPr>
          <p:cNvPr id="40" name="文本框 39"/>
          <p:cNvSpPr txBox="1"/>
          <p:nvPr/>
        </p:nvSpPr>
        <p:spPr>
          <a:xfrm>
            <a:off x="2438400" y="4693920"/>
            <a:ext cx="3390265" cy="97218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l" fontAlgn="auto">
              <a:lnSpc>
                <a:spcPct val="200000"/>
              </a:lnSpc>
              <a:spcBef>
                <a:spcPts val="1200"/>
              </a:spcBef>
            </a:pPr>
            <a:r>
              <a:rPr altLang="en-US" lang="zh-CN" sz="1600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与子宫收缩乏力有关</a:t>
            </a:r>
          </a:p>
        </p:txBody>
      </p:sp>
      <p:grpSp>
        <p:nvGrpSpPr>
          <p:cNvPr id="45" name="组合 44"/>
          <p:cNvGrpSpPr/>
          <p:nvPr/>
        </p:nvGrpSpPr>
        <p:grpSpPr>
          <a:xfrm>
            <a:off x="7212330" y="4714875"/>
            <a:ext cx="584835" cy="527685"/>
            <a:chOff x="13606" y="4722"/>
            <a:chExt cx="2850" cy="2570"/>
          </a:xfrm>
        </p:grpSpPr>
        <p:sp>
          <p:nvSpPr>
            <p:cNvPr id="46" name="圆角矩形 45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7" name="圆角矩形 46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8" name="椭圆 47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49" name="组合 48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50" name="圆角矩形 49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1" name="圆角矩形 50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sp>
        <p:nvSpPr>
          <p:cNvPr id="52" name="文本框 51"/>
          <p:cNvSpPr txBox="1"/>
          <p:nvPr/>
        </p:nvSpPr>
        <p:spPr>
          <a:xfrm>
            <a:off x="7940675" y="4347845"/>
            <a:ext cx="358838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潜在护理问题—外阴伤口血肿</a:t>
            </a:r>
          </a:p>
        </p:txBody>
      </p:sp>
      <p:sp>
        <p:nvSpPr>
          <p:cNvPr id="53" name="文本框 52"/>
          <p:cNvSpPr txBox="1"/>
          <p:nvPr/>
        </p:nvSpPr>
        <p:spPr>
          <a:xfrm>
            <a:off x="7940675" y="4693920"/>
            <a:ext cx="3390265" cy="97218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l" fontAlgn="auto">
              <a:lnSpc>
                <a:spcPct val="150000"/>
              </a:lnSpc>
              <a:spcBef>
                <a:spcPts val="1200"/>
              </a:spcBef>
            </a:pPr>
            <a:r>
              <a:rPr altLang="en-US" lang="zh-CN" sz="1600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与缝合时伤口止血不彻底有关</a:t>
            </a:r>
          </a:p>
          <a:p>
            <a:pPr algn="l" fontAlgn="auto">
              <a:lnSpc>
                <a:spcPct val="150000"/>
              </a:lnSpc>
              <a:spcBef>
                <a:spcPts val="1200"/>
              </a:spcBef>
            </a:pPr>
            <a:r>
              <a:rPr altLang="en-US" lang="zh-CN" sz="1600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与自身血管回缩有关</a:t>
            </a:r>
          </a:p>
        </p:txBody>
      </p:sp>
    </p:spTree>
    <p:custDataLst>
      <p:tags r:id="rId3"/>
    </p:custDataLst>
  </p:cSld>
  <p:clrMapOvr>
    <a:masterClrMapping/>
  </p:clrMapOvr>
  <p:transition>
    <p:fade/>
  </p:transition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/>
          <p:cNvGrpSpPr/>
          <p:nvPr/>
        </p:nvGrpSpPr>
        <p:grpSpPr>
          <a:xfrm>
            <a:off x="1709420" y="2553970"/>
            <a:ext cx="1691640" cy="1526540"/>
            <a:chOff x="1737" y="3888"/>
            <a:chExt cx="2850" cy="2571"/>
          </a:xfrm>
        </p:grpSpPr>
        <p:grpSp>
          <p:nvGrpSpPr>
            <p:cNvPr id="9" name="组合 8"/>
            <p:cNvGrpSpPr/>
            <p:nvPr/>
          </p:nvGrpSpPr>
          <p:grpSpPr>
            <a:xfrm>
              <a:off x="1737" y="3888"/>
              <a:ext cx="2850" cy="2571"/>
              <a:chOff x="13606" y="4722"/>
              <a:chExt cx="2850" cy="2571"/>
            </a:xfrm>
          </p:grpSpPr>
          <p:sp>
            <p:nvSpPr>
              <p:cNvPr id="8" name="圆角矩形 7"/>
              <p:cNvSpPr/>
              <p:nvPr/>
            </p:nvSpPr>
            <p:spPr>
              <a:xfrm>
                <a:off x="14344" y="4722"/>
                <a:ext cx="1376" cy="1086"/>
              </a:xfrm>
              <a:prstGeom prst="roundRect">
                <a:avLst/>
              </a:prstGeom>
              <a:noFill/>
              <a:ln w="127000">
                <a:solidFill>
                  <a:srgbClr val="479EA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" name="圆角矩形 1"/>
              <p:cNvSpPr/>
              <p:nvPr/>
            </p:nvSpPr>
            <p:spPr>
              <a:xfrm>
                <a:off x="13606" y="5174"/>
                <a:ext cx="2850" cy="2119"/>
              </a:xfrm>
              <a:prstGeom prst="roundRect">
                <a:avLst/>
              </a:prstGeom>
              <a:solidFill>
                <a:srgbClr val="479EA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" name="椭圆 4"/>
              <p:cNvSpPr/>
              <p:nvPr/>
            </p:nvSpPr>
            <p:spPr>
              <a:xfrm>
                <a:off x="14404" y="5607"/>
                <a:ext cx="1254" cy="125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zh-CN" lang="en-US"/>
              </a:p>
            </p:txBody>
          </p:sp>
        </p:grpSp>
        <p:sp>
          <p:nvSpPr>
            <p:cNvPr id="12" name="文本框 11"/>
            <p:cNvSpPr txBox="1"/>
            <p:nvPr userDrawn="1"/>
          </p:nvSpPr>
          <p:spPr>
            <a:xfrm>
              <a:off x="2617" y="4917"/>
              <a:ext cx="1115" cy="975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 indent="0">
                <a:buFont charset="0" panose="020b0604020202020204" pitchFamily="34" typeface="Arial"/>
                <a:buNone/>
              </a:pPr>
              <a:r>
                <a:rPr altLang="zh-CN" lang="en-US" sz="3200">
                  <a:solidFill>
                    <a:srgbClr val="C00000"/>
                  </a:solidFill>
                  <a:latin charset="-128" panose="020b0400000000000000" typeface="思源黑体旧字形 Normal"/>
                  <a:ea charset="-128" panose="020b0400000000000000" typeface="思源黑体旧字形 Normal"/>
                </a:rPr>
                <a:t>03</a:t>
              </a:r>
            </a:p>
          </p:txBody>
        </p:sp>
      </p:grpSp>
      <p:sp>
        <p:nvSpPr>
          <p:cNvPr id="10" name="文本框 9"/>
          <p:cNvSpPr txBox="1"/>
          <p:nvPr userDrawn="1"/>
        </p:nvSpPr>
        <p:spPr>
          <a:xfrm>
            <a:off x="4011295" y="2893060"/>
            <a:ext cx="4279265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 indent="0">
              <a:buFont charset="0" panose="020b0604020202020204" pitchFamily="34" typeface="Arial"/>
              <a:buNone/>
            </a:pPr>
            <a:r>
              <a:rPr altLang="en-US" lang="zh-CN" sz="4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护理措施及评价</a:t>
            </a:r>
          </a:p>
        </p:txBody>
      </p:sp>
      <p:sp>
        <p:nvSpPr>
          <p:cNvPr id="13" name="文本框 1"/>
          <p:cNvSpPr txBox="1"/>
          <p:nvPr userDrawn="1"/>
        </p:nvSpPr>
        <p:spPr>
          <a:xfrm>
            <a:off x="4011295" y="3504565"/>
            <a:ext cx="6688455" cy="548640"/>
          </a:xfrm>
          <a:prstGeom prst="rect">
            <a:avLst/>
          </a:prstGeom>
          <a:noFill/>
          <a:effectLst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altLang="zh-CN" lang="en-US" sz="2000">
                <a:solidFill>
                  <a:schemeClr val="tx1"/>
                </a:solidFill>
                <a:latin charset="-128" panose="020b0300000000000000" typeface="思源黑体旧字形 Light"/>
                <a:ea charset="-128" panose="020b0300000000000000" typeface="思源黑体旧字形 Light"/>
                <a:cs typeface="+mn-lt"/>
              </a:rPr>
              <a:t> </a:t>
            </a:r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11559540" y="1591310"/>
            <a:ext cx="630555" cy="598805"/>
            <a:chOff x="2670" y="3947"/>
            <a:chExt cx="2868" cy="2868"/>
          </a:xfrm>
          <a:solidFill>
            <a:srgbClr val="C00000"/>
          </a:solidFill>
        </p:grpSpPr>
        <p:sp>
          <p:nvSpPr>
            <p:cNvPr id="14" name="圆角矩形 13"/>
            <p:cNvSpPr/>
            <p:nvPr userDrawn="1"/>
          </p:nvSpPr>
          <p:spPr>
            <a:xfrm>
              <a:off x="3740" y="3947"/>
              <a:ext cx="731" cy="286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" name="圆角矩形 14"/>
            <p:cNvSpPr/>
            <p:nvPr userDrawn="1"/>
          </p:nvSpPr>
          <p:spPr>
            <a:xfrm rot="5400000">
              <a:off x="3739" y="3966"/>
              <a:ext cx="731" cy="286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custDataLst>
      <p:tags r:id="rId2"/>
    </p:custDataLst>
  </p:cSld>
  <p:clrMapOvr>
    <a:masterClrMapping/>
  </p:clrMapOvr>
  <p:transition>
    <p:fade/>
  </p:transition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/>
          <p:cNvGrpSpPr/>
          <p:nvPr>
            <p:custDataLst>
              <p:tags r:id="rId2"/>
            </p:custDataLst>
          </p:nvPr>
        </p:nvGrpSpPr>
        <p:grpSpPr>
          <a:xfrm>
            <a:off x="5546725" y="2119630"/>
            <a:ext cx="4918075" cy="3084830"/>
            <a:chOff x="5829" y="1501"/>
            <a:chExt cx="12431" cy="7797"/>
          </a:xfrm>
        </p:grpSpPr>
        <p:sp>
          <p:nvSpPr>
            <p:cNvPr id="7" name="PA-圆角矩形 2"/>
            <p:cNvSpPr/>
            <p:nvPr>
              <p:custDataLst>
                <p:tags r:id="rId3"/>
              </p:custDataLst>
            </p:nvPr>
          </p:nvSpPr>
          <p:spPr>
            <a:xfrm>
              <a:off x="5829" y="1501"/>
              <a:ext cx="10007" cy="1077"/>
            </a:xfrm>
            <a:prstGeom prst="roundRect">
              <a:avLst>
                <a:gd fmla="val 8586" name="adj"/>
              </a:avLst>
            </a:prstGeom>
            <a:blipFill dpi="0" rotWithShape="0">
              <a:blip r:embed="rId4"/>
              <a:stretch>
                <a:fillRect b="-675000" l="-5000" r="-29000" t="-51000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" name="PA-圆角矩形 3"/>
            <p:cNvSpPr/>
            <p:nvPr>
              <p:custDataLst>
                <p:tags r:id="rId5"/>
              </p:custDataLst>
            </p:nvPr>
          </p:nvSpPr>
          <p:spPr>
            <a:xfrm>
              <a:off x="8253" y="2635"/>
              <a:ext cx="10007" cy="1077"/>
            </a:xfrm>
            <a:prstGeom prst="roundRect">
              <a:avLst>
                <a:gd fmla="val 8586" name="adj"/>
              </a:avLst>
            </a:prstGeom>
            <a:blipFill dpi="0" rotWithShape="0">
              <a:blip r:embed="rId4"/>
              <a:stretch>
                <a:fillRect b="-570000" l="-29000" r="-5000" t="-156000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" name="PA-圆角矩形 4"/>
            <p:cNvSpPr/>
            <p:nvPr>
              <p:custDataLst>
                <p:tags r:id="rId6"/>
              </p:custDataLst>
            </p:nvPr>
          </p:nvSpPr>
          <p:spPr>
            <a:xfrm>
              <a:off x="6459" y="3769"/>
              <a:ext cx="10007" cy="1077"/>
            </a:xfrm>
            <a:prstGeom prst="roundRect">
              <a:avLst>
                <a:gd fmla="val 8586" name="adj"/>
              </a:avLst>
            </a:prstGeom>
            <a:blipFill dpi="0" rotWithShape="0">
              <a:blip r:embed="rId4"/>
              <a:stretch>
                <a:fillRect b="-464000" l="-11000" r="-22000" t="-262000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" name="PA-圆角矩形 5"/>
            <p:cNvSpPr/>
            <p:nvPr>
              <p:custDataLst>
                <p:tags r:id="rId7"/>
              </p:custDataLst>
            </p:nvPr>
          </p:nvSpPr>
          <p:spPr>
            <a:xfrm>
              <a:off x="5829" y="4904"/>
              <a:ext cx="11927" cy="2123"/>
            </a:xfrm>
            <a:prstGeom prst="roundRect">
              <a:avLst>
                <a:gd fmla="val 8586" name="adj"/>
              </a:avLst>
            </a:prstGeom>
            <a:blipFill dpi="0" rotWithShape="0">
              <a:blip r:embed="rId4"/>
              <a:stretch>
                <a:fillRect b="-133000" l="-4000" r="-8000" t="-186000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" name="PA-圆角矩形 6"/>
            <p:cNvSpPr/>
            <p:nvPr>
              <p:custDataLst>
                <p:tags r:id="rId8"/>
              </p:custDataLst>
            </p:nvPr>
          </p:nvSpPr>
          <p:spPr>
            <a:xfrm>
              <a:off x="5829" y="7086"/>
              <a:ext cx="10007" cy="1077"/>
            </a:xfrm>
            <a:prstGeom prst="roundRect">
              <a:avLst>
                <a:gd fmla="val 8586" name="adj"/>
              </a:avLst>
            </a:prstGeom>
            <a:blipFill dpi="0" rotWithShape="0">
              <a:blip r:embed="rId4"/>
              <a:stretch>
                <a:fillRect b="-156000" l="-5000" r="-29000" t="-569000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" name="PA-圆角矩形 7"/>
            <p:cNvSpPr/>
            <p:nvPr>
              <p:custDataLst>
                <p:tags r:id="rId9"/>
              </p:custDataLst>
            </p:nvPr>
          </p:nvSpPr>
          <p:spPr>
            <a:xfrm>
              <a:off x="7852" y="8221"/>
              <a:ext cx="10007" cy="1077"/>
            </a:xfrm>
            <a:prstGeom prst="roundRect">
              <a:avLst>
                <a:gd fmla="val 8586" name="adj"/>
              </a:avLst>
            </a:prstGeom>
            <a:blipFill dpi="0" rotWithShape="0">
              <a:blip r:embed="rId4"/>
              <a:stretch>
                <a:fillRect b="-51000" l="-25000" r="-9000" t="-675000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2" name="文本框 11"/>
          <p:cNvSpPr txBox="1"/>
          <p:nvPr userDrawn="1"/>
        </p:nvSpPr>
        <p:spPr>
          <a:xfrm>
            <a:off x="939165" y="1223010"/>
            <a:ext cx="2334895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 indent="0">
              <a:buFont charset="0" panose="020b0604020202020204" pitchFamily="34" typeface="Arial"/>
              <a:buNone/>
            </a:pPr>
            <a:r>
              <a:rPr altLang="zh-CN" lang="zh-CN" sz="28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焦虑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506095" y="1254760"/>
            <a:ext cx="433070" cy="391160"/>
            <a:chOff x="13606" y="4722"/>
            <a:chExt cx="2850" cy="2570"/>
          </a:xfrm>
        </p:grpSpPr>
        <p:sp>
          <p:nvSpPr>
            <p:cNvPr id="15" name="圆角矩形 14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19" name="圆角矩形 18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圆角矩形 19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sp>
        <p:nvSpPr>
          <p:cNvPr id="22" name="文本框 21"/>
          <p:cNvSpPr txBox="1"/>
          <p:nvPr/>
        </p:nvSpPr>
        <p:spPr>
          <a:xfrm>
            <a:off x="949960" y="5612765"/>
            <a:ext cx="5579745" cy="332740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护理评价：产妇心理状态良好，能积极配合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1638300" y="2616200"/>
            <a:ext cx="3199765" cy="162623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l" fontAlgn="auto">
              <a:lnSpc>
                <a:spcPct val="200000"/>
              </a:lnSpc>
              <a:spcBef>
                <a:spcPts val="1200"/>
              </a:spcBef>
            </a:pPr>
            <a:r>
              <a:rPr altLang="en-US" lang="zh-CN" sz="1600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护理措施：向产妇介绍病区环境及与病人有关的医务人员，给予产妇持续的心理上及生理上的帮助，最大限度的发挥产妇的积极性</a:t>
            </a:r>
          </a:p>
        </p:txBody>
      </p:sp>
    </p:spTree>
    <p:custDataLst>
      <p:tags r:id="rId10"/>
    </p:custDataLst>
  </p:cSld>
  <p:clrMapOvr>
    <a:masterClrMapping/>
  </p:clrMapOvr>
  <p:transition>
    <p:fade/>
  </p:transition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文本框 11"/>
          <p:cNvSpPr txBox="1"/>
          <p:nvPr userDrawn="1"/>
        </p:nvSpPr>
        <p:spPr>
          <a:xfrm>
            <a:off x="572135" y="1123315"/>
            <a:ext cx="2148840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 indent="0">
              <a:buFont charset="0" panose="020b0604020202020204" pitchFamily="34" typeface="Arial"/>
              <a:buNone/>
            </a:pPr>
            <a:r>
              <a:rPr altLang="en-US" lang="zh-CN" sz="28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知识缺乏</a:t>
            </a:r>
          </a:p>
        </p:txBody>
      </p:sp>
      <p:sp>
        <p:nvSpPr>
          <p:cNvPr id="6" name="矩形 5"/>
          <p:cNvSpPr/>
          <p:nvPr/>
        </p:nvSpPr>
        <p:spPr>
          <a:xfrm>
            <a:off x="809625" y="3380740"/>
            <a:ext cx="10572750" cy="714375"/>
          </a:xfrm>
          <a:prstGeom prst="rect">
            <a:avLst/>
          </a:prstGeom>
          <a:solidFill>
            <a:srgbClr val="479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4" name="组合 13"/>
          <p:cNvGrpSpPr/>
          <p:nvPr/>
        </p:nvGrpSpPr>
        <p:grpSpPr>
          <a:xfrm>
            <a:off x="128270" y="1201420"/>
            <a:ext cx="433070" cy="391160"/>
            <a:chOff x="13606" y="4722"/>
            <a:chExt cx="2850" cy="2570"/>
          </a:xfrm>
        </p:grpSpPr>
        <p:sp>
          <p:nvSpPr>
            <p:cNvPr id="15" name="圆角矩形 14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19" name="圆角矩形 18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圆角矩形 19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sp>
        <p:nvSpPr>
          <p:cNvPr id="2" name="椭圆 1"/>
          <p:cNvSpPr/>
          <p:nvPr/>
        </p:nvSpPr>
        <p:spPr>
          <a:xfrm>
            <a:off x="2366010" y="2142490"/>
            <a:ext cx="3906520" cy="2989580"/>
          </a:xfrm>
          <a:prstGeom prst="ellipse">
            <a:avLst/>
          </a:prstGeom>
          <a:solidFill>
            <a:schemeClr val="bg1"/>
          </a:solidFill>
          <a:ln>
            <a:solidFill>
              <a:srgbClr val="479E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文本框 20"/>
          <p:cNvSpPr txBox="1"/>
          <p:nvPr/>
        </p:nvSpPr>
        <p:spPr>
          <a:xfrm>
            <a:off x="1877060" y="5190490"/>
            <a:ext cx="7174865" cy="913130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ju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护理评价：产妇对分娩知识有一定的了解。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2794635" y="2924810"/>
            <a:ext cx="3049270" cy="162623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just" fontAlgn="auto">
              <a:lnSpc>
                <a:spcPct val="150000"/>
              </a:lnSpc>
              <a:spcBef>
                <a:spcPts val="1200"/>
              </a:spcBef>
            </a:pPr>
            <a:r>
              <a:rPr altLang="en-US" lang="zh-CN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 护理措施：向病人及家属讲解有关分娩的相关知识，让产妇知道配合治疗的重要性。</a:t>
            </a:r>
          </a:p>
        </p:txBody>
      </p:sp>
      <p:pic>
        <p:nvPicPr>
          <p:cNvPr descr="摄图网_400194236"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8040000">
            <a:off x="7430770" y="2334260"/>
            <a:ext cx="3501390" cy="296227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ransition>
    <p:fade/>
  </p:transition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文本框 11"/>
          <p:cNvSpPr txBox="1"/>
          <p:nvPr userDrawn="1"/>
        </p:nvSpPr>
        <p:spPr>
          <a:xfrm>
            <a:off x="761365" y="973455"/>
            <a:ext cx="907415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 indent="0">
              <a:buFont charset="0" panose="020b0604020202020204" pitchFamily="34" typeface="Arial"/>
              <a:buNone/>
            </a:pPr>
            <a:r>
              <a:rPr altLang="en-US" lang="zh-CN" sz="28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疼痛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317500" y="1051560"/>
            <a:ext cx="433070" cy="391160"/>
            <a:chOff x="13606" y="4722"/>
            <a:chExt cx="2850" cy="2570"/>
          </a:xfrm>
        </p:grpSpPr>
        <p:sp>
          <p:nvSpPr>
            <p:cNvPr id="15" name="圆角矩形 14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19" name="圆角矩形 18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圆角矩形 19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pic>
        <p:nvPicPr>
          <p:cNvPr descr="摄图网_401205619" id="3" name="图片 2"/>
          <p:cNvPicPr>
            <a:picLocks noChangeAspect="1"/>
          </p:cNvPicPr>
          <p:nvPr/>
        </p:nvPicPr>
        <p:blipFill>
          <a:blip r:embed="rId2"/>
          <a:srcRect b="17115" l="10711" r="15360" t="14950"/>
          <a:stretch>
            <a:fillRect/>
          </a:stretch>
        </p:blipFill>
        <p:spPr>
          <a:xfrm rot="2880000">
            <a:off x="8393430" y="2073910"/>
            <a:ext cx="3543300" cy="3256280"/>
          </a:xfrm>
          <a:prstGeom prst="rect">
            <a:avLst/>
          </a:prstGeom>
        </p:spPr>
      </p:pic>
      <p:pic>
        <p:nvPicPr>
          <p:cNvPr descr="&amp;pky8334202813&amp;"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0880" y="1442720"/>
            <a:ext cx="6760210" cy="2254250"/>
          </a:xfrm>
          <a:prstGeom prst="roundRect">
            <a:avLst/>
          </a:prstGeom>
        </p:spPr>
      </p:pic>
      <p:sp>
        <p:nvSpPr>
          <p:cNvPr id="5" name="圆角矩形 4"/>
          <p:cNvSpPr/>
          <p:nvPr/>
        </p:nvSpPr>
        <p:spPr>
          <a:xfrm>
            <a:off x="1960880" y="3792220"/>
            <a:ext cx="6760845" cy="2361565"/>
          </a:xfrm>
          <a:prstGeom prst="roundRect">
            <a:avLst/>
          </a:prstGeom>
          <a:noFill/>
          <a:ln>
            <a:solidFill>
              <a:srgbClr val="3886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文本框 5"/>
          <p:cNvSpPr txBox="1"/>
          <p:nvPr/>
        </p:nvSpPr>
        <p:spPr>
          <a:xfrm>
            <a:off x="2928620" y="5619115"/>
            <a:ext cx="4824730" cy="39941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护理评价：产妇疼痛减轻，舒适感增加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727960" y="3948430"/>
            <a:ext cx="4961255" cy="1328420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just" fontAlgn="auto">
              <a:lnSpc>
                <a:spcPct val="150000"/>
              </a:lnSpc>
              <a:spcBef>
                <a:spcPts val="1200"/>
              </a:spcBef>
            </a:pPr>
            <a:r>
              <a:rPr altLang="en-US" lang="zh-CN" sz="1600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护理措施：由临产后开始至宫口开全的过程中给予产妇药物性分娩镇痛，嘱产妇于宫缩时深呼吸，给予精神上安慰和鼓励。产后指导病人合理休息，健侧卧位，加强营养，保持会阴部清洁和干燥</a:t>
            </a:r>
          </a:p>
        </p:txBody>
      </p:sp>
    </p:spTree>
    <p:custDataLst>
      <p:tags r:id="rId4"/>
    </p:custDataLst>
  </p:cSld>
  <p:clrMapOvr>
    <a:masterClrMapping/>
  </p:clrMapOvr>
  <p:transition>
    <p:fade/>
  </p:transition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/>
          <p:cNvGrpSpPr/>
          <p:nvPr/>
        </p:nvGrpSpPr>
        <p:grpSpPr>
          <a:xfrm>
            <a:off x="1709420" y="2553970"/>
            <a:ext cx="1691640" cy="1526540"/>
            <a:chOff x="1737" y="3888"/>
            <a:chExt cx="2850" cy="2571"/>
          </a:xfrm>
        </p:grpSpPr>
        <p:grpSp>
          <p:nvGrpSpPr>
            <p:cNvPr id="9" name="组合 8"/>
            <p:cNvGrpSpPr/>
            <p:nvPr/>
          </p:nvGrpSpPr>
          <p:grpSpPr>
            <a:xfrm>
              <a:off x="1737" y="3888"/>
              <a:ext cx="2850" cy="2571"/>
              <a:chOff x="13606" y="4722"/>
              <a:chExt cx="2850" cy="2571"/>
            </a:xfrm>
          </p:grpSpPr>
          <p:sp>
            <p:nvSpPr>
              <p:cNvPr id="8" name="圆角矩形 7"/>
              <p:cNvSpPr/>
              <p:nvPr/>
            </p:nvSpPr>
            <p:spPr>
              <a:xfrm>
                <a:off x="14344" y="4722"/>
                <a:ext cx="1376" cy="1086"/>
              </a:xfrm>
              <a:prstGeom prst="roundRect">
                <a:avLst/>
              </a:prstGeom>
              <a:noFill/>
              <a:ln w="127000">
                <a:solidFill>
                  <a:srgbClr val="479EA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" name="圆角矩形 1"/>
              <p:cNvSpPr/>
              <p:nvPr/>
            </p:nvSpPr>
            <p:spPr>
              <a:xfrm>
                <a:off x="13606" y="5174"/>
                <a:ext cx="2850" cy="2119"/>
              </a:xfrm>
              <a:prstGeom prst="roundRect">
                <a:avLst/>
              </a:prstGeom>
              <a:solidFill>
                <a:srgbClr val="479EA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" name="椭圆 4"/>
              <p:cNvSpPr/>
              <p:nvPr/>
            </p:nvSpPr>
            <p:spPr>
              <a:xfrm>
                <a:off x="14404" y="5607"/>
                <a:ext cx="1254" cy="125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zh-CN" lang="en-US"/>
              </a:p>
            </p:txBody>
          </p:sp>
        </p:grpSp>
        <p:sp>
          <p:nvSpPr>
            <p:cNvPr id="12" name="文本框 11"/>
            <p:cNvSpPr txBox="1"/>
            <p:nvPr userDrawn="1"/>
          </p:nvSpPr>
          <p:spPr>
            <a:xfrm>
              <a:off x="2617" y="4917"/>
              <a:ext cx="1115" cy="975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 indent="0">
                <a:buFont charset="0" panose="020b0604020202020204" pitchFamily="34" typeface="Arial"/>
                <a:buNone/>
              </a:pPr>
              <a:r>
                <a:rPr altLang="zh-CN" lang="en-US" sz="3200">
                  <a:solidFill>
                    <a:srgbClr val="C00000"/>
                  </a:solidFill>
                  <a:latin charset="-128" panose="020b0400000000000000" typeface="思源黑体旧字形 Normal"/>
                  <a:ea charset="-128" panose="020b0400000000000000" typeface="思源黑体旧字形 Normal"/>
                </a:rPr>
                <a:t>01</a:t>
              </a:r>
            </a:p>
          </p:txBody>
        </p:sp>
      </p:grpSp>
      <p:sp>
        <p:nvSpPr>
          <p:cNvPr id="10" name="文本框 9"/>
          <p:cNvSpPr txBox="1"/>
          <p:nvPr userDrawn="1"/>
        </p:nvSpPr>
        <p:spPr>
          <a:xfrm>
            <a:off x="4011295" y="2893060"/>
            <a:ext cx="4279265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 indent="0">
              <a:buFont charset="0" panose="020b0604020202020204" pitchFamily="34" typeface="Arial"/>
              <a:buNone/>
            </a:pPr>
            <a:r>
              <a:rPr altLang="en-US" lang="zh-CN" sz="4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病例汇报</a:t>
            </a:r>
          </a:p>
        </p:txBody>
      </p:sp>
      <p:sp>
        <p:nvSpPr>
          <p:cNvPr id="13" name="文本框 1"/>
          <p:cNvSpPr txBox="1"/>
          <p:nvPr userDrawn="1"/>
        </p:nvSpPr>
        <p:spPr>
          <a:xfrm>
            <a:off x="4011295" y="3504565"/>
            <a:ext cx="6688455" cy="548640"/>
          </a:xfrm>
          <a:prstGeom prst="rect">
            <a:avLst/>
          </a:prstGeom>
          <a:noFill/>
          <a:effectLst/>
        </p:spPr>
        <p:txBody>
          <a:bodyPr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altLang="zh-CN" lang="en-US" sz="2000">
                <a:solidFill>
                  <a:schemeClr val="tx1"/>
                </a:solidFill>
                <a:latin charset="-128" panose="020b0300000000000000" typeface="思源黑体旧字形 Light"/>
                <a:ea charset="-128" panose="020b0300000000000000" typeface="思源黑体旧字形 Light"/>
                <a:cs typeface="+mn-lt"/>
              </a:rPr>
              <a:t> </a:t>
            </a:r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11559540" y="1591310"/>
            <a:ext cx="630555" cy="598805"/>
            <a:chOff x="2670" y="3947"/>
            <a:chExt cx="2868" cy="2868"/>
          </a:xfrm>
          <a:solidFill>
            <a:srgbClr val="C00000"/>
          </a:solidFill>
        </p:grpSpPr>
        <p:sp>
          <p:nvSpPr>
            <p:cNvPr id="14" name="圆角矩形 13"/>
            <p:cNvSpPr/>
            <p:nvPr userDrawn="1"/>
          </p:nvSpPr>
          <p:spPr>
            <a:xfrm>
              <a:off x="3740" y="3947"/>
              <a:ext cx="731" cy="286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" name="圆角矩形 14"/>
            <p:cNvSpPr/>
            <p:nvPr userDrawn="1"/>
          </p:nvSpPr>
          <p:spPr>
            <a:xfrm rot="5400000">
              <a:off x="3739" y="3966"/>
              <a:ext cx="731" cy="286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custDataLst>
      <p:tags r:id="rId2"/>
    </p:custDataLst>
  </p:cSld>
  <p:clrMapOvr>
    <a:masterClrMapping/>
  </p:clrMapOvr>
  <p:transition/>
  <p:timing/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文本框 11"/>
          <p:cNvSpPr txBox="1"/>
          <p:nvPr userDrawn="1"/>
        </p:nvSpPr>
        <p:spPr>
          <a:xfrm>
            <a:off x="626110" y="1298575"/>
            <a:ext cx="2658745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 indent="0">
              <a:buFont charset="0" panose="020b0604020202020204" pitchFamily="34" typeface="Arial"/>
              <a:buNone/>
            </a:pPr>
            <a:r>
              <a:rPr altLang="en-US" lang="zh-CN" sz="28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有受伤的危险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182245" y="1376680"/>
            <a:ext cx="433070" cy="391160"/>
            <a:chOff x="13606" y="4722"/>
            <a:chExt cx="2850" cy="2570"/>
          </a:xfrm>
        </p:grpSpPr>
        <p:sp>
          <p:nvSpPr>
            <p:cNvPr id="15" name="圆角矩形 14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19" name="圆角矩形 18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圆角矩形 19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pic>
        <p:nvPicPr>
          <p:cNvPr descr="摄图网_400210619" id="2" name="图片 1"/>
          <p:cNvPicPr>
            <a:picLocks noChangeAspect="1"/>
          </p:cNvPicPr>
          <p:nvPr/>
        </p:nvPicPr>
        <p:blipFill>
          <a:blip r:embed="rId2"/>
          <a:srcRect b="11640" t="29084"/>
          <a:stretch>
            <a:fillRect/>
          </a:stretch>
        </p:blipFill>
        <p:spPr>
          <a:xfrm>
            <a:off x="869315" y="2742565"/>
            <a:ext cx="4298950" cy="254825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5684520" y="4485640"/>
            <a:ext cx="5001260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ju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护理评价：胎儿没有发生锁骨骨折和臂丛神经损伤，会阴伤口Ⅱ度裂伤。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168265" y="2192020"/>
            <a:ext cx="6501765" cy="2853690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ctr" fontAlgn="auto">
              <a:lnSpc>
                <a:spcPct val="200000"/>
              </a:lnSpc>
              <a:spcBef>
                <a:spcPts val="1200"/>
              </a:spcBef>
            </a:pPr>
            <a:r>
              <a:rPr altLang="en-US" lang="zh-CN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护理措施：胎头娩出后，保护会阴的右手不能松，产时胎儿左手抱头，和医生协助，共同娩出胎肩。阴道炎的病人，评估准确，必要时行会阴侧切术。</a:t>
            </a:r>
          </a:p>
        </p:txBody>
      </p:sp>
    </p:spTree>
    <p:custDataLst>
      <p:tags r:id="rId3"/>
    </p:custDataLst>
  </p:cSld>
  <p:clrMapOvr>
    <a:masterClrMapping/>
  </p:clrMapOvr>
  <p:transition>
    <p:fade/>
  </p:transition>
  <p:timing/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文本框 11"/>
          <p:cNvSpPr txBox="1"/>
          <p:nvPr userDrawn="1"/>
        </p:nvSpPr>
        <p:spPr>
          <a:xfrm>
            <a:off x="614045" y="1082675"/>
            <a:ext cx="4119245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 indent="0">
              <a:buFont charset="0" panose="020b0604020202020204" pitchFamily="34" typeface="Arial"/>
              <a:buNone/>
            </a:pPr>
            <a:r>
              <a:rPr altLang="en-US" lang="zh-CN" sz="28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潜在护理问题—感染</a:t>
            </a:r>
          </a:p>
        </p:txBody>
      </p:sp>
      <p:sp>
        <p:nvSpPr>
          <p:cNvPr id="4" name="圆角矩形 3"/>
          <p:cNvSpPr/>
          <p:nvPr/>
        </p:nvSpPr>
        <p:spPr>
          <a:xfrm>
            <a:off x="7033895" y="1631315"/>
            <a:ext cx="3227070" cy="4643120"/>
          </a:xfrm>
          <a:prstGeom prst="roundRect">
            <a:avLst/>
          </a:prstGeom>
          <a:solidFill>
            <a:srgbClr val="479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5" name="直接连接符 4"/>
          <p:cNvCxnSpPr/>
          <p:nvPr/>
        </p:nvCxnSpPr>
        <p:spPr>
          <a:xfrm>
            <a:off x="1130935" y="2380615"/>
            <a:ext cx="3345815" cy="0"/>
          </a:xfrm>
          <a:prstGeom prst="line">
            <a:avLst/>
          </a:prstGeom>
          <a:ln>
            <a:solidFill>
              <a:srgbClr val="479E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组合 13"/>
          <p:cNvGrpSpPr/>
          <p:nvPr/>
        </p:nvGrpSpPr>
        <p:grpSpPr>
          <a:xfrm>
            <a:off x="170180" y="1187450"/>
            <a:ext cx="433070" cy="391160"/>
            <a:chOff x="13606" y="4722"/>
            <a:chExt cx="2850" cy="2570"/>
          </a:xfrm>
        </p:grpSpPr>
        <p:sp>
          <p:nvSpPr>
            <p:cNvPr id="15" name="圆角矩形 14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19" name="圆角矩形 18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圆角矩形 19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pic>
        <p:nvPicPr>
          <p:cNvPr descr="摄图网_400210561"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1005" y="2689860"/>
            <a:ext cx="3917950" cy="3917950"/>
          </a:xfrm>
          <a:prstGeom prst="rect">
            <a:avLst/>
          </a:prstGeom>
        </p:spPr>
      </p:pic>
      <p:sp>
        <p:nvSpPr>
          <p:cNvPr id="6" name="椭圆 5"/>
          <p:cNvSpPr/>
          <p:nvPr/>
        </p:nvSpPr>
        <p:spPr>
          <a:xfrm>
            <a:off x="2250440" y="1826895"/>
            <a:ext cx="1107440" cy="1107440"/>
          </a:xfrm>
          <a:prstGeom prst="ellipse">
            <a:avLst/>
          </a:prstGeom>
          <a:solidFill>
            <a:srgbClr val="FFFFFF"/>
          </a:solidFill>
          <a:ln>
            <a:solidFill>
              <a:srgbClr val="479E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43" name="Group 34"/>
          <p:cNvGrpSpPr/>
          <p:nvPr/>
        </p:nvGrpSpPr>
        <p:grpSpPr>
          <a:xfrm flipH="1">
            <a:off x="2573020" y="2054225"/>
            <a:ext cx="462280" cy="635635"/>
            <a:chOff x="3263900" y="733426"/>
            <a:chExt cx="322262" cy="442912"/>
          </a:xfrm>
          <a:solidFill>
            <a:srgbClr val="479EA7"/>
          </a:solidFill>
        </p:grpSpPr>
        <p:sp>
          <p:nvSpPr>
            <p:cNvPr id="44" name="Freeform 5"/>
            <p:cNvSpPr>
              <a:spLocks noEditPoints="1"/>
            </p:cNvSpPr>
            <p:nvPr/>
          </p:nvSpPr>
          <p:spPr bwMode="auto">
            <a:xfrm>
              <a:off x="3263900" y="925513"/>
              <a:ext cx="322262" cy="250825"/>
            </a:xfrm>
            <a:custGeom>
              <a:gdLst>
                <a:gd fmla="*/ 91 w 124" name="T0"/>
                <a:gd fmla="*/ 0 h 96" name="T1"/>
                <a:gd fmla="*/ 73 w 124" name="T2"/>
                <a:gd fmla="*/ 0 h 96" name="T3"/>
                <a:gd fmla="*/ 69 w 124" name="T4"/>
                <a:gd fmla="*/ 13 h 96" name="T5"/>
                <a:gd fmla="*/ 73 w 124" name="T6"/>
                <a:gd fmla="*/ 66 h 96" name="T7"/>
                <a:gd fmla="*/ 62 w 124" name="T8"/>
                <a:gd fmla="*/ 85 h 96" name="T9"/>
                <a:gd fmla="*/ 51 w 124" name="T10"/>
                <a:gd fmla="*/ 66 h 96" name="T11"/>
                <a:gd fmla="*/ 57 w 124" name="T12"/>
                <a:gd fmla="*/ 13 h 96" name="T13"/>
                <a:gd fmla="*/ 53 w 124" name="T14"/>
                <a:gd fmla="*/ 0 h 96" name="T15"/>
                <a:gd fmla="*/ 34 w 124" name="T16"/>
                <a:gd fmla="*/ 0 h 96" name="T17"/>
                <a:gd fmla="*/ 34 w 124" name="T18"/>
                <a:gd fmla="*/ 0 h 96" name="T19"/>
                <a:gd fmla="*/ 3 w 124" name="T20"/>
                <a:gd fmla="*/ 32 h 96" name="T21"/>
                <a:gd fmla="*/ 7 w 124" name="T22"/>
                <a:gd fmla="*/ 65 h 96" name="T23"/>
                <a:gd fmla="*/ 38 w 124" name="T24"/>
                <a:gd fmla="*/ 96 h 96" name="T25"/>
                <a:gd fmla="*/ 86 w 124" name="T26"/>
                <a:gd fmla="*/ 96 h 96" name="T27"/>
                <a:gd fmla="*/ 117 w 124" name="T28"/>
                <a:gd fmla="*/ 64 h 96" name="T29"/>
                <a:gd fmla="*/ 122 w 124" name="T30"/>
                <a:gd fmla="*/ 32 h 96" name="T31"/>
                <a:gd fmla="*/ 91 w 124" name="T32"/>
                <a:gd fmla="*/ 0 h 96" name="T33"/>
                <a:gd fmla="*/ 45 w 124" name="T34"/>
                <a:gd fmla="*/ 37 h 96" name="T35"/>
                <a:gd fmla="*/ 39 w 124" name="T36"/>
                <a:gd fmla="*/ 41 h 96" name="T37"/>
                <a:gd fmla="*/ 36 w 124" name="T38"/>
                <a:gd fmla="*/ 41 h 96" name="T39"/>
                <a:gd fmla="*/ 36 w 124" name="T40"/>
                <a:gd fmla="*/ 45 h 96" name="T41"/>
                <a:gd fmla="*/ 32 w 124" name="T42"/>
                <a:gd fmla="*/ 50 h 96" name="T43"/>
                <a:gd fmla="*/ 26 w 124" name="T44"/>
                <a:gd fmla="*/ 50 h 96" name="T45"/>
                <a:gd fmla="*/ 22 w 124" name="T46"/>
                <a:gd fmla="*/ 45 h 96" name="T47"/>
                <a:gd fmla="*/ 22 w 124" name="T48"/>
                <a:gd fmla="*/ 41 h 96" name="T49"/>
                <a:gd fmla="*/ 18 w 124" name="T50"/>
                <a:gd fmla="*/ 41 h 96" name="T51"/>
                <a:gd fmla="*/ 13 w 124" name="T52"/>
                <a:gd fmla="*/ 37 h 96" name="T53"/>
                <a:gd fmla="*/ 13 w 124" name="T54"/>
                <a:gd fmla="*/ 31 h 96" name="T55"/>
                <a:gd fmla="*/ 18 w 124" name="T56"/>
                <a:gd fmla="*/ 27 h 96" name="T57"/>
                <a:gd fmla="*/ 22 w 124" name="T58"/>
                <a:gd fmla="*/ 27 h 96" name="T59"/>
                <a:gd fmla="*/ 22 w 124" name="T60"/>
                <a:gd fmla="*/ 23 h 96" name="T61"/>
                <a:gd fmla="*/ 26 w 124" name="T62"/>
                <a:gd fmla="*/ 18 h 96" name="T63"/>
                <a:gd fmla="*/ 32 w 124" name="T64"/>
                <a:gd fmla="*/ 18 h 96" name="T65"/>
                <a:gd fmla="*/ 36 w 124" name="T66"/>
                <a:gd fmla="*/ 23 h 96" name="T67"/>
                <a:gd fmla="*/ 36 w 124" name="T68"/>
                <a:gd fmla="*/ 27 h 96" name="T69"/>
                <a:gd fmla="*/ 39 w 124" name="T70"/>
                <a:gd fmla="*/ 27 h 96" name="T71"/>
                <a:gd fmla="*/ 45 w 124" name="T72"/>
                <a:gd fmla="*/ 31 h 96" name="T73"/>
                <a:gd fmla="*/ 45 w 124" name="T74"/>
                <a:gd fmla="*/ 37 h 96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96" w="124">
                  <a:moveTo>
                    <a:pt x="91" y="0"/>
                  </a:moveTo>
                  <a:cubicBezTo>
                    <a:pt x="73" y="0"/>
                    <a:pt x="73" y="0"/>
                    <a:pt x="73" y="0"/>
                  </a:cubicBezTo>
                  <a:cubicBezTo>
                    <a:pt x="74" y="2"/>
                    <a:pt x="74" y="10"/>
                    <a:pt x="69" y="13"/>
                  </a:cubicBezTo>
                  <a:cubicBezTo>
                    <a:pt x="69" y="13"/>
                    <a:pt x="77" y="53"/>
                    <a:pt x="73" y="66"/>
                  </a:cubicBezTo>
                  <a:cubicBezTo>
                    <a:pt x="72" y="72"/>
                    <a:pt x="67" y="86"/>
                    <a:pt x="62" y="85"/>
                  </a:cubicBezTo>
                  <a:cubicBezTo>
                    <a:pt x="56" y="85"/>
                    <a:pt x="52" y="72"/>
                    <a:pt x="51" y="66"/>
                  </a:cubicBezTo>
                  <a:cubicBezTo>
                    <a:pt x="48" y="53"/>
                    <a:pt x="57" y="13"/>
                    <a:pt x="57" y="13"/>
                  </a:cubicBezTo>
                  <a:cubicBezTo>
                    <a:pt x="56" y="13"/>
                    <a:pt x="53" y="10"/>
                    <a:pt x="53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17" y="0"/>
                    <a:pt x="0" y="15"/>
                    <a:pt x="3" y="32"/>
                  </a:cubicBezTo>
                  <a:cubicBezTo>
                    <a:pt x="7" y="65"/>
                    <a:pt x="7" y="65"/>
                    <a:pt x="7" y="65"/>
                  </a:cubicBezTo>
                  <a:cubicBezTo>
                    <a:pt x="11" y="82"/>
                    <a:pt x="21" y="96"/>
                    <a:pt x="38" y="96"/>
                  </a:cubicBezTo>
                  <a:cubicBezTo>
                    <a:pt x="86" y="96"/>
                    <a:pt x="86" y="96"/>
                    <a:pt x="86" y="96"/>
                  </a:cubicBezTo>
                  <a:cubicBezTo>
                    <a:pt x="103" y="96"/>
                    <a:pt x="114" y="82"/>
                    <a:pt x="117" y="64"/>
                  </a:cubicBezTo>
                  <a:cubicBezTo>
                    <a:pt x="122" y="32"/>
                    <a:pt x="122" y="32"/>
                    <a:pt x="122" y="32"/>
                  </a:cubicBezTo>
                  <a:cubicBezTo>
                    <a:pt x="124" y="14"/>
                    <a:pt x="108" y="0"/>
                    <a:pt x="91" y="0"/>
                  </a:cubicBezTo>
                  <a:close/>
                  <a:moveTo>
                    <a:pt x="45" y="37"/>
                  </a:moveTo>
                  <a:cubicBezTo>
                    <a:pt x="45" y="39"/>
                    <a:pt x="42" y="41"/>
                    <a:pt x="39" y="41"/>
                  </a:cubicBezTo>
                  <a:cubicBezTo>
                    <a:pt x="36" y="41"/>
                    <a:pt x="36" y="41"/>
                    <a:pt x="36" y="41"/>
                  </a:cubicBezTo>
                  <a:cubicBezTo>
                    <a:pt x="36" y="45"/>
                    <a:pt x="36" y="45"/>
                    <a:pt x="36" y="45"/>
                  </a:cubicBezTo>
                  <a:cubicBezTo>
                    <a:pt x="36" y="48"/>
                    <a:pt x="34" y="50"/>
                    <a:pt x="32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3" y="50"/>
                    <a:pt x="22" y="48"/>
                    <a:pt x="22" y="45"/>
                  </a:cubicBezTo>
                  <a:cubicBezTo>
                    <a:pt x="22" y="41"/>
                    <a:pt x="22" y="41"/>
                    <a:pt x="22" y="41"/>
                  </a:cubicBezTo>
                  <a:cubicBezTo>
                    <a:pt x="18" y="41"/>
                    <a:pt x="18" y="41"/>
                    <a:pt x="18" y="41"/>
                  </a:cubicBezTo>
                  <a:cubicBezTo>
                    <a:pt x="15" y="41"/>
                    <a:pt x="13" y="39"/>
                    <a:pt x="13" y="37"/>
                  </a:cubicBezTo>
                  <a:cubicBezTo>
                    <a:pt x="13" y="31"/>
                    <a:pt x="13" y="31"/>
                    <a:pt x="13" y="31"/>
                  </a:cubicBezTo>
                  <a:cubicBezTo>
                    <a:pt x="13" y="29"/>
                    <a:pt x="15" y="27"/>
                    <a:pt x="18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3"/>
                    <a:pt x="22" y="23"/>
                    <a:pt x="22" y="23"/>
                  </a:cubicBezTo>
                  <a:cubicBezTo>
                    <a:pt x="22" y="20"/>
                    <a:pt x="23" y="18"/>
                    <a:pt x="26" y="18"/>
                  </a:cubicBezTo>
                  <a:cubicBezTo>
                    <a:pt x="32" y="18"/>
                    <a:pt x="32" y="18"/>
                    <a:pt x="32" y="18"/>
                  </a:cubicBezTo>
                  <a:cubicBezTo>
                    <a:pt x="34" y="18"/>
                    <a:pt x="36" y="20"/>
                    <a:pt x="36" y="23"/>
                  </a:cubicBezTo>
                  <a:cubicBezTo>
                    <a:pt x="36" y="27"/>
                    <a:pt x="36" y="27"/>
                    <a:pt x="36" y="27"/>
                  </a:cubicBezTo>
                  <a:cubicBezTo>
                    <a:pt x="39" y="27"/>
                    <a:pt x="39" y="27"/>
                    <a:pt x="39" y="27"/>
                  </a:cubicBezTo>
                  <a:cubicBezTo>
                    <a:pt x="42" y="27"/>
                    <a:pt x="45" y="29"/>
                    <a:pt x="45" y="31"/>
                  </a:cubicBezTo>
                  <a:lnTo>
                    <a:pt x="45" y="3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 sz="1600"/>
            </a:p>
          </p:txBody>
        </p:sp>
        <p:sp>
          <p:nvSpPr>
            <p:cNvPr id="45" name="Oval 6"/>
            <p:cNvSpPr>
              <a:spLocks noChangeArrowheads="1"/>
            </p:cNvSpPr>
            <p:nvPr/>
          </p:nvSpPr>
          <p:spPr bwMode="auto">
            <a:xfrm>
              <a:off x="3341688" y="733426"/>
              <a:ext cx="166687" cy="16668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 sz="1600"/>
            </a:p>
          </p:txBody>
        </p:sp>
      </p:grpSp>
      <p:sp>
        <p:nvSpPr>
          <p:cNvPr id="22" name="文本框 21"/>
          <p:cNvSpPr txBox="1"/>
          <p:nvPr/>
        </p:nvSpPr>
        <p:spPr>
          <a:xfrm>
            <a:off x="974725" y="5363845"/>
            <a:ext cx="5649595" cy="36004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ju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护理评价：产妇未发生产前感染及产褥期感染。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1318895" y="2934335"/>
            <a:ext cx="4747895" cy="1572260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just" fontAlgn="auto">
              <a:lnSpc>
                <a:spcPct val="200000"/>
              </a:lnSpc>
              <a:spcBef>
                <a:spcPts val="1200"/>
              </a:spcBef>
            </a:pPr>
            <a:r>
              <a:rPr altLang="en-US" lang="zh-CN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护理措施：产前保持外阴清洁，勤换护理垫，定时测量生命体征，破膜12h后遵医嘱口服抗生素。产后嘱病人健侧卧位，大小便后及时清洁外阴，保持会阴伤口清洁干燥。</a:t>
            </a:r>
          </a:p>
        </p:txBody>
      </p:sp>
      <p:sp>
        <p:nvSpPr>
          <p:cNvPr id="25" name="圆角矩形 24"/>
          <p:cNvSpPr/>
          <p:nvPr/>
        </p:nvSpPr>
        <p:spPr>
          <a:xfrm>
            <a:off x="7147560" y="1826895"/>
            <a:ext cx="3000375" cy="4369435"/>
          </a:xfrm>
          <a:prstGeom prst="roundRect">
            <a:avLst/>
          </a:prstGeom>
          <a:noFill/>
          <a:ln w="254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custDataLst>
      <p:tags r:id="rId3"/>
    </p:custDataLst>
  </p:cSld>
  <p:clrMapOvr>
    <a:masterClrMapping/>
  </p:clrMapOvr>
  <p:transition>
    <p:fad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文本框 11"/>
          <p:cNvSpPr txBox="1"/>
          <p:nvPr userDrawn="1"/>
        </p:nvSpPr>
        <p:spPr>
          <a:xfrm>
            <a:off x="572135" y="1123315"/>
            <a:ext cx="3957320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 indent="0">
              <a:buFont charset="0" panose="020b0604020202020204" pitchFamily="34" typeface="Arial"/>
              <a:buNone/>
            </a:pPr>
            <a:r>
              <a:rPr altLang="en-US" lang="zh-CN" sz="28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潜在护理问题—尿潴留</a:t>
            </a:r>
          </a:p>
        </p:txBody>
      </p:sp>
      <p:sp>
        <p:nvSpPr>
          <p:cNvPr id="6" name="矩形 5"/>
          <p:cNvSpPr/>
          <p:nvPr/>
        </p:nvSpPr>
        <p:spPr>
          <a:xfrm>
            <a:off x="809625" y="3380740"/>
            <a:ext cx="10572750" cy="714375"/>
          </a:xfrm>
          <a:prstGeom prst="rect">
            <a:avLst/>
          </a:prstGeom>
          <a:solidFill>
            <a:srgbClr val="479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4" name="组合 13"/>
          <p:cNvGrpSpPr/>
          <p:nvPr/>
        </p:nvGrpSpPr>
        <p:grpSpPr>
          <a:xfrm>
            <a:off x="128270" y="1201420"/>
            <a:ext cx="433070" cy="391160"/>
            <a:chOff x="13606" y="4722"/>
            <a:chExt cx="2850" cy="2570"/>
          </a:xfrm>
        </p:grpSpPr>
        <p:sp>
          <p:nvSpPr>
            <p:cNvPr id="15" name="圆角矩形 14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19" name="圆角矩形 18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圆角矩形 19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sp>
        <p:nvSpPr>
          <p:cNvPr id="2" name="椭圆 1"/>
          <p:cNvSpPr/>
          <p:nvPr/>
        </p:nvSpPr>
        <p:spPr>
          <a:xfrm>
            <a:off x="4244975" y="1892935"/>
            <a:ext cx="4865370" cy="4015105"/>
          </a:xfrm>
          <a:prstGeom prst="ellipse">
            <a:avLst/>
          </a:prstGeom>
          <a:solidFill>
            <a:schemeClr val="bg1"/>
          </a:solidFill>
          <a:ln>
            <a:solidFill>
              <a:srgbClr val="479EA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文本框 20"/>
          <p:cNvSpPr txBox="1"/>
          <p:nvPr/>
        </p:nvSpPr>
        <p:spPr>
          <a:xfrm>
            <a:off x="5229860" y="4808855"/>
            <a:ext cx="2895600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ju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护理评价：产妇未发生产后尿潴留。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4701540" y="2468880"/>
            <a:ext cx="3952240" cy="162623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just" fontAlgn="auto">
              <a:lnSpc>
                <a:spcPct val="200000"/>
              </a:lnSpc>
              <a:spcBef>
                <a:spcPts val="1200"/>
              </a:spcBef>
            </a:pPr>
            <a:r>
              <a:rPr altLang="en-US" lang="zh-CN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护理措施：嘱病人产后多饮水，及时排尿，4-6h出现排尿困难情况及时通知医生处理。必要时用流水声、温水冲洗外阴刺激膀胱收缩，促进排尿。        </a:t>
            </a:r>
          </a:p>
        </p:txBody>
      </p:sp>
      <p:pic>
        <p:nvPicPr>
          <p:cNvPr descr="摄图网_400194236"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8040000">
            <a:off x="79375" y="2138045"/>
            <a:ext cx="3501390" cy="296227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ransition>
    <p:fade/>
  </p:transition>
  <p:timing/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文本框 11"/>
          <p:cNvSpPr txBox="1"/>
          <p:nvPr userDrawn="1"/>
        </p:nvSpPr>
        <p:spPr>
          <a:xfrm>
            <a:off x="558800" y="1136015"/>
            <a:ext cx="4378325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 indent="0">
              <a:buFont charset="0" panose="020b0604020202020204" pitchFamily="34" typeface="Arial"/>
              <a:buNone/>
            </a:pPr>
            <a:r>
              <a:rPr altLang="en-US" lang="zh-CN" sz="28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潜在护理问题—产后出血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114935" y="1214120"/>
            <a:ext cx="433070" cy="391160"/>
            <a:chOff x="13606" y="4722"/>
            <a:chExt cx="2850" cy="2570"/>
          </a:xfrm>
        </p:grpSpPr>
        <p:sp>
          <p:nvSpPr>
            <p:cNvPr id="15" name="圆角矩形 14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19" name="圆角矩形 18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圆角矩形 19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9" name="组合 8"/>
          <p:cNvGrpSpPr/>
          <p:nvPr/>
        </p:nvGrpSpPr>
        <p:grpSpPr>
          <a:xfrm>
            <a:off x="1449705" y="1915160"/>
            <a:ext cx="3807460" cy="3399790"/>
            <a:chOff x="13606" y="4722"/>
            <a:chExt cx="2850" cy="2571"/>
          </a:xfrm>
          <a:solidFill>
            <a:schemeClr val="bg1"/>
          </a:solidFill>
        </p:grpSpPr>
        <p:sp>
          <p:nvSpPr>
            <p:cNvPr id="8" name="圆角矩形 7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grp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" name="圆角矩形 1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grpFill/>
            <a:ln w="254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48" name="文本框 47"/>
          <p:cNvSpPr txBox="1"/>
          <p:nvPr/>
        </p:nvSpPr>
        <p:spPr>
          <a:xfrm>
            <a:off x="3311525" y="5745480"/>
            <a:ext cx="4907280" cy="52006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护理评价：产妇未发生产后出血</a:t>
            </a:r>
          </a:p>
        </p:txBody>
      </p:sp>
      <p:sp>
        <p:nvSpPr>
          <p:cNvPr id="49" name="文本框 48"/>
          <p:cNvSpPr txBox="1"/>
          <p:nvPr/>
        </p:nvSpPr>
        <p:spPr>
          <a:xfrm>
            <a:off x="1773555" y="3204845"/>
            <a:ext cx="3163570" cy="219773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fontAlgn="auto">
              <a:lnSpc>
                <a:spcPct val="150000"/>
              </a:lnSpc>
              <a:buFont charset="0" panose="020b0604020202020204" pitchFamily="34" typeface="Arial"/>
              <a:buNone/>
            </a:pPr>
            <a:r>
              <a:rPr altLang="en-US" lang="zh-CN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护理措施：胎儿娩出后遵医嘱立即静点催产素，胎盘娩出后遵医嘱宫颈注射麦角新碱。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6949440" y="1820545"/>
            <a:ext cx="3787775" cy="3494405"/>
            <a:chOff x="13606" y="4722"/>
            <a:chExt cx="2850" cy="2571"/>
          </a:xfrm>
          <a:solidFill>
            <a:schemeClr val="bg1"/>
          </a:solidFill>
        </p:grpSpPr>
        <p:sp>
          <p:nvSpPr>
            <p:cNvPr id="10" name="圆角矩形 9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grp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" name="圆角矩形 10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grpFill/>
            <a:ln w="254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22" name="文本框 21"/>
          <p:cNvSpPr txBox="1"/>
          <p:nvPr/>
        </p:nvSpPr>
        <p:spPr>
          <a:xfrm>
            <a:off x="7263130" y="2705100"/>
            <a:ext cx="3163570" cy="97218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fontAlgn="auto">
              <a:lnSpc>
                <a:spcPct val="150000"/>
              </a:lnSpc>
              <a:buFont charset="0" panose="020b0604020202020204" pitchFamily="34" typeface="Arial"/>
              <a:buNone/>
            </a:pPr>
            <a:r>
              <a:rPr altLang="en-US" lang="zh-CN" smtClean="0">
                <a:latin charset="0" typeface="思源黑体旧字形"/>
                <a:ea charset="0" typeface="思源黑体旧字形"/>
                <a:sym typeface="+mn-ea"/>
              </a:rPr>
              <a:t>观察病人子宫收缩情况、宫底高度、质地，教会产妇如何腹部按摩子宫。观察病人生命体征及阴道出血量、色、性状及排尿情况。</a:t>
            </a:r>
          </a:p>
        </p:txBody>
      </p:sp>
      <p:grpSp>
        <p:nvGrpSpPr>
          <p:cNvPr id="25" name="组合 24"/>
          <p:cNvGrpSpPr/>
          <p:nvPr/>
        </p:nvGrpSpPr>
        <p:grpSpPr>
          <a:xfrm>
            <a:off x="5661025" y="3338830"/>
            <a:ext cx="870585" cy="870585"/>
            <a:chOff x="10249" y="4005"/>
            <a:chExt cx="3976" cy="3976"/>
          </a:xfrm>
        </p:grpSpPr>
        <p:cxnSp>
          <p:nvCxnSpPr>
            <p:cNvPr id="23" name="直接连接符 22"/>
            <p:cNvCxnSpPr/>
            <p:nvPr/>
          </p:nvCxnSpPr>
          <p:spPr>
            <a:xfrm>
              <a:off x="10249" y="5993"/>
              <a:ext cx="3976" cy="0"/>
            </a:xfrm>
            <a:prstGeom prst="line">
              <a:avLst/>
            </a:prstGeom>
            <a:ln cap="rnd" w="920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连接符 23"/>
            <p:cNvCxnSpPr/>
            <p:nvPr/>
          </p:nvCxnSpPr>
          <p:spPr>
            <a:xfrm rot="5400000">
              <a:off x="10249" y="5993"/>
              <a:ext cx="3976" cy="0"/>
            </a:xfrm>
            <a:prstGeom prst="line">
              <a:avLst/>
            </a:prstGeom>
            <a:ln cap="rnd" w="920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2"/>
    </p:custDataLst>
  </p:cSld>
  <p:clrMapOvr>
    <a:masterClrMapping/>
  </p:clrMapOvr>
  <p:transition>
    <p:fade/>
  </p:transition>
  <p:timing/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文本框 11"/>
          <p:cNvSpPr txBox="1"/>
          <p:nvPr userDrawn="1"/>
        </p:nvSpPr>
        <p:spPr>
          <a:xfrm>
            <a:off x="626110" y="1298575"/>
            <a:ext cx="5057775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 indent="0">
              <a:buFont charset="0" panose="020b0604020202020204" pitchFamily="34" typeface="Arial"/>
              <a:buNone/>
            </a:pPr>
            <a:r>
              <a:rPr altLang="en-US" lang="zh-CN" sz="28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潜在护理问题—外阴伤口血肿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182245" y="1376680"/>
            <a:ext cx="433070" cy="391160"/>
            <a:chOff x="13606" y="4722"/>
            <a:chExt cx="2850" cy="2570"/>
          </a:xfrm>
        </p:grpSpPr>
        <p:sp>
          <p:nvSpPr>
            <p:cNvPr id="15" name="圆角矩形 14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19" name="圆角矩形 18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圆角矩形 19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pic>
        <p:nvPicPr>
          <p:cNvPr descr="摄图网_400210619" id="2" name="图片 1"/>
          <p:cNvPicPr>
            <a:picLocks noChangeAspect="1"/>
          </p:cNvPicPr>
          <p:nvPr/>
        </p:nvPicPr>
        <p:blipFill>
          <a:blip r:embed="rId2"/>
          <a:srcRect b="11640" t="29084"/>
          <a:stretch>
            <a:fillRect/>
          </a:stretch>
        </p:blipFill>
        <p:spPr>
          <a:xfrm>
            <a:off x="869315" y="2742565"/>
            <a:ext cx="4298950" cy="254825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5997575" y="4944745"/>
            <a:ext cx="5001260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ju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护理评价：产妇未发生外阴伤口血肿。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683885" y="2742565"/>
            <a:ext cx="5314315" cy="2853690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just" fontAlgn="auto">
              <a:lnSpc>
                <a:spcPct val="200000"/>
              </a:lnSpc>
              <a:spcBef>
                <a:spcPts val="1200"/>
              </a:spcBef>
            </a:pPr>
            <a:r>
              <a:rPr altLang="en-US" lang="zh-CN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护理措施：检查软产道有无裂伤，并按缝合原则正确缝合伤口，止血彻底。产后严密观察外阴情况，认真听取产妇主诉。</a:t>
            </a:r>
          </a:p>
        </p:txBody>
      </p:sp>
    </p:spTree>
    <p:custDataLst>
      <p:tags r:id="rId3"/>
    </p:custDataLst>
  </p:cSld>
  <p:clrMapOvr>
    <a:masterClrMapping/>
  </p:clrMapOvr>
  <p:transition>
    <p:fade/>
  </p:transition>
  <p:timing/>
</p:sld>
</file>

<file path=ppt/slides/slide2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/>
          <p:cNvGrpSpPr/>
          <p:nvPr/>
        </p:nvGrpSpPr>
        <p:grpSpPr>
          <a:xfrm>
            <a:off x="1709420" y="2553970"/>
            <a:ext cx="1691640" cy="1526540"/>
            <a:chOff x="1737" y="3888"/>
            <a:chExt cx="2850" cy="2571"/>
          </a:xfrm>
        </p:grpSpPr>
        <p:grpSp>
          <p:nvGrpSpPr>
            <p:cNvPr id="9" name="组合 8"/>
            <p:cNvGrpSpPr/>
            <p:nvPr/>
          </p:nvGrpSpPr>
          <p:grpSpPr>
            <a:xfrm>
              <a:off x="1737" y="3888"/>
              <a:ext cx="2850" cy="2571"/>
              <a:chOff x="13606" y="4722"/>
              <a:chExt cx="2850" cy="2571"/>
            </a:xfrm>
          </p:grpSpPr>
          <p:sp>
            <p:nvSpPr>
              <p:cNvPr id="8" name="圆角矩形 7"/>
              <p:cNvSpPr/>
              <p:nvPr/>
            </p:nvSpPr>
            <p:spPr>
              <a:xfrm>
                <a:off x="14344" y="4722"/>
                <a:ext cx="1376" cy="1086"/>
              </a:xfrm>
              <a:prstGeom prst="roundRect">
                <a:avLst/>
              </a:prstGeom>
              <a:noFill/>
              <a:ln w="127000">
                <a:solidFill>
                  <a:srgbClr val="479EA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" name="圆角矩形 1"/>
              <p:cNvSpPr/>
              <p:nvPr/>
            </p:nvSpPr>
            <p:spPr>
              <a:xfrm>
                <a:off x="13606" y="5174"/>
                <a:ext cx="2850" cy="2119"/>
              </a:xfrm>
              <a:prstGeom prst="roundRect">
                <a:avLst/>
              </a:prstGeom>
              <a:solidFill>
                <a:srgbClr val="479EA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" name="椭圆 4"/>
              <p:cNvSpPr/>
              <p:nvPr/>
            </p:nvSpPr>
            <p:spPr>
              <a:xfrm>
                <a:off x="14404" y="5607"/>
                <a:ext cx="1254" cy="125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zh-CN" lang="en-US"/>
              </a:p>
            </p:txBody>
          </p:sp>
        </p:grpSp>
        <p:sp>
          <p:nvSpPr>
            <p:cNvPr id="12" name="文本框 11"/>
            <p:cNvSpPr txBox="1"/>
            <p:nvPr userDrawn="1"/>
          </p:nvSpPr>
          <p:spPr>
            <a:xfrm>
              <a:off x="2617" y="4917"/>
              <a:ext cx="1115" cy="975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 indent="0">
                <a:buFont charset="0" panose="020b0604020202020204" pitchFamily="34" typeface="Arial"/>
                <a:buNone/>
              </a:pPr>
              <a:r>
                <a:rPr altLang="zh-CN" lang="en-US" sz="3200">
                  <a:solidFill>
                    <a:srgbClr val="C00000"/>
                  </a:solidFill>
                  <a:latin charset="-128" panose="020b0400000000000000" typeface="思源黑体旧字形 Normal"/>
                  <a:ea charset="-128" panose="020b0400000000000000" typeface="思源黑体旧字形 Normal"/>
                </a:rPr>
                <a:t>04</a:t>
              </a:r>
            </a:p>
          </p:txBody>
        </p:sp>
      </p:grpSp>
      <p:sp>
        <p:nvSpPr>
          <p:cNvPr id="10" name="文本框 9"/>
          <p:cNvSpPr txBox="1"/>
          <p:nvPr userDrawn="1"/>
        </p:nvSpPr>
        <p:spPr>
          <a:xfrm>
            <a:off x="4011295" y="2893060"/>
            <a:ext cx="4279265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 indent="0">
              <a:buFont charset="0" panose="020b0604020202020204" pitchFamily="34" typeface="Arial"/>
              <a:buNone/>
            </a:pPr>
            <a:r>
              <a:rPr altLang="en-US" lang="zh-CN" sz="4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出院指导</a:t>
            </a:r>
          </a:p>
        </p:txBody>
      </p:sp>
      <p:grpSp>
        <p:nvGrpSpPr>
          <p:cNvPr id="11" name="组合 10"/>
          <p:cNvGrpSpPr/>
          <p:nvPr userDrawn="1"/>
        </p:nvGrpSpPr>
        <p:grpSpPr>
          <a:xfrm>
            <a:off x="11559540" y="1591310"/>
            <a:ext cx="630555" cy="598805"/>
            <a:chOff x="2670" y="3947"/>
            <a:chExt cx="2868" cy="2868"/>
          </a:xfrm>
          <a:solidFill>
            <a:srgbClr val="C00000"/>
          </a:solidFill>
        </p:grpSpPr>
        <p:sp>
          <p:nvSpPr>
            <p:cNvPr id="14" name="圆角矩形 13"/>
            <p:cNvSpPr/>
            <p:nvPr userDrawn="1"/>
          </p:nvSpPr>
          <p:spPr>
            <a:xfrm>
              <a:off x="3740" y="3947"/>
              <a:ext cx="731" cy="286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" name="圆角矩形 14"/>
            <p:cNvSpPr/>
            <p:nvPr userDrawn="1"/>
          </p:nvSpPr>
          <p:spPr>
            <a:xfrm rot="5400000">
              <a:off x="3739" y="3966"/>
              <a:ext cx="731" cy="286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custDataLst>
      <p:tags r:id="rId2"/>
    </p:custDataLst>
  </p:cSld>
  <p:clrMapOvr>
    <a:masterClrMapping/>
  </p:clrMapOvr>
  <p:transition>
    <p:fade/>
  </p:transition>
  <p:timing/>
</p:sld>
</file>

<file path=ppt/slides/slide2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114935" y="566420"/>
            <a:ext cx="433070" cy="391160"/>
            <a:chOff x="13606" y="4722"/>
            <a:chExt cx="2850" cy="2570"/>
          </a:xfrm>
        </p:grpSpPr>
        <p:sp>
          <p:nvSpPr>
            <p:cNvPr id="15" name="圆角矩形 14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19" name="圆角矩形 18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圆角矩形 19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pic>
        <p:nvPicPr>
          <p:cNvPr descr="摄图网_400499374" id="2" name="图片 1"/>
          <p:cNvPicPr>
            <a:picLocks noChangeAspect="1"/>
          </p:cNvPicPr>
          <p:nvPr/>
        </p:nvPicPr>
        <p:blipFill>
          <a:blip r:embed="rId2"/>
          <a:srcRect l="26056" r="30294" t="14972"/>
          <a:stretch>
            <a:fillRect/>
          </a:stretch>
        </p:blipFill>
        <p:spPr>
          <a:xfrm>
            <a:off x="1474470" y="1761490"/>
            <a:ext cx="2176780" cy="4241800"/>
          </a:xfrm>
          <a:prstGeom prst="rect">
            <a:avLst/>
          </a:prstGeom>
        </p:spPr>
      </p:pic>
      <p:sp>
        <p:nvSpPr>
          <p:cNvPr id="49" name="文本框 48"/>
          <p:cNvSpPr txBox="1"/>
          <p:nvPr/>
        </p:nvSpPr>
        <p:spPr>
          <a:xfrm>
            <a:off x="4636135" y="2140585"/>
            <a:ext cx="5373370" cy="386270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just" fontAlgn="auto" indent="-285750" marL="285750">
              <a:lnSpc>
                <a:spcPct val="100000"/>
              </a:lnSpc>
              <a:spcBef>
                <a:spcPts val="1200"/>
              </a:spcBef>
              <a:buFont charset="0" panose="05000000000000000000" typeface="Wingdings"/>
              <a:buChar char="Æ"/>
            </a:pPr>
            <a:r>
              <a:rPr altLang="en-US" lang="zh-CN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嘱产妇注意个人卫生，勤洗手，勤换内裤，注意会阴部卫生，保证睡眠，充分休息，避免劳累，适当运动，保证室内空气新鲜</a:t>
            </a:r>
          </a:p>
          <a:p>
            <a:pPr algn="just" fontAlgn="auto" indent="-285750" marL="285750">
              <a:lnSpc>
                <a:spcPct val="100000"/>
              </a:lnSpc>
              <a:spcBef>
                <a:spcPts val="1200"/>
              </a:spcBef>
              <a:buFont charset="0" panose="05000000000000000000" typeface="Wingdings"/>
              <a:buChar char="Æ"/>
            </a:pPr>
            <a:r>
              <a:rPr altLang="en-US" lang="zh-CN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严密监测体温变化</a:t>
            </a:r>
          </a:p>
          <a:p>
            <a:pPr algn="just" fontAlgn="auto" indent="-285750" marL="285750">
              <a:lnSpc>
                <a:spcPct val="100000"/>
              </a:lnSpc>
              <a:spcBef>
                <a:spcPts val="1200"/>
              </a:spcBef>
              <a:buFont charset="0" panose="05000000000000000000" typeface="Wingdings"/>
              <a:buChar char="Æ"/>
            </a:pPr>
            <a:r>
              <a:rPr altLang="en-US" lang="zh-CN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注意饮食，多饮水，多食用高蛋白、高热量、高维生素、易消化饮食，多喝汤类</a:t>
            </a:r>
          </a:p>
          <a:p>
            <a:pPr algn="just" fontAlgn="auto" indent="-285750" marL="285750">
              <a:lnSpc>
                <a:spcPct val="100000"/>
              </a:lnSpc>
              <a:spcBef>
                <a:spcPts val="1200"/>
              </a:spcBef>
              <a:buFont charset="0" panose="05000000000000000000" typeface="Wingdings"/>
              <a:buChar char="Æ"/>
            </a:pPr>
            <a:r>
              <a:rPr altLang="en-US" lang="zh-CN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及时排空双乳，正确喂养</a:t>
            </a:r>
          </a:p>
          <a:p>
            <a:pPr algn="just" fontAlgn="auto" indent="-285750" marL="285750">
              <a:lnSpc>
                <a:spcPct val="100000"/>
              </a:lnSpc>
              <a:spcBef>
                <a:spcPts val="1200"/>
              </a:spcBef>
              <a:buFont charset="0" panose="05000000000000000000" typeface="Wingdings"/>
              <a:buChar char="Æ"/>
            </a:pPr>
            <a:r>
              <a:rPr altLang="en-US" lang="zh-CN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禁性生活两个月，避孕半年，产后42天门诊复查</a:t>
            </a:r>
          </a:p>
          <a:p>
            <a:pPr algn="just" fontAlgn="auto" indent="-285750" marL="285750">
              <a:lnSpc>
                <a:spcPct val="100000"/>
              </a:lnSpc>
              <a:spcBef>
                <a:spcPts val="1200"/>
              </a:spcBef>
              <a:buFont charset="0" panose="05000000000000000000" typeface="Wingdings"/>
              <a:buChar char="Æ"/>
            </a:pPr>
            <a:r>
              <a:rPr altLang="en-US" lang="zh-CN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新生儿保持脐部干燥，按期接种疫苗</a:t>
            </a:r>
          </a:p>
        </p:txBody>
      </p:sp>
    </p:spTree>
    <p:custDataLst>
      <p:tags r:id="rId3"/>
    </p:custDataLst>
  </p:cSld>
  <p:clrMapOvr>
    <a:masterClrMapping/>
  </p:clrMapOvr>
  <p:transition>
    <p:fade/>
  </p:transition>
  <p:timing/>
</p:sld>
</file>

<file path=ppt/slides/slide2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845185" y="2488565"/>
            <a:ext cx="10502265" cy="3346450"/>
          </a:xfrm>
          <a:prstGeom prst="rect">
            <a:avLst/>
          </a:prstGeom>
          <a:solidFill>
            <a:srgbClr val="479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4" name="组合 13"/>
          <p:cNvGrpSpPr/>
          <p:nvPr/>
        </p:nvGrpSpPr>
        <p:grpSpPr>
          <a:xfrm>
            <a:off x="114935" y="566420"/>
            <a:ext cx="433070" cy="391160"/>
            <a:chOff x="13606" y="4722"/>
            <a:chExt cx="2850" cy="2570"/>
          </a:xfrm>
        </p:grpSpPr>
        <p:sp>
          <p:nvSpPr>
            <p:cNvPr id="15" name="圆角矩形 14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19" name="圆角矩形 18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圆角矩形 19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106492" y="2025650"/>
            <a:ext cx="4878060" cy="333121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891020" y="2994025"/>
            <a:ext cx="3286760" cy="1656080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endParaRPr altLang="en-US" lang="zh-CN" sz="2000">
              <a:solidFill>
                <a:schemeClr val="bg1"/>
              </a:solidFill>
              <a:latin charset="-122" panose="020b0400000000000000" typeface="思源黑体 CN Normal"/>
              <a:ea charset="-122" panose="020b0400000000000000" typeface="思源黑体 CN Normal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599555" y="3023870"/>
            <a:ext cx="4045585" cy="162623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ctr" fontAlgn="auto">
              <a:lnSpc>
                <a:spcPct val="200000"/>
              </a:lnSpc>
              <a:spcBef>
                <a:spcPts val="1200"/>
              </a:spcBef>
            </a:pPr>
            <a:r>
              <a:rPr altLang="zh-CN" b="1" lang="zh-CN" sz="2800">
                <a:solidFill>
                  <a:schemeClr val="bg1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感谢您的聆听</a:t>
            </a:r>
          </a:p>
          <a:p>
            <a:pPr algn="ctr" fontAlgn="auto">
              <a:lnSpc>
                <a:spcPct val="200000"/>
              </a:lnSpc>
              <a:spcBef>
                <a:spcPts val="1200"/>
              </a:spcBef>
            </a:pPr>
            <a:r>
              <a:rPr altLang="zh-CN" b="1" lang="zh-CN" sz="2800">
                <a:solidFill>
                  <a:schemeClr val="bg1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谢谢！</a:t>
            </a:r>
          </a:p>
        </p:txBody>
      </p:sp>
      <p:sp>
        <p:nvSpPr>
          <p:cNvPr id="4" name="矩形 3"/>
          <p:cNvSpPr/>
          <p:nvPr/>
        </p:nvSpPr>
        <p:spPr>
          <a:xfrm>
            <a:off x="6485255" y="2202180"/>
            <a:ext cx="4274185" cy="107315"/>
          </a:xfrm>
          <a:prstGeom prst="rect">
            <a:avLst/>
          </a:prstGeom>
          <a:solidFill>
            <a:srgbClr val="479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矩形 6"/>
          <p:cNvSpPr/>
          <p:nvPr/>
        </p:nvSpPr>
        <p:spPr>
          <a:xfrm>
            <a:off x="856615" y="5555615"/>
            <a:ext cx="10489565" cy="755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custDataLst>
      <p:tags r:id="rId3"/>
    </p:custDataLst>
  </p:cSld>
  <p:clrMapOvr>
    <a:masterClrMapping/>
  </p:clrMapOvr>
  <p:transition>
    <p:wheel spokes="8"/>
  </p:transition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114935" y="566420"/>
            <a:ext cx="433070" cy="391160"/>
            <a:chOff x="13606" y="4722"/>
            <a:chExt cx="2850" cy="2570"/>
          </a:xfrm>
        </p:grpSpPr>
        <p:sp>
          <p:nvSpPr>
            <p:cNvPr id="15" name="圆角矩形 14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19" name="圆角矩形 18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圆角矩形 19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pic>
        <p:nvPicPr>
          <p:cNvPr descr="摄图网_401123560" id="2" name="图片 1"/>
          <p:cNvPicPr>
            <a:picLocks noChangeAspect="1"/>
          </p:cNvPicPr>
          <p:nvPr/>
        </p:nvPicPr>
        <p:blipFill>
          <a:blip r:embed="rId2"/>
          <a:srcRect b="16847" l="26440" r="23995" t="14312"/>
          <a:stretch>
            <a:fillRect/>
          </a:stretch>
        </p:blipFill>
        <p:spPr>
          <a:xfrm rot="16920000">
            <a:off x="367030" y="1911985"/>
            <a:ext cx="3028950" cy="2974975"/>
          </a:xfrm>
          <a:prstGeom prst="rect">
            <a:avLst/>
          </a:prstGeom>
        </p:spPr>
      </p:pic>
      <p:sp>
        <p:nvSpPr>
          <p:cNvPr id="22" name="文本框 21"/>
          <p:cNvSpPr txBox="1"/>
          <p:nvPr/>
        </p:nvSpPr>
        <p:spPr>
          <a:xfrm>
            <a:off x="3085465" y="2979420"/>
            <a:ext cx="191071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8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基本资料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5641975" y="1523365"/>
            <a:ext cx="4996180" cy="1802130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just" fontAlgn="auto">
              <a:lnSpc>
                <a:spcPct val="200000"/>
              </a:lnSpc>
              <a:spcBef>
                <a:spcPts val="1200"/>
              </a:spcBef>
            </a:pPr>
            <a:r>
              <a:rPr altLang="en-US" lang="zh-CN" sz="1600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姓名：杨XX          性别：女        年龄：28岁</a:t>
            </a:r>
          </a:p>
          <a:p>
            <a:pPr algn="just" fontAlgn="auto">
              <a:lnSpc>
                <a:spcPct val="200000"/>
              </a:lnSpc>
              <a:spcBef>
                <a:spcPts val="1200"/>
              </a:spcBef>
            </a:pPr>
            <a:r>
              <a:rPr altLang="en-US" lang="zh-CN" sz="1600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住院号：1239095               入院时间：2020-01-23</a:t>
            </a:r>
          </a:p>
          <a:p>
            <a:pPr algn="just" fontAlgn="auto">
              <a:lnSpc>
                <a:spcPct val="200000"/>
              </a:lnSpc>
              <a:spcBef>
                <a:spcPts val="1200"/>
              </a:spcBef>
            </a:pPr>
            <a:r>
              <a:rPr altLang="en-US" lang="zh-CN" sz="1600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主诉：G1P0孕40+1周，血糖升高14周</a:t>
            </a:r>
          </a:p>
          <a:p>
            <a:pPr algn="just" fontAlgn="auto">
              <a:lnSpc>
                <a:spcPct val="200000"/>
              </a:lnSpc>
              <a:spcBef>
                <a:spcPts val="1200"/>
              </a:spcBef>
            </a:pPr>
            <a:r>
              <a:rPr altLang="en-US" lang="zh-CN" sz="1600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入院诊断：G1P0孕40+1周 </a:t>
            </a:r>
          </a:p>
          <a:p>
            <a:pPr algn="just" fontAlgn="auto">
              <a:lnSpc>
                <a:spcPct val="200000"/>
              </a:lnSpc>
              <a:spcBef>
                <a:spcPts val="1200"/>
              </a:spcBef>
            </a:pPr>
            <a:r>
              <a:rPr altLang="en-US" lang="zh-CN" sz="1600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          LOA</a:t>
            </a:r>
          </a:p>
          <a:p>
            <a:pPr algn="just" fontAlgn="auto">
              <a:lnSpc>
                <a:spcPct val="200000"/>
              </a:lnSpc>
              <a:spcBef>
                <a:spcPts val="1200"/>
              </a:spcBef>
            </a:pPr>
            <a:r>
              <a:rPr altLang="en-US" lang="zh-CN" sz="1600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          妊娠期糖尿病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444615" y="566420"/>
            <a:ext cx="5144770" cy="1423670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ctr" fontAlgn="auto">
              <a:lnSpc>
                <a:spcPct val="200000"/>
              </a:lnSpc>
              <a:spcBef>
                <a:spcPts val="1200"/>
              </a:spcBef>
            </a:pPr>
            <a:endParaRPr altLang="en-US" lang="zh-CN" sz="1000">
              <a:solidFill>
                <a:srgbClr val="0F220F"/>
              </a:solidFill>
              <a:latin charset="-128" panose="020b0300000000000000" typeface="思源黑体旧字形 Light"/>
              <a:ea charset="-128" panose="020b0300000000000000" typeface="思源黑体旧字形 Light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664460" y="5190490"/>
            <a:ext cx="8441690" cy="201930"/>
          </a:xfrm>
          <a:prstGeom prst="rect">
            <a:avLst/>
          </a:prstGeom>
          <a:solidFill>
            <a:srgbClr val="479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custDataLst>
      <p:tags r:id="rId3"/>
    </p:custDataLst>
  </p:cSld>
  <p:clrMapOvr>
    <a:masterClrMapping/>
  </p:clrMapOvr>
  <p:transition>
    <p:fade/>
  </p:transition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114935" y="566420"/>
            <a:ext cx="433070" cy="391160"/>
            <a:chOff x="13606" y="4722"/>
            <a:chExt cx="2850" cy="2570"/>
          </a:xfrm>
        </p:grpSpPr>
        <p:sp>
          <p:nvSpPr>
            <p:cNvPr id="15" name="圆角矩形 14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19" name="圆角矩形 18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圆角矩形 19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pic>
        <p:nvPicPr>
          <p:cNvPr descr="摄图网_401123560" id="2" name="图片 1"/>
          <p:cNvPicPr>
            <a:picLocks noChangeAspect="1"/>
          </p:cNvPicPr>
          <p:nvPr/>
        </p:nvPicPr>
        <p:blipFill>
          <a:blip r:embed="rId2"/>
          <a:srcRect b="16847" l="26440" r="23995" t="14312"/>
          <a:stretch>
            <a:fillRect/>
          </a:stretch>
        </p:blipFill>
        <p:spPr>
          <a:xfrm rot="16920000">
            <a:off x="367030" y="1911985"/>
            <a:ext cx="3028950" cy="2974975"/>
          </a:xfrm>
          <a:prstGeom prst="rect">
            <a:avLst/>
          </a:prstGeom>
        </p:spPr>
      </p:pic>
      <p:sp>
        <p:nvSpPr>
          <p:cNvPr id="22" name="文本框 21"/>
          <p:cNvSpPr txBox="1"/>
          <p:nvPr/>
        </p:nvSpPr>
        <p:spPr>
          <a:xfrm>
            <a:off x="2897505" y="2980055"/>
            <a:ext cx="235394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8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现病史摘要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2980055" y="2437130"/>
            <a:ext cx="2188845" cy="162623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ctr" fontAlgn="auto">
              <a:lnSpc>
                <a:spcPct val="200000"/>
              </a:lnSpc>
              <a:spcBef>
                <a:spcPts val="1200"/>
              </a:spcBef>
            </a:pPr>
            <a:endParaRPr altLang="en-US" lang="zh-CN" sz="1000">
              <a:solidFill>
                <a:srgbClr val="0F220F"/>
              </a:solidFill>
              <a:latin charset="-128" panose="020b0300000000000000" typeface="思源黑体旧字形 Light"/>
              <a:ea charset="-128" panose="020b0300000000000000" typeface="思源黑体旧字形 Light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062605" y="354330"/>
            <a:ext cx="2188845" cy="162623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ctr" fontAlgn="auto">
              <a:lnSpc>
                <a:spcPct val="200000"/>
              </a:lnSpc>
              <a:spcBef>
                <a:spcPts val="1200"/>
              </a:spcBef>
            </a:pPr>
            <a:endParaRPr altLang="en-US" lang="zh-CN" sz="1000">
              <a:solidFill>
                <a:srgbClr val="0F220F"/>
              </a:solidFill>
              <a:latin charset="-128" panose="020b0300000000000000" typeface="思源黑体旧字形 Light"/>
              <a:ea charset="-128" panose="020b0300000000000000" typeface="思源黑体旧字形 Light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032240" y="1980565"/>
            <a:ext cx="127571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endParaRPr altLang="en-US" lang="zh-CN" sz="2000">
              <a:solidFill>
                <a:srgbClr val="479EA7"/>
              </a:solidFill>
              <a:latin charset="-122" panose="020b0400000000000000" typeface="思源黑体 CN Normal"/>
              <a:ea charset="-122" panose="020b0400000000000000" typeface="思源黑体 CN Normal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011545" y="1966595"/>
            <a:ext cx="5621020" cy="342582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l" fontAlgn="auto">
              <a:lnSpc>
                <a:spcPct val="150000"/>
              </a:lnSpc>
              <a:spcBef>
                <a:spcPts val="1200"/>
              </a:spcBef>
            </a:pPr>
            <a:r>
              <a:rPr altLang="en-US" lang="zh-CN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患者既往月经规律，停经40天验尿TT（+），孕50天出现早孕反应，早孕期核对孕周相符。甲功正常，NT正常，无创基因筛查低风险，孕18周自觉胎动，四维未见异常，孕26周OGTT诊断为妊娠期糖尿病，孕期平顺，孕期无血压升高，孕晚期无头痛头晕，无贫血，双下肢无水肿。现孕40+1周，无腹痛，已见红，无阴道流水入院。孕期体重增加10KG。</a:t>
            </a:r>
          </a:p>
        </p:txBody>
      </p:sp>
      <p:sp>
        <p:nvSpPr>
          <p:cNvPr id="7" name="矩形 6"/>
          <p:cNvSpPr/>
          <p:nvPr/>
        </p:nvSpPr>
        <p:spPr>
          <a:xfrm>
            <a:off x="2664460" y="5190490"/>
            <a:ext cx="8441690" cy="201930"/>
          </a:xfrm>
          <a:prstGeom prst="rect">
            <a:avLst/>
          </a:prstGeom>
          <a:solidFill>
            <a:srgbClr val="479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custDataLst>
      <p:tags r:id="rId3"/>
    </p:custDataLst>
  </p:cSld>
  <p:clrMapOvr>
    <a:masterClrMapping/>
  </p:clrMapOvr>
  <p:transition>
    <p:fade/>
  </p:transition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114935" y="566420"/>
            <a:ext cx="433070" cy="391160"/>
            <a:chOff x="13606" y="4722"/>
            <a:chExt cx="2850" cy="2570"/>
          </a:xfrm>
        </p:grpSpPr>
        <p:sp>
          <p:nvSpPr>
            <p:cNvPr id="15" name="圆角矩形 14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19" name="圆角矩形 18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圆角矩形 19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pic>
        <p:nvPicPr>
          <p:cNvPr descr="摄图网_401123560" id="2" name="图片 1"/>
          <p:cNvPicPr>
            <a:picLocks noChangeAspect="1"/>
          </p:cNvPicPr>
          <p:nvPr/>
        </p:nvPicPr>
        <p:blipFill>
          <a:blip r:embed="rId2"/>
          <a:srcRect b="16847" l="26440" r="23995" t="14312"/>
          <a:stretch>
            <a:fillRect/>
          </a:stretch>
        </p:blipFill>
        <p:spPr>
          <a:xfrm rot="16920000">
            <a:off x="367030" y="1911985"/>
            <a:ext cx="3028950" cy="2974975"/>
          </a:xfrm>
          <a:prstGeom prst="rect">
            <a:avLst/>
          </a:prstGeom>
        </p:spPr>
      </p:pic>
      <p:sp>
        <p:nvSpPr>
          <p:cNvPr id="22" name="文本框 21"/>
          <p:cNvSpPr txBox="1"/>
          <p:nvPr/>
        </p:nvSpPr>
        <p:spPr>
          <a:xfrm>
            <a:off x="3436620" y="1980565"/>
            <a:ext cx="127571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既往史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3074670" y="2945765"/>
            <a:ext cx="2188845" cy="162623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ctr" fontAlgn="auto">
              <a:lnSpc>
                <a:spcPct val="100000"/>
              </a:lnSpc>
              <a:spcBef>
                <a:spcPts val="1200"/>
              </a:spcBef>
            </a:pPr>
            <a:r>
              <a:rPr altLang="en-US" lang="zh-CN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体健，否认冠心病、高血压、糖尿病史，无手术外伤史，无输液史，无药物及食物过敏史。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247130" y="1980565"/>
            <a:ext cx="127571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家族史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884545" y="2945765"/>
            <a:ext cx="2188845" cy="162623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ctr" fontAlgn="auto">
              <a:lnSpc>
                <a:spcPct val="100000"/>
              </a:lnSpc>
              <a:spcBef>
                <a:spcPts val="1200"/>
              </a:spcBef>
            </a:pPr>
            <a:r>
              <a:rPr altLang="en-US" lang="zh-CN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父母体健，否认家族遗传史。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032240" y="1980565"/>
            <a:ext cx="127571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月经史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575675" y="2945765"/>
            <a:ext cx="2188845" cy="162623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ctr" fontAlgn="auto">
              <a:lnSpc>
                <a:spcPct val="100000"/>
              </a:lnSpc>
              <a:spcBef>
                <a:spcPts val="1200"/>
              </a:spcBef>
            </a:pPr>
            <a:r>
              <a:rPr altLang="zh-CN" lang="en-US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14岁月经来潮，周期30-40天，持3-4天、末次月经2019-2-28，预产期2019-04-17</a:t>
            </a:r>
          </a:p>
        </p:txBody>
      </p:sp>
      <p:sp>
        <p:nvSpPr>
          <p:cNvPr id="7" name="矩形 6"/>
          <p:cNvSpPr/>
          <p:nvPr/>
        </p:nvSpPr>
        <p:spPr>
          <a:xfrm>
            <a:off x="2664460" y="5190490"/>
            <a:ext cx="8441690" cy="201930"/>
          </a:xfrm>
          <a:prstGeom prst="rect">
            <a:avLst/>
          </a:prstGeom>
          <a:solidFill>
            <a:srgbClr val="479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custDataLst>
      <p:tags r:id="rId3"/>
    </p:custDataLst>
  </p:cSld>
  <p:clrMapOvr>
    <a:masterClrMapping/>
  </p:clrMapOvr>
  <p:transition>
    <p:fade/>
  </p:transition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114935" y="566420"/>
            <a:ext cx="433070" cy="391160"/>
            <a:chOff x="13606" y="4722"/>
            <a:chExt cx="2850" cy="2570"/>
          </a:xfrm>
        </p:grpSpPr>
        <p:sp>
          <p:nvSpPr>
            <p:cNvPr id="15" name="圆角矩形 14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19" name="圆角矩形 18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圆角矩形 19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pic>
        <p:nvPicPr>
          <p:cNvPr descr="摄图网_401123560" id="2" name="图片 1"/>
          <p:cNvPicPr>
            <a:picLocks noChangeAspect="1"/>
          </p:cNvPicPr>
          <p:nvPr/>
        </p:nvPicPr>
        <p:blipFill>
          <a:blip r:embed="rId2"/>
          <a:srcRect b="16847" l="26440" r="23995" t="14312"/>
          <a:stretch>
            <a:fillRect/>
          </a:stretch>
        </p:blipFill>
        <p:spPr>
          <a:xfrm rot="16920000">
            <a:off x="367030" y="1911985"/>
            <a:ext cx="3028950" cy="2974975"/>
          </a:xfrm>
          <a:prstGeom prst="rect">
            <a:avLst/>
          </a:prstGeom>
        </p:spPr>
      </p:pic>
      <p:sp>
        <p:nvSpPr>
          <p:cNvPr id="22" name="文本框 21"/>
          <p:cNvSpPr txBox="1"/>
          <p:nvPr/>
        </p:nvSpPr>
        <p:spPr>
          <a:xfrm>
            <a:off x="3323590" y="3006090"/>
            <a:ext cx="1631950" cy="52768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体格检查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3045460" y="2907030"/>
            <a:ext cx="2188845" cy="162623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ctr" fontAlgn="auto">
              <a:lnSpc>
                <a:spcPct val="100000"/>
              </a:lnSpc>
              <a:spcBef>
                <a:spcPts val="1200"/>
              </a:spcBef>
            </a:pPr>
            <a:endParaRPr altLang="en-US" lang="zh-CN">
              <a:solidFill>
                <a:srgbClr val="0F220F"/>
              </a:solidFill>
              <a:latin charset="-128" panose="020b0300000000000000" typeface="思源黑体旧字形 Light"/>
              <a:ea charset="-128" panose="020b0300000000000000" typeface="思源黑体旧字形 Light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247130" y="1980565"/>
            <a:ext cx="127571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endParaRPr altLang="en-US" lang="zh-CN" sz="2000">
              <a:solidFill>
                <a:srgbClr val="479EA7"/>
              </a:solidFill>
              <a:latin charset="-122" panose="020b0400000000000000" typeface="思源黑体 CN Normal"/>
              <a:ea charset="-122" panose="020b0400000000000000" typeface="思源黑体 CN Normal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438457" y="1884680"/>
            <a:ext cx="4762500" cy="2840990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just" fontAlgn="auto">
              <a:lnSpc>
                <a:spcPct val="150000"/>
              </a:lnSpc>
              <a:spcBef>
                <a:spcPts val="1200"/>
              </a:spcBef>
            </a:pPr>
            <a:r>
              <a:rPr altLang="en-US" lang="zh-CN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入院时T36.5℃，P80次/分，R19次/分，BP110/70mmHg。发育正常，营养中等，神志清楚。全身皮肤黏膜无黄染及出血点，无贫血貌。咽稍红。胸部（心肺）胸廓对称，双肺呼吸音清，心音有力，律齐。腹部膨隆，肝脾未触及。会阴及肛门（-）。脊柱及四肢活动好，无畸形。下肢浮肿（-）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563100" y="1132205"/>
            <a:ext cx="127571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endParaRPr altLang="en-US" lang="zh-CN" sz="2000">
              <a:solidFill>
                <a:srgbClr val="479EA7"/>
              </a:solidFill>
              <a:latin charset="-122" panose="020b0400000000000000" typeface="思源黑体 CN Normal"/>
              <a:ea charset="-122" panose="020b0400000000000000" typeface="思源黑体 CN Normal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283065" y="-16510"/>
            <a:ext cx="2188845" cy="162623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ctr" fontAlgn="auto">
              <a:lnSpc>
                <a:spcPct val="200000"/>
              </a:lnSpc>
              <a:spcBef>
                <a:spcPts val="1200"/>
              </a:spcBef>
            </a:pPr>
            <a:endParaRPr altLang="en-US" lang="zh-CN" sz="1000">
              <a:solidFill>
                <a:srgbClr val="0F220F"/>
              </a:solidFill>
              <a:latin charset="-128" panose="020b0300000000000000" typeface="思源黑体旧字形 Light"/>
              <a:ea charset="-128" panose="020b0300000000000000" typeface="思源黑体旧字形 Light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664460" y="5190490"/>
            <a:ext cx="8441690" cy="201930"/>
          </a:xfrm>
          <a:prstGeom prst="rect">
            <a:avLst/>
          </a:prstGeom>
          <a:solidFill>
            <a:srgbClr val="479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custDataLst>
      <p:tags r:id="rId3"/>
    </p:custDataLst>
  </p:cSld>
  <p:clrMapOvr>
    <a:masterClrMapping/>
  </p:clrMapOvr>
  <p:transition>
    <p:fade/>
  </p:transition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114935" y="566420"/>
            <a:ext cx="433070" cy="391160"/>
            <a:chOff x="13606" y="4722"/>
            <a:chExt cx="2850" cy="2570"/>
          </a:xfrm>
        </p:grpSpPr>
        <p:sp>
          <p:nvSpPr>
            <p:cNvPr id="15" name="圆角矩形 14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19" name="圆角矩形 18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圆角矩形 19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pic>
        <p:nvPicPr>
          <p:cNvPr descr="摄图网_401123560" id="2" name="图片 1"/>
          <p:cNvPicPr>
            <a:picLocks noChangeAspect="1"/>
          </p:cNvPicPr>
          <p:nvPr/>
        </p:nvPicPr>
        <p:blipFill>
          <a:blip r:embed="rId2"/>
          <a:srcRect b="16847" l="26440" r="23995" t="14312"/>
          <a:stretch>
            <a:fillRect/>
          </a:stretch>
        </p:blipFill>
        <p:spPr>
          <a:xfrm rot="16920000">
            <a:off x="367030" y="1911985"/>
            <a:ext cx="3028950" cy="2974975"/>
          </a:xfrm>
          <a:prstGeom prst="rect">
            <a:avLst/>
          </a:prstGeom>
        </p:spPr>
      </p:pic>
      <p:sp>
        <p:nvSpPr>
          <p:cNvPr id="22" name="文本框 21"/>
          <p:cNvSpPr txBox="1"/>
          <p:nvPr/>
        </p:nvSpPr>
        <p:spPr>
          <a:xfrm>
            <a:off x="3289935" y="3051810"/>
            <a:ext cx="1689735" cy="355600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专科情况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5696268" y="2072322"/>
            <a:ext cx="4591050" cy="246570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just" fontAlgn="auto">
              <a:lnSpc>
                <a:spcPct val="150000"/>
              </a:lnSpc>
              <a:spcBef>
                <a:spcPts val="1200"/>
              </a:spcBef>
            </a:pPr>
            <a:r>
              <a:rPr altLang="en-US" lang="zh-CN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宫高：32cm，腹围101cm，LOA头先露，宫缩未及，胎膜存，估计胎儿大小3500g。骨盆外测量：髂前上棘间径25cm，髂嵴间径28cm，骶耻外径20cm，出口横径8.5cm。肛诊：宫颈消90%，宫口开0cm，头S-2.5，双侧坐骨棘不突，棘间径&gt;10cm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529570" y="701040"/>
            <a:ext cx="1275715" cy="56705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endParaRPr altLang="en-US" lang="zh-CN" sz="2000">
              <a:solidFill>
                <a:srgbClr val="479EA7"/>
              </a:solidFill>
              <a:latin charset="-122" panose="020b0400000000000000" typeface="思源黑体 CN Normal"/>
              <a:ea charset="-122" panose="020b0400000000000000" typeface="思源黑体 CN Normal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907270" y="566420"/>
            <a:ext cx="2188845" cy="162623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ctr" fontAlgn="auto">
              <a:lnSpc>
                <a:spcPct val="100000"/>
              </a:lnSpc>
              <a:spcBef>
                <a:spcPts val="1200"/>
              </a:spcBef>
            </a:pPr>
            <a:endParaRPr altLang="en-US" lang="zh-CN">
              <a:solidFill>
                <a:srgbClr val="0F220F"/>
              </a:solidFill>
              <a:latin charset="-128" panose="020b0300000000000000" typeface="思源黑体旧字形 Light"/>
              <a:ea charset="-128" panose="020b0300000000000000" typeface="思源黑体旧字形 Light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192510" y="892175"/>
            <a:ext cx="678180" cy="1369060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endParaRPr altLang="en-US" lang="zh-CN" sz="2000">
              <a:solidFill>
                <a:srgbClr val="479EA7"/>
              </a:solidFill>
              <a:latin charset="-122" panose="020b0400000000000000" typeface="思源黑体 CN Normal"/>
              <a:ea charset="-122" panose="020b0400000000000000" typeface="思源黑体 CN Normal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1106150" y="566420"/>
            <a:ext cx="2188845" cy="162623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ctr" fontAlgn="auto">
              <a:lnSpc>
                <a:spcPct val="200000"/>
              </a:lnSpc>
              <a:spcBef>
                <a:spcPts val="1200"/>
              </a:spcBef>
            </a:pPr>
            <a:endParaRPr altLang="en-US" lang="zh-CN" sz="1000">
              <a:solidFill>
                <a:srgbClr val="0F220F"/>
              </a:solidFill>
              <a:latin charset="-128" panose="020b0300000000000000" typeface="思源黑体旧字形 Light"/>
              <a:ea charset="-128" panose="020b0300000000000000" typeface="思源黑体旧字形 Light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664460" y="5190490"/>
            <a:ext cx="8441690" cy="201930"/>
          </a:xfrm>
          <a:prstGeom prst="rect">
            <a:avLst/>
          </a:prstGeom>
          <a:solidFill>
            <a:srgbClr val="479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custDataLst>
      <p:tags r:id="rId3"/>
    </p:custDataLst>
  </p:cSld>
  <p:clrMapOvr>
    <a:masterClrMapping/>
  </p:clrMapOvr>
  <p:transition>
    <p:fade/>
  </p:transition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114935" y="566420"/>
            <a:ext cx="433070" cy="391160"/>
            <a:chOff x="13606" y="4722"/>
            <a:chExt cx="2850" cy="2570"/>
          </a:xfrm>
        </p:grpSpPr>
        <p:sp>
          <p:nvSpPr>
            <p:cNvPr id="15" name="圆角矩形 14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19" name="圆角矩形 18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圆角矩形 19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pic>
        <p:nvPicPr>
          <p:cNvPr descr="摄图网_401123560" id="2" name="图片 1"/>
          <p:cNvPicPr>
            <a:picLocks noChangeAspect="1"/>
          </p:cNvPicPr>
          <p:nvPr/>
        </p:nvPicPr>
        <p:blipFill>
          <a:blip r:embed="rId2"/>
          <a:srcRect b="16847" l="26440" r="23995" t="14312"/>
          <a:stretch>
            <a:fillRect/>
          </a:stretch>
        </p:blipFill>
        <p:spPr>
          <a:xfrm rot="16920000">
            <a:off x="367030" y="1911985"/>
            <a:ext cx="3028950" cy="2974975"/>
          </a:xfrm>
          <a:prstGeom prst="rect">
            <a:avLst/>
          </a:prstGeom>
        </p:spPr>
      </p:pic>
      <p:sp>
        <p:nvSpPr>
          <p:cNvPr id="22" name="文本框 21"/>
          <p:cNvSpPr txBox="1"/>
          <p:nvPr/>
        </p:nvSpPr>
        <p:spPr>
          <a:xfrm>
            <a:off x="3310890" y="3056255"/>
            <a:ext cx="1902460" cy="55816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辅助检查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5887085" y="2073909"/>
            <a:ext cx="4358005" cy="252285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just" fontAlgn="auto">
              <a:lnSpc>
                <a:spcPct val="150000"/>
              </a:lnSpc>
              <a:spcBef>
                <a:spcPts val="1200"/>
              </a:spcBef>
            </a:pPr>
            <a:r>
              <a:rPr altLang="en-US" lang="zh-CN">
                <a:solidFill>
                  <a:srgbClr val="0F220F"/>
                </a:solidFill>
                <a:latin charset="-128" panose="020b0300000000000000" typeface="思源黑体旧字形 Light"/>
                <a:ea charset="-128" panose="020b0300000000000000" typeface="思源黑体旧字形 Light"/>
                <a:sym typeface="+mn-ea"/>
              </a:rPr>
              <a:t>心电图正常，血凝三项正常。血常规提示白细胞7.24*10ˆ9/L，中性粒细胞90.6%。彩超提示：宫内晚孕头位，BPD 93mm，HC 350mm，AC 352mm，FL 74mm，HR 140次/分，羊水指数：115mm。胎盘分布于宫体后壁，功能ll级。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119360" y="957580"/>
            <a:ext cx="127571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endParaRPr altLang="en-US" lang="zh-CN" sz="2000">
              <a:solidFill>
                <a:srgbClr val="479EA7"/>
              </a:solidFill>
              <a:latin charset="-122" panose="020b0400000000000000" typeface="思源黑体 CN Normal"/>
              <a:ea charset="-122" panose="020b0400000000000000" typeface="思源黑体 CN Normal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826625" y="566420"/>
            <a:ext cx="2188845" cy="1863090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ctr" fontAlgn="auto">
              <a:lnSpc>
                <a:spcPct val="100000"/>
              </a:lnSpc>
              <a:spcBef>
                <a:spcPts val="1200"/>
              </a:spcBef>
            </a:pPr>
            <a:endParaRPr altLang="en-US" lang="zh-CN">
              <a:solidFill>
                <a:srgbClr val="0F220F"/>
              </a:solidFill>
              <a:latin charset="-128" panose="020b0300000000000000" typeface="思源黑体旧字形 Light"/>
              <a:ea charset="-128" panose="020b0300000000000000" typeface="思源黑体旧字形 Light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106150" y="892175"/>
            <a:ext cx="127571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endParaRPr altLang="en-US" lang="zh-CN" sz="2000">
              <a:solidFill>
                <a:srgbClr val="479EA7"/>
              </a:solidFill>
              <a:latin charset="-122" panose="020b0400000000000000" typeface="思源黑体 CN Normal"/>
              <a:ea charset="-122" panose="020b0400000000000000" typeface="思源黑体 CN Normal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119360" y="566420"/>
            <a:ext cx="2188845" cy="162623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ctr" fontAlgn="auto">
              <a:lnSpc>
                <a:spcPct val="200000"/>
              </a:lnSpc>
              <a:spcBef>
                <a:spcPts val="1200"/>
              </a:spcBef>
            </a:pPr>
            <a:endParaRPr altLang="en-US" lang="zh-CN" sz="1000">
              <a:solidFill>
                <a:srgbClr val="0F220F"/>
              </a:solidFill>
              <a:latin charset="-128" panose="020b0300000000000000" typeface="思源黑体旧字形 Light"/>
              <a:ea charset="-128" panose="020b0300000000000000" typeface="思源黑体旧字形 Light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664460" y="5190490"/>
            <a:ext cx="8441690" cy="201930"/>
          </a:xfrm>
          <a:prstGeom prst="rect">
            <a:avLst/>
          </a:prstGeom>
          <a:solidFill>
            <a:srgbClr val="479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custDataLst>
      <p:tags r:id="rId3"/>
    </p:custDataLst>
  </p:cSld>
  <p:clrMapOvr>
    <a:masterClrMapping/>
  </p:clrMapOvr>
  <p:transition>
    <p:fade/>
  </p:transition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4" name="组合 13"/>
          <p:cNvGrpSpPr/>
          <p:nvPr/>
        </p:nvGrpSpPr>
        <p:grpSpPr>
          <a:xfrm>
            <a:off x="114935" y="566420"/>
            <a:ext cx="433070" cy="391160"/>
            <a:chOff x="13606" y="4722"/>
            <a:chExt cx="2850" cy="2570"/>
          </a:xfrm>
        </p:grpSpPr>
        <p:sp>
          <p:nvSpPr>
            <p:cNvPr id="15" name="圆角矩形 14"/>
            <p:cNvSpPr/>
            <p:nvPr/>
          </p:nvSpPr>
          <p:spPr>
            <a:xfrm>
              <a:off x="14344" y="4722"/>
              <a:ext cx="1376" cy="1086"/>
            </a:xfrm>
            <a:prstGeom prst="roundRect">
              <a:avLst/>
            </a:prstGeom>
            <a:noFill/>
            <a:ln w="63500">
              <a:solidFill>
                <a:srgbClr val="479EA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圆角矩形 15"/>
            <p:cNvSpPr/>
            <p:nvPr/>
          </p:nvSpPr>
          <p:spPr>
            <a:xfrm>
              <a:off x="13606" y="5174"/>
              <a:ext cx="2850" cy="2119"/>
            </a:xfrm>
            <a:prstGeom prst="roundRect">
              <a:avLst/>
            </a:prstGeom>
            <a:solidFill>
              <a:srgbClr val="479E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椭圆 16"/>
            <p:cNvSpPr/>
            <p:nvPr/>
          </p:nvSpPr>
          <p:spPr>
            <a:xfrm>
              <a:off x="14404" y="5607"/>
              <a:ext cx="1254" cy="125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8" name="组合 17"/>
            <p:cNvGrpSpPr/>
            <p:nvPr userDrawn="1"/>
          </p:nvGrpSpPr>
          <p:grpSpPr>
            <a:xfrm>
              <a:off x="14645" y="5862"/>
              <a:ext cx="772" cy="735"/>
              <a:chOff x="2670" y="3947"/>
              <a:chExt cx="2868" cy="2868"/>
            </a:xfrm>
            <a:solidFill>
              <a:schemeClr val="bg1"/>
            </a:solidFill>
          </p:grpSpPr>
          <p:sp>
            <p:nvSpPr>
              <p:cNvPr id="19" name="圆角矩形 18"/>
              <p:cNvSpPr/>
              <p:nvPr userDrawn="1"/>
            </p:nvSpPr>
            <p:spPr>
              <a:xfrm>
                <a:off x="3740" y="3947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" name="圆角矩形 19"/>
              <p:cNvSpPr/>
              <p:nvPr userDrawn="1"/>
            </p:nvSpPr>
            <p:spPr>
              <a:xfrm rot="5400000">
                <a:off x="3739" y="3966"/>
                <a:ext cx="731" cy="2868"/>
              </a:xfrm>
              <a:prstGeom prst="round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pic>
        <p:nvPicPr>
          <p:cNvPr descr="摄图网_401123560" id="2" name="图片 1"/>
          <p:cNvPicPr>
            <a:picLocks noChangeAspect="1"/>
          </p:cNvPicPr>
          <p:nvPr/>
        </p:nvPicPr>
        <p:blipFill>
          <a:blip r:embed="rId2"/>
          <a:srcRect b="16847" l="26440" r="23995" t="14312"/>
          <a:stretch>
            <a:fillRect/>
          </a:stretch>
        </p:blipFill>
        <p:spPr>
          <a:xfrm rot="16920000">
            <a:off x="367030" y="1911985"/>
            <a:ext cx="3028950" cy="2974975"/>
          </a:xfrm>
          <a:prstGeom prst="rect">
            <a:avLst/>
          </a:prstGeom>
        </p:spPr>
      </p:pic>
      <p:sp>
        <p:nvSpPr>
          <p:cNvPr id="22" name="文本框 21"/>
          <p:cNvSpPr txBox="1"/>
          <p:nvPr/>
        </p:nvSpPr>
        <p:spPr>
          <a:xfrm>
            <a:off x="3310890" y="3056255"/>
            <a:ext cx="1902460" cy="55816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r>
              <a:rPr altLang="en-US" lang="zh-CN" sz="2000">
                <a:solidFill>
                  <a:srgbClr val="479EA7"/>
                </a:solidFill>
                <a:latin charset="-122" panose="020b0400000000000000" typeface="思源黑体 CN Normal"/>
                <a:ea charset="-122" panose="020b0400000000000000" typeface="思源黑体 CN Normal"/>
              </a:rPr>
              <a:t>病程记录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5886438" y="2043747"/>
            <a:ext cx="4358005" cy="252285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just" fontAlgn="auto">
              <a:lnSpc>
                <a:spcPct val="150000"/>
              </a:lnSpc>
              <a:spcBef>
                <a:spcPts val="1200"/>
              </a:spcBef>
            </a:pPr>
            <a:r>
              <a:rPr altLang="en-US" lang="zh-CN">
                <a:solidFill>
                  <a:srgbClr val="0F220F"/>
                </a:solidFill>
                <a:latin charset="0" panose="020b0604020202020204" pitchFamily="34" typeface="Arial"/>
                <a:ea charset="-128" panose="020b0300000000000000" typeface="思源黑体旧字形 Light"/>
                <a:cs charset="0" panose="020b0604020202020204" pitchFamily="34" typeface="Arial"/>
                <a:sym typeface="+mn-ea"/>
              </a:rPr>
              <a:t>孕妇“孕1产0孕40+1周，妊娠期糖尿病”于2019-12-07 17:59分入院。于2020-01-24 08:20，因宫颈不成熟，在产房进行OCT试验。给予0.9%500ml氯化钠加入催产素2.5iu，密切监护胎心及宫缩，OCT（-）于10：40，遵医嘱回病房。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119360" y="957580"/>
            <a:ext cx="127571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endParaRPr altLang="en-US" lang="zh-CN" sz="2000">
              <a:solidFill>
                <a:srgbClr val="479EA7"/>
              </a:solidFill>
              <a:latin charset="-122" panose="020b0400000000000000" typeface="思源黑体 CN Normal"/>
              <a:ea charset="-122" panose="020b0400000000000000" typeface="思源黑体 CN Normal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826625" y="566420"/>
            <a:ext cx="2188845" cy="1863090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ctr" fontAlgn="auto">
              <a:lnSpc>
                <a:spcPct val="100000"/>
              </a:lnSpc>
              <a:spcBef>
                <a:spcPts val="1200"/>
              </a:spcBef>
            </a:pPr>
            <a:endParaRPr altLang="en-US" lang="zh-CN">
              <a:solidFill>
                <a:srgbClr val="0F220F"/>
              </a:solidFill>
              <a:latin charset="-128" panose="020b0300000000000000" typeface="思源黑体旧字形 Light"/>
              <a:ea charset="-128" panose="020b0300000000000000" typeface="思源黑体旧字形 Light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106150" y="892175"/>
            <a:ext cx="1275715" cy="34607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dist" fontAlgn="auto" indent="0">
              <a:lnSpc>
                <a:spcPts val="3160"/>
              </a:lnSpc>
              <a:spcBef>
                <a:spcPts val="1200"/>
              </a:spcBef>
              <a:buFont charset="0" panose="020b0604020202020204" pitchFamily="34" typeface="Arial"/>
              <a:buNone/>
            </a:pPr>
            <a:endParaRPr altLang="en-US" lang="zh-CN" sz="2000">
              <a:solidFill>
                <a:srgbClr val="479EA7"/>
              </a:solidFill>
              <a:latin charset="-122" panose="020b0400000000000000" typeface="思源黑体 CN Normal"/>
              <a:ea charset="-122" panose="020b0400000000000000" typeface="思源黑体 CN Normal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0119360" y="566420"/>
            <a:ext cx="2188845" cy="1626235"/>
          </a:xfrm>
          <a:prstGeom prst="rect">
            <a:avLst/>
          </a:prstGeom>
          <a:noFill/>
        </p:spPr>
        <p:txBody>
          <a:bodyPr anchor="t" rtlCol="0" wrap="square">
            <a:noAutofit/>
          </a:bodyPr>
          <a:lstStyle/>
          <a:p>
            <a:pPr algn="ctr" fontAlgn="auto">
              <a:lnSpc>
                <a:spcPct val="200000"/>
              </a:lnSpc>
              <a:spcBef>
                <a:spcPts val="1200"/>
              </a:spcBef>
            </a:pPr>
            <a:endParaRPr altLang="en-US" lang="zh-CN" sz="1000">
              <a:solidFill>
                <a:srgbClr val="0F220F"/>
              </a:solidFill>
              <a:latin charset="-128" panose="020b0300000000000000" typeface="思源黑体旧字形 Light"/>
              <a:ea charset="-128" panose="020b0300000000000000" typeface="思源黑体旧字形 Light"/>
              <a:sym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664460" y="5190490"/>
            <a:ext cx="8441690" cy="201930"/>
          </a:xfrm>
          <a:prstGeom prst="rect">
            <a:avLst/>
          </a:prstGeom>
          <a:solidFill>
            <a:srgbClr val="479E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custDataLst>
      <p:tags r:id="rId3"/>
    </p:custDataLst>
  </p:cSld>
  <p:clrMapOvr>
    <a:masterClrMapping/>
  </p:clrMapOvr>
  <p:transition>
    <p:fade/>
  </p:transition>
  <p:timing/>
</p:sld>
</file>

<file path=ppt/tags/tag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1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1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1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1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1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1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1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1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1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1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2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2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2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2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2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2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2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2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2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2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0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31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32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33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3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35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INDEX" val="20187308"/>
  <p:tag name="KSO_WM_TEMPLATE_SUBCATEGORY" val="0"/>
  <p:tag name="KSO_WM_TEMPLATE_THUMBS_INDEX" val="1"/>
</p:tagLst>
</file>

<file path=ppt/tags/tag36.xml><?xml version="1.0" encoding="utf-8"?>
<p:tagLst xmlns:p="http://schemas.openxmlformats.org/presentationml/2006/main">
  <p:tag name="KSO_WM_BEAUTIFY_FLAG" val="#wm#"/>
  <p:tag name="KSO_WM_SLIDE_ID" val="custom20187308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INDEX" val="20187308"/>
  <p:tag name="KSO_WM_TEMPLATE_SUBCATEGORY" val="0"/>
  <p:tag name="KSO_WM_TEMPLATE_THUMBS_INDEX" val="1"/>
</p:tagLst>
</file>

<file path=ppt/tags/tag3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3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3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4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4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4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4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4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4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4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4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4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4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5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5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5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52.xml><?xml version="1.0" encoding="utf-8"?>
<p:tagLst xmlns:p="http://schemas.openxmlformats.org/presentationml/2006/main">
  <p:tag name="KSO_WM_BEAUTIFY_FLAG" val="#wm#"/>
  <p:tag name="KSO_WM_DIAGRAM_GROUP_CODE" val="ζ1-1"/>
  <p:tag name="KSO_WM_TAG_VERSION" val="1.0"/>
  <p:tag name="KSO_WM_TEMPLATE_CATEGORY" val="crop"/>
  <p:tag name="KSO_WM_TEMPLATE_INDEX" val="20194958"/>
  <p:tag name="KSO_WM_UNIT_COMPATIBLE" val="0"/>
  <p:tag name="KSO_WM_UNIT_DIAGRAM_ISNUMVISUAL" val="0"/>
  <p:tag name="KSO_WM_UNIT_DIAGRAM_ISREFERUNIT" val="0"/>
  <p:tag name="KSO_WM_UNIT_HIGHLIGHT" val="0"/>
  <p:tag name="KSO_WM_UNIT_ID" val="crop20194958_1*i*1"/>
  <p:tag name="KSO_WM_UNIT_INDEX" val="1"/>
  <p:tag name="KSO_WM_UNIT_LAYERLEVEL" val="1"/>
  <p:tag name="KSO_WM_UNIT_TYPE" val="i"/>
  <p:tag name="KSO_WM_UNIT_USESOURCEFORMAT_APPLY" val="1"/>
</p:tagLst>
</file>

<file path=ppt/tags/tag53.xml><?xml version="1.0" encoding="utf-8"?>
<p:tagLst xmlns:p="http://schemas.openxmlformats.org/presentationml/2006/main">
  <p:tag name="FEATURENAME" val="creativeCrop"/>
  <p:tag name="KSO_WM_BEAUTIFY_FLAG" val="#wm#"/>
  <p:tag name="KSO_WM_BLIP_RECT_BOTTOM" val="-675"/>
  <p:tag name="KSO_WM_BLIP_RECT_LEFT" val="-5"/>
  <p:tag name="KSO_WM_BLIP_RECT_RIGHT" val="-29"/>
  <p:tag name="KSO_WM_BLIP_RECT_TOP" val="-51"/>
  <p:tag name="KSO_WM_CREATIVE_CROP_ORG_HEIGHT" val="444.574"/>
  <p:tag name="KSO_WM_CREATIVE_CROP_ORG_LEFT" val="291.426"/>
  <p:tag name="KSO_WM_CREATIVE_CROP_ORG_TOP" val="47.6757"/>
  <p:tag name="KSO_WM_CREATIVE_CROP_ORG_WIDTH" val="621.57"/>
  <p:tag name="KSO_WM_CREATIVE_CROP_SHAPE_HEIGHT" val="53.85"/>
  <p:tag name="KSO_WM_CREATIVE_CROP_SHAPE_LEFT" val="291.45"/>
  <p:tag name="KSO_WM_CREATIVE_CROP_SHAPE_TOP" val="75.05"/>
  <p:tag name="KSO_WM_CREATIVE_CROP_SHAPE_WIDTH" val="500.35"/>
  <p:tag name="KSO_WM_DIAGRAM_GROUP_CODE" val="1538090657"/>
  <p:tag name="KSO_WM_TAG_VERSION" val="1.0"/>
  <p:tag name="KSO_WM_TEMPLATE_CATEGORY" val="crop"/>
  <p:tag name="KSO_WM_TEMPLATE_INDEX" val="20194958"/>
  <p:tag name="KSO_WM_UNIT_COMPATIBLE" val="0"/>
  <p:tag name="KSO_WM_UNIT_DIAGRAM_ISNUMVISUAL" val="0"/>
  <p:tag name="KSO_WM_UNIT_DIAGRAM_ISREFERUNIT" val="0"/>
  <p:tag name="KSO_WM_UNIT_DIAGRAM_MODELTYPE" val="creativeCrop"/>
  <p:tag name="KSO_WM_UNIT_HIGHLIGHT" val="0"/>
  <p:tag name="KSO_WM_UNIT_ID" val="crop20194958_1*ζ_h_d*1_1_1"/>
  <p:tag name="KSO_WM_UNIT_INDEX" val="1_1_1"/>
  <p:tag name="KSO_WM_UNIT_LAYERLEVEL" val="1_1_1"/>
  <p:tag name="KSO_WM_UNIT_TEXT_FILL_FORE_SCHEMECOLOR_INDEX" val="2"/>
  <p:tag name="KSO_WM_UNIT_TEXT_FILL_TYPE" val="1"/>
  <p:tag name="KSO_WM_UNIT_TYPE" val="ζ_h_d"/>
  <p:tag name="KSO_WM_UNIT_USESOURCEFORMAT_APPLY" val="1"/>
  <p:tag name="KSO_WM_UNIT_VALUE" val="188*1746"/>
  <p:tag name="PA" val="v5.2.2"/>
  <p:tag name="PICTUREFILLRANGE" val="3cd313ed-37b2-48bd-b6c5-aa9984bc0d5d"/>
  <p:tag name="REFSHAPE" val="-2112930092"/>
  <p:tag name="WM_BEAUTIFY_ZORDER_FLAG_TAG" val="1"/>
</p:tagLst>
</file>

<file path=ppt/tags/tag54.xml><?xml version="1.0" encoding="utf-8"?>
<p:tagLst xmlns:p="http://schemas.openxmlformats.org/presentationml/2006/main">
  <p:tag name="FEATURENAME" val="creativeCrop"/>
  <p:tag name="KSO_WM_BEAUTIFY_FLAG" val="#wm#"/>
  <p:tag name="KSO_WM_BLIP_RECT_BOTTOM" val="-570"/>
  <p:tag name="KSO_WM_BLIP_RECT_LEFT" val="-29"/>
  <p:tag name="KSO_WM_BLIP_RECT_RIGHT" val="-5"/>
  <p:tag name="KSO_WM_BLIP_RECT_TOP" val="-156"/>
  <p:tag name="KSO_WM_CREATIVE_CROP_ORG_HEIGHT" val="444.574"/>
  <p:tag name="KSO_WM_CREATIVE_CROP_ORG_LEFT" val="291.426"/>
  <p:tag name="KSO_WM_CREATIVE_CROP_ORG_TOP" val="47.6757"/>
  <p:tag name="KSO_WM_CREATIVE_CROP_ORG_WIDTH" val="621.57"/>
  <p:tag name="KSO_WM_CREATIVE_CROP_SHAPE_HEIGHT" val="53.85"/>
  <p:tag name="KSO_WM_CREATIVE_CROP_SHAPE_LEFT" val="412.65"/>
  <p:tag name="KSO_WM_CREATIVE_CROP_SHAPE_TOP" val="131.75"/>
  <p:tag name="KSO_WM_CREATIVE_CROP_SHAPE_WIDTH" val="500.35"/>
  <p:tag name="KSO_WM_DIAGRAM_GROUP_CODE" val="1538090657"/>
  <p:tag name="KSO_WM_TAG_VERSION" val="1.0"/>
  <p:tag name="KSO_WM_TEMPLATE_CATEGORY" val="crop"/>
  <p:tag name="KSO_WM_TEMPLATE_INDEX" val="20194958"/>
  <p:tag name="KSO_WM_UNIT_COMPATIBLE" val="0"/>
  <p:tag name="KSO_WM_UNIT_DIAGRAM_ISNUMVISUAL" val="0"/>
  <p:tag name="KSO_WM_UNIT_DIAGRAM_ISREFERUNIT" val="0"/>
  <p:tag name="KSO_WM_UNIT_DIAGRAM_MODELTYPE" val="creativeCrop"/>
  <p:tag name="KSO_WM_UNIT_HIGHLIGHT" val="0"/>
  <p:tag name="KSO_WM_UNIT_ID" val="crop20194958_1*ζ_h_d*1_1_2"/>
  <p:tag name="KSO_WM_UNIT_INDEX" val="1_1_2"/>
  <p:tag name="KSO_WM_UNIT_LAYERLEVEL" val="1_1_1"/>
  <p:tag name="KSO_WM_UNIT_TEXT_FILL_FORE_SCHEMECOLOR_INDEX" val="2"/>
  <p:tag name="KSO_WM_UNIT_TEXT_FILL_TYPE" val="1"/>
  <p:tag name="KSO_WM_UNIT_TYPE" val="ζ_h_d"/>
  <p:tag name="KSO_WM_UNIT_USESOURCEFORMAT_APPLY" val="1"/>
  <p:tag name="KSO_WM_UNIT_VALUE" val="188*1746"/>
  <p:tag name="PA" val="v5.2.2"/>
  <p:tag name="PICTUREFILLRANGE" val="3cd313ed-37b2-48bd-b6c5-aa9984bc0d5d"/>
  <p:tag name="REFSHAPE" val="-2112930092"/>
  <p:tag name="WM_BEAUTIFY_ZORDER_FLAG_TAG" val="1"/>
</p:tagLst>
</file>

<file path=ppt/tags/tag55.xml><?xml version="1.0" encoding="utf-8"?>
<p:tagLst xmlns:p="http://schemas.openxmlformats.org/presentationml/2006/main">
  <p:tag name="FEATURENAME" val="creativeCrop"/>
  <p:tag name="KSO_WM_BEAUTIFY_FLAG" val="#wm#"/>
  <p:tag name="KSO_WM_BLIP_RECT_BOTTOM" val="-464"/>
  <p:tag name="KSO_WM_BLIP_RECT_LEFT" val="-11"/>
  <p:tag name="KSO_WM_BLIP_RECT_RIGHT" val="-22"/>
  <p:tag name="KSO_WM_BLIP_RECT_TOP" val="-262"/>
  <p:tag name="KSO_WM_CREATIVE_CROP_ORG_HEIGHT" val="444.574"/>
  <p:tag name="KSO_WM_CREATIVE_CROP_ORG_LEFT" val="291.426"/>
  <p:tag name="KSO_WM_CREATIVE_CROP_ORG_TOP" val="47.6757"/>
  <p:tag name="KSO_WM_CREATIVE_CROP_ORG_WIDTH" val="621.57"/>
  <p:tag name="KSO_WM_CREATIVE_CROP_SHAPE_HEIGHT" val="53.85"/>
  <p:tag name="KSO_WM_CREATIVE_CROP_SHAPE_LEFT" val="322.95"/>
  <p:tag name="KSO_WM_CREATIVE_CROP_SHAPE_TOP" val="188.45"/>
  <p:tag name="KSO_WM_CREATIVE_CROP_SHAPE_WIDTH" val="500.35"/>
  <p:tag name="KSO_WM_DIAGRAM_GROUP_CODE" val="1538090657"/>
  <p:tag name="KSO_WM_TAG_VERSION" val="1.0"/>
  <p:tag name="KSO_WM_TEMPLATE_CATEGORY" val="crop"/>
  <p:tag name="KSO_WM_TEMPLATE_INDEX" val="20194958"/>
  <p:tag name="KSO_WM_UNIT_COMPATIBLE" val="0"/>
  <p:tag name="KSO_WM_UNIT_DIAGRAM_ISNUMVISUAL" val="0"/>
  <p:tag name="KSO_WM_UNIT_DIAGRAM_ISREFERUNIT" val="0"/>
  <p:tag name="KSO_WM_UNIT_DIAGRAM_MODELTYPE" val="creativeCrop"/>
  <p:tag name="KSO_WM_UNIT_HIGHLIGHT" val="0"/>
  <p:tag name="KSO_WM_UNIT_ID" val="crop20194958_1*ζ_h_d*1_1_3"/>
  <p:tag name="KSO_WM_UNIT_INDEX" val="1_1_3"/>
  <p:tag name="KSO_WM_UNIT_LAYERLEVEL" val="1_1_1"/>
  <p:tag name="KSO_WM_UNIT_TEXT_FILL_FORE_SCHEMECOLOR_INDEX" val="2"/>
  <p:tag name="KSO_WM_UNIT_TEXT_FILL_TYPE" val="1"/>
  <p:tag name="KSO_WM_UNIT_TYPE" val="ζ_h_d"/>
  <p:tag name="KSO_WM_UNIT_USESOURCEFORMAT_APPLY" val="1"/>
  <p:tag name="KSO_WM_UNIT_VALUE" val="188*1746"/>
  <p:tag name="PA" val="v5.2.2"/>
  <p:tag name="PICTUREFILLRANGE" val="3cd313ed-37b2-48bd-b6c5-aa9984bc0d5d"/>
  <p:tag name="REFSHAPE" val="-2112930092"/>
  <p:tag name="WM_BEAUTIFY_ZORDER_FLAG_TAG" val="1"/>
</p:tagLst>
</file>

<file path=ppt/tags/tag56.xml><?xml version="1.0" encoding="utf-8"?>
<p:tagLst xmlns:p="http://schemas.openxmlformats.org/presentationml/2006/main">
  <p:tag name="FEATURENAME" val="creativeCrop"/>
  <p:tag name="KSO_WM_BEAUTIFY_FLAG" val="#wm#"/>
  <p:tag name="KSO_WM_BLIP_RECT_BOTTOM" val="-133"/>
  <p:tag name="KSO_WM_BLIP_RECT_LEFT" val="-4"/>
  <p:tag name="KSO_WM_BLIP_RECT_RIGHT" val="-8"/>
  <p:tag name="KSO_WM_BLIP_RECT_TOP" val="-186"/>
  <p:tag name="KSO_WM_CREATIVE_CROP_ORG_HEIGHT" val="444.574"/>
  <p:tag name="KSO_WM_CREATIVE_CROP_ORG_LEFT" val="291.426"/>
  <p:tag name="KSO_WM_CREATIVE_CROP_ORG_TOP" val="47.6757"/>
  <p:tag name="KSO_WM_CREATIVE_CROP_ORG_WIDTH" val="621.57"/>
  <p:tag name="KSO_WM_CREATIVE_CROP_SHAPE_HEIGHT" val="106.15"/>
  <p:tag name="KSO_WM_CREATIVE_CROP_SHAPE_LEFT" val="291.45"/>
  <p:tag name="KSO_WM_CREATIVE_CROP_SHAPE_TOP" val="245.2"/>
  <p:tag name="KSO_WM_CREATIVE_CROP_SHAPE_WIDTH" val="596.35"/>
  <p:tag name="KSO_WM_DIAGRAM_GROUP_CODE" val="1538090657"/>
  <p:tag name="KSO_WM_TAG_VERSION" val="1.0"/>
  <p:tag name="KSO_WM_TEMPLATE_CATEGORY" val="crop"/>
  <p:tag name="KSO_WM_TEMPLATE_INDEX" val="20194958"/>
  <p:tag name="KSO_WM_UNIT_COMPATIBLE" val="0"/>
  <p:tag name="KSO_WM_UNIT_DIAGRAM_ISNUMVISUAL" val="0"/>
  <p:tag name="KSO_WM_UNIT_DIAGRAM_ISREFERUNIT" val="0"/>
  <p:tag name="KSO_WM_UNIT_DIAGRAM_MODELTYPE" val="creativeCrop"/>
  <p:tag name="KSO_WM_UNIT_HIGHLIGHT" val="0"/>
  <p:tag name="KSO_WM_UNIT_ID" val="crop20194958_1*ζ_h_d*1_1_4"/>
  <p:tag name="KSO_WM_UNIT_INDEX" val="1_1_4"/>
  <p:tag name="KSO_WM_UNIT_LAYERLEVEL" val="1_1_1"/>
  <p:tag name="KSO_WM_UNIT_TEXT_FILL_FORE_SCHEMECOLOR_INDEX" val="2"/>
  <p:tag name="KSO_WM_UNIT_TEXT_FILL_TYPE" val="1"/>
  <p:tag name="KSO_WM_UNIT_TYPE" val="ζ_h_d"/>
  <p:tag name="KSO_WM_UNIT_USESOURCEFORMAT_APPLY" val="1"/>
  <p:tag name="KSO_WM_UNIT_VALUE" val="370*2081"/>
  <p:tag name="PA" val="v5.2.2"/>
  <p:tag name="PICTUREFILLRANGE" val="3cd313ed-37b2-48bd-b6c5-aa9984bc0d5d"/>
  <p:tag name="REFSHAPE" val="-2112930092"/>
  <p:tag name="WM_BEAUTIFY_ZORDER_FLAG_TAG" val="1"/>
</p:tagLst>
</file>

<file path=ppt/tags/tag57.xml><?xml version="1.0" encoding="utf-8"?>
<p:tagLst xmlns:p="http://schemas.openxmlformats.org/presentationml/2006/main">
  <p:tag name="FEATURENAME" val="creativeCrop"/>
  <p:tag name="KSO_WM_BEAUTIFY_FLAG" val="#wm#"/>
  <p:tag name="KSO_WM_BLIP_RECT_BOTTOM" val="-156"/>
  <p:tag name="KSO_WM_BLIP_RECT_LEFT" val="-5"/>
  <p:tag name="KSO_WM_BLIP_RECT_RIGHT" val="-29"/>
  <p:tag name="KSO_WM_BLIP_RECT_TOP" val="-569"/>
  <p:tag name="KSO_WM_CREATIVE_CROP_ORG_HEIGHT" val="444.574"/>
  <p:tag name="KSO_WM_CREATIVE_CROP_ORG_LEFT" val="291.426"/>
  <p:tag name="KSO_WM_CREATIVE_CROP_ORG_TOP" val="47.6757"/>
  <p:tag name="KSO_WM_CREATIVE_CROP_ORG_WIDTH" val="621.57"/>
  <p:tag name="KSO_WM_CREATIVE_CROP_SHAPE_HEIGHT" val="53.85"/>
  <p:tag name="KSO_WM_CREATIVE_CROP_SHAPE_LEFT" val="291.45"/>
  <p:tag name="KSO_WM_CREATIVE_CROP_SHAPE_TOP" val="354.3"/>
  <p:tag name="KSO_WM_CREATIVE_CROP_SHAPE_WIDTH" val="500.35"/>
  <p:tag name="KSO_WM_DIAGRAM_GROUP_CODE" val="1538090657"/>
  <p:tag name="KSO_WM_TAG_VERSION" val="1.0"/>
  <p:tag name="KSO_WM_TEMPLATE_CATEGORY" val="crop"/>
  <p:tag name="KSO_WM_TEMPLATE_INDEX" val="20194958"/>
  <p:tag name="KSO_WM_UNIT_COMPATIBLE" val="0"/>
  <p:tag name="KSO_WM_UNIT_DIAGRAM_ISNUMVISUAL" val="0"/>
  <p:tag name="KSO_WM_UNIT_DIAGRAM_ISREFERUNIT" val="0"/>
  <p:tag name="KSO_WM_UNIT_DIAGRAM_MODELTYPE" val="creativeCrop"/>
  <p:tag name="KSO_WM_UNIT_HIGHLIGHT" val="0"/>
  <p:tag name="KSO_WM_UNIT_ID" val="crop20194958_1*ζ_h_d*1_1_5"/>
  <p:tag name="KSO_WM_UNIT_INDEX" val="1_1_5"/>
  <p:tag name="KSO_WM_UNIT_LAYERLEVEL" val="1_1_1"/>
  <p:tag name="KSO_WM_UNIT_TEXT_FILL_FORE_SCHEMECOLOR_INDEX" val="2"/>
  <p:tag name="KSO_WM_UNIT_TEXT_FILL_TYPE" val="1"/>
  <p:tag name="KSO_WM_UNIT_TYPE" val="ζ_h_d"/>
  <p:tag name="KSO_WM_UNIT_USESOURCEFORMAT_APPLY" val="1"/>
  <p:tag name="KSO_WM_UNIT_VALUE" val="188*1746"/>
  <p:tag name="PA" val="v5.2.2"/>
  <p:tag name="PICTUREFILLRANGE" val="3cd313ed-37b2-48bd-b6c5-aa9984bc0d5d"/>
  <p:tag name="REFSHAPE" val="-2112930092"/>
  <p:tag name="WM_BEAUTIFY_ZORDER_FLAG_TAG" val="1"/>
</p:tagLst>
</file>

<file path=ppt/tags/tag58.xml><?xml version="1.0" encoding="utf-8"?>
<p:tagLst xmlns:p="http://schemas.openxmlformats.org/presentationml/2006/main">
  <p:tag name="FEATURENAME" val="creativeCrop"/>
  <p:tag name="KSO_WM_BEAUTIFY_FLAG" val="#wm#"/>
  <p:tag name="KSO_WM_BLIP_RECT_BOTTOM" val="-51"/>
  <p:tag name="KSO_WM_BLIP_RECT_LEFT" val="-25"/>
  <p:tag name="KSO_WM_BLIP_RECT_RIGHT" val="-9"/>
  <p:tag name="KSO_WM_BLIP_RECT_TOP" val="-675"/>
  <p:tag name="KSO_WM_CREATIVE_CROP_ORG_HEIGHT" val="444.574"/>
  <p:tag name="KSO_WM_CREATIVE_CROP_ORG_LEFT" val="291.426"/>
  <p:tag name="KSO_WM_CREATIVE_CROP_ORG_TOP" val="47.6757"/>
  <p:tag name="KSO_WM_CREATIVE_CROP_ORG_WIDTH" val="621.57"/>
  <p:tag name="KSO_WM_CREATIVE_CROP_SHAPE_HEIGHT" val="53.85"/>
  <p:tag name="KSO_WM_CREATIVE_CROP_SHAPE_LEFT" val="392.6"/>
  <p:tag name="KSO_WM_CREATIVE_CROP_SHAPE_TOP" val="411.05"/>
  <p:tag name="KSO_WM_CREATIVE_CROP_SHAPE_WIDTH" val="500.35"/>
  <p:tag name="KSO_WM_DIAGRAM_GROUP_CODE" val="1538090657"/>
  <p:tag name="KSO_WM_TAG_VERSION" val="1.0"/>
  <p:tag name="KSO_WM_TEMPLATE_CATEGORY" val="crop"/>
  <p:tag name="KSO_WM_TEMPLATE_INDEX" val="20194958"/>
  <p:tag name="KSO_WM_UNIT_COMPATIBLE" val="0"/>
  <p:tag name="KSO_WM_UNIT_DIAGRAM_ISNUMVISUAL" val="0"/>
  <p:tag name="KSO_WM_UNIT_DIAGRAM_ISREFERUNIT" val="0"/>
  <p:tag name="KSO_WM_UNIT_DIAGRAM_MODELTYPE" val="creativeCrop"/>
  <p:tag name="KSO_WM_UNIT_HIGHLIGHT" val="0"/>
  <p:tag name="KSO_WM_UNIT_ID" val="crop20194958_1*ζ_h_d*1_1_6"/>
  <p:tag name="KSO_WM_UNIT_INDEX" val="1_1_6"/>
  <p:tag name="KSO_WM_UNIT_LAYERLEVEL" val="1_1_1"/>
  <p:tag name="KSO_WM_UNIT_TEXT_FILL_FORE_SCHEMECOLOR_INDEX" val="2"/>
  <p:tag name="KSO_WM_UNIT_TEXT_FILL_TYPE" val="1"/>
  <p:tag name="KSO_WM_UNIT_TYPE" val="ζ_h_d"/>
  <p:tag name="KSO_WM_UNIT_USESOURCEFORMAT_APPLY" val="1"/>
  <p:tag name="KSO_WM_UNIT_VALUE" val="188*1746"/>
  <p:tag name="PA" val="v5.2.2"/>
  <p:tag name="PICTUREFILLRANGE" val="3cd313ed-37b2-48bd-b6c5-aa9984bc0d5d"/>
  <p:tag name="REFSHAPE" val="-2112930092"/>
  <p:tag name="WM_BEAUTIFY_ZORDER_FLAG_TAG" val="1"/>
</p:tagLst>
</file>

<file path=ppt/tags/tag59.xml><?xml version="1.0" encoding="utf-8"?>
<p:tagLst xmlns:p="http://schemas.openxmlformats.org/presentationml/2006/main">
  <p:tag name="KSO_WM_BEAUTIFY_FLAG" val="#wm#"/>
  <p:tag name="KSO_WM_SLIDE_BACKGROUND" val="[&quot;general&quot;,&quot;frame&quot;,&quot;leftRight&quot;]"/>
  <p:tag name="KSO_WM_SLIDE_CAN_ADD_NAVIGATION" val="1"/>
  <p:tag name="KSO_WM_SLIDE_ID" val="diagram20200871_1"/>
  <p:tag name="KSO_WM_SLIDE_INDEX" val="1"/>
  <p:tag name="KSO_WM_SLIDE_ITEM_CNT" val="0"/>
  <p:tag name="KSO_WM_SLIDE_LAYOUT" val="a_d_f"/>
  <p:tag name="KSO_WM_SLIDE_LAYOUT_CNT" val="1_1_1"/>
  <p:tag name="KSO_WM_SLIDE_LAYOUT_INFO" val="{&#10;    &quot;backgroundInfo&quot;: [&#10;        {&#10;            &quot;bottom&quot;: 0,&#10;            &quot;bottomAbs&quot;: false,&#10;            &quot;left&quot;: 0,&#10;            &quot;leftAbs&quot;: false,&#10;            &quot;right&quot;: 0,&#10;            &quot;rightAbs&quot;: false,&#10;            &quot;top&quot;: 0,&#10;            &quot;topAbs&quot;: false,&#10;            &quot;type&quot;: &quot;general&quot;&#10;        },&#10;        {&#10;            &quot;bottom&quot;: 0,&#10;            &quot;bottomAbs&quot;: false,&#10;            &quot;left&quot;: 0,&#10;            &quot;leftAbs&quot;: false,&#10;            &quot;right&quot;: 0,&#10;            &quot;rightAbs&quot;: false,&#10;            &quot;top&quot;: 0,&#10;            &quot;topAbs&quot;: false,&#10;            &quot;type&quot;: &quot;frame&quot;&#10;        }&#10;    ],&#10;    &quot;direction&quot;: 1,&#10;    &quot;id&quot;: &quot;2019-11-29T13:20:32&quot;,&#10;    &quot;maxSize&quot;: {&#10;        &quot;size1&quot;: 69&#10;    },&#10;    &quot;minSize&quot;: {&#10;        &quot;size1&quot;: 30.300000000000001&#10;    },&#10;    &quot;normalSize&quot;: {&#10;        &quot;size1&quot;: 30.300000000000011&#10;    },&#10;    &quot;subLayout&quot;: [&#10;        {&#10;            &quot;horizontalAlign&quot;: 0,&#10;            &quot;id&quot;: &quot;2019-11-29T13:20:32&quot;,&#10;            &quot;margin&quot;: {&#10;                &quot;bottom&quot;: 1.690000057220459,&#10;                &quot;left&quot;: 1.690000057220459,&#10;                &quot;right&quot;: 1.2439998388290405,&#10;                &quot;top&quot;: 1.690000057220459&#10;            },&#10;            &quot;type&quot;: 0,&#10;            &quot;verticalAlign&quot;: 1&#10;        },&#10;        {&#10;            &quot;backgroundInfo&quot;: [&#10;                {&#10;                    &quot;bottom&quot;: 0,&#10;                    &quot;bottomAbs&quot;: false,&#10;                    &quot;left&quot;: 0.27497080000000002,&#10;                    &quot;leftAbs&quot;: false,&#10;                    &quot;right&quot;: 0,&#10;                    &quot;rightAbs&quot;: false,&#10;                    &quot;top&quot;: 0,&#10;                    &quot;topAbs&quot;: false,&#10;                    &quot;type&quot;: &quot;leftRight&quot;&#10;                }&#10;            ],&#10;            &quot;horizontalAlign&quot;: 0,&#10;            &quot;id&quot;: &quot;2019-11-29T13:20:32&quot;,&#10;            &quot;margin&quot;: {&#10;                &quot;bottom&quot;: 1.690000057220459,&#10;                &quot;left&quot;: 0.026000002399086952,&#10;                &quot;right&quot;: 1.690000057220459,&#10;                &quot;top&quot;: 1.690000057220459&#10;            },&#10;            &quot;marginOverLayout&quot;: {&#10;                &quot;bottom&quot;: 1.690000057220459,&#10;                &quot;left&quot;: 0.026000002399086952,&#10;                &quot;right&quot;: 1.690000057220459,&#10;                &quot;top&quot;: 1.690000057220459&#10;            },&#10;            &quot;type&quot;: 0,&#10;            &quot;verticalAlign&quot;: 1&#10;        }&#10;    ],&#10;    &quot;type&quot;: 0&#10;}&#10;"/>
  <p:tag name="KSO_WM_SLIDE_POSITION" val="47*47"/>
  <p:tag name="KSO_WM_SLIDE_RATIO" val="1.777778"/>
  <p:tag name="KSO_WM_SLIDE_SIZE" val="865*445"/>
  <p:tag name="KSO_WM_SLIDE_SUBTYPE" val="picTxt"/>
  <p:tag name="KSO_WM_SLIDE_TYPE" val="text"/>
  <p:tag name="KSO_WM_TAG_VERSION" val="1.0"/>
  <p:tag name="KSO_WM_TEMPLATE_CATEGORY" val="diagram"/>
  <p:tag name="KSO_WM_TEMPLATE_COLOR_TYPE" val="1"/>
  <p:tag name="KSO_WM_TEMPLATE_INDEX" val="20200871"/>
  <p:tag name="KSO_WM_TEMPLATE_MASTER_TYPE" val="0"/>
  <p:tag name="KSO_WM_TEMPLATE_SUBCATEGORY" val="11"/>
  <p:tag name="KSO_WM_UNIT_SHOW_EDIT_AREA_INDICATION" val="1"/>
</p:tagLst>
</file>

<file path=ppt/tags/tag6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60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1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70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ags/tag8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9.xml><?xml version="1.0" encoding="utf-8"?>
<p:tagLst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4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93</Paragraphs>
  <Slides>27</Slides>
  <Notes>2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baseType="lpstr" size="39">
      <vt:lpstr>Arial</vt:lpstr>
      <vt:lpstr>微软雅黑</vt:lpstr>
      <vt:lpstr>Calibri Light</vt:lpstr>
      <vt:lpstr>Calibri</vt:lpstr>
      <vt:lpstr>等线 Light</vt:lpstr>
      <vt:lpstr>等线</vt:lpstr>
      <vt:lpstr>思源黑体 CN Normal</vt:lpstr>
      <vt:lpstr>思源黑体旧字形 Normal</vt:lpstr>
      <vt:lpstr>思源黑体旧字形 Light</vt:lpstr>
      <vt:lpstr>思源黑体旧字形</vt:lpstr>
      <vt:lpstr>Wingdings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2021-08-22T11:56:19Z</dcterms:created>
  <cp:lastPrinted>2021-08-22T11:56:19Z</cp:lastPrinted>
  <dcterms:modified xsi:type="dcterms:W3CDTF">2021-08-22T05:49:03Z</dcterms:modified>
  <cp:revision>1</cp:revision>
</cp:coreProperties>
</file>