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ms-office.chartcolorstyle+xml" PartName="/ppt/charts/colors1.xml"/>
  <Override ContentType="application/vnd.ms-office.chartstyle+xml" PartName="/ppt/charts/styl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tags/tag1.xml" Type="http://schemas.openxmlformats.org/officeDocument/2006/relationships/tags"/><Relationship Id="rId26" Target="presProps.xml" Type="http://schemas.openxmlformats.org/officeDocument/2006/relationships/presProps"/><Relationship Id="rId27" Target="viewProps.xml" Type="http://schemas.openxmlformats.org/officeDocument/2006/relationships/viewProps"/><Relationship Id="rId28" Target="theme/theme1.xml" Type="http://schemas.openxmlformats.org/officeDocument/2006/relationships/theme"/><Relationship Id="rId29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explosion val="4"/>
          <c:dPt>
            <c:idx val="0"/>
            <c:invertIfNegative val="1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</c:spPr>
          </c:dPt>
          <c:dPt>
            <c:idx val="1"/>
            <c:invertIfNegative val="1"/>
            <c:spPr>
              <a:solidFill>
                <a:srgbClr val="00B0F0"/>
              </a:solidFill>
              <a:ln w="19050">
                <a:noFill/>
              </a:ln>
            </c:spPr>
          </c:dPt>
          <c:dPt>
            <c:idx val="2"/>
            <c:invertIfNegative val="1"/>
            <c:spPr>
              <a:solidFill>
                <a:srgbClr val="8FD152"/>
              </a:solidFill>
              <a:ln w="19050">
                <a:noFill/>
              </a:ln>
            </c:spPr>
          </c:dPt>
          <c:dPt>
            <c:idx val="3"/>
            <c:invertIfNegative val="1"/>
            <c:spPr>
              <a:solidFill>
                <a:srgbClr val="002060"/>
              </a:solidFill>
              <a:ln w="19050">
                <a:noFill/>
              </a:ln>
            </c:spPr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6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withinLinearReversed" id="21">
  <a:schemeClr val="accent1"/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601FB-48C5-4F2C-86B0-89C91EBF4E52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D8632-D3B5-44DE-9FA8-2A1E10019B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35692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512-798E-4AED-9D54-8770414CA293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7141-2036-48B1-B783-C4BC4FF1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3723298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512-798E-4AED-9D54-8770414CA293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7141-2036-48B1-B783-C4BC4FF1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0567732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512-798E-4AED-9D54-8770414CA293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7141-2036-48B1-B783-C4BC4FF1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83514308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4791099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3861888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2015378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9055370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298865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1733785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990116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4423612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512-798E-4AED-9D54-8770414CA293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7141-2036-48B1-B783-C4BC4FF1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77950841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088706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9789519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2307937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512-798E-4AED-9D54-8770414CA293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7141-2036-48B1-B783-C4BC4FF1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1281173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512-798E-4AED-9D54-8770414CA293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7141-2036-48B1-B783-C4BC4FF1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4207250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512-798E-4AED-9D54-8770414CA293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7141-2036-48B1-B783-C4BC4FF1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0229261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512-798E-4AED-9D54-8770414CA293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7141-2036-48B1-B783-C4BC4FF1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7261476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512-798E-4AED-9D54-8770414CA293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7141-2036-48B1-B783-C4BC4FF1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7413340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512-798E-4AED-9D54-8770414CA293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7141-2036-48B1-B783-C4BC4FF1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2647536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04512-798E-4AED-9D54-8770414CA293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7141-2036-48B1-B783-C4BC4FF1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1623120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04512-798E-4AED-9D54-8770414CA293}" type="datetimeFigureOut">
              <a:rPr lang="zh-CN" altLang="en-US" smtClean="0"/>
              <a:t>2016/1/27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D7141-2036-48B1-B783-C4BC4FF1B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724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85318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emf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梯形 4"/>
          <p:cNvSpPr/>
          <p:nvPr/>
        </p:nvSpPr>
        <p:spPr>
          <a:xfrm flipV="1">
            <a:off x="4797079" y="3712699"/>
            <a:ext cx="2546254" cy="1252024"/>
          </a:xfrm>
          <a:prstGeom prst="trapezoid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椭圆 3"/>
          <p:cNvSpPr/>
          <p:nvPr/>
        </p:nvSpPr>
        <p:spPr>
          <a:xfrm>
            <a:off x="3685732" y="211016"/>
            <a:ext cx="4768948" cy="4600135"/>
          </a:xfrm>
          <a:prstGeom prst="ellips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梯形 6"/>
          <p:cNvSpPr/>
          <p:nvPr/>
        </p:nvSpPr>
        <p:spPr>
          <a:xfrm flipV="1">
            <a:off x="5277137" y="4964723"/>
            <a:ext cx="1586137" cy="2414955"/>
          </a:xfrm>
          <a:prstGeom prst="trapezoid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4635301" y="5322277"/>
            <a:ext cx="2869807" cy="464234"/>
          </a:xfrm>
          <a:prstGeom prst="rect">
            <a:avLst/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4368013" y="6077829"/>
            <a:ext cx="3404381" cy="467751"/>
          </a:xfrm>
          <a:prstGeom prst="rect">
            <a:avLst/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直角三角形 11"/>
          <p:cNvSpPr/>
          <p:nvPr/>
        </p:nvSpPr>
        <p:spPr>
          <a:xfrm flipV="1">
            <a:off x="6696222" y="5786511"/>
            <a:ext cx="808886" cy="153572"/>
          </a:xfrm>
          <a:prstGeom prst="rtTriangle">
            <a:avLst/>
          </a:pr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直角三角形 12"/>
          <p:cNvSpPr/>
          <p:nvPr/>
        </p:nvSpPr>
        <p:spPr>
          <a:xfrm flipH="1">
            <a:off x="4368012" y="5924257"/>
            <a:ext cx="1076184" cy="139504"/>
          </a:xfrm>
          <a:prstGeom prst="rtTriangle">
            <a:avLst/>
          </a:pr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梯形 13"/>
          <p:cNvSpPr/>
          <p:nvPr/>
        </p:nvSpPr>
        <p:spPr>
          <a:xfrm rot="7082194">
            <a:off x="2948473" y="569621"/>
            <a:ext cx="297371" cy="1087828"/>
          </a:xfrm>
          <a:prstGeom prst="trapezoid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梯形 14"/>
          <p:cNvSpPr/>
          <p:nvPr/>
        </p:nvSpPr>
        <p:spPr>
          <a:xfrm rot="5965581">
            <a:off x="2958975" y="1347216"/>
            <a:ext cx="276367" cy="666497"/>
          </a:xfrm>
          <a:prstGeom prst="trapezoid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梯形 15"/>
          <p:cNvSpPr/>
          <p:nvPr/>
        </p:nvSpPr>
        <p:spPr>
          <a:xfrm rot="8204592">
            <a:off x="3458819" y="521073"/>
            <a:ext cx="256220" cy="595662"/>
          </a:xfrm>
          <a:prstGeom prst="trapezoid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文本框 16"/>
          <p:cNvSpPr txBox="1"/>
          <p:nvPr/>
        </p:nvSpPr>
        <p:spPr>
          <a:xfrm>
            <a:off x="4717145" y="856644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大气简约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695678" y="1921028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年终总结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4700931" y="2936764"/>
            <a:ext cx="26212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4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汇报模板</a:t>
            </a:r>
          </a:p>
        </p:txBody>
      </p:sp>
      <p:cxnSp>
        <p:nvCxnSpPr>
          <p:cNvPr id="22" name="直接连接符 21"/>
          <p:cNvCxnSpPr/>
          <p:nvPr/>
        </p:nvCxnSpPr>
        <p:spPr>
          <a:xfrm>
            <a:off x="4325808" y="1793041"/>
            <a:ext cx="340438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4325808" y="2857425"/>
            <a:ext cx="340438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4368012" y="3820993"/>
            <a:ext cx="340438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/>
        </p:nvSpPr>
        <p:spPr>
          <a:xfrm>
            <a:off x="4761772" y="3984839"/>
            <a:ext cx="2577041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The Yearly Report of 2016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531470" y="5369728"/>
            <a:ext cx="10845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小屁PPT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5454526" y="6127038"/>
            <a:ext cx="1160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2016.1.1</a:t>
            </a:r>
          </a:p>
        </p:txBody>
      </p:sp>
    </p:spTree>
    <p:extLst>
      <p:ext uri="{BB962C8B-B14F-4D97-AF65-F5344CB8AC3E}">
        <p14:creationId val="3608053429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-12878" y="872198"/>
            <a:ext cx="12191999" cy="5985802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直角三角形 2"/>
          <p:cNvSpPr/>
          <p:nvPr/>
        </p:nvSpPr>
        <p:spPr>
          <a:xfrm>
            <a:off x="11741833" y="445376"/>
            <a:ext cx="450167" cy="426822"/>
          </a:xfrm>
          <a:prstGeom prst="rtTriangle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11741832" y="0"/>
            <a:ext cx="450167" cy="422031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直角三角形 4"/>
          <p:cNvSpPr/>
          <p:nvPr/>
        </p:nvSpPr>
        <p:spPr>
          <a:xfrm>
            <a:off x="11291665" y="-4791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 rot="5400000">
            <a:off x="10864844" y="6881"/>
            <a:ext cx="450167" cy="426822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直角三角形 6"/>
          <p:cNvSpPr/>
          <p:nvPr/>
        </p:nvSpPr>
        <p:spPr>
          <a:xfrm rot="10800000">
            <a:off x="10426349" y="0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260252" y="15227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260252" y="34079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253218" y="529325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858129" y="55768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2C70AE"/>
                </a:solidFill>
                <a:latin charset="-122" panose="02010800040101010101" pitchFamily="2" typeface="华文琥珀"/>
                <a:ea charset="-122" panose="02010800040101010101" pitchFamily="2" typeface="华文琥珀"/>
              </a:rPr>
              <a:t>展望来年</a:t>
            </a:r>
          </a:p>
        </p:txBody>
      </p:sp>
      <p:grpSp>
        <p:nvGrpSpPr>
          <p:cNvPr id="39" name="组合 38"/>
          <p:cNvGrpSpPr>
            <a:grpSpLocks noChangeAspect="1"/>
          </p:cNvGrpSpPr>
          <p:nvPr/>
        </p:nvGrpSpPr>
        <p:grpSpPr>
          <a:xfrm>
            <a:off x="5214905" y="1655123"/>
            <a:ext cx="1292898" cy="1425144"/>
            <a:chOff x="4136730" y="5555"/>
            <a:chExt cx="798020" cy="879647"/>
          </a:xfrm>
        </p:grpSpPr>
        <p:sp>
          <p:nvSpPr>
            <p:cNvPr id="15" name="Freeform 5"/>
            <p:cNvSpPr/>
            <p:nvPr/>
          </p:nvSpPr>
          <p:spPr bwMode="auto">
            <a:xfrm>
              <a:off x="4456244" y="5555"/>
              <a:ext cx="164343" cy="169163"/>
            </a:xfrm>
            <a:custGeom>
              <a:gdLst>
                <a:gd fmla="*/ 73 w 194" name="T0"/>
                <a:gd fmla="*/ 4 h 195" name="T1"/>
                <a:gd fmla="*/ 129 w 194" name="T2"/>
                <a:gd fmla="*/ 8 h 195" name="T3"/>
                <a:gd fmla="*/ 191 w 194" name="T4"/>
                <a:gd fmla="*/ 101 h 195" name="T5"/>
                <a:gd fmla="*/ 138 w 194" name="T6"/>
                <a:gd fmla="*/ 182 h 195" name="T7"/>
                <a:gd fmla="*/ 69 w 194" name="T8"/>
                <a:gd fmla="*/ 187 h 195" name="T9"/>
                <a:gd fmla="*/ 2 w 194" name="T10"/>
                <a:gd fmla="*/ 97 h 195" name="T11"/>
                <a:gd fmla="*/ 57 w 194" name="T12"/>
                <a:gd fmla="*/ 10 h 195" name="T13"/>
                <a:gd fmla="*/ 73 w 194" name="T14"/>
                <a:gd fmla="*/ 4 h 19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95" w="194">
                  <a:moveTo>
                    <a:pt x="73" y="4"/>
                  </a:moveTo>
                  <a:cubicBezTo>
                    <a:pt x="92" y="2"/>
                    <a:pt x="112" y="0"/>
                    <a:pt x="129" y="8"/>
                  </a:cubicBezTo>
                  <a:cubicBezTo>
                    <a:pt x="167" y="21"/>
                    <a:pt x="194" y="61"/>
                    <a:pt x="191" y="101"/>
                  </a:cubicBezTo>
                  <a:cubicBezTo>
                    <a:pt x="190" y="135"/>
                    <a:pt x="168" y="167"/>
                    <a:pt x="138" y="182"/>
                  </a:cubicBezTo>
                  <a:cubicBezTo>
                    <a:pt x="116" y="191"/>
                    <a:pt x="91" y="195"/>
                    <a:pt x="69" y="187"/>
                  </a:cubicBezTo>
                  <a:cubicBezTo>
                    <a:pt x="30" y="176"/>
                    <a:pt x="0" y="137"/>
                    <a:pt x="2" y="97"/>
                  </a:cubicBezTo>
                  <a:cubicBezTo>
                    <a:pt x="1" y="60"/>
                    <a:pt x="24" y="25"/>
                    <a:pt x="57" y="10"/>
                  </a:cubicBezTo>
                  <a:cubicBezTo>
                    <a:pt x="63" y="8"/>
                    <a:pt x="68" y="6"/>
                    <a:pt x="73" y="4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6"/>
            <p:cNvSpPr/>
            <p:nvPr/>
          </p:nvSpPr>
          <p:spPr bwMode="auto">
            <a:xfrm>
              <a:off x="4223870" y="74007"/>
              <a:ext cx="155171" cy="155787"/>
            </a:xfrm>
            <a:custGeom>
              <a:gdLst>
                <a:gd fmla="*/ 49 w 184" name="T0"/>
                <a:gd fmla="*/ 15 h 179" name="T1"/>
                <a:gd fmla="*/ 124 w 184" name="T2"/>
                <a:gd fmla="*/ 7 h 179" name="T3"/>
                <a:gd fmla="*/ 182 w 184" name="T4"/>
                <a:gd fmla="*/ 86 h 179" name="T5"/>
                <a:gd fmla="*/ 132 w 184" name="T6"/>
                <a:gd fmla="*/ 170 h 179" name="T7"/>
                <a:gd fmla="*/ 68 w 184" name="T8"/>
                <a:gd fmla="*/ 174 h 179" name="T9"/>
                <a:gd fmla="*/ 9 w 184" name="T10"/>
                <a:gd fmla="*/ 110 h 179" name="T11"/>
                <a:gd fmla="*/ 49 w 184" name="T12"/>
                <a:gd fmla="*/ 15 h 17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9" w="184">
                  <a:moveTo>
                    <a:pt x="49" y="15"/>
                  </a:moveTo>
                  <a:cubicBezTo>
                    <a:pt x="71" y="1"/>
                    <a:pt x="99" y="0"/>
                    <a:pt x="124" y="7"/>
                  </a:cubicBezTo>
                  <a:cubicBezTo>
                    <a:pt x="157" y="18"/>
                    <a:pt x="182" y="51"/>
                    <a:pt x="182" y="86"/>
                  </a:cubicBezTo>
                  <a:cubicBezTo>
                    <a:pt x="184" y="121"/>
                    <a:pt x="163" y="155"/>
                    <a:pt x="132" y="170"/>
                  </a:cubicBezTo>
                  <a:cubicBezTo>
                    <a:pt x="112" y="178"/>
                    <a:pt x="89" y="179"/>
                    <a:pt x="68" y="174"/>
                  </a:cubicBezTo>
                  <a:cubicBezTo>
                    <a:pt x="40" y="164"/>
                    <a:pt x="16" y="140"/>
                    <a:pt x="9" y="110"/>
                  </a:cubicBezTo>
                  <a:cubicBezTo>
                    <a:pt x="0" y="74"/>
                    <a:pt x="17" y="34"/>
                    <a:pt x="49" y="15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7"/>
            <p:cNvSpPr/>
            <p:nvPr/>
          </p:nvSpPr>
          <p:spPr bwMode="auto">
            <a:xfrm>
              <a:off x="4693204" y="74793"/>
              <a:ext cx="149820" cy="154214"/>
            </a:xfrm>
            <a:custGeom>
              <a:gdLst>
                <a:gd fmla="*/ 65 w 177" name="T0"/>
                <a:gd fmla="*/ 4 h 177" name="T1"/>
                <a:gd fmla="*/ 133 w 177" name="T2"/>
                <a:gd fmla="*/ 13 h 177" name="T3"/>
                <a:gd fmla="*/ 176 w 177" name="T4"/>
                <a:gd fmla="*/ 89 h 177" name="T5"/>
                <a:gd fmla="*/ 122 w 177" name="T6"/>
                <a:gd fmla="*/ 170 h 177" name="T7"/>
                <a:gd fmla="*/ 69 w 177" name="T8"/>
                <a:gd fmla="*/ 175 h 177" name="T9"/>
                <a:gd fmla="*/ 0 w 177" name="T10"/>
                <a:gd fmla="*/ 89 h 177" name="T11"/>
                <a:gd fmla="*/ 65 w 177" name="T12"/>
                <a:gd fmla="*/ 4 h 17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7" w="177">
                  <a:moveTo>
                    <a:pt x="65" y="4"/>
                  </a:moveTo>
                  <a:cubicBezTo>
                    <a:pt x="88" y="0"/>
                    <a:pt x="113" y="0"/>
                    <a:pt x="133" y="13"/>
                  </a:cubicBezTo>
                  <a:cubicBezTo>
                    <a:pt x="160" y="28"/>
                    <a:pt x="177" y="58"/>
                    <a:pt x="176" y="89"/>
                  </a:cubicBezTo>
                  <a:cubicBezTo>
                    <a:pt x="177" y="124"/>
                    <a:pt x="154" y="157"/>
                    <a:pt x="122" y="170"/>
                  </a:cubicBezTo>
                  <a:cubicBezTo>
                    <a:pt x="105" y="177"/>
                    <a:pt x="87" y="176"/>
                    <a:pt x="69" y="175"/>
                  </a:cubicBezTo>
                  <a:cubicBezTo>
                    <a:pt x="30" y="166"/>
                    <a:pt x="1" y="129"/>
                    <a:pt x="0" y="89"/>
                  </a:cubicBezTo>
                  <a:cubicBezTo>
                    <a:pt x="1" y="50"/>
                    <a:pt x="27" y="15"/>
                    <a:pt x="65" y="4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8"/>
            <p:cNvSpPr/>
            <p:nvPr/>
          </p:nvSpPr>
          <p:spPr bwMode="auto">
            <a:xfrm>
              <a:off x="4499050" y="186520"/>
              <a:ext cx="77203" cy="177818"/>
            </a:xfrm>
            <a:custGeom>
              <a:gdLst>
                <a:gd fmla="*/ 0 w 91" name="T0"/>
                <a:gd fmla="*/ 7 h 205" name="T1"/>
                <a:gd fmla="*/ 91 w 91" name="T2"/>
                <a:gd fmla="*/ 7 h 205" name="T3"/>
                <a:gd fmla="*/ 84 w 91" name="T4"/>
                <a:gd fmla="*/ 73 h 205" name="T5"/>
                <a:gd fmla="*/ 45 w 91" name="T6"/>
                <a:gd fmla="*/ 205 h 205" name="T7"/>
                <a:gd fmla="*/ 8 w 91" name="T8"/>
                <a:gd fmla="*/ 77 h 205" name="T9"/>
                <a:gd fmla="*/ 0 w 91" name="T10"/>
                <a:gd fmla="*/ 7 h 20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05" w="91">
                  <a:moveTo>
                    <a:pt x="0" y="7"/>
                  </a:moveTo>
                  <a:cubicBezTo>
                    <a:pt x="30" y="1"/>
                    <a:pt x="61" y="0"/>
                    <a:pt x="91" y="7"/>
                  </a:cubicBezTo>
                  <a:cubicBezTo>
                    <a:pt x="87" y="29"/>
                    <a:pt x="91" y="52"/>
                    <a:pt x="84" y="73"/>
                  </a:cubicBezTo>
                  <a:cubicBezTo>
                    <a:pt x="71" y="117"/>
                    <a:pt x="58" y="161"/>
                    <a:pt x="45" y="205"/>
                  </a:cubicBezTo>
                  <a:cubicBezTo>
                    <a:pt x="33" y="162"/>
                    <a:pt x="20" y="120"/>
                    <a:pt x="8" y="77"/>
                  </a:cubicBezTo>
                  <a:cubicBezTo>
                    <a:pt x="0" y="55"/>
                    <a:pt x="2" y="31"/>
                    <a:pt x="0" y="7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9"/>
            <p:cNvSpPr/>
            <p:nvPr/>
          </p:nvSpPr>
          <p:spPr bwMode="auto">
            <a:xfrm>
              <a:off x="4319419" y="195174"/>
              <a:ext cx="436465" cy="444544"/>
            </a:xfrm>
            <a:custGeom>
              <a:gdLst>
                <a:gd fmla="*/ 140 w 516" name="T0"/>
                <a:gd fmla="*/ 23 h 511" name="T1"/>
                <a:gd fmla="*/ 192 w 516" name="T2"/>
                <a:gd fmla="*/ 0 h 511" name="T3"/>
                <a:gd fmla="*/ 178 w 516" name="T4"/>
                <a:gd fmla="*/ 15 h 511" name="T5"/>
                <a:gd fmla="*/ 171 w 516" name="T6"/>
                <a:gd fmla="*/ 52 h 511" name="T7"/>
                <a:gd fmla="*/ 194 w 516" name="T8"/>
                <a:gd fmla="*/ 59 h 511" name="T9"/>
                <a:gd fmla="*/ 180 w 516" name="T10"/>
                <a:gd fmla="*/ 83 h 511" name="T11"/>
                <a:gd fmla="*/ 241 w 516" name="T12"/>
                <a:gd fmla="*/ 188 h 511" name="T13"/>
                <a:gd fmla="*/ 259 w 516" name="T14"/>
                <a:gd fmla="*/ 211 h 511" name="T15"/>
                <a:gd fmla="*/ 337 w 516" name="T16"/>
                <a:gd fmla="*/ 83 h 511" name="T17"/>
                <a:gd fmla="*/ 324 w 516" name="T18"/>
                <a:gd fmla="*/ 57 h 511" name="T19"/>
                <a:gd fmla="*/ 346 w 516" name="T20"/>
                <a:gd fmla="*/ 52 h 511" name="T21"/>
                <a:gd fmla="*/ 339 w 516" name="T22"/>
                <a:gd fmla="*/ 15 h 511" name="T23"/>
                <a:gd fmla="*/ 323 w 516" name="T24"/>
                <a:gd fmla="*/ 1 h 511" name="T25"/>
                <a:gd fmla="*/ 355 w 516" name="T26"/>
                <a:gd fmla="*/ 10 h 511" name="T27"/>
                <a:gd fmla="*/ 443 w 516" name="T28"/>
                <a:gd fmla="*/ 100 h 511" name="T29"/>
                <a:gd fmla="*/ 513 w 516" name="T30"/>
                <a:gd fmla="*/ 331 h 511" name="T31"/>
                <a:gd fmla="*/ 505 w 516" name="T32"/>
                <a:gd fmla="*/ 365 h 511" name="T33"/>
                <a:gd fmla="*/ 457 w 516" name="T34"/>
                <a:gd fmla="*/ 351 h 511" name="T35"/>
                <a:gd fmla="*/ 384 w 516" name="T36"/>
                <a:gd fmla="*/ 114 h 511" name="T37"/>
                <a:gd fmla="*/ 370 w 516" name="T38"/>
                <a:gd fmla="*/ 101 h 511" name="T39"/>
                <a:gd fmla="*/ 375 w 516" name="T40"/>
                <a:gd fmla="*/ 106 h 511" name="T41"/>
                <a:gd fmla="*/ 449 w 516" name="T42"/>
                <a:gd fmla="*/ 472 h 511" name="T43"/>
                <a:gd fmla="*/ 435 w 516" name="T44"/>
                <a:gd fmla="*/ 478 h 511" name="T45"/>
                <a:gd fmla="*/ 420 w 516" name="T46"/>
                <a:gd fmla="*/ 484 h 511" name="T47"/>
                <a:gd fmla="*/ 383 w 516" name="T48"/>
                <a:gd fmla="*/ 496 h 511" name="T49"/>
                <a:gd fmla="*/ 347 w 516" name="T50"/>
                <a:gd fmla="*/ 504 h 511" name="T51"/>
                <a:gd fmla="*/ 202 w 516" name="T52"/>
                <a:gd fmla="*/ 508 h 511" name="T53"/>
                <a:gd fmla="*/ 170 w 516" name="T54"/>
                <a:gd fmla="*/ 504 h 511" name="T55"/>
                <a:gd fmla="*/ 150 w 516" name="T56"/>
                <a:gd fmla="*/ 500 h 511" name="T57"/>
                <a:gd fmla="*/ 87 w 516" name="T58"/>
                <a:gd fmla="*/ 480 h 511" name="T59"/>
                <a:gd fmla="*/ 68 w 516" name="T60"/>
                <a:gd fmla="*/ 471 h 511" name="T61"/>
                <a:gd fmla="*/ 142 w 516" name="T62"/>
                <a:gd fmla="*/ 102 h 511" name="T63"/>
                <a:gd fmla="*/ 116 w 516" name="T64"/>
                <a:gd fmla="*/ 144 h 511" name="T65"/>
                <a:gd fmla="*/ 59 w 516" name="T66"/>
                <a:gd fmla="*/ 349 h 511" name="T67"/>
                <a:gd fmla="*/ 41 w 516" name="T68"/>
                <a:gd fmla="*/ 373 h 511" name="T69"/>
                <a:gd fmla="*/ 2 w 516" name="T70"/>
                <a:gd fmla="*/ 343 h 511" name="T71"/>
                <a:gd fmla="*/ 49 w 516" name="T72"/>
                <a:gd fmla="*/ 152 h 511" name="T73"/>
                <a:gd fmla="*/ 140 w 516" name="T74"/>
                <a:gd fmla="*/ 23 h 511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511" w="516">
                  <a:moveTo>
                    <a:pt x="140" y="23"/>
                  </a:moveTo>
                  <a:cubicBezTo>
                    <a:pt x="155" y="12"/>
                    <a:pt x="173" y="4"/>
                    <a:pt x="192" y="0"/>
                  </a:cubicBezTo>
                  <a:cubicBezTo>
                    <a:pt x="189" y="6"/>
                    <a:pt x="183" y="10"/>
                    <a:pt x="178" y="15"/>
                  </a:cubicBezTo>
                  <a:cubicBezTo>
                    <a:pt x="175" y="27"/>
                    <a:pt x="173" y="40"/>
                    <a:pt x="171" y="52"/>
                  </a:cubicBezTo>
                  <a:cubicBezTo>
                    <a:pt x="178" y="55"/>
                    <a:pt x="191" y="50"/>
                    <a:pt x="194" y="59"/>
                  </a:cubicBezTo>
                  <a:cubicBezTo>
                    <a:pt x="190" y="67"/>
                    <a:pt x="185" y="75"/>
                    <a:pt x="180" y="83"/>
                  </a:cubicBezTo>
                  <a:cubicBezTo>
                    <a:pt x="200" y="118"/>
                    <a:pt x="220" y="153"/>
                    <a:pt x="241" y="188"/>
                  </a:cubicBezTo>
                  <a:cubicBezTo>
                    <a:pt x="246" y="196"/>
                    <a:pt x="252" y="204"/>
                    <a:pt x="259" y="211"/>
                  </a:cubicBezTo>
                  <a:cubicBezTo>
                    <a:pt x="288" y="171"/>
                    <a:pt x="312" y="126"/>
                    <a:pt x="337" y="83"/>
                  </a:cubicBezTo>
                  <a:cubicBezTo>
                    <a:pt x="332" y="74"/>
                    <a:pt x="324" y="67"/>
                    <a:pt x="324" y="57"/>
                  </a:cubicBezTo>
                  <a:cubicBezTo>
                    <a:pt x="330" y="52"/>
                    <a:pt x="339" y="54"/>
                    <a:pt x="346" y="52"/>
                  </a:cubicBezTo>
                  <a:cubicBezTo>
                    <a:pt x="344" y="40"/>
                    <a:pt x="341" y="27"/>
                    <a:pt x="339" y="15"/>
                  </a:cubicBezTo>
                  <a:cubicBezTo>
                    <a:pt x="334" y="10"/>
                    <a:pt x="328" y="6"/>
                    <a:pt x="323" y="1"/>
                  </a:cubicBezTo>
                  <a:cubicBezTo>
                    <a:pt x="334" y="1"/>
                    <a:pt x="345" y="6"/>
                    <a:pt x="355" y="10"/>
                  </a:cubicBezTo>
                  <a:cubicBezTo>
                    <a:pt x="393" y="30"/>
                    <a:pt x="422" y="63"/>
                    <a:pt x="443" y="100"/>
                  </a:cubicBezTo>
                  <a:cubicBezTo>
                    <a:pt x="483" y="171"/>
                    <a:pt x="501" y="251"/>
                    <a:pt x="513" y="331"/>
                  </a:cubicBezTo>
                  <a:cubicBezTo>
                    <a:pt x="515" y="343"/>
                    <a:pt x="516" y="357"/>
                    <a:pt x="505" y="365"/>
                  </a:cubicBezTo>
                  <a:cubicBezTo>
                    <a:pt x="491" y="382"/>
                    <a:pt x="460" y="372"/>
                    <a:pt x="457" y="351"/>
                  </a:cubicBezTo>
                  <a:cubicBezTo>
                    <a:pt x="446" y="269"/>
                    <a:pt x="429" y="185"/>
                    <a:pt x="384" y="114"/>
                  </a:cubicBezTo>
                  <a:cubicBezTo>
                    <a:pt x="380" y="110"/>
                    <a:pt x="377" y="100"/>
                    <a:pt x="370" y="101"/>
                  </a:cubicBezTo>
                  <a:cubicBezTo>
                    <a:pt x="375" y="106"/>
                    <a:pt x="375" y="106"/>
                    <a:pt x="375" y="106"/>
                  </a:cubicBezTo>
                  <a:cubicBezTo>
                    <a:pt x="400" y="228"/>
                    <a:pt x="425" y="350"/>
                    <a:pt x="449" y="472"/>
                  </a:cubicBezTo>
                  <a:cubicBezTo>
                    <a:pt x="444" y="474"/>
                    <a:pt x="439" y="476"/>
                    <a:pt x="435" y="478"/>
                  </a:cubicBezTo>
                  <a:cubicBezTo>
                    <a:pt x="430" y="480"/>
                    <a:pt x="425" y="482"/>
                    <a:pt x="420" y="484"/>
                  </a:cubicBezTo>
                  <a:cubicBezTo>
                    <a:pt x="408" y="488"/>
                    <a:pt x="396" y="492"/>
                    <a:pt x="383" y="496"/>
                  </a:cubicBezTo>
                  <a:cubicBezTo>
                    <a:pt x="371" y="498"/>
                    <a:pt x="359" y="501"/>
                    <a:pt x="347" y="504"/>
                  </a:cubicBezTo>
                  <a:cubicBezTo>
                    <a:pt x="299" y="511"/>
                    <a:pt x="250" y="511"/>
                    <a:pt x="202" y="508"/>
                  </a:cubicBezTo>
                  <a:cubicBezTo>
                    <a:pt x="191" y="505"/>
                    <a:pt x="181" y="505"/>
                    <a:pt x="170" y="504"/>
                  </a:cubicBezTo>
                  <a:cubicBezTo>
                    <a:pt x="164" y="502"/>
                    <a:pt x="157" y="501"/>
                    <a:pt x="150" y="500"/>
                  </a:cubicBezTo>
                  <a:cubicBezTo>
                    <a:pt x="129" y="495"/>
                    <a:pt x="107" y="488"/>
                    <a:pt x="87" y="480"/>
                  </a:cubicBezTo>
                  <a:cubicBezTo>
                    <a:pt x="80" y="477"/>
                    <a:pt x="74" y="474"/>
                    <a:pt x="68" y="471"/>
                  </a:cubicBezTo>
                  <a:cubicBezTo>
                    <a:pt x="92" y="348"/>
                    <a:pt x="118" y="225"/>
                    <a:pt x="142" y="102"/>
                  </a:cubicBezTo>
                  <a:cubicBezTo>
                    <a:pt x="131" y="115"/>
                    <a:pt x="124" y="129"/>
                    <a:pt x="116" y="144"/>
                  </a:cubicBezTo>
                  <a:cubicBezTo>
                    <a:pt x="84" y="208"/>
                    <a:pt x="69" y="279"/>
                    <a:pt x="59" y="349"/>
                  </a:cubicBezTo>
                  <a:cubicBezTo>
                    <a:pt x="58" y="360"/>
                    <a:pt x="50" y="368"/>
                    <a:pt x="41" y="373"/>
                  </a:cubicBezTo>
                  <a:cubicBezTo>
                    <a:pt x="22" y="378"/>
                    <a:pt x="0" y="363"/>
                    <a:pt x="2" y="343"/>
                  </a:cubicBezTo>
                  <a:cubicBezTo>
                    <a:pt x="11" y="278"/>
                    <a:pt x="24" y="213"/>
                    <a:pt x="49" y="152"/>
                  </a:cubicBezTo>
                  <a:cubicBezTo>
                    <a:pt x="69" y="103"/>
                    <a:pt x="96" y="55"/>
                    <a:pt x="140" y="23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0"/>
            <p:cNvSpPr>
              <a:spLocks noEditPoints="1"/>
            </p:cNvSpPr>
            <p:nvPr/>
          </p:nvSpPr>
          <p:spPr bwMode="auto">
            <a:xfrm>
              <a:off x="4136730" y="246317"/>
              <a:ext cx="256834" cy="633377"/>
            </a:xfrm>
            <a:custGeom>
              <a:gdLst>
                <a:gd fmla="*/ 63 w 304" name="T0"/>
                <a:gd fmla="*/ 28 h 728" name="T1"/>
                <a:gd fmla="*/ 123 w 304" name="T2"/>
                <a:gd fmla="*/ 1 h 728" name="T3"/>
                <a:gd fmla="*/ 294 w 304" name="T4"/>
                <a:gd fmla="*/ 3 h 728" name="T5"/>
                <a:gd fmla="*/ 223 w 304" name="T6"/>
                <a:gd fmla="*/ 161 h 728" name="T7"/>
                <a:gd fmla="*/ 213 w 304" name="T8"/>
                <a:gd fmla="*/ 81 h 728" name="T9"/>
                <a:gd fmla="*/ 199 w 304" name="T10"/>
                <a:gd fmla="*/ 85 h 728" name="T11"/>
                <a:gd fmla="*/ 182 w 304" name="T12"/>
                <a:gd fmla="*/ 81 h 728" name="T13"/>
                <a:gd fmla="*/ 162 w 304" name="T14"/>
                <a:gd fmla="*/ 237 h 728" name="T15"/>
                <a:gd fmla="*/ 201 w 304" name="T16"/>
                <a:gd fmla="*/ 283 h 728" name="T17"/>
                <a:gd fmla="*/ 235 w 304" name="T18"/>
                <a:gd fmla="*/ 330 h 728" name="T19"/>
                <a:gd fmla="*/ 266 w 304" name="T20"/>
                <a:gd fmla="*/ 328 h 728" name="T21"/>
                <a:gd fmla="*/ 286 w 304" name="T22"/>
                <a:gd fmla="*/ 308 h 728" name="T23"/>
                <a:gd fmla="*/ 264 w 304" name="T24"/>
                <a:gd fmla="*/ 421 h 728" name="T25"/>
                <a:gd fmla="*/ 303 w 304" name="T26"/>
                <a:gd fmla="*/ 440 h 728" name="T27"/>
                <a:gd fmla="*/ 304 w 304" name="T28"/>
                <a:gd fmla="*/ 672 h 728" name="T29"/>
                <a:gd fmla="*/ 286 w 304" name="T30"/>
                <a:gd fmla="*/ 715 h 728" name="T31"/>
                <a:gd fmla="*/ 239 w 304" name="T32"/>
                <a:gd fmla="*/ 724 h 728" name="T33"/>
                <a:gd fmla="*/ 206 w 304" name="T34"/>
                <a:gd fmla="*/ 676 h 728" name="T35"/>
                <a:gd fmla="*/ 206 w 304" name="T36"/>
                <a:gd fmla="*/ 326 h 728" name="T37"/>
                <a:gd fmla="*/ 189 w 304" name="T38"/>
                <a:gd fmla="*/ 327 h 728" name="T39"/>
                <a:gd fmla="*/ 189 w 304" name="T40"/>
                <a:gd fmla="*/ 680 h 728" name="T41"/>
                <a:gd fmla="*/ 151 w 304" name="T42"/>
                <a:gd fmla="*/ 726 h 728" name="T43"/>
                <a:gd fmla="*/ 102 w 304" name="T44"/>
                <a:gd fmla="*/ 706 h 728" name="T45"/>
                <a:gd fmla="*/ 92 w 304" name="T46"/>
                <a:gd fmla="*/ 652 h 728" name="T47"/>
                <a:gd fmla="*/ 92 w 304" name="T48"/>
                <a:gd fmla="*/ 98 h 728" name="T49"/>
                <a:gd fmla="*/ 70 w 304" name="T50"/>
                <a:gd fmla="*/ 183 h 728" name="T51"/>
                <a:gd fmla="*/ 68 w 304" name="T52"/>
                <a:gd fmla="*/ 336 h 728" name="T53"/>
                <a:gd fmla="*/ 44 w 304" name="T54"/>
                <a:gd fmla="*/ 374 h 728" name="T55"/>
                <a:gd fmla="*/ 31 w 304" name="T56"/>
                <a:gd fmla="*/ 373 h 728" name="T57"/>
                <a:gd fmla="*/ 5 w 304" name="T58"/>
                <a:gd fmla="*/ 344 h 728" name="T59"/>
                <a:gd fmla="*/ 18 w 304" name="T60"/>
                <a:gd fmla="*/ 120 h 728" name="T61"/>
                <a:gd fmla="*/ 63 w 304" name="T62"/>
                <a:gd fmla="*/ 28 h 728" name="T63"/>
                <a:gd fmla="*/ 183 w 304" name="T64"/>
                <a:gd fmla="*/ 34 h 728" name="T65"/>
                <a:gd fmla="*/ 176 w 304" name="T66"/>
                <a:gd fmla="*/ 65 h 728" name="T67"/>
                <a:gd fmla="*/ 219 w 304" name="T68"/>
                <a:gd fmla="*/ 65 h 728" name="T69"/>
                <a:gd fmla="*/ 212 w 304" name="T70"/>
                <a:gd fmla="*/ 34 h 728" name="T71"/>
                <a:gd fmla="*/ 183 w 304" name="T72"/>
                <a:gd fmla="*/ 34 h 728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728" w="304">
                  <a:moveTo>
                    <a:pt x="63" y="28"/>
                  </a:moveTo>
                  <a:cubicBezTo>
                    <a:pt x="79" y="13"/>
                    <a:pt x="100" y="0"/>
                    <a:pt x="123" y="1"/>
                  </a:cubicBezTo>
                  <a:cubicBezTo>
                    <a:pt x="180" y="2"/>
                    <a:pt x="237" y="0"/>
                    <a:pt x="294" y="3"/>
                  </a:cubicBezTo>
                  <a:cubicBezTo>
                    <a:pt x="260" y="50"/>
                    <a:pt x="240" y="105"/>
                    <a:pt x="223" y="161"/>
                  </a:cubicBezTo>
                  <a:cubicBezTo>
                    <a:pt x="221" y="134"/>
                    <a:pt x="217" y="107"/>
                    <a:pt x="213" y="81"/>
                  </a:cubicBezTo>
                  <a:cubicBezTo>
                    <a:pt x="208" y="81"/>
                    <a:pt x="203" y="83"/>
                    <a:pt x="199" y="85"/>
                  </a:cubicBezTo>
                  <a:cubicBezTo>
                    <a:pt x="194" y="82"/>
                    <a:pt x="188" y="82"/>
                    <a:pt x="182" y="81"/>
                  </a:cubicBezTo>
                  <a:cubicBezTo>
                    <a:pt x="176" y="133"/>
                    <a:pt x="167" y="185"/>
                    <a:pt x="162" y="237"/>
                  </a:cubicBezTo>
                  <a:cubicBezTo>
                    <a:pt x="174" y="252"/>
                    <a:pt x="184" y="271"/>
                    <a:pt x="201" y="283"/>
                  </a:cubicBezTo>
                  <a:cubicBezTo>
                    <a:pt x="200" y="304"/>
                    <a:pt x="215" y="325"/>
                    <a:pt x="235" y="330"/>
                  </a:cubicBezTo>
                  <a:cubicBezTo>
                    <a:pt x="246" y="332"/>
                    <a:pt x="256" y="331"/>
                    <a:pt x="266" y="328"/>
                  </a:cubicBezTo>
                  <a:cubicBezTo>
                    <a:pt x="275" y="323"/>
                    <a:pt x="281" y="316"/>
                    <a:pt x="286" y="308"/>
                  </a:cubicBezTo>
                  <a:cubicBezTo>
                    <a:pt x="281" y="346"/>
                    <a:pt x="271" y="383"/>
                    <a:pt x="264" y="421"/>
                  </a:cubicBezTo>
                  <a:cubicBezTo>
                    <a:pt x="277" y="427"/>
                    <a:pt x="290" y="435"/>
                    <a:pt x="303" y="440"/>
                  </a:cubicBezTo>
                  <a:cubicBezTo>
                    <a:pt x="304" y="517"/>
                    <a:pt x="303" y="595"/>
                    <a:pt x="304" y="672"/>
                  </a:cubicBezTo>
                  <a:cubicBezTo>
                    <a:pt x="304" y="688"/>
                    <a:pt x="298" y="704"/>
                    <a:pt x="286" y="715"/>
                  </a:cubicBezTo>
                  <a:cubicBezTo>
                    <a:pt x="273" y="726"/>
                    <a:pt x="255" y="728"/>
                    <a:pt x="239" y="724"/>
                  </a:cubicBezTo>
                  <a:cubicBezTo>
                    <a:pt x="220" y="716"/>
                    <a:pt x="205" y="697"/>
                    <a:pt x="206" y="676"/>
                  </a:cubicBezTo>
                  <a:cubicBezTo>
                    <a:pt x="206" y="559"/>
                    <a:pt x="206" y="443"/>
                    <a:pt x="206" y="326"/>
                  </a:cubicBezTo>
                  <a:cubicBezTo>
                    <a:pt x="202" y="327"/>
                    <a:pt x="193" y="327"/>
                    <a:pt x="189" y="327"/>
                  </a:cubicBezTo>
                  <a:cubicBezTo>
                    <a:pt x="189" y="444"/>
                    <a:pt x="189" y="562"/>
                    <a:pt x="189" y="680"/>
                  </a:cubicBezTo>
                  <a:cubicBezTo>
                    <a:pt x="189" y="702"/>
                    <a:pt x="172" y="720"/>
                    <a:pt x="151" y="726"/>
                  </a:cubicBezTo>
                  <a:cubicBezTo>
                    <a:pt x="133" y="728"/>
                    <a:pt x="113" y="722"/>
                    <a:pt x="102" y="706"/>
                  </a:cubicBezTo>
                  <a:cubicBezTo>
                    <a:pt x="90" y="691"/>
                    <a:pt x="93" y="670"/>
                    <a:pt x="92" y="652"/>
                  </a:cubicBezTo>
                  <a:cubicBezTo>
                    <a:pt x="92" y="467"/>
                    <a:pt x="93" y="283"/>
                    <a:pt x="92" y="98"/>
                  </a:cubicBezTo>
                  <a:cubicBezTo>
                    <a:pt x="79" y="125"/>
                    <a:pt x="74" y="154"/>
                    <a:pt x="70" y="183"/>
                  </a:cubicBezTo>
                  <a:cubicBezTo>
                    <a:pt x="65" y="234"/>
                    <a:pt x="64" y="285"/>
                    <a:pt x="68" y="336"/>
                  </a:cubicBezTo>
                  <a:cubicBezTo>
                    <a:pt x="71" y="353"/>
                    <a:pt x="59" y="368"/>
                    <a:pt x="44" y="374"/>
                  </a:cubicBezTo>
                  <a:cubicBezTo>
                    <a:pt x="40" y="374"/>
                    <a:pt x="34" y="373"/>
                    <a:pt x="31" y="373"/>
                  </a:cubicBezTo>
                  <a:cubicBezTo>
                    <a:pt x="17" y="369"/>
                    <a:pt x="6" y="358"/>
                    <a:pt x="5" y="344"/>
                  </a:cubicBezTo>
                  <a:cubicBezTo>
                    <a:pt x="2" y="269"/>
                    <a:pt x="0" y="193"/>
                    <a:pt x="18" y="120"/>
                  </a:cubicBezTo>
                  <a:cubicBezTo>
                    <a:pt x="26" y="87"/>
                    <a:pt x="39" y="53"/>
                    <a:pt x="63" y="28"/>
                  </a:cubicBezTo>
                  <a:close/>
                  <a:moveTo>
                    <a:pt x="183" y="34"/>
                  </a:moveTo>
                  <a:cubicBezTo>
                    <a:pt x="180" y="44"/>
                    <a:pt x="178" y="54"/>
                    <a:pt x="176" y="65"/>
                  </a:cubicBezTo>
                  <a:cubicBezTo>
                    <a:pt x="189" y="73"/>
                    <a:pt x="206" y="73"/>
                    <a:pt x="219" y="65"/>
                  </a:cubicBezTo>
                  <a:cubicBezTo>
                    <a:pt x="218" y="54"/>
                    <a:pt x="215" y="44"/>
                    <a:pt x="212" y="34"/>
                  </a:cubicBezTo>
                  <a:cubicBezTo>
                    <a:pt x="203" y="34"/>
                    <a:pt x="193" y="34"/>
                    <a:pt x="183" y="34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1"/>
            <p:cNvSpPr>
              <a:spLocks noEditPoints="1"/>
            </p:cNvSpPr>
            <p:nvPr/>
          </p:nvSpPr>
          <p:spPr bwMode="auto">
            <a:xfrm>
              <a:off x="4677916" y="245530"/>
              <a:ext cx="256834" cy="639672"/>
            </a:xfrm>
            <a:custGeom>
              <a:gdLst>
                <a:gd fmla="*/ 14 w 304" name="T0"/>
                <a:gd fmla="*/ 3 h 735" name="T1"/>
                <a:gd fmla="*/ 155 w 304" name="T2"/>
                <a:gd fmla="*/ 2 h 735" name="T3"/>
                <a:gd fmla="*/ 212 w 304" name="T4"/>
                <a:gd fmla="*/ 8 h 735" name="T5"/>
                <a:gd fmla="*/ 284 w 304" name="T6"/>
                <a:gd fmla="*/ 113 h 735" name="T7"/>
                <a:gd fmla="*/ 299 w 304" name="T8"/>
                <a:gd fmla="*/ 341 h 735" name="T9"/>
                <a:gd fmla="*/ 276 w 304" name="T10"/>
                <a:gd fmla="*/ 375 h 735" name="T11"/>
                <a:gd fmla="*/ 251 w 304" name="T12"/>
                <a:gd fmla="*/ 370 h 735" name="T13"/>
                <a:gd fmla="*/ 236 w 304" name="T14"/>
                <a:gd fmla="*/ 341 h 735" name="T15"/>
                <a:gd fmla="*/ 214 w 304" name="T16"/>
                <a:gd fmla="*/ 97 h 735" name="T17"/>
                <a:gd fmla="*/ 212 w 304" name="T18"/>
                <a:gd fmla="*/ 108 h 735" name="T19"/>
                <a:gd fmla="*/ 212 w 304" name="T20"/>
                <a:gd fmla="*/ 677 h 735" name="T21"/>
                <a:gd fmla="*/ 179 w 304" name="T22"/>
                <a:gd fmla="*/ 725 h 735" name="T23"/>
                <a:gd fmla="*/ 143 w 304" name="T24"/>
                <a:gd fmla="*/ 723 h 735" name="T25"/>
                <a:gd fmla="*/ 116 w 304" name="T26"/>
                <a:gd fmla="*/ 681 h 735" name="T27"/>
                <a:gd fmla="*/ 116 w 304" name="T28"/>
                <a:gd fmla="*/ 328 h 735" name="T29"/>
                <a:gd fmla="*/ 98 w 304" name="T30"/>
                <a:gd fmla="*/ 328 h 735" name="T31"/>
                <a:gd fmla="*/ 98 w 304" name="T32"/>
                <a:gd fmla="*/ 681 h 735" name="T33"/>
                <a:gd fmla="*/ 35 w 304" name="T34"/>
                <a:gd fmla="*/ 725 h 735" name="T35"/>
                <a:gd fmla="*/ 1 w 304" name="T36"/>
                <a:gd fmla="*/ 677 h 735" name="T37"/>
                <a:gd fmla="*/ 2 w 304" name="T38"/>
                <a:gd fmla="*/ 441 h 735" name="T39"/>
                <a:gd fmla="*/ 15 w 304" name="T40"/>
                <a:gd fmla="*/ 437 h 735" name="T41"/>
                <a:gd fmla="*/ 44 w 304" name="T42"/>
                <a:gd fmla="*/ 421 h 735" name="T43"/>
                <a:gd fmla="*/ 21 w 304" name="T44"/>
                <a:gd fmla="*/ 312 h 735" name="T45"/>
                <a:gd fmla="*/ 23 w 304" name="T46"/>
                <a:gd fmla="*/ 311 h 735" name="T47"/>
                <a:gd fmla="*/ 46 w 304" name="T48"/>
                <a:gd fmla="*/ 331 h 735" name="T49"/>
                <a:gd fmla="*/ 95 w 304" name="T50"/>
                <a:gd fmla="*/ 317 h 735" name="T51"/>
                <a:gd fmla="*/ 115 w 304" name="T52"/>
                <a:gd fmla="*/ 273 h 735" name="T53"/>
                <a:gd fmla="*/ 142 w 304" name="T54"/>
                <a:gd fmla="*/ 237 h 735" name="T55"/>
                <a:gd fmla="*/ 123 w 304" name="T56"/>
                <a:gd fmla="*/ 83 h 735" name="T57"/>
                <a:gd fmla="*/ 91 w 304" name="T58"/>
                <a:gd fmla="*/ 83 h 735" name="T59"/>
                <a:gd fmla="*/ 81 w 304" name="T60"/>
                <a:gd fmla="*/ 151 h 735" name="T61"/>
                <a:gd fmla="*/ 14 w 304" name="T62"/>
                <a:gd fmla="*/ 3 h 735" name="T63"/>
                <a:gd fmla="*/ 92 w 304" name="T64"/>
                <a:gd fmla="*/ 35 h 735" name="T65"/>
                <a:gd fmla="*/ 85 w 304" name="T66"/>
                <a:gd fmla="*/ 65 h 735" name="T67"/>
                <a:gd fmla="*/ 94 w 304" name="T68"/>
                <a:gd fmla="*/ 71 h 735" name="T69"/>
                <a:gd fmla="*/ 119 w 304" name="T70"/>
                <a:gd fmla="*/ 71 h 735" name="T71"/>
                <a:gd fmla="*/ 121 w 304" name="T72"/>
                <a:gd fmla="*/ 35 h 735" name="T73"/>
                <a:gd fmla="*/ 92 w 304" name="T74"/>
                <a:gd fmla="*/ 35 h 735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735" w="304">
                  <a:moveTo>
                    <a:pt x="14" y="3"/>
                  </a:moveTo>
                  <a:cubicBezTo>
                    <a:pt x="61" y="2"/>
                    <a:pt x="108" y="3"/>
                    <a:pt x="155" y="2"/>
                  </a:cubicBezTo>
                  <a:cubicBezTo>
                    <a:pt x="174" y="3"/>
                    <a:pt x="194" y="0"/>
                    <a:pt x="212" y="8"/>
                  </a:cubicBezTo>
                  <a:cubicBezTo>
                    <a:pt x="252" y="28"/>
                    <a:pt x="273" y="71"/>
                    <a:pt x="284" y="113"/>
                  </a:cubicBezTo>
                  <a:cubicBezTo>
                    <a:pt x="304" y="187"/>
                    <a:pt x="302" y="265"/>
                    <a:pt x="299" y="341"/>
                  </a:cubicBezTo>
                  <a:cubicBezTo>
                    <a:pt x="300" y="357"/>
                    <a:pt x="289" y="369"/>
                    <a:pt x="276" y="375"/>
                  </a:cubicBezTo>
                  <a:cubicBezTo>
                    <a:pt x="267" y="375"/>
                    <a:pt x="259" y="373"/>
                    <a:pt x="251" y="370"/>
                  </a:cubicBezTo>
                  <a:cubicBezTo>
                    <a:pt x="243" y="363"/>
                    <a:pt x="235" y="353"/>
                    <a:pt x="236" y="341"/>
                  </a:cubicBezTo>
                  <a:cubicBezTo>
                    <a:pt x="240" y="259"/>
                    <a:pt x="241" y="176"/>
                    <a:pt x="214" y="97"/>
                  </a:cubicBezTo>
                  <a:cubicBezTo>
                    <a:pt x="214" y="101"/>
                    <a:pt x="213" y="105"/>
                    <a:pt x="212" y="108"/>
                  </a:cubicBezTo>
                  <a:cubicBezTo>
                    <a:pt x="212" y="298"/>
                    <a:pt x="212" y="487"/>
                    <a:pt x="212" y="677"/>
                  </a:cubicBezTo>
                  <a:cubicBezTo>
                    <a:pt x="213" y="698"/>
                    <a:pt x="199" y="718"/>
                    <a:pt x="179" y="725"/>
                  </a:cubicBezTo>
                  <a:cubicBezTo>
                    <a:pt x="167" y="729"/>
                    <a:pt x="154" y="727"/>
                    <a:pt x="143" y="723"/>
                  </a:cubicBezTo>
                  <a:cubicBezTo>
                    <a:pt x="129" y="713"/>
                    <a:pt x="115" y="699"/>
                    <a:pt x="116" y="681"/>
                  </a:cubicBezTo>
                  <a:cubicBezTo>
                    <a:pt x="115" y="563"/>
                    <a:pt x="116" y="446"/>
                    <a:pt x="116" y="328"/>
                  </a:cubicBezTo>
                  <a:cubicBezTo>
                    <a:pt x="110" y="328"/>
                    <a:pt x="104" y="328"/>
                    <a:pt x="98" y="328"/>
                  </a:cubicBezTo>
                  <a:cubicBezTo>
                    <a:pt x="98" y="446"/>
                    <a:pt x="98" y="563"/>
                    <a:pt x="98" y="681"/>
                  </a:cubicBezTo>
                  <a:cubicBezTo>
                    <a:pt x="98" y="712"/>
                    <a:pt x="64" y="735"/>
                    <a:pt x="35" y="725"/>
                  </a:cubicBezTo>
                  <a:cubicBezTo>
                    <a:pt x="15" y="718"/>
                    <a:pt x="0" y="698"/>
                    <a:pt x="1" y="677"/>
                  </a:cubicBezTo>
                  <a:cubicBezTo>
                    <a:pt x="2" y="598"/>
                    <a:pt x="1" y="520"/>
                    <a:pt x="2" y="441"/>
                  </a:cubicBezTo>
                  <a:cubicBezTo>
                    <a:pt x="6" y="440"/>
                    <a:pt x="11" y="438"/>
                    <a:pt x="15" y="437"/>
                  </a:cubicBezTo>
                  <a:cubicBezTo>
                    <a:pt x="25" y="432"/>
                    <a:pt x="35" y="427"/>
                    <a:pt x="44" y="421"/>
                  </a:cubicBezTo>
                  <a:cubicBezTo>
                    <a:pt x="36" y="385"/>
                    <a:pt x="30" y="348"/>
                    <a:pt x="21" y="312"/>
                  </a:cubicBezTo>
                  <a:cubicBezTo>
                    <a:pt x="21" y="312"/>
                    <a:pt x="22" y="312"/>
                    <a:pt x="23" y="311"/>
                  </a:cubicBezTo>
                  <a:cubicBezTo>
                    <a:pt x="29" y="320"/>
                    <a:pt x="37" y="326"/>
                    <a:pt x="46" y="331"/>
                  </a:cubicBezTo>
                  <a:cubicBezTo>
                    <a:pt x="63" y="334"/>
                    <a:pt x="84" y="332"/>
                    <a:pt x="95" y="317"/>
                  </a:cubicBezTo>
                  <a:cubicBezTo>
                    <a:pt x="109" y="306"/>
                    <a:pt x="103" y="285"/>
                    <a:pt x="115" y="273"/>
                  </a:cubicBezTo>
                  <a:cubicBezTo>
                    <a:pt x="124" y="261"/>
                    <a:pt x="135" y="250"/>
                    <a:pt x="142" y="237"/>
                  </a:cubicBezTo>
                  <a:cubicBezTo>
                    <a:pt x="138" y="186"/>
                    <a:pt x="128" y="135"/>
                    <a:pt x="123" y="83"/>
                  </a:cubicBezTo>
                  <a:cubicBezTo>
                    <a:pt x="112" y="84"/>
                    <a:pt x="101" y="84"/>
                    <a:pt x="91" y="83"/>
                  </a:cubicBezTo>
                  <a:cubicBezTo>
                    <a:pt x="88" y="106"/>
                    <a:pt x="86" y="129"/>
                    <a:pt x="81" y="151"/>
                  </a:cubicBezTo>
                  <a:cubicBezTo>
                    <a:pt x="67" y="99"/>
                    <a:pt x="45" y="48"/>
                    <a:pt x="14" y="3"/>
                  </a:cubicBezTo>
                  <a:close/>
                  <a:moveTo>
                    <a:pt x="92" y="35"/>
                  </a:moveTo>
                  <a:cubicBezTo>
                    <a:pt x="89" y="45"/>
                    <a:pt x="87" y="55"/>
                    <a:pt x="85" y="65"/>
                  </a:cubicBezTo>
                  <a:cubicBezTo>
                    <a:pt x="87" y="66"/>
                    <a:pt x="92" y="69"/>
                    <a:pt x="94" y="71"/>
                  </a:cubicBezTo>
                  <a:cubicBezTo>
                    <a:pt x="103" y="72"/>
                    <a:pt x="111" y="72"/>
                    <a:pt x="119" y="71"/>
                  </a:cubicBezTo>
                  <a:cubicBezTo>
                    <a:pt x="136" y="64"/>
                    <a:pt x="122" y="47"/>
                    <a:pt x="121" y="35"/>
                  </a:cubicBezTo>
                  <a:cubicBezTo>
                    <a:pt x="112" y="35"/>
                    <a:pt x="102" y="35"/>
                    <a:pt x="92" y="35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12"/>
            <p:cNvSpPr/>
            <p:nvPr/>
          </p:nvSpPr>
          <p:spPr bwMode="auto">
            <a:xfrm>
              <a:off x="4543384" y="642866"/>
              <a:ext cx="74910" cy="239188"/>
            </a:xfrm>
            <a:custGeom>
              <a:gdLst>
                <a:gd fmla="*/ 0 w 89" name="T0"/>
                <a:gd fmla="*/ 7 h 275" name="T1"/>
                <a:gd fmla="*/ 89 w 89" name="T2"/>
                <a:gd fmla="*/ 0 h 275" name="T3"/>
                <a:gd fmla="*/ 88 w 89" name="T4"/>
                <a:gd fmla="*/ 228 h 275" name="T5"/>
                <a:gd fmla="*/ 55 w 89" name="T6"/>
                <a:gd fmla="*/ 270 h 275" name="T7"/>
                <a:gd fmla="*/ 0 w 89" name="T8"/>
                <a:gd fmla="*/ 228 h 275" name="T9"/>
                <a:gd fmla="*/ 0 w 89" name="T10"/>
                <a:gd fmla="*/ 7 h 27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75" w="89">
                  <a:moveTo>
                    <a:pt x="0" y="7"/>
                  </a:moveTo>
                  <a:cubicBezTo>
                    <a:pt x="30" y="8"/>
                    <a:pt x="59" y="4"/>
                    <a:pt x="89" y="0"/>
                  </a:cubicBezTo>
                  <a:cubicBezTo>
                    <a:pt x="89" y="76"/>
                    <a:pt x="89" y="152"/>
                    <a:pt x="88" y="228"/>
                  </a:cubicBezTo>
                  <a:cubicBezTo>
                    <a:pt x="89" y="248"/>
                    <a:pt x="73" y="264"/>
                    <a:pt x="55" y="270"/>
                  </a:cubicBezTo>
                  <a:cubicBezTo>
                    <a:pt x="29" y="275"/>
                    <a:pt x="1" y="255"/>
                    <a:pt x="0" y="228"/>
                  </a:cubicBezTo>
                  <a:cubicBezTo>
                    <a:pt x="0" y="154"/>
                    <a:pt x="0" y="80"/>
                    <a:pt x="0" y="7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13"/>
            <p:cNvSpPr/>
            <p:nvPr/>
          </p:nvSpPr>
          <p:spPr bwMode="auto">
            <a:xfrm>
              <a:off x="4456244" y="643652"/>
              <a:ext cx="77203" cy="239188"/>
            </a:xfrm>
            <a:custGeom>
              <a:gdLst>
                <a:gd fmla="*/ 0 w 91" name="T0"/>
                <a:gd fmla="*/ 0 h 275" name="T1"/>
                <a:gd fmla="*/ 29 w 91" name="T2"/>
                <a:gd fmla="*/ 2 h 275" name="T3"/>
                <a:gd fmla="*/ 88 w 91" name="T4"/>
                <a:gd fmla="*/ 6 h 275" name="T5"/>
                <a:gd fmla="*/ 89 w 91" name="T6"/>
                <a:gd fmla="*/ 223 h 275" name="T7"/>
                <a:gd fmla="*/ 57 w 91" name="T8"/>
                <a:gd fmla="*/ 268 h 275" name="T9"/>
                <a:gd fmla="*/ 1 w 91" name="T10"/>
                <a:gd fmla="*/ 227 h 275" name="T11"/>
                <a:gd fmla="*/ 0 w 91" name="T12"/>
                <a:gd fmla="*/ 0 h 27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75" w="91">
                  <a:moveTo>
                    <a:pt x="0" y="0"/>
                  </a:moveTo>
                  <a:cubicBezTo>
                    <a:pt x="10" y="0"/>
                    <a:pt x="20" y="1"/>
                    <a:pt x="29" y="2"/>
                  </a:cubicBezTo>
                  <a:cubicBezTo>
                    <a:pt x="49" y="7"/>
                    <a:pt x="69" y="5"/>
                    <a:pt x="88" y="6"/>
                  </a:cubicBezTo>
                  <a:cubicBezTo>
                    <a:pt x="91" y="78"/>
                    <a:pt x="88" y="151"/>
                    <a:pt x="89" y="223"/>
                  </a:cubicBezTo>
                  <a:cubicBezTo>
                    <a:pt x="90" y="244"/>
                    <a:pt x="76" y="261"/>
                    <a:pt x="57" y="268"/>
                  </a:cubicBezTo>
                  <a:cubicBezTo>
                    <a:pt x="31" y="275"/>
                    <a:pt x="2" y="255"/>
                    <a:pt x="1" y="227"/>
                  </a:cubicBezTo>
                  <a:cubicBezTo>
                    <a:pt x="0" y="152"/>
                    <a:pt x="1" y="76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8" name="组合 37"/>
          <p:cNvGrpSpPr>
            <a:grpSpLocks noChangeAspect="1"/>
          </p:cNvGrpSpPr>
          <p:nvPr/>
        </p:nvGrpSpPr>
        <p:grpSpPr>
          <a:xfrm>
            <a:off x="8980170" y="1655123"/>
            <a:ext cx="1431431" cy="1333488"/>
            <a:chOff x="3929482" y="2018419"/>
            <a:chExt cx="798528" cy="743890"/>
          </a:xfrm>
        </p:grpSpPr>
        <p:sp>
          <p:nvSpPr>
            <p:cNvPr id="26" name="Freeform 17"/>
            <p:cNvSpPr/>
            <p:nvPr/>
          </p:nvSpPr>
          <p:spPr bwMode="auto">
            <a:xfrm>
              <a:off x="3929482" y="2018419"/>
              <a:ext cx="798528" cy="457570"/>
            </a:xfrm>
            <a:custGeom>
              <a:gdLst>
                <a:gd fmla="*/ 222 w 434" name="T0"/>
                <a:gd fmla="*/ 106 h 227" name="T1"/>
                <a:gd fmla="*/ 367 w 434" name="T2"/>
                <a:gd fmla="*/ 32 h 227" name="T3"/>
                <a:gd fmla="*/ 352 w 434" name="T4"/>
                <a:gd fmla="*/ 0 h 227" name="T5"/>
                <a:gd fmla="*/ 434 w 434" name="T6"/>
                <a:gd fmla="*/ 8 h 227" name="T7"/>
                <a:gd fmla="*/ 402 w 434" name="T8"/>
                <a:gd fmla="*/ 90 h 227" name="T9"/>
                <a:gd fmla="*/ 382 w 434" name="T10"/>
                <a:gd fmla="*/ 60 h 227" name="T11"/>
                <a:gd fmla="*/ 201 w 434" name="T12"/>
                <a:gd fmla="*/ 167 h 227" name="T13"/>
                <a:gd fmla="*/ 177 w 434" name="T14"/>
                <a:gd fmla="*/ 107 h 227" name="T15"/>
                <a:gd fmla="*/ 17 w 434" name="T16"/>
                <a:gd fmla="*/ 227 h 227" name="T17"/>
                <a:gd fmla="*/ 1 w 434" name="T18"/>
                <a:gd fmla="*/ 173 h 227" name="T19"/>
                <a:gd fmla="*/ 5 w 434" name="T20"/>
                <a:gd fmla="*/ 163 h 227" name="T21"/>
                <a:gd fmla="*/ 190 w 434" name="T22"/>
                <a:gd fmla="*/ 43 h 227" name="T23"/>
                <a:gd fmla="*/ 222 w 434" name="T24"/>
                <a:gd fmla="*/ 106 h 227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226" w="432">
                  <a:moveTo>
                    <a:pt x="222" y="106"/>
                  </a:moveTo>
                  <a:cubicBezTo>
                    <a:pt x="271" y="81"/>
                    <a:pt x="319" y="57"/>
                    <a:pt x="367" y="32"/>
                  </a:cubicBezTo>
                  <a:cubicBezTo>
                    <a:pt x="362" y="22"/>
                    <a:pt x="358" y="12"/>
                    <a:pt x="352" y="0"/>
                  </a:cubicBezTo>
                  <a:cubicBezTo>
                    <a:pt x="380" y="3"/>
                    <a:pt x="406" y="5"/>
                    <a:pt x="434" y="8"/>
                  </a:cubicBezTo>
                  <a:cubicBezTo>
                    <a:pt x="423" y="36"/>
                    <a:pt x="413" y="62"/>
                    <a:pt x="402" y="90"/>
                  </a:cubicBezTo>
                  <a:cubicBezTo>
                    <a:pt x="395" y="79"/>
                    <a:pt x="389" y="71"/>
                    <a:pt x="382" y="60"/>
                  </a:cubicBezTo>
                  <a:cubicBezTo>
                    <a:pt x="322" y="96"/>
                    <a:pt x="262" y="131"/>
                    <a:pt x="201" y="167"/>
                  </a:cubicBezTo>
                  <a:cubicBezTo>
                    <a:pt x="193" y="147"/>
                    <a:pt x="185" y="128"/>
                    <a:pt x="177" y="107"/>
                  </a:cubicBezTo>
                  <a:cubicBezTo>
                    <a:pt x="123" y="147"/>
                    <a:pt x="71" y="186"/>
                    <a:pt x="17" y="227"/>
                  </a:cubicBezTo>
                  <a:cubicBezTo>
                    <a:pt x="11" y="208"/>
                    <a:pt x="6" y="190"/>
                    <a:pt x="1" y="173"/>
                  </a:cubicBezTo>
                  <a:cubicBezTo>
                    <a:pt x="0" y="170"/>
                    <a:pt x="2" y="164"/>
                    <a:pt x="5" y="163"/>
                  </a:cubicBezTo>
                  <a:cubicBezTo>
                    <a:pt x="66" y="123"/>
                    <a:pt x="127" y="83"/>
                    <a:pt x="190" y="43"/>
                  </a:cubicBezTo>
                  <a:cubicBezTo>
                    <a:pt x="201" y="65"/>
                    <a:pt x="211" y="85"/>
                    <a:pt x="222" y="106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18"/>
            <p:cNvSpPr/>
            <p:nvPr/>
          </p:nvSpPr>
          <p:spPr bwMode="auto">
            <a:xfrm>
              <a:off x="4584510" y="2195761"/>
              <a:ext cx="115666" cy="566547"/>
            </a:xfrm>
            <a:custGeom>
              <a:gdLst>
                <a:gd fmla="*/ 59 w 63" name="T0"/>
                <a:gd fmla="*/ 281 h 281" name="T1"/>
                <a:gd fmla="*/ 0 w 63" name="T2"/>
                <a:gd fmla="*/ 281 h 281" name="T3"/>
                <a:gd fmla="*/ 0 w 63" name="T4"/>
                <a:gd fmla="*/ 252 h 281" name="T5"/>
                <a:gd fmla="*/ 0 w 63" name="T6"/>
                <a:gd fmla="*/ 31 h 281" name="T7"/>
                <a:gd fmla="*/ 12 w 63" name="T8"/>
                <a:gd fmla="*/ 0 h 281" name="T9"/>
                <a:gd fmla="*/ 60 w 63" name="T10"/>
                <a:gd fmla="*/ 91 h 281" name="T11"/>
                <a:gd fmla="*/ 59 w 63" name="T12"/>
                <a:gd fmla="*/ 258 h 281" name="T13"/>
                <a:gd fmla="*/ 59 w 63" name="T14"/>
                <a:gd fmla="*/ 281 h 28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81" w="62">
                  <a:moveTo>
                    <a:pt x="59" y="281"/>
                  </a:moveTo>
                  <a:cubicBezTo>
                    <a:pt x="39" y="281"/>
                    <a:pt x="20" y="281"/>
                    <a:pt x="0" y="281"/>
                  </a:cubicBezTo>
                  <a:cubicBezTo>
                    <a:pt x="0" y="271"/>
                    <a:pt x="0" y="262"/>
                    <a:pt x="0" y="252"/>
                  </a:cubicBezTo>
                  <a:cubicBezTo>
                    <a:pt x="0" y="179"/>
                    <a:pt x="0" y="105"/>
                    <a:pt x="0" y="31"/>
                  </a:cubicBezTo>
                  <a:cubicBezTo>
                    <a:pt x="1" y="22"/>
                    <a:pt x="7" y="13"/>
                    <a:pt x="12" y="0"/>
                  </a:cubicBezTo>
                  <a:cubicBezTo>
                    <a:pt x="40" y="29"/>
                    <a:pt x="63" y="51"/>
                    <a:pt x="60" y="91"/>
                  </a:cubicBezTo>
                  <a:cubicBezTo>
                    <a:pt x="56" y="146"/>
                    <a:pt x="59" y="202"/>
                    <a:pt x="59" y="258"/>
                  </a:cubicBezTo>
                  <a:cubicBezTo>
                    <a:pt x="59" y="265"/>
                    <a:pt x="59" y="272"/>
                    <a:pt x="59" y="281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19"/>
            <p:cNvSpPr/>
            <p:nvPr/>
          </p:nvSpPr>
          <p:spPr bwMode="auto">
            <a:xfrm>
              <a:off x="4437299" y="2250588"/>
              <a:ext cx="108244" cy="509690"/>
            </a:xfrm>
            <a:custGeom>
              <a:gdLst>
                <a:gd fmla="*/ 59 w 59" name="T0"/>
                <a:gd fmla="*/ 0 h 253" name="T1"/>
                <a:gd fmla="*/ 59 w 59" name="T2"/>
                <a:gd fmla="*/ 253 h 253" name="T3"/>
                <a:gd fmla="*/ 1 w 59" name="T4"/>
                <a:gd fmla="*/ 253 h 253" name="T5"/>
                <a:gd fmla="*/ 1 w 59" name="T6"/>
                <a:gd fmla="*/ 233 h 253" name="T7"/>
                <a:gd fmla="*/ 0 w 59" name="T8"/>
                <a:gd fmla="*/ 55 h 253" name="T9"/>
                <a:gd fmla="*/ 18 w 59" name="T10"/>
                <a:gd fmla="*/ 24 h 253" name="T11"/>
                <a:gd fmla="*/ 59 w 59" name="T12"/>
                <a:gd fmla="*/ 0 h 25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53" w="59">
                  <a:moveTo>
                    <a:pt x="59" y="0"/>
                  </a:moveTo>
                  <a:cubicBezTo>
                    <a:pt x="59" y="86"/>
                    <a:pt x="59" y="169"/>
                    <a:pt x="59" y="253"/>
                  </a:cubicBezTo>
                  <a:cubicBezTo>
                    <a:pt x="40" y="253"/>
                    <a:pt x="22" y="253"/>
                    <a:pt x="1" y="253"/>
                  </a:cubicBezTo>
                  <a:cubicBezTo>
                    <a:pt x="1" y="247"/>
                    <a:pt x="1" y="240"/>
                    <a:pt x="1" y="233"/>
                  </a:cubicBezTo>
                  <a:cubicBezTo>
                    <a:pt x="1" y="173"/>
                    <a:pt x="1" y="114"/>
                    <a:pt x="0" y="55"/>
                  </a:cubicBezTo>
                  <a:cubicBezTo>
                    <a:pt x="0" y="40"/>
                    <a:pt x="3" y="30"/>
                    <a:pt x="18" y="24"/>
                  </a:cubicBezTo>
                  <a:cubicBezTo>
                    <a:pt x="31" y="18"/>
                    <a:pt x="43" y="9"/>
                    <a:pt x="59" y="0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0"/>
            <p:cNvSpPr/>
            <p:nvPr/>
          </p:nvSpPr>
          <p:spPr bwMode="auto">
            <a:xfrm>
              <a:off x="4146588" y="2304739"/>
              <a:ext cx="108244" cy="457570"/>
            </a:xfrm>
            <a:custGeom>
              <a:gdLst>
                <a:gd fmla="*/ 51 w 59" name="T0"/>
                <a:gd fmla="*/ 0 h 227" name="T1"/>
                <a:gd fmla="*/ 59 w 59" name="T2"/>
                <a:gd fmla="*/ 32 h 227" name="T3"/>
                <a:gd fmla="*/ 59 w 59" name="T4"/>
                <a:gd fmla="*/ 218 h 227" name="T5"/>
                <a:gd fmla="*/ 58 w 59" name="T6"/>
                <a:gd fmla="*/ 227 h 227" name="T7"/>
                <a:gd fmla="*/ 1 w 59" name="T8"/>
                <a:gd fmla="*/ 227 h 227" name="T9"/>
                <a:gd fmla="*/ 1 w 59" name="T10"/>
                <a:gd fmla="*/ 200 h 227" name="T11"/>
                <a:gd fmla="*/ 0 w 59" name="T12"/>
                <a:gd fmla="*/ 60 h 227" name="T13"/>
                <a:gd fmla="*/ 20 w 59" name="T14"/>
                <a:gd fmla="*/ 22 h 227" name="T15"/>
                <a:gd fmla="*/ 51 w 59" name="T16"/>
                <a:gd fmla="*/ 0 h 22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26" w="59">
                  <a:moveTo>
                    <a:pt x="51" y="0"/>
                  </a:moveTo>
                  <a:cubicBezTo>
                    <a:pt x="54" y="13"/>
                    <a:pt x="59" y="23"/>
                    <a:pt x="59" y="32"/>
                  </a:cubicBezTo>
                  <a:cubicBezTo>
                    <a:pt x="59" y="94"/>
                    <a:pt x="59" y="156"/>
                    <a:pt x="59" y="218"/>
                  </a:cubicBezTo>
                  <a:cubicBezTo>
                    <a:pt x="59" y="221"/>
                    <a:pt x="58" y="223"/>
                    <a:pt x="58" y="227"/>
                  </a:cubicBezTo>
                  <a:cubicBezTo>
                    <a:pt x="39" y="227"/>
                    <a:pt x="22" y="227"/>
                    <a:pt x="1" y="227"/>
                  </a:cubicBezTo>
                  <a:cubicBezTo>
                    <a:pt x="1" y="218"/>
                    <a:pt x="1" y="209"/>
                    <a:pt x="1" y="200"/>
                  </a:cubicBezTo>
                  <a:cubicBezTo>
                    <a:pt x="1" y="153"/>
                    <a:pt x="2" y="106"/>
                    <a:pt x="0" y="60"/>
                  </a:cubicBezTo>
                  <a:cubicBezTo>
                    <a:pt x="0" y="42"/>
                    <a:pt x="5" y="31"/>
                    <a:pt x="20" y="22"/>
                  </a:cubicBezTo>
                  <a:cubicBezTo>
                    <a:pt x="30" y="16"/>
                    <a:pt x="38" y="9"/>
                    <a:pt x="51" y="0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1"/>
            <p:cNvSpPr/>
            <p:nvPr/>
          </p:nvSpPr>
          <p:spPr bwMode="auto">
            <a:xfrm>
              <a:off x="4291943" y="2345351"/>
              <a:ext cx="107007" cy="416957"/>
            </a:xfrm>
            <a:custGeom>
              <a:gdLst>
                <a:gd fmla="*/ 58 w 58" name="T0"/>
                <a:gd fmla="*/ 207 h 207" name="T1"/>
                <a:gd fmla="*/ 1 w 58" name="T2"/>
                <a:gd fmla="*/ 207 h 207" name="T3"/>
                <a:gd fmla="*/ 1 w 58" name="T4"/>
                <a:gd fmla="*/ 153 h 207" name="T5"/>
                <a:gd fmla="*/ 0 w 58" name="T6"/>
                <a:gd fmla="*/ 51 h 207" name="T7"/>
                <a:gd fmla="*/ 15 w 58" name="T8"/>
                <a:gd fmla="*/ 26 h 207" name="T9"/>
                <a:gd fmla="*/ 58 w 58" name="T10"/>
                <a:gd fmla="*/ 0 h 207" name="T11"/>
                <a:gd fmla="*/ 58 w 58" name="T12"/>
                <a:gd fmla="*/ 207 h 20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06" w="57">
                  <a:moveTo>
                    <a:pt x="58" y="207"/>
                  </a:moveTo>
                  <a:cubicBezTo>
                    <a:pt x="39" y="207"/>
                    <a:pt x="21" y="207"/>
                    <a:pt x="1" y="207"/>
                  </a:cubicBezTo>
                  <a:cubicBezTo>
                    <a:pt x="1" y="188"/>
                    <a:pt x="1" y="171"/>
                    <a:pt x="1" y="153"/>
                  </a:cubicBezTo>
                  <a:cubicBezTo>
                    <a:pt x="0" y="119"/>
                    <a:pt x="1" y="85"/>
                    <a:pt x="0" y="51"/>
                  </a:cubicBezTo>
                  <a:cubicBezTo>
                    <a:pt x="0" y="39"/>
                    <a:pt x="4" y="31"/>
                    <a:pt x="15" y="26"/>
                  </a:cubicBezTo>
                  <a:cubicBezTo>
                    <a:pt x="29" y="19"/>
                    <a:pt x="42" y="10"/>
                    <a:pt x="58" y="0"/>
                  </a:cubicBezTo>
                  <a:cubicBezTo>
                    <a:pt x="58" y="70"/>
                    <a:pt x="58" y="138"/>
                    <a:pt x="58" y="207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2"/>
            <p:cNvSpPr/>
            <p:nvPr/>
          </p:nvSpPr>
          <p:spPr bwMode="auto">
            <a:xfrm>
              <a:off x="4001232" y="2413716"/>
              <a:ext cx="105151" cy="348592"/>
            </a:xfrm>
            <a:custGeom>
              <a:gdLst>
                <a:gd fmla="*/ 57 w 57" name="T0"/>
                <a:gd fmla="*/ 173 h 173" name="T1"/>
                <a:gd fmla="*/ 1 w 57" name="T2"/>
                <a:gd fmla="*/ 173 h 173" name="T3"/>
                <a:gd fmla="*/ 1 w 57" name="T4"/>
                <a:gd fmla="*/ 49 h 173" name="T5"/>
                <a:gd fmla="*/ 9 w 57" name="T6"/>
                <a:gd fmla="*/ 37 h 173" name="T7"/>
                <a:gd fmla="*/ 57 w 57" name="T8"/>
                <a:gd fmla="*/ 0 h 173" name="T9"/>
                <a:gd fmla="*/ 57 w 57" name="T10"/>
                <a:gd fmla="*/ 173 h 17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73" w="57">
                  <a:moveTo>
                    <a:pt x="57" y="173"/>
                  </a:moveTo>
                  <a:cubicBezTo>
                    <a:pt x="38" y="173"/>
                    <a:pt x="20" y="173"/>
                    <a:pt x="1" y="173"/>
                  </a:cubicBezTo>
                  <a:cubicBezTo>
                    <a:pt x="1" y="131"/>
                    <a:pt x="0" y="90"/>
                    <a:pt x="1" y="49"/>
                  </a:cubicBezTo>
                  <a:cubicBezTo>
                    <a:pt x="1" y="45"/>
                    <a:pt x="5" y="40"/>
                    <a:pt x="9" y="37"/>
                  </a:cubicBezTo>
                  <a:cubicBezTo>
                    <a:pt x="24" y="25"/>
                    <a:pt x="39" y="13"/>
                    <a:pt x="57" y="0"/>
                  </a:cubicBezTo>
                  <a:cubicBezTo>
                    <a:pt x="57" y="59"/>
                    <a:pt x="57" y="115"/>
                    <a:pt x="57" y="173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7" name="组合 36"/>
          <p:cNvGrpSpPr>
            <a:grpSpLocks noChangeAspect="1"/>
          </p:cNvGrpSpPr>
          <p:nvPr/>
        </p:nvGrpSpPr>
        <p:grpSpPr>
          <a:xfrm>
            <a:off x="1767159" y="1584101"/>
            <a:ext cx="1135306" cy="1476679"/>
            <a:chOff x="6284952" y="2983451"/>
            <a:chExt cx="676293" cy="879646"/>
          </a:xfrm>
        </p:grpSpPr>
        <p:sp>
          <p:nvSpPr>
            <p:cNvPr id="34" name="Freeform 26"/>
            <p:cNvSpPr/>
            <p:nvPr/>
          </p:nvSpPr>
          <p:spPr bwMode="auto">
            <a:xfrm>
              <a:off x="6298964" y="3390750"/>
              <a:ext cx="641731" cy="472347"/>
            </a:xfrm>
            <a:custGeom>
              <a:gdLst>
                <a:gd fmla="*/ 0 w 288" name="T0"/>
                <a:gd fmla="*/ 0 h 198" name="T1"/>
                <a:gd fmla="*/ 53 w 288" name="T2"/>
                <a:gd fmla="*/ 0 h 198" name="T3"/>
                <a:gd fmla="*/ 266 w 288" name="T4"/>
                <a:gd fmla="*/ 0 h 198" name="T5"/>
                <a:gd fmla="*/ 288 w 288" name="T6"/>
                <a:gd fmla="*/ 21 h 198" name="T7"/>
                <a:gd fmla="*/ 288 w 288" name="T8"/>
                <a:gd fmla="*/ 174 h 198" name="T9"/>
                <a:gd fmla="*/ 265 w 288" name="T10"/>
                <a:gd fmla="*/ 198 h 198" name="T11"/>
                <a:gd fmla="*/ 23 w 288" name="T12"/>
                <a:gd fmla="*/ 198 h 198" name="T13"/>
                <a:gd fmla="*/ 0 w 288" name="T14"/>
                <a:gd fmla="*/ 177 h 198" name="T15"/>
                <a:gd fmla="*/ 0 w 288" name="T16"/>
                <a:gd fmla="*/ 0 h 19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8" w="288">
                  <a:moveTo>
                    <a:pt x="0" y="0"/>
                  </a:moveTo>
                  <a:cubicBezTo>
                    <a:pt x="20" y="0"/>
                    <a:pt x="36" y="0"/>
                    <a:pt x="53" y="0"/>
                  </a:cubicBezTo>
                  <a:cubicBezTo>
                    <a:pt x="124" y="0"/>
                    <a:pt x="195" y="1"/>
                    <a:pt x="266" y="0"/>
                  </a:cubicBezTo>
                  <a:cubicBezTo>
                    <a:pt x="282" y="0"/>
                    <a:pt x="288" y="6"/>
                    <a:pt x="288" y="21"/>
                  </a:cubicBezTo>
                  <a:cubicBezTo>
                    <a:pt x="288" y="72"/>
                    <a:pt x="288" y="123"/>
                    <a:pt x="288" y="174"/>
                  </a:cubicBezTo>
                  <a:cubicBezTo>
                    <a:pt x="288" y="190"/>
                    <a:pt x="280" y="198"/>
                    <a:pt x="265" y="198"/>
                  </a:cubicBezTo>
                  <a:cubicBezTo>
                    <a:pt x="184" y="198"/>
                    <a:pt x="104" y="198"/>
                    <a:pt x="23" y="198"/>
                  </a:cubicBezTo>
                  <a:cubicBezTo>
                    <a:pt x="9" y="198"/>
                    <a:pt x="0" y="192"/>
                    <a:pt x="0" y="177"/>
                  </a:cubicBezTo>
                  <a:cubicBezTo>
                    <a:pt x="0" y="119"/>
                    <a:pt x="0" y="6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27"/>
            <p:cNvSpPr/>
            <p:nvPr/>
          </p:nvSpPr>
          <p:spPr bwMode="auto">
            <a:xfrm>
              <a:off x="6416661" y="2983451"/>
              <a:ext cx="544584" cy="400294"/>
            </a:xfrm>
            <a:custGeom>
              <a:gdLst>
                <a:gd fmla="*/ 242 w 244" name="T0"/>
                <a:gd fmla="*/ 165 h 168" name="T1"/>
                <a:gd fmla="*/ 186 w 244" name="T2"/>
                <a:gd fmla="*/ 166 h 168" name="T3"/>
                <a:gd fmla="*/ 140 w 244" name="T4"/>
                <a:gd fmla="*/ 128 h 168" name="T5"/>
                <a:gd fmla="*/ 160 w 244" name="T6"/>
                <a:gd fmla="*/ 162 h 168" name="T7"/>
                <a:gd fmla="*/ 156 w 244" name="T8"/>
                <a:gd fmla="*/ 167 h 168" name="T9"/>
                <a:gd fmla="*/ 133 w 244" name="T10"/>
                <a:gd fmla="*/ 141 h 168" name="T11"/>
                <a:gd fmla="*/ 131 w 244" name="T12"/>
                <a:gd fmla="*/ 142 h 168" name="T13"/>
                <a:gd fmla="*/ 140 w 244" name="T14"/>
                <a:gd fmla="*/ 162 h 168" name="T15"/>
                <a:gd fmla="*/ 0 w 244" name="T16"/>
                <a:gd fmla="*/ 162 h 168" name="T17"/>
                <a:gd fmla="*/ 39 w 244" name="T18"/>
                <a:gd fmla="*/ 16 h 168" name="T19"/>
                <a:gd fmla="*/ 62 w 244" name="T20"/>
                <a:gd fmla="*/ 4 h 168" name="T21"/>
                <a:gd fmla="*/ 178 w 244" name="T22"/>
                <a:gd fmla="*/ 34 h 168" name="T23"/>
                <a:gd fmla="*/ 195 w 244" name="T24"/>
                <a:gd fmla="*/ 61 h 168" name="T25"/>
                <a:gd fmla="*/ 200 w 244" name="T26"/>
                <a:gd fmla="*/ 89 h 168" name="T27"/>
                <a:gd fmla="*/ 244 w 244" name="T28"/>
                <a:gd fmla="*/ 157 h 168" name="T29"/>
                <a:gd fmla="*/ 242 w 244" name="T30"/>
                <a:gd fmla="*/ 165 h 168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68" w="244">
                  <a:moveTo>
                    <a:pt x="242" y="165"/>
                  </a:moveTo>
                  <a:cubicBezTo>
                    <a:pt x="223" y="165"/>
                    <a:pt x="204" y="163"/>
                    <a:pt x="186" y="166"/>
                  </a:cubicBezTo>
                  <a:cubicBezTo>
                    <a:pt x="159" y="168"/>
                    <a:pt x="160" y="141"/>
                    <a:pt x="140" y="128"/>
                  </a:cubicBezTo>
                  <a:cubicBezTo>
                    <a:pt x="149" y="143"/>
                    <a:pt x="154" y="153"/>
                    <a:pt x="160" y="162"/>
                  </a:cubicBezTo>
                  <a:cubicBezTo>
                    <a:pt x="159" y="164"/>
                    <a:pt x="157" y="165"/>
                    <a:pt x="156" y="167"/>
                  </a:cubicBezTo>
                  <a:cubicBezTo>
                    <a:pt x="148" y="158"/>
                    <a:pt x="140" y="149"/>
                    <a:pt x="133" y="141"/>
                  </a:cubicBezTo>
                  <a:cubicBezTo>
                    <a:pt x="132" y="141"/>
                    <a:pt x="131" y="141"/>
                    <a:pt x="131" y="142"/>
                  </a:cubicBezTo>
                  <a:cubicBezTo>
                    <a:pt x="134" y="149"/>
                    <a:pt x="138" y="156"/>
                    <a:pt x="140" y="162"/>
                  </a:cubicBezTo>
                  <a:cubicBezTo>
                    <a:pt x="94" y="162"/>
                    <a:pt x="47" y="162"/>
                    <a:pt x="0" y="162"/>
                  </a:cubicBezTo>
                  <a:cubicBezTo>
                    <a:pt x="13" y="114"/>
                    <a:pt x="26" y="65"/>
                    <a:pt x="39" y="16"/>
                  </a:cubicBezTo>
                  <a:cubicBezTo>
                    <a:pt x="42" y="3"/>
                    <a:pt x="49" y="0"/>
                    <a:pt x="62" y="4"/>
                  </a:cubicBezTo>
                  <a:cubicBezTo>
                    <a:pt x="101" y="14"/>
                    <a:pt x="139" y="25"/>
                    <a:pt x="178" y="34"/>
                  </a:cubicBezTo>
                  <a:cubicBezTo>
                    <a:pt x="193" y="38"/>
                    <a:pt x="198" y="45"/>
                    <a:pt x="195" y="61"/>
                  </a:cubicBezTo>
                  <a:cubicBezTo>
                    <a:pt x="193" y="70"/>
                    <a:pt x="195" y="81"/>
                    <a:pt x="200" y="89"/>
                  </a:cubicBezTo>
                  <a:cubicBezTo>
                    <a:pt x="213" y="112"/>
                    <a:pt x="229" y="134"/>
                    <a:pt x="244" y="157"/>
                  </a:cubicBezTo>
                  <a:cubicBezTo>
                    <a:pt x="243" y="160"/>
                    <a:pt x="243" y="162"/>
                    <a:pt x="242" y="165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28"/>
            <p:cNvSpPr/>
            <p:nvPr/>
          </p:nvSpPr>
          <p:spPr bwMode="auto">
            <a:xfrm>
              <a:off x="6284952" y="3281670"/>
              <a:ext cx="134511" cy="107078"/>
            </a:xfrm>
            <a:custGeom>
              <a:gdLst>
                <a:gd fmla="*/ 60 w 60" name="T0"/>
                <a:gd fmla="*/ 7 h 45" name="T1"/>
                <a:gd fmla="*/ 8 w 60" name="T2"/>
                <a:gd fmla="*/ 38 h 45" name="T3"/>
                <a:gd fmla="*/ 60 w 60" name="T4"/>
                <a:gd fmla="*/ 7 h 45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5" w="60">
                  <a:moveTo>
                    <a:pt x="60" y="7"/>
                  </a:moveTo>
                  <a:cubicBezTo>
                    <a:pt x="53" y="44"/>
                    <a:pt x="52" y="45"/>
                    <a:pt x="8" y="38"/>
                  </a:cubicBezTo>
                  <a:cubicBezTo>
                    <a:pt x="0" y="12"/>
                    <a:pt x="23" y="0"/>
                    <a:pt x="60" y="7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0" name="矩形 39"/>
          <p:cNvSpPr/>
          <p:nvPr/>
        </p:nvSpPr>
        <p:spPr>
          <a:xfrm>
            <a:off x="1046530" y="3559258"/>
            <a:ext cx="2565587" cy="611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矩形 40"/>
          <p:cNvSpPr/>
          <p:nvPr/>
        </p:nvSpPr>
        <p:spPr>
          <a:xfrm>
            <a:off x="8443028" y="3536312"/>
            <a:ext cx="2565587" cy="611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矩形 41"/>
          <p:cNvSpPr/>
          <p:nvPr/>
        </p:nvSpPr>
        <p:spPr>
          <a:xfrm>
            <a:off x="4512305" y="3536312"/>
            <a:ext cx="2565587" cy="611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文本框 42"/>
          <p:cNvSpPr txBox="1"/>
          <p:nvPr/>
        </p:nvSpPr>
        <p:spPr>
          <a:xfrm>
            <a:off x="1821812" y="3573993"/>
            <a:ext cx="1003617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rgbClr val="2C70AE"/>
                </a:solidFill>
              </a:rPr>
              <a:t>KPI  1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5426909" y="3554905"/>
            <a:ext cx="1003617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rgbClr val="2C70AE"/>
                </a:solidFill>
              </a:rPr>
              <a:t>KPI  2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9243013" y="3565796"/>
            <a:ext cx="1003617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rgbClr val="2C70AE"/>
                </a:solidFill>
              </a:rPr>
              <a:t>KPI  3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4428833" y="4484515"/>
            <a:ext cx="2707793" cy="2042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939777" y="4459374"/>
            <a:ext cx="2707793" cy="2042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8369741" y="4459374"/>
            <a:ext cx="2707793" cy="2042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50" name="矩形 49"/>
          <p:cNvSpPr/>
          <p:nvPr/>
        </p:nvSpPr>
        <p:spPr>
          <a:xfrm>
            <a:off x="858129" y="441858"/>
            <a:ext cx="2681605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1600">
                <a:solidFill>
                  <a:srgbClr val="8FD152"/>
                </a:solidFill>
                <a:latin charset="0" panose="020b0604020202020204" pitchFamily="34" typeface="arial"/>
              </a:rPr>
              <a:t>Outlook for the coming year</a:t>
            </a:r>
          </a:p>
        </p:txBody>
      </p:sp>
    </p:spTree>
    <p:extLst>
      <p:ext uri="{BB962C8B-B14F-4D97-AF65-F5344CB8AC3E}">
        <p14:creationId val="685882475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直角三角形 1"/>
          <p:cNvSpPr/>
          <p:nvPr/>
        </p:nvSpPr>
        <p:spPr>
          <a:xfrm>
            <a:off x="11741833" y="445376"/>
            <a:ext cx="450167" cy="426822"/>
          </a:xfrm>
          <a:prstGeom prst="rtTriangle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11741832" y="0"/>
            <a:ext cx="450167" cy="422031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直角三角形 3"/>
          <p:cNvSpPr/>
          <p:nvPr/>
        </p:nvSpPr>
        <p:spPr>
          <a:xfrm>
            <a:off x="11291665" y="-4791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直角三角形 4"/>
          <p:cNvSpPr/>
          <p:nvPr/>
        </p:nvSpPr>
        <p:spPr>
          <a:xfrm rot="5400000">
            <a:off x="10864844" y="6881"/>
            <a:ext cx="450167" cy="426822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 rot="10800000">
            <a:off x="10426349" y="0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260252" y="15227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260252" y="34079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253218" y="529325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文本框 9"/>
          <p:cNvSpPr txBox="1"/>
          <p:nvPr/>
        </p:nvSpPr>
        <p:spPr>
          <a:xfrm>
            <a:off x="858129" y="55768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2C70AE"/>
                </a:solidFill>
                <a:latin charset="-122" panose="02010800040101010101" pitchFamily="2" typeface="华文琥珀"/>
                <a:ea charset="-122" panose="02010800040101010101" pitchFamily="2" typeface="华文琥珀"/>
              </a:rPr>
              <a:t>展望来年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1" y="916450"/>
            <a:ext cx="12191999" cy="0"/>
          </a:xfrm>
          <a:prstGeom prst="line">
            <a:avLst/>
          </a:prstGeom>
          <a:ln w="82550">
            <a:solidFill>
              <a:srgbClr val="2C7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0" y="6805974"/>
            <a:ext cx="12191999" cy="0"/>
          </a:xfrm>
          <a:prstGeom prst="line">
            <a:avLst/>
          </a:prstGeom>
          <a:ln w="82550">
            <a:solidFill>
              <a:srgbClr val="2C7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等腰三角形 15"/>
          <p:cNvSpPr/>
          <p:nvPr/>
        </p:nvSpPr>
        <p:spPr>
          <a:xfrm>
            <a:off x="724486" y="1515634"/>
            <a:ext cx="3626288" cy="4660490"/>
          </a:xfrm>
          <a:prstGeom prst="triangle">
            <a:avLst/>
          </a:pr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8" name="直接连接符 17"/>
          <p:cNvCxnSpPr>
            <a:stCxn id="16" idx="1"/>
            <a:endCxn id="16" idx="5"/>
          </p:cNvCxnSpPr>
          <p:nvPr/>
        </p:nvCxnSpPr>
        <p:spPr>
          <a:xfrm>
            <a:off x="1631058" y="3845879"/>
            <a:ext cx="1813144" cy="0"/>
          </a:xfrm>
          <a:prstGeom prst="line">
            <a:avLst/>
          </a:prstGeom>
          <a:ln>
            <a:solidFill>
              <a:srgbClr val="8FD1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1165123" y="5088194"/>
            <a:ext cx="2802193" cy="0"/>
          </a:xfrm>
          <a:prstGeom prst="line">
            <a:avLst/>
          </a:prstGeom>
          <a:ln>
            <a:solidFill>
              <a:srgbClr val="8FD1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梯形 20"/>
          <p:cNvSpPr/>
          <p:nvPr/>
        </p:nvSpPr>
        <p:spPr>
          <a:xfrm>
            <a:off x="1135628" y="3845879"/>
            <a:ext cx="2808000" cy="1242315"/>
          </a:xfrm>
          <a:prstGeom prst="trapezoid">
            <a:avLst>
              <a:gd fmla="val 38059" name="adj"/>
            </a:avLst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/>
          </a:p>
        </p:txBody>
      </p:sp>
      <p:sp>
        <p:nvSpPr>
          <p:cNvPr id="22" name="文本框 21"/>
          <p:cNvSpPr txBox="1"/>
          <p:nvPr/>
        </p:nvSpPr>
        <p:spPr>
          <a:xfrm>
            <a:off x="1907224" y="3167880"/>
            <a:ext cx="130524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0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651810" y="4265383"/>
            <a:ext cx="175450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566015" y="5342848"/>
            <a:ext cx="198310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TEXT HERE</a:t>
            </a:r>
          </a:p>
        </p:txBody>
      </p:sp>
      <p:cxnSp>
        <p:nvCxnSpPr>
          <p:cNvPr id="26" name="直接箭头连接符 25"/>
          <p:cNvCxnSpPr/>
          <p:nvPr/>
        </p:nvCxnSpPr>
        <p:spPr>
          <a:xfrm>
            <a:off x="3554361" y="3275603"/>
            <a:ext cx="194678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3943628" y="4467036"/>
            <a:ext cx="155752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4232787" y="5635234"/>
            <a:ext cx="126836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椭圆 32"/>
          <p:cNvSpPr/>
          <p:nvPr/>
        </p:nvSpPr>
        <p:spPr>
          <a:xfrm>
            <a:off x="5648632" y="2936629"/>
            <a:ext cx="663678" cy="678426"/>
          </a:xfrm>
          <a:prstGeom prst="ellips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椭圆 33"/>
          <p:cNvSpPr/>
          <p:nvPr/>
        </p:nvSpPr>
        <p:spPr>
          <a:xfrm>
            <a:off x="5648632" y="5297293"/>
            <a:ext cx="663678" cy="678426"/>
          </a:xfrm>
          <a:prstGeom prst="ellips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椭圆 34"/>
          <p:cNvSpPr/>
          <p:nvPr/>
        </p:nvSpPr>
        <p:spPr>
          <a:xfrm>
            <a:off x="5648632" y="4107608"/>
            <a:ext cx="663678" cy="678426"/>
          </a:xfrm>
          <a:prstGeom prst="ellipse">
            <a:avLst/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文本框 35"/>
          <p:cNvSpPr txBox="1"/>
          <p:nvPr/>
        </p:nvSpPr>
        <p:spPr>
          <a:xfrm>
            <a:off x="5783943" y="2936391"/>
            <a:ext cx="3892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5783943" y="4136866"/>
            <a:ext cx="3892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5783943" y="5326788"/>
            <a:ext cx="389255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3</a:t>
            </a:r>
          </a:p>
        </p:txBody>
      </p:sp>
      <p:cxnSp>
        <p:nvCxnSpPr>
          <p:cNvPr id="40" name="直接连接符 39"/>
          <p:cNvCxnSpPr/>
          <p:nvPr/>
        </p:nvCxnSpPr>
        <p:spPr>
          <a:xfrm flipH="1">
            <a:off x="8981765" y="2772697"/>
            <a:ext cx="0" cy="3203022"/>
          </a:xfrm>
          <a:prstGeom prst="line">
            <a:avLst/>
          </a:prstGeom>
          <a:ln w="76200">
            <a:solidFill>
              <a:srgbClr val="2C7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9185217" y="2971407"/>
            <a:ext cx="2758028" cy="2834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000">
                <a:solidFill>
                  <a:srgbClr val="2C70AE"/>
                </a:solidFill>
              </a:rPr>
              <a:t>POWER </a:t>
            </a:r>
          </a:p>
          <a:p>
            <a:r>
              <a:rPr altLang="zh-CN" b="1" lang="en-US" smtClean="0" sz="6000">
                <a:solidFill>
                  <a:srgbClr val="2C70AE"/>
                </a:solidFill>
              </a:rPr>
              <a:t> YOUR</a:t>
            </a:r>
          </a:p>
          <a:p>
            <a:r>
              <a:rPr altLang="zh-CN" b="1" lang="en-US" smtClean="0" sz="6000">
                <a:solidFill>
                  <a:srgbClr val="2C70AE"/>
                </a:solidFill>
              </a:rPr>
              <a:t> POINT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6515761" y="2920542"/>
            <a:ext cx="238678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rgbClr val="2C70AE"/>
                </a:solidFill>
                <a:latin charset="0" panose="02000000000000000000" pitchFamily="2" typeface="Ebrima"/>
                <a:ea charset="0" panose="02000000000000000000" pitchFamily="2" typeface="Ebrima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6515761" y="4051041"/>
            <a:ext cx="238678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rgbClr val="2C70AE"/>
                </a:solidFill>
                <a:latin charset="0" panose="02000000000000000000" pitchFamily="2" typeface="Ebrima"/>
                <a:ea charset="0" panose="02000000000000000000" pitchFamily="2" typeface="Ebrima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6554408" y="5281290"/>
            <a:ext cx="238678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rgbClr val="2C70AE"/>
                </a:solidFill>
                <a:latin charset="0" panose="02000000000000000000" pitchFamily="2" typeface="Ebrima"/>
                <a:ea charset="0" panose="02000000000000000000" pitchFamily="2" typeface="Ebrima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45" name="矩形 44"/>
          <p:cNvSpPr/>
          <p:nvPr/>
        </p:nvSpPr>
        <p:spPr>
          <a:xfrm>
            <a:off x="846568" y="456768"/>
            <a:ext cx="2681605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1600">
                <a:solidFill>
                  <a:srgbClr val="8FD152"/>
                </a:solidFill>
                <a:latin charset="0" panose="020b0604020202020204" pitchFamily="34" typeface="arial"/>
              </a:rPr>
              <a:t>Outlook for the coming year</a:t>
            </a:r>
          </a:p>
        </p:txBody>
      </p:sp>
    </p:spTree>
    <p:extLst>
      <p:ext uri="{BB962C8B-B14F-4D97-AF65-F5344CB8AC3E}">
        <p14:creationId val="2273207768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 rot="7424275">
            <a:off x="3601522" y="264778"/>
            <a:ext cx="5171474" cy="6535186"/>
          </a:xfrm>
          <a:custGeom>
            <a:gdLst>
              <a:gd fmla="*/ 627111 w 5171474" name="connsiteX0"/>
              <a:gd fmla="*/ 4996729 h 6535186" name="connsiteY0"/>
              <a:gd fmla="*/ 897662 w 5171474" name="connsiteX1"/>
              <a:gd fmla="*/ 1161078 h 6535186" name="connsiteY1"/>
              <a:gd fmla="*/ 2035001 w 5171474" name="connsiteX2"/>
              <a:gd fmla="*/ 842612 h 6535186" name="connsiteY2"/>
              <a:gd fmla="*/ 2039894 w 5171474" name="connsiteX3"/>
              <a:gd fmla="*/ 842985 h 6535186" name="connsiteY3"/>
              <a:gd fmla="*/ 2462358 w 5171474" name="connsiteX4"/>
              <a:gd fmla="*/ 0 h 6535186" name="connsiteY4"/>
              <a:gd fmla="*/ 2993565 w 5171474" name="connsiteX5"/>
              <a:gd fmla="*/ 1059970 h 6535186" name="connsiteY5"/>
              <a:gd fmla="*/ 3023336 w 5171474" name="connsiteX6"/>
              <a:gd fmla="*/ 1071461 h 6535186" name="connsiteY6"/>
              <a:gd fmla="*/ 4544363 w 5171474" name="connsiteX7"/>
              <a:gd fmla="*/ 2380499 h 6535186" name="connsiteY7"/>
              <a:gd fmla="*/ 4273812 w 5171474" name="connsiteX8"/>
              <a:gd fmla="*/ 6216151 h 6535186" name="connsiteY8"/>
              <a:gd fmla="*/ 627111 w 5171474" name="connsiteX9"/>
              <a:gd fmla="*/ 4996729 h 653518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6535186" w="5171474">
                <a:moveTo>
                  <a:pt x="627111" y="4996729"/>
                </a:moveTo>
                <a:cubicBezTo>
                  <a:pt x="-305187" y="3600809"/>
                  <a:pt x="-184058" y="1883530"/>
                  <a:pt x="897662" y="1161078"/>
                </a:cubicBezTo>
                <a:cubicBezTo>
                  <a:pt x="1235699" y="935311"/>
                  <a:pt x="1627542" y="833413"/>
                  <a:pt x="2035001" y="842612"/>
                </a:cubicBezTo>
                <a:lnTo>
                  <a:pt x="2039894" y="842985"/>
                </a:lnTo>
                <a:lnTo>
                  <a:pt x="2462358" y="0"/>
                </a:lnTo>
                <a:lnTo>
                  <a:pt x="2993565" y="1059970"/>
                </a:lnTo>
                <a:lnTo>
                  <a:pt x="3023336" y="1071461"/>
                </a:lnTo>
                <a:cubicBezTo>
                  <a:pt x="3594545" y="1321758"/>
                  <a:pt x="4136483" y="1769784"/>
                  <a:pt x="4544363" y="2380499"/>
                </a:cubicBezTo>
                <a:cubicBezTo>
                  <a:pt x="5476661" y="3776419"/>
                  <a:pt x="5355532" y="5493699"/>
                  <a:pt x="4273812" y="6216151"/>
                </a:cubicBezTo>
                <a:cubicBezTo>
                  <a:pt x="3192092" y="6938603"/>
                  <a:pt x="1559409" y="6392649"/>
                  <a:pt x="627111" y="4996729"/>
                </a:cubicBezTo>
                <a:close/>
              </a:path>
            </a:pathLst>
          </a:cu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069723" y="1922780"/>
            <a:ext cx="3489642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 4</a:t>
            </a:r>
          </a:p>
        </p:txBody>
      </p:sp>
      <p:sp>
        <p:nvSpPr>
          <p:cNvPr id="4" name="文本框 3"/>
          <p:cNvSpPr txBox="1"/>
          <p:nvPr/>
        </p:nvSpPr>
        <p:spPr>
          <a:xfrm flipH="1">
            <a:off x="4069723" y="3030776"/>
            <a:ext cx="4011128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战 略 规 划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69723" y="4113014"/>
            <a:ext cx="3703955" cy="426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CLICK TO EDIT THE TITLE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4069723" y="3017897"/>
            <a:ext cx="35803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4069723" y="3954106"/>
            <a:ext cx="35803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809930120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-12878" y="872198"/>
            <a:ext cx="12191999" cy="5985802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直角三角形 2"/>
          <p:cNvSpPr/>
          <p:nvPr/>
        </p:nvSpPr>
        <p:spPr>
          <a:xfrm>
            <a:off x="11741833" y="445376"/>
            <a:ext cx="450167" cy="426822"/>
          </a:xfrm>
          <a:prstGeom prst="rtTriangle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11741832" y="0"/>
            <a:ext cx="450167" cy="422031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直角三角形 4"/>
          <p:cNvSpPr/>
          <p:nvPr/>
        </p:nvSpPr>
        <p:spPr>
          <a:xfrm>
            <a:off x="11291665" y="-4791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 rot="5400000">
            <a:off x="10864844" y="6881"/>
            <a:ext cx="450167" cy="426822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直角三角形 6"/>
          <p:cNvSpPr/>
          <p:nvPr/>
        </p:nvSpPr>
        <p:spPr>
          <a:xfrm rot="10800000">
            <a:off x="10426349" y="0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260252" y="15227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260252" y="34079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253218" y="529325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858129" y="55768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2C70AE"/>
                </a:solidFill>
                <a:latin charset="-122" panose="02010800040101010101" pitchFamily="2" typeface="华文琥珀"/>
                <a:ea charset="-122" panose="02010800040101010101" pitchFamily="2" typeface="华文琥珀"/>
              </a:rPr>
              <a:t>战略规划</a:t>
            </a:r>
          </a:p>
        </p:txBody>
      </p:sp>
      <p:sp>
        <p:nvSpPr>
          <p:cNvPr id="13" name="十字箭头 12"/>
          <p:cNvSpPr/>
          <p:nvPr/>
        </p:nvSpPr>
        <p:spPr>
          <a:xfrm>
            <a:off x="470302" y="1905204"/>
            <a:ext cx="11225638" cy="4421855"/>
          </a:xfrm>
          <a:prstGeom prst="quadArrow">
            <a:avLst>
              <a:gd fmla="val 2500" name="adj1"/>
              <a:gd fmla="val 3580" name="adj2"/>
              <a:gd fmla="val 6823" name="adj3"/>
            </a:avLst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圆角矩形 13"/>
          <p:cNvSpPr/>
          <p:nvPr/>
        </p:nvSpPr>
        <p:spPr>
          <a:xfrm>
            <a:off x="4999705" y="3141406"/>
            <a:ext cx="943898" cy="82692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圆角矩形 14"/>
          <p:cNvSpPr/>
          <p:nvPr/>
        </p:nvSpPr>
        <p:spPr>
          <a:xfrm>
            <a:off x="6189411" y="4266388"/>
            <a:ext cx="943898" cy="82692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圆角矩形 15"/>
          <p:cNvSpPr/>
          <p:nvPr/>
        </p:nvSpPr>
        <p:spPr>
          <a:xfrm>
            <a:off x="4999707" y="4266388"/>
            <a:ext cx="943898" cy="82692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圆角矩形 16"/>
          <p:cNvSpPr/>
          <p:nvPr/>
        </p:nvSpPr>
        <p:spPr>
          <a:xfrm>
            <a:off x="6189411" y="3141406"/>
            <a:ext cx="943898" cy="82692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文本框 17"/>
          <p:cNvSpPr txBox="1"/>
          <p:nvPr/>
        </p:nvSpPr>
        <p:spPr>
          <a:xfrm>
            <a:off x="5197380" y="3047038"/>
            <a:ext cx="543243" cy="1005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000">
                <a:solidFill>
                  <a:srgbClr val="2C70AE"/>
                </a:solidFill>
              </a:rPr>
              <a:t>S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251335" y="3076393"/>
            <a:ext cx="873443" cy="1005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000">
                <a:solidFill>
                  <a:srgbClr val="2C70AE"/>
                </a:solidFill>
              </a:rPr>
              <a:t>W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5141696" y="4172021"/>
            <a:ext cx="698818" cy="1005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000">
                <a:solidFill>
                  <a:srgbClr val="2C70AE"/>
                </a:solidFill>
              </a:rPr>
              <a:t>O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6397289" y="4186768"/>
            <a:ext cx="560705" cy="1005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000">
                <a:solidFill>
                  <a:srgbClr val="2C70AE"/>
                </a:solidFill>
              </a:rPr>
              <a:t>T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858129" y="1550439"/>
            <a:ext cx="2070814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STREMGTH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9436756" y="1552297"/>
            <a:ext cx="205990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WEAKNESS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52119" y="6113726"/>
            <a:ext cx="2379186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OPPORTNITY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9767581" y="6102363"/>
            <a:ext cx="1669772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THREATS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852119" y="2251967"/>
            <a:ext cx="3963444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52119" y="4472182"/>
            <a:ext cx="3963444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7788610" y="2300137"/>
            <a:ext cx="3963444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7788610" y="4520352"/>
            <a:ext cx="3963444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30" name="矩形 29"/>
          <p:cNvSpPr/>
          <p:nvPr/>
        </p:nvSpPr>
        <p:spPr>
          <a:xfrm>
            <a:off x="852119" y="427212"/>
            <a:ext cx="180689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600">
                <a:solidFill>
                  <a:srgbClr val="8FD152"/>
                </a:solidFill>
                <a:latin charset="0" panose="020b0604020202020204" pitchFamily="34" typeface="arial"/>
              </a:rPr>
              <a:t>Strategic planning</a:t>
            </a:r>
          </a:p>
        </p:txBody>
      </p:sp>
    </p:spTree>
    <p:extLst>
      <p:ext uri="{BB962C8B-B14F-4D97-AF65-F5344CB8AC3E}">
        <p14:creationId val="3730654571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1741832" y="0"/>
            <a:ext cx="450167" cy="422031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直角三角形 2"/>
          <p:cNvSpPr/>
          <p:nvPr/>
        </p:nvSpPr>
        <p:spPr>
          <a:xfrm>
            <a:off x="11291665" y="-4791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直角三角形 3"/>
          <p:cNvSpPr/>
          <p:nvPr/>
        </p:nvSpPr>
        <p:spPr>
          <a:xfrm rot="5400000">
            <a:off x="10864844" y="6881"/>
            <a:ext cx="450167" cy="426822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直角三角形 4"/>
          <p:cNvSpPr/>
          <p:nvPr/>
        </p:nvSpPr>
        <p:spPr>
          <a:xfrm rot="10800000">
            <a:off x="10426349" y="0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260252" y="15227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260252" y="34079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267966" y="529325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/>
          <p:cNvSpPr txBox="1"/>
          <p:nvPr/>
        </p:nvSpPr>
        <p:spPr>
          <a:xfrm>
            <a:off x="858129" y="55768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2C70AE"/>
                </a:solidFill>
                <a:latin charset="-122" panose="02010800040101010101" pitchFamily="2" typeface="华文琥珀"/>
                <a:ea charset="-122" panose="02010800040101010101" pitchFamily="2" typeface="华文琥珀"/>
              </a:rPr>
              <a:t>战略规划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1" y="916450"/>
            <a:ext cx="12191999" cy="0"/>
          </a:xfrm>
          <a:prstGeom prst="line">
            <a:avLst/>
          </a:prstGeom>
          <a:ln w="82550">
            <a:solidFill>
              <a:srgbClr val="2C7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0" y="6805974"/>
            <a:ext cx="12191999" cy="0"/>
          </a:xfrm>
          <a:prstGeom prst="line">
            <a:avLst/>
          </a:prstGeom>
          <a:ln w="82550">
            <a:solidFill>
              <a:srgbClr val="2C7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7831391" y="1943915"/>
            <a:ext cx="0" cy="4011155"/>
          </a:xfrm>
          <a:prstGeom prst="line">
            <a:avLst/>
          </a:prstGeom>
          <a:ln w="76200">
            <a:solidFill>
              <a:srgbClr val="2C7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8623943" y="2636474"/>
            <a:ext cx="3014273" cy="3108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rgbClr val="2C70AE"/>
                </a:solidFill>
              </a:rPr>
              <a:t>POWER </a:t>
            </a:r>
          </a:p>
          <a:p>
            <a:r>
              <a:rPr altLang="zh-CN" b="1" lang="en-US" smtClean="0" sz="6600">
                <a:solidFill>
                  <a:srgbClr val="2C70AE"/>
                </a:solidFill>
              </a:rPr>
              <a:t> YOUR</a:t>
            </a:r>
          </a:p>
          <a:p>
            <a:r>
              <a:rPr altLang="zh-CN" b="1" lang="en-US" smtClean="0" sz="6600">
                <a:solidFill>
                  <a:srgbClr val="2C70AE"/>
                </a:solidFill>
              </a:rPr>
              <a:t> POINT</a:t>
            </a:r>
          </a:p>
        </p:txBody>
      </p:sp>
      <p:sp>
        <p:nvSpPr>
          <p:cNvPr id="18" name="空心弧 17"/>
          <p:cNvSpPr/>
          <p:nvPr/>
        </p:nvSpPr>
        <p:spPr>
          <a:xfrm>
            <a:off x="2248346" y="1787832"/>
            <a:ext cx="4167238" cy="4167238"/>
          </a:xfrm>
          <a:prstGeom prst="blockArc">
            <a:avLst>
              <a:gd fmla="val 10800000" name="adj1"/>
              <a:gd fmla="val 16200000" name="adj2"/>
              <a:gd fmla="val 4642" name="adj3"/>
            </a:avLst>
          </a:prstGeom>
          <a:solidFill>
            <a:srgbClr val="8FD152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19" name="空心弧 18"/>
          <p:cNvSpPr/>
          <p:nvPr/>
        </p:nvSpPr>
        <p:spPr>
          <a:xfrm>
            <a:off x="2248346" y="1787832"/>
            <a:ext cx="4167238" cy="4167238"/>
          </a:xfrm>
          <a:prstGeom prst="blockArc">
            <a:avLst>
              <a:gd fmla="val 5400000" name="adj1"/>
              <a:gd fmla="val 10800000" name="adj2"/>
              <a:gd fmla="val 4642" name="adj3"/>
            </a:avLst>
          </a:prstGeom>
          <a:solidFill>
            <a:srgbClr val="8FD152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0" name="空心弧 19"/>
          <p:cNvSpPr/>
          <p:nvPr/>
        </p:nvSpPr>
        <p:spPr>
          <a:xfrm>
            <a:off x="2248346" y="1787832"/>
            <a:ext cx="4167238" cy="4167238"/>
          </a:xfrm>
          <a:prstGeom prst="blockArc">
            <a:avLst>
              <a:gd fmla="val 0" name="adj1"/>
              <a:gd fmla="val 5400000" name="adj2"/>
              <a:gd fmla="val 4642" name="adj3"/>
            </a:avLst>
          </a:prstGeom>
          <a:solidFill>
            <a:srgbClr val="8FD152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1" name="空心弧 20"/>
          <p:cNvSpPr/>
          <p:nvPr/>
        </p:nvSpPr>
        <p:spPr>
          <a:xfrm>
            <a:off x="2248346" y="1787832"/>
            <a:ext cx="4167238" cy="4167238"/>
          </a:xfrm>
          <a:prstGeom prst="blockArc">
            <a:avLst>
              <a:gd fmla="val 16200000" name="adj1"/>
              <a:gd fmla="val 0" name="adj2"/>
              <a:gd fmla="val 4642" name="adj3"/>
            </a:avLst>
          </a:prstGeom>
          <a:solidFill>
            <a:srgbClr val="8FD152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2" name="任意多边形 21"/>
          <p:cNvSpPr/>
          <p:nvPr/>
        </p:nvSpPr>
        <p:spPr>
          <a:xfrm>
            <a:off x="3372520" y="2912006"/>
            <a:ext cx="1918890" cy="1918890"/>
          </a:xfrm>
          <a:custGeom>
            <a:gdLst>
              <a:gd fmla="*/ 0 w 1918890" name="connsiteX0"/>
              <a:gd fmla="*/ 959445 h 1918890" name="connsiteY0"/>
              <a:gd fmla="*/ 959445 w 1918890" name="connsiteX1"/>
              <a:gd fmla="*/ 0 h 1918890" name="connsiteY1"/>
              <a:gd fmla="*/ 1918890 w 1918890" name="connsiteX2"/>
              <a:gd fmla="*/ 959445 h 1918890" name="connsiteY2"/>
              <a:gd fmla="*/ 959445 w 1918890" name="connsiteX3"/>
              <a:gd fmla="*/ 1918890 h 1918890" name="connsiteY3"/>
              <a:gd fmla="*/ 0 w 1918890" name="connsiteX4"/>
              <a:gd fmla="*/ 959445 h 191889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918890" w="1918890">
                <a:moveTo>
                  <a:pt x="0" y="959445"/>
                </a:moveTo>
                <a:cubicBezTo>
                  <a:pt x="0" y="429558"/>
                  <a:pt x="429558" y="0"/>
                  <a:pt x="959445" y="0"/>
                </a:cubicBezTo>
                <a:cubicBezTo>
                  <a:pt x="1489332" y="0"/>
                  <a:pt x="1918890" y="429558"/>
                  <a:pt x="1918890" y="959445"/>
                </a:cubicBezTo>
                <a:cubicBezTo>
                  <a:pt x="1918890" y="1489332"/>
                  <a:pt x="1489332" y="1918890"/>
                  <a:pt x="959445" y="1918890"/>
                </a:cubicBezTo>
                <a:cubicBezTo>
                  <a:pt x="429558" y="1918890"/>
                  <a:pt x="0" y="1489332"/>
                  <a:pt x="0" y="959445"/>
                </a:cubicBezTo>
                <a:close/>
              </a:path>
            </a:pathLst>
          </a:custGeom>
          <a:solidFill>
            <a:srgbClr val="2C70A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326735" lIns="326735" numCol="1" rIns="326735" spcCol="1270" spcFirstLastPara="0" tIns="326735" vert="horz" wrap="square">
            <a:noAutofit/>
          </a:bodyPr>
          <a:lstStyle/>
          <a:p>
            <a:pPr algn="ctr" defTabSz="16002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altLang="en-US" kern="1200" lang="zh-CN" smtClean="0" sz="3600">
                <a:latin charset="-122" panose="020b0503020204020204" pitchFamily="34" typeface="微软雅黑"/>
                <a:ea charset="-122" panose="020b0503020204020204" pitchFamily="34" typeface="微软雅黑"/>
              </a:rPr>
              <a:t>规划内容</a:t>
            </a:r>
          </a:p>
        </p:txBody>
      </p:sp>
      <p:sp>
        <p:nvSpPr>
          <p:cNvPr id="23" name="任意多边形 22"/>
          <p:cNvSpPr/>
          <p:nvPr/>
        </p:nvSpPr>
        <p:spPr>
          <a:xfrm>
            <a:off x="3660354" y="1164576"/>
            <a:ext cx="1343223" cy="1343223"/>
          </a:xfrm>
          <a:custGeom>
            <a:gdLst>
              <a:gd fmla="*/ 0 w 1343223" name="connsiteX0"/>
              <a:gd fmla="*/ 671612 h 1343223" name="connsiteY0"/>
              <a:gd fmla="*/ 671612 w 1343223" name="connsiteX1"/>
              <a:gd fmla="*/ 0 h 1343223" name="connsiteY1"/>
              <a:gd fmla="*/ 1343224 w 1343223" name="connsiteX2"/>
              <a:gd fmla="*/ 671612 h 1343223" name="connsiteY2"/>
              <a:gd fmla="*/ 671612 w 1343223" name="connsiteX3"/>
              <a:gd fmla="*/ 1343224 h 1343223" name="connsiteY3"/>
              <a:gd fmla="*/ 0 w 1343223" name="connsiteX4"/>
              <a:gd fmla="*/ 671612 h 134322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43223" w="1343223">
                <a:moveTo>
                  <a:pt x="0" y="671612"/>
                </a:moveTo>
                <a:cubicBezTo>
                  <a:pt x="0" y="300691"/>
                  <a:pt x="300691" y="0"/>
                  <a:pt x="671612" y="0"/>
                </a:cubicBezTo>
                <a:cubicBezTo>
                  <a:pt x="1042533" y="0"/>
                  <a:pt x="1343224" y="300691"/>
                  <a:pt x="1343224" y="671612"/>
                </a:cubicBezTo>
                <a:cubicBezTo>
                  <a:pt x="1343224" y="1042533"/>
                  <a:pt x="1042533" y="1343224"/>
                  <a:pt x="671612" y="1343224"/>
                </a:cubicBezTo>
                <a:cubicBezTo>
                  <a:pt x="300691" y="1343224"/>
                  <a:pt x="0" y="1042533"/>
                  <a:pt x="0" y="671612"/>
                </a:cubicBezTo>
                <a:close/>
              </a:path>
            </a:pathLst>
          </a:custGeom>
          <a:solidFill>
            <a:srgbClr val="2C70A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540" lIns="233540" numCol="1" rIns="233540" spcCol="1270" spcFirstLastPara="0" tIns="233540" vert="horz" wrap="square">
            <a:noAutofit/>
          </a:bodyPr>
          <a:lstStyle/>
          <a:p>
            <a:pPr algn="ctr" defTabSz="12890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2900"/>
          </a:p>
        </p:txBody>
      </p:sp>
      <p:sp>
        <p:nvSpPr>
          <p:cNvPr id="24" name="任意多边形 23"/>
          <p:cNvSpPr/>
          <p:nvPr/>
        </p:nvSpPr>
        <p:spPr>
          <a:xfrm>
            <a:off x="5695617" y="3199839"/>
            <a:ext cx="1343223" cy="1343223"/>
          </a:xfrm>
          <a:custGeom>
            <a:gdLst>
              <a:gd fmla="*/ 0 w 1343223" name="connsiteX0"/>
              <a:gd fmla="*/ 671612 h 1343223" name="connsiteY0"/>
              <a:gd fmla="*/ 671612 w 1343223" name="connsiteX1"/>
              <a:gd fmla="*/ 0 h 1343223" name="connsiteY1"/>
              <a:gd fmla="*/ 1343224 w 1343223" name="connsiteX2"/>
              <a:gd fmla="*/ 671612 h 1343223" name="connsiteY2"/>
              <a:gd fmla="*/ 671612 w 1343223" name="connsiteX3"/>
              <a:gd fmla="*/ 1343224 h 1343223" name="connsiteY3"/>
              <a:gd fmla="*/ 0 w 1343223" name="connsiteX4"/>
              <a:gd fmla="*/ 671612 h 134322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43223" w="1343223">
                <a:moveTo>
                  <a:pt x="0" y="671612"/>
                </a:moveTo>
                <a:cubicBezTo>
                  <a:pt x="0" y="300691"/>
                  <a:pt x="300691" y="0"/>
                  <a:pt x="671612" y="0"/>
                </a:cubicBezTo>
                <a:cubicBezTo>
                  <a:pt x="1042533" y="0"/>
                  <a:pt x="1343224" y="300691"/>
                  <a:pt x="1343224" y="671612"/>
                </a:cubicBezTo>
                <a:cubicBezTo>
                  <a:pt x="1343224" y="1042533"/>
                  <a:pt x="1042533" y="1343224"/>
                  <a:pt x="671612" y="1343224"/>
                </a:cubicBezTo>
                <a:cubicBezTo>
                  <a:pt x="300691" y="1343224"/>
                  <a:pt x="0" y="1042533"/>
                  <a:pt x="0" y="671612"/>
                </a:cubicBezTo>
                <a:close/>
              </a:path>
            </a:pathLst>
          </a:custGeom>
          <a:solidFill>
            <a:srgbClr val="2C70A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540" lIns="233540" numCol="1" rIns="233540" spcCol="1270" spcFirstLastPara="0" tIns="233540" vert="horz" wrap="square">
            <a:noAutofit/>
          </a:bodyPr>
          <a:lstStyle/>
          <a:p>
            <a:pPr algn="ctr" defTabSz="12890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2900"/>
          </a:p>
        </p:txBody>
      </p:sp>
      <p:sp>
        <p:nvSpPr>
          <p:cNvPr id="25" name="任意多边形 24"/>
          <p:cNvSpPr/>
          <p:nvPr/>
        </p:nvSpPr>
        <p:spPr>
          <a:xfrm>
            <a:off x="3660354" y="5235103"/>
            <a:ext cx="1343223" cy="1343223"/>
          </a:xfrm>
          <a:custGeom>
            <a:gdLst>
              <a:gd fmla="*/ 0 w 1343223" name="connsiteX0"/>
              <a:gd fmla="*/ 671612 h 1343223" name="connsiteY0"/>
              <a:gd fmla="*/ 671612 w 1343223" name="connsiteX1"/>
              <a:gd fmla="*/ 0 h 1343223" name="connsiteY1"/>
              <a:gd fmla="*/ 1343224 w 1343223" name="connsiteX2"/>
              <a:gd fmla="*/ 671612 h 1343223" name="connsiteY2"/>
              <a:gd fmla="*/ 671612 w 1343223" name="connsiteX3"/>
              <a:gd fmla="*/ 1343224 h 1343223" name="connsiteY3"/>
              <a:gd fmla="*/ 0 w 1343223" name="connsiteX4"/>
              <a:gd fmla="*/ 671612 h 134322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43223" w="1343223">
                <a:moveTo>
                  <a:pt x="0" y="671612"/>
                </a:moveTo>
                <a:cubicBezTo>
                  <a:pt x="0" y="300691"/>
                  <a:pt x="300691" y="0"/>
                  <a:pt x="671612" y="0"/>
                </a:cubicBezTo>
                <a:cubicBezTo>
                  <a:pt x="1042533" y="0"/>
                  <a:pt x="1343224" y="300691"/>
                  <a:pt x="1343224" y="671612"/>
                </a:cubicBezTo>
                <a:cubicBezTo>
                  <a:pt x="1343224" y="1042533"/>
                  <a:pt x="1042533" y="1343224"/>
                  <a:pt x="671612" y="1343224"/>
                </a:cubicBezTo>
                <a:cubicBezTo>
                  <a:pt x="300691" y="1343224"/>
                  <a:pt x="0" y="1042533"/>
                  <a:pt x="0" y="671612"/>
                </a:cubicBezTo>
                <a:close/>
              </a:path>
            </a:pathLst>
          </a:custGeom>
          <a:solidFill>
            <a:srgbClr val="2C70A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540" lIns="233540" numCol="1" rIns="233540" spcCol="1270" spcFirstLastPara="0" tIns="233540" vert="horz" wrap="square">
            <a:noAutofit/>
          </a:bodyPr>
          <a:lstStyle/>
          <a:p>
            <a:pPr algn="ctr" defTabSz="12890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2900"/>
          </a:p>
        </p:txBody>
      </p:sp>
      <p:sp>
        <p:nvSpPr>
          <p:cNvPr id="26" name="任意多边形 25"/>
          <p:cNvSpPr/>
          <p:nvPr/>
        </p:nvSpPr>
        <p:spPr>
          <a:xfrm>
            <a:off x="1625090" y="3199839"/>
            <a:ext cx="1343223" cy="1343223"/>
          </a:xfrm>
          <a:custGeom>
            <a:gdLst>
              <a:gd fmla="*/ 0 w 1343223" name="connsiteX0"/>
              <a:gd fmla="*/ 671612 h 1343223" name="connsiteY0"/>
              <a:gd fmla="*/ 671612 w 1343223" name="connsiteX1"/>
              <a:gd fmla="*/ 0 h 1343223" name="connsiteY1"/>
              <a:gd fmla="*/ 1343224 w 1343223" name="connsiteX2"/>
              <a:gd fmla="*/ 671612 h 1343223" name="connsiteY2"/>
              <a:gd fmla="*/ 671612 w 1343223" name="connsiteX3"/>
              <a:gd fmla="*/ 1343224 h 1343223" name="connsiteY3"/>
              <a:gd fmla="*/ 0 w 1343223" name="connsiteX4"/>
              <a:gd fmla="*/ 671612 h 134322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43223" w="1343223">
                <a:moveTo>
                  <a:pt x="0" y="671612"/>
                </a:moveTo>
                <a:cubicBezTo>
                  <a:pt x="0" y="300691"/>
                  <a:pt x="300691" y="0"/>
                  <a:pt x="671612" y="0"/>
                </a:cubicBezTo>
                <a:cubicBezTo>
                  <a:pt x="1042533" y="0"/>
                  <a:pt x="1343224" y="300691"/>
                  <a:pt x="1343224" y="671612"/>
                </a:cubicBezTo>
                <a:cubicBezTo>
                  <a:pt x="1343224" y="1042533"/>
                  <a:pt x="1042533" y="1343224"/>
                  <a:pt x="671612" y="1343224"/>
                </a:cubicBezTo>
                <a:cubicBezTo>
                  <a:pt x="300691" y="1343224"/>
                  <a:pt x="0" y="1042533"/>
                  <a:pt x="0" y="671612"/>
                </a:cubicBezTo>
                <a:close/>
              </a:path>
            </a:pathLst>
          </a:custGeom>
          <a:solidFill>
            <a:srgbClr val="2C70A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233540" lIns="233540" numCol="1" rIns="233540" spcCol="1270" spcFirstLastPara="0" tIns="233540" vert="horz" wrap="square">
            <a:noAutofit/>
          </a:bodyPr>
          <a:lstStyle/>
          <a:p>
            <a:pPr algn="ctr" defTabSz="12890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2900"/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702" y="5010648"/>
            <a:ext cx="303750" cy="315000"/>
          </a:xfrm>
          <a:prstGeom prst="rect">
            <a:avLst/>
          </a:prstGeom>
        </p:spPr>
      </p:pic>
      <p:grpSp>
        <p:nvGrpSpPr>
          <p:cNvPr id="39" name="组合 38"/>
          <p:cNvGrpSpPr>
            <a:grpSpLocks noChangeAspect="1"/>
          </p:cNvGrpSpPr>
          <p:nvPr/>
        </p:nvGrpSpPr>
        <p:grpSpPr>
          <a:xfrm>
            <a:off x="4003049" y="1465350"/>
            <a:ext cx="845275" cy="846692"/>
            <a:chOff x="7224806" y="1746706"/>
            <a:chExt cx="947737" cy="949326"/>
          </a:xfrm>
        </p:grpSpPr>
        <p:sp>
          <p:nvSpPr>
            <p:cNvPr id="33" name="Freeform 5"/>
            <p:cNvSpPr/>
            <p:nvPr/>
          </p:nvSpPr>
          <p:spPr bwMode="auto">
            <a:xfrm>
              <a:off x="7224806" y="1746706"/>
              <a:ext cx="374650" cy="536575"/>
            </a:xfrm>
            <a:custGeom>
              <a:gdLst>
                <a:gd fmla="*/ 30 w 30" name="T0"/>
                <a:gd fmla="*/ 0 h 43" name="T1"/>
                <a:gd fmla="*/ 0 w 30" name="T2"/>
                <a:gd fmla="*/ 0 h 43" name="T3"/>
                <a:gd fmla="*/ 0 w 30" name="T4"/>
                <a:gd fmla="*/ 30 h 43" name="T5"/>
                <a:gd fmla="*/ 5 w 30" name="T6"/>
                <a:gd fmla="*/ 30 h 43" name="T7"/>
                <a:gd fmla="*/ 13 w 30" name="T8"/>
                <a:gd fmla="*/ 25 h 43" name="T9"/>
                <a:gd fmla="*/ 21 w 30" name="T10"/>
                <a:gd fmla="*/ 33 h 43" name="T11"/>
                <a:gd fmla="*/ 13 w 30" name="T12"/>
                <a:gd fmla="*/ 43 h 4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3" w="30">
                  <a:moveTo>
                    <a:pt x="3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6" y="27"/>
                    <a:pt x="9" y="25"/>
                    <a:pt x="13" y="25"/>
                  </a:cubicBezTo>
                  <a:cubicBezTo>
                    <a:pt x="18" y="25"/>
                    <a:pt x="21" y="28"/>
                    <a:pt x="21" y="33"/>
                  </a:cubicBezTo>
                  <a:cubicBezTo>
                    <a:pt x="21" y="38"/>
                    <a:pt x="18" y="43"/>
                    <a:pt x="13" y="43"/>
                  </a:cubicBezTo>
                </a:path>
              </a:pathLst>
            </a:custGeom>
            <a:solidFill>
              <a:schemeClr val="bg1"/>
            </a:solidFill>
            <a:ln cap="rnd" w="36513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6"/>
            <p:cNvSpPr/>
            <p:nvPr/>
          </p:nvSpPr>
          <p:spPr bwMode="auto">
            <a:xfrm>
              <a:off x="7224806" y="2208669"/>
              <a:ext cx="374650" cy="238125"/>
            </a:xfrm>
            <a:custGeom>
              <a:gdLst>
                <a:gd fmla="*/ 0 w 236" name="T0"/>
                <a:gd fmla="*/ 0 h 150" name="T1"/>
                <a:gd fmla="*/ 0 w 236" name="T2"/>
                <a:gd fmla="*/ 150 h 150" name="T3"/>
                <a:gd fmla="*/ 236 w 236" name="T4"/>
                <a:gd fmla="*/ 150 h 150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50" w="236">
                  <a:moveTo>
                    <a:pt x="0" y="0"/>
                  </a:moveTo>
                  <a:lnTo>
                    <a:pt x="0" y="150"/>
                  </a:lnTo>
                  <a:lnTo>
                    <a:pt x="236" y="150"/>
                  </a:lnTo>
                </a:path>
              </a:pathLst>
            </a:custGeom>
            <a:solidFill>
              <a:schemeClr val="bg1"/>
            </a:solidFill>
            <a:ln cap="rnd" w="36513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7"/>
            <p:cNvSpPr/>
            <p:nvPr/>
          </p:nvSpPr>
          <p:spPr bwMode="auto">
            <a:xfrm>
              <a:off x="7286718" y="2208669"/>
              <a:ext cx="100012" cy="74613"/>
            </a:xfrm>
            <a:custGeom>
              <a:gdLst>
                <a:gd fmla="*/ 0 w 8" name="T0"/>
                <a:gd fmla="*/ 0 h 6" name="T1"/>
                <a:gd fmla="*/ 8 w 8" name="T2"/>
                <a:gd fmla="*/ 6 h 6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6" w="8">
                  <a:moveTo>
                    <a:pt x="0" y="0"/>
                  </a:moveTo>
                  <a:cubicBezTo>
                    <a:pt x="1" y="4"/>
                    <a:pt x="4" y="6"/>
                    <a:pt x="8" y="6"/>
                  </a:cubicBezTo>
                </a:path>
              </a:pathLst>
            </a:custGeom>
            <a:solidFill>
              <a:schemeClr val="bg1"/>
            </a:solidFill>
            <a:ln cap="rnd" w="36513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8"/>
            <p:cNvSpPr/>
            <p:nvPr/>
          </p:nvSpPr>
          <p:spPr bwMode="auto">
            <a:xfrm>
              <a:off x="7535956" y="1746706"/>
              <a:ext cx="636587" cy="536575"/>
            </a:xfrm>
            <a:custGeom>
              <a:gdLst>
                <a:gd fmla="*/ 34 w 51" name="T0"/>
                <a:gd fmla="*/ 37 h 43" name="T1"/>
                <a:gd fmla="*/ 42 w 51" name="T2"/>
                <a:gd fmla="*/ 43 h 43" name="T3"/>
                <a:gd fmla="*/ 51 w 51" name="T4"/>
                <a:gd fmla="*/ 33 h 43" name="T5"/>
                <a:gd fmla="*/ 42 w 51" name="T6"/>
                <a:gd fmla="*/ 25 h 43" name="T7"/>
                <a:gd fmla="*/ 34 w 51" name="T8"/>
                <a:gd fmla="*/ 30 h 43" name="T9"/>
                <a:gd fmla="*/ 31 w 51" name="T10"/>
                <a:gd fmla="*/ 30 h 43" name="T11"/>
                <a:gd fmla="*/ 31 w 51" name="T12"/>
                <a:gd fmla="*/ 0 h 43" name="T13"/>
                <a:gd fmla="*/ 11 w 51" name="T14"/>
                <a:gd fmla="*/ 0 h 43" name="T15"/>
                <a:gd fmla="*/ 11 w 51" name="T16"/>
                <a:gd fmla="*/ 5 h 43" name="T17"/>
                <a:gd fmla="*/ 18 w 51" name="T18"/>
                <a:gd fmla="*/ 13 h 43" name="T19"/>
                <a:gd fmla="*/ 8 w 51" name="T20"/>
                <a:gd fmla="*/ 21 h 43" name="T21"/>
                <a:gd fmla="*/ 0 w 51" name="T22"/>
                <a:gd fmla="*/ 13 h 4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3" w="51">
                  <a:moveTo>
                    <a:pt x="34" y="37"/>
                  </a:moveTo>
                  <a:cubicBezTo>
                    <a:pt x="35" y="41"/>
                    <a:pt x="39" y="43"/>
                    <a:pt x="42" y="43"/>
                  </a:cubicBezTo>
                  <a:cubicBezTo>
                    <a:pt x="47" y="43"/>
                    <a:pt x="51" y="38"/>
                    <a:pt x="51" y="33"/>
                  </a:cubicBezTo>
                  <a:cubicBezTo>
                    <a:pt x="51" y="28"/>
                    <a:pt x="47" y="25"/>
                    <a:pt x="42" y="25"/>
                  </a:cubicBezTo>
                  <a:cubicBezTo>
                    <a:pt x="39" y="25"/>
                    <a:pt x="35" y="27"/>
                    <a:pt x="34" y="30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5" y="6"/>
                    <a:pt x="18" y="9"/>
                    <a:pt x="18" y="13"/>
                  </a:cubicBezTo>
                  <a:cubicBezTo>
                    <a:pt x="18" y="18"/>
                    <a:pt x="13" y="21"/>
                    <a:pt x="8" y="21"/>
                  </a:cubicBezTo>
                  <a:cubicBezTo>
                    <a:pt x="3" y="21"/>
                    <a:pt x="0" y="18"/>
                    <a:pt x="0" y="13"/>
                  </a:cubicBezTo>
                </a:path>
              </a:pathLst>
            </a:custGeom>
            <a:solidFill>
              <a:schemeClr val="bg1"/>
            </a:solidFill>
            <a:ln cap="rnd" w="36513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9"/>
            <p:cNvSpPr/>
            <p:nvPr/>
          </p:nvSpPr>
          <p:spPr bwMode="auto">
            <a:xfrm>
              <a:off x="7535956" y="2208669"/>
              <a:ext cx="387350" cy="487363"/>
            </a:xfrm>
            <a:custGeom>
              <a:gdLst>
                <a:gd fmla="*/ 5 w 31" name="T0"/>
                <a:gd fmla="*/ 22 h 39" name="T1"/>
                <a:gd fmla="*/ 0 w 31" name="T2"/>
                <a:gd fmla="*/ 30 h 39" name="T3"/>
                <a:gd fmla="*/ 8 w 31" name="T4"/>
                <a:gd fmla="*/ 39 h 39" name="T5"/>
                <a:gd fmla="*/ 18 w 31" name="T6"/>
                <a:gd fmla="*/ 30 h 39" name="T7"/>
                <a:gd fmla="*/ 11 w 31" name="T8"/>
                <a:gd fmla="*/ 22 h 39" name="T9"/>
                <a:gd fmla="*/ 11 w 31" name="T10"/>
                <a:gd fmla="*/ 19 h 39" name="T11"/>
                <a:gd fmla="*/ 31 w 31" name="T12"/>
                <a:gd fmla="*/ 19 h 39" name="T13"/>
                <a:gd fmla="*/ 31 w 31" name="T14"/>
                <a:gd fmla="*/ 0 h 39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9" w="31">
                  <a:moveTo>
                    <a:pt x="5" y="22"/>
                  </a:moveTo>
                  <a:cubicBezTo>
                    <a:pt x="2" y="23"/>
                    <a:pt x="0" y="26"/>
                    <a:pt x="0" y="30"/>
                  </a:cubicBezTo>
                  <a:cubicBezTo>
                    <a:pt x="0" y="35"/>
                    <a:pt x="3" y="39"/>
                    <a:pt x="8" y="39"/>
                  </a:cubicBezTo>
                  <a:cubicBezTo>
                    <a:pt x="13" y="39"/>
                    <a:pt x="18" y="35"/>
                    <a:pt x="18" y="30"/>
                  </a:cubicBezTo>
                  <a:cubicBezTo>
                    <a:pt x="18" y="27"/>
                    <a:pt x="15" y="23"/>
                    <a:pt x="11" y="22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0"/>
                    <a:pt x="31" y="0"/>
                    <a:pt x="31" y="0"/>
                  </a:cubicBezTo>
                </a:path>
              </a:pathLst>
            </a:custGeom>
            <a:solidFill>
              <a:schemeClr val="bg1"/>
            </a:solidFill>
            <a:ln cap="rnd" w="36513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10"/>
            <p:cNvSpPr/>
            <p:nvPr/>
          </p:nvSpPr>
          <p:spPr bwMode="auto">
            <a:xfrm>
              <a:off x="7535956" y="1808619"/>
              <a:ext cx="63500" cy="100013"/>
            </a:xfrm>
            <a:custGeom>
              <a:gdLst>
                <a:gd fmla="*/ 5 w 5" name="T0"/>
                <a:gd fmla="*/ 0 h 8" name="T1"/>
                <a:gd fmla="*/ 0 w 5" name="T2"/>
                <a:gd fmla="*/ 8 h 8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8" w="5">
                  <a:moveTo>
                    <a:pt x="5" y="0"/>
                  </a:moveTo>
                  <a:cubicBezTo>
                    <a:pt x="2" y="1"/>
                    <a:pt x="0" y="4"/>
                    <a:pt x="0" y="8"/>
                  </a:cubicBezTo>
                </a:path>
              </a:pathLst>
            </a:custGeom>
            <a:solidFill>
              <a:schemeClr val="bg1"/>
            </a:solidFill>
            <a:ln cap="rnd" w="36513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2" name="Freeform 14"/>
          <p:cNvSpPr/>
          <p:nvPr/>
        </p:nvSpPr>
        <p:spPr bwMode="auto">
          <a:xfrm>
            <a:off x="6051373" y="3507200"/>
            <a:ext cx="706438" cy="708025"/>
          </a:xfrm>
          <a:custGeom>
            <a:gdLst>
              <a:gd fmla="*/ 47 w 54" name="T0"/>
              <a:gd fmla="*/ 28 h 54" name="T1"/>
              <a:gd fmla="*/ 47 w 54" name="T2"/>
              <a:gd fmla="*/ 26 h 54" name="T3"/>
              <a:gd fmla="*/ 53 w 54" name="T4"/>
              <a:gd fmla="*/ 21 h 54" name="T5"/>
              <a:gd fmla="*/ 52 w 54" name="T6"/>
              <a:gd fmla="*/ 14 h 54" name="T7"/>
              <a:gd fmla="*/ 44 w 54" name="T8"/>
              <a:gd fmla="*/ 14 h 54" name="T9"/>
              <a:gd fmla="*/ 40 w 54" name="T10"/>
              <a:gd fmla="*/ 12 h 54" name="T11"/>
              <a:gd fmla="*/ 41 w 54" name="T12"/>
              <a:gd fmla="*/ 4 h 54" name="T13"/>
              <a:gd fmla="*/ 35 w 54" name="T14"/>
              <a:gd fmla="*/ 0 h 54" name="T15"/>
              <a:gd fmla="*/ 30 w 54" name="T16"/>
              <a:gd fmla="*/ 6 h 54" name="T17"/>
              <a:gd fmla="*/ 27 w 54" name="T18"/>
              <a:gd fmla="*/ 7 h 54" name="T19"/>
              <a:gd fmla="*/ 24 w 54" name="T20"/>
              <a:gd fmla="*/ 6 h 54" name="T21"/>
              <a:gd fmla="*/ 19 w 54" name="T22"/>
              <a:gd fmla="*/ 0 h 54" name="T23"/>
              <a:gd fmla="*/ 13 w 54" name="T24"/>
              <a:gd fmla="*/ 4 h 54" name="T25"/>
              <a:gd fmla="*/ 14 w 54" name="T26"/>
              <a:gd fmla="*/ 12 h 54" name="T27"/>
              <a:gd fmla="*/ 10 w 54" name="T28"/>
              <a:gd fmla="*/ 14 h 54" name="T29"/>
              <a:gd fmla="*/ 2 w 54" name="T30"/>
              <a:gd fmla="*/ 14 h 54" name="T31"/>
              <a:gd fmla="*/ 1 w 54" name="T32"/>
              <a:gd fmla="*/ 21 h 54" name="T33"/>
              <a:gd fmla="*/ 7 w 54" name="T34"/>
              <a:gd fmla="*/ 26 h 54" name="T35"/>
              <a:gd fmla="*/ 7 w 54" name="T36"/>
              <a:gd fmla="*/ 28 h 54" name="T37"/>
              <a:gd fmla="*/ 1 w 54" name="T38"/>
              <a:gd fmla="*/ 33 h 54" name="T39"/>
              <a:gd fmla="*/ 2 w 54" name="T40"/>
              <a:gd fmla="*/ 40 h 54" name="T41"/>
              <a:gd fmla="*/ 10 w 54" name="T42"/>
              <a:gd fmla="*/ 40 h 54" name="T43"/>
              <a:gd fmla="*/ 14 w 54" name="T44"/>
              <a:gd fmla="*/ 42 h 54" name="T45"/>
              <a:gd fmla="*/ 13 w 54" name="T46"/>
              <a:gd fmla="*/ 50 h 54" name="T47"/>
              <a:gd fmla="*/ 19 w 54" name="T48"/>
              <a:gd fmla="*/ 54 h 54" name="T49"/>
              <a:gd fmla="*/ 24 w 54" name="T50"/>
              <a:gd fmla="*/ 48 h 54" name="T51"/>
              <a:gd fmla="*/ 27 w 54" name="T52"/>
              <a:gd fmla="*/ 47 h 54" name="T53"/>
              <a:gd fmla="*/ 30 w 54" name="T54"/>
              <a:gd fmla="*/ 48 h 54" name="T55"/>
              <a:gd fmla="*/ 35 w 54" name="T56"/>
              <a:gd fmla="*/ 54 h 54" name="T57"/>
              <a:gd fmla="*/ 41 w 54" name="T58"/>
              <a:gd fmla="*/ 50 h 54" name="T59"/>
              <a:gd fmla="*/ 40 w 54" name="T60"/>
              <a:gd fmla="*/ 42 h 54" name="T61"/>
              <a:gd fmla="*/ 44 w 54" name="T62"/>
              <a:gd fmla="*/ 40 h 54" name="T63"/>
              <a:gd fmla="*/ 52 w 54" name="T64"/>
              <a:gd fmla="*/ 40 h 54" name="T65"/>
              <a:gd fmla="*/ 53 w 54" name="T66"/>
              <a:gd fmla="*/ 33 h 54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b="b" l="0" r="r" t="0"/>
            <a:pathLst>
              <a:path h="54" w="54">
                <a:moveTo>
                  <a:pt x="48" y="30"/>
                </a:moveTo>
                <a:cubicBezTo>
                  <a:pt x="47" y="30"/>
                  <a:pt x="47" y="29"/>
                  <a:pt x="47" y="28"/>
                </a:cubicBezTo>
                <a:cubicBezTo>
                  <a:pt x="47" y="28"/>
                  <a:pt x="47" y="28"/>
                  <a:pt x="47" y="27"/>
                </a:cubicBezTo>
                <a:cubicBezTo>
                  <a:pt x="47" y="26"/>
                  <a:pt x="47" y="26"/>
                  <a:pt x="47" y="26"/>
                </a:cubicBezTo>
                <a:cubicBezTo>
                  <a:pt x="47" y="25"/>
                  <a:pt x="47" y="24"/>
                  <a:pt x="48" y="24"/>
                </a:cubicBezTo>
                <a:cubicBezTo>
                  <a:pt x="53" y="21"/>
                  <a:pt x="53" y="21"/>
                  <a:pt x="53" y="21"/>
                </a:cubicBezTo>
                <a:cubicBezTo>
                  <a:pt x="54" y="20"/>
                  <a:pt x="54" y="19"/>
                  <a:pt x="54" y="19"/>
                </a:cubicBezTo>
                <a:cubicBezTo>
                  <a:pt x="52" y="14"/>
                  <a:pt x="52" y="14"/>
                  <a:pt x="52" y="14"/>
                </a:cubicBezTo>
                <a:cubicBezTo>
                  <a:pt x="52" y="13"/>
                  <a:pt x="51" y="13"/>
                  <a:pt x="50" y="13"/>
                </a:cubicBezTo>
                <a:cubicBezTo>
                  <a:pt x="44" y="14"/>
                  <a:pt x="44" y="14"/>
                  <a:pt x="44" y="14"/>
                </a:cubicBezTo>
                <a:cubicBezTo>
                  <a:pt x="43" y="14"/>
                  <a:pt x="42" y="14"/>
                  <a:pt x="42" y="14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12"/>
                  <a:pt x="40" y="11"/>
                  <a:pt x="40" y="10"/>
                </a:cubicBezTo>
                <a:cubicBezTo>
                  <a:pt x="41" y="4"/>
                  <a:pt x="41" y="4"/>
                  <a:pt x="41" y="4"/>
                </a:cubicBezTo>
                <a:cubicBezTo>
                  <a:pt x="41" y="3"/>
                  <a:pt x="41" y="2"/>
                  <a:pt x="40" y="2"/>
                </a:cubicBezTo>
                <a:cubicBezTo>
                  <a:pt x="35" y="0"/>
                  <a:pt x="35" y="0"/>
                  <a:pt x="35" y="0"/>
                </a:cubicBezTo>
                <a:cubicBezTo>
                  <a:pt x="35" y="0"/>
                  <a:pt x="34" y="0"/>
                  <a:pt x="33" y="1"/>
                </a:cubicBezTo>
                <a:cubicBezTo>
                  <a:pt x="30" y="6"/>
                  <a:pt x="30" y="6"/>
                  <a:pt x="30" y="6"/>
                </a:cubicBezTo>
                <a:cubicBezTo>
                  <a:pt x="30" y="7"/>
                  <a:pt x="29" y="7"/>
                  <a:pt x="28" y="7"/>
                </a:cubicBezTo>
                <a:cubicBezTo>
                  <a:pt x="28" y="7"/>
                  <a:pt x="28" y="7"/>
                  <a:pt x="27" y="7"/>
                </a:cubicBezTo>
                <a:cubicBezTo>
                  <a:pt x="26" y="7"/>
                  <a:pt x="26" y="7"/>
                  <a:pt x="26" y="7"/>
                </a:cubicBezTo>
                <a:cubicBezTo>
                  <a:pt x="25" y="7"/>
                  <a:pt x="24" y="7"/>
                  <a:pt x="24" y="6"/>
                </a:cubicBezTo>
                <a:cubicBezTo>
                  <a:pt x="21" y="1"/>
                  <a:pt x="21" y="1"/>
                  <a:pt x="21" y="1"/>
                </a:cubicBezTo>
                <a:cubicBezTo>
                  <a:pt x="20" y="0"/>
                  <a:pt x="19" y="0"/>
                  <a:pt x="19" y="0"/>
                </a:cubicBezTo>
                <a:cubicBezTo>
                  <a:pt x="14" y="2"/>
                  <a:pt x="14" y="2"/>
                  <a:pt x="14" y="2"/>
                </a:cubicBezTo>
                <a:cubicBezTo>
                  <a:pt x="13" y="2"/>
                  <a:pt x="13" y="3"/>
                  <a:pt x="13" y="4"/>
                </a:cubicBezTo>
                <a:cubicBezTo>
                  <a:pt x="14" y="10"/>
                  <a:pt x="14" y="10"/>
                  <a:pt x="14" y="10"/>
                </a:cubicBezTo>
                <a:cubicBezTo>
                  <a:pt x="14" y="11"/>
                  <a:pt x="14" y="12"/>
                  <a:pt x="14" y="12"/>
                </a:cubicBezTo>
                <a:cubicBezTo>
                  <a:pt x="12" y="14"/>
                  <a:pt x="12" y="14"/>
                  <a:pt x="12" y="14"/>
                </a:cubicBezTo>
                <a:cubicBezTo>
                  <a:pt x="12" y="14"/>
                  <a:pt x="11" y="14"/>
                  <a:pt x="10" y="14"/>
                </a:cubicBezTo>
                <a:cubicBezTo>
                  <a:pt x="4" y="13"/>
                  <a:pt x="4" y="13"/>
                  <a:pt x="4" y="13"/>
                </a:cubicBezTo>
                <a:cubicBezTo>
                  <a:pt x="3" y="13"/>
                  <a:pt x="2" y="13"/>
                  <a:pt x="2" y="14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20"/>
                  <a:pt x="1" y="21"/>
                </a:cubicBezTo>
                <a:cubicBezTo>
                  <a:pt x="6" y="24"/>
                  <a:pt x="6" y="24"/>
                  <a:pt x="6" y="24"/>
                </a:cubicBezTo>
                <a:cubicBezTo>
                  <a:pt x="7" y="24"/>
                  <a:pt x="7" y="25"/>
                  <a:pt x="7" y="26"/>
                </a:cubicBezTo>
                <a:cubicBezTo>
                  <a:pt x="7" y="26"/>
                  <a:pt x="7" y="26"/>
                  <a:pt x="7" y="27"/>
                </a:cubicBezTo>
                <a:cubicBezTo>
                  <a:pt x="7" y="28"/>
                  <a:pt x="7" y="28"/>
                  <a:pt x="7" y="28"/>
                </a:cubicBezTo>
                <a:cubicBezTo>
                  <a:pt x="7" y="29"/>
                  <a:pt x="7" y="30"/>
                  <a:pt x="6" y="30"/>
                </a:cubicBezTo>
                <a:cubicBezTo>
                  <a:pt x="1" y="33"/>
                  <a:pt x="1" y="33"/>
                  <a:pt x="1" y="33"/>
                </a:cubicBezTo>
                <a:cubicBezTo>
                  <a:pt x="0" y="34"/>
                  <a:pt x="0" y="35"/>
                  <a:pt x="0" y="35"/>
                </a:cubicBezTo>
                <a:cubicBezTo>
                  <a:pt x="2" y="40"/>
                  <a:pt x="2" y="40"/>
                  <a:pt x="2" y="40"/>
                </a:cubicBezTo>
                <a:cubicBezTo>
                  <a:pt x="2" y="41"/>
                  <a:pt x="3" y="41"/>
                  <a:pt x="4" y="41"/>
                </a:cubicBezTo>
                <a:cubicBezTo>
                  <a:pt x="10" y="40"/>
                  <a:pt x="10" y="40"/>
                  <a:pt x="10" y="40"/>
                </a:cubicBezTo>
                <a:cubicBezTo>
                  <a:pt x="11" y="40"/>
                  <a:pt x="12" y="40"/>
                  <a:pt x="12" y="40"/>
                </a:cubicBezTo>
                <a:cubicBezTo>
                  <a:pt x="14" y="42"/>
                  <a:pt x="14" y="42"/>
                  <a:pt x="14" y="42"/>
                </a:cubicBezTo>
                <a:cubicBezTo>
                  <a:pt x="14" y="42"/>
                  <a:pt x="14" y="43"/>
                  <a:pt x="14" y="44"/>
                </a:cubicBezTo>
                <a:cubicBezTo>
                  <a:pt x="13" y="50"/>
                  <a:pt x="13" y="50"/>
                  <a:pt x="13" y="50"/>
                </a:cubicBezTo>
                <a:cubicBezTo>
                  <a:pt x="13" y="51"/>
                  <a:pt x="13" y="52"/>
                  <a:pt x="14" y="52"/>
                </a:cubicBezTo>
                <a:cubicBezTo>
                  <a:pt x="19" y="54"/>
                  <a:pt x="19" y="54"/>
                  <a:pt x="19" y="54"/>
                </a:cubicBezTo>
                <a:cubicBezTo>
                  <a:pt x="19" y="54"/>
                  <a:pt x="20" y="54"/>
                  <a:pt x="21" y="53"/>
                </a:cubicBezTo>
                <a:cubicBezTo>
                  <a:pt x="24" y="48"/>
                  <a:pt x="24" y="48"/>
                  <a:pt x="24" y="48"/>
                </a:cubicBezTo>
                <a:cubicBezTo>
                  <a:pt x="24" y="47"/>
                  <a:pt x="25" y="47"/>
                  <a:pt x="26" y="47"/>
                </a:cubicBezTo>
                <a:cubicBezTo>
                  <a:pt x="26" y="47"/>
                  <a:pt x="26" y="47"/>
                  <a:pt x="27" y="47"/>
                </a:cubicBezTo>
                <a:cubicBezTo>
                  <a:pt x="28" y="47"/>
                  <a:pt x="28" y="47"/>
                  <a:pt x="28" y="47"/>
                </a:cubicBezTo>
                <a:cubicBezTo>
                  <a:pt x="29" y="47"/>
                  <a:pt x="30" y="47"/>
                  <a:pt x="30" y="48"/>
                </a:cubicBezTo>
                <a:cubicBezTo>
                  <a:pt x="33" y="53"/>
                  <a:pt x="33" y="53"/>
                  <a:pt x="33" y="53"/>
                </a:cubicBezTo>
                <a:cubicBezTo>
                  <a:pt x="34" y="54"/>
                  <a:pt x="35" y="54"/>
                  <a:pt x="35" y="54"/>
                </a:cubicBezTo>
                <a:cubicBezTo>
                  <a:pt x="40" y="52"/>
                  <a:pt x="40" y="52"/>
                  <a:pt x="40" y="52"/>
                </a:cubicBezTo>
                <a:cubicBezTo>
                  <a:pt x="41" y="52"/>
                  <a:pt x="41" y="51"/>
                  <a:pt x="41" y="50"/>
                </a:cubicBezTo>
                <a:cubicBezTo>
                  <a:pt x="40" y="44"/>
                  <a:pt x="40" y="44"/>
                  <a:pt x="40" y="44"/>
                </a:cubicBezTo>
                <a:cubicBezTo>
                  <a:pt x="40" y="43"/>
                  <a:pt x="40" y="42"/>
                  <a:pt x="40" y="42"/>
                </a:cubicBezTo>
                <a:cubicBezTo>
                  <a:pt x="42" y="40"/>
                  <a:pt x="42" y="40"/>
                  <a:pt x="42" y="40"/>
                </a:cubicBezTo>
                <a:cubicBezTo>
                  <a:pt x="42" y="40"/>
                  <a:pt x="43" y="40"/>
                  <a:pt x="44" y="40"/>
                </a:cubicBezTo>
                <a:cubicBezTo>
                  <a:pt x="50" y="41"/>
                  <a:pt x="50" y="41"/>
                  <a:pt x="50" y="41"/>
                </a:cubicBezTo>
                <a:cubicBezTo>
                  <a:pt x="51" y="41"/>
                  <a:pt x="52" y="41"/>
                  <a:pt x="52" y="40"/>
                </a:cubicBezTo>
                <a:cubicBezTo>
                  <a:pt x="54" y="35"/>
                  <a:pt x="54" y="35"/>
                  <a:pt x="54" y="35"/>
                </a:cubicBezTo>
                <a:cubicBezTo>
                  <a:pt x="54" y="35"/>
                  <a:pt x="54" y="34"/>
                  <a:pt x="53" y="33"/>
                </a:cubicBezTo>
                <a:lnTo>
                  <a:pt x="48" y="30"/>
                </a:lnTo>
                <a:close/>
              </a:path>
            </a:pathLst>
          </a:custGeom>
          <a:solidFill>
            <a:schemeClr val="bg1"/>
          </a:solidFill>
          <a:ln cap="rnd" w="39688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52" name="组合 51"/>
          <p:cNvGrpSpPr/>
          <p:nvPr/>
        </p:nvGrpSpPr>
        <p:grpSpPr>
          <a:xfrm>
            <a:off x="3935068" y="5488349"/>
            <a:ext cx="774757" cy="803951"/>
            <a:chOff x="3949816" y="5473601"/>
            <a:chExt cx="774757" cy="803951"/>
          </a:xfrm>
        </p:grpSpPr>
        <p:sp>
          <p:nvSpPr>
            <p:cNvPr id="47" name="AutoShape 17"/>
            <p:cNvSpPr>
              <a:spLocks noChangeArrowheads="1" noChangeAspect="1" noTextEdit="1"/>
            </p:cNvSpPr>
            <p:nvPr/>
          </p:nvSpPr>
          <p:spPr bwMode="auto">
            <a:xfrm>
              <a:off x="3949816" y="5473601"/>
              <a:ext cx="774757" cy="803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19"/>
            <p:cNvSpPr/>
            <p:nvPr/>
          </p:nvSpPr>
          <p:spPr bwMode="auto">
            <a:xfrm>
              <a:off x="4048626" y="5563428"/>
              <a:ext cx="596226" cy="595103"/>
            </a:xfrm>
            <a:custGeom>
              <a:gdLst>
                <a:gd fmla="*/ 416 w 531" name="T0"/>
                <a:gd fmla="*/ 0 h 530" name="T1"/>
                <a:gd fmla="*/ 0 w 531" name="T2"/>
                <a:gd fmla="*/ 415 h 530" name="T3"/>
                <a:gd fmla="*/ 115 w 531" name="T4"/>
                <a:gd fmla="*/ 530 h 530" name="T5"/>
                <a:gd fmla="*/ 531 w 531" name="T6"/>
                <a:gd fmla="*/ 114 h 530" name="T7"/>
                <a:gd fmla="*/ 416 w 531" name="T8"/>
                <a:gd fmla="*/ 0 h 53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30" w="531">
                  <a:moveTo>
                    <a:pt x="416" y="0"/>
                  </a:moveTo>
                  <a:lnTo>
                    <a:pt x="0" y="415"/>
                  </a:lnTo>
                  <a:lnTo>
                    <a:pt x="115" y="530"/>
                  </a:lnTo>
                  <a:lnTo>
                    <a:pt x="531" y="114"/>
                  </a:lnTo>
                  <a:lnTo>
                    <a:pt x="416" y="0"/>
                  </a:lnTo>
                  <a:close/>
                </a:path>
              </a:pathLst>
            </a:custGeom>
            <a:solidFill>
              <a:schemeClr val="bg1"/>
            </a:solidFill>
            <a:ln cap="rnd" w="42863">
              <a:solidFill>
                <a:schemeClr val="accent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20"/>
            <p:cNvSpPr/>
            <p:nvPr/>
          </p:nvSpPr>
          <p:spPr bwMode="auto">
            <a:xfrm>
              <a:off x="4515725" y="5483707"/>
              <a:ext cx="198742" cy="207725"/>
            </a:xfrm>
            <a:custGeom>
              <a:gdLst>
                <a:gd fmla="*/ 14 w 20" name="T0"/>
                <a:gd fmla="*/ 3 h 21" name="T1"/>
                <a:gd fmla="*/ 4 w 20" name="T2"/>
                <a:gd fmla="*/ 3 h 21" name="T3"/>
                <a:gd fmla="*/ 0 w 20" name="T4"/>
                <a:gd fmla="*/ 8 h 21" name="T5"/>
                <a:gd fmla="*/ 0 w 20" name="T6"/>
                <a:gd fmla="*/ 8 h 21" name="T7"/>
                <a:gd fmla="*/ 5 w 20" name="T8"/>
                <a:gd fmla="*/ 13 h 21" name="T9"/>
                <a:gd fmla="*/ 8 w 20" name="T10"/>
                <a:gd fmla="*/ 16 h 21" name="T11"/>
                <a:gd fmla="*/ 12 w 20" name="T12"/>
                <a:gd fmla="*/ 21 h 21" name="T13"/>
                <a:gd fmla="*/ 13 w 20" name="T14"/>
                <a:gd fmla="*/ 20 h 21" name="T15"/>
                <a:gd fmla="*/ 18 w 20" name="T16"/>
                <a:gd fmla="*/ 16 h 21" name="T17"/>
                <a:gd fmla="*/ 18 w 20" name="T18"/>
                <a:gd fmla="*/ 7 h 21" name="T19"/>
                <a:gd fmla="*/ 14 w 20" name="T20"/>
                <a:gd fmla="*/ 3 h 2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1" w="20">
                  <a:moveTo>
                    <a:pt x="14" y="3"/>
                  </a:moveTo>
                  <a:cubicBezTo>
                    <a:pt x="11" y="0"/>
                    <a:pt x="7" y="0"/>
                    <a:pt x="4" y="3"/>
                  </a:cubicBezTo>
                  <a:cubicBezTo>
                    <a:pt x="2" y="5"/>
                    <a:pt x="0" y="7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2" y="10"/>
                    <a:pt x="5" y="13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10" y="18"/>
                    <a:pt x="12" y="20"/>
                    <a:pt x="12" y="21"/>
                  </a:cubicBezTo>
                  <a:cubicBezTo>
                    <a:pt x="13" y="21"/>
                    <a:pt x="13" y="21"/>
                    <a:pt x="13" y="20"/>
                  </a:cubicBezTo>
                  <a:cubicBezTo>
                    <a:pt x="13" y="20"/>
                    <a:pt x="15" y="18"/>
                    <a:pt x="18" y="16"/>
                  </a:cubicBezTo>
                  <a:cubicBezTo>
                    <a:pt x="20" y="13"/>
                    <a:pt x="20" y="9"/>
                    <a:pt x="18" y="7"/>
                  </a:cubicBezTo>
                  <a:lnTo>
                    <a:pt x="14" y="3"/>
                  </a:lnTo>
                  <a:close/>
                </a:path>
              </a:pathLst>
            </a:custGeom>
            <a:solidFill>
              <a:schemeClr val="bg1"/>
            </a:solidFill>
            <a:ln cap="rnd" w="42863">
              <a:solidFill>
                <a:schemeClr val="accent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Line 21"/>
            <p:cNvSpPr>
              <a:spLocks noChangeShapeType="1"/>
            </p:cNvSpPr>
            <p:nvPr/>
          </p:nvSpPr>
          <p:spPr bwMode="auto">
            <a:xfrm>
              <a:off x="4446110" y="5631921"/>
              <a:ext cx="129126" cy="129126"/>
            </a:xfrm>
            <a:prstGeom prst="line">
              <a:avLst/>
            </a:prstGeom>
            <a:noFill/>
            <a:ln cap="rnd" w="42863">
              <a:solidFill>
                <a:schemeClr val="accent1"/>
              </a:solidFill>
              <a:prstDash val="solid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22"/>
            <p:cNvSpPr/>
            <p:nvPr/>
          </p:nvSpPr>
          <p:spPr bwMode="auto">
            <a:xfrm>
              <a:off x="3949816" y="6029405"/>
              <a:ext cx="227936" cy="217830"/>
            </a:xfrm>
            <a:custGeom>
              <a:gdLst>
                <a:gd fmla="*/ 88 w 203" name="T0"/>
                <a:gd fmla="*/ 0 h 194" name="T1"/>
                <a:gd fmla="*/ 0 w 203" name="T2"/>
                <a:gd fmla="*/ 194 h 194" name="T3"/>
                <a:gd fmla="*/ 0 w 203" name="T4"/>
                <a:gd fmla="*/ 194 h 194" name="T5"/>
                <a:gd fmla="*/ 203 w 203" name="T6"/>
                <a:gd fmla="*/ 106 h 19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94" w="203">
                  <a:moveTo>
                    <a:pt x="88" y="0"/>
                  </a:moveTo>
                  <a:lnTo>
                    <a:pt x="0" y="194"/>
                  </a:lnTo>
                  <a:lnTo>
                    <a:pt x="0" y="194"/>
                  </a:lnTo>
                  <a:lnTo>
                    <a:pt x="203" y="106"/>
                  </a:lnTo>
                </a:path>
              </a:pathLst>
            </a:custGeom>
            <a:solidFill>
              <a:schemeClr val="bg1"/>
            </a:solidFill>
            <a:ln cap="rnd" w="42863">
              <a:solidFill>
                <a:schemeClr val="accent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" name="组合 59"/>
          <p:cNvGrpSpPr>
            <a:grpSpLocks noChangeAspect="1"/>
          </p:cNvGrpSpPr>
          <p:nvPr/>
        </p:nvGrpSpPr>
        <p:grpSpPr>
          <a:xfrm>
            <a:off x="2008990" y="3390276"/>
            <a:ext cx="590068" cy="869193"/>
            <a:chOff x="1965325" y="3335338"/>
            <a:chExt cx="647700" cy="954087"/>
          </a:xfrm>
        </p:grpSpPr>
        <p:sp>
          <p:nvSpPr>
            <p:cNvPr id="55" name="AutoShape 24"/>
            <p:cNvSpPr>
              <a:spLocks noChangeArrowheads="1" noChangeAspect="1" noTextEdit="1"/>
            </p:cNvSpPr>
            <p:nvPr/>
          </p:nvSpPr>
          <p:spPr bwMode="auto">
            <a:xfrm>
              <a:off x="1965325" y="3335338"/>
              <a:ext cx="647700" cy="954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26"/>
            <p:cNvSpPr/>
            <p:nvPr/>
          </p:nvSpPr>
          <p:spPr bwMode="auto">
            <a:xfrm>
              <a:off x="2049463" y="3335338"/>
              <a:ext cx="550863" cy="495300"/>
            </a:xfrm>
            <a:custGeom>
              <a:gdLst>
                <a:gd fmla="*/ 36 w 46" name="T0"/>
                <a:gd fmla="*/ 42 h 42" name="T1"/>
                <a:gd fmla="*/ 41 w 46" name="T2"/>
                <a:gd fmla="*/ 32 h 42" name="T3"/>
                <a:gd fmla="*/ 41 w 46" name="T4"/>
                <a:gd fmla="*/ 32 h 42" name="T5"/>
                <a:gd fmla="*/ 31 w 46" name="T6"/>
                <a:gd fmla="*/ 5 h 42" name="T7"/>
                <a:gd fmla="*/ 4 w 46" name="T8"/>
                <a:gd fmla="*/ 13 h 42" name="T9"/>
                <a:gd fmla="*/ 0 w 46" name="T10"/>
                <a:gd fmla="*/ 22 h 42" name="T11"/>
                <a:gd fmla="*/ 2 w 46" name="T12"/>
                <a:gd fmla="*/ 26 h 4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2" w="46">
                  <a:moveTo>
                    <a:pt x="36" y="42"/>
                  </a:moveTo>
                  <a:cubicBezTo>
                    <a:pt x="41" y="32"/>
                    <a:pt x="41" y="32"/>
                    <a:pt x="41" y="32"/>
                  </a:cubicBezTo>
                  <a:cubicBezTo>
                    <a:pt x="41" y="32"/>
                    <a:pt x="41" y="32"/>
                    <a:pt x="41" y="32"/>
                  </a:cubicBezTo>
                  <a:cubicBezTo>
                    <a:pt x="46" y="22"/>
                    <a:pt x="41" y="10"/>
                    <a:pt x="31" y="5"/>
                  </a:cubicBezTo>
                  <a:cubicBezTo>
                    <a:pt x="21" y="0"/>
                    <a:pt x="8" y="4"/>
                    <a:pt x="4" y="13"/>
                  </a:cubicBezTo>
                  <a:cubicBezTo>
                    <a:pt x="4" y="13"/>
                    <a:pt x="0" y="22"/>
                    <a:pt x="0" y="22"/>
                  </a:cubicBezTo>
                  <a:cubicBezTo>
                    <a:pt x="2" y="26"/>
                    <a:pt x="2" y="26"/>
                    <a:pt x="2" y="26"/>
                  </a:cubicBezTo>
                </a:path>
              </a:pathLst>
            </a:custGeom>
            <a:noFill/>
            <a:ln cap="rnd" w="57150">
              <a:solidFill>
                <a:schemeClr val="bg1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27"/>
            <p:cNvSpPr/>
            <p:nvPr/>
          </p:nvSpPr>
          <p:spPr bwMode="auto">
            <a:xfrm>
              <a:off x="1965325" y="3830638"/>
              <a:ext cx="623888" cy="423862"/>
            </a:xfrm>
            <a:custGeom>
              <a:gdLst>
                <a:gd fmla="*/ 50 w 52" name="T0"/>
                <a:gd fmla="*/ 0 h 36" name="T1"/>
                <a:gd fmla="*/ 2 w 52" name="T2"/>
                <a:gd fmla="*/ 0 h 36" name="T3"/>
                <a:gd fmla="*/ 0 w 52" name="T4"/>
                <a:gd fmla="*/ 2 h 36" name="T5"/>
                <a:gd fmla="*/ 0 w 52" name="T6"/>
                <a:gd fmla="*/ 34 h 36" name="T7"/>
                <a:gd fmla="*/ 2 w 52" name="T8"/>
                <a:gd fmla="*/ 36 h 36" name="T9"/>
                <a:gd fmla="*/ 50 w 52" name="T10"/>
                <a:gd fmla="*/ 36 h 36" name="T11"/>
                <a:gd fmla="*/ 52 w 52" name="T12"/>
                <a:gd fmla="*/ 34 h 36" name="T13"/>
                <a:gd fmla="*/ 52 w 52" name="T14"/>
                <a:gd fmla="*/ 2 h 36" name="T15"/>
                <a:gd fmla="*/ 50 w 52" name="T16"/>
                <a:gd fmla="*/ 0 h 3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6" w="52">
                  <a:moveTo>
                    <a:pt x="5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5"/>
                    <a:pt x="1" y="36"/>
                    <a:pt x="2" y="36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51" y="36"/>
                    <a:pt x="52" y="35"/>
                    <a:pt x="52" y="34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52" y="1"/>
                    <a:pt x="51" y="0"/>
                    <a:pt x="50" y="0"/>
                  </a:cubicBezTo>
                  <a:close/>
                </a:path>
              </a:pathLst>
            </a:custGeom>
            <a:solidFill>
              <a:schemeClr val="bg1"/>
            </a:solidFill>
            <a:ln cap="rnd" w="34925">
              <a:solidFill>
                <a:schemeClr val="bg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28"/>
            <p:cNvSpPr/>
            <p:nvPr/>
          </p:nvSpPr>
          <p:spPr bwMode="auto">
            <a:xfrm>
              <a:off x="2228850" y="3924300"/>
              <a:ext cx="96838" cy="176212"/>
            </a:xfrm>
            <a:custGeom>
              <a:gdLst>
                <a:gd fmla="*/ 5 w 8" name="T0"/>
                <a:gd fmla="*/ 8 h 15" name="T1"/>
                <a:gd fmla="*/ 6 w 8" name="T2"/>
                <a:gd fmla="*/ 14 h 15" name="T3"/>
                <a:gd fmla="*/ 6 w 8" name="T4"/>
                <a:gd fmla="*/ 15 h 15" name="T5"/>
                <a:gd fmla="*/ 6 w 8" name="T6"/>
                <a:gd fmla="*/ 15 h 15" name="T7"/>
                <a:gd fmla="*/ 2 w 8" name="T8"/>
                <a:gd fmla="*/ 15 h 15" name="T9"/>
                <a:gd fmla="*/ 2 w 8" name="T10"/>
                <a:gd fmla="*/ 15 h 15" name="T11"/>
                <a:gd fmla="*/ 2 w 8" name="T12"/>
                <a:gd fmla="*/ 14 h 15" name="T13"/>
                <a:gd fmla="*/ 3 w 8" name="T14"/>
                <a:gd fmla="*/ 8 h 15" name="T15"/>
                <a:gd fmla="*/ 0 w 8" name="T16"/>
                <a:gd fmla="*/ 4 h 15" name="T17"/>
                <a:gd fmla="*/ 4 w 8" name="T18"/>
                <a:gd fmla="*/ 0 h 15" name="T19"/>
                <a:gd fmla="*/ 8 w 8" name="T20"/>
                <a:gd fmla="*/ 4 h 15" name="T21"/>
                <a:gd fmla="*/ 5 w 8" name="T22"/>
                <a:gd fmla="*/ 8 h 1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5" w="8">
                  <a:moveTo>
                    <a:pt x="5" y="8"/>
                  </a:moveTo>
                  <a:cubicBezTo>
                    <a:pt x="6" y="14"/>
                    <a:pt x="6" y="14"/>
                    <a:pt x="6" y="14"/>
                  </a:cubicBezTo>
                  <a:cubicBezTo>
                    <a:pt x="7" y="14"/>
                    <a:pt x="7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4"/>
                    <a:pt x="2" y="14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6"/>
                    <a:pt x="7" y="7"/>
                    <a:pt x="5" y="8"/>
                  </a:cubicBezTo>
                  <a:close/>
                </a:path>
              </a:pathLst>
            </a:custGeom>
            <a:solidFill>
              <a:srgbClr val="5B9BD5"/>
            </a:solidFill>
            <a:ln cap="rnd" w="34925">
              <a:solidFill>
                <a:schemeClr val="bg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62" name="直角三角形 61"/>
          <p:cNvSpPr/>
          <p:nvPr/>
        </p:nvSpPr>
        <p:spPr>
          <a:xfrm rot="13551250">
            <a:off x="8032746" y="2214375"/>
            <a:ext cx="572044" cy="531215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矩形 62"/>
          <p:cNvSpPr/>
          <p:nvPr/>
        </p:nvSpPr>
        <p:spPr>
          <a:xfrm>
            <a:off x="858129" y="429318"/>
            <a:ext cx="180689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600">
                <a:solidFill>
                  <a:srgbClr val="8FD152"/>
                </a:solidFill>
                <a:latin charset="0" panose="020b0604020202020204" pitchFamily="34" typeface="arial"/>
              </a:rPr>
              <a:t>Strategic planning</a:t>
            </a:r>
          </a:p>
        </p:txBody>
      </p:sp>
    </p:spTree>
    <p:extLst>
      <p:ext uri="{BB962C8B-B14F-4D97-AF65-F5344CB8AC3E}">
        <p14:creationId val="3220166041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 rot="7424275">
            <a:off x="3601522" y="264778"/>
            <a:ext cx="5171474" cy="6535186"/>
          </a:xfrm>
          <a:custGeom>
            <a:gdLst>
              <a:gd fmla="*/ 627111 w 5171474" name="connsiteX0"/>
              <a:gd fmla="*/ 4996729 h 6535186" name="connsiteY0"/>
              <a:gd fmla="*/ 897662 w 5171474" name="connsiteX1"/>
              <a:gd fmla="*/ 1161078 h 6535186" name="connsiteY1"/>
              <a:gd fmla="*/ 2035001 w 5171474" name="connsiteX2"/>
              <a:gd fmla="*/ 842612 h 6535186" name="connsiteY2"/>
              <a:gd fmla="*/ 2039894 w 5171474" name="connsiteX3"/>
              <a:gd fmla="*/ 842985 h 6535186" name="connsiteY3"/>
              <a:gd fmla="*/ 2462358 w 5171474" name="connsiteX4"/>
              <a:gd fmla="*/ 0 h 6535186" name="connsiteY4"/>
              <a:gd fmla="*/ 2993565 w 5171474" name="connsiteX5"/>
              <a:gd fmla="*/ 1059970 h 6535186" name="connsiteY5"/>
              <a:gd fmla="*/ 3023336 w 5171474" name="connsiteX6"/>
              <a:gd fmla="*/ 1071461 h 6535186" name="connsiteY6"/>
              <a:gd fmla="*/ 4544363 w 5171474" name="connsiteX7"/>
              <a:gd fmla="*/ 2380499 h 6535186" name="connsiteY7"/>
              <a:gd fmla="*/ 4273812 w 5171474" name="connsiteX8"/>
              <a:gd fmla="*/ 6216151 h 6535186" name="connsiteY8"/>
              <a:gd fmla="*/ 627111 w 5171474" name="connsiteX9"/>
              <a:gd fmla="*/ 4996729 h 653518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6535186" w="5171474">
                <a:moveTo>
                  <a:pt x="627111" y="4996729"/>
                </a:moveTo>
                <a:cubicBezTo>
                  <a:pt x="-305187" y="3600809"/>
                  <a:pt x="-184058" y="1883530"/>
                  <a:pt x="897662" y="1161078"/>
                </a:cubicBezTo>
                <a:cubicBezTo>
                  <a:pt x="1235699" y="935311"/>
                  <a:pt x="1627542" y="833413"/>
                  <a:pt x="2035001" y="842612"/>
                </a:cubicBezTo>
                <a:lnTo>
                  <a:pt x="2039894" y="842985"/>
                </a:lnTo>
                <a:lnTo>
                  <a:pt x="2462358" y="0"/>
                </a:lnTo>
                <a:lnTo>
                  <a:pt x="2993565" y="1059970"/>
                </a:lnTo>
                <a:lnTo>
                  <a:pt x="3023336" y="1071461"/>
                </a:lnTo>
                <a:cubicBezTo>
                  <a:pt x="3594545" y="1321758"/>
                  <a:pt x="4136483" y="1769784"/>
                  <a:pt x="4544363" y="2380499"/>
                </a:cubicBezTo>
                <a:cubicBezTo>
                  <a:pt x="5476661" y="3776419"/>
                  <a:pt x="5355532" y="5493699"/>
                  <a:pt x="4273812" y="6216151"/>
                </a:cubicBezTo>
                <a:cubicBezTo>
                  <a:pt x="3192092" y="6938603"/>
                  <a:pt x="1559409" y="6392649"/>
                  <a:pt x="627111" y="4996729"/>
                </a:cubicBezTo>
                <a:close/>
              </a:path>
            </a:pathLst>
          </a:cu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069723" y="1922780"/>
            <a:ext cx="3489642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 5</a:t>
            </a:r>
          </a:p>
        </p:txBody>
      </p:sp>
      <p:sp>
        <p:nvSpPr>
          <p:cNvPr id="4" name="文本框 3"/>
          <p:cNvSpPr txBox="1"/>
          <p:nvPr/>
        </p:nvSpPr>
        <p:spPr>
          <a:xfrm flipH="1">
            <a:off x="4069723" y="3030776"/>
            <a:ext cx="4011128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团 队 建 设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69723" y="4113014"/>
            <a:ext cx="3703955" cy="426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CLICK TO EDIT THE TITLE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4069723" y="3017897"/>
            <a:ext cx="35803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4069723" y="3954106"/>
            <a:ext cx="35803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227657732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-12878" y="872198"/>
            <a:ext cx="12191999" cy="5985802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直角三角形 6"/>
          <p:cNvSpPr/>
          <p:nvPr/>
        </p:nvSpPr>
        <p:spPr>
          <a:xfrm>
            <a:off x="11741833" y="445376"/>
            <a:ext cx="450167" cy="426822"/>
          </a:xfrm>
          <a:prstGeom prst="rtTriangle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11741832" y="0"/>
            <a:ext cx="450167" cy="422031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直角三角形 8"/>
          <p:cNvSpPr/>
          <p:nvPr/>
        </p:nvSpPr>
        <p:spPr>
          <a:xfrm>
            <a:off x="11291665" y="-4791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直角三角形 9"/>
          <p:cNvSpPr/>
          <p:nvPr/>
        </p:nvSpPr>
        <p:spPr>
          <a:xfrm rot="5400000">
            <a:off x="10864844" y="6881"/>
            <a:ext cx="450167" cy="426822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直角三角形 10"/>
          <p:cNvSpPr/>
          <p:nvPr/>
        </p:nvSpPr>
        <p:spPr>
          <a:xfrm rot="10800000">
            <a:off x="10426349" y="0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矩形 11"/>
          <p:cNvSpPr/>
          <p:nvPr/>
        </p:nvSpPr>
        <p:spPr>
          <a:xfrm>
            <a:off x="260252" y="15227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260252" y="34079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253218" y="529325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文本框 14"/>
          <p:cNvSpPr txBox="1"/>
          <p:nvPr/>
        </p:nvSpPr>
        <p:spPr>
          <a:xfrm>
            <a:off x="858129" y="55768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2C70AE"/>
                </a:solidFill>
                <a:latin charset="-122" panose="02010800040101010101" pitchFamily="2" typeface="华文琥珀"/>
                <a:ea charset="-122" panose="02010800040101010101" pitchFamily="2" typeface="华文琥珀"/>
              </a:rPr>
              <a:t>团队建设</a:t>
            </a:r>
          </a:p>
        </p:txBody>
      </p:sp>
      <p:graphicFrame>
        <p:nvGraphicFramePr>
          <p:cNvPr id="20" name="图表 19"/>
          <p:cNvGraphicFramePr>
            <a:graphicFrameLocks noChangeAspect="1"/>
          </p:cNvGraphicFramePr>
          <p:nvPr>
            <p:extLst>
              <p:ext uri="{D42A27DB-BD31-4B8C-83A1-F6EECF244321}">
                <p14:modId val="118872617"/>
              </p:ext>
            </p:extLst>
          </p:nvPr>
        </p:nvGraphicFramePr>
        <p:xfrm>
          <a:off x="2823543" y="1829097"/>
          <a:ext cx="6519155" cy="4455461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21" name="矩形 20"/>
          <p:cNvSpPr/>
          <p:nvPr/>
        </p:nvSpPr>
        <p:spPr>
          <a:xfrm>
            <a:off x="8316544" y="4132006"/>
            <a:ext cx="2123768" cy="51619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文本框 21"/>
          <p:cNvSpPr txBox="1"/>
          <p:nvPr/>
        </p:nvSpPr>
        <p:spPr>
          <a:xfrm>
            <a:off x="6518788" y="4195953"/>
            <a:ext cx="1067117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4000">
                <a:solidFill>
                  <a:srgbClr val="2C70AE"/>
                </a:solidFill>
              </a:rPr>
              <a:t>58%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4326194" y="3541933"/>
            <a:ext cx="979805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600">
                <a:solidFill>
                  <a:schemeClr val="bg1"/>
                </a:solidFill>
              </a:rPr>
              <a:t>23%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113575" y="2422141"/>
            <a:ext cx="71310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400">
                <a:solidFill>
                  <a:schemeClr val="bg1"/>
                </a:solidFill>
              </a:rPr>
              <a:t>10%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097869" y="2324040"/>
            <a:ext cx="559117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400">
                <a:solidFill>
                  <a:schemeClr val="bg1"/>
                </a:solidFill>
              </a:rPr>
              <a:t>9%</a:t>
            </a:r>
          </a:p>
        </p:txBody>
      </p:sp>
      <p:sp>
        <p:nvSpPr>
          <p:cNvPr id="26" name="矩形 25"/>
          <p:cNvSpPr/>
          <p:nvPr/>
        </p:nvSpPr>
        <p:spPr>
          <a:xfrm>
            <a:off x="7057556" y="1406013"/>
            <a:ext cx="2123768" cy="51619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矩形 26"/>
          <p:cNvSpPr/>
          <p:nvPr/>
        </p:nvSpPr>
        <p:spPr>
          <a:xfrm>
            <a:off x="2997875" y="1307957"/>
            <a:ext cx="2123768" cy="516194"/>
          </a:xfrm>
          <a:prstGeom prst="rect">
            <a:avLst/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矩形 27"/>
          <p:cNvSpPr/>
          <p:nvPr/>
        </p:nvSpPr>
        <p:spPr>
          <a:xfrm>
            <a:off x="1551033" y="4159045"/>
            <a:ext cx="2123768" cy="51619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文本框 28"/>
          <p:cNvSpPr txBox="1"/>
          <p:nvPr/>
        </p:nvSpPr>
        <p:spPr>
          <a:xfrm>
            <a:off x="1727097" y="4159045"/>
            <a:ext cx="175450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173939" y="1320454"/>
            <a:ext cx="175450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7208078" y="1397487"/>
            <a:ext cx="175450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8464324" y="4115185"/>
            <a:ext cx="175450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rgbClr val="2C70AE"/>
                </a:solidFill>
              </a:rPr>
              <a:t>TEXT HERE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8264652" y="5075022"/>
            <a:ext cx="238678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7987934" y="2317778"/>
            <a:ext cx="238678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727097" y="2203476"/>
            <a:ext cx="238678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419525" y="5109087"/>
            <a:ext cx="238678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38" name="矩形 37"/>
          <p:cNvSpPr/>
          <p:nvPr/>
        </p:nvSpPr>
        <p:spPr>
          <a:xfrm>
            <a:off x="858129" y="445376"/>
            <a:ext cx="143353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1600">
                <a:solidFill>
                  <a:srgbClr val="8FD152"/>
                </a:solidFill>
                <a:latin charset="0" panose="020b0604020202020204" pitchFamily="34" typeface="arial"/>
              </a:rPr>
              <a:t>Team building</a:t>
            </a:r>
          </a:p>
        </p:txBody>
      </p:sp>
    </p:spTree>
    <p:extLst>
      <p:ext uri="{BB962C8B-B14F-4D97-AF65-F5344CB8AC3E}">
        <p14:creationId val="2135275256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-12878" y="872198"/>
            <a:ext cx="12191999" cy="5985802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直角三角形 2"/>
          <p:cNvSpPr/>
          <p:nvPr/>
        </p:nvSpPr>
        <p:spPr>
          <a:xfrm>
            <a:off x="11741833" y="445376"/>
            <a:ext cx="450167" cy="426822"/>
          </a:xfrm>
          <a:prstGeom prst="rtTriangle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11741832" y="0"/>
            <a:ext cx="450167" cy="422031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直角三角形 4"/>
          <p:cNvSpPr/>
          <p:nvPr/>
        </p:nvSpPr>
        <p:spPr>
          <a:xfrm>
            <a:off x="11291665" y="-4791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 rot="5400000">
            <a:off x="10864844" y="6881"/>
            <a:ext cx="450167" cy="426822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直角三角形 6"/>
          <p:cNvSpPr/>
          <p:nvPr/>
        </p:nvSpPr>
        <p:spPr>
          <a:xfrm rot="10800000">
            <a:off x="10426349" y="0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260252" y="15227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260252" y="34079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253218" y="529325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858129" y="55768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2C70AE"/>
                </a:solidFill>
                <a:latin charset="-122" panose="02010800040101010101" pitchFamily="2" typeface="华文琥珀"/>
                <a:ea charset="-122" panose="02010800040101010101" pitchFamily="2" typeface="华文琥珀"/>
              </a:rPr>
              <a:t>团队建设</a:t>
            </a:r>
          </a:p>
        </p:txBody>
      </p:sp>
      <p:sp>
        <p:nvSpPr>
          <p:cNvPr id="13" name="文本框 12"/>
          <p:cNvSpPr txBox="1"/>
          <p:nvPr/>
        </p:nvSpPr>
        <p:spPr>
          <a:xfrm rot="20387652">
            <a:off x="-138046" y="1978586"/>
            <a:ext cx="4551680" cy="5334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34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？</a:t>
            </a:r>
          </a:p>
        </p:txBody>
      </p:sp>
      <p:cxnSp>
        <p:nvCxnSpPr>
          <p:cNvPr id="15" name="直接连接符 14"/>
          <p:cNvCxnSpPr/>
          <p:nvPr/>
        </p:nvCxnSpPr>
        <p:spPr>
          <a:xfrm flipH="1">
            <a:off x="858129" y="1341308"/>
            <a:ext cx="0" cy="1077427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079797" y="1303037"/>
            <a:ext cx="5413075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18" name="椭圆 17"/>
          <p:cNvSpPr/>
          <p:nvPr/>
        </p:nvSpPr>
        <p:spPr>
          <a:xfrm>
            <a:off x="5567963" y="3316941"/>
            <a:ext cx="2871430" cy="2761655"/>
          </a:xfrm>
          <a:prstGeom prst="ellipse">
            <a:avLst/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8102714" y="1271773"/>
            <a:ext cx="2323635" cy="22939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9150621" y="4125211"/>
            <a:ext cx="2382618" cy="237512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2" name="直接箭头连接符 21"/>
          <p:cNvCxnSpPr>
            <a:endCxn id="18" idx="2"/>
          </p:cNvCxnSpPr>
          <p:nvPr/>
        </p:nvCxnSpPr>
        <p:spPr>
          <a:xfrm flipV="1">
            <a:off x="2787445" y="4697769"/>
            <a:ext cx="2780518" cy="670644"/>
          </a:xfrm>
          <a:prstGeom prst="curvedConnector3">
            <a:avLst>
              <a:gd fmla="val 53713" name="adj1"/>
            </a:avLst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曲线连接符 25"/>
          <p:cNvCxnSpPr>
            <a:endCxn id="19" idx="2"/>
          </p:cNvCxnSpPr>
          <p:nvPr/>
        </p:nvCxnSpPr>
        <p:spPr>
          <a:xfrm flipV="1">
            <a:off x="2856809" y="2418735"/>
            <a:ext cx="5245905" cy="2949678"/>
          </a:xfrm>
          <a:prstGeom prst="curvedConnector3">
            <a:avLst>
              <a:gd fmla="val 25260" name="adj1"/>
            </a:avLst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曲线连接符 28"/>
          <p:cNvCxnSpPr>
            <a:endCxn id="20" idx="3"/>
          </p:cNvCxnSpPr>
          <p:nvPr/>
        </p:nvCxnSpPr>
        <p:spPr>
          <a:xfrm>
            <a:off x="2831214" y="5368413"/>
            <a:ext cx="6668333" cy="784091"/>
          </a:xfrm>
          <a:prstGeom prst="curvedConnector4">
            <a:avLst>
              <a:gd fmla="val 32123" name="adj1"/>
              <a:gd fmla="val 129155" name="adj2"/>
            </a:avLst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6066324" y="3827470"/>
            <a:ext cx="2000369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</a:rPr>
              <a:t>Problem  1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8368868" y="1767985"/>
            <a:ext cx="1773977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rgbClr val="2C70AE"/>
                </a:solidFill>
              </a:rPr>
              <a:t>Problem  2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9530687" y="4509871"/>
            <a:ext cx="1773977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rgbClr val="2C70AE"/>
                </a:solidFill>
              </a:rPr>
              <a:t>Problem  3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147931" y="4478856"/>
            <a:ext cx="2106739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anose="02000000000000000000" pitchFamily="2" typeface="Ebrima"/>
                <a:ea charset="0" panose="02000000000000000000" pitchFamily="2" typeface="Ebrima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8439393" y="2279707"/>
            <a:ext cx="202616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rgbClr val="2C70AE"/>
                </a:solidFill>
                <a:latin charset="0" panose="02000000000000000000" pitchFamily="2" typeface="Ebrima"/>
                <a:ea charset="0" panose="02000000000000000000" pitchFamily="2" typeface="Ebrima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9499547" y="5033091"/>
            <a:ext cx="2026163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rgbClr val="2C70AE"/>
                </a:solidFill>
                <a:latin charset="0" panose="02000000000000000000" pitchFamily="2" typeface="Ebrima"/>
                <a:ea charset="0" panose="02000000000000000000" pitchFamily="2" typeface="Ebrima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42" name="矩形 41"/>
          <p:cNvSpPr/>
          <p:nvPr/>
        </p:nvSpPr>
        <p:spPr>
          <a:xfrm>
            <a:off x="842259" y="444265"/>
            <a:ext cx="143353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1600">
                <a:solidFill>
                  <a:srgbClr val="8FD152"/>
                </a:solidFill>
                <a:latin charset="0" panose="020b0604020202020204" pitchFamily="34" typeface="arial"/>
              </a:rPr>
              <a:t>Team building</a:t>
            </a:r>
          </a:p>
        </p:txBody>
      </p:sp>
    </p:spTree>
    <p:extLst>
      <p:ext uri="{BB962C8B-B14F-4D97-AF65-F5344CB8AC3E}">
        <p14:creationId val="3081982082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 rot="7424275">
            <a:off x="3601522" y="264778"/>
            <a:ext cx="5171474" cy="6535186"/>
          </a:xfrm>
          <a:custGeom>
            <a:gdLst>
              <a:gd fmla="*/ 627111 w 5171474" name="connsiteX0"/>
              <a:gd fmla="*/ 4996729 h 6535186" name="connsiteY0"/>
              <a:gd fmla="*/ 897662 w 5171474" name="connsiteX1"/>
              <a:gd fmla="*/ 1161078 h 6535186" name="connsiteY1"/>
              <a:gd fmla="*/ 2035001 w 5171474" name="connsiteX2"/>
              <a:gd fmla="*/ 842612 h 6535186" name="connsiteY2"/>
              <a:gd fmla="*/ 2039894 w 5171474" name="connsiteX3"/>
              <a:gd fmla="*/ 842985 h 6535186" name="connsiteY3"/>
              <a:gd fmla="*/ 2462358 w 5171474" name="connsiteX4"/>
              <a:gd fmla="*/ 0 h 6535186" name="connsiteY4"/>
              <a:gd fmla="*/ 2993565 w 5171474" name="connsiteX5"/>
              <a:gd fmla="*/ 1059970 h 6535186" name="connsiteY5"/>
              <a:gd fmla="*/ 3023336 w 5171474" name="connsiteX6"/>
              <a:gd fmla="*/ 1071461 h 6535186" name="connsiteY6"/>
              <a:gd fmla="*/ 4544363 w 5171474" name="connsiteX7"/>
              <a:gd fmla="*/ 2380499 h 6535186" name="connsiteY7"/>
              <a:gd fmla="*/ 4273812 w 5171474" name="connsiteX8"/>
              <a:gd fmla="*/ 6216151 h 6535186" name="connsiteY8"/>
              <a:gd fmla="*/ 627111 w 5171474" name="connsiteX9"/>
              <a:gd fmla="*/ 4996729 h 653518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6535186" w="5171474">
                <a:moveTo>
                  <a:pt x="627111" y="4996729"/>
                </a:moveTo>
                <a:cubicBezTo>
                  <a:pt x="-305187" y="3600809"/>
                  <a:pt x="-184058" y="1883530"/>
                  <a:pt x="897662" y="1161078"/>
                </a:cubicBezTo>
                <a:cubicBezTo>
                  <a:pt x="1235699" y="935311"/>
                  <a:pt x="1627542" y="833413"/>
                  <a:pt x="2035001" y="842612"/>
                </a:cubicBezTo>
                <a:lnTo>
                  <a:pt x="2039894" y="842985"/>
                </a:lnTo>
                <a:lnTo>
                  <a:pt x="2462358" y="0"/>
                </a:lnTo>
                <a:lnTo>
                  <a:pt x="2993565" y="1059970"/>
                </a:lnTo>
                <a:lnTo>
                  <a:pt x="3023336" y="1071461"/>
                </a:lnTo>
                <a:cubicBezTo>
                  <a:pt x="3594545" y="1321758"/>
                  <a:pt x="4136483" y="1769784"/>
                  <a:pt x="4544363" y="2380499"/>
                </a:cubicBezTo>
                <a:cubicBezTo>
                  <a:pt x="5476661" y="3776419"/>
                  <a:pt x="5355532" y="5493699"/>
                  <a:pt x="4273812" y="6216151"/>
                </a:cubicBezTo>
                <a:cubicBezTo>
                  <a:pt x="3192092" y="6938603"/>
                  <a:pt x="1559409" y="6392649"/>
                  <a:pt x="627111" y="4996729"/>
                </a:cubicBezTo>
                <a:close/>
              </a:path>
            </a:pathLst>
          </a:cu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069723" y="1922780"/>
            <a:ext cx="3489642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 6</a:t>
            </a:r>
          </a:p>
        </p:txBody>
      </p:sp>
      <p:sp>
        <p:nvSpPr>
          <p:cNvPr id="4" name="文本框 3"/>
          <p:cNvSpPr txBox="1"/>
          <p:nvPr/>
        </p:nvSpPr>
        <p:spPr>
          <a:xfrm flipH="1">
            <a:off x="4069723" y="3030776"/>
            <a:ext cx="4011128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结 论 建 议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69723" y="4113014"/>
            <a:ext cx="3703955" cy="426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CLICK TO EDIT THE TITLE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4069723" y="3017897"/>
            <a:ext cx="35803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4069723" y="3954106"/>
            <a:ext cx="35803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145864159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-12878" y="872198"/>
            <a:ext cx="12191999" cy="5985802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直角三角形 2"/>
          <p:cNvSpPr/>
          <p:nvPr/>
        </p:nvSpPr>
        <p:spPr>
          <a:xfrm>
            <a:off x="11741833" y="445376"/>
            <a:ext cx="450167" cy="426822"/>
          </a:xfrm>
          <a:prstGeom prst="rtTriangle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11741832" y="0"/>
            <a:ext cx="450167" cy="422031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直角三角形 4"/>
          <p:cNvSpPr/>
          <p:nvPr/>
        </p:nvSpPr>
        <p:spPr>
          <a:xfrm>
            <a:off x="11291665" y="-4791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 rot="5400000">
            <a:off x="10864844" y="6881"/>
            <a:ext cx="450167" cy="426822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直角三角形 6"/>
          <p:cNvSpPr/>
          <p:nvPr/>
        </p:nvSpPr>
        <p:spPr>
          <a:xfrm rot="10800000">
            <a:off x="10426349" y="0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260252" y="15227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260252" y="34079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253218" y="529325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865163" y="67660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2C70AE"/>
                </a:solidFill>
                <a:latin charset="-122" panose="02010800040101010101" pitchFamily="2" typeface="华文琥珀"/>
                <a:ea charset="-122" panose="02010800040101010101" pitchFamily="2" typeface="华文琥珀"/>
              </a:rPr>
              <a:t>结论建议</a:t>
            </a:r>
          </a:p>
        </p:txBody>
      </p:sp>
      <p:sp>
        <p:nvSpPr>
          <p:cNvPr id="12" name="矩形 11"/>
          <p:cNvSpPr/>
          <p:nvPr/>
        </p:nvSpPr>
        <p:spPr>
          <a:xfrm>
            <a:off x="858129" y="429372"/>
            <a:ext cx="2096413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mtClean="0" sz="1600">
                <a:solidFill>
                  <a:srgbClr val="8FD152"/>
                </a:solidFill>
              </a:rPr>
              <a:t>Conclusion  suggestion</a:t>
            </a:r>
          </a:p>
        </p:txBody>
      </p:sp>
      <p:sp>
        <p:nvSpPr>
          <p:cNvPr id="13" name="椭圆 12"/>
          <p:cNvSpPr/>
          <p:nvPr/>
        </p:nvSpPr>
        <p:spPr>
          <a:xfrm>
            <a:off x="607354" y="1238071"/>
            <a:ext cx="3274102" cy="3252928"/>
          </a:xfrm>
          <a:prstGeom prst="ellipse">
            <a:avLst/>
          </a:prstGeom>
          <a:noFill/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4007272" y="2493499"/>
            <a:ext cx="2691843" cy="2743200"/>
          </a:xfrm>
          <a:prstGeom prst="ellipse">
            <a:avLst/>
          </a:prstGeom>
          <a:noFill/>
          <a:ln w="88900"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>
            <a:off x="2273901" y="4566352"/>
            <a:ext cx="2121118" cy="2080091"/>
          </a:xfrm>
          <a:prstGeom prst="ellipse">
            <a:avLst/>
          </a:prstGeom>
          <a:noFill/>
          <a:ln w="889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7283251" y="1725566"/>
            <a:ext cx="280219" cy="29598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7283250" y="3525379"/>
            <a:ext cx="280219" cy="29598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7283250" y="5325193"/>
            <a:ext cx="280219" cy="29598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文本框 19"/>
          <p:cNvSpPr txBox="1"/>
          <p:nvPr/>
        </p:nvSpPr>
        <p:spPr>
          <a:xfrm>
            <a:off x="7769941" y="1614438"/>
            <a:ext cx="4129616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7769941" y="3444502"/>
            <a:ext cx="4129616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7769941" y="5212006"/>
            <a:ext cx="4129616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858129" y="2456058"/>
            <a:ext cx="2656205" cy="7620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44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4239747" y="3541933"/>
            <a:ext cx="2205355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6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2468108" y="5359572"/>
            <a:ext cx="175450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26" name="直角三角形 25"/>
          <p:cNvSpPr/>
          <p:nvPr/>
        </p:nvSpPr>
        <p:spPr>
          <a:xfrm rot="10800000">
            <a:off x="10426349" y="18554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矩形 26"/>
          <p:cNvSpPr/>
          <p:nvPr/>
        </p:nvSpPr>
        <p:spPr>
          <a:xfrm>
            <a:off x="260252" y="170827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矩形 27"/>
          <p:cNvSpPr/>
          <p:nvPr/>
        </p:nvSpPr>
        <p:spPr>
          <a:xfrm>
            <a:off x="260252" y="35935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>
            <a:off x="253218" y="54787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9943345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886265"/>
            <a:ext cx="12192000" cy="5971735"/>
          </a:xfrm>
          <a:prstGeom prst="rect">
            <a:avLst/>
          </a:prstGeom>
          <a:noFill/>
          <a:ln w="38100">
            <a:solidFill>
              <a:srgbClr val="2C70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6105378" y="914400"/>
            <a:ext cx="6086622" cy="5943600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直角三角形 4"/>
          <p:cNvSpPr/>
          <p:nvPr/>
        </p:nvSpPr>
        <p:spPr>
          <a:xfrm>
            <a:off x="11741833" y="445376"/>
            <a:ext cx="450167" cy="426822"/>
          </a:xfrm>
          <a:prstGeom prst="rtTriangle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11741832" y="0"/>
            <a:ext cx="450167" cy="422031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直角三角形 6"/>
          <p:cNvSpPr/>
          <p:nvPr/>
        </p:nvSpPr>
        <p:spPr>
          <a:xfrm>
            <a:off x="11291665" y="-4791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直角三角形 7"/>
          <p:cNvSpPr/>
          <p:nvPr/>
        </p:nvSpPr>
        <p:spPr>
          <a:xfrm rot="5400000">
            <a:off x="10864844" y="6881"/>
            <a:ext cx="450167" cy="426822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直角三角形 8"/>
          <p:cNvSpPr/>
          <p:nvPr/>
        </p:nvSpPr>
        <p:spPr>
          <a:xfrm rot="10800000">
            <a:off x="10426349" y="0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260252" y="15227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260252" y="34079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253218" y="529325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15"/>
          <p:cNvSpPr txBox="1"/>
          <p:nvPr/>
        </p:nvSpPr>
        <p:spPr>
          <a:xfrm>
            <a:off x="858129" y="55768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2C70AE"/>
                </a:solidFill>
                <a:latin charset="-122" panose="02010800040101010101" pitchFamily="2" typeface="华文琥珀"/>
                <a:ea charset="-122" panose="02010800040101010101" pitchFamily="2" typeface="华文琥珀"/>
              </a:rPr>
              <a:t>回顾今年</a:t>
            </a:r>
          </a:p>
        </p:txBody>
      </p:sp>
      <p:sp>
        <p:nvSpPr>
          <p:cNvPr id="18" name="矩形 17"/>
          <p:cNvSpPr/>
          <p:nvPr/>
        </p:nvSpPr>
        <p:spPr>
          <a:xfrm>
            <a:off x="803827" y="417156"/>
            <a:ext cx="1671955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0" i="0" lang="en-US" smtClean="0" sz="1600">
                <a:solidFill>
                  <a:srgbClr val="8FD152"/>
                </a:solidFill>
                <a:effectLst/>
                <a:latin charset="0" panose="020b0604020202020204" pitchFamily="34" typeface="arial"/>
              </a:rPr>
              <a:t>Review this year</a:t>
            </a:r>
          </a:p>
        </p:txBody>
      </p:sp>
      <p:sp>
        <p:nvSpPr>
          <p:cNvPr id="19" name="等腰三角形 18"/>
          <p:cNvSpPr/>
          <p:nvPr/>
        </p:nvSpPr>
        <p:spPr>
          <a:xfrm>
            <a:off x="5638800" y="5655212"/>
            <a:ext cx="914400" cy="590843"/>
          </a:xfrm>
          <a:prstGeom prst="triangle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矩形 19"/>
          <p:cNvSpPr/>
          <p:nvPr/>
        </p:nvSpPr>
        <p:spPr>
          <a:xfrm rot="186748">
            <a:off x="1934308" y="5362879"/>
            <a:ext cx="8323383" cy="267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圆角矩形 20"/>
          <p:cNvSpPr/>
          <p:nvPr/>
        </p:nvSpPr>
        <p:spPr>
          <a:xfrm rot="176570">
            <a:off x="2273901" y="4482777"/>
            <a:ext cx="3298710" cy="518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圆角矩形 21"/>
          <p:cNvSpPr/>
          <p:nvPr/>
        </p:nvSpPr>
        <p:spPr>
          <a:xfrm rot="176570">
            <a:off x="2328965" y="3801255"/>
            <a:ext cx="3298710" cy="518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圆角矩形 22"/>
          <p:cNvSpPr/>
          <p:nvPr/>
        </p:nvSpPr>
        <p:spPr>
          <a:xfrm rot="176570">
            <a:off x="2383997" y="3091596"/>
            <a:ext cx="3298710" cy="518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圆角矩形 23"/>
          <p:cNvSpPr/>
          <p:nvPr/>
        </p:nvSpPr>
        <p:spPr>
          <a:xfrm rot="176570">
            <a:off x="6674744" y="4672493"/>
            <a:ext cx="3298710" cy="5181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圆角矩形 24"/>
          <p:cNvSpPr/>
          <p:nvPr/>
        </p:nvSpPr>
        <p:spPr>
          <a:xfrm rot="176570">
            <a:off x="6722863" y="3974860"/>
            <a:ext cx="3298710" cy="5181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圆角矩形 25"/>
          <p:cNvSpPr/>
          <p:nvPr/>
        </p:nvSpPr>
        <p:spPr>
          <a:xfrm rot="176570">
            <a:off x="6855279" y="2486474"/>
            <a:ext cx="3298710" cy="5181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圆角矩形 26"/>
          <p:cNvSpPr/>
          <p:nvPr/>
        </p:nvSpPr>
        <p:spPr>
          <a:xfrm rot="176570">
            <a:off x="6775158" y="3247097"/>
            <a:ext cx="3298710" cy="5181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文本框 27"/>
          <p:cNvSpPr txBox="1"/>
          <p:nvPr/>
        </p:nvSpPr>
        <p:spPr>
          <a:xfrm>
            <a:off x="3229285" y="1424096"/>
            <a:ext cx="15925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rgbClr val="2C70A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2015年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7835291" y="1382312"/>
            <a:ext cx="15925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2016年</a:t>
            </a:r>
          </a:p>
        </p:txBody>
      </p:sp>
      <p:sp>
        <p:nvSpPr>
          <p:cNvPr id="32" name="文本框 31"/>
          <p:cNvSpPr txBox="1"/>
          <p:nvPr/>
        </p:nvSpPr>
        <p:spPr>
          <a:xfrm rot="180000">
            <a:off x="3291418" y="3186135"/>
            <a:ext cx="141492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XXX方法论</a:t>
            </a:r>
          </a:p>
        </p:txBody>
      </p:sp>
      <p:sp>
        <p:nvSpPr>
          <p:cNvPr id="33" name="文本框 32"/>
          <p:cNvSpPr txBox="1"/>
          <p:nvPr/>
        </p:nvSpPr>
        <p:spPr>
          <a:xfrm rot="180000">
            <a:off x="3291415" y="3872906"/>
            <a:ext cx="141492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XXX方法论</a:t>
            </a:r>
          </a:p>
        </p:txBody>
      </p:sp>
      <p:sp>
        <p:nvSpPr>
          <p:cNvPr id="34" name="文本框 33"/>
          <p:cNvSpPr txBox="1"/>
          <p:nvPr/>
        </p:nvSpPr>
        <p:spPr>
          <a:xfrm rot="180000">
            <a:off x="3345787" y="4592260"/>
            <a:ext cx="141492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XXX原理</a:t>
            </a:r>
          </a:p>
        </p:txBody>
      </p:sp>
      <p:sp>
        <p:nvSpPr>
          <p:cNvPr id="35" name="文本框 34"/>
          <p:cNvSpPr txBox="1"/>
          <p:nvPr/>
        </p:nvSpPr>
        <p:spPr>
          <a:xfrm rot="180000">
            <a:off x="7703705" y="2571957"/>
            <a:ext cx="173133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XXXXX理论</a:t>
            </a:r>
          </a:p>
        </p:txBody>
      </p:sp>
      <p:sp>
        <p:nvSpPr>
          <p:cNvPr id="37" name="文本框 36"/>
          <p:cNvSpPr txBox="1"/>
          <p:nvPr/>
        </p:nvSpPr>
        <p:spPr>
          <a:xfrm rot="180000">
            <a:off x="7639059" y="3312171"/>
            <a:ext cx="173133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XXXXX理论</a:t>
            </a:r>
          </a:p>
        </p:txBody>
      </p:sp>
      <p:sp>
        <p:nvSpPr>
          <p:cNvPr id="38" name="文本框 37"/>
          <p:cNvSpPr txBox="1"/>
          <p:nvPr/>
        </p:nvSpPr>
        <p:spPr>
          <a:xfrm rot="180000">
            <a:off x="7558939" y="4064150"/>
            <a:ext cx="173133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XXXXX理论</a:t>
            </a:r>
          </a:p>
        </p:txBody>
      </p:sp>
      <p:sp>
        <p:nvSpPr>
          <p:cNvPr id="39" name="文本框 38"/>
          <p:cNvSpPr txBox="1"/>
          <p:nvPr/>
        </p:nvSpPr>
        <p:spPr>
          <a:xfrm rot="180000">
            <a:off x="7499155" y="4746199"/>
            <a:ext cx="173133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XXXXX理论</a:t>
            </a:r>
          </a:p>
        </p:txBody>
      </p:sp>
    </p:spTree>
    <p:extLst>
      <p:ext uri="{BB962C8B-B14F-4D97-AF65-F5344CB8AC3E}">
        <p14:creationId val="2143433709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直角三角形 1"/>
          <p:cNvSpPr/>
          <p:nvPr/>
        </p:nvSpPr>
        <p:spPr>
          <a:xfrm>
            <a:off x="11741833" y="445376"/>
            <a:ext cx="450167" cy="426822"/>
          </a:xfrm>
          <a:prstGeom prst="rtTriangle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11741832" y="0"/>
            <a:ext cx="450167" cy="422031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直角三角形 3"/>
          <p:cNvSpPr/>
          <p:nvPr/>
        </p:nvSpPr>
        <p:spPr>
          <a:xfrm>
            <a:off x="11291665" y="-4791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直角三角形 4"/>
          <p:cNvSpPr/>
          <p:nvPr/>
        </p:nvSpPr>
        <p:spPr>
          <a:xfrm rot="5400000">
            <a:off x="10864844" y="6881"/>
            <a:ext cx="450167" cy="426822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 rot="10800000">
            <a:off x="10426349" y="18554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260252" y="170827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260252" y="35935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253218" y="54787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文本框 9"/>
          <p:cNvSpPr txBox="1"/>
          <p:nvPr/>
        </p:nvSpPr>
        <p:spPr>
          <a:xfrm>
            <a:off x="858129" y="74322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2C70AE"/>
                </a:solidFill>
                <a:latin charset="-122" panose="02010800040101010101" pitchFamily="2" typeface="华文琥珀"/>
                <a:ea charset="-122" panose="02010800040101010101" pitchFamily="2" typeface="华文琥珀"/>
              </a:rPr>
              <a:t>结论建议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1" y="916450"/>
            <a:ext cx="12191999" cy="0"/>
          </a:xfrm>
          <a:prstGeom prst="line">
            <a:avLst/>
          </a:prstGeom>
          <a:ln w="82550">
            <a:solidFill>
              <a:srgbClr val="2C7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0" y="6805974"/>
            <a:ext cx="12191999" cy="0"/>
          </a:xfrm>
          <a:prstGeom prst="line">
            <a:avLst/>
          </a:prstGeom>
          <a:ln w="82550">
            <a:solidFill>
              <a:srgbClr val="2C70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5737122" y="960704"/>
            <a:ext cx="6454877" cy="5801017"/>
          </a:xfrm>
          <a:prstGeom prst="rect">
            <a:avLst/>
          </a:pr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2" name="组合 21"/>
          <p:cNvGrpSpPr>
            <a:grpSpLocks noChangeAspect="1"/>
          </p:cNvGrpSpPr>
          <p:nvPr/>
        </p:nvGrpSpPr>
        <p:grpSpPr>
          <a:xfrm>
            <a:off x="1317418" y="2041679"/>
            <a:ext cx="3003857" cy="2854786"/>
            <a:chOff x="1273175" y="2189162"/>
            <a:chExt cx="2801938" cy="2581276"/>
          </a:xfrm>
        </p:grpSpPr>
        <p:sp>
          <p:nvSpPr>
            <p:cNvPr id="17" name="AutoShape 3"/>
            <p:cNvSpPr>
              <a:spLocks noChangeArrowheads="1" noChangeAspect="1" noTextEdit="1"/>
            </p:cNvSpPr>
            <p:nvPr/>
          </p:nvSpPr>
          <p:spPr bwMode="auto">
            <a:xfrm>
              <a:off x="1273175" y="2190750"/>
              <a:ext cx="2801938" cy="2579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5"/>
            <p:cNvSpPr/>
            <p:nvPr/>
          </p:nvSpPr>
          <p:spPr bwMode="auto">
            <a:xfrm>
              <a:off x="1311275" y="2189162"/>
              <a:ext cx="2646363" cy="1133475"/>
            </a:xfrm>
            <a:custGeom>
              <a:gdLst>
                <a:gd fmla="*/ 1 w 68" name="T0"/>
                <a:gd fmla="*/ 16 h 29" name="T1"/>
                <a:gd fmla="*/ 32 w 68" name="T2"/>
                <a:gd fmla="*/ 29 h 29" name="T3"/>
                <a:gd fmla="*/ 36 w 68" name="T4"/>
                <a:gd fmla="*/ 29 h 29" name="T5"/>
                <a:gd fmla="*/ 67 w 68" name="T6"/>
                <a:gd fmla="*/ 16 h 29" name="T7"/>
                <a:gd fmla="*/ 67 w 68" name="T8"/>
                <a:gd fmla="*/ 14 h 29" name="T9"/>
                <a:gd fmla="*/ 36 w 68" name="T10"/>
                <a:gd fmla="*/ 1 h 29" name="T11"/>
                <a:gd fmla="*/ 32 w 68" name="T12"/>
                <a:gd fmla="*/ 1 h 29" name="T13"/>
                <a:gd fmla="*/ 1 w 68" name="T14"/>
                <a:gd fmla="*/ 14 h 29" name="T15"/>
                <a:gd fmla="*/ 1 w 68" name="T16"/>
                <a:gd fmla="*/ 16 h 2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8" w="68">
                  <a:moveTo>
                    <a:pt x="1" y="16"/>
                  </a:moveTo>
                  <a:cubicBezTo>
                    <a:pt x="32" y="29"/>
                    <a:pt x="32" y="29"/>
                    <a:pt x="32" y="29"/>
                  </a:cubicBezTo>
                  <a:cubicBezTo>
                    <a:pt x="33" y="29"/>
                    <a:pt x="35" y="29"/>
                    <a:pt x="36" y="29"/>
                  </a:cubicBezTo>
                  <a:cubicBezTo>
                    <a:pt x="67" y="16"/>
                    <a:pt x="67" y="16"/>
                    <a:pt x="67" y="16"/>
                  </a:cubicBezTo>
                  <a:cubicBezTo>
                    <a:pt x="68" y="15"/>
                    <a:pt x="68" y="15"/>
                    <a:pt x="67" y="14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0"/>
                    <a:pt x="33" y="0"/>
                    <a:pt x="32" y="1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0" y="15"/>
                    <a:pt x="0" y="15"/>
                    <a:pt x="1" y="16"/>
                  </a:cubicBezTo>
                  <a:close/>
                </a:path>
              </a:pathLst>
            </a:custGeom>
            <a:noFill/>
            <a:ln cap="rnd" w="115888">
              <a:solidFill>
                <a:srgbClr val="8FD152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6"/>
            <p:cNvSpPr/>
            <p:nvPr/>
          </p:nvSpPr>
          <p:spPr bwMode="auto">
            <a:xfrm>
              <a:off x="1349375" y="4144963"/>
              <a:ext cx="2568575" cy="547688"/>
            </a:xfrm>
            <a:custGeom>
              <a:gdLst>
                <a:gd fmla="*/ 0 w 66" name="T0"/>
                <a:gd fmla="*/ 0 h 14" name="T1"/>
                <a:gd fmla="*/ 31 w 66" name="T2"/>
                <a:gd fmla="*/ 13 h 14" name="T3"/>
                <a:gd fmla="*/ 35 w 66" name="T4"/>
                <a:gd fmla="*/ 13 h 14" name="T5"/>
                <a:gd fmla="*/ 66 w 66" name="T6"/>
                <a:gd fmla="*/ 0 h 1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" w="66">
                  <a:moveTo>
                    <a:pt x="0" y="0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2" y="14"/>
                    <a:pt x="34" y="14"/>
                    <a:pt x="35" y="13"/>
                  </a:cubicBezTo>
                  <a:cubicBezTo>
                    <a:pt x="66" y="0"/>
                    <a:pt x="66" y="0"/>
                    <a:pt x="66" y="0"/>
                  </a:cubicBezTo>
                </a:path>
              </a:pathLst>
            </a:custGeom>
            <a:noFill/>
            <a:ln cap="rnd" w="115888">
              <a:solidFill>
                <a:srgbClr val="8FD152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7"/>
            <p:cNvSpPr/>
            <p:nvPr/>
          </p:nvSpPr>
          <p:spPr bwMode="auto">
            <a:xfrm>
              <a:off x="1349375" y="3714750"/>
              <a:ext cx="2568575" cy="508000"/>
            </a:xfrm>
            <a:custGeom>
              <a:gdLst>
                <a:gd fmla="*/ 0 w 66" name="T0"/>
                <a:gd fmla="*/ 0 h 13" name="T1"/>
                <a:gd fmla="*/ 31 w 66" name="T2"/>
                <a:gd fmla="*/ 13 h 13" name="T3"/>
                <a:gd fmla="*/ 35 w 66" name="T4"/>
                <a:gd fmla="*/ 13 h 13" name="T5"/>
                <a:gd fmla="*/ 66 w 66" name="T6"/>
                <a:gd fmla="*/ 0 h 1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3" w="66">
                  <a:moveTo>
                    <a:pt x="0" y="0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2" y="13"/>
                    <a:pt x="34" y="13"/>
                    <a:pt x="35" y="13"/>
                  </a:cubicBezTo>
                  <a:cubicBezTo>
                    <a:pt x="66" y="0"/>
                    <a:pt x="66" y="0"/>
                    <a:pt x="66" y="0"/>
                  </a:cubicBezTo>
                </a:path>
              </a:pathLst>
            </a:custGeom>
            <a:noFill/>
            <a:ln cap="rnd" w="115888">
              <a:solidFill>
                <a:srgbClr val="8FD152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8"/>
            <p:cNvSpPr/>
            <p:nvPr/>
          </p:nvSpPr>
          <p:spPr bwMode="auto">
            <a:xfrm>
              <a:off x="1349375" y="3244850"/>
              <a:ext cx="2568575" cy="547688"/>
            </a:xfrm>
            <a:custGeom>
              <a:gdLst>
                <a:gd fmla="*/ 0 w 66" name="T0"/>
                <a:gd fmla="*/ 0 h 14" name="T1"/>
                <a:gd fmla="*/ 31 w 66" name="T2"/>
                <a:gd fmla="*/ 13 h 14" name="T3"/>
                <a:gd fmla="*/ 35 w 66" name="T4"/>
                <a:gd fmla="*/ 13 h 14" name="T5"/>
                <a:gd fmla="*/ 66 w 66" name="T6"/>
                <a:gd fmla="*/ 0 h 1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4" w="66">
                  <a:moveTo>
                    <a:pt x="0" y="0"/>
                  </a:moveTo>
                  <a:cubicBezTo>
                    <a:pt x="31" y="13"/>
                    <a:pt x="31" y="13"/>
                    <a:pt x="31" y="13"/>
                  </a:cubicBezTo>
                  <a:cubicBezTo>
                    <a:pt x="32" y="14"/>
                    <a:pt x="34" y="14"/>
                    <a:pt x="35" y="13"/>
                  </a:cubicBezTo>
                  <a:cubicBezTo>
                    <a:pt x="66" y="0"/>
                    <a:pt x="66" y="0"/>
                    <a:pt x="66" y="0"/>
                  </a:cubicBezTo>
                </a:path>
              </a:pathLst>
            </a:custGeom>
            <a:noFill/>
            <a:ln cap="rnd" w="115888">
              <a:solidFill>
                <a:srgbClr val="8FD152"/>
              </a:solidFill>
              <a:prstDash val="solid"/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1965468" y="5330125"/>
            <a:ext cx="16052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800">
                <a:solidFill>
                  <a:srgbClr val="2C70A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参考文献</a:t>
            </a:r>
          </a:p>
        </p:txBody>
      </p:sp>
      <p:sp>
        <p:nvSpPr>
          <p:cNvPr id="26" name="椭圆 25"/>
          <p:cNvSpPr/>
          <p:nvPr/>
        </p:nvSpPr>
        <p:spPr>
          <a:xfrm>
            <a:off x="6427845" y="5369439"/>
            <a:ext cx="208930" cy="2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6427846" y="1871775"/>
            <a:ext cx="208930" cy="2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6427845" y="3671588"/>
            <a:ext cx="208930" cy="2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6427845" y="2794907"/>
            <a:ext cx="208930" cy="2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>
            <a:off x="6427845" y="4556747"/>
            <a:ext cx="208930" cy="249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文本框 36"/>
          <p:cNvSpPr txBox="1"/>
          <p:nvPr/>
        </p:nvSpPr>
        <p:spPr>
          <a:xfrm>
            <a:off x="1884420" y="5822535"/>
            <a:ext cx="1765816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400">
                <a:solidFill>
                  <a:srgbClr val="2C70AE"/>
                </a:solidFill>
              </a:rPr>
              <a:t>REFERENCES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6802741" y="1811957"/>
            <a:ext cx="396946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anose="02000000000000000000" pitchFamily="2" typeface="Ebrima"/>
                <a:ea charset="0" panose="02000000000000000000" pitchFamily="2" typeface="Ebrima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6805839" y="2735089"/>
            <a:ext cx="396946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anose="02000000000000000000" pitchFamily="2" typeface="Ebrima"/>
                <a:ea charset="0" panose="02000000000000000000" pitchFamily="2" typeface="Ebrima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6802740" y="3576665"/>
            <a:ext cx="396946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anose="02000000000000000000" pitchFamily="2" typeface="Ebrima"/>
                <a:ea charset="0" panose="02000000000000000000" pitchFamily="2" typeface="Ebrima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6793874" y="4496929"/>
            <a:ext cx="396946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anose="02000000000000000000" pitchFamily="2" typeface="Ebrima"/>
                <a:ea charset="0" panose="02000000000000000000" pitchFamily="2" typeface="Ebrima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6802740" y="5338505"/>
            <a:ext cx="396946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0" panose="02000000000000000000" pitchFamily="2" typeface="Ebrima"/>
                <a:ea charset="0" panose="02000000000000000000" pitchFamily="2" typeface="Ebrima"/>
                <a:cs charset="0" panose="02000000000000000000" pitchFamily="2" typeface="Ebrima"/>
              </a:rPr>
              <a:t>Supporters say that the case of use.</a:t>
            </a:r>
          </a:p>
        </p:txBody>
      </p:sp>
      <p:sp>
        <p:nvSpPr>
          <p:cNvPr id="44" name="矩形 43"/>
          <p:cNvSpPr/>
          <p:nvPr/>
        </p:nvSpPr>
        <p:spPr>
          <a:xfrm>
            <a:off x="858129" y="460243"/>
            <a:ext cx="2096413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mtClean="0" sz="1600">
                <a:solidFill>
                  <a:srgbClr val="8FD152"/>
                </a:solidFill>
              </a:rPr>
              <a:t>Conclusion  suggestion</a:t>
            </a:r>
          </a:p>
        </p:txBody>
      </p:sp>
    </p:spTree>
    <p:extLst>
      <p:ext uri="{BB962C8B-B14F-4D97-AF65-F5344CB8AC3E}">
        <p14:creationId val="33900832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梯形 1"/>
          <p:cNvSpPr/>
          <p:nvPr/>
        </p:nvSpPr>
        <p:spPr>
          <a:xfrm flipV="1">
            <a:off x="4797079" y="3712699"/>
            <a:ext cx="2546254" cy="1252024"/>
          </a:xfrm>
          <a:prstGeom prst="trapezoid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3685732" y="211016"/>
            <a:ext cx="4768948" cy="4600135"/>
          </a:xfrm>
          <a:prstGeom prst="ellips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梯形 3"/>
          <p:cNvSpPr/>
          <p:nvPr/>
        </p:nvSpPr>
        <p:spPr>
          <a:xfrm flipV="1">
            <a:off x="5277137" y="4964723"/>
            <a:ext cx="1586137" cy="2414955"/>
          </a:xfrm>
          <a:prstGeom prst="trapezoid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4635301" y="5322277"/>
            <a:ext cx="2869807" cy="464234"/>
          </a:xfrm>
          <a:prstGeom prst="rect">
            <a:avLst/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4368013" y="6077829"/>
            <a:ext cx="3404381" cy="467751"/>
          </a:xfrm>
          <a:prstGeom prst="rect">
            <a:avLst/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直角三角形 6"/>
          <p:cNvSpPr/>
          <p:nvPr/>
        </p:nvSpPr>
        <p:spPr>
          <a:xfrm flipV="1">
            <a:off x="6696222" y="5786511"/>
            <a:ext cx="808886" cy="153572"/>
          </a:xfrm>
          <a:prstGeom prst="rtTriangle">
            <a:avLst/>
          </a:pr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直角三角形 7"/>
          <p:cNvSpPr/>
          <p:nvPr/>
        </p:nvSpPr>
        <p:spPr>
          <a:xfrm flipH="1">
            <a:off x="4368012" y="5924257"/>
            <a:ext cx="1076184" cy="139504"/>
          </a:xfrm>
          <a:prstGeom prst="rtTriangle">
            <a:avLst/>
          </a:pr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9" name="直接连接符 8"/>
          <p:cNvCxnSpPr/>
          <p:nvPr/>
        </p:nvCxnSpPr>
        <p:spPr>
          <a:xfrm>
            <a:off x="4368012" y="3157524"/>
            <a:ext cx="340438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5544467" y="5378172"/>
            <a:ext cx="10845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小屁PPT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454526" y="6127038"/>
            <a:ext cx="1160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2016.1.1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883802" y="1532197"/>
            <a:ext cx="3987869" cy="1432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8800">
                <a:solidFill>
                  <a:schemeClr val="bg1"/>
                </a:solidFill>
              </a:rPr>
              <a:t>THANKS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732849" y="3318763"/>
            <a:ext cx="2648838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</a:rPr>
              <a:t>The Yearly Report Of 2015</a:t>
            </a:r>
          </a:p>
        </p:txBody>
      </p:sp>
    </p:spTree>
    <p:extLst>
      <p:ext uri="{BB962C8B-B14F-4D97-AF65-F5344CB8AC3E}">
        <p14:creationId val="1190882357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任意多边形 5"/>
          <p:cNvSpPr/>
          <p:nvPr/>
        </p:nvSpPr>
        <p:spPr>
          <a:xfrm rot="7424275">
            <a:off x="3601522" y="264778"/>
            <a:ext cx="5171474" cy="6535186"/>
          </a:xfrm>
          <a:custGeom>
            <a:gdLst>
              <a:gd fmla="*/ 627111 w 5171474" name="connsiteX0"/>
              <a:gd fmla="*/ 4996729 h 6535186" name="connsiteY0"/>
              <a:gd fmla="*/ 897662 w 5171474" name="connsiteX1"/>
              <a:gd fmla="*/ 1161078 h 6535186" name="connsiteY1"/>
              <a:gd fmla="*/ 2035001 w 5171474" name="connsiteX2"/>
              <a:gd fmla="*/ 842612 h 6535186" name="connsiteY2"/>
              <a:gd fmla="*/ 2039894 w 5171474" name="connsiteX3"/>
              <a:gd fmla="*/ 842985 h 6535186" name="connsiteY3"/>
              <a:gd fmla="*/ 2462358 w 5171474" name="connsiteX4"/>
              <a:gd fmla="*/ 0 h 6535186" name="connsiteY4"/>
              <a:gd fmla="*/ 2993565 w 5171474" name="connsiteX5"/>
              <a:gd fmla="*/ 1059970 h 6535186" name="connsiteY5"/>
              <a:gd fmla="*/ 3023336 w 5171474" name="connsiteX6"/>
              <a:gd fmla="*/ 1071461 h 6535186" name="connsiteY6"/>
              <a:gd fmla="*/ 4544363 w 5171474" name="connsiteX7"/>
              <a:gd fmla="*/ 2380499 h 6535186" name="connsiteY7"/>
              <a:gd fmla="*/ 4273812 w 5171474" name="connsiteX8"/>
              <a:gd fmla="*/ 6216151 h 6535186" name="connsiteY8"/>
              <a:gd fmla="*/ 627111 w 5171474" name="connsiteX9"/>
              <a:gd fmla="*/ 4996729 h 653518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6535186" w="5171474">
                <a:moveTo>
                  <a:pt x="627111" y="4996729"/>
                </a:moveTo>
                <a:cubicBezTo>
                  <a:pt x="-305187" y="3600809"/>
                  <a:pt x="-184058" y="1883530"/>
                  <a:pt x="897662" y="1161078"/>
                </a:cubicBezTo>
                <a:cubicBezTo>
                  <a:pt x="1235699" y="935311"/>
                  <a:pt x="1627542" y="833413"/>
                  <a:pt x="2035001" y="842612"/>
                </a:cubicBezTo>
                <a:lnTo>
                  <a:pt x="2039894" y="842985"/>
                </a:lnTo>
                <a:lnTo>
                  <a:pt x="2462358" y="0"/>
                </a:lnTo>
                <a:lnTo>
                  <a:pt x="2993565" y="1059970"/>
                </a:lnTo>
                <a:lnTo>
                  <a:pt x="3023336" y="1071461"/>
                </a:lnTo>
                <a:cubicBezTo>
                  <a:pt x="3594545" y="1321758"/>
                  <a:pt x="4136483" y="1769784"/>
                  <a:pt x="4544363" y="2380499"/>
                </a:cubicBezTo>
                <a:cubicBezTo>
                  <a:pt x="5476661" y="3776419"/>
                  <a:pt x="5355532" y="5493699"/>
                  <a:pt x="4273812" y="6216151"/>
                </a:cubicBezTo>
                <a:cubicBezTo>
                  <a:pt x="3192092" y="6938603"/>
                  <a:pt x="1559409" y="6392649"/>
                  <a:pt x="627111" y="4996729"/>
                </a:cubicBezTo>
                <a:close/>
              </a:path>
            </a:pathLst>
          </a:cu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/>
          <p:cNvSpPr txBox="1"/>
          <p:nvPr/>
        </p:nvSpPr>
        <p:spPr>
          <a:xfrm>
            <a:off x="4069723" y="1922780"/>
            <a:ext cx="3489642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 1</a:t>
            </a:r>
          </a:p>
        </p:txBody>
      </p:sp>
      <p:sp>
        <p:nvSpPr>
          <p:cNvPr id="8" name="文本框 7"/>
          <p:cNvSpPr txBox="1"/>
          <p:nvPr/>
        </p:nvSpPr>
        <p:spPr>
          <a:xfrm flipH="1">
            <a:off x="4069723" y="3030776"/>
            <a:ext cx="4011128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回 顾 今 年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069723" y="4113014"/>
            <a:ext cx="3703955" cy="426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CLICK TO EDIT THE TITLE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4069723" y="3017897"/>
            <a:ext cx="35803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069723" y="3954106"/>
            <a:ext cx="35803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0904989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334851" y="2665927"/>
            <a:ext cx="488823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rgbClr val="2C70A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CONTENTS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5988679" y="0"/>
            <a:ext cx="0" cy="68580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6001558" y="1106280"/>
            <a:ext cx="2318197" cy="5537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6014437" y="1964769"/>
            <a:ext cx="2318197" cy="553791"/>
          </a:xfrm>
          <a:prstGeom prst="rect">
            <a:avLst/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6027316" y="2823258"/>
            <a:ext cx="2318197" cy="5537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6014437" y="3681747"/>
            <a:ext cx="2318197" cy="553791"/>
          </a:xfrm>
          <a:prstGeom prst="rect">
            <a:avLst/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6027316" y="4540236"/>
            <a:ext cx="2318197" cy="5537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矩形 11"/>
          <p:cNvSpPr/>
          <p:nvPr/>
        </p:nvSpPr>
        <p:spPr>
          <a:xfrm>
            <a:off x="6029715" y="5398725"/>
            <a:ext cx="1620336" cy="553791"/>
          </a:xfrm>
          <a:prstGeom prst="rect">
            <a:avLst/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6333764" y="1198509"/>
            <a:ext cx="14671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1、回顾今年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333765" y="2056998"/>
            <a:ext cx="14671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2、经营分析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333765" y="2901304"/>
            <a:ext cx="14671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3、展望来年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333765" y="3738071"/>
            <a:ext cx="14671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4、战略规划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333765" y="4632465"/>
            <a:ext cx="14671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5、团队建设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333765" y="5490954"/>
            <a:ext cx="100996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6、结语</a:t>
            </a:r>
          </a:p>
        </p:txBody>
      </p:sp>
    </p:spTree>
    <p:extLst>
      <p:ext uri="{BB962C8B-B14F-4D97-AF65-F5344CB8AC3E}">
        <p14:creationId val="2247121454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直角三角形 3"/>
          <p:cNvSpPr/>
          <p:nvPr/>
        </p:nvSpPr>
        <p:spPr>
          <a:xfrm>
            <a:off x="11741833" y="445376"/>
            <a:ext cx="450167" cy="426822"/>
          </a:xfrm>
          <a:prstGeom prst="rtTriangle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11741832" y="0"/>
            <a:ext cx="450167" cy="422031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>
            <a:off x="11291665" y="-4791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直角三角形 6"/>
          <p:cNvSpPr/>
          <p:nvPr/>
        </p:nvSpPr>
        <p:spPr>
          <a:xfrm rot="5400000">
            <a:off x="10864844" y="6881"/>
            <a:ext cx="450167" cy="426822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直角三角形 7"/>
          <p:cNvSpPr/>
          <p:nvPr/>
        </p:nvSpPr>
        <p:spPr>
          <a:xfrm rot="10800000">
            <a:off x="10426349" y="0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260252" y="15227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260252" y="34079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10"/>
          <p:cNvSpPr/>
          <p:nvPr/>
        </p:nvSpPr>
        <p:spPr>
          <a:xfrm>
            <a:off x="253218" y="529325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框 11"/>
          <p:cNvSpPr txBox="1"/>
          <p:nvPr/>
        </p:nvSpPr>
        <p:spPr>
          <a:xfrm>
            <a:off x="858129" y="55768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2C70AE"/>
                </a:solidFill>
                <a:latin charset="-122" panose="02010800040101010101" pitchFamily="2" typeface="华文琥珀"/>
                <a:ea charset="-122" panose="02010800040101010101" pitchFamily="2" typeface="华文琥珀"/>
              </a:rPr>
              <a:t>回顾今年</a:t>
            </a:r>
          </a:p>
        </p:txBody>
      </p:sp>
      <p:sp>
        <p:nvSpPr>
          <p:cNvPr id="13" name="矩形 12"/>
          <p:cNvSpPr/>
          <p:nvPr/>
        </p:nvSpPr>
        <p:spPr>
          <a:xfrm>
            <a:off x="803827" y="417156"/>
            <a:ext cx="1671955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0" i="0" lang="en-US" smtClean="0" sz="1600">
                <a:solidFill>
                  <a:srgbClr val="8FD152"/>
                </a:solidFill>
                <a:effectLst/>
                <a:latin charset="0" panose="020b0604020202020204" pitchFamily="34" typeface="arial"/>
              </a:rPr>
              <a:t>Review this year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872198"/>
            <a:ext cx="12191999" cy="5985802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右箭头 15"/>
          <p:cNvSpPr/>
          <p:nvPr/>
        </p:nvSpPr>
        <p:spPr>
          <a:xfrm>
            <a:off x="1182354" y="1470097"/>
            <a:ext cx="10331360" cy="502085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1906073" y="2808547"/>
            <a:ext cx="2356834" cy="2343955"/>
          </a:xfrm>
          <a:prstGeom prst="ellipse">
            <a:avLst/>
          </a:prstGeom>
          <a:solidFill>
            <a:srgbClr val="225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/>
          <p:cNvSpPr/>
          <p:nvPr/>
        </p:nvSpPr>
        <p:spPr>
          <a:xfrm>
            <a:off x="4743718" y="2808547"/>
            <a:ext cx="2356834" cy="2343955"/>
          </a:xfrm>
          <a:prstGeom prst="ellipse">
            <a:avLst/>
          </a:prstGeom>
          <a:solidFill>
            <a:srgbClr val="225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椭圆 19"/>
          <p:cNvSpPr/>
          <p:nvPr/>
        </p:nvSpPr>
        <p:spPr>
          <a:xfrm>
            <a:off x="7581363" y="2808547"/>
            <a:ext cx="2356834" cy="2343955"/>
          </a:xfrm>
          <a:prstGeom prst="ellipse">
            <a:avLst/>
          </a:prstGeom>
          <a:solidFill>
            <a:srgbClr val="2256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1218489" y="1379944"/>
            <a:ext cx="0" cy="912495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1378040" y="1418557"/>
            <a:ext cx="47548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在这里可以写上你本页的中心论点</a:t>
            </a:r>
          </a:p>
          <a:p>
            <a:r>
              <a:rPr altLang="en-US" b="1" lang="zh-CN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还有对比前两年的业绩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2548255" y="3041692"/>
            <a:ext cx="10591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8225019" y="3041692"/>
            <a:ext cx="10591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2016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5387373" y="3041692"/>
            <a:ext cx="10591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2015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1994929" y="3581813"/>
            <a:ext cx="21370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1.YOUR TEXT HERE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1994929" y="3956197"/>
            <a:ext cx="21370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2.YOUR TEXT HERE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1993390" y="4312400"/>
            <a:ext cx="21370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3.YOUR TEXT HERE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4812003" y="3594941"/>
            <a:ext cx="21370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1.YOUR TEXT HERE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812003" y="3969324"/>
            <a:ext cx="21370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2.YOUR TEXT HERE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810464" y="4325528"/>
            <a:ext cx="21370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3.YOUR TEXT HERE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7662463" y="3581813"/>
            <a:ext cx="21370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1.YOUR TEXT HERE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7662463" y="3956197"/>
            <a:ext cx="21370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2.YOUR TEXT HERE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7660925" y="4312400"/>
            <a:ext cx="21370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3.YOUR TEXT HERE</a:t>
            </a:r>
          </a:p>
        </p:txBody>
      </p:sp>
    </p:spTree>
    <p:extLst>
      <p:ext uri="{BB962C8B-B14F-4D97-AF65-F5344CB8AC3E}">
        <p14:creationId val="1438054225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 rot="7424275">
            <a:off x="3601522" y="264778"/>
            <a:ext cx="5171474" cy="6535186"/>
          </a:xfrm>
          <a:custGeom>
            <a:gdLst>
              <a:gd fmla="*/ 627111 w 5171474" name="connsiteX0"/>
              <a:gd fmla="*/ 4996729 h 6535186" name="connsiteY0"/>
              <a:gd fmla="*/ 897662 w 5171474" name="connsiteX1"/>
              <a:gd fmla="*/ 1161078 h 6535186" name="connsiteY1"/>
              <a:gd fmla="*/ 2035001 w 5171474" name="connsiteX2"/>
              <a:gd fmla="*/ 842612 h 6535186" name="connsiteY2"/>
              <a:gd fmla="*/ 2039894 w 5171474" name="connsiteX3"/>
              <a:gd fmla="*/ 842985 h 6535186" name="connsiteY3"/>
              <a:gd fmla="*/ 2462358 w 5171474" name="connsiteX4"/>
              <a:gd fmla="*/ 0 h 6535186" name="connsiteY4"/>
              <a:gd fmla="*/ 2993565 w 5171474" name="connsiteX5"/>
              <a:gd fmla="*/ 1059970 h 6535186" name="connsiteY5"/>
              <a:gd fmla="*/ 3023336 w 5171474" name="connsiteX6"/>
              <a:gd fmla="*/ 1071461 h 6535186" name="connsiteY6"/>
              <a:gd fmla="*/ 4544363 w 5171474" name="connsiteX7"/>
              <a:gd fmla="*/ 2380499 h 6535186" name="connsiteY7"/>
              <a:gd fmla="*/ 4273812 w 5171474" name="connsiteX8"/>
              <a:gd fmla="*/ 6216151 h 6535186" name="connsiteY8"/>
              <a:gd fmla="*/ 627111 w 5171474" name="connsiteX9"/>
              <a:gd fmla="*/ 4996729 h 653518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6535186" w="5171474">
                <a:moveTo>
                  <a:pt x="627111" y="4996729"/>
                </a:moveTo>
                <a:cubicBezTo>
                  <a:pt x="-305187" y="3600809"/>
                  <a:pt x="-184058" y="1883530"/>
                  <a:pt x="897662" y="1161078"/>
                </a:cubicBezTo>
                <a:cubicBezTo>
                  <a:pt x="1235699" y="935311"/>
                  <a:pt x="1627542" y="833413"/>
                  <a:pt x="2035001" y="842612"/>
                </a:cubicBezTo>
                <a:lnTo>
                  <a:pt x="2039894" y="842985"/>
                </a:lnTo>
                <a:lnTo>
                  <a:pt x="2462358" y="0"/>
                </a:lnTo>
                <a:lnTo>
                  <a:pt x="2993565" y="1059970"/>
                </a:lnTo>
                <a:lnTo>
                  <a:pt x="3023336" y="1071461"/>
                </a:lnTo>
                <a:cubicBezTo>
                  <a:pt x="3594545" y="1321758"/>
                  <a:pt x="4136483" y="1769784"/>
                  <a:pt x="4544363" y="2380499"/>
                </a:cubicBezTo>
                <a:cubicBezTo>
                  <a:pt x="5476661" y="3776419"/>
                  <a:pt x="5355532" y="5493699"/>
                  <a:pt x="4273812" y="6216151"/>
                </a:cubicBezTo>
                <a:cubicBezTo>
                  <a:pt x="3192092" y="6938603"/>
                  <a:pt x="1559409" y="6392649"/>
                  <a:pt x="627111" y="4996729"/>
                </a:cubicBezTo>
                <a:close/>
              </a:path>
            </a:pathLst>
          </a:cu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069723" y="1922780"/>
            <a:ext cx="3489642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 2</a:t>
            </a:r>
          </a:p>
        </p:txBody>
      </p:sp>
      <p:sp>
        <p:nvSpPr>
          <p:cNvPr id="4" name="文本框 3"/>
          <p:cNvSpPr txBox="1"/>
          <p:nvPr/>
        </p:nvSpPr>
        <p:spPr>
          <a:xfrm flipH="1">
            <a:off x="4069723" y="3030776"/>
            <a:ext cx="4011128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经 营 分 析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32755" y="4097067"/>
            <a:ext cx="3703955" cy="426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CLICK TO EDIT THE TITLE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4069723" y="3017897"/>
            <a:ext cx="35803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4069723" y="3954106"/>
            <a:ext cx="35803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71561082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直角三角形 1"/>
          <p:cNvSpPr/>
          <p:nvPr/>
        </p:nvSpPr>
        <p:spPr>
          <a:xfrm>
            <a:off x="11741833" y="445376"/>
            <a:ext cx="450167" cy="426822"/>
          </a:xfrm>
          <a:prstGeom prst="rtTriangle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矩形 2"/>
          <p:cNvSpPr/>
          <p:nvPr/>
        </p:nvSpPr>
        <p:spPr>
          <a:xfrm>
            <a:off x="11741832" y="0"/>
            <a:ext cx="450167" cy="422031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直角三角形 3"/>
          <p:cNvSpPr/>
          <p:nvPr/>
        </p:nvSpPr>
        <p:spPr>
          <a:xfrm>
            <a:off x="11291665" y="-4791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直角三角形 4"/>
          <p:cNvSpPr/>
          <p:nvPr/>
        </p:nvSpPr>
        <p:spPr>
          <a:xfrm rot="5400000">
            <a:off x="10864844" y="6881"/>
            <a:ext cx="450167" cy="426822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 rot="10800000">
            <a:off x="10426349" y="0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260252" y="15227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260252" y="34079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253218" y="529325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文本框 9"/>
          <p:cNvSpPr txBox="1"/>
          <p:nvPr/>
        </p:nvSpPr>
        <p:spPr>
          <a:xfrm>
            <a:off x="858129" y="55768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2C70AE"/>
                </a:solidFill>
                <a:latin charset="-122" panose="02010800040101010101" pitchFamily="2" typeface="华文琥珀"/>
                <a:ea charset="-122" panose="02010800040101010101" pitchFamily="2" typeface="华文琥珀"/>
              </a:rPr>
              <a:t>经营分析</a:t>
            </a:r>
          </a:p>
        </p:txBody>
      </p:sp>
      <p:sp>
        <p:nvSpPr>
          <p:cNvPr id="12" name="矩形 11"/>
          <p:cNvSpPr/>
          <p:nvPr/>
        </p:nvSpPr>
        <p:spPr>
          <a:xfrm>
            <a:off x="0" y="872198"/>
            <a:ext cx="12191999" cy="5985802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260252" y="2950699"/>
            <a:ext cx="1925440" cy="1828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2685822" y="1188642"/>
            <a:ext cx="1584101" cy="16062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3426357" y="3061960"/>
            <a:ext cx="1584101" cy="16062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2724459" y="4995939"/>
            <a:ext cx="1584101" cy="160627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0" name="直接连接符 19"/>
          <p:cNvCxnSpPr/>
          <p:nvPr/>
        </p:nvCxnSpPr>
        <p:spPr>
          <a:xfrm flipV="1">
            <a:off x="2163273" y="2577701"/>
            <a:ext cx="496293" cy="496294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2390182" y="3865098"/>
            <a:ext cx="88105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2073969" y="4759321"/>
            <a:ext cx="585597" cy="58559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303750" y="3562622"/>
            <a:ext cx="18084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3200">
                <a:solidFill>
                  <a:srgbClr val="2C70AE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分析重点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3230047" y="1637837"/>
            <a:ext cx="490855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4000">
                <a:solidFill>
                  <a:srgbClr val="2C70AE"/>
                </a:solidFill>
              </a:rPr>
              <a:t>A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3273467" y="5445134"/>
            <a:ext cx="451168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4000">
                <a:solidFill>
                  <a:srgbClr val="2C70AE"/>
                </a:solidFill>
              </a:rPr>
              <a:t>C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3970582" y="3511155"/>
            <a:ext cx="467043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4000">
                <a:solidFill>
                  <a:srgbClr val="2C70AE"/>
                </a:solidFill>
              </a:rPr>
              <a:t>B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442186" y="1242759"/>
            <a:ext cx="130524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000">
                <a:solidFill>
                  <a:srgbClr val="8FD152"/>
                </a:solidFill>
              </a:rPr>
              <a:t>TEXT HERE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4442186" y="5113612"/>
            <a:ext cx="130524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000">
                <a:solidFill>
                  <a:srgbClr val="8FD152"/>
                </a:solidFill>
              </a:rPr>
              <a:t>TEXT HERE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5118254" y="3064075"/>
            <a:ext cx="130524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000">
                <a:solidFill>
                  <a:srgbClr val="8FD152"/>
                </a:solidFill>
              </a:rPr>
              <a:t>TEXT HERE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4108361" y="445376"/>
            <a:ext cx="1828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endParaRPr altLang="en-US" lang="zh-CN"/>
          </a:p>
        </p:txBody>
      </p:sp>
      <p:sp>
        <p:nvSpPr>
          <p:cNvPr id="40" name="文本框 39"/>
          <p:cNvSpPr txBox="1"/>
          <p:nvPr/>
        </p:nvSpPr>
        <p:spPr>
          <a:xfrm>
            <a:off x="4442187" y="1668614"/>
            <a:ext cx="729964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4445188" y="5569363"/>
            <a:ext cx="729964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5118254" y="3497843"/>
            <a:ext cx="7299646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43" name="矩形 42"/>
          <p:cNvSpPr/>
          <p:nvPr/>
        </p:nvSpPr>
        <p:spPr>
          <a:xfrm>
            <a:off x="858129" y="445376"/>
            <a:ext cx="179419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600">
                <a:solidFill>
                  <a:srgbClr val="8FD152"/>
                </a:solidFill>
                <a:latin charset="0" panose="020b0604020202020204" pitchFamily="34" typeface="arial"/>
              </a:rPr>
              <a:t>Business analysis</a:t>
            </a:r>
          </a:p>
        </p:txBody>
      </p:sp>
    </p:spTree>
    <p:extLst>
      <p:ext uri="{BB962C8B-B14F-4D97-AF65-F5344CB8AC3E}">
        <p14:creationId val="1218409255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-12878" y="872198"/>
            <a:ext cx="12191999" cy="5985802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直角三角形 2"/>
          <p:cNvSpPr/>
          <p:nvPr/>
        </p:nvSpPr>
        <p:spPr>
          <a:xfrm>
            <a:off x="11741833" y="445376"/>
            <a:ext cx="450167" cy="426822"/>
          </a:xfrm>
          <a:prstGeom prst="rtTriangle">
            <a:avLst/>
          </a:prstGeom>
          <a:solidFill>
            <a:srgbClr val="225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矩形 3"/>
          <p:cNvSpPr/>
          <p:nvPr/>
        </p:nvSpPr>
        <p:spPr>
          <a:xfrm>
            <a:off x="11741832" y="0"/>
            <a:ext cx="450167" cy="422031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直角三角形 4"/>
          <p:cNvSpPr/>
          <p:nvPr/>
        </p:nvSpPr>
        <p:spPr>
          <a:xfrm>
            <a:off x="11291665" y="-4791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直角三角形 5"/>
          <p:cNvSpPr/>
          <p:nvPr/>
        </p:nvSpPr>
        <p:spPr>
          <a:xfrm rot="5400000">
            <a:off x="10864844" y="6881"/>
            <a:ext cx="450167" cy="426822"/>
          </a:xfrm>
          <a:prstGeom prst="rtTriangle">
            <a:avLst/>
          </a:prstGeom>
          <a:solidFill>
            <a:srgbClr val="8FD152"/>
          </a:solidFill>
          <a:ln>
            <a:solidFill>
              <a:srgbClr val="8FD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直角三角形 6"/>
          <p:cNvSpPr/>
          <p:nvPr/>
        </p:nvSpPr>
        <p:spPr>
          <a:xfrm rot="10800000">
            <a:off x="10426349" y="0"/>
            <a:ext cx="450167" cy="426822"/>
          </a:xfrm>
          <a:prstGeom prst="rtTriangle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/>
          <p:cNvSpPr/>
          <p:nvPr/>
        </p:nvSpPr>
        <p:spPr>
          <a:xfrm>
            <a:off x="260252" y="152273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260252" y="340799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/>
          <p:cNvSpPr/>
          <p:nvPr/>
        </p:nvSpPr>
        <p:spPr>
          <a:xfrm>
            <a:off x="253218" y="529325"/>
            <a:ext cx="464234" cy="134328"/>
          </a:xfrm>
          <a:prstGeom prst="rect">
            <a:avLst/>
          </a:prstGeom>
          <a:solidFill>
            <a:srgbClr val="2C70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/>
          <p:cNvSpPr txBox="1"/>
          <p:nvPr/>
        </p:nvSpPr>
        <p:spPr>
          <a:xfrm>
            <a:off x="858129" y="55768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2400">
                <a:solidFill>
                  <a:srgbClr val="2C70AE"/>
                </a:solidFill>
                <a:latin charset="-122" panose="02010800040101010101" pitchFamily="2" typeface="华文琥珀"/>
                <a:ea charset="-122" panose="02010800040101010101" pitchFamily="2" typeface="华文琥珀"/>
              </a:rPr>
              <a:t>经营分析</a:t>
            </a:r>
          </a:p>
        </p:txBody>
      </p:sp>
      <p:sp>
        <p:nvSpPr>
          <p:cNvPr id="13" name="圆角矩形 12"/>
          <p:cNvSpPr/>
          <p:nvPr/>
        </p:nvSpPr>
        <p:spPr>
          <a:xfrm>
            <a:off x="5264238" y="1223493"/>
            <a:ext cx="1663522" cy="540913"/>
          </a:xfrm>
          <a:prstGeom prst="roundRect">
            <a:avLst/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圆角矩形 13"/>
          <p:cNvSpPr/>
          <p:nvPr/>
        </p:nvSpPr>
        <p:spPr>
          <a:xfrm>
            <a:off x="1004552" y="2331076"/>
            <a:ext cx="1661375" cy="48939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圆角矩形 14"/>
          <p:cNvSpPr/>
          <p:nvPr/>
        </p:nvSpPr>
        <p:spPr>
          <a:xfrm>
            <a:off x="3799569" y="2331075"/>
            <a:ext cx="1661375" cy="48939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圆角矩形 15"/>
          <p:cNvSpPr/>
          <p:nvPr/>
        </p:nvSpPr>
        <p:spPr>
          <a:xfrm>
            <a:off x="6594586" y="2331074"/>
            <a:ext cx="1661375" cy="48939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圆角矩形 16"/>
          <p:cNvSpPr/>
          <p:nvPr/>
        </p:nvSpPr>
        <p:spPr>
          <a:xfrm>
            <a:off x="9389603" y="2331073"/>
            <a:ext cx="1661375" cy="48939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圆角矩形 17"/>
          <p:cNvSpPr/>
          <p:nvPr/>
        </p:nvSpPr>
        <p:spPr>
          <a:xfrm>
            <a:off x="901521" y="3412901"/>
            <a:ext cx="489397" cy="184167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圆角矩形 18"/>
          <p:cNvSpPr/>
          <p:nvPr/>
        </p:nvSpPr>
        <p:spPr>
          <a:xfrm>
            <a:off x="1561953" y="3425780"/>
            <a:ext cx="489397" cy="1828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圆角矩形 19"/>
          <p:cNvSpPr/>
          <p:nvPr/>
        </p:nvSpPr>
        <p:spPr>
          <a:xfrm>
            <a:off x="2209506" y="3425779"/>
            <a:ext cx="489397" cy="18288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圆角矩形 20"/>
          <p:cNvSpPr/>
          <p:nvPr/>
        </p:nvSpPr>
        <p:spPr>
          <a:xfrm>
            <a:off x="3744832" y="3412901"/>
            <a:ext cx="489397" cy="184167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圆角矩形 21"/>
          <p:cNvSpPr/>
          <p:nvPr/>
        </p:nvSpPr>
        <p:spPr>
          <a:xfrm>
            <a:off x="4405264" y="3425780"/>
            <a:ext cx="489397" cy="1828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圆角矩形 22"/>
          <p:cNvSpPr/>
          <p:nvPr/>
        </p:nvSpPr>
        <p:spPr>
          <a:xfrm>
            <a:off x="5052817" y="3425779"/>
            <a:ext cx="489397" cy="18288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圆角矩形 23"/>
          <p:cNvSpPr/>
          <p:nvPr/>
        </p:nvSpPr>
        <p:spPr>
          <a:xfrm>
            <a:off x="6549506" y="3425779"/>
            <a:ext cx="489397" cy="184167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圆角矩形 24"/>
          <p:cNvSpPr/>
          <p:nvPr/>
        </p:nvSpPr>
        <p:spPr>
          <a:xfrm>
            <a:off x="7209938" y="3438658"/>
            <a:ext cx="489397" cy="1828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圆角矩形 25"/>
          <p:cNvSpPr/>
          <p:nvPr/>
        </p:nvSpPr>
        <p:spPr>
          <a:xfrm>
            <a:off x="7857491" y="3438657"/>
            <a:ext cx="489397" cy="18288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圆角矩形 26"/>
          <p:cNvSpPr/>
          <p:nvPr/>
        </p:nvSpPr>
        <p:spPr>
          <a:xfrm>
            <a:off x="9356628" y="3425779"/>
            <a:ext cx="489397" cy="184167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圆角矩形 27"/>
          <p:cNvSpPr/>
          <p:nvPr/>
        </p:nvSpPr>
        <p:spPr>
          <a:xfrm>
            <a:off x="10017060" y="3438658"/>
            <a:ext cx="489397" cy="1828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圆角矩形 28"/>
          <p:cNvSpPr/>
          <p:nvPr/>
        </p:nvSpPr>
        <p:spPr>
          <a:xfrm>
            <a:off x="10664613" y="3438657"/>
            <a:ext cx="489397" cy="18288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1" name="直接连接符 30"/>
          <p:cNvCxnSpPr/>
          <p:nvPr/>
        </p:nvCxnSpPr>
        <p:spPr>
          <a:xfrm flipH="1">
            <a:off x="1854558" y="1764406"/>
            <a:ext cx="4250028" cy="42500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>
            <a:stCxn id="13" idx="2"/>
          </p:cNvCxnSpPr>
          <p:nvPr/>
        </p:nvCxnSpPr>
        <p:spPr>
          <a:xfrm flipH="1">
            <a:off x="4662152" y="1764406"/>
            <a:ext cx="1433847" cy="44537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6104586" y="1764406"/>
            <a:ext cx="1365160" cy="44537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6104586" y="1764406"/>
            <a:ext cx="4134118" cy="42500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H="1">
            <a:off x="1120461" y="2820473"/>
            <a:ext cx="689021" cy="4759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>
            <a:off x="1790894" y="2788399"/>
            <a:ext cx="675458" cy="5214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H="1">
            <a:off x="1809481" y="2820473"/>
            <a:ext cx="1" cy="4893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 flipH="1">
            <a:off x="3961780" y="2830543"/>
            <a:ext cx="689021" cy="4759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>
            <a:off x="4632213" y="2798469"/>
            <a:ext cx="675458" cy="5214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 flipH="1">
            <a:off x="4650800" y="2830543"/>
            <a:ext cx="1" cy="4893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 flipH="1">
            <a:off x="6756797" y="2830543"/>
            <a:ext cx="689021" cy="4759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>
            <a:off x="7427230" y="2798469"/>
            <a:ext cx="675458" cy="5214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 flipH="1">
            <a:off x="7445817" y="2830543"/>
            <a:ext cx="1" cy="4893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 flipH="1">
            <a:off x="9568271" y="2844987"/>
            <a:ext cx="689021" cy="47594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>
            <a:off x="10238704" y="2812913"/>
            <a:ext cx="675458" cy="5214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/>
        </p:nvCxnSpPr>
        <p:spPr>
          <a:xfrm flipH="1">
            <a:off x="10257291" y="2844987"/>
            <a:ext cx="1" cy="48939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圆角矩形 68"/>
          <p:cNvSpPr/>
          <p:nvPr/>
        </p:nvSpPr>
        <p:spPr>
          <a:xfrm>
            <a:off x="858128" y="5699955"/>
            <a:ext cx="10295881" cy="770623"/>
          </a:xfrm>
          <a:prstGeom prst="roundRect">
            <a:avLst/>
          </a:prstGeom>
          <a:solidFill>
            <a:srgbClr val="8FD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0" name="文本框 69"/>
          <p:cNvSpPr txBox="1"/>
          <p:nvPr/>
        </p:nvSpPr>
        <p:spPr>
          <a:xfrm>
            <a:off x="1180544" y="2375716"/>
            <a:ext cx="130524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000">
                <a:solidFill>
                  <a:srgbClr val="2C70AE"/>
                </a:solidFill>
              </a:rPr>
              <a:t>TEXT HERE</a:t>
            </a:r>
          </a:p>
        </p:txBody>
      </p:sp>
      <p:sp>
        <p:nvSpPr>
          <p:cNvPr id="71" name="文本框 70"/>
          <p:cNvSpPr txBox="1"/>
          <p:nvPr/>
        </p:nvSpPr>
        <p:spPr>
          <a:xfrm>
            <a:off x="5424126" y="1274576"/>
            <a:ext cx="130524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000">
                <a:solidFill>
                  <a:schemeClr val="bg1"/>
                </a:solidFill>
              </a:rPr>
              <a:t>TEXT HERE</a:t>
            </a:r>
          </a:p>
        </p:txBody>
      </p:sp>
      <p:sp>
        <p:nvSpPr>
          <p:cNvPr id="72" name="文本框 71"/>
          <p:cNvSpPr txBox="1"/>
          <p:nvPr/>
        </p:nvSpPr>
        <p:spPr>
          <a:xfrm>
            <a:off x="3961780" y="2360977"/>
            <a:ext cx="130524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000">
                <a:solidFill>
                  <a:srgbClr val="2C70AE"/>
                </a:solidFill>
              </a:rPr>
              <a:t>TEXT HERE</a:t>
            </a:r>
          </a:p>
        </p:txBody>
      </p:sp>
      <p:sp>
        <p:nvSpPr>
          <p:cNvPr id="73" name="文本框 72"/>
          <p:cNvSpPr txBox="1"/>
          <p:nvPr/>
        </p:nvSpPr>
        <p:spPr>
          <a:xfrm>
            <a:off x="6780318" y="2386424"/>
            <a:ext cx="130524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000">
                <a:solidFill>
                  <a:srgbClr val="2C70AE"/>
                </a:solidFill>
              </a:rPr>
              <a:t>TEXT HERE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9561295" y="2394843"/>
            <a:ext cx="130524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000">
                <a:solidFill>
                  <a:srgbClr val="2C70AE"/>
                </a:solidFill>
              </a:rPr>
              <a:t>TEXT HERE</a:t>
            </a:r>
          </a:p>
        </p:txBody>
      </p:sp>
      <p:sp>
        <p:nvSpPr>
          <p:cNvPr id="75" name="文本框 74"/>
          <p:cNvSpPr txBox="1"/>
          <p:nvPr/>
        </p:nvSpPr>
        <p:spPr>
          <a:xfrm>
            <a:off x="1290015" y="5736734"/>
            <a:ext cx="9870434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Supports say that the ease of presentation software can solve a lot time for people who otherwise would have used other types. Supporters say that the case of use.</a:t>
            </a:r>
          </a:p>
        </p:txBody>
      </p:sp>
      <p:sp>
        <p:nvSpPr>
          <p:cNvPr id="77" name="文本框 76"/>
          <p:cNvSpPr txBox="1"/>
          <p:nvPr/>
        </p:nvSpPr>
        <p:spPr>
          <a:xfrm>
            <a:off x="909819" y="3785810"/>
            <a:ext cx="457200" cy="115347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</a:rPr>
              <a:t>TEXT  HERE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1561953" y="3788290"/>
            <a:ext cx="457200" cy="115347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</a:rPr>
              <a:t>TEXT  HERE</a:t>
            </a:r>
          </a:p>
        </p:txBody>
      </p:sp>
      <p:sp>
        <p:nvSpPr>
          <p:cNvPr id="79" name="文本框 78"/>
          <p:cNvSpPr txBox="1"/>
          <p:nvPr/>
        </p:nvSpPr>
        <p:spPr>
          <a:xfrm>
            <a:off x="2230364" y="3785810"/>
            <a:ext cx="457200" cy="115347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</a:rPr>
              <a:t>TEXT  HERE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3752756" y="3778121"/>
            <a:ext cx="457200" cy="115347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</a:rPr>
              <a:t>TEXT  HERE</a:t>
            </a:r>
          </a:p>
        </p:txBody>
      </p:sp>
      <p:sp>
        <p:nvSpPr>
          <p:cNvPr id="81" name="文本框 80"/>
          <p:cNvSpPr txBox="1"/>
          <p:nvPr/>
        </p:nvSpPr>
        <p:spPr>
          <a:xfrm>
            <a:off x="4404890" y="3780601"/>
            <a:ext cx="457200" cy="115347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</a:rPr>
              <a:t>TEXT  HERE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5073301" y="3778121"/>
            <a:ext cx="457200" cy="115347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</a:rPr>
              <a:t>TEXT  HERE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6554450" y="3785810"/>
            <a:ext cx="457200" cy="115347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</a:rPr>
              <a:t>TEXT  HERE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7206584" y="3788290"/>
            <a:ext cx="457200" cy="115347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</a:rPr>
              <a:t>TEXT  HERE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7874997" y="3785810"/>
            <a:ext cx="457200" cy="115347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</a:rPr>
              <a:t>TEXT  HERE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9361772" y="3779672"/>
            <a:ext cx="457200" cy="115347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</a:rPr>
              <a:t>TEXT  HERE</a:t>
            </a:r>
          </a:p>
        </p:txBody>
      </p:sp>
      <p:sp>
        <p:nvSpPr>
          <p:cNvPr id="87" name="文本框 86"/>
          <p:cNvSpPr txBox="1"/>
          <p:nvPr/>
        </p:nvSpPr>
        <p:spPr>
          <a:xfrm>
            <a:off x="10013908" y="3782152"/>
            <a:ext cx="457200" cy="115347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</a:rPr>
              <a:t>TEXT  HERE</a:t>
            </a:r>
          </a:p>
        </p:txBody>
      </p:sp>
      <p:sp>
        <p:nvSpPr>
          <p:cNvPr id="88" name="文本框 87"/>
          <p:cNvSpPr txBox="1"/>
          <p:nvPr/>
        </p:nvSpPr>
        <p:spPr>
          <a:xfrm>
            <a:off x="10682319" y="3779672"/>
            <a:ext cx="457200" cy="1153477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mtClean="0">
                <a:solidFill>
                  <a:srgbClr val="2C70AE"/>
                </a:solidFill>
              </a:rPr>
              <a:t>TEXT  HERE</a:t>
            </a:r>
          </a:p>
        </p:txBody>
      </p:sp>
      <p:sp>
        <p:nvSpPr>
          <p:cNvPr id="89" name="矩形 88"/>
          <p:cNvSpPr/>
          <p:nvPr/>
        </p:nvSpPr>
        <p:spPr>
          <a:xfrm>
            <a:off x="858128" y="459061"/>
            <a:ext cx="1794192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z="1600">
                <a:solidFill>
                  <a:srgbClr val="8FD152"/>
                </a:solidFill>
                <a:latin charset="0" panose="020b0604020202020204" pitchFamily="34" typeface="arial"/>
              </a:rPr>
              <a:t>Business analysis</a:t>
            </a:r>
          </a:p>
        </p:txBody>
      </p:sp>
    </p:spTree>
    <p:extLst>
      <p:ext uri="{BB962C8B-B14F-4D97-AF65-F5344CB8AC3E}">
        <p14:creationId val="1464814573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 rot="7424275">
            <a:off x="3601522" y="264778"/>
            <a:ext cx="5171474" cy="6535186"/>
          </a:xfrm>
          <a:custGeom>
            <a:gdLst>
              <a:gd fmla="*/ 627111 w 5171474" name="connsiteX0"/>
              <a:gd fmla="*/ 4996729 h 6535186" name="connsiteY0"/>
              <a:gd fmla="*/ 897662 w 5171474" name="connsiteX1"/>
              <a:gd fmla="*/ 1161078 h 6535186" name="connsiteY1"/>
              <a:gd fmla="*/ 2035001 w 5171474" name="connsiteX2"/>
              <a:gd fmla="*/ 842612 h 6535186" name="connsiteY2"/>
              <a:gd fmla="*/ 2039894 w 5171474" name="connsiteX3"/>
              <a:gd fmla="*/ 842985 h 6535186" name="connsiteY3"/>
              <a:gd fmla="*/ 2462358 w 5171474" name="connsiteX4"/>
              <a:gd fmla="*/ 0 h 6535186" name="connsiteY4"/>
              <a:gd fmla="*/ 2993565 w 5171474" name="connsiteX5"/>
              <a:gd fmla="*/ 1059970 h 6535186" name="connsiteY5"/>
              <a:gd fmla="*/ 3023336 w 5171474" name="connsiteX6"/>
              <a:gd fmla="*/ 1071461 h 6535186" name="connsiteY6"/>
              <a:gd fmla="*/ 4544363 w 5171474" name="connsiteX7"/>
              <a:gd fmla="*/ 2380499 h 6535186" name="connsiteY7"/>
              <a:gd fmla="*/ 4273812 w 5171474" name="connsiteX8"/>
              <a:gd fmla="*/ 6216151 h 6535186" name="connsiteY8"/>
              <a:gd fmla="*/ 627111 w 5171474" name="connsiteX9"/>
              <a:gd fmla="*/ 4996729 h 6535186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6535186" w="5171474">
                <a:moveTo>
                  <a:pt x="627111" y="4996729"/>
                </a:moveTo>
                <a:cubicBezTo>
                  <a:pt x="-305187" y="3600809"/>
                  <a:pt x="-184058" y="1883530"/>
                  <a:pt x="897662" y="1161078"/>
                </a:cubicBezTo>
                <a:cubicBezTo>
                  <a:pt x="1235699" y="935311"/>
                  <a:pt x="1627542" y="833413"/>
                  <a:pt x="2035001" y="842612"/>
                </a:cubicBezTo>
                <a:lnTo>
                  <a:pt x="2039894" y="842985"/>
                </a:lnTo>
                <a:lnTo>
                  <a:pt x="2462358" y="0"/>
                </a:lnTo>
                <a:lnTo>
                  <a:pt x="2993565" y="1059970"/>
                </a:lnTo>
                <a:lnTo>
                  <a:pt x="3023336" y="1071461"/>
                </a:lnTo>
                <a:cubicBezTo>
                  <a:pt x="3594545" y="1321758"/>
                  <a:pt x="4136483" y="1769784"/>
                  <a:pt x="4544363" y="2380499"/>
                </a:cubicBezTo>
                <a:cubicBezTo>
                  <a:pt x="5476661" y="3776419"/>
                  <a:pt x="5355532" y="5493699"/>
                  <a:pt x="4273812" y="6216151"/>
                </a:cubicBezTo>
                <a:cubicBezTo>
                  <a:pt x="3192092" y="6938603"/>
                  <a:pt x="1559409" y="6392649"/>
                  <a:pt x="627111" y="4996729"/>
                </a:cubicBezTo>
                <a:close/>
              </a:path>
            </a:pathLst>
          </a:custGeom>
          <a:solidFill>
            <a:srgbClr val="2C7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069723" y="1922780"/>
            <a:ext cx="3489642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PART  3</a:t>
            </a:r>
          </a:p>
        </p:txBody>
      </p:sp>
      <p:sp>
        <p:nvSpPr>
          <p:cNvPr id="4" name="文本框 3"/>
          <p:cNvSpPr txBox="1"/>
          <p:nvPr/>
        </p:nvSpPr>
        <p:spPr>
          <a:xfrm flipH="1">
            <a:off x="4069723" y="3030776"/>
            <a:ext cx="4011128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5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展 望 来 年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69723" y="4113014"/>
            <a:ext cx="3703955" cy="426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2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CLICK TO EDIT THE TITLE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4069723" y="3017897"/>
            <a:ext cx="35803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4069723" y="3954106"/>
            <a:ext cx="35803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52847764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RESOURCE_PATHS_HASH_PRESENTER" val="7feca041316adafd28b2c7651d84635e3c41ab2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177</Paragraphs>
  <Slides>21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baseType="lpstr" size="30">
      <vt:lpstr>Arial</vt:lpstr>
      <vt:lpstr>Calibri Light</vt:lpstr>
      <vt:lpstr>Calibri</vt:lpstr>
      <vt:lpstr>微软雅黑</vt:lpstr>
      <vt:lpstr>华文琥珀</vt:lpstr>
      <vt:lpstr>arial</vt:lpstr>
      <vt:lpstr>Ebrima</vt:lpstr>
      <vt:lpstr>Arial Unicode MS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2021-08-22T11:56:57Z</dcterms:created>
  <cp:lastPrinted>2021-08-22T11:56:57Z</cp:lastPrinted>
  <dcterms:modified xsi:type="dcterms:W3CDTF">2021-08-22T05:43:28Z</dcterms:modified>
  <cp:revision>1</cp:revision>
</cp:coreProperties>
</file>