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2"/>
    <p:sldMasterId id="2147483660" r:id="rId3"/>
  </p:sldMasterIdLst>
  <p:notesMasterIdLst>
    <p:notesMasterId r:id="rId4"/>
  </p:notesMasterIdLst>
  <p:sldIdLst>
    <p:sldId id="292" r:id="rId5"/>
    <p:sldId id="293" r:id="rId6"/>
    <p:sldId id="280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3" r:id="rId23"/>
    <p:sldId id="274" r:id="rId24"/>
    <p:sldId id="275" r:id="rId25"/>
    <p:sldId id="281" r:id="rId26"/>
    <p:sldId id="278" r:id="rId27"/>
    <p:sldId id="279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12192000" cy="6858000"/>
  <p:notesSz cx="6858000" cy="9144000"/>
  <p:custDataLst>
    <p:tags r:id="rId39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725" userDrawn="1">
          <p15:clr>
            <a:srgbClr val="A4A3A4"/>
          </p15:clr>
        </p15:guide>
        <p15:guide id="3" pos="2706" userDrawn="1">
          <p15:clr>
            <a:srgbClr val="A4A3A4"/>
          </p15:clr>
        </p15:guide>
        <p15:guide id="4" pos="6924" userDrawn="1">
          <p15:clr>
            <a:srgbClr val="A4A3A4"/>
          </p15:clr>
        </p15:guide>
        <p15:guide id="5" orient="horz" pos="4110" userDrawn="1">
          <p15:clr>
            <a:srgbClr val="A4A3A4"/>
          </p15:clr>
        </p15:guide>
        <p15:guide id="6" pos="75" userDrawn="1">
          <p15:clr>
            <a:srgbClr val="A4A3A4"/>
          </p15:clr>
        </p15:guide>
        <p15:guide id="7" orient="horz" pos="504" userDrawn="1">
          <p15:clr>
            <a:srgbClr val="A4A3A4"/>
          </p15:clr>
        </p15:guide>
        <p15:guide id="8" pos="4180" userDrawn="1">
          <p15:clr>
            <a:srgbClr val="A4A3A4"/>
          </p15:clr>
        </p15:guide>
        <p15:guide id="9" pos="4838" userDrawn="1">
          <p15:clr>
            <a:srgbClr val="A4A3A4"/>
          </p15:clr>
        </p15:guide>
        <p15:guide id="10" pos="565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p="http://schemas.openxmlformats.org/presentationml/2006/main">
  <p:cmAuthor id="1" name="赵威然" initials="赵威然" lastIdx="0" clrIdx="0">
    <p:extLst>
      <p:ext uri="{19B8F6BF-5375-455C-9EA6-DF929625EA0E}">
        <p15:presenceInfo xmlns:p15="http://schemas.microsoft.com/office/powerpoint/2012/main" userId="f02bcac5c33efa7b" providerId="Windows Live"/>
      </p:ext>
    </p:extLst>
  </p:cmAuthor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6314" autoAdjust="0"/>
  </p:normalViewPr>
  <p:slideViewPr>
    <p:cSldViewPr snapToGrid="0" showGuides="1">
      <p:cViewPr varScale="1">
        <p:scale>
          <a:sx n="108" d="100"/>
          <a:sy n="108" d="100"/>
        </p:scale>
        <p:origin x="696" y="114"/>
      </p:cViewPr>
      <p:guideLst>
        <p:guide orient="horz" pos="2160"/>
        <p:guide orient="horz" pos="3725"/>
        <p:guide pos="2706"/>
        <p:guide pos="6924"/>
        <p:guide orient="horz" pos="4110"/>
        <p:guide pos="75"/>
        <p:guide orient="horz" pos="504"/>
        <p:guide pos="4180"/>
        <p:guide pos="4838"/>
        <p:guide pos="565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commentAuthors.xml" Type="http://schemas.openxmlformats.org/officeDocument/2006/relationships/commentAuthors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1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slides/slide23.xml" Type="http://schemas.openxmlformats.org/officeDocument/2006/relationships/slide"/><Relationship Id="rId28" Target="slides/slide24.xml" Type="http://schemas.openxmlformats.org/officeDocument/2006/relationships/slide"/><Relationship Id="rId29" Target="slides/slide25.xml" Type="http://schemas.openxmlformats.org/officeDocument/2006/relationships/slide"/><Relationship Id="rId3" Target="slideMasters/slideMaster2.xml" Type="http://schemas.openxmlformats.org/officeDocument/2006/relationships/slideMaster"/><Relationship Id="rId30" Target="slides/slide26.xml" Type="http://schemas.openxmlformats.org/officeDocument/2006/relationships/slide"/><Relationship Id="rId31" Target="slides/slide27.xml" Type="http://schemas.openxmlformats.org/officeDocument/2006/relationships/slide"/><Relationship Id="rId32" Target="slides/slide28.xml" Type="http://schemas.openxmlformats.org/officeDocument/2006/relationships/slide"/><Relationship Id="rId33" Target="slides/slide29.xml" Type="http://schemas.openxmlformats.org/officeDocument/2006/relationships/slide"/><Relationship Id="rId34" Target="slides/slide30.xml" Type="http://schemas.openxmlformats.org/officeDocument/2006/relationships/slide"/><Relationship Id="rId35" Target="slides/slide31.xml" Type="http://schemas.openxmlformats.org/officeDocument/2006/relationships/slide"/><Relationship Id="rId36" Target="slides/slide32.xml" Type="http://schemas.openxmlformats.org/officeDocument/2006/relationships/slide"/><Relationship Id="rId37" Target="slides/slide33.xml" Type="http://schemas.openxmlformats.org/officeDocument/2006/relationships/slide"/><Relationship Id="rId38" Target="slides/slide34.xml" Type="http://schemas.openxmlformats.org/officeDocument/2006/relationships/slide"/><Relationship Id="rId39" Target="tags/tag1.xml" Type="http://schemas.openxmlformats.org/officeDocument/2006/relationships/tags"/><Relationship Id="rId4" Target="notesMasters/notesMaster1.xml" Type="http://schemas.openxmlformats.org/officeDocument/2006/relationships/notesMaster"/><Relationship Id="rId40" Target="presProps.xml" Type="http://schemas.openxmlformats.org/officeDocument/2006/relationships/presProps"/><Relationship Id="rId41" Target="viewProps.xml" Type="http://schemas.openxmlformats.org/officeDocument/2006/relationships/viewProps"/><Relationship Id="rId42" Target="theme/theme1.xml" Type="http://schemas.openxmlformats.org/officeDocument/2006/relationships/theme"/><Relationship Id="rId43" Target="tableStyles.xml" Type="http://schemas.openxmlformats.org/officeDocument/2006/relationships/tableStyles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4FD14-CC9D-4224-9053-7975A1B21F21}" type="datetimeFigureOut">
              <a:rPr lang="zh-CN" altLang="en-US" smtClean="0"/>
              <a:t>2021/4/19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F5299-AD9B-441B-BB6A-DB711296337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9492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358746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F97F7-5B5C-4572-A067-3DB44E3FB8BA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AE36F-CFE9-424A-B94A-367F4CC7218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63440431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2D2E2-743B-406C-B822-75F61DC8A382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1E9EF-12BA-47F0-AE22-CF307ADB836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688889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6A267-8971-43FD-9905-5049AB6EF02E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DE2F4-8D75-4F9A-ADE5-63136C3B847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6379706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7557228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3362918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1952895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6463502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11979283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18952481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72809379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0833677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DE004-C7E6-45E0-8F1D-248D300372F4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74B39-33DB-47F1-95ED-F17AA8B15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1591986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62390530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96917925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8393804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0EBB-B2FC-417E-9031-F403D6E74078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64538-8CDC-4427-A3FE-4235A9E278A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1808400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D78B0-94F8-484B-BEF0-1F529ECF66FC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42A42-F9BC-4087-B694-9EF4623846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6141763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F7DF6-400E-442A-A6F0-BE3337FDBFE2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76E77-C3FF-4DF7-82EE-83D7F8E3A48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1849938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5BD66-AB48-4B08-9D3C-91FD65B92F46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4B642-4CC6-4CF7-9E52-7064A5C5FCE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9765069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3B212-4205-401D-BC41-847EF507A2EB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96024-BEF4-497C-8910-5F979DB8FDF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9425177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9E4F0-30C2-43CB-A341-0D968653669F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9951E-8241-43FE-ADD0-DBEFA49EE2F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4742351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070B3-DB11-41E3-B7B6-0A11CF341BEB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D430B-37EF-42B0-A832-ABDF2378C39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98916710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BEA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CEECC09-2C5C-49BD-9C06-410A1523C94D}" type="datetimeFigureOut">
              <a:rPr lang="zh-CN" altLang="en-US"/>
              <a:pPr>
                <a:defRPr/>
              </a:pPr>
              <a:t>2021/4/19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DFE167F-F1C0-4C42-87B2-6667AF56AF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ct val="0"/>
                </a:spcBef>
                <a:spcAft>
                  <a:spcPct val="0"/>
                </a:spcAft>
              </a:pPr>
              <a:t>2021/4/19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val="1697502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png" Type="http://schemas.openxmlformats.org/officeDocument/2006/relationships/image"/><Relationship Id="rId4" Target="../media/image12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jpeg" Type="http://schemas.openxmlformats.org/officeDocument/2006/relationships/image"/><Relationship Id="rId3" Target="../media/image14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rcRect b="575"/>
          <a:stretch>
            <a:fillRect/>
          </a:stretch>
        </p:blipFill>
        <p:spPr>
          <a:xfrm>
            <a:off x="167370" y="965868"/>
            <a:ext cx="3053558" cy="352833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-5217" y="4494202"/>
            <a:ext cx="12197217" cy="1664964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51" name="文本框 15"/>
          <p:cNvSpPr txBox="1">
            <a:spLocks noChangeArrowheads="1"/>
          </p:cNvSpPr>
          <p:nvPr/>
        </p:nvSpPr>
        <p:spPr bwMode="auto">
          <a:xfrm>
            <a:off x="1524365" y="4865019"/>
            <a:ext cx="1869366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 eaLnBrk="1" hangingPunct="1">
              <a:lnSpc>
                <a:spcPct val="100000"/>
              </a:lnSpc>
              <a:buFontTx/>
              <a:buNone/>
              <a:defRPr sz="24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/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/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</a:lvl9pPr>
          </a:lstStyle>
          <a:p>
            <a:r>
              <a:rPr altLang="en-US" b="1" lang="zh-CN" smtClean="0">
                <a:solidFill>
                  <a:srgbClr val="FBEA01"/>
                </a:solidFill>
              </a:rPr>
              <a:t>作者：邹鑫</a:t>
            </a:r>
          </a:p>
        </p:txBody>
      </p:sp>
      <p:sp>
        <p:nvSpPr>
          <p:cNvPr id="2052" name="文本框 17"/>
          <p:cNvSpPr txBox="1">
            <a:spLocks noChangeArrowheads="1"/>
          </p:cNvSpPr>
          <p:nvPr/>
        </p:nvSpPr>
        <p:spPr bwMode="auto">
          <a:xfrm>
            <a:off x="5307302" y="4678091"/>
            <a:ext cx="5620429" cy="118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时间管理根本不是一种方法或者技能，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时间管理是一种习惯，一种生活方式！</a:t>
            </a:r>
          </a:p>
        </p:txBody>
      </p:sp>
      <p:sp>
        <p:nvSpPr>
          <p:cNvPr id="2054" name="文本框 21"/>
          <p:cNvSpPr txBox="1">
            <a:spLocks noChangeArrowheads="1"/>
          </p:cNvSpPr>
          <p:nvPr/>
        </p:nvSpPr>
        <p:spPr bwMode="auto">
          <a:xfrm>
            <a:off x="5657850" y="1543050"/>
            <a:ext cx="18288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n-US" lang="zh-CN" sz="1800">
              <a:solidFill>
                <a:prstClr val="black"/>
              </a:solidFill>
            </a:endParaRPr>
          </a:p>
        </p:txBody>
      </p:sp>
      <p:sp>
        <p:nvSpPr>
          <p:cNvPr id="2070" name="文本框 19"/>
          <p:cNvSpPr txBox="1">
            <a:spLocks noChangeArrowheads="1"/>
          </p:cNvSpPr>
          <p:nvPr/>
        </p:nvSpPr>
        <p:spPr bwMode="auto">
          <a:xfrm>
            <a:off x="0" y="6305549"/>
            <a:ext cx="1219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24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电子工业出版社</a:t>
            </a:r>
          </a:p>
        </p:txBody>
      </p:sp>
      <p:sp>
        <p:nvSpPr>
          <p:cNvPr id="2071" name="文本框 18"/>
          <p:cNvSpPr txBox="1">
            <a:spLocks noChangeArrowheads="1"/>
          </p:cNvSpPr>
          <p:nvPr/>
        </p:nvSpPr>
        <p:spPr bwMode="auto">
          <a:xfrm>
            <a:off x="873476" y="5326684"/>
            <a:ext cx="317114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 eaLnBrk="1" hangingPunct="1">
              <a:lnSpc>
                <a:spcPct val="100000"/>
              </a:lnSpc>
              <a:buFontTx/>
              <a:buNone/>
              <a:defRPr b="1" sz="2400">
                <a:solidFill>
                  <a:srgbClr val="FBEA0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/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/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</a:lvl9pPr>
          </a:lstStyle>
          <a:p>
            <a:r>
              <a:rPr altLang="en-US" lang="zh-CN"/>
              <a:t>读书笔记:@赵威然然</a:t>
            </a:r>
          </a:p>
        </p:txBody>
      </p:sp>
      <p:sp>
        <p:nvSpPr>
          <p:cNvPr id="2" name="矩形 1"/>
          <p:cNvSpPr/>
          <p:nvPr/>
        </p:nvSpPr>
        <p:spPr>
          <a:xfrm>
            <a:off x="5126541" y="2360214"/>
            <a:ext cx="3840480" cy="1554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9600">
                <a:solidFill>
                  <a:srgbClr val="C22126"/>
                </a:solidFill>
                <a:latin charset="-122" panose="02010601030101010101" pitchFamily="2" typeface="方正超粗黑简体"/>
                <a:ea charset="-122" panose="02010601030101010101" pitchFamily="2" typeface="方正超粗黑简体"/>
              </a:rPr>
              <a:t>升职记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5238041" y="3907249"/>
            <a:ext cx="3562336" cy="465715"/>
            <a:chOff x="4679443" y="3962146"/>
            <a:chExt cx="3562336" cy="465715"/>
          </a:xfrm>
        </p:grpSpPr>
        <p:sp>
          <p:nvSpPr>
            <p:cNvPr id="7" name="椭圆 6"/>
            <p:cNvSpPr/>
            <p:nvPr/>
          </p:nvSpPr>
          <p:spPr>
            <a:xfrm>
              <a:off x="4679443" y="3962146"/>
              <a:ext cx="465715" cy="46571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0" name="椭圆 39"/>
            <p:cNvSpPr/>
            <p:nvPr/>
          </p:nvSpPr>
          <p:spPr>
            <a:xfrm>
              <a:off x="5201975" y="3962146"/>
              <a:ext cx="465715" cy="46571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椭圆 40"/>
            <p:cNvSpPr/>
            <p:nvPr/>
          </p:nvSpPr>
          <p:spPr>
            <a:xfrm>
              <a:off x="5720976" y="3962146"/>
              <a:ext cx="465715" cy="46571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椭圆 41"/>
            <p:cNvSpPr/>
            <p:nvPr/>
          </p:nvSpPr>
          <p:spPr>
            <a:xfrm>
              <a:off x="6210668" y="3962146"/>
              <a:ext cx="465715" cy="46571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3" name="椭圆 42"/>
            <p:cNvSpPr/>
            <p:nvPr/>
          </p:nvSpPr>
          <p:spPr>
            <a:xfrm>
              <a:off x="6718561" y="3962146"/>
              <a:ext cx="465715" cy="46571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椭圆 43"/>
            <p:cNvSpPr/>
            <p:nvPr/>
          </p:nvSpPr>
          <p:spPr>
            <a:xfrm>
              <a:off x="7258049" y="3962146"/>
              <a:ext cx="465715" cy="46571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5" name="椭圆 44"/>
            <p:cNvSpPr/>
            <p:nvPr/>
          </p:nvSpPr>
          <p:spPr>
            <a:xfrm>
              <a:off x="7776064" y="3962146"/>
              <a:ext cx="465715" cy="46571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7314" y="1849621"/>
            <a:ext cx="2078916" cy="96934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9782" y="204475"/>
            <a:ext cx="5450296" cy="395055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6402" y="3878617"/>
            <a:ext cx="3773751" cy="646232"/>
          </a:xfrm>
          <a:prstGeom prst="rect">
            <a:avLst/>
          </a:prstGeom>
        </p:spPr>
      </p:pic>
    </p:spTree>
    <p:extLst>
      <p:ext uri="{BB962C8B-B14F-4D97-AF65-F5344CB8AC3E}">
        <p14:creationId val="149811376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8" name="直接连接符 7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/>
          <p:cNvSpPr/>
          <p:nvPr/>
        </p:nvSpPr>
        <p:spPr>
          <a:xfrm>
            <a:off x="0" y="0"/>
            <a:ext cx="1727200" cy="6858000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8" name="流程图: 离页连接符 17"/>
          <p:cNvSpPr/>
          <p:nvPr/>
        </p:nvSpPr>
        <p:spPr>
          <a:xfrm rot="16200000">
            <a:off x="3710782" y="2697956"/>
            <a:ext cx="496888" cy="1539875"/>
          </a:xfrm>
          <a:prstGeom prst="flowChartOffpageConnector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0245" name="文本框 2"/>
          <p:cNvSpPr txBox="1">
            <a:spLocks noChangeArrowheads="1"/>
          </p:cNvSpPr>
          <p:nvPr/>
        </p:nvSpPr>
        <p:spPr bwMode="auto">
          <a:xfrm>
            <a:off x="0" y="312519"/>
            <a:ext cx="2249487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36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10246" name="文本框 4"/>
          <p:cNvSpPr txBox="1">
            <a:spLocks noChangeArrowheads="1"/>
          </p:cNvSpPr>
          <p:nvPr/>
        </p:nvSpPr>
        <p:spPr bwMode="auto">
          <a:xfrm>
            <a:off x="0" y="1916113"/>
            <a:ext cx="172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10247" name="文本框 5"/>
          <p:cNvSpPr txBox="1">
            <a:spLocks noChangeArrowheads="1"/>
          </p:cNvSpPr>
          <p:nvPr/>
        </p:nvSpPr>
        <p:spPr bwMode="auto">
          <a:xfrm>
            <a:off x="0" y="3716338"/>
            <a:ext cx="172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10248" name="文本框 6"/>
          <p:cNvSpPr txBox="1">
            <a:spLocks noChangeArrowheads="1"/>
          </p:cNvSpPr>
          <p:nvPr/>
        </p:nvSpPr>
        <p:spPr bwMode="auto">
          <a:xfrm>
            <a:off x="0" y="2816225"/>
            <a:ext cx="1727200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四象限法则</a:t>
            </a:r>
          </a:p>
        </p:txBody>
      </p:sp>
      <p:sp>
        <p:nvSpPr>
          <p:cNvPr id="11" name="剪去对角的矩形 10"/>
          <p:cNvSpPr/>
          <p:nvPr/>
        </p:nvSpPr>
        <p:spPr>
          <a:xfrm>
            <a:off x="5048250" y="1539875"/>
            <a:ext cx="4251325" cy="719138"/>
          </a:xfrm>
          <a:prstGeom prst="snip2Diag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2271713" y="1620838"/>
            <a:ext cx="9804400" cy="5791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altLang="en-US" lang="zh-CN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方正艺黑简体"/>
                <a:ea charset="-122" panose="03000509000000000000" pitchFamily="65" typeface="方正艺黑简体"/>
              </a:rPr>
              <a:t>摆脱第三象限干扰?</a:t>
            </a:r>
          </a:p>
        </p:txBody>
      </p:sp>
      <p:pic>
        <p:nvPicPr>
          <p:cNvPr id="10253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2011363" y="4371975"/>
            <a:ext cx="1944687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文本框 15"/>
          <p:cNvSpPr txBox="1"/>
          <p:nvPr/>
        </p:nvSpPr>
        <p:spPr>
          <a:xfrm>
            <a:off x="5135562" y="3081338"/>
            <a:ext cx="6153150" cy="8229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defRPr/>
            </a:pPr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目的在于帮助经理人确定由适当人选在适当的时间，用正确的方法做正确的事。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3189288" y="3251200"/>
            <a:ext cx="1706562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altLang="en-US" lang="zh-CN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猴子法则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7005639" y="4810125"/>
            <a:ext cx="4586287" cy="914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-342900" marL="342900">
              <a:lnSpc>
                <a:spcPct val="150000"/>
              </a:lnSpc>
              <a:buFont typeface="+mj-lt"/>
              <a:buAutoNum type="arabicPeriod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明确职责，确定这只猴子不是你的</a:t>
            </a:r>
          </a:p>
          <a:p>
            <a:pPr indent="-342900" marL="342900">
              <a:lnSpc>
                <a:spcPct val="150000"/>
              </a:lnSpc>
              <a:buFont typeface="+mj-lt"/>
              <a:buAutoNum type="arabicPeriod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注意沟通方式，明确、坚决、不生硬</a:t>
            </a:r>
          </a:p>
        </p:txBody>
      </p:sp>
      <p:grpSp>
        <p:nvGrpSpPr>
          <p:cNvPr id="10257" name="组合 37"/>
          <p:cNvGrpSpPr/>
          <p:nvPr/>
        </p:nvGrpSpPr>
        <p:grpSpPr>
          <a:xfrm>
            <a:off x="5048250" y="5024438"/>
            <a:ext cx="2351088" cy="496887"/>
            <a:chOff x="5047942" y="5025293"/>
            <a:chExt cx="2351314" cy="496768"/>
          </a:xfrm>
        </p:grpSpPr>
        <p:sp>
          <p:nvSpPr>
            <p:cNvPr id="37" name="流程图: 离页连接符 36"/>
            <p:cNvSpPr/>
            <p:nvPr/>
          </p:nvSpPr>
          <p:spPr>
            <a:xfrm rot="16200000">
              <a:off x="5568775" y="4504460"/>
              <a:ext cx="496768" cy="1538436"/>
            </a:xfrm>
            <a:prstGeom prst="flowChartOffpageConnector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5047941" y="5039577"/>
              <a:ext cx="2351314" cy="4570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altLang="zh-CN" lang="en-US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2个重点</a:t>
              </a:r>
            </a:p>
          </p:txBody>
        </p:sp>
      </p:grpSp>
      <p:sp>
        <p:nvSpPr>
          <p:cNvPr id="40" name="任意多边形 39"/>
          <p:cNvSpPr/>
          <p:nvPr/>
        </p:nvSpPr>
        <p:spPr>
          <a:xfrm>
            <a:off x="3744913" y="4224338"/>
            <a:ext cx="949325" cy="901700"/>
          </a:xfrm>
          <a:custGeom>
            <a:gdLst>
              <a:gd fmla="*/ 0 w 949325" name="connsiteX0"/>
              <a:gd fmla="*/ 0 h 902055" name="connsiteY0"/>
              <a:gd fmla="*/ 72571 w 949325" name="connsiteX1"/>
              <a:gd fmla="*/ 244361 h 902055" name="connsiteY1"/>
              <a:gd fmla="*/ 258650 w 949325" name="connsiteX2"/>
              <a:gd fmla="*/ 495641 h 902055" name="connsiteY2"/>
              <a:gd fmla="*/ 290285 w 949325" name="connsiteX3"/>
              <a:gd fmla="*/ 522514 h 902055" name="connsiteY3"/>
              <a:gd fmla="*/ 551543 w 949325" name="connsiteX4"/>
              <a:gd fmla="*/ 737621 h 902055" name="connsiteY4"/>
              <a:gd fmla="*/ 672646 w 949325" name="connsiteX5"/>
              <a:gd fmla="*/ 805430 h 902055" name="connsiteY5"/>
              <a:gd fmla="*/ 841828 w 949325" name="connsiteX6"/>
              <a:gd fmla="*/ 885372 h 902055" name="connsiteY6"/>
              <a:gd fmla="*/ 949325 w 949325" name="connsiteX7"/>
              <a:gd fmla="*/ 888093 h 902055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902055" w="949325">
                <a:moveTo>
                  <a:pt x="0" y="0"/>
                </a:moveTo>
                <a:cubicBezTo>
                  <a:pt x="24190" y="82248"/>
                  <a:pt x="29463" y="161754"/>
                  <a:pt x="72571" y="244361"/>
                </a:cubicBezTo>
                <a:cubicBezTo>
                  <a:pt x="115679" y="326968"/>
                  <a:pt x="222364" y="449282"/>
                  <a:pt x="258650" y="495641"/>
                </a:cubicBezTo>
                <a:cubicBezTo>
                  <a:pt x="294936" y="542000"/>
                  <a:pt x="241470" y="482184"/>
                  <a:pt x="290285" y="522514"/>
                </a:cubicBezTo>
                <a:cubicBezTo>
                  <a:pt x="339101" y="562844"/>
                  <a:pt x="487816" y="690468"/>
                  <a:pt x="551543" y="737621"/>
                </a:cubicBezTo>
                <a:cubicBezTo>
                  <a:pt x="615270" y="784774"/>
                  <a:pt x="624265" y="780805"/>
                  <a:pt x="672646" y="805430"/>
                </a:cubicBezTo>
                <a:cubicBezTo>
                  <a:pt x="721027" y="830055"/>
                  <a:pt x="621923" y="791127"/>
                  <a:pt x="841828" y="885372"/>
                </a:cubicBezTo>
                <a:cubicBezTo>
                  <a:pt x="919144" y="869908"/>
                  <a:pt x="949325" y="927277"/>
                  <a:pt x="949325" y="888093"/>
                </a:cubicBezTo>
              </a:path>
            </a:pathLst>
          </a:custGeom>
          <a:noFill/>
          <a:ln w="25400">
            <a:solidFill>
              <a:schemeClr val="bg1"/>
            </a:solidFill>
            <a:tailEnd len="lg" type="stealth" w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1" name="直接连接符 20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0" y="0"/>
            <a:ext cx="1727200" cy="6858000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1268" name="文本框 2"/>
          <p:cNvSpPr txBox="1">
            <a:spLocks noChangeArrowheads="1"/>
          </p:cNvSpPr>
          <p:nvPr/>
        </p:nvSpPr>
        <p:spPr bwMode="auto">
          <a:xfrm>
            <a:off x="-1" y="307976"/>
            <a:ext cx="2162175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36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11269" name="文本框 3"/>
          <p:cNvSpPr txBox="1">
            <a:spLocks noChangeArrowheads="1"/>
          </p:cNvSpPr>
          <p:nvPr/>
        </p:nvSpPr>
        <p:spPr bwMode="auto">
          <a:xfrm>
            <a:off x="0" y="2028825"/>
            <a:ext cx="1749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11270" name="文本框 4"/>
          <p:cNvSpPr txBox="1">
            <a:spLocks noChangeArrowheads="1"/>
          </p:cNvSpPr>
          <p:nvPr/>
        </p:nvSpPr>
        <p:spPr bwMode="auto">
          <a:xfrm>
            <a:off x="-22225" y="2814638"/>
            <a:ext cx="1749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11271" name="文本框 5"/>
          <p:cNvSpPr txBox="1">
            <a:spLocks noChangeArrowheads="1"/>
          </p:cNvSpPr>
          <p:nvPr/>
        </p:nvSpPr>
        <p:spPr bwMode="auto">
          <a:xfrm>
            <a:off x="6351" y="3581400"/>
            <a:ext cx="1720850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7" name="剪去对角的矩形 6"/>
          <p:cNvSpPr/>
          <p:nvPr/>
        </p:nvSpPr>
        <p:spPr>
          <a:xfrm>
            <a:off x="5048250" y="1539875"/>
            <a:ext cx="4251325" cy="719138"/>
          </a:xfrm>
          <a:prstGeom prst="snip2Diag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2271713" y="1620838"/>
            <a:ext cx="9804400" cy="5791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altLang="en-US" lang="zh-CN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方正艺黑简体"/>
                <a:ea charset="-122" panose="03000509000000000000" pitchFamily="65" typeface="方正艺黑简体"/>
              </a:rPr>
              <a:t>如何进入第二象限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387600" y="3098800"/>
            <a:ext cx="98044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对第二象限进行目标描述和任务分解</a:t>
            </a:r>
          </a:p>
        </p:txBody>
      </p:sp>
      <p:grpSp>
        <p:nvGrpSpPr>
          <p:cNvPr id="11275" name="组合 12"/>
          <p:cNvGrpSpPr/>
          <p:nvPr/>
        </p:nvGrpSpPr>
        <p:grpSpPr>
          <a:xfrm>
            <a:off x="3179763" y="3089275"/>
            <a:ext cx="1538287" cy="496888"/>
            <a:chOff x="3189859" y="3219573"/>
            <a:chExt cx="1539001" cy="496768"/>
          </a:xfrm>
        </p:grpSpPr>
        <p:sp>
          <p:nvSpPr>
            <p:cNvPr id="11" name="流程图: 离页连接符 10"/>
            <p:cNvSpPr/>
            <p:nvPr/>
          </p:nvSpPr>
          <p:spPr>
            <a:xfrm rot="16200000">
              <a:off x="3710976" y="2698456"/>
              <a:ext cx="496768" cy="1539001"/>
            </a:xfrm>
            <a:prstGeom prst="flowChartOffpageConnector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189859" y="3251315"/>
              <a:ext cx="1294413" cy="4570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altLang="en-US" lang="zh-CN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办法</a:t>
              </a:r>
            </a:p>
          </p:txBody>
        </p:sp>
      </p:grpSp>
      <p:grpSp>
        <p:nvGrpSpPr>
          <p:cNvPr id="11276" name="组合 17"/>
          <p:cNvGrpSpPr/>
          <p:nvPr/>
        </p:nvGrpSpPr>
        <p:grpSpPr>
          <a:xfrm>
            <a:off x="4938713" y="4697413"/>
            <a:ext cx="2351087" cy="496887"/>
            <a:chOff x="5047942" y="4955177"/>
            <a:chExt cx="2351314" cy="496768"/>
          </a:xfrm>
        </p:grpSpPr>
        <p:sp>
          <p:nvSpPr>
            <p:cNvPr id="15" name="流程图: 离页连接符 14"/>
            <p:cNvSpPr/>
            <p:nvPr/>
          </p:nvSpPr>
          <p:spPr>
            <a:xfrm rot="16200000">
              <a:off x="5568776" y="4434343"/>
              <a:ext cx="496768" cy="1538436"/>
            </a:xfrm>
            <a:prstGeom prst="flowChartOffpageConnector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5047941" y="4990093"/>
              <a:ext cx="2351314" cy="4570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altLang="zh-CN" lang="en-US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4个好处</a:t>
              </a:r>
            </a:p>
          </p:txBody>
        </p:sp>
      </p:grpSp>
      <p:sp>
        <p:nvSpPr>
          <p:cNvPr id="17" name="任意多边形 16"/>
          <p:cNvSpPr/>
          <p:nvPr/>
        </p:nvSpPr>
        <p:spPr>
          <a:xfrm>
            <a:off x="3768725" y="3998913"/>
            <a:ext cx="949325" cy="901700"/>
          </a:xfrm>
          <a:custGeom>
            <a:gdLst>
              <a:gd fmla="*/ 0 w 949325" name="connsiteX0"/>
              <a:gd fmla="*/ 0 h 902055" name="connsiteY0"/>
              <a:gd fmla="*/ 72571 w 949325" name="connsiteX1"/>
              <a:gd fmla="*/ 244361 h 902055" name="connsiteY1"/>
              <a:gd fmla="*/ 258650 w 949325" name="connsiteX2"/>
              <a:gd fmla="*/ 495641 h 902055" name="connsiteY2"/>
              <a:gd fmla="*/ 290285 w 949325" name="connsiteX3"/>
              <a:gd fmla="*/ 522514 h 902055" name="connsiteY3"/>
              <a:gd fmla="*/ 551543 w 949325" name="connsiteX4"/>
              <a:gd fmla="*/ 737621 h 902055" name="connsiteY4"/>
              <a:gd fmla="*/ 672646 w 949325" name="connsiteX5"/>
              <a:gd fmla="*/ 805430 h 902055" name="connsiteY5"/>
              <a:gd fmla="*/ 841828 w 949325" name="connsiteX6"/>
              <a:gd fmla="*/ 885372 h 902055" name="connsiteY6"/>
              <a:gd fmla="*/ 949325 w 949325" name="connsiteX7"/>
              <a:gd fmla="*/ 888093 h 902055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902055" w="949325">
                <a:moveTo>
                  <a:pt x="0" y="0"/>
                </a:moveTo>
                <a:cubicBezTo>
                  <a:pt x="24190" y="82248"/>
                  <a:pt x="29463" y="161754"/>
                  <a:pt x="72571" y="244361"/>
                </a:cubicBezTo>
                <a:cubicBezTo>
                  <a:pt x="115679" y="326968"/>
                  <a:pt x="222364" y="449282"/>
                  <a:pt x="258650" y="495641"/>
                </a:cubicBezTo>
                <a:cubicBezTo>
                  <a:pt x="294936" y="542000"/>
                  <a:pt x="241470" y="482184"/>
                  <a:pt x="290285" y="522514"/>
                </a:cubicBezTo>
                <a:cubicBezTo>
                  <a:pt x="339101" y="562844"/>
                  <a:pt x="487816" y="690468"/>
                  <a:pt x="551543" y="737621"/>
                </a:cubicBezTo>
                <a:cubicBezTo>
                  <a:pt x="615270" y="784774"/>
                  <a:pt x="624265" y="780805"/>
                  <a:pt x="672646" y="805430"/>
                </a:cubicBezTo>
                <a:cubicBezTo>
                  <a:pt x="721027" y="830055"/>
                  <a:pt x="621923" y="791127"/>
                  <a:pt x="841828" y="885372"/>
                </a:cubicBezTo>
                <a:cubicBezTo>
                  <a:pt x="919144" y="869908"/>
                  <a:pt x="949325" y="927277"/>
                  <a:pt x="949325" y="888093"/>
                </a:cubicBezTo>
              </a:path>
            </a:pathLst>
          </a:custGeom>
          <a:noFill/>
          <a:ln w="25400">
            <a:solidFill>
              <a:schemeClr val="bg1"/>
            </a:solidFill>
            <a:tailEnd len="lg" type="stealth" w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9" name="文本框 18"/>
          <p:cNvSpPr txBox="1"/>
          <p:nvPr/>
        </p:nvSpPr>
        <p:spPr>
          <a:xfrm>
            <a:off x="6565899" y="4068763"/>
            <a:ext cx="4654550" cy="17373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indent="-342900" marL="342900">
              <a:lnSpc>
                <a:spcPct val="150000"/>
              </a:lnSpc>
              <a:buFont typeface="+mj-lt"/>
              <a:buAutoNum type="arabicPeriod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分解后步骤多，迫使集中注意到第二象限</a:t>
            </a:r>
          </a:p>
          <a:p>
            <a:pPr algn="just" indent="-342900" marL="342900">
              <a:lnSpc>
                <a:spcPct val="150000"/>
              </a:lnSpc>
              <a:buFont typeface="+mj-lt"/>
              <a:buAutoNum type="arabicPeriod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可讲一个项目做细，做得有计划</a:t>
            </a:r>
          </a:p>
          <a:p>
            <a:pPr algn="just" indent="-342900" marL="342900">
              <a:lnSpc>
                <a:spcPct val="150000"/>
              </a:lnSpc>
              <a:buFont typeface="+mj-lt"/>
              <a:buAutoNum type="arabicPeriod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明确任务完成的标准</a:t>
            </a:r>
          </a:p>
          <a:p>
            <a:pPr algn="just" indent="-342900" marL="342900">
              <a:lnSpc>
                <a:spcPct val="150000"/>
              </a:lnSpc>
              <a:buFont typeface="+mj-lt"/>
              <a:buAutoNum type="arabicPeriod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分成小的任务后有利于进度控制</a:t>
            </a:r>
          </a:p>
        </p:txBody>
      </p:sp>
      <p:cxnSp>
        <p:nvCxnSpPr>
          <p:cNvPr id="22" name="直接连接符 21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四象限法则</a:t>
            </a:r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0" y="4324350"/>
            <a:ext cx="12192000" cy="2533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cxnSp>
        <p:nvCxnSpPr>
          <p:cNvPr id="4" name="直接连接符 3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衣柜整理法</a:t>
            </a:r>
          </a:p>
        </p:txBody>
      </p:sp>
      <p:sp>
        <p:nvSpPr>
          <p:cNvPr id="7" name="平行四边形 6"/>
          <p:cNvSpPr/>
          <p:nvPr/>
        </p:nvSpPr>
        <p:spPr>
          <a:xfrm>
            <a:off x="438150" y="5162550"/>
            <a:ext cx="1827213" cy="838200"/>
          </a:xfrm>
          <a:prstGeom prst="parallelogram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8" name="平行四边形 7"/>
          <p:cNvSpPr/>
          <p:nvPr/>
        </p:nvSpPr>
        <p:spPr>
          <a:xfrm>
            <a:off x="2808288" y="5162550"/>
            <a:ext cx="1827212" cy="838200"/>
          </a:xfrm>
          <a:prstGeom prst="parallelogram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9" name="平行四边形 8"/>
          <p:cNvSpPr/>
          <p:nvPr/>
        </p:nvSpPr>
        <p:spPr>
          <a:xfrm>
            <a:off x="7546975" y="5162550"/>
            <a:ext cx="1827213" cy="838200"/>
          </a:xfrm>
          <a:prstGeom prst="parallelogram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600"/>
          </a:p>
        </p:txBody>
      </p:sp>
      <p:sp>
        <p:nvSpPr>
          <p:cNvPr id="10" name="平行四边形 9"/>
          <p:cNvSpPr/>
          <p:nvPr/>
        </p:nvSpPr>
        <p:spPr>
          <a:xfrm>
            <a:off x="5176838" y="5162550"/>
            <a:ext cx="1827212" cy="838200"/>
          </a:xfrm>
          <a:prstGeom prst="parallelogram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1" name="平行四边形 10"/>
          <p:cNvSpPr/>
          <p:nvPr/>
        </p:nvSpPr>
        <p:spPr>
          <a:xfrm>
            <a:off x="9915525" y="5162550"/>
            <a:ext cx="1827213" cy="838200"/>
          </a:xfrm>
          <a:prstGeom prst="parallelogram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2299" name="文本框 11"/>
          <p:cNvSpPr txBox="1">
            <a:spLocks noChangeArrowheads="1"/>
          </p:cNvSpPr>
          <p:nvPr/>
        </p:nvSpPr>
        <p:spPr bwMode="auto">
          <a:xfrm>
            <a:off x="438150" y="5329238"/>
            <a:ext cx="182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捕捉</a:t>
            </a:r>
          </a:p>
        </p:txBody>
      </p:sp>
      <p:sp>
        <p:nvSpPr>
          <p:cNvPr id="12300" name="文本框 12"/>
          <p:cNvSpPr txBox="1">
            <a:spLocks noChangeArrowheads="1"/>
          </p:cNvSpPr>
          <p:nvPr/>
        </p:nvSpPr>
        <p:spPr bwMode="auto">
          <a:xfrm>
            <a:off x="2808288" y="5362575"/>
            <a:ext cx="182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明确意义</a:t>
            </a:r>
          </a:p>
        </p:txBody>
      </p:sp>
      <p:sp>
        <p:nvSpPr>
          <p:cNvPr id="12301" name="文本框 13"/>
          <p:cNvSpPr txBox="1">
            <a:spLocks noChangeArrowheads="1"/>
          </p:cNvSpPr>
          <p:nvPr/>
        </p:nvSpPr>
        <p:spPr bwMode="auto">
          <a:xfrm>
            <a:off x="5176838" y="5362575"/>
            <a:ext cx="182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组织整理</a:t>
            </a:r>
          </a:p>
        </p:txBody>
      </p:sp>
      <p:sp>
        <p:nvSpPr>
          <p:cNvPr id="12302" name="文本框 14"/>
          <p:cNvSpPr txBox="1">
            <a:spLocks noChangeArrowheads="1"/>
          </p:cNvSpPr>
          <p:nvPr/>
        </p:nvSpPr>
        <p:spPr bwMode="auto">
          <a:xfrm>
            <a:off x="7546974" y="5362575"/>
            <a:ext cx="182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深思</a:t>
            </a:r>
          </a:p>
        </p:txBody>
      </p:sp>
      <p:sp>
        <p:nvSpPr>
          <p:cNvPr id="12303" name="文本框 15"/>
          <p:cNvSpPr txBox="1">
            <a:spLocks noChangeArrowheads="1"/>
          </p:cNvSpPr>
          <p:nvPr/>
        </p:nvSpPr>
        <p:spPr bwMode="auto">
          <a:xfrm>
            <a:off x="9915524" y="5373688"/>
            <a:ext cx="182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行动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0" y="2376488"/>
            <a:ext cx="12192000" cy="5791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altLang="en-US" lang="zh-CN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方正艺黑简体"/>
                <a:ea charset="-122" panose="03000509000000000000" pitchFamily="65" typeface="方正艺黑简体"/>
              </a:rPr>
              <a:t>什么是衣柜整理法?</a:t>
            </a:r>
          </a:p>
        </p:txBody>
      </p:sp>
      <p:sp>
        <p:nvSpPr>
          <p:cNvPr id="25" name="椭圆 24"/>
          <p:cNvSpPr/>
          <p:nvPr/>
        </p:nvSpPr>
        <p:spPr>
          <a:xfrm>
            <a:off x="-2028825" y="-3265488"/>
            <a:ext cx="4476750" cy="4476751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2306" name="文本框 25"/>
          <p:cNvSpPr txBox="1">
            <a:spLocks noChangeArrowheads="1"/>
          </p:cNvSpPr>
          <p:nvPr/>
        </p:nvSpPr>
        <p:spPr bwMode="auto">
          <a:xfrm rot="20700000">
            <a:off x="-89927" y="63635"/>
            <a:ext cx="216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3314" name="组合 37"/>
          <p:cNvGrpSpPr/>
          <p:nvPr/>
        </p:nvGrpSpPr>
        <p:grpSpPr>
          <a:xfrm>
            <a:off x="7656513" y="2270125"/>
            <a:ext cx="990600" cy="460375"/>
            <a:chOff x="7658348" y="2225318"/>
            <a:chExt cx="991623" cy="551907"/>
          </a:xfrm>
        </p:grpSpPr>
        <p:sp>
          <p:nvSpPr>
            <p:cNvPr id="35" name="平行四边形 34"/>
            <p:cNvSpPr/>
            <p:nvPr/>
          </p:nvSpPr>
          <p:spPr bwMode="auto">
            <a:xfrm>
              <a:off x="7707611" y="2225318"/>
              <a:ext cx="942360" cy="517651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36" name="平行四边形 35"/>
            <p:cNvSpPr/>
            <p:nvPr/>
          </p:nvSpPr>
          <p:spPr bwMode="auto">
            <a:xfrm>
              <a:off x="7658348" y="2259574"/>
              <a:ext cx="942359" cy="517651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cxnSp>
        <p:nvCxnSpPr>
          <p:cNvPr id="19" name="直接连接符 18"/>
          <p:cNvCxnSpPr/>
          <p:nvPr/>
        </p:nvCxnSpPr>
        <p:spPr>
          <a:xfrm>
            <a:off x="7181850" y="3567113"/>
            <a:ext cx="1074738" cy="0"/>
          </a:xfrm>
          <a:prstGeom prst="line">
            <a:avLst/>
          </a:prstGeom>
          <a:ln w="412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6072188" y="1879600"/>
            <a:ext cx="1074737" cy="0"/>
          </a:xfrm>
          <a:prstGeom prst="line">
            <a:avLst/>
          </a:prstGeom>
          <a:ln w="412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>
            <a:off x="7032625" y="1879600"/>
            <a:ext cx="0" cy="3376613"/>
          </a:xfrm>
          <a:prstGeom prst="line">
            <a:avLst/>
          </a:prstGeom>
          <a:ln w="1016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7808913" y="3417888"/>
            <a:ext cx="1849437" cy="1851025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93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8" name="椭圆 7"/>
          <p:cNvSpPr/>
          <p:nvPr/>
        </p:nvSpPr>
        <p:spPr>
          <a:xfrm>
            <a:off x="3165475" y="4191000"/>
            <a:ext cx="2122488" cy="21209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 w="793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4484688" y="1103313"/>
            <a:ext cx="1552575" cy="1552575"/>
          </a:xfrm>
          <a:prstGeom prst="ellipse">
            <a:avLst/>
          </a:prstGeom>
          <a:blipFill>
            <a:blip r:embed="rId4"/>
            <a:stretch>
              <a:fillRect/>
            </a:stretch>
          </a:blipFill>
          <a:ln w="793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6884988" y="1730375"/>
            <a:ext cx="296862" cy="2984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6884988" y="3417888"/>
            <a:ext cx="296862" cy="2984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5" name="椭圆 14"/>
          <p:cNvSpPr/>
          <p:nvPr/>
        </p:nvSpPr>
        <p:spPr>
          <a:xfrm>
            <a:off x="6884988" y="5102225"/>
            <a:ext cx="296862" cy="2984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cxnSp>
        <p:nvCxnSpPr>
          <p:cNvPr id="20" name="直接连接符 19"/>
          <p:cNvCxnSpPr>
            <a:stCxn id="8" idx="6"/>
          </p:cNvCxnSpPr>
          <p:nvPr/>
        </p:nvCxnSpPr>
        <p:spPr>
          <a:xfrm>
            <a:off x="5287963" y="5251450"/>
            <a:ext cx="1597025" cy="4763"/>
          </a:xfrm>
          <a:prstGeom prst="line">
            <a:avLst/>
          </a:prstGeom>
          <a:ln w="412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7808914" y="2189163"/>
            <a:ext cx="3867150" cy="10058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altLang="en-US" b="1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捕捉</a:t>
            </a:r>
          </a:p>
          <a:p>
            <a:pPr>
              <a:lnSpc>
                <a:spcPct val="150000"/>
              </a:lnSpc>
              <a:defRPr/>
            </a:pPr>
            <a:r>
              <a:rPr altLang="en-US" b="1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将一切引起我们注意的事记下来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5484813" y="4851400"/>
            <a:ext cx="1352550" cy="3962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altLang="en-US" b="1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数码工具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椭圆 27"/>
          <p:cNvSpPr/>
          <p:nvPr/>
        </p:nvSpPr>
        <p:spPr>
          <a:xfrm>
            <a:off x="-2028825" y="-3265488"/>
            <a:ext cx="4476750" cy="4476751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3330" name="文本框 28"/>
          <p:cNvSpPr txBox="1">
            <a:spLocks noChangeArrowheads="1"/>
          </p:cNvSpPr>
          <p:nvPr/>
        </p:nvSpPr>
        <p:spPr bwMode="auto">
          <a:xfrm rot="20700000">
            <a:off x="-89927" y="63635"/>
            <a:ext cx="216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衣柜整理法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415925" y="4111625"/>
            <a:ext cx="3121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推荐锤子便签和印象笔记，日程管理软件推荐any.do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939800" y="2084388"/>
            <a:ext cx="3448050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方便的纸质笔记本，小巧的可随身携带的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939800" y="1663700"/>
            <a:ext cx="1508125" cy="3962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altLang="en-US" b="1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纸质工具</a:t>
            </a:r>
          </a:p>
        </p:txBody>
      </p:sp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338" name="组合 14"/>
          <p:cNvGrpSpPr/>
          <p:nvPr/>
        </p:nvGrpSpPr>
        <p:grpSpPr>
          <a:xfrm>
            <a:off x="3713163" y="1343025"/>
            <a:ext cx="2060575" cy="539750"/>
            <a:chOff x="3632742" y="1331417"/>
            <a:chExt cx="2059952" cy="540646"/>
          </a:xfrm>
        </p:grpSpPr>
        <p:sp>
          <p:nvSpPr>
            <p:cNvPr id="13" name="平行四边形 12"/>
            <p:cNvSpPr/>
            <p:nvPr/>
          </p:nvSpPr>
          <p:spPr bwMode="auto">
            <a:xfrm>
              <a:off x="3720028" y="1331417"/>
              <a:ext cx="1972666" cy="491352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4" name="平行四边形 13"/>
            <p:cNvSpPr/>
            <p:nvPr/>
          </p:nvSpPr>
          <p:spPr bwMode="auto">
            <a:xfrm>
              <a:off x="3632742" y="1380712"/>
              <a:ext cx="1972665" cy="491351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cxnSp>
        <p:nvCxnSpPr>
          <p:cNvPr id="2" name="直接连接符 1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椭圆 3"/>
          <p:cNvSpPr/>
          <p:nvPr/>
        </p:nvSpPr>
        <p:spPr>
          <a:xfrm>
            <a:off x="-2028825" y="-3265488"/>
            <a:ext cx="4476750" cy="4476751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4342" name="文本框 4"/>
          <p:cNvSpPr txBox="1">
            <a:spLocks noChangeArrowheads="1"/>
          </p:cNvSpPr>
          <p:nvPr/>
        </p:nvSpPr>
        <p:spPr bwMode="auto">
          <a:xfrm rot="20700000">
            <a:off x="-89927" y="63635"/>
            <a:ext cx="216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衣柜整理法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56138" y="2317750"/>
            <a:ext cx="1200150" cy="3962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altLang="en-US" b="1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可以行动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335713" y="2317750"/>
            <a:ext cx="1204913" cy="3962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altLang="en-US" b="1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不能行动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0" y="1349375"/>
            <a:ext cx="12192000" cy="5181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明确意义：“为衣物分类”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997201" y="2824163"/>
            <a:ext cx="2859087" cy="33832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indent="-342900" marL="342900">
              <a:lnSpc>
                <a:spcPct val="200000"/>
              </a:lnSpc>
              <a:buFont typeface="+mj-ea"/>
              <a:buAutoNum type="circleNumDbPlain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两分钟行动</a:t>
            </a:r>
          </a:p>
          <a:p>
            <a:pPr algn="r" indent="-342900" marL="342900">
              <a:lnSpc>
                <a:spcPct val="200000"/>
              </a:lnSpc>
              <a:buFont typeface="+mj-ea"/>
              <a:buAutoNum type="circleNumDbPlain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</a:t>
            </a:r>
          </a:p>
          <a:p>
            <a:pPr algn="r" indent="-342900" marL="342900">
              <a:lnSpc>
                <a:spcPct val="200000"/>
              </a:lnSpc>
              <a:buFont typeface="+mj-ea"/>
              <a:buAutoNum type="circleNumDbPlain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任务</a:t>
            </a:r>
          </a:p>
          <a:p>
            <a:pPr algn="r" indent="-342900" marL="342900">
              <a:lnSpc>
                <a:spcPct val="200000"/>
              </a:lnSpc>
              <a:buFont typeface="+mj-ea"/>
              <a:buAutoNum type="circleNumDbPlain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行动</a:t>
            </a:r>
          </a:p>
          <a:p>
            <a:pPr algn="r" indent="-342900" marL="342900">
              <a:lnSpc>
                <a:spcPct val="200000"/>
              </a:lnSpc>
              <a:buFont typeface="+mj-ea"/>
              <a:buAutoNum type="circleNumDbPlain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指派给别人完成的事</a:t>
            </a:r>
          </a:p>
          <a:p>
            <a:pPr algn="r" indent="-342900" marL="342900">
              <a:lnSpc>
                <a:spcPct val="200000"/>
              </a:lnSpc>
              <a:buFont typeface="+mj-ea"/>
              <a:buAutoNum type="circleNumDbPlain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特定时间做的事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6335713" y="3697288"/>
            <a:ext cx="2303463" cy="17373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-342900" marL="342900">
              <a:lnSpc>
                <a:spcPct val="200000"/>
              </a:lnSpc>
              <a:buFont typeface="+mj-ea"/>
              <a:buAutoNum type="circleNumDbPlain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垃圾</a:t>
            </a:r>
          </a:p>
          <a:p>
            <a:pPr indent="-342900" marL="342900">
              <a:lnSpc>
                <a:spcPct val="200000"/>
              </a:lnSpc>
              <a:buFont typeface="+mj-ea"/>
              <a:buAutoNum type="circleNumDbPlain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将来某时</a:t>
            </a:r>
          </a:p>
          <a:p>
            <a:pPr indent="-342900" marL="342900">
              <a:lnSpc>
                <a:spcPct val="200000"/>
              </a:lnSpc>
              <a:buFont typeface="+mj-ea"/>
              <a:buAutoNum type="circleNumDbPlain"/>
              <a:defRPr/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参考资料</a:t>
            </a:r>
          </a:p>
        </p:txBody>
      </p:sp>
      <p:cxnSp>
        <p:nvCxnSpPr>
          <p:cNvPr id="18" name="直接连接符 17"/>
          <p:cNvCxnSpPr/>
          <p:nvPr/>
        </p:nvCxnSpPr>
        <p:spPr>
          <a:xfrm flipH="1">
            <a:off x="6096000" y="2255520"/>
            <a:ext cx="0" cy="5413641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2791441" y="2263140"/>
            <a:ext cx="6609117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H="1">
            <a:off x="2791441" y="2249072"/>
            <a:ext cx="0" cy="2730891"/>
          </a:xfrm>
          <a:prstGeom prst="line">
            <a:avLst/>
          </a:prstGeom>
          <a:ln w="25400">
            <a:solidFill>
              <a:schemeClr val="bg1"/>
            </a:solidFill>
            <a:tailEnd len="lg" type="stealth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>
            <a:off x="9390366" y="2249072"/>
            <a:ext cx="0" cy="2730891"/>
          </a:xfrm>
          <a:prstGeom prst="line">
            <a:avLst/>
          </a:prstGeom>
          <a:ln w="25400">
            <a:solidFill>
              <a:schemeClr val="bg1"/>
            </a:solidFill>
            <a:tailEnd len="lg" type="stealth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" name="直接连接符 1"/>
          <p:cNvCxnSpPr/>
          <p:nvPr/>
        </p:nvCxnSpPr>
        <p:spPr>
          <a:xfrm flipH="1">
            <a:off x="6096000" y="-33635"/>
            <a:ext cx="0" cy="5983585"/>
          </a:xfrm>
          <a:prstGeom prst="line">
            <a:avLst/>
          </a:prstGeom>
          <a:ln w="1016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椭圆 4"/>
          <p:cNvSpPr/>
          <p:nvPr/>
        </p:nvSpPr>
        <p:spPr>
          <a:xfrm>
            <a:off x="-2028825" y="-3265488"/>
            <a:ext cx="4476750" cy="4476751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6" name="文本框 4"/>
          <p:cNvSpPr txBox="1">
            <a:spLocks noChangeArrowheads="1"/>
          </p:cNvSpPr>
          <p:nvPr/>
        </p:nvSpPr>
        <p:spPr bwMode="auto">
          <a:xfrm rot="20700000">
            <a:off x="-89927" y="63635"/>
            <a:ext cx="216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衣柜整理法</a:t>
            </a:r>
          </a:p>
        </p:txBody>
      </p:sp>
      <p:grpSp>
        <p:nvGrpSpPr>
          <p:cNvPr id="47" name="组合 46"/>
          <p:cNvGrpSpPr/>
          <p:nvPr/>
        </p:nvGrpSpPr>
        <p:grpSpPr>
          <a:xfrm>
            <a:off x="2182132" y="1589763"/>
            <a:ext cx="3591607" cy="562273"/>
            <a:chOff x="2182132" y="1589763"/>
            <a:chExt cx="3591607" cy="562273"/>
          </a:xfrm>
        </p:grpSpPr>
        <p:sp>
          <p:nvSpPr>
            <p:cNvPr id="9" name="平行四边形 8"/>
            <p:cNvSpPr/>
            <p:nvPr/>
          </p:nvSpPr>
          <p:spPr bwMode="auto">
            <a:xfrm>
              <a:off x="2288721" y="1589763"/>
              <a:ext cx="3485018" cy="490538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0" name="平行四边形 9"/>
            <p:cNvSpPr/>
            <p:nvPr/>
          </p:nvSpPr>
          <p:spPr bwMode="auto">
            <a:xfrm>
              <a:off x="2182132" y="1661499"/>
              <a:ext cx="3485016" cy="490537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2423886" y="1617021"/>
              <a:ext cx="3214688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8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脑袋里只装一件事?</a:t>
              </a:r>
            </a:p>
          </p:txBody>
        </p:sp>
      </p:grpSp>
      <p:cxnSp>
        <p:nvCxnSpPr>
          <p:cNvPr id="18" name="直接连接符 17"/>
          <p:cNvCxnSpPr/>
          <p:nvPr/>
        </p:nvCxnSpPr>
        <p:spPr>
          <a:xfrm>
            <a:off x="1466396" y="1882104"/>
            <a:ext cx="632279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H="1">
            <a:off x="1471156" y="1869105"/>
            <a:ext cx="0" cy="408311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1350454" y="3395888"/>
            <a:ext cx="241404" cy="1080399"/>
          </a:xfrm>
          <a:prstGeom prst="rect">
            <a:avLst/>
          </a:prstGeom>
          <a:solidFill>
            <a:srgbClr val="FEEB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文本框 20"/>
          <p:cNvSpPr txBox="1"/>
          <p:nvPr/>
        </p:nvSpPr>
        <p:spPr>
          <a:xfrm>
            <a:off x="1229161" y="3520588"/>
            <a:ext cx="59310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好处</a:t>
            </a:r>
          </a:p>
        </p:txBody>
      </p:sp>
      <p:cxnSp>
        <p:nvCxnSpPr>
          <p:cNvPr id="24" name="直接连接符 23"/>
          <p:cNvCxnSpPr>
            <a:stCxn id="21" idx="3"/>
          </p:cNvCxnSpPr>
          <p:nvPr/>
        </p:nvCxnSpPr>
        <p:spPr>
          <a:xfrm flipV="1">
            <a:off x="1822262" y="2981125"/>
            <a:ext cx="1083420" cy="950944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>
            <a:stCxn id="21" idx="3"/>
          </p:cNvCxnSpPr>
          <p:nvPr/>
        </p:nvCxnSpPr>
        <p:spPr>
          <a:xfrm flipV="1">
            <a:off x="1822262" y="3670743"/>
            <a:ext cx="1103804" cy="26132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1822262" y="3944692"/>
            <a:ext cx="1103804" cy="323301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>
            <a:stCxn id="21" idx="3"/>
          </p:cNvCxnSpPr>
          <p:nvPr/>
        </p:nvCxnSpPr>
        <p:spPr>
          <a:xfrm>
            <a:off x="1822262" y="3932069"/>
            <a:ext cx="1065462" cy="96679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3263897" y="2393008"/>
            <a:ext cx="2665134" cy="2834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342900" marL="342900">
              <a:lnSpc>
                <a:spcPct val="250000"/>
              </a:lnSpc>
              <a:buFont typeface="+mj-ea"/>
              <a:buAutoNum type="circleNumDbPlain"/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专注</a:t>
            </a:r>
          </a:p>
          <a:p>
            <a:pPr indent="-342900" marL="342900">
              <a:lnSpc>
                <a:spcPct val="250000"/>
              </a:lnSpc>
              <a:buFont typeface="+mj-ea"/>
              <a:buAutoNum type="circleNumDbPlain"/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成就感</a:t>
            </a:r>
          </a:p>
          <a:p>
            <a:pPr indent="-342900" marL="342900">
              <a:lnSpc>
                <a:spcPct val="250000"/>
              </a:lnSpc>
              <a:buFont typeface="+mj-ea"/>
              <a:buAutoNum type="circleNumDbPlain"/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摆脱压力</a:t>
            </a:r>
          </a:p>
          <a:p>
            <a:pPr indent="-342900" marL="342900">
              <a:lnSpc>
                <a:spcPct val="250000"/>
              </a:lnSpc>
              <a:buFont typeface="+mj-ea"/>
              <a:buAutoNum type="circleNumDbPlain"/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更好的结果</a:t>
            </a:r>
          </a:p>
        </p:txBody>
      </p:sp>
      <p:grpSp>
        <p:nvGrpSpPr>
          <p:cNvPr id="48" name="组合 47"/>
          <p:cNvGrpSpPr/>
          <p:nvPr/>
        </p:nvGrpSpPr>
        <p:grpSpPr>
          <a:xfrm>
            <a:off x="6505803" y="1587968"/>
            <a:ext cx="3591607" cy="562273"/>
            <a:chOff x="2182132" y="1589763"/>
            <a:chExt cx="3591607" cy="562273"/>
          </a:xfrm>
        </p:grpSpPr>
        <p:sp>
          <p:nvSpPr>
            <p:cNvPr id="49" name="平行四边形 48"/>
            <p:cNvSpPr/>
            <p:nvPr/>
          </p:nvSpPr>
          <p:spPr bwMode="auto">
            <a:xfrm>
              <a:off x="2288721" y="1589763"/>
              <a:ext cx="3485018" cy="490538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0" name="平行四边形 49"/>
            <p:cNvSpPr/>
            <p:nvPr/>
          </p:nvSpPr>
          <p:spPr bwMode="auto">
            <a:xfrm>
              <a:off x="2182132" y="1661499"/>
              <a:ext cx="3485016" cy="490537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2423885" y="1617021"/>
              <a:ext cx="3214688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8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脑袋里只装哪件事?</a:t>
              </a:r>
            </a:p>
          </p:txBody>
        </p:sp>
      </p:grpSp>
      <p:sp>
        <p:nvSpPr>
          <p:cNvPr id="52" name="文本框 51"/>
          <p:cNvSpPr txBox="1"/>
          <p:nvPr/>
        </p:nvSpPr>
        <p:spPr>
          <a:xfrm>
            <a:off x="7430080" y="2673552"/>
            <a:ext cx="195796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“下一步行动”</a:t>
            </a:r>
          </a:p>
        </p:txBody>
      </p:sp>
      <p:cxnSp>
        <p:nvCxnSpPr>
          <p:cNvPr id="54" name="直接连接符 53"/>
          <p:cNvCxnSpPr/>
          <p:nvPr/>
        </p:nvCxnSpPr>
        <p:spPr>
          <a:xfrm flipH="1">
            <a:off x="8354901" y="2328566"/>
            <a:ext cx="0" cy="313034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>
            <a:off x="9331897" y="2834884"/>
            <a:ext cx="1401979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flipH="1">
            <a:off x="10733875" y="2834884"/>
            <a:ext cx="1" cy="311506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矩形 69"/>
          <p:cNvSpPr/>
          <p:nvPr/>
        </p:nvSpPr>
        <p:spPr>
          <a:xfrm>
            <a:off x="10613174" y="3453947"/>
            <a:ext cx="241404" cy="1952400"/>
          </a:xfrm>
          <a:prstGeom prst="rect">
            <a:avLst/>
          </a:prstGeom>
          <a:solidFill>
            <a:srgbClr val="FEEB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文本框 71"/>
          <p:cNvSpPr txBox="1"/>
          <p:nvPr/>
        </p:nvSpPr>
        <p:spPr>
          <a:xfrm>
            <a:off x="10289280" y="3645317"/>
            <a:ext cx="889191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人的记忆力不可靠</a:t>
            </a:r>
          </a:p>
        </p:txBody>
      </p:sp>
      <p:cxnSp>
        <p:nvCxnSpPr>
          <p:cNvPr id="81" name="直接连接符 80"/>
          <p:cNvCxnSpPr/>
          <p:nvPr/>
        </p:nvCxnSpPr>
        <p:spPr>
          <a:xfrm flipH="1">
            <a:off x="9055251" y="4594909"/>
            <a:ext cx="1103804" cy="793234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连接符 81"/>
          <p:cNvCxnSpPr/>
          <p:nvPr/>
        </p:nvCxnSpPr>
        <p:spPr>
          <a:xfrm flipH="1">
            <a:off x="9055251" y="4594909"/>
            <a:ext cx="1103804" cy="25820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连接符 82"/>
          <p:cNvCxnSpPr/>
          <p:nvPr/>
        </p:nvCxnSpPr>
        <p:spPr>
          <a:xfrm flipH="1" flipV="1">
            <a:off x="9055251" y="4336702"/>
            <a:ext cx="1103804" cy="249603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/>
          <p:cNvCxnSpPr/>
          <p:nvPr/>
        </p:nvCxnSpPr>
        <p:spPr>
          <a:xfrm flipH="1" flipV="1">
            <a:off x="9055251" y="3886326"/>
            <a:ext cx="1103804" cy="708583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本框 85"/>
          <p:cNvSpPr txBox="1"/>
          <p:nvPr/>
        </p:nvSpPr>
        <p:spPr>
          <a:xfrm>
            <a:off x="7064321" y="3366753"/>
            <a:ext cx="2665134" cy="2286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342900" marL="342900">
              <a:lnSpc>
                <a:spcPct val="200000"/>
              </a:lnSpc>
              <a:buFont typeface="+mj-ea"/>
              <a:buAutoNum type="circleNumDbPlain"/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动词开头</a:t>
            </a:r>
          </a:p>
          <a:p>
            <a:pPr indent="-342900" marL="342900">
              <a:lnSpc>
                <a:spcPct val="200000"/>
              </a:lnSpc>
              <a:buFont typeface="+mj-ea"/>
              <a:buAutoNum type="circleNumDbPlain"/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内容清晰</a:t>
            </a:r>
          </a:p>
          <a:p>
            <a:pPr indent="-342900" marL="342900">
              <a:lnSpc>
                <a:spcPct val="200000"/>
              </a:lnSpc>
              <a:buFont typeface="+mj-ea"/>
              <a:buAutoNum type="circleNumDbPlain"/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描述结果</a:t>
            </a:r>
          </a:p>
          <a:p>
            <a:pPr indent="-342900" marL="342900">
              <a:lnSpc>
                <a:spcPct val="200000"/>
              </a:lnSpc>
              <a:buFont typeface="+mj-ea"/>
              <a:buAutoNum type="circleNumDbPlain"/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设立开始时间</a:t>
            </a:r>
          </a:p>
        </p:txBody>
      </p:sp>
      <p:cxnSp>
        <p:nvCxnSpPr>
          <p:cNvPr id="90" name="直接连接符 89"/>
          <p:cNvCxnSpPr/>
          <p:nvPr/>
        </p:nvCxnSpPr>
        <p:spPr>
          <a:xfrm>
            <a:off x="1456871" y="5954318"/>
            <a:ext cx="8505374" cy="0"/>
          </a:xfrm>
          <a:prstGeom prst="line">
            <a:avLst/>
          </a:prstGeom>
          <a:ln w="25400">
            <a:solidFill>
              <a:schemeClr val="bg1"/>
            </a:solidFill>
            <a:tailEnd len="lg" type="stealth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" name="直接连接符 1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椭圆 3"/>
          <p:cNvSpPr/>
          <p:nvPr/>
        </p:nvSpPr>
        <p:spPr>
          <a:xfrm>
            <a:off x="-2028825" y="-3265488"/>
            <a:ext cx="4476750" cy="4476751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 rot="20700000">
            <a:off x="-89927" y="63635"/>
            <a:ext cx="216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衣柜整理法</a:t>
            </a:r>
          </a:p>
        </p:txBody>
      </p:sp>
      <p:grpSp>
        <p:nvGrpSpPr>
          <p:cNvPr id="7" name="组合 14"/>
          <p:cNvGrpSpPr/>
          <p:nvPr/>
        </p:nvGrpSpPr>
        <p:grpSpPr>
          <a:xfrm>
            <a:off x="2840966" y="1340644"/>
            <a:ext cx="2060575" cy="539750"/>
            <a:chOff x="3632742" y="1331417"/>
            <a:chExt cx="2059952" cy="540646"/>
          </a:xfrm>
        </p:grpSpPr>
        <p:sp>
          <p:nvSpPr>
            <p:cNvPr id="8" name="平行四边形 7"/>
            <p:cNvSpPr/>
            <p:nvPr/>
          </p:nvSpPr>
          <p:spPr bwMode="auto">
            <a:xfrm>
              <a:off x="3720028" y="1331417"/>
              <a:ext cx="1972666" cy="491352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9" name="平行四边形 8"/>
            <p:cNvSpPr/>
            <p:nvPr/>
          </p:nvSpPr>
          <p:spPr bwMode="auto">
            <a:xfrm>
              <a:off x="3632742" y="1380712"/>
              <a:ext cx="1972665" cy="491351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0" y="1349375"/>
            <a:ext cx="12192000" cy="5181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组织整理：“将分类的衣物重新储存”</a:t>
            </a:r>
          </a:p>
        </p:txBody>
      </p:sp>
      <p:sp>
        <p:nvSpPr>
          <p:cNvPr id="11" name="矩形 10"/>
          <p:cNvSpPr/>
          <p:nvPr/>
        </p:nvSpPr>
        <p:spPr>
          <a:xfrm>
            <a:off x="947738" y="2377415"/>
            <a:ext cx="10333037" cy="658586"/>
          </a:xfrm>
          <a:prstGeom prst="rect">
            <a:avLst/>
          </a:prstGeom>
          <a:solidFill>
            <a:schemeClr val="tx1">
              <a:lumMod val="75000"/>
              <a:lumOff val="2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矩形 11"/>
          <p:cNvSpPr/>
          <p:nvPr/>
        </p:nvSpPr>
        <p:spPr>
          <a:xfrm rot="259850">
            <a:off x="1405788" y="3610367"/>
            <a:ext cx="1997188" cy="2579006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矩形 14"/>
          <p:cNvSpPr/>
          <p:nvPr/>
        </p:nvSpPr>
        <p:spPr>
          <a:xfrm>
            <a:off x="1398716" y="3610367"/>
            <a:ext cx="1997188" cy="2579006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矩形 12"/>
          <p:cNvSpPr/>
          <p:nvPr/>
        </p:nvSpPr>
        <p:spPr>
          <a:xfrm rot="259850">
            <a:off x="5072119" y="3610367"/>
            <a:ext cx="1997188" cy="2579006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矩形 15"/>
          <p:cNvSpPr/>
          <p:nvPr/>
        </p:nvSpPr>
        <p:spPr>
          <a:xfrm>
            <a:off x="5065047" y="3610367"/>
            <a:ext cx="1997188" cy="2579006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矩形 13"/>
          <p:cNvSpPr/>
          <p:nvPr/>
        </p:nvSpPr>
        <p:spPr>
          <a:xfrm rot="259850">
            <a:off x="8738450" y="3610367"/>
            <a:ext cx="1997188" cy="2579006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8731378" y="3610367"/>
            <a:ext cx="1997188" cy="2579006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椭圆 20"/>
          <p:cNvSpPr/>
          <p:nvPr/>
        </p:nvSpPr>
        <p:spPr>
          <a:xfrm>
            <a:off x="1597297" y="3713480"/>
            <a:ext cx="98426" cy="98426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椭圆 21"/>
          <p:cNvSpPr/>
          <p:nvPr/>
        </p:nvSpPr>
        <p:spPr>
          <a:xfrm>
            <a:off x="3175814" y="3713480"/>
            <a:ext cx="98426" cy="98426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5228046" y="3713480"/>
            <a:ext cx="98426" cy="98426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椭圆 23"/>
          <p:cNvSpPr/>
          <p:nvPr/>
        </p:nvSpPr>
        <p:spPr>
          <a:xfrm>
            <a:off x="6806563" y="3713480"/>
            <a:ext cx="98426" cy="98426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椭圆 24"/>
          <p:cNvSpPr/>
          <p:nvPr/>
        </p:nvSpPr>
        <p:spPr>
          <a:xfrm>
            <a:off x="8897983" y="3713480"/>
            <a:ext cx="98426" cy="98426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椭圆 25"/>
          <p:cNvSpPr/>
          <p:nvPr/>
        </p:nvSpPr>
        <p:spPr>
          <a:xfrm>
            <a:off x="10476500" y="3713480"/>
            <a:ext cx="98426" cy="98426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29" name="直接连接符 28"/>
          <p:cNvCxnSpPr/>
          <p:nvPr/>
        </p:nvCxnSpPr>
        <p:spPr>
          <a:xfrm flipH="1">
            <a:off x="1642814" y="3035776"/>
            <a:ext cx="0" cy="67770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H="1">
            <a:off x="3221602" y="3035776"/>
            <a:ext cx="0" cy="67770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 flipH="1">
            <a:off x="5277553" y="3035776"/>
            <a:ext cx="0" cy="67770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flipH="1">
            <a:off x="6856341" y="3035776"/>
            <a:ext cx="0" cy="67770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 flipH="1">
            <a:off x="8942888" y="3035776"/>
            <a:ext cx="0" cy="67770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flipH="1">
            <a:off x="10521676" y="3035776"/>
            <a:ext cx="0" cy="67770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五边形 34"/>
          <p:cNvSpPr/>
          <p:nvPr/>
        </p:nvSpPr>
        <p:spPr>
          <a:xfrm rot="5400000">
            <a:off x="5581821" y="2309668"/>
            <a:ext cx="1054074" cy="901229"/>
          </a:xfrm>
          <a:prstGeom prst="homePlate">
            <a:avLst>
              <a:gd fmla="val 29708" name="adj"/>
            </a:avLst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文本框 35"/>
          <p:cNvSpPr txBox="1"/>
          <p:nvPr/>
        </p:nvSpPr>
        <p:spPr>
          <a:xfrm>
            <a:off x="5377817" y="2297112"/>
            <a:ext cx="1453635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“3+1”清单系统</a:t>
            </a:r>
          </a:p>
        </p:txBody>
      </p:sp>
      <p:sp>
        <p:nvSpPr>
          <p:cNvPr id="50" name="文本框 49"/>
          <p:cNvSpPr txBox="1"/>
          <p:nvPr/>
        </p:nvSpPr>
        <p:spPr>
          <a:xfrm>
            <a:off x="2072347" y="2440828"/>
            <a:ext cx="1040288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日程表：这里面存放              特定时间要做的事情</a:t>
            </a:r>
          </a:p>
        </p:txBody>
      </p:sp>
      <p:sp>
        <p:nvSpPr>
          <p:cNvPr id="51" name="文本框 50"/>
          <p:cNvSpPr txBox="1"/>
          <p:nvPr/>
        </p:nvSpPr>
        <p:spPr>
          <a:xfrm>
            <a:off x="1805128" y="3933827"/>
            <a:ext cx="1201893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将来清单</a:t>
            </a:r>
          </a:p>
        </p:txBody>
      </p:sp>
      <p:cxnSp>
        <p:nvCxnSpPr>
          <p:cNvPr id="53" name="直接连接符 52"/>
          <p:cNvCxnSpPr/>
          <p:nvPr/>
        </p:nvCxnSpPr>
        <p:spPr>
          <a:xfrm>
            <a:off x="1904999" y="4295833"/>
            <a:ext cx="1013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/>
          <p:cNvSpPr txBox="1"/>
          <p:nvPr/>
        </p:nvSpPr>
        <p:spPr>
          <a:xfrm>
            <a:off x="1398716" y="4479616"/>
            <a:ext cx="2027618" cy="320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哪天有空去打羽毛球?</a:t>
            </a:r>
          </a:p>
        </p:txBody>
      </p:sp>
      <p:sp>
        <p:nvSpPr>
          <p:cNvPr id="55" name="文本框 54"/>
          <p:cNvSpPr txBox="1"/>
          <p:nvPr/>
        </p:nvSpPr>
        <p:spPr>
          <a:xfrm>
            <a:off x="1398716" y="4841918"/>
            <a:ext cx="2027618" cy="320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XXXXXXXXXXXXXXX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5049832" y="4479616"/>
            <a:ext cx="2027618" cy="11201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mtClean="0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给研发部luke提供新版本软件的用户使用报告</a:t>
            </a:r>
          </a:p>
        </p:txBody>
      </p:sp>
      <p:sp>
        <p:nvSpPr>
          <p:cNvPr id="58" name="文本框 57"/>
          <p:cNvSpPr txBox="1"/>
          <p:nvPr/>
        </p:nvSpPr>
        <p:spPr>
          <a:xfrm>
            <a:off x="5455334" y="3933827"/>
            <a:ext cx="1201893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行动清单</a:t>
            </a:r>
          </a:p>
        </p:txBody>
      </p:sp>
      <p:cxnSp>
        <p:nvCxnSpPr>
          <p:cNvPr id="59" name="直接连接符 58"/>
          <p:cNvCxnSpPr/>
          <p:nvPr/>
        </p:nvCxnSpPr>
        <p:spPr>
          <a:xfrm>
            <a:off x="5555206" y="4295833"/>
            <a:ext cx="1013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文本框 59"/>
          <p:cNvSpPr txBox="1"/>
          <p:nvPr/>
        </p:nvSpPr>
        <p:spPr>
          <a:xfrm>
            <a:off x="9147108" y="3933827"/>
            <a:ext cx="1201893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项目清单</a:t>
            </a:r>
          </a:p>
        </p:txBody>
      </p:sp>
      <p:cxnSp>
        <p:nvCxnSpPr>
          <p:cNvPr id="61" name="直接连接符 60"/>
          <p:cNvCxnSpPr/>
          <p:nvPr/>
        </p:nvCxnSpPr>
        <p:spPr>
          <a:xfrm>
            <a:off x="9246979" y="4295833"/>
            <a:ext cx="101375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>
            <a:off x="8690703" y="4479615"/>
            <a:ext cx="2027618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indent="-342900" marL="3429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mtClean="0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针对产品做市场调研</a:t>
            </a:r>
          </a:p>
          <a:p>
            <a:pPr algn="ctr" indent="-342900" marL="3429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mtClean="0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调查相同定位产品的销售策略</a:t>
            </a:r>
          </a:p>
        </p:txBody>
      </p:sp>
    </p:spTree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7" name="五边形 46"/>
          <p:cNvSpPr/>
          <p:nvPr/>
        </p:nvSpPr>
        <p:spPr>
          <a:xfrm>
            <a:off x="4851270" y="5368719"/>
            <a:ext cx="5485484" cy="717323"/>
          </a:xfrm>
          <a:prstGeom prst="homePlat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3" name="五边形 42"/>
          <p:cNvSpPr/>
          <p:nvPr/>
        </p:nvSpPr>
        <p:spPr>
          <a:xfrm>
            <a:off x="3332163" y="4083480"/>
            <a:ext cx="5485484" cy="717323"/>
          </a:xfrm>
          <a:prstGeom prst="homePlat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2" name="五边形 41"/>
          <p:cNvSpPr/>
          <p:nvPr/>
        </p:nvSpPr>
        <p:spPr>
          <a:xfrm>
            <a:off x="1624021" y="2798241"/>
            <a:ext cx="5485484" cy="717323"/>
          </a:xfrm>
          <a:prstGeom prst="homePlat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2" name="直接连接符 1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椭圆 3"/>
          <p:cNvSpPr/>
          <p:nvPr/>
        </p:nvSpPr>
        <p:spPr>
          <a:xfrm>
            <a:off x="-2028825" y="-3265488"/>
            <a:ext cx="4476750" cy="4476751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 rot="20700000">
            <a:off x="-89927" y="63635"/>
            <a:ext cx="216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衣柜整理法</a:t>
            </a:r>
          </a:p>
        </p:txBody>
      </p:sp>
      <p:sp>
        <p:nvSpPr>
          <p:cNvPr id="8" name="平行四边形 7"/>
          <p:cNvSpPr/>
          <p:nvPr/>
        </p:nvSpPr>
        <p:spPr bwMode="auto">
          <a:xfrm>
            <a:off x="3355702" y="1340644"/>
            <a:ext cx="1443317" cy="490538"/>
          </a:xfrm>
          <a:prstGeom prst="parallelogram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9" name="平行四边形 8"/>
          <p:cNvSpPr/>
          <p:nvPr/>
        </p:nvSpPr>
        <p:spPr bwMode="auto">
          <a:xfrm>
            <a:off x="3291838" y="1389857"/>
            <a:ext cx="1443317" cy="490537"/>
          </a:xfrm>
          <a:prstGeom prst="parallelogram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0" y="1349375"/>
            <a:ext cx="12192000" cy="5181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深思：“对衣物做到心中有数”</a:t>
            </a:r>
          </a:p>
        </p:txBody>
      </p:sp>
      <p:sp>
        <p:nvSpPr>
          <p:cNvPr id="33" name="椭圆 32"/>
          <p:cNvSpPr/>
          <p:nvPr/>
        </p:nvSpPr>
        <p:spPr>
          <a:xfrm>
            <a:off x="1113527" y="2657248"/>
            <a:ext cx="1020989" cy="1020989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椭圆 31"/>
          <p:cNvSpPr/>
          <p:nvPr/>
        </p:nvSpPr>
        <p:spPr>
          <a:xfrm>
            <a:off x="1290603" y="2745785"/>
            <a:ext cx="843913" cy="8439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椭圆 36"/>
          <p:cNvSpPr/>
          <p:nvPr/>
        </p:nvSpPr>
        <p:spPr>
          <a:xfrm>
            <a:off x="2698985" y="3922916"/>
            <a:ext cx="1020989" cy="1020989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椭圆 37"/>
          <p:cNvSpPr/>
          <p:nvPr/>
        </p:nvSpPr>
        <p:spPr>
          <a:xfrm>
            <a:off x="2876061" y="4011453"/>
            <a:ext cx="843913" cy="8439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椭圆 39"/>
          <p:cNvSpPr/>
          <p:nvPr/>
        </p:nvSpPr>
        <p:spPr>
          <a:xfrm>
            <a:off x="4340776" y="5216888"/>
            <a:ext cx="1020989" cy="1020989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椭圆 40"/>
          <p:cNvSpPr/>
          <p:nvPr/>
        </p:nvSpPr>
        <p:spPr>
          <a:xfrm>
            <a:off x="4517852" y="5305425"/>
            <a:ext cx="843913" cy="8439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6" name="文本框 55"/>
          <p:cNvSpPr txBox="1"/>
          <p:nvPr/>
        </p:nvSpPr>
        <p:spPr>
          <a:xfrm>
            <a:off x="2730919" y="2895074"/>
            <a:ext cx="3401071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孵化杂事，灵活变换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4431454" y="4171798"/>
            <a:ext cx="3401071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重新审视，产生灵感</a:t>
            </a:r>
          </a:p>
        </p:txBody>
      </p:sp>
      <p:sp>
        <p:nvSpPr>
          <p:cNvPr id="58" name="文本框 57"/>
          <p:cNvSpPr txBox="1"/>
          <p:nvPr/>
        </p:nvSpPr>
        <p:spPr>
          <a:xfrm>
            <a:off x="6074905" y="5465770"/>
            <a:ext cx="3401071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主动选择，提升高度</a:t>
            </a:r>
          </a:p>
        </p:txBody>
      </p:sp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85" name="直接连接符 84"/>
          <p:cNvCxnSpPr/>
          <p:nvPr/>
        </p:nvCxnSpPr>
        <p:spPr>
          <a:xfrm flipV="1">
            <a:off x="9926614" y="5124870"/>
            <a:ext cx="182612" cy="30197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连接符 82"/>
          <p:cNvCxnSpPr/>
          <p:nvPr/>
        </p:nvCxnSpPr>
        <p:spPr>
          <a:xfrm flipV="1">
            <a:off x="8069096" y="3645001"/>
            <a:ext cx="146226" cy="79383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/>
          <p:cNvCxnSpPr/>
          <p:nvPr/>
        </p:nvCxnSpPr>
        <p:spPr>
          <a:xfrm flipV="1">
            <a:off x="6345811" y="4973638"/>
            <a:ext cx="182612" cy="30197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V="1">
            <a:off x="3312290" y="4896064"/>
            <a:ext cx="163557" cy="24058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/>
        </p:nvCxnSpPr>
        <p:spPr>
          <a:xfrm flipV="1">
            <a:off x="5053649" y="3950719"/>
            <a:ext cx="132417" cy="33620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/>
          <p:cNvCxnSpPr/>
          <p:nvPr/>
        </p:nvCxnSpPr>
        <p:spPr>
          <a:xfrm flipV="1">
            <a:off x="1747169" y="3744686"/>
            <a:ext cx="212260" cy="41206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/>
          <p:cNvCxnSpPr/>
          <p:nvPr/>
        </p:nvCxnSpPr>
        <p:spPr>
          <a:xfrm flipV="1">
            <a:off x="10109226" y="4339793"/>
            <a:ext cx="2082774" cy="799680"/>
          </a:xfrm>
          <a:prstGeom prst="line">
            <a:avLst/>
          </a:prstGeom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/>
          <p:cNvCxnSpPr/>
          <p:nvPr/>
        </p:nvCxnSpPr>
        <p:spPr>
          <a:xfrm flipV="1">
            <a:off x="6528423" y="4429389"/>
            <a:ext cx="1517331" cy="544249"/>
          </a:xfrm>
          <a:prstGeom prst="line">
            <a:avLst/>
          </a:prstGeom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/>
          <p:cNvCxnSpPr/>
          <p:nvPr/>
        </p:nvCxnSpPr>
        <p:spPr>
          <a:xfrm>
            <a:off x="8129876" y="4417644"/>
            <a:ext cx="1979350" cy="707227"/>
          </a:xfrm>
          <a:prstGeom prst="line">
            <a:avLst/>
          </a:prstGeom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>
            <a:off x="5011092" y="4340540"/>
            <a:ext cx="1543606" cy="615914"/>
          </a:xfrm>
          <a:prstGeom prst="line">
            <a:avLst/>
          </a:prstGeom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/>
        </p:nvCxnSpPr>
        <p:spPr>
          <a:xfrm flipV="1">
            <a:off x="3493761" y="4345234"/>
            <a:ext cx="1517331" cy="567678"/>
          </a:xfrm>
          <a:prstGeom prst="line">
            <a:avLst/>
          </a:prstGeom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>
            <a:off x="1747169" y="4156752"/>
            <a:ext cx="1726907" cy="739312"/>
          </a:xfrm>
          <a:prstGeom prst="line">
            <a:avLst/>
          </a:prstGeom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V="1">
            <a:off x="-60960" y="4176083"/>
            <a:ext cx="1788444" cy="652449"/>
          </a:xfrm>
          <a:prstGeom prst="line">
            <a:avLst/>
          </a:prstGeom>
          <a:ln w="603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椭圆 17"/>
          <p:cNvSpPr/>
          <p:nvPr/>
        </p:nvSpPr>
        <p:spPr>
          <a:xfrm>
            <a:off x="-2028825" y="-3265488"/>
            <a:ext cx="4476750" cy="4476751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9" name="文本框 18"/>
          <p:cNvSpPr txBox="1">
            <a:spLocks noChangeArrowheads="1"/>
          </p:cNvSpPr>
          <p:nvPr/>
        </p:nvSpPr>
        <p:spPr bwMode="auto">
          <a:xfrm rot="20700000">
            <a:off x="-89927" y="63635"/>
            <a:ext cx="216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衣柜整理法</a:t>
            </a:r>
          </a:p>
        </p:txBody>
      </p:sp>
      <p:grpSp>
        <p:nvGrpSpPr>
          <p:cNvPr id="21" name="组合 14"/>
          <p:cNvGrpSpPr/>
          <p:nvPr/>
        </p:nvGrpSpPr>
        <p:grpSpPr>
          <a:xfrm>
            <a:off x="3857895" y="1340644"/>
            <a:ext cx="1507181" cy="539750"/>
            <a:chOff x="3632742" y="1331417"/>
            <a:chExt cx="2059952" cy="540646"/>
          </a:xfrm>
        </p:grpSpPr>
        <p:sp>
          <p:nvSpPr>
            <p:cNvPr id="22" name="平行四边形 21"/>
            <p:cNvSpPr/>
            <p:nvPr/>
          </p:nvSpPr>
          <p:spPr bwMode="auto">
            <a:xfrm>
              <a:off x="3720028" y="1331417"/>
              <a:ext cx="1972666" cy="491352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23" name="平行四边形 22"/>
            <p:cNvSpPr/>
            <p:nvPr/>
          </p:nvSpPr>
          <p:spPr bwMode="auto">
            <a:xfrm>
              <a:off x="3632742" y="1380712"/>
              <a:ext cx="1972665" cy="491351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24" name="文本框 23"/>
          <p:cNvSpPr txBox="1"/>
          <p:nvPr/>
        </p:nvSpPr>
        <p:spPr>
          <a:xfrm>
            <a:off x="0" y="1349375"/>
            <a:ext cx="12192000" cy="5181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行动：“选择最佳方案”</a:t>
            </a:r>
          </a:p>
        </p:txBody>
      </p:sp>
      <p:sp>
        <p:nvSpPr>
          <p:cNvPr id="3" name="椭圆 2"/>
          <p:cNvSpPr/>
          <p:nvPr/>
        </p:nvSpPr>
        <p:spPr>
          <a:xfrm>
            <a:off x="1685632" y="4078901"/>
            <a:ext cx="155702" cy="15570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椭圆 31"/>
          <p:cNvSpPr/>
          <p:nvPr/>
        </p:nvSpPr>
        <p:spPr>
          <a:xfrm>
            <a:off x="3396412" y="4822852"/>
            <a:ext cx="155702" cy="15570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椭圆 32"/>
          <p:cNvSpPr/>
          <p:nvPr/>
        </p:nvSpPr>
        <p:spPr>
          <a:xfrm>
            <a:off x="4956752" y="4265697"/>
            <a:ext cx="155702" cy="15570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>
            <a:off x="6476847" y="4875595"/>
            <a:ext cx="155702" cy="15570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>
            <a:off x="8006829" y="4339793"/>
            <a:ext cx="155702" cy="15570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椭圆 35"/>
          <p:cNvSpPr/>
          <p:nvPr/>
        </p:nvSpPr>
        <p:spPr>
          <a:xfrm>
            <a:off x="10031375" y="5058794"/>
            <a:ext cx="155702" cy="15570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0" name="文本框 69"/>
          <p:cNvSpPr txBox="1"/>
          <p:nvPr/>
        </p:nvSpPr>
        <p:spPr>
          <a:xfrm>
            <a:off x="1077352" y="2607713"/>
            <a:ext cx="234613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/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原则（五万英尺）</a:t>
            </a:r>
          </a:p>
          <a:p>
            <a:pPr algn="just"/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思考自己的价值观、原则和目标</a:t>
            </a:r>
          </a:p>
        </p:txBody>
      </p:sp>
      <p:sp>
        <p:nvSpPr>
          <p:cNvPr id="76" name="文本框 75"/>
          <p:cNvSpPr txBox="1"/>
          <p:nvPr/>
        </p:nvSpPr>
        <p:spPr>
          <a:xfrm>
            <a:off x="2320696" y="5190559"/>
            <a:ext cx="234613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/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愿景（四万英尺）</a:t>
            </a:r>
          </a:p>
          <a:p>
            <a:pPr algn="just"/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思考3—5年内的工作目标</a:t>
            </a:r>
          </a:p>
        </p:txBody>
      </p:sp>
      <p:sp>
        <p:nvSpPr>
          <p:cNvPr id="77" name="文本框 76"/>
          <p:cNvSpPr txBox="1"/>
          <p:nvPr/>
        </p:nvSpPr>
        <p:spPr>
          <a:xfrm>
            <a:off x="4182294" y="2881965"/>
            <a:ext cx="234613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/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目标（三万英尺）</a:t>
            </a:r>
          </a:p>
          <a:p>
            <a:pPr algn="just"/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思考1年内一个阶段性目标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7578221" y="2517774"/>
            <a:ext cx="234613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/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任务（一万英尺）</a:t>
            </a:r>
          </a:p>
          <a:p>
            <a:pPr algn="just"/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将注意力放在眼前的项目上</a:t>
            </a:r>
          </a:p>
        </p:txBody>
      </p:sp>
      <p:sp>
        <p:nvSpPr>
          <p:cNvPr id="79" name="文本框 78"/>
          <p:cNvSpPr txBox="1"/>
          <p:nvPr/>
        </p:nvSpPr>
        <p:spPr>
          <a:xfrm>
            <a:off x="5365076" y="5313466"/>
            <a:ext cx="2496224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/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责任范围（两万英尺）</a:t>
            </a:r>
          </a:p>
          <a:p>
            <a:pPr algn="just"/>
            <a:r>
              <a:rPr altLang="en-US" b="1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思考工作上的角色，生活上的角色，兴趣爱好上的角色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119552" y="5525420"/>
            <a:ext cx="229261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/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下一步行动（跑道）</a:t>
            </a:r>
          </a:p>
          <a:p>
            <a:pPr algn="just"/>
            <a:r>
              <a:rPr altLang="en-US" b="1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一一消灭清单，做好细节</a:t>
            </a:r>
          </a:p>
        </p:txBody>
      </p:sp>
    </p:spTree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-5217" y="3429001"/>
            <a:ext cx="12197217" cy="2447924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2314575" y="1657350"/>
            <a:ext cx="7562850" cy="9906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任意多边形 2"/>
          <p:cNvSpPr/>
          <p:nvPr/>
        </p:nvSpPr>
        <p:spPr>
          <a:xfrm>
            <a:off x="2314575" y="1657350"/>
            <a:ext cx="2686050" cy="990600"/>
          </a:xfrm>
          <a:custGeom>
            <a:gdLst>
              <a:gd fmla="*/ 0 w 2686050" name="connsiteX0"/>
              <a:gd fmla="*/ 0 h 990600" name="connsiteY0"/>
              <a:gd fmla="*/ 2686049 w 2686050" name="connsiteX1"/>
              <a:gd fmla="*/ 0 h 990600" name="connsiteY1"/>
              <a:gd fmla="*/ 1933575 w 2686050" name="connsiteX2"/>
              <a:gd fmla="*/ 990600 h 990600" name="connsiteY2"/>
              <a:gd fmla="*/ 2686050 w 2686050" name="connsiteX3"/>
              <a:gd fmla="*/ 990600 h 990600" name="connsiteY3"/>
              <a:gd fmla="*/ 2686050 w 2686050" name="connsiteX4"/>
              <a:gd fmla="*/ 0 h 990600" name="connsiteY4"/>
              <a:gd fmla="*/ 2686050 w 2686050" name="connsiteX5"/>
              <a:gd fmla="*/ 0 h 990600" name="connsiteY5"/>
              <a:gd fmla="*/ 2686050 w 2686050" name="connsiteX6"/>
              <a:gd fmla="*/ 990600 h 990600" name="connsiteY6"/>
              <a:gd fmla="*/ 0 w 2686050" name="connsiteX7"/>
              <a:gd fmla="*/ 990600 h 9906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990600" w="2686050">
                <a:moveTo>
                  <a:pt x="0" y="0"/>
                </a:moveTo>
                <a:lnTo>
                  <a:pt x="2686049" y="0"/>
                </a:lnTo>
                <a:lnTo>
                  <a:pt x="1933575" y="990600"/>
                </a:lnTo>
                <a:lnTo>
                  <a:pt x="2686050" y="990600"/>
                </a:lnTo>
                <a:lnTo>
                  <a:pt x="2686050" y="0"/>
                </a:lnTo>
                <a:lnTo>
                  <a:pt x="2686050" y="0"/>
                </a:lnTo>
                <a:lnTo>
                  <a:pt x="2686050" y="990600"/>
                </a:lnTo>
                <a:lnTo>
                  <a:pt x="0" y="990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文本框 6"/>
          <p:cNvSpPr txBox="1">
            <a:spLocks noChangeArrowheads="1"/>
          </p:cNvSpPr>
          <p:nvPr/>
        </p:nvSpPr>
        <p:spPr bwMode="auto">
          <a:xfrm>
            <a:off x="2414588" y="1787525"/>
            <a:ext cx="24860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3</a:t>
            </a:r>
          </a:p>
        </p:txBody>
      </p:sp>
      <p:sp>
        <p:nvSpPr>
          <p:cNvPr id="5" name="文本框 8"/>
          <p:cNvSpPr txBox="1">
            <a:spLocks noChangeArrowheads="1"/>
          </p:cNvSpPr>
          <p:nvPr/>
        </p:nvSpPr>
        <p:spPr bwMode="auto">
          <a:xfrm>
            <a:off x="3910818" y="3663412"/>
            <a:ext cx="5965020" cy="1883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342900" marL="34290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臣服与拖延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如何做到要事第一？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如何应对临时突发时间？</a:t>
            </a:r>
          </a:p>
        </p:txBody>
      </p:sp>
      <p:sp>
        <p:nvSpPr>
          <p:cNvPr id="6" name="文本框 9"/>
          <p:cNvSpPr txBox="1">
            <a:spLocks noChangeArrowheads="1"/>
          </p:cNvSpPr>
          <p:nvPr/>
        </p:nvSpPr>
        <p:spPr bwMode="auto">
          <a:xfrm>
            <a:off x="1397711" y="3419475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7" name="文本框 10"/>
          <p:cNvSpPr txBox="1">
            <a:spLocks noChangeArrowheads="1"/>
          </p:cNvSpPr>
          <p:nvPr/>
        </p:nvSpPr>
        <p:spPr bwMode="auto">
          <a:xfrm rot="10800000">
            <a:off x="9883733" y="4069330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00625" y="1762870"/>
            <a:ext cx="5164748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4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遇到问题怎么办？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梯形 11"/>
          <p:cNvSpPr/>
          <p:nvPr/>
        </p:nvSpPr>
        <p:spPr>
          <a:xfrm rot="5400000">
            <a:off x="2540001" y="-658878"/>
            <a:ext cx="3744686" cy="8824688"/>
          </a:xfrm>
          <a:prstGeom prst="trapezoid">
            <a:avLst>
              <a:gd fmla="val 30362" name="adj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文本框 1"/>
          <p:cNvSpPr txBox="1"/>
          <p:nvPr/>
        </p:nvSpPr>
        <p:spPr>
          <a:xfrm>
            <a:off x="268941" y="2737804"/>
            <a:ext cx="5432612" cy="2011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800">
                <a:solidFill>
                  <a:schemeClr val="bg1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总觉得一天什么都没干就过去了?</a:t>
            </a:r>
          </a:p>
          <a:p>
            <a:pPr>
              <a:lnSpc>
                <a:spcPct val="150000"/>
              </a:lnSpc>
            </a:pPr>
            <a:r>
              <a:rPr altLang="en-US" lang="zh-CN" smtClean="0" sz="2800">
                <a:solidFill>
                  <a:schemeClr val="bg1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总觉得不应该再拖延下去了?</a:t>
            </a:r>
          </a:p>
          <a:p>
            <a:pPr>
              <a:lnSpc>
                <a:spcPct val="150000"/>
              </a:lnSpc>
            </a:pPr>
            <a:r>
              <a:rPr altLang="en-US" lang="zh-CN" smtClean="0" sz="2800">
                <a:solidFill>
                  <a:schemeClr val="bg1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总觉得突如其来的事情太多?</a:t>
            </a:r>
          </a:p>
        </p:txBody>
      </p:sp>
      <p:sp>
        <p:nvSpPr>
          <p:cNvPr id="11" name="矩形 10"/>
          <p:cNvSpPr/>
          <p:nvPr/>
        </p:nvSpPr>
        <p:spPr>
          <a:xfrm>
            <a:off x="8905875" y="3020436"/>
            <a:ext cx="318177" cy="146606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6418556" y="550416"/>
            <a:ext cx="415475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FBEA01"/>
                </a:solidFill>
              </a:rPr>
              <a:t>https://www.youyedoc.com/</a:t>
            </a:r>
          </a:p>
        </p:txBody>
      </p:sp>
    </p:spTree>
    <p:extLst>
      <p:ext uri="{BB962C8B-B14F-4D97-AF65-F5344CB8AC3E}">
        <p14:creationId val="2102020045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" name="直接连接符 3"/>
          <p:cNvCxnSpPr/>
          <p:nvPr/>
        </p:nvCxnSpPr>
        <p:spPr>
          <a:xfrm>
            <a:off x="609600" y="688975"/>
            <a:ext cx="7616024" cy="366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-13691" y="5922706"/>
            <a:ext cx="12205691" cy="588756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3" name="椭圆 42"/>
          <p:cNvSpPr/>
          <p:nvPr/>
        </p:nvSpPr>
        <p:spPr>
          <a:xfrm>
            <a:off x="-1025439" y="-1004491"/>
            <a:ext cx="2101510" cy="2101510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5" name="直接连接符 4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臣服与拖延</a:t>
            </a:r>
          </a:p>
        </p:txBody>
      </p:sp>
      <p:sp>
        <p:nvSpPr>
          <p:cNvPr id="24" name="文本框 23"/>
          <p:cNvSpPr txBox="1"/>
          <p:nvPr/>
        </p:nvSpPr>
        <p:spPr>
          <a:xfrm rot="18924128">
            <a:off x="-220775" y="102735"/>
            <a:ext cx="1324925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36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臣服</a:t>
            </a:r>
          </a:p>
        </p:txBody>
      </p:sp>
      <p:sp>
        <p:nvSpPr>
          <p:cNvPr id="27" name="椭圆 26"/>
          <p:cNvSpPr/>
          <p:nvPr/>
        </p:nvSpPr>
        <p:spPr>
          <a:xfrm>
            <a:off x="1000206" y="1661716"/>
            <a:ext cx="3954434" cy="395443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椭圆 28"/>
          <p:cNvSpPr/>
          <p:nvPr/>
        </p:nvSpPr>
        <p:spPr>
          <a:xfrm>
            <a:off x="4139090" y="1661716"/>
            <a:ext cx="3954434" cy="395443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椭圆 29"/>
          <p:cNvSpPr/>
          <p:nvPr/>
        </p:nvSpPr>
        <p:spPr>
          <a:xfrm>
            <a:off x="7277974" y="1661716"/>
            <a:ext cx="3954434" cy="395443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椭圆 30"/>
          <p:cNvSpPr/>
          <p:nvPr/>
        </p:nvSpPr>
        <p:spPr>
          <a:xfrm>
            <a:off x="1000206" y="1447800"/>
            <a:ext cx="1384697" cy="1384697"/>
          </a:xfrm>
          <a:prstGeom prst="ellipse">
            <a:avLst/>
          </a:prstGeom>
          <a:solidFill>
            <a:schemeClr val="bg1">
              <a:alpha val="43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>
            <a:off x="4139090" y="1447800"/>
            <a:ext cx="1384697" cy="1384697"/>
          </a:xfrm>
          <a:prstGeom prst="ellipse">
            <a:avLst/>
          </a:prstGeom>
          <a:solidFill>
            <a:schemeClr val="bg1">
              <a:alpha val="43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>
            <a:off x="7277974" y="1447800"/>
            <a:ext cx="1384697" cy="1384697"/>
          </a:xfrm>
          <a:prstGeom prst="ellipse">
            <a:avLst/>
          </a:prstGeom>
          <a:solidFill>
            <a:schemeClr val="bg1">
              <a:alpha val="43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文本框 35"/>
          <p:cNvSpPr txBox="1"/>
          <p:nvPr/>
        </p:nvSpPr>
        <p:spPr>
          <a:xfrm>
            <a:off x="1142492" y="1816983"/>
            <a:ext cx="110012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精力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4281376" y="1816983"/>
            <a:ext cx="110012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环境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7420259" y="1816983"/>
            <a:ext cx="110012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天性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1841328" y="2906495"/>
            <a:ext cx="2272190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人的精力是有限的，并且随着持续工作精力会越来越下降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4980212" y="2803742"/>
            <a:ext cx="2272190" cy="2377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这事现在必须做?</a:t>
            </a:r>
          </a:p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是→果断中断番茄时间</a:t>
            </a:r>
          </a:p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否→写在收集篮里面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8266114" y="3208660"/>
            <a:ext cx="2272190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完成后给自己一定奖励，符合天性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0" y="6030125"/>
            <a:ext cx="1219200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番茄时间：每工作25分钟休息5分钟</a:t>
            </a:r>
          </a:p>
        </p:txBody>
      </p:sp>
    </p:spTree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31" name="直接连接符 30"/>
          <p:cNvCxnSpPr/>
          <p:nvPr/>
        </p:nvCxnSpPr>
        <p:spPr>
          <a:xfrm>
            <a:off x="670785" y="655111"/>
            <a:ext cx="7554839" cy="7055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椭圆 11"/>
          <p:cNvSpPr/>
          <p:nvPr/>
        </p:nvSpPr>
        <p:spPr>
          <a:xfrm>
            <a:off x="4766769" y="2667468"/>
            <a:ext cx="2654710" cy="2654710"/>
          </a:xfrm>
          <a:prstGeom prst="ellipse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7417161" y="2076356"/>
            <a:ext cx="1080102" cy="1080102"/>
          </a:xfrm>
          <a:prstGeom prst="ellipse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3686667" y="2076356"/>
            <a:ext cx="1080102" cy="1080102"/>
          </a:xfrm>
          <a:prstGeom prst="ellipse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椭圆 14"/>
          <p:cNvSpPr/>
          <p:nvPr/>
        </p:nvSpPr>
        <p:spPr>
          <a:xfrm>
            <a:off x="3686667" y="4832927"/>
            <a:ext cx="1080102" cy="1080102"/>
          </a:xfrm>
          <a:prstGeom prst="ellipse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椭圆 15"/>
          <p:cNvSpPr/>
          <p:nvPr/>
        </p:nvSpPr>
        <p:spPr>
          <a:xfrm>
            <a:off x="7417161" y="4832927"/>
            <a:ext cx="1080102" cy="1080102"/>
          </a:xfrm>
          <a:prstGeom prst="ellipse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文本框 16"/>
          <p:cNvSpPr txBox="1"/>
          <p:nvPr/>
        </p:nvSpPr>
        <p:spPr>
          <a:xfrm>
            <a:off x="5027847" y="3733213"/>
            <a:ext cx="2132554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拖延怎么治?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823709" y="2440216"/>
            <a:ext cx="80601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目标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565534" y="5055367"/>
            <a:ext cx="806018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自愿参与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7556362" y="2440216"/>
            <a:ext cx="80601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规则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3811281" y="5059868"/>
            <a:ext cx="806018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及时反馈</a:t>
            </a:r>
          </a:p>
        </p:txBody>
      </p:sp>
      <p:cxnSp>
        <p:nvCxnSpPr>
          <p:cNvPr id="24" name="直接连接符 23"/>
          <p:cNvCxnSpPr>
            <a:stCxn id="14" idx="5"/>
          </p:cNvCxnSpPr>
          <p:nvPr/>
        </p:nvCxnSpPr>
        <p:spPr>
          <a:xfrm>
            <a:off x="4608592" y="2998281"/>
            <a:ext cx="342027" cy="313842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 flipV="1">
            <a:off x="7211160" y="2974068"/>
            <a:ext cx="342027" cy="313842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V="1">
            <a:off x="4685820" y="4771462"/>
            <a:ext cx="342027" cy="313842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7160401" y="4771462"/>
            <a:ext cx="342027" cy="313842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1106380" y="2178606"/>
            <a:ext cx="1840129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明确记下来，分成若干小目标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9175206" y="1949082"/>
            <a:ext cx="1793331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建立小系统并变成仪式，养成习惯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1106380" y="4947645"/>
            <a:ext cx="1840129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写成功日志，给自己小奖励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9175206" y="4703564"/>
            <a:ext cx="1793331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调整心态，从“要我做”到我要做</a:t>
            </a:r>
          </a:p>
        </p:txBody>
      </p:sp>
      <p:cxnSp>
        <p:nvCxnSpPr>
          <p:cNvPr id="37" name="直接连接符 36"/>
          <p:cNvCxnSpPr>
            <a:stCxn id="14" idx="4"/>
          </p:cNvCxnSpPr>
          <p:nvPr/>
        </p:nvCxnSpPr>
        <p:spPr>
          <a:xfrm flipH="1">
            <a:off x="1184550" y="3156458"/>
            <a:ext cx="3042168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 flipH="1">
            <a:off x="1184550" y="5918733"/>
            <a:ext cx="3042168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H="1">
            <a:off x="7957212" y="3156458"/>
            <a:ext cx="3042168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H="1">
            <a:off x="7957212" y="5918733"/>
            <a:ext cx="3042168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椭圆 44"/>
          <p:cNvSpPr/>
          <p:nvPr/>
        </p:nvSpPr>
        <p:spPr>
          <a:xfrm>
            <a:off x="-1025439" y="-1004491"/>
            <a:ext cx="2101510" cy="2101510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6" name="文本框 45"/>
          <p:cNvSpPr txBox="1"/>
          <p:nvPr/>
        </p:nvSpPr>
        <p:spPr>
          <a:xfrm rot="18924128">
            <a:off x="-220775" y="102735"/>
            <a:ext cx="1324925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36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拖延</a:t>
            </a:r>
          </a:p>
        </p:txBody>
      </p:sp>
      <p:cxnSp>
        <p:nvCxnSpPr>
          <p:cNvPr id="36" name="直接连接符 35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臣服与拖延</a:t>
            </a:r>
          </a:p>
        </p:txBody>
      </p:sp>
    </p:spTree>
  </p:cSld>
  <p:clrMapOvr>
    <a:masterClrMapping/>
  </p:clrMapOvr>
  <p:transition/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338617" y="2852963"/>
            <a:ext cx="11853383" cy="40050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矩形 37"/>
          <p:cNvSpPr/>
          <p:nvPr/>
        </p:nvSpPr>
        <p:spPr>
          <a:xfrm>
            <a:off x="338617" y="5922706"/>
            <a:ext cx="11853384" cy="588756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椭圆 10"/>
          <p:cNvSpPr/>
          <p:nvPr/>
        </p:nvSpPr>
        <p:spPr>
          <a:xfrm>
            <a:off x="2088868" y="1818537"/>
            <a:ext cx="2068852" cy="206885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椭圆 11"/>
          <p:cNvSpPr/>
          <p:nvPr/>
        </p:nvSpPr>
        <p:spPr>
          <a:xfrm>
            <a:off x="5536634" y="1818537"/>
            <a:ext cx="2068852" cy="206885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8984400" y="1808128"/>
            <a:ext cx="2068852" cy="206885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文本框 13"/>
          <p:cNvSpPr txBox="1"/>
          <p:nvPr/>
        </p:nvSpPr>
        <p:spPr>
          <a:xfrm>
            <a:off x="2396985" y="2626023"/>
            <a:ext cx="145261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简单明确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844751" y="2626023"/>
            <a:ext cx="145261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即时满足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292518" y="2626023"/>
            <a:ext cx="145261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不愿改变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968785" y="4177971"/>
            <a:ext cx="2309017" cy="502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大脑喜欢简单的事情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5536634" y="4121187"/>
            <a:ext cx="2068853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大多数人总是倾向于即时满足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9088720" y="4067157"/>
            <a:ext cx="2068853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大多人成年人都没有理性到不顾沉没成本的地步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1709709" y="5913438"/>
            <a:ext cx="11241882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①工作很无趣           ②失去野心、失去梦想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2613831" y="5935406"/>
            <a:ext cx="178633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bg1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导致</a:t>
            </a:r>
          </a:p>
        </p:txBody>
      </p:sp>
      <p:sp>
        <p:nvSpPr>
          <p:cNvPr id="32" name="椭圆 31"/>
          <p:cNvSpPr/>
          <p:nvPr/>
        </p:nvSpPr>
        <p:spPr>
          <a:xfrm>
            <a:off x="2088868" y="1818537"/>
            <a:ext cx="2068852" cy="2068852"/>
          </a:xfrm>
          <a:prstGeom prst="ellipse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椭圆 32"/>
          <p:cNvSpPr/>
          <p:nvPr/>
        </p:nvSpPr>
        <p:spPr>
          <a:xfrm>
            <a:off x="5536632" y="1818537"/>
            <a:ext cx="2072255" cy="2068852"/>
          </a:xfrm>
          <a:prstGeom prst="ellipse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>
            <a:off x="8984400" y="1804469"/>
            <a:ext cx="2068852" cy="2068852"/>
          </a:xfrm>
          <a:prstGeom prst="ellipse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直角三角形 26"/>
          <p:cNvSpPr/>
          <p:nvPr/>
        </p:nvSpPr>
        <p:spPr>
          <a:xfrm flipH="1" rot="10800000">
            <a:off x="326005" y="2852962"/>
            <a:ext cx="673016" cy="4014561"/>
          </a:xfrm>
          <a:prstGeom prst="rtTriangle">
            <a:avLst/>
          </a:prstGeom>
          <a:solidFill>
            <a:srgbClr val="FBEA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106274" y="1476338"/>
            <a:ext cx="431003" cy="393192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为什么会琐事优先?</a:t>
            </a:r>
          </a:p>
        </p:txBody>
      </p:sp>
      <p:cxnSp>
        <p:nvCxnSpPr>
          <p:cNvPr id="25" name="直接连接符 24"/>
          <p:cNvCxnSpPr/>
          <p:nvPr/>
        </p:nvCxnSpPr>
        <p:spPr>
          <a:xfrm>
            <a:off x="1358900" y="688975"/>
            <a:ext cx="6866724" cy="366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臣服与拖延</a:t>
            </a:r>
          </a:p>
        </p:txBody>
      </p:sp>
      <p:cxnSp>
        <p:nvCxnSpPr>
          <p:cNvPr id="26" name="直接连接符 25"/>
          <p:cNvCxnSpPr/>
          <p:nvPr/>
        </p:nvCxnSpPr>
        <p:spPr>
          <a:xfrm flipH="1">
            <a:off x="338617" y="0"/>
            <a:ext cx="1138749" cy="685800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049424056"/>
      </p:ext>
    </p:extLst>
  </p:cSld>
  <p:clrMapOvr>
    <a:masterClrMapping/>
  </p:clrMapOvr>
  <p:transition/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338617" y="2852963"/>
            <a:ext cx="11853383" cy="40050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椭圆 7"/>
          <p:cNvSpPr/>
          <p:nvPr/>
        </p:nvSpPr>
        <p:spPr>
          <a:xfrm>
            <a:off x="2088868" y="1818537"/>
            <a:ext cx="2068852" cy="206885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5536634" y="1818537"/>
            <a:ext cx="2068852" cy="206885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8984400" y="1808128"/>
            <a:ext cx="2068852" cy="2068852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2396985" y="2626023"/>
            <a:ext cx="145261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简单明确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844751" y="2626023"/>
            <a:ext cx="145261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即时满足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292518" y="2626023"/>
            <a:ext cx="145261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不愿改变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968785" y="4387519"/>
            <a:ext cx="2309017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谋定而后动，让事情简单和明确，易于执行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536634" y="4330736"/>
            <a:ext cx="2068853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找准事件核心，将其分解执行，做到“断点续传”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088720" y="4276707"/>
            <a:ext cx="2068853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利用时间日志找到大块时间，用番茄工作法将重要不紧急的事情搬走</a:t>
            </a:r>
          </a:p>
        </p:txBody>
      </p:sp>
      <p:cxnSp>
        <p:nvCxnSpPr>
          <p:cNvPr id="4" name="直接连接符 3"/>
          <p:cNvCxnSpPr/>
          <p:nvPr/>
        </p:nvCxnSpPr>
        <p:spPr>
          <a:xfrm flipH="1">
            <a:off x="338617" y="0"/>
            <a:ext cx="1138749" cy="685800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直角三角形 26"/>
          <p:cNvSpPr/>
          <p:nvPr/>
        </p:nvSpPr>
        <p:spPr>
          <a:xfrm flipH="1" rot="10800000">
            <a:off x="326005" y="2852962"/>
            <a:ext cx="673016" cy="4014561"/>
          </a:xfrm>
          <a:prstGeom prst="rtTriangle">
            <a:avLst/>
          </a:prstGeom>
          <a:solidFill>
            <a:srgbClr val="FBEA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79472" y="1731179"/>
            <a:ext cx="505869" cy="393192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怎么解决琐事优先？</a:t>
            </a:r>
          </a:p>
        </p:txBody>
      </p:sp>
      <p:cxnSp>
        <p:nvCxnSpPr>
          <p:cNvPr id="19" name="直接连接符 18"/>
          <p:cNvCxnSpPr/>
          <p:nvPr/>
        </p:nvCxnSpPr>
        <p:spPr>
          <a:xfrm>
            <a:off x="1358900" y="688975"/>
            <a:ext cx="6866724" cy="366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臣服与拖延</a:t>
            </a:r>
          </a:p>
        </p:txBody>
      </p:sp>
    </p:spTree>
  </p:cSld>
  <p:clrMapOvr>
    <a:masterClrMapping/>
  </p:clrMapOvr>
  <p:transition/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338617" y="2852963"/>
            <a:ext cx="11853383" cy="40050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3" name="组合 12"/>
          <p:cNvGrpSpPr/>
          <p:nvPr/>
        </p:nvGrpSpPr>
        <p:grpSpPr>
          <a:xfrm>
            <a:off x="1416399" y="1467367"/>
            <a:ext cx="11253439" cy="757238"/>
            <a:chOff x="1841849" y="2050937"/>
            <a:chExt cx="11253439" cy="757238"/>
          </a:xfrm>
        </p:grpSpPr>
        <p:grpSp>
          <p:nvGrpSpPr>
            <p:cNvPr id="12" name="组合 11"/>
            <p:cNvGrpSpPr/>
            <p:nvPr/>
          </p:nvGrpSpPr>
          <p:grpSpPr>
            <a:xfrm>
              <a:off x="1841849" y="2050937"/>
              <a:ext cx="4127936" cy="757238"/>
              <a:chOff x="1841849" y="2050937"/>
              <a:chExt cx="4127936" cy="757238"/>
            </a:xfrm>
          </p:grpSpPr>
          <p:sp>
            <p:nvSpPr>
              <p:cNvPr id="10" name="平行四边形 9"/>
              <p:cNvSpPr/>
              <p:nvPr/>
            </p:nvSpPr>
            <p:spPr>
              <a:xfrm>
                <a:off x="1962377" y="2050937"/>
                <a:ext cx="4007408" cy="673101"/>
              </a:xfrm>
              <a:prstGeom prst="parallelogram">
                <a:avLst>
                  <a:gd fmla="val 31469" name="adj"/>
                </a:avLst>
              </a:prstGeom>
              <a:solidFill>
                <a:schemeClr val="bg1">
                  <a:alpha val="43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" name="平行四边形 10"/>
              <p:cNvSpPr/>
              <p:nvPr/>
            </p:nvSpPr>
            <p:spPr>
              <a:xfrm>
                <a:off x="1841849" y="2135074"/>
                <a:ext cx="4007408" cy="673101"/>
              </a:xfrm>
              <a:prstGeom prst="parallelogram">
                <a:avLst>
                  <a:gd fmla="val 31469" name="adj"/>
                </a:avLst>
              </a:prstGeom>
              <a:solidFill>
                <a:schemeClr val="bg1">
                  <a:alpha val="43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2122488" y="2221740"/>
              <a:ext cx="1097280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做事靠系统，而不是感觉</a:t>
              </a:r>
            </a:p>
          </p:txBody>
        </p:sp>
      </p:grpSp>
      <p:sp>
        <p:nvSpPr>
          <p:cNvPr id="26" name="文本框 25"/>
          <p:cNvSpPr txBox="1"/>
          <p:nvPr/>
        </p:nvSpPr>
        <p:spPr>
          <a:xfrm>
            <a:off x="2797573" y="1679994"/>
            <a:ext cx="1124188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尝试建立自己的知识管理系统、健康锻炼系统等</a:t>
            </a:r>
          </a:p>
        </p:txBody>
      </p:sp>
      <p:sp>
        <p:nvSpPr>
          <p:cNvPr id="14" name="矩形 13"/>
          <p:cNvSpPr/>
          <p:nvPr/>
        </p:nvSpPr>
        <p:spPr>
          <a:xfrm>
            <a:off x="2893516" y="3150506"/>
            <a:ext cx="2544763" cy="3409950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文本框 18"/>
          <p:cNvSpPr txBox="1"/>
          <p:nvPr/>
        </p:nvSpPr>
        <p:spPr>
          <a:xfrm>
            <a:off x="2855019" y="3175906"/>
            <a:ext cx="2741614" cy="338328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会前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为什么开这次会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确定主题（不超过3个）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确定相关人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确定会议记录人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预约会议室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发送会议邀请、通知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设置行事历，提前到场</a:t>
            </a:r>
          </a:p>
        </p:txBody>
      </p:sp>
      <p:sp>
        <p:nvSpPr>
          <p:cNvPr id="29" name="椭圆 28"/>
          <p:cNvSpPr/>
          <p:nvPr/>
        </p:nvSpPr>
        <p:spPr>
          <a:xfrm>
            <a:off x="2960898" y="3214864"/>
            <a:ext cx="115711" cy="11571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矩形 14"/>
          <p:cNvSpPr/>
          <p:nvPr/>
        </p:nvSpPr>
        <p:spPr>
          <a:xfrm>
            <a:off x="6181504" y="3150506"/>
            <a:ext cx="2544763" cy="3409950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文本框 23"/>
          <p:cNvSpPr txBox="1"/>
          <p:nvPr/>
        </p:nvSpPr>
        <p:spPr>
          <a:xfrm>
            <a:off x="6141134" y="3198989"/>
            <a:ext cx="2599647" cy="338328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会中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组织者控制会议节奏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设置番茄时间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会议不超过1小时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站着开会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最后用5分钟来总结，确定每个议题行动计划以及负责人</a:t>
            </a:r>
          </a:p>
        </p:txBody>
      </p:sp>
      <p:sp>
        <p:nvSpPr>
          <p:cNvPr id="30" name="椭圆 29"/>
          <p:cNvSpPr/>
          <p:nvPr/>
        </p:nvSpPr>
        <p:spPr>
          <a:xfrm>
            <a:off x="6267488" y="3214864"/>
            <a:ext cx="115711" cy="11571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矩形 15"/>
          <p:cNvSpPr/>
          <p:nvPr/>
        </p:nvSpPr>
        <p:spPr>
          <a:xfrm>
            <a:off x="9313352" y="3150506"/>
            <a:ext cx="2544763" cy="3409950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文本框 24"/>
          <p:cNvSpPr txBox="1"/>
          <p:nvPr/>
        </p:nvSpPr>
        <p:spPr>
          <a:xfrm>
            <a:off x="9285282" y="3198989"/>
            <a:ext cx="2599647" cy="297180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会后</a:t>
            </a:r>
          </a:p>
          <a:p>
            <a:pPr algn="ctr">
              <a:lnSpc>
                <a:spcPct val="150000"/>
              </a:lnSpc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会议记录员发送会议纪要给与会成员，会议纪要要符合金字塔原理：先写行动计划、负责人、时间底线，在写讨论过程。</a:t>
            </a:r>
          </a:p>
        </p:txBody>
      </p:sp>
      <p:sp>
        <p:nvSpPr>
          <p:cNvPr id="31" name="椭圆 30"/>
          <p:cNvSpPr/>
          <p:nvPr/>
        </p:nvSpPr>
        <p:spPr>
          <a:xfrm>
            <a:off x="9413470" y="3214864"/>
            <a:ext cx="115711" cy="11571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39" name="直接连接符 38"/>
          <p:cNvCxnSpPr/>
          <p:nvPr/>
        </p:nvCxnSpPr>
        <p:spPr>
          <a:xfrm flipH="1">
            <a:off x="338617" y="0"/>
            <a:ext cx="1138749" cy="685800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直角三角形 39"/>
          <p:cNvSpPr/>
          <p:nvPr/>
        </p:nvSpPr>
        <p:spPr>
          <a:xfrm flipH="1" rot="10800000">
            <a:off x="326005" y="2852962"/>
            <a:ext cx="673016" cy="4014561"/>
          </a:xfrm>
          <a:prstGeom prst="rtTriangle">
            <a:avLst/>
          </a:prstGeom>
          <a:solidFill>
            <a:srgbClr val="FBEA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文本框 4"/>
          <p:cNvSpPr txBox="1"/>
          <p:nvPr/>
        </p:nvSpPr>
        <p:spPr>
          <a:xfrm>
            <a:off x="79376" y="1177925"/>
            <a:ext cx="505869" cy="478536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如何应对临时突发事件？</a:t>
            </a:r>
          </a:p>
        </p:txBody>
      </p:sp>
      <p:sp>
        <p:nvSpPr>
          <p:cNvPr id="53" name="燕尾形 52"/>
          <p:cNvSpPr/>
          <p:nvPr/>
        </p:nvSpPr>
        <p:spPr>
          <a:xfrm>
            <a:off x="942530" y="4577944"/>
            <a:ext cx="1376743" cy="499624"/>
          </a:xfrm>
          <a:prstGeom prst="chevron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1216443" y="4548167"/>
            <a:ext cx="930808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例子</a:t>
            </a:r>
          </a:p>
        </p:txBody>
      </p:sp>
      <p:cxnSp>
        <p:nvCxnSpPr>
          <p:cNvPr id="33" name="直接连接符 32"/>
          <p:cNvCxnSpPr/>
          <p:nvPr/>
        </p:nvCxnSpPr>
        <p:spPr>
          <a:xfrm>
            <a:off x="1358900" y="688975"/>
            <a:ext cx="6866724" cy="366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臣服与拖延</a:t>
            </a:r>
          </a:p>
        </p:txBody>
      </p:sp>
    </p:spTree>
  </p:cSld>
  <p:clrMapOvr>
    <a:masterClrMapping/>
  </p:clrMapOvr>
  <p:transition/>
  <p:timing/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-5217" y="3429001"/>
            <a:ext cx="12197217" cy="2447924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2314575" y="1657350"/>
            <a:ext cx="7562850" cy="9906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任意多边形 2"/>
          <p:cNvSpPr/>
          <p:nvPr/>
        </p:nvSpPr>
        <p:spPr>
          <a:xfrm>
            <a:off x="2314575" y="1657350"/>
            <a:ext cx="2686050" cy="990600"/>
          </a:xfrm>
          <a:custGeom>
            <a:gdLst>
              <a:gd fmla="*/ 0 w 2686050" name="connsiteX0"/>
              <a:gd fmla="*/ 0 h 990600" name="connsiteY0"/>
              <a:gd fmla="*/ 2686049 w 2686050" name="connsiteX1"/>
              <a:gd fmla="*/ 0 h 990600" name="connsiteY1"/>
              <a:gd fmla="*/ 1933575 w 2686050" name="connsiteX2"/>
              <a:gd fmla="*/ 990600 h 990600" name="connsiteY2"/>
              <a:gd fmla="*/ 2686050 w 2686050" name="connsiteX3"/>
              <a:gd fmla="*/ 990600 h 990600" name="connsiteY3"/>
              <a:gd fmla="*/ 2686050 w 2686050" name="connsiteX4"/>
              <a:gd fmla="*/ 0 h 990600" name="connsiteY4"/>
              <a:gd fmla="*/ 2686050 w 2686050" name="connsiteX5"/>
              <a:gd fmla="*/ 0 h 990600" name="connsiteY5"/>
              <a:gd fmla="*/ 2686050 w 2686050" name="connsiteX6"/>
              <a:gd fmla="*/ 990600 h 990600" name="connsiteY6"/>
              <a:gd fmla="*/ 0 w 2686050" name="connsiteX7"/>
              <a:gd fmla="*/ 990600 h 9906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990600" w="2686050">
                <a:moveTo>
                  <a:pt x="0" y="0"/>
                </a:moveTo>
                <a:lnTo>
                  <a:pt x="2686049" y="0"/>
                </a:lnTo>
                <a:lnTo>
                  <a:pt x="1933575" y="990600"/>
                </a:lnTo>
                <a:lnTo>
                  <a:pt x="2686050" y="990600"/>
                </a:lnTo>
                <a:lnTo>
                  <a:pt x="2686050" y="0"/>
                </a:lnTo>
                <a:lnTo>
                  <a:pt x="2686050" y="0"/>
                </a:lnTo>
                <a:lnTo>
                  <a:pt x="2686050" y="990600"/>
                </a:lnTo>
                <a:lnTo>
                  <a:pt x="0" y="990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文本框 6"/>
          <p:cNvSpPr txBox="1">
            <a:spLocks noChangeArrowheads="1"/>
          </p:cNvSpPr>
          <p:nvPr/>
        </p:nvSpPr>
        <p:spPr bwMode="auto">
          <a:xfrm>
            <a:off x="2414588" y="1787525"/>
            <a:ext cx="24860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4</a:t>
            </a:r>
          </a:p>
        </p:txBody>
      </p:sp>
      <p:sp>
        <p:nvSpPr>
          <p:cNvPr id="5" name="文本框 8"/>
          <p:cNvSpPr txBox="1">
            <a:spLocks noChangeArrowheads="1"/>
          </p:cNvSpPr>
          <p:nvPr/>
        </p:nvSpPr>
        <p:spPr bwMode="auto">
          <a:xfrm>
            <a:off x="3132172" y="3976285"/>
            <a:ext cx="5927657" cy="128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342900" marL="34290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just" eaLnBrk="1" hangingPunct="1" indent="0" marL="0">
              <a:lnSpc>
                <a:spcPct val="140000"/>
              </a:lnSpc>
              <a:spcBef>
                <a:spcPct val="0"/>
              </a:spcBef>
              <a:buNone/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我们不是在培养习惯，也不是在时间管理，而是选择内心自由的生活方式</a:t>
            </a:r>
          </a:p>
        </p:txBody>
      </p:sp>
      <p:sp>
        <p:nvSpPr>
          <p:cNvPr id="6" name="文本框 9"/>
          <p:cNvSpPr txBox="1">
            <a:spLocks noChangeArrowheads="1"/>
          </p:cNvSpPr>
          <p:nvPr/>
        </p:nvSpPr>
        <p:spPr bwMode="auto">
          <a:xfrm>
            <a:off x="1397711" y="3412716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7" name="文本框 10"/>
          <p:cNvSpPr txBox="1">
            <a:spLocks noChangeArrowheads="1"/>
          </p:cNvSpPr>
          <p:nvPr/>
        </p:nvSpPr>
        <p:spPr bwMode="auto">
          <a:xfrm rot="10800000">
            <a:off x="9883733" y="4062570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854596" y="1787525"/>
            <a:ext cx="577845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如何养成一个好习惯？</a:t>
            </a:r>
          </a:p>
        </p:txBody>
      </p:sp>
    </p:spTree>
    <p:extLst>
      <p:ext uri="{BB962C8B-B14F-4D97-AF65-F5344CB8AC3E}">
        <p14:creationId val="3436605076"/>
      </p:ext>
    </p:extLst>
  </p:cSld>
  <p:clrMapOvr>
    <a:masterClrMapping/>
  </p:clrMapOvr>
  <p:transition/>
  <p:timing/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61" name="直接连接符 60"/>
          <p:cNvCxnSpPr/>
          <p:nvPr/>
        </p:nvCxnSpPr>
        <p:spPr>
          <a:xfrm flipV="1">
            <a:off x="9759950" y="1412834"/>
            <a:ext cx="1212850" cy="496194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3364485" y="4160463"/>
            <a:ext cx="381025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342900" marL="342900">
              <a:buFont charset="2" panose="05000000000000000000" pitchFamily="2" typeface="Wingdings"/>
              <a:buChar char="u"/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培养习惯不是一个人的事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2151805" y="2214496"/>
            <a:ext cx="381025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342900" marL="342900">
              <a:buFont charset="2" panose="05000000000000000000" pitchFamily="2" typeface="Wingdings"/>
              <a:buChar char="u"/>
            </a:pPr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培养习惯首先找到驱动力</a:t>
            </a:r>
          </a:p>
        </p:txBody>
      </p:sp>
      <p:sp>
        <p:nvSpPr>
          <p:cNvPr id="11" name="椭圆 10"/>
          <p:cNvSpPr/>
          <p:nvPr/>
        </p:nvSpPr>
        <p:spPr>
          <a:xfrm>
            <a:off x="9963547" y="-2228453"/>
            <a:ext cx="4456906" cy="44569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3" name="直接连接符 2"/>
          <p:cNvCxnSpPr/>
          <p:nvPr/>
        </p:nvCxnSpPr>
        <p:spPr>
          <a:xfrm>
            <a:off x="-495300" y="847725"/>
            <a:ext cx="8913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11503025" y="8413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8013699" y="517525"/>
            <a:ext cx="680402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培养好习惯</a:t>
            </a:r>
          </a:p>
        </p:txBody>
      </p:sp>
      <p:sp>
        <p:nvSpPr>
          <p:cNvPr id="8" name="椭圆 7"/>
          <p:cNvSpPr/>
          <p:nvPr/>
        </p:nvSpPr>
        <p:spPr>
          <a:xfrm>
            <a:off x="-1828800" y="4456113"/>
            <a:ext cx="4456906" cy="4456906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椭圆 12"/>
          <p:cNvSpPr/>
          <p:nvPr/>
        </p:nvSpPr>
        <p:spPr>
          <a:xfrm>
            <a:off x="1382718" y="5021258"/>
            <a:ext cx="467179" cy="467179"/>
          </a:xfrm>
          <a:prstGeom prst="ellipse">
            <a:avLst/>
          </a:prstGeom>
          <a:noFill/>
          <a:ln w="69850">
            <a:solidFill>
              <a:srgbClr val="FEEB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1467877" y="5106417"/>
            <a:ext cx="296860" cy="296860"/>
          </a:xfrm>
          <a:prstGeom prst="ellipse">
            <a:avLst/>
          </a:prstGeom>
          <a:solidFill>
            <a:srgbClr val="FEEB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16307" y="2579683"/>
            <a:ext cx="535498" cy="2675164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1616307" y="3552821"/>
            <a:ext cx="980098" cy="1702028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V="1">
            <a:off x="1616307" y="4543421"/>
            <a:ext cx="1748178" cy="711426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2151805" y="2579681"/>
            <a:ext cx="444584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2596405" y="3552821"/>
            <a:ext cx="400124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3350197" y="4543421"/>
            <a:ext cx="3247453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>
            <a:off x="2596405" y="3150442"/>
            <a:ext cx="415273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342900" marL="342900">
              <a:buFont charset="2" panose="05000000000000000000" pitchFamily="2" typeface="Wingdings"/>
              <a:buChar char="u"/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再微不足道的成就也要大肆庆祝</a:t>
            </a:r>
          </a:p>
        </p:txBody>
      </p:sp>
      <p:sp>
        <p:nvSpPr>
          <p:cNvPr id="49" name="矩形 48"/>
          <p:cNvSpPr/>
          <p:nvPr/>
        </p:nvSpPr>
        <p:spPr>
          <a:xfrm rot="259850">
            <a:off x="8024466" y="2493044"/>
            <a:ext cx="3040409" cy="3926137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矩形 49"/>
          <p:cNvSpPr/>
          <p:nvPr/>
        </p:nvSpPr>
        <p:spPr>
          <a:xfrm>
            <a:off x="8013700" y="2493044"/>
            <a:ext cx="3040409" cy="3926137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52" name="直接连接符 51"/>
          <p:cNvCxnSpPr/>
          <p:nvPr/>
        </p:nvCxnSpPr>
        <p:spPr>
          <a:xfrm>
            <a:off x="6600825" y="2579681"/>
            <a:ext cx="1671638" cy="970871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>
            <a:off x="6600825" y="3550552"/>
            <a:ext cx="1671638" cy="970871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>
            <a:off x="6597650" y="4541151"/>
            <a:ext cx="1671638" cy="970871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8303228" y="3236847"/>
            <a:ext cx="279256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驱动力&gt;约束力，力量来自内心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8303228" y="4346051"/>
            <a:ext cx="279256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培养习惯要给自己奖励</a:t>
            </a:r>
          </a:p>
        </p:txBody>
      </p:sp>
      <p:sp>
        <p:nvSpPr>
          <p:cNvPr id="58" name="文本框 57"/>
          <p:cNvSpPr txBox="1"/>
          <p:nvPr/>
        </p:nvSpPr>
        <p:spPr>
          <a:xfrm>
            <a:off x="8303228" y="5225612"/>
            <a:ext cx="279256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组队有利于培养习惯，自律自由</a:t>
            </a:r>
          </a:p>
        </p:txBody>
      </p:sp>
      <p:sp>
        <p:nvSpPr>
          <p:cNvPr id="59" name="椭圆 58"/>
          <p:cNvSpPr/>
          <p:nvPr/>
        </p:nvSpPr>
        <p:spPr>
          <a:xfrm>
            <a:off x="9528473" y="2719818"/>
            <a:ext cx="115711" cy="115711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62" name="直接连接符 61"/>
          <p:cNvCxnSpPr>
            <a:endCxn id="59" idx="4"/>
          </p:cNvCxnSpPr>
          <p:nvPr/>
        </p:nvCxnSpPr>
        <p:spPr>
          <a:xfrm flipH="1">
            <a:off x="9586329" y="1898516"/>
            <a:ext cx="173621" cy="937013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椭圆 70"/>
          <p:cNvSpPr/>
          <p:nvPr/>
        </p:nvSpPr>
        <p:spPr>
          <a:xfrm>
            <a:off x="-1443168" y="5431685"/>
            <a:ext cx="3095702" cy="3095702"/>
          </a:xfrm>
          <a:prstGeom prst="ellipse">
            <a:avLst/>
          </a:prstGeom>
          <a:solidFill>
            <a:srgbClr val="C22126"/>
          </a:solidFill>
          <a:ln w="152400">
            <a:solidFill>
              <a:srgbClr val="FEEB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五边形 71"/>
          <p:cNvSpPr/>
          <p:nvPr/>
        </p:nvSpPr>
        <p:spPr>
          <a:xfrm rot="19210008">
            <a:off x="-2214150" y="6630731"/>
            <a:ext cx="3437701" cy="1086169"/>
          </a:xfrm>
          <a:prstGeom prst="homePlate">
            <a:avLst/>
          </a:prstGeom>
          <a:solidFill>
            <a:srgbClr val="FEEB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484611754"/>
      </p:ext>
    </p:extLst>
  </p:cSld>
  <p:clrMapOvr>
    <a:masterClrMapping/>
  </p:clrMapOvr>
  <p:transition/>
  <p:timing/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-5217" y="3560201"/>
            <a:ext cx="12197217" cy="2316723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2314575" y="1657350"/>
            <a:ext cx="7562850" cy="9906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任意多边形 2"/>
          <p:cNvSpPr/>
          <p:nvPr/>
        </p:nvSpPr>
        <p:spPr>
          <a:xfrm>
            <a:off x="2314575" y="1657350"/>
            <a:ext cx="2686050" cy="990600"/>
          </a:xfrm>
          <a:custGeom>
            <a:gdLst>
              <a:gd fmla="*/ 0 w 2686050" name="connsiteX0"/>
              <a:gd fmla="*/ 0 h 990600" name="connsiteY0"/>
              <a:gd fmla="*/ 2686049 w 2686050" name="connsiteX1"/>
              <a:gd fmla="*/ 0 h 990600" name="connsiteY1"/>
              <a:gd fmla="*/ 1933575 w 2686050" name="connsiteX2"/>
              <a:gd fmla="*/ 990600 h 990600" name="connsiteY2"/>
              <a:gd fmla="*/ 2686050 w 2686050" name="connsiteX3"/>
              <a:gd fmla="*/ 990600 h 990600" name="connsiteY3"/>
              <a:gd fmla="*/ 2686050 w 2686050" name="connsiteX4"/>
              <a:gd fmla="*/ 0 h 990600" name="connsiteY4"/>
              <a:gd fmla="*/ 2686050 w 2686050" name="connsiteX5"/>
              <a:gd fmla="*/ 0 h 990600" name="connsiteY5"/>
              <a:gd fmla="*/ 2686050 w 2686050" name="connsiteX6"/>
              <a:gd fmla="*/ 990600 h 990600" name="connsiteY6"/>
              <a:gd fmla="*/ 0 w 2686050" name="connsiteX7"/>
              <a:gd fmla="*/ 990600 h 9906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990600" w="2686050">
                <a:moveTo>
                  <a:pt x="0" y="0"/>
                </a:moveTo>
                <a:lnTo>
                  <a:pt x="2686049" y="0"/>
                </a:lnTo>
                <a:lnTo>
                  <a:pt x="1933575" y="990600"/>
                </a:lnTo>
                <a:lnTo>
                  <a:pt x="2686050" y="990600"/>
                </a:lnTo>
                <a:lnTo>
                  <a:pt x="2686050" y="0"/>
                </a:lnTo>
                <a:lnTo>
                  <a:pt x="2686050" y="0"/>
                </a:lnTo>
                <a:lnTo>
                  <a:pt x="2686050" y="990600"/>
                </a:lnTo>
                <a:lnTo>
                  <a:pt x="0" y="990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文本框 6"/>
          <p:cNvSpPr txBox="1">
            <a:spLocks noChangeArrowheads="1"/>
          </p:cNvSpPr>
          <p:nvPr/>
        </p:nvSpPr>
        <p:spPr bwMode="auto">
          <a:xfrm>
            <a:off x="2414588" y="1787525"/>
            <a:ext cx="24860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5</a:t>
            </a:r>
          </a:p>
        </p:txBody>
      </p:sp>
      <p:sp>
        <p:nvSpPr>
          <p:cNvPr id="5" name="文本框 8"/>
          <p:cNvSpPr txBox="1">
            <a:spLocks noChangeArrowheads="1"/>
          </p:cNvSpPr>
          <p:nvPr/>
        </p:nvSpPr>
        <p:spPr bwMode="auto">
          <a:xfrm>
            <a:off x="3132172" y="4035279"/>
            <a:ext cx="5927657" cy="128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342900" marL="34290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just" eaLnBrk="1" hangingPunct="1" indent="0" marL="0">
              <a:lnSpc>
                <a:spcPct val="140000"/>
              </a:lnSpc>
              <a:spcBef>
                <a:spcPct val="0"/>
              </a:spcBef>
              <a:buNone/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优秀的人有优秀的系统，普通的人有普通的系统，失败的人没有系统</a:t>
            </a:r>
          </a:p>
        </p:txBody>
      </p:sp>
      <p:sp>
        <p:nvSpPr>
          <p:cNvPr id="6" name="文本框 9"/>
          <p:cNvSpPr txBox="1">
            <a:spLocks noChangeArrowheads="1"/>
          </p:cNvSpPr>
          <p:nvPr/>
        </p:nvSpPr>
        <p:spPr bwMode="auto">
          <a:xfrm>
            <a:off x="1397711" y="3471711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7" name="文本框 10"/>
          <p:cNvSpPr txBox="1">
            <a:spLocks noChangeArrowheads="1"/>
          </p:cNvSpPr>
          <p:nvPr/>
        </p:nvSpPr>
        <p:spPr bwMode="auto">
          <a:xfrm rot="10800000">
            <a:off x="9883733" y="4121564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222896" y="1800225"/>
            <a:ext cx="577845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如何让想法落地？</a:t>
            </a:r>
          </a:p>
        </p:txBody>
      </p:sp>
    </p:spTree>
    <p:extLst>
      <p:ext uri="{BB962C8B-B14F-4D97-AF65-F5344CB8AC3E}">
        <p14:creationId val="1789818612"/>
      </p:ext>
    </p:extLst>
  </p:cSld>
  <p:clrMapOvr>
    <a:masterClrMapping/>
  </p:clrMapOvr>
  <p:transition/>
  <p:timing/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3" name="直接连接符 42"/>
          <p:cNvCxnSpPr/>
          <p:nvPr/>
        </p:nvCxnSpPr>
        <p:spPr>
          <a:xfrm>
            <a:off x="1924489" y="5256212"/>
            <a:ext cx="670516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1924489" y="3290880"/>
            <a:ext cx="670516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连接符 1"/>
          <p:cNvCxnSpPr/>
          <p:nvPr/>
        </p:nvCxnSpPr>
        <p:spPr>
          <a:xfrm>
            <a:off x="-495300" y="847725"/>
            <a:ext cx="835342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11503025" y="8413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8115299" y="503237"/>
            <a:ext cx="680402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S.M.A.R.T法则</a:t>
            </a:r>
          </a:p>
        </p:txBody>
      </p:sp>
      <p:sp>
        <p:nvSpPr>
          <p:cNvPr id="24" name="等腰三角形 23"/>
          <p:cNvSpPr/>
          <p:nvPr/>
        </p:nvSpPr>
        <p:spPr>
          <a:xfrm rot="5400000">
            <a:off x="-2542715" y="3423315"/>
            <a:ext cx="5977400" cy="891970"/>
          </a:xfrm>
          <a:prstGeom prst="triangl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平行四边形 25"/>
          <p:cNvSpPr/>
          <p:nvPr/>
        </p:nvSpPr>
        <p:spPr>
          <a:xfrm>
            <a:off x="1432237" y="1585685"/>
            <a:ext cx="984503" cy="74022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平行四边形 26"/>
          <p:cNvSpPr/>
          <p:nvPr/>
        </p:nvSpPr>
        <p:spPr>
          <a:xfrm>
            <a:off x="1432237" y="2565626"/>
            <a:ext cx="984503" cy="740228"/>
          </a:xfrm>
          <a:prstGeom prst="parallelogram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平行四边形 27"/>
          <p:cNvSpPr/>
          <p:nvPr/>
        </p:nvSpPr>
        <p:spPr>
          <a:xfrm>
            <a:off x="1383666" y="3545567"/>
            <a:ext cx="984503" cy="74022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平行四边形 28"/>
          <p:cNvSpPr/>
          <p:nvPr/>
        </p:nvSpPr>
        <p:spPr>
          <a:xfrm>
            <a:off x="1346134" y="5505449"/>
            <a:ext cx="984503" cy="74022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平行四边形 29"/>
          <p:cNvSpPr/>
          <p:nvPr/>
        </p:nvSpPr>
        <p:spPr>
          <a:xfrm>
            <a:off x="1383666" y="4525508"/>
            <a:ext cx="984503" cy="740228"/>
          </a:xfrm>
          <a:prstGeom prst="parallelogram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文本框 30"/>
          <p:cNvSpPr txBox="1"/>
          <p:nvPr/>
        </p:nvSpPr>
        <p:spPr>
          <a:xfrm>
            <a:off x="1614488" y="1632634"/>
            <a:ext cx="623886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S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1614488" y="2612574"/>
            <a:ext cx="623886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M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1563974" y="3592514"/>
            <a:ext cx="623886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A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1563974" y="4572457"/>
            <a:ext cx="623886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R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1526442" y="5552398"/>
            <a:ext cx="623886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</a:t>
            </a:r>
          </a:p>
        </p:txBody>
      </p:sp>
      <p:cxnSp>
        <p:nvCxnSpPr>
          <p:cNvPr id="40" name="直接连接符 39"/>
          <p:cNvCxnSpPr/>
          <p:nvPr/>
        </p:nvCxnSpPr>
        <p:spPr>
          <a:xfrm>
            <a:off x="1924489" y="2311625"/>
            <a:ext cx="670516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1924489" y="4276271"/>
            <a:ext cx="670516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1924489" y="6237620"/>
            <a:ext cx="670516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2458014" y="1868808"/>
            <a:ext cx="50165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目标一定要明确，不能够模糊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2448490" y="2844189"/>
            <a:ext cx="633939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目标的可衡量性，是否有一个实现目标的标准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2448490" y="3822147"/>
            <a:ext cx="633939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目标的可实现性</a:t>
            </a:r>
          </a:p>
        </p:txBody>
      </p:sp>
      <p:sp>
        <p:nvSpPr>
          <p:cNvPr id="48" name="文本框 47"/>
          <p:cNvSpPr txBox="1"/>
          <p:nvPr/>
        </p:nvSpPr>
        <p:spPr>
          <a:xfrm>
            <a:off x="2448490" y="4787059"/>
            <a:ext cx="633939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目标必须和其他目标具有相关性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2448490" y="5779984"/>
            <a:ext cx="633939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目标必须有明确的截止期限</a:t>
            </a:r>
          </a:p>
        </p:txBody>
      </p:sp>
      <p:sp>
        <p:nvSpPr>
          <p:cNvPr id="50" name="文本框 49"/>
          <p:cNvSpPr txBox="1"/>
          <p:nvPr/>
        </p:nvSpPr>
        <p:spPr>
          <a:xfrm>
            <a:off x="10195693" y="1929320"/>
            <a:ext cx="585788" cy="3749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6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厘清目标</a:t>
            </a:r>
          </a:p>
        </p:txBody>
      </p:sp>
    </p:spTree>
    <p:extLst>
      <p:ext uri="{BB962C8B-B14F-4D97-AF65-F5344CB8AC3E}">
        <p14:creationId val="1107692442"/>
      </p:ext>
    </p:extLst>
  </p:cSld>
  <p:clrMapOvr>
    <a:masterClrMapping/>
  </p:clrMapOvr>
  <p:transition/>
  <p:timing/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" name="直接连接符 1"/>
          <p:cNvCxnSpPr/>
          <p:nvPr/>
        </p:nvCxnSpPr>
        <p:spPr>
          <a:xfrm>
            <a:off x="-685800" y="847725"/>
            <a:ext cx="81915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11601450" y="841375"/>
            <a:ext cx="87788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508876" y="1470612"/>
            <a:ext cx="3421062" cy="2202400"/>
          </a:xfrm>
          <a:prstGeom prst="rect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508876" y="4062414"/>
            <a:ext cx="3430225" cy="2100138"/>
          </a:xfrm>
          <a:prstGeom prst="rect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11" name="文本框 10"/>
          <p:cNvSpPr txBox="1"/>
          <p:nvPr/>
        </p:nvSpPr>
        <p:spPr>
          <a:xfrm>
            <a:off x="1098343" y="1475569"/>
            <a:ext cx="5708855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思维导图：梳理计划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135856" y="4174089"/>
            <a:ext cx="5708855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甘特图：掌握进度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35856" y="2195684"/>
            <a:ext cx="3855244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建立框架</a:t>
            </a:r>
          </a:p>
          <a:p>
            <a:pPr indent="-457200" marL="4572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对每个要素进行发散思维</a:t>
            </a:r>
          </a:p>
          <a:p>
            <a:pPr indent="-457200" marL="4572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做精简</a:t>
            </a:r>
          </a:p>
        </p:txBody>
      </p:sp>
      <p:cxnSp>
        <p:nvCxnSpPr>
          <p:cNvPr id="15" name="直接连接符 14"/>
          <p:cNvCxnSpPr/>
          <p:nvPr/>
        </p:nvCxnSpPr>
        <p:spPr>
          <a:xfrm>
            <a:off x="-495300" y="3860800"/>
            <a:ext cx="126873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1135856" y="4834870"/>
            <a:ext cx="4064794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457200" marL="4572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找到项目的里程碑和任务</a:t>
            </a:r>
          </a:p>
          <a:p>
            <a:pPr indent="-457200" marL="4572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每个里程碑和任务的时间期限</a:t>
            </a:r>
          </a:p>
          <a:p>
            <a:pPr indent="-457200" marL="457200">
              <a:lnSpc>
                <a:spcPct val="150000"/>
              </a:lnSpc>
              <a:buFont typeface="+mj-ea"/>
              <a:buAutoNum type="circleNumDbPlain"/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分别由谁负责</a:t>
            </a:r>
          </a:p>
        </p:txBody>
      </p:sp>
      <p:sp>
        <p:nvSpPr>
          <p:cNvPr id="18" name="平行四边形 17"/>
          <p:cNvSpPr/>
          <p:nvPr/>
        </p:nvSpPr>
        <p:spPr>
          <a:xfrm>
            <a:off x="458258" y="4231741"/>
            <a:ext cx="640086" cy="48126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平行四边形 16"/>
          <p:cNvSpPr/>
          <p:nvPr/>
        </p:nvSpPr>
        <p:spPr>
          <a:xfrm>
            <a:off x="458258" y="1527322"/>
            <a:ext cx="640086" cy="48126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637624" y="1627279"/>
            <a:ext cx="281354" cy="281354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椭圆 19"/>
          <p:cNvSpPr/>
          <p:nvPr/>
        </p:nvSpPr>
        <p:spPr>
          <a:xfrm>
            <a:off x="637624" y="4325799"/>
            <a:ext cx="281354" cy="281354"/>
          </a:xfrm>
          <a:prstGeom prst="ellips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文本框 20"/>
          <p:cNvSpPr txBox="1"/>
          <p:nvPr/>
        </p:nvSpPr>
        <p:spPr>
          <a:xfrm>
            <a:off x="7681914" y="485775"/>
            <a:ext cx="680402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思维导图、甘特图</a:t>
            </a:r>
          </a:p>
        </p:txBody>
      </p:sp>
      <p:sp>
        <p:nvSpPr>
          <p:cNvPr id="23" name="等腰三角形 22"/>
          <p:cNvSpPr/>
          <p:nvPr/>
        </p:nvSpPr>
        <p:spPr>
          <a:xfrm flipH="1" rot="16200000">
            <a:off x="10345609" y="2216023"/>
            <a:ext cx="2800813" cy="891970"/>
          </a:xfrm>
          <a:prstGeom prst="triangl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等腰三角形 23"/>
          <p:cNvSpPr/>
          <p:nvPr/>
        </p:nvSpPr>
        <p:spPr>
          <a:xfrm flipH="1" rot="16200000">
            <a:off x="10345609" y="4627435"/>
            <a:ext cx="2800813" cy="891970"/>
          </a:xfrm>
          <a:prstGeom prst="triangl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854716389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825500" y="1543050"/>
            <a:ext cx="10325100" cy="17373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       我看到的那些能做成事情的人都是时间管理的高手，因为时间管理其实就是人生管理，是时间的管理方法或者说艺术，构成了不同的人生。</a:t>
            </a:r>
          </a:p>
          <a:p>
            <a:pPr algn="just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——王利芬，优米网创始人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5500" y="3905249"/>
            <a:ext cx="10325100" cy="17373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这是近年来中国本土最实用、最靠谱的时间管理书，不仅仅谈时间管理，更重要的是谈到了在职场中的应用，睿智而实用。值得一读。</a:t>
            </a:r>
          </a:p>
          <a:p>
            <a:pPr algn="just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——古典，新精英总裁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361950" y="679450"/>
            <a:ext cx="11468100" cy="5702300"/>
          </a:xfrm>
          <a:prstGeom prst="roundRect">
            <a:avLst>
              <a:gd fmla="val 4666" name="adj"/>
            </a:avLst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5" name="圆角矩形 4"/>
          <p:cNvSpPr/>
          <p:nvPr/>
        </p:nvSpPr>
        <p:spPr>
          <a:xfrm>
            <a:off x="977900" y="304800"/>
            <a:ext cx="6184900" cy="630376"/>
          </a:xfrm>
          <a:prstGeom prst="roundRect">
            <a:avLst>
              <a:gd fmla="val 16457" name="adj"/>
            </a:avLst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078" name="文本框 5"/>
          <p:cNvSpPr txBox="1">
            <a:spLocks noChangeArrowheads="1"/>
          </p:cNvSpPr>
          <p:nvPr/>
        </p:nvSpPr>
        <p:spPr bwMode="auto">
          <a:xfrm>
            <a:off x="1284358" y="304800"/>
            <a:ext cx="5571983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3200">
                <a:solidFill>
                  <a:schemeClr val="bg1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小强升职记，时间管理故事书</a:t>
            </a:r>
          </a:p>
        </p:txBody>
      </p:sp>
    </p:spTree>
  </p:cSld>
  <p:clrMapOvr>
    <a:masterClrMapping/>
  </p:clrMapOvr>
  <p:transition/>
  <p:timing/>
</p:sld>
</file>

<file path=ppt/slides/slide3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/>
          <p:cNvSpPr txBox="1"/>
          <p:nvPr/>
        </p:nvSpPr>
        <p:spPr>
          <a:xfrm>
            <a:off x="9601199" y="503237"/>
            <a:ext cx="680402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九宫格</a:t>
            </a:r>
          </a:p>
        </p:txBody>
      </p:sp>
      <p:cxnSp>
        <p:nvCxnSpPr>
          <p:cNvPr id="3" name="直接连接符 2"/>
          <p:cNvCxnSpPr/>
          <p:nvPr/>
        </p:nvCxnSpPr>
        <p:spPr>
          <a:xfrm>
            <a:off x="-685800" y="847725"/>
            <a:ext cx="992505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11425238" y="841375"/>
            <a:ext cx="10541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920297" y="1601787"/>
            <a:ext cx="4518025" cy="451802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400"/>
          </a:p>
        </p:txBody>
      </p:sp>
      <p:cxnSp>
        <p:nvCxnSpPr>
          <p:cNvPr id="11" name="直接连接符 10"/>
          <p:cNvCxnSpPr/>
          <p:nvPr/>
        </p:nvCxnSpPr>
        <p:spPr>
          <a:xfrm>
            <a:off x="920297" y="4648200"/>
            <a:ext cx="451802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920297" y="3143250"/>
            <a:ext cx="451802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rot="16200000">
            <a:off x="1657917" y="3874293"/>
            <a:ext cx="451802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rot="16200000">
            <a:off x="136524" y="3873274"/>
            <a:ext cx="451802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920297" y="2148483"/>
            <a:ext cx="147523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心灵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395536" y="2148483"/>
            <a:ext cx="147523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事业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940006" y="2148483"/>
            <a:ext cx="147523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微梦想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934811" y="3673319"/>
            <a:ext cx="147523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健康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3954520" y="3559970"/>
            <a:ext cx="1475239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情感</a:t>
            </a:r>
          </a:p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（人际关系）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934811" y="5151656"/>
            <a:ext cx="1475239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心智</a:t>
            </a:r>
          </a:p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（阅读、技能）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2410050" y="5151656"/>
            <a:ext cx="147523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财务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3954520" y="5151656"/>
            <a:ext cx="1475239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情感</a:t>
            </a:r>
          </a:p>
          <a:p>
            <a:pPr algn="ctr"/>
            <a:r>
              <a:rPr altLang="en-US" lang="zh-CN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（家庭）</a:t>
            </a:r>
          </a:p>
        </p:txBody>
      </p:sp>
      <p:sp>
        <p:nvSpPr>
          <p:cNvPr id="25" name="椭圆 24"/>
          <p:cNvSpPr/>
          <p:nvPr/>
        </p:nvSpPr>
        <p:spPr>
          <a:xfrm>
            <a:off x="2454273" y="3207543"/>
            <a:ext cx="1379538" cy="1379538"/>
          </a:xfrm>
          <a:prstGeom prst="ellipse">
            <a:avLst/>
          </a:prstGeom>
          <a:solidFill>
            <a:schemeClr val="bg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400"/>
          </a:p>
        </p:txBody>
      </p:sp>
      <p:cxnSp>
        <p:nvCxnSpPr>
          <p:cNvPr id="27" name="直接连接符 26"/>
          <p:cNvCxnSpPr/>
          <p:nvPr/>
        </p:nvCxnSpPr>
        <p:spPr>
          <a:xfrm flipH="1">
            <a:off x="3098348" y="3373100"/>
            <a:ext cx="0" cy="580571"/>
          </a:xfrm>
          <a:prstGeom prst="line">
            <a:avLst/>
          </a:prstGeom>
          <a:ln w="730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 flipH="1">
            <a:off x="3075207" y="3927477"/>
            <a:ext cx="472600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6010321" y="3487311"/>
            <a:ext cx="5631543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我们过于认真地工作，却不够认真地生活</a:t>
            </a:r>
          </a:p>
          <a:p>
            <a:pPr>
              <a:lnSpc>
                <a:spcPct val="150000"/>
              </a:lnSpc>
            </a:pPr>
            <a:r>
              <a:rPr altLang="en-US" lang="zh-CN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平衡是要跳出框框，站在更高的角度看到我们一共有多少个格子需要照顾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5927202" y="2471648"/>
            <a:ext cx="3433221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6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平衡人生</a:t>
            </a:r>
          </a:p>
        </p:txBody>
      </p:sp>
      <p:cxnSp>
        <p:nvCxnSpPr>
          <p:cNvPr id="33" name="直接连接符 32"/>
          <p:cNvCxnSpPr/>
          <p:nvPr/>
        </p:nvCxnSpPr>
        <p:spPr>
          <a:xfrm>
            <a:off x="6101443" y="3487311"/>
            <a:ext cx="532379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等腰三角形 34"/>
          <p:cNvSpPr/>
          <p:nvPr/>
        </p:nvSpPr>
        <p:spPr>
          <a:xfrm flipH="1" rot="18792648">
            <a:off x="10509910" y="6099415"/>
            <a:ext cx="2800813" cy="891970"/>
          </a:xfrm>
          <a:prstGeom prst="triangle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906282476"/>
      </p:ext>
    </p:extLst>
  </p:cSld>
  <p:clrMapOvr>
    <a:masterClrMapping/>
  </p:clrMapOvr>
  <p:transition/>
  <p:timing/>
</p:sld>
</file>

<file path=ppt/slides/slide3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-5217" y="3560201"/>
            <a:ext cx="12197217" cy="2316723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2314575" y="1657350"/>
            <a:ext cx="7562850" cy="9906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任意多边形 2"/>
          <p:cNvSpPr/>
          <p:nvPr/>
        </p:nvSpPr>
        <p:spPr>
          <a:xfrm>
            <a:off x="2314575" y="1657350"/>
            <a:ext cx="2686050" cy="990600"/>
          </a:xfrm>
          <a:custGeom>
            <a:gdLst>
              <a:gd fmla="*/ 0 w 2686050" name="connsiteX0"/>
              <a:gd fmla="*/ 0 h 990600" name="connsiteY0"/>
              <a:gd fmla="*/ 2686049 w 2686050" name="connsiteX1"/>
              <a:gd fmla="*/ 0 h 990600" name="connsiteY1"/>
              <a:gd fmla="*/ 1933575 w 2686050" name="connsiteX2"/>
              <a:gd fmla="*/ 990600 h 990600" name="connsiteY2"/>
              <a:gd fmla="*/ 2686050 w 2686050" name="connsiteX3"/>
              <a:gd fmla="*/ 990600 h 990600" name="connsiteY3"/>
              <a:gd fmla="*/ 2686050 w 2686050" name="connsiteX4"/>
              <a:gd fmla="*/ 0 h 990600" name="connsiteY4"/>
              <a:gd fmla="*/ 2686050 w 2686050" name="connsiteX5"/>
              <a:gd fmla="*/ 0 h 990600" name="connsiteY5"/>
              <a:gd fmla="*/ 2686050 w 2686050" name="connsiteX6"/>
              <a:gd fmla="*/ 990600 h 990600" name="connsiteY6"/>
              <a:gd fmla="*/ 0 w 2686050" name="connsiteX7"/>
              <a:gd fmla="*/ 990600 h 9906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990600" w="2686050">
                <a:moveTo>
                  <a:pt x="0" y="0"/>
                </a:moveTo>
                <a:lnTo>
                  <a:pt x="2686049" y="0"/>
                </a:lnTo>
                <a:lnTo>
                  <a:pt x="1933575" y="990600"/>
                </a:lnTo>
                <a:lnTo>
                  <a:pt x="2686050" y="990600"/>
                </a:lnTo>
                <a:lnTo>
                  <a:pt x="2686050" y="0"/>
                </a:lnTo>
                <a:lnTo>
                  <a:pt x="2686050" y="0"/>
                </a:lnTo>
                <a:lnTo>
                  <a:pt x="2686050" y="990600"/>
                </a:lnTo>
                <a:lnTo>
                  <a:pt x="0" y="990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文本框 6"/>
          <p:cNvSpPr txBox="1">
            <a:spLocks noChangeArrowheads="1"/>
          </p:cNvSpPr>
          <p:nvPr/>
        </p:nvSpPr>
        <p:spPr bwMode="auto">
          <a:xfrm>
            <a:off x="2414588" y="1787525"/>
            <a:ext cx="24860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6</a:t>
            </a:r>
          </a:p>
        </p:txBody>
      </p:sp>
      <p:sp>
        <p:nvSpPr>
          <p:cNvPr id="5" name="文本框 8"/>
          <p:cNvSpPr txBox="1">
            <a:spLocks noChangeArrowheads="1"/>
          </p:cNvSpPr>
          <p:nvPr/>
        </p:nvSpPr>
        <p:spPr bwMode="auto">
          <a:xfrm>
            <a:off x="2941672" y="4338962"/>
            <a:ext cx="6526178" cy="688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342900" marL="34290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just" eaLnBrk="1" hangingPunct="1" indent="0" marL="0">
              <a:lnSpc>
                <a:spcPct val="140000"/>
              </a:lnSpc>
              <a:spcBef>
                <a:spcPct val="0"/>
              </a:spcBef>
              <a:buNone/>
            </a:pPr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或许，身边的环境才是自己成功的根源</a:t>
            </a:r>
          </a:p>
        </p:txBody>
      </p:sp>
      <p:sp>
        <p:nvSpPr>
          <p:cNvPr id="6" name="文本框 9"/>
          <p:cNvSpPr txBox="1">
            <a:spLocks noChangeArrowheads="1"/>
          </p:cNvSpPr>
          <p:nvPr/>
        </p:nvSpPr>
        <p:spPr bwMode="auto">
          <a:xfrm>
            <a:off x="1397711" y="3471711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7" name="文本框 10"/>
          <p:cNvSpPr txBox="1">
            <a:spLocks noChangeArrowheads="1"/>
          </p:cNvSpPr>
          <p:nvPr/>
        </p:nvSpPr>
        <p:spPr bwMode="auto">
          <a:xfrm rot="10800000">
            <a:off x="9883733" y="4121564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489596" y="1800225"/>
            <a:ext cx="577845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建立高效工作区</a:t>
            </a:r>
          </a:p>
        </p:txBody>
      </p:sp>
    </p:spTree>
    <p:extLst>
      <p:ext uri="{BB962C8B-B14F-4D97-AF65-F5344CB8AC3E}">
        <p14:creationId val="1159532782"/>
      </p:ext>
    </p:extLst>
  </p:cSld>
  <p:clrMapOvr>
    <a:masterClrMapping/>
  </p:clrMapOvr>
  <p:transition/>
  <p:timing/>
</p:sld>
</file>

<file path=ppt/slides/slide3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0" name="直接连接符 19"/>
          <p:cNvCxnSpPr/>
          <p:nvPr/>
        </p:nvCxnSpPr>
        <p:spPr>
          <a:xfrm>
            <a:off x="943429" y="3463128"/>
            <a:ext cx="216262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3550412" y="3463128"/>
            <a:ext cx="216262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6221349" y="3463128"/>
            <a:ext cx="216262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8892286" y="3463128"/>
            <a:ext cx="216262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5867402" y="503237"/>
            <a:ext cx="588645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花半小时彻底清理办公环境</a:t>
            </a:r>
          </a:p>
        </p:txBody>
      </p:sp>
      <p:cxnSp>
        <p:nvCxnSpPr>
          <p:cNvPr id="3" name="直接连接符 2"/>
          <p:cNvCxnSpPr/>
          <p:nvPr/>
        </p:nvCxnSpPr>
        <p:spPr>
          <a:xfrm>
            <a:off x="-685800" y="847725"/>
            <a:ext cx="634365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>
            <a:stCxn id="2" idx="3"/>
          </p:cNvCxnSpPr>
          <p:nvPr/>
        </p:nvCxnSpPr>
        <p:spPr>
          <a:xfrm>
            <a:off x="11753851" y="823277"/>
            <a:ext cx="725487" cy="142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0" y="1602814"/>
            <a:ext cx="12191999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资料分类4+1</a:t>
            </a:r>
          </a:p>
        </p:txBody>
      </p:sp>
      <p:sp>
        <p:nvSpPr>
          <p:cNvPr id="15" name="六边形 14"/>
          <p:cNvSpPr/>
          <p:nvPr/>
        </p:nvSpPr>
        <p:spPr>
          <a:xfrm>
            <a:off x="1233236" y="2785157"/>
            <a:ext cx="1572892" cy="1355941"/>
          </a:xfrm>
          <a:prstGeom prst="hexagon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六边形 15"/>
          <p:cNvSpPr/>
          <p:nvPr/>
        </p:nvSpPr>
        <p:spPr>
          <a:xfrm>
            <a:off x="3845280" y="2785157"/>
            <a:ext cx="1572892" cy="1355941"/>
          </a:xfrm>
          <a:prstGeom prst="hexagon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六边形 16"/>
          <p:cNvSpPr/>
          <p:nvPr/>
        </p:nvSpPr>
        <p:spPr>
          <a:xfrm>
            <a:off x="6516217" y="2785157"/>
            <a:ext cx="1572892" cy="1355941"/>
          </a:xfrm>
          <a:prstGeom prst="hexagon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六边形 17"/>
          <p:cNvSpPr/>
          <p:nvPr/>
        </p:nvSpPr>
        <p:spPr>
          <a:xfrm>
            <a:off x="9187154" y="2785157"/>
            <a:ext cx="1572892" cy="1355941"/>
          </a:xfrm>
          <a:prstGeom prst="hexagon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文本框 25"/>
          <p:cNvSpPr txBox="1"/>
          <p:nvPr/>
        </p:nvSpPr>
        <p:spPr>
          <a:xfrm>
            <a:off x="1577269" y="3253967"/>
            <a:ext cx="134257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待处理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3996630" y="2852767"/>
            <a:ext cx="134257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300000"/>
              </a:lnSpc>
            </a:pPr>
            <a:r>
              <a:rPr altLang="en-US" lang="zh-CN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委托他人处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6621462" y="3253967"/>
            <a:ext cx="1350963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整理归档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9298117" y="3253967"/>
            <a:ext cx="1350963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扔进废纸篓</a:t>
            </a:r>
          </a:p>
        </p:txBody>
      </p:sp>
      <p:sp>
        <p:nvSpPr>
          <p:cNvPr id="30" name="矩形 29"/>
          <p:cNvSpPr/>
          <p:nvPr/>
        </p:nvSpPr>
        <p:spPr>
          <a:xfrm>
            <a:off x="3996630" y="5182742"/>
            <a:ext cx="3975795" cy="892175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文本框 30"/>
          <p:cNvSpPr txBox="1"/>
          <p:nvPr/>
        </p:nvSpPr>
        <p:spPr>
          <a:xfrm>
            <a:off x="3996630" y="5444163"/>
            <a:ext cx="397579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无法分类放进“David Wang”</a:t>
            </a:r>
          </a:p>
        </p:txBody>
      </p:sp>
      <p:cxnSp>
        <p:nvCxnSpPr>
          <p:cNvPr id="33" name="直接连接符 32"/>
          <p:cNvCxnSpPr/>
          <p:nvPr/>
        </p:nvCxnSpPr>
        <p:spPr>
          <a:xfrm>
            <a:off x="3220361" y="2173301"/>
            <a:ext cx="298994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5772154" y="2201877"/>
            <a:ext cx="298994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423488347"/>
      </p:ext>
    </p:extLst>
  </p:cSld>
  <p:clrMapOvr>
    <a:masterClrMapping/>
  </p:clrMapOvr>
  <p:transition/>
  <p:timing/>
</p:sld>
</file>

<file path=ppt/slides/slide3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0" name="直接连接符 9"/>
          <p:cNvCxnSpPr/>
          <p:nvPr/>
        </p:nvCxnSpPr>
        <p:spPr>
          <a:xfrm>
            <a:off x="7800975" y="4460140"/>
            <a:ext cx="439102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0" y="2843212"/>
            <a:ext cx="8058150" cy="1631216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文本框 1"/>
          <p:cNvSpPr txBox="1"/>
          <p:nvPr/>
        </p:nvSpPr>
        <p:spPr>
          <a:xfrm>
            <a:off x="5867402" y="503237"/>
            <a:ext cx="588645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mtClean="0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花半小时彻底清理办公环境</a:t>
            </a:r>
          </a:p>
        </p:txBody>
      </p:sp>
      <p:cxnSp>
        <p:nvCxnSpPr>
          <p:cNvPr id="3" name="直接连接符 2"/>
          <p:cNvCxnSpPr/>
          <p:nvPr/>
        </p:nvCxnSpPr>
        <p:spPr>
          <a:xfrm>
            <a:off x="-685800" y="847725"/>
            <a:ext cx="634365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>
            <a:stCxn id="2" idx="3"/>
          </p:cNvCxnSpPr>
          <p:nvPr/>
        </p:nvCxnSpPr>
        <p:spPr>
          <a:xfrm>
            <a:off x="11753851" y="823277"/>
            <a:ext cx="725487" cy="1428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0" y="2845534"/>
            <a:ext cx="8058150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0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关于桌面摆放</a:t>
            </a:r>
          </a:p>
          <a:p>
            <a:r>
              <a:rPr altLang="en-US" lang="zh-CN" smtClean="0" sz="40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适合自己的才是最好的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474077" y="4102895"/>
            <a:ext cx="400526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（原书P200页可借鉴书中摆放）</a:t>
            </a:r>
          </a:p>
        </p:txBody>
      </p:sp>
    </p:spTree>
    <p:extLst>
      <p:ext uri="{BB962C8B-B14F-4D97-AF65-F5344CB8AC3E}">
        <p14:creationId val="4271662514"/>
      </p:ext>
    </p:extLst>
  </p:cSld>
  <p:clrMapOvr>
    <a:masterClrMapping/>
  </p:clrMapOvr>
  <p:transition/>
  <p:timing/>
</p:sld>
</file>

<file path=ppt/slides/slide3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 rot="2847405">
            <a:off x="-2849430" y="3055680"/>
            <a:ext cx="12192000" cy="2810460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577179" y="4065073"/>
            <a:ext cx="1417642" cy="1417642"/>
          </a:xfrm>
          <a:prstGeom prst="rect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miter lim="800000"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</p:pic>
      <p:sp>
        <p:nvSpPr>
          <p:cNvPr id="8" name="文本框 7"/>
          <p:cNvSpPr txBox="1"/>
          <p:nvPr/>
        </p:nvSpPr>
        <p:spPr>
          <a:xfrm>
            <a:off x="6893829" y="4603105"/>
            <a:ext cx="396240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PPT分享：@赵威然然</a:t>
            </a:r>
          </a:p>
        </p:txBody>
      </p:sp>
      <p:sp>
        <p:nvSpPr>
          <p:cNvPr id="9" name="文本框 15"/>
          <p:cNvSpPr txBox="1">
            <a:spLocks noChangeArrowheads="1"/>
          </p:cNvSpPr>
          <p:nvPr/>
        </p:nvSpPr>
        <p:spPr bwMode="auto">
          <a:xfrm>
            <a:off x="2286000" y="1193286"/>
            <a:ext cx="12192000" cy="7406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9600">
                <a:solidFill>
                  <a:srgbClr val="D80A1E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小强升职记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n-US" lang="zh-CN" sz="9600">
              <a:solidFill>
                <a:srgbClr val="D80A1E"/>
              </a:solidFill>
              <a:latin charset="-122" panose="020b0809000000000000" pitchFamily="49" typeface="华康俪金黑W8"/>
              <a:ea charset="-122" panose="020b0809000000000000" pitchFamily="49" typeface="华康俪金黑W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9600">
                <a:solidFill>
                  <a:srgbClr val="D80A1E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时间管理故事书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n-US" lang="zh-CN" sz="9600">
              <a:solidFill>
                <a:srgbClr val="D80A1E"/>
              </a:solidFill>
              <a:latin charset="-122" panose="020b0809000000000000" pitchFamily="49" typeface="华康俪金黑W8"/>
              <a:ea charset="-122" panose="020b0809000000000000" pitchFamily="49" typeface="华康俪金黑W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lang="zh-CN" sz="9600">
                <a:solidFill>
                  <a:srgbClr val="D80A1E"/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邹鑫·著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18587" y="2336792"/>
            <a:ext cx="2010313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solidFill>
                  <a:schemeClr val="bg1"/>
                </a:solidFill>
              </a:rPr>
              <a:t>THE END</a:t>
            </a:r>
          </a:p>
        </p:txBody>
      </p:sp>
    </p:spTree>
    <p:extLst>
      <p:ext uri="{BB962C8B-B14F-4D97-AF65-F5344CB8AC3E}">
        <p14:creationId val="3982108058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矩形 9"/>
          <p:cNvSpPr/>
          <p:nvPr/>
        </p:nvSpPr>
        <p:spPr>
          <a:xfrm>
            <a:off x="-5217" y="3422811"/>
            <a:ext cx="12197217" cy="2443001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/>
          <p:cNvSpPr/>
          <p:nvPr/>
        </p:nvSpPr>
        <p:spPr>
          <a:xfrm>
            <a:off x="2314575" y="1657350"/>
            <a:ext cx="7562850" cy="9906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>
            <a:off x="2314575" y="1657350"/>
            <a:ext cx="2686050" cy="990600"/>
          </a:xfrm>
          <a:custGeom>
            <a:gdLst>
              <a:gd fmla="*/ 0 w 2686050" name="connsiteX0"/>
              <a:gd fmla="*/ 0 h 990600" name="connsiteY0"/>
              <a:gd fmla="*/ 2686049 w 2686050" name="connsiteX1"/>
              <a:gd fmla="*/ 0 h 990600" name="connsiteY1"/>
              <a:gd fmla="*/ 1933575 w 2686050" name="connsiteX2"/>
              <a:gd fmla="*/ 990600 h 990600" name="connsiteY2"/>
              <a:gd fmla="*/ 2686050 w 2686050" name="connsiteX3"/>
              <a:gd fmla="*/ 990600 h 990600" name="connsiteY3"/>
              <a:gd fmla="*/ 2686050 w 2686050" name="connsiteX4"/>
              <a:gd fmla="*/ 0 h 990600" name="connsiteY4"/>
              <a:gd fmla="*/ 2686050 w 2686050" name="connsiteX5"/>
              <a:gd fmla="*/ 0 h 990600" name="connsiteY5"/>
              <a:gd fmla="*/ 2686050 w 2686050" name="connsiteX6"/>
              <a:gd fmla="*/ 990600 h 990600" name="connsiteY6"/>
              <a:gd fmla="*/ 0 w 2686050" name="connsiteX7"/>
              <a:gd fmla="*/ 990600 h 9906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990600" w="2686050">
                <a:moveTo>
                  <a:pt x="0" y="0"/>
                </a:moveTo>
                <a:lnTo>
                  <a:pt x="2686049" y="0"/>
                </a:lnTo>
                <a:lnTo>
                  <a:pt x="1933575" y="990600"/>
                </a:lnTo>
                <a:lnTo>
                  <a:pt x="2686050" y="990600"/>
                </a:lnTo>
                <a:lnTo>
                  <a:pt x="2686050" y="0"/>
                </a:lnTo>
                <a:lnTo>
                  <a:pt x="2686050" y="0"/>
                </a:lnTo>
                <a:lnTo>
                  <a:pt x="2686050" y="990600"/>
                </a:lnTo>
                <a:lnTo>
                  <a:pt x="0" y="990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100" name="文本框 9"/>
          <p:cNvSpPr txBox="1">
            <a:spLocks noChangeArrowheads="1"/>
          </p:cNvSpPr>
          <p:nvPr/>
        </p:nvSpPr>
        <p:spPr bwMode="auto">
          <a:xfrm>
            <a:off x="2314575" y="1768475"/>
            <a:ext cx="24860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b="1" lang="en-US" sz="4400">
                <a:solidFill>
                  <a:srgbClr val="FBEA0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1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100638" y="1787525"/>
            <a:ext cx="5867400" cy="76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4400">
                <a:latin charset="-122" panose="020b0809000000000000" pitchFamily="49" typeface="华康俪金黑W8"/>
                <a:ea charset="-122" panose="020b0809000000000000" pitchFamily="49" typeface="华康俪金黑W8"/>
              </a:rPr>
              <a:t>你的时间去哪了?</a:t>
            </a:r>
          </a:p>
        </p:txBody>
      </p:sp>
      <p:sp>
        <p:nvSpPr>
          <p:cNvPr id="4102" name="文本框 11"/>
          <p:cNvSpPr txBox="1">
            <a:spLocks noChangeArrowheads="1"/>
          </p:cNvSpPr>
          <p:nvPr/>
        </p:nvSpPr>
        <p:spPr bwMode="auto">
          <a:xfrm>
            <a:off x="2314575" y="3713163"/>
            <a:ext cx="7562850" cy="1798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just" eaLnBrk="1" hangingPunct="1"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世界上有两种人，一种是“确实很忙的人”，另一种是“假装很忙的人”。“确实很忙”的人又分为两种：一种是会自我管理的人，另一种则不会，这两种人忙碌的内容和结果都截然不同：前一种人用20%的时间管理完成了后一种人用80%的时间才能完成的事情。</a:t>
            </a:r>
          </a:p>
        </p:txBody>
      </p:sp>
      <p:sp>
        <p:nvSpPr>
          <p:cNvPr id="4103" name="文本框 12"/>
          <p:cNvSpPr txBox="1">
            <a:spLocks noChangeArrowheads="1"/>
          </p:cNvSpPr>
          <p:nvPr/>
        </p:nvSpPr>
        <p:spPr bwMode="auto">
          <a:xfrm>
            <a:off x="338138" y="3324225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4104" name="文本框 13"/>
          <p:cNvSpPr txBox="1">
            <a:spLocks noChangeArrowheads="1"/>
          </p:cNvSpPr>
          <p:nvPr/>
        </p:nvSpPr>
        <p:spPr bwMode="auto">
          <a:xfrm rot="10800000">
            <a:off x="10968038" y="4021773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5" name="椭圆 44"/>
          <p:cNvSpPr/>
          <p:nvPr/>
        </p:nvSpPr>
        <p:spPr>
          <a:xfrm>
            <a:off x="4335463" y="-658813"/>
            <a:ext cx="8577262" cy="8577263"/>
          </a:xfrm>
          <a:prstGeom prst="ellipse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8" name="矩形 17"/>
          <p:cNvSpPr/>
          <p:nvPr/>
        </p:nvSpPr>
        <p:spPr>
          <a:xfrm>
            <a:off x="-20071" y="5684045"/>
            <a:ext cx="12197217" cy="663574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122" name="组合 54"/>
          <p:cNvGrpSpPr/>
          <p:nvPr/>
        </p:nvGrpSpPr>
        <p:grpSpPr>
          <a:xfrm>
            <a:off x="180975" y="3138488"/>
            <a:ext cx="5048250" cy="871537"/>
            <a:chOff x="252792" y="3083975"/>
            <a:chExt cx="5047727" cy="872365"/>
          </a:xfrm>
        </p:grpSpPr>
        <p:sp>
          <p:nvSpPr>
            <p:cNvPr id="34" name="平行四边形 33"/>
            <p:cNvSpPr/>
            <p:nvPr/>
          </p:nvSpPr>
          <p:spPr>
            <a:xfrm>
              <a:off x="408351" y="3083975"/>
              <a:ext cx="4892168" cy="764312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26" name="平行四边形 25"/>
            <p:cNvSpPr/>
            <p:nvPr/>
          </p:nvSpPr>
          <p:spPr>
            <a:xfrm>
              <a:off x="252792" y="3192028"/>
              <a:ext cx="4892168" cy="764312"/>
            </a:xfrm>
            <a:prstGeom prst="parallelogram">
              <a:avLst/>
            </a:prstGeom>
            <a:solidFill>
              <a:schemeClr val="bg1">
                <a:alpha val="4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9" name="文本框 18"/>
          <p:cNvSpPr txBox="1"/>
          <p:nvPr/>
        </p:nvSpPr>
        <p:spPr>
          <a:xfrm>
            <a:off x="817563" y="3317875"/>
            <a:ext cx="4792662" cy="5181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方正艺黑简体"/>
                <a:ea charset="-122" panose="03000509000000000000" pitchFamily="65" typeface="方正艺黑简体"/>
              </a:rPr>
              <a:t>人类大脑喜欢做的事情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739064" y="350838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latin charset="-122" panose="020b0809000000000000" pitchFamily="49" typeface="华康俪金黑W8"/>
                <a:ea charset="-122" panose="020b0809000000000000" pitchFamily="49" typeface="华康俪金黑W8"/>
              </a:rPr>
              <a:t>为什么你那么忙?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0" y="688975"/>
            <a:ext cx="773906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/>
          <p:cNvSpPr txBox="1"/>
          <p:nvPr/>
        </p:nvSpPr>
        <p:spPr>
          <a:xfrm>
            <a:off x="1379537" y="5786438"/>
            <a:ext cx="1044960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互相关联的信息吸引了我们的大量注意力，使消耗的时间在不知不觉中膨胀</a:t>
            </a:r>
          </a:p>
        </p:txBody>
      </p:sp>
      <p:sp>
        <p:nvSpPr>
          <p:cNvPr id="56" name="椭圆 55"/>
          <p:cNvSpPr/>
          <p:nvPr/>
        </p:nvSpPr>
        <p:spPr>
          <a:xfrm>
            <a:off x="5353050" y="1468438"/>
            <a:ext cx="3262313" cy="3262312"/>
          </a:xfrm>
          <a:prstGeom prst="ellipse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57" name="椭圆 56"/>
          <p:cNvSpPr/>
          <p:nvPr/>
        </p:nvSpPr>
        <p:spPr>
          <a:xfrm>
            <a:off x="9061450" y="1216025"/>
            <a:ext cx="3262313" cy="3262313"/>
          </a:xfrm>
          <a:prstGeom prst="ellipse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58" name="椭圆 57"/>
          <p:cNvSpPr/>
          <p:nvPr/>
        </p:nvSpPr>
        <p:spPr>
          <a:xfrm>
            <a:off x="7739063" y="2701925"/>
            <a:ext cx="3262312" cy="3262313"/>
          </a:xfrm>
          <a:prstGeom prst="ellipse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59" name="文本框 58"/>
          <p:cNvSpPr txBox="1"/>
          <p:nvPr/>
        </p:nvSpPr>
        <p:spPr>
          <a:xfrm>
            <a:off x="5940425" y="2776538"/>
            <a:ext cx="2697163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超市黑洞</a:t>
            </a:r>
          </a:p>
        </p:txBody>
      </p:sp>
      <p:sp>
        <p:nvSpPr>
          <p:cNvPr id="60" name="文本框 59"/>
          <p:cNvSpPr txBox="1"/>
          <p:nvPr/>
        </p:nvSpPr>
        <p:spPr>
          <a:xfrm>
            <a:off x="9653589" y="2524125"/>
            <a:ext cx="2697162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电视黑洞</a:t>
            </a:r>
          </a:p>
        </p:txBody>
      </p:sp>
      <p:sp>
        <p:nvSpPr>
          <p:cNvPr id="61" name="文本框 60"/>
          <p:cNvSpPr txBox="1"/>
          <p:nvPr/>
        </p:nvSpPr>
        <p:spPr>
          <a:xfrm>
            <a:off x="8316914" y="4051300"/>
            <a:ext cx="2698750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网络黑洞</a:t>
            </a:r>
          </a:p>
        </p:txBody>
      </p:sp>
      <p:pic>
        <p:nvPicPr>
          <p:cNvPr id="5135" name="图片 6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-1379538" y="4776788"/>
            <a:ext cx="3122613" cy="208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" name="椭圆 23"/>
          <p:cNvSpPr/>
          <p:nvPr/>
        </p:nvSpPr>
        <p:spPr>
          <a:xfrm>
            <a:off x="4914900" y="649288"/>
            <a:ext cx="9477375" cy="9477375"/>
          </a:xfrm>
          <a:prstGeom prst="ellipse">
            <a:avLst/>
          </a:prstGeom>
          <a:solidFill>
            <a:schemeClr val="bg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4" name="矩形 13"/>
          <p:cNvSpPr/>
          <p:nvPr/>
        </p:nvSpPr>
        <p:spPr>
          <a:xfrm>
            <a:off x="-20071" y="5303732"/>
            <a:ext cx="12212071" cy="1173163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146" name="文本框 19"/>
          <p:cNvSpPr txBox="1">
            <a:spLocks noChangeArrowheads="1"/>
          </p:cNvSpPr>
          <p:nvPr/>
        </p:nvSpPr>
        <p:spPr bwMode="auto">
          <a:xfrm>
            <a:off x="7326314" y="2416175"/>
            <a:ext cx="4033837" cy="192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 marL="28575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ct val="0"/>
              </a:spcBef>
              <a:buFont charset="2" panose="05000000000000000000" pitchFamily="2" typeface="Wingdings"/>
              <a:buChar char="ü"/>
            </a:pPr>
            <a:r>
              <a:rPr altLang="en-US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提醒你珍惜时间</a:t>
            </a: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Font charset="2" panose="05000000000000000000" pitchFamily="2" typeface="Wingdings"/>
              <a:buChar char="ü"/>
            </a:pPr>
            <a:r>
              <a:rPr altLang="en-US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分析自己时间的投入与产出</a:t>
            </a: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Font charset="2" panose="05000000000000000000" pitchFamily="2" typeface="Wingdings"/>
              <a:buChar char="ü"/>
            </a:pPr>
            <a:r>
              <a:rPr altLang="en-US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找到你的最高效时间段</a:t>
            </a:r>
          </a:p>
        </p:txBody>
      </p:sp>
      <p:sp>
        <p:nvSpPr>
          <p:cNvPr id="22" name="平行四边形 21"/>
          <p:cNvSpPr/>
          <p:nvPr/>
        </p:nvSpPr>
        <p:spPr>
          <a:xfrm>
            <a:off x="1909763" y="3024188"/>
            <a:ext cx="4048125" cy="631825"/>
          </a:xfrm>
          <a:prstGeom prst="parallelogram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23" name="平行四边形 22"/>
          <p:cNvSpPr/>
          <p:nvPr/>
        </p:nvSpPr>
        <p:spPr>
          <a:xfrm>
            <a:off x="1781175" y="3114675"/>
            <a:ext cx="4048125" cy="631825"/>
          </a:xfrm>
          <a:prstGeom prst="parallelogram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cxnSp>
        <p:nvCxnSpPr>
          <p:cNvPr id="3" name="直接连接符 2"/>
          <p:cNvCxnSpPr/>
          <p:nvPr/>
        </p:nvCxnSpPr>
        <p:spPr>
          <a:xfrm>
            <a:off x="0" y="695325"/>
            <a:ext cx="773906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2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-180520" y="3832117"/>
            <a:ext cx="2565400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文本框 12"/>
          <p:cNvSpPr txBox="1"/>
          <p:nvPr/>
        </p:nvSpPr>
        <p:spPr>
          <a:xfrm>
            <a:off x="2259013" y="3168650"/>
            <a:ext cx="4070350" cy="5181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方正艺黑简体"/>
                <a:ea charset="-122" panose="03000509000000000000" pitchFamily="65" typeface="方正艺黑简体"/>
              </a:rPr>
              <a:t>记录与分析时间日志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729655" y="5382481"/>
            <a:ext cx="9803534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时间分为主动时间和被动时间，做事之前有预期，并且追求预期的结果，这是主动运用时间，否则就是被动运用时间，而时间黑洞就是指被动时间的集合。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948614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如何改变忙碌？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椭圆 9"/>
          <p:cNvSpPr/>
          <p:nvPr/>
        </p:nvSpPr>
        <p:spPr>
          <a:xfrm>
            <a:off x="-3381375" y="1154113"/>
            <a:ext cx="9477375" cy="9477375"/>
          </a:xfrm>
          <a:prstGeom prst="ellipse">
            <a:avLst/>
          </a:prstGeom>
          <a:solidFill>
            <a:schemeClr val="bg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3" name="矩形 12"/>
          <p:cNvSpPr/>
          <p:nvPr/>
        </p:nvSpPr>
        <p:spPr>
          <a:xfrm>
            <a:off x="-20071" y="5484584"/>
            <a:ext cx="12212071" cy="849313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2" name="直接连接符 1"/>
          <p:cNvCxnSpPr/>
          <p:nvPr/>
        </p:nvCxnSpPr>
        <p:spPr>
          <a:xfrm>
            <a:off x="0" y="695325"/>
            <a:ext cx="66294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6938964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最重要的事是什么？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769156" y="5552279"/>
            <a:ext cx="9791474" cy="701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所谓价值观是指一个人对周围的客观事物（包括人、事、物）的意义、重要性的总评价和总看法</a:t>
            </a:r>
          </a:p>
        </p:txBody>
      </p:sp>
      <p:sp>
        <p:nvSpPr>
          <p:cNvPr id="12" name="平行四边形 11"/>
          <p:cNvSpPr/>
          <p:nvPr/>
        </p:nvSpPr>
        <p:spPr>
          <a:xfrm>
            <a:off x="1039813" y="2967038"/>
            <a:ext cx="4070350" cy="569912"/>
          </a:xfrm>
          <a:prstGeom prst="parallelogram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9" name="文本框 8"/>
          <p:cNvSpPr txBox="1"/>
          <p:nvPr/>
        </p:nvSpPr>
        <p:spPr>
          <a:xfrm>
            <a:off x="1165225" y="3013075"/>
            <a:ext cx="3819525" cy="5181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28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方正艺黑简体"/>
                <a:ea charset="-122" panose="03000509000000000000" pitchFamily="65" typeface="方正艺黑简体"/>
              </a:rPr>
              <a:t>找到职业价值观是关键</a:t>
            </a:r>
          </a:p>
        </p:txBody>
      </p:sp>
      <p:pic>
        <p:nvPicPr>
          <p:cNvPr id="7177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0" y="4041775"/>
            <a:ext cx="1878013" cy="281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文本框 10"/>
          <p:cNvSpPr txBox="1"/>
          <p:nvPr/>
        </p:nvSpPr>
        <p:spPr>
          <a:xfrm>
            <a:off x="5891212" y="2460625"/>
            <a:ext cx="5459412" cy="16154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 indent="-342900" marL="342900">
              <a:spcBef>
                <a:spcPct val="0"/>
              </a:spcBef>
              <a:spcAft>
                <a:spcPct val="0"/>
              </a:spcAft>
              <a:buFont charset="2" panose="05000000000000000000" pitchFamily="2" typeface="Wingdings"/>
              <a:buChar char="Ø"/>
              <a:defRPr/>
            </a:pPr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当面临一件事的时候，根据自己的职业价值观来判断它的重要与否</a:t>
            </a:r>
          </a:p>
          <a:p>
            <a:pPr eaLnBrk="1" fontAlgn="auto" hangingPunct="1" indent="-342900" marL="342900">
              <a:spcBef>
                <a:spcPct val="0"/>
              </a:spcBef>
              <a:spcAft>
                <a:spcPct val="0"/>
              </a:spcAft>
              <a:buFont charset="2" panose="05000000000000000000" pitchFamily="2" typeface="Wingdings"/>
              <a:buChar char="Ø"/>
              <a:defRPr/>
            </a:pPr>
            <a:endParaRPr altLang="en-US" lang="zh-CN" sz="2000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eaLnBrk="1" fontAlgn="auto" hangingPunct="1" indent="-342900" marL="342900">
              <a:spcBef>
                <a:spcPct val="0"/>
              </a:spcBef>
              <a:spcAft>
                <a:spcPct val="0"/>
              </a:spcAft>
              <a:buFont charset="2" panose="05000000000000000000" pitchFamily="2" typeface="Wingdings"/>
              <a:buChar char="Ø"/>
              <a:defRPr/>
            </a:pPr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你身边的和你关系比较密切的同事他的最高分三项是和你差不多的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矩形 8"/>
          <p:cNvSpPr/>
          <p:nvPr/>
        </p:nvSpPr>
        <p:spPr>
          <a:xfrm>
            <a:off x="-5217" y="3669549"/>
            <a:ext cx="12197217" cy="2085815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2314575" y="1657350"/>
            <a:ext cx="7562850" cy="9906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" name="任意多边形 5"/>
          <p:cNvSpPr/>
          <p:nvPr/>
        </p:nvSpPr>
        <p:spPr>
          <a:xfrm>
            <a:off x="2314575" y="1657350"/>
            <a:ext cx="2686050" cy="990600"/>
          </a:xfrm>
          <a:custGeom>
            <a:gdLst>
              <a:gd fmla="*/ 0 w 2686050" name="connsiteX0"/>
              <a:gd fmla="*/ 0 h 990600" name="connsiteY0"/>
              <a:gd fmla="*/ 2686049 w 2686050" name="connsiteX1"/>
              <a:gd fmla="*/ 0 h 990600" name="connsiteY1"/>
              <a:gd fmla="*/ 1933575 w 2686050" name="connsiteX2"/>
              <a:gd fmla="*/ 990600 h 990600" name="connsiteY2"/>
              <a:gd fmla="*/ 2686050 w 2686050" name="connsiteX3"/>
              <a:gd fmla="*/ 990600 h 990600" name="connsiteY3"/>
              <a:gd fmla="*/ 2686050 w 2686050" name="connsiteX4"/>
              <a:gd fmla="*/ 0 h 990600" name="connsiteY4"/>
              <a:gd fmla="*/ 2686050 w 2686050" name="connsiteX5"/>
              <a:gd fmla="*/ 0 h 990600" name="connsiteY5"/>
              <a:gd fmla="*/ 2686050 w 2686050" name="connsiteX6"/>
              <a:gd fmla="*/ 990600 h 990600" name="connsiteY6"/>
              <a:gd fmla="*/ 0 w 2686050" name="connsiteX7"/>
              <a:gd fmla="*/ 990600 h 9906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990600" w="2686050">
                <a:moveTo>
                  <a:pt x="0" y="0"/>
                </a:moveTo>
                <a:lnTo>
                  <a:pt x="2686049" y="0"/>
                </a:lnTo>
                <a:lnTo>
                  <a:pt x="1933575" y="990600"/>
                </a:lnTo>
                <a:lnTo>
                  <a:pt x="2686050" y="990600"/>
                </a:lnTo>
                <a:lnTo>
                  <a:pt x="2686050" y="0"/>
                </a:lnTo>
                <a:lnTo>
                  <a:pt x="2686050" y="0"/>
                </a:lnTo>
                <a:lnTo>
                  <a:pt x="2686050" y="990600"/>
                </a:lnTo>
                <a:lnTo>
                  <a:pt x="0" y="9906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8196" name="文本框 6"/>
          <p:cNvSpPr txBox="1">
            <a:spLocks noChangeArrowheads="1"/>
          </p:cNvSpPr>
          <p:nvPr/>
        </p:nvSpPr>
        <p:spPr bwMode="auto">
          <a:xfrm>
            <a:off x="2414588" y="1787525"/>
            <a:ext cx="24860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673725" y="1787525"/>
            <a:ext cx="5867400" cy="76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4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无压工作术</a:t>
            </a:r>
          </a:p>
        </p:txBody>
      </p:sp>
      <p:sp>
        <p:nvSpPr>
          <p:cNvPr id="8198" name="文本框 8"/>
          <p:cNvSpPr txBox="1">
            <a:spLocks noChangeArrowheads="1"/>
          </p:cNvSpPr>
          <p:nvPr/>
        </p:nvSpPr>
        <p:spPr bwMode="auto">
          <a:xfrm>
            <a:off x="2387600" y="4041770"/>
            <a:ext cx="7416800" cy="128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342900" marL="34290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140000"/>
              </a:lnSpc>
              <a:spcBef>
                <a:spcPct val="0"/>
              </a:spcBef>
            </a:pPr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四象限法则</a:t>
            </a:r>
          </a:p>
          <a:p>
            <a:pPr algn="ctr" eaLnBrk="1" hangingPunct="1">
              <a:lnSpc>
                <a:spcPct val="140000"/>
              </a:lnSpc>
              <a:spcBef>
                <a:spcPct val="0"/>
              </a:spcBef>
            </a:pPr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衣柜整理法</a:t>
            </a:r>
          </a:p>
        </p:txBody>
      </p:sp>
      <p:sp>
        <p:nvSpPr>
          <p:cNvPr id="8199" name="文本框 9"/>
          <p:cNvSpPr txBox="1">
            <a:spLocks noChangeArrowheads="1"/>
          </p:cNvSpPr>
          <p:nvPr/>
        </p:nvSpPr>
        <p:spPr bwMode="auto">
          <a:xfrm>
            <a:off x="2255838" y="3629020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  <p:sp>
        <p:nvSpPr>
          <p:cNvPr id="8200" name="文本框 10"/>
          <p:cNvSpPr txBox="1">
            <a:spLocks noChangeArrowheads="1"/>
          </p:cNvSpPr>
          <p:nvPr/>
        </p:nvSpPr>
        <p:spPr bwMode="auto">
          <a:xfrm rot="10800000">
            <a:off x="9067801" y="3969378"/>
            <a:ext cx="89535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11500">
                <a:solidFill>
                  <a:schemeClr val="bg1"/>
                </a:solidFill>
                <a:latin charset="-122" panose="03000509000000000000" pitchFamily="65" typeface="方正综艺简体"/>
                <a:ea charset="-122" panose="03000509000000000000" pitchFamily="65" typeface="方正综艺简体"/>
              </a:rPr>
              <a:t>“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3" name="剪去对角的矩形 42"/>
          <p:cNvSpPr/>
          <p:nvPr/>
        </p:nvSpPr>
        <p:spPr>
          <a:xfrm>
            <a:off x="5048250" y="1539875"/>
            <a:ext cx="4251325" cy="719138"/>
          </a:xfrm>
          <a:prstGeom prst="snip2Diag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cxnSp>
        <p:nvCxnSpPr>
          <p:cNvPr id="2" name="直接连接符 1"/>
          <p:cNvCxnSpPr/>
          <p:nvPr/>
        </p:nvCxnSpPr>
        <p:spPr>
          <a:xfrm>
            <a:off x="0" y="695325"/>
            <a:ext cx="8266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11350625" y="688975"/>
            <a:ext cx="11668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7861299" y="365125"/>
            <a:ext cx="68040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3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809000000000000" pitchFamily="49" typeface="华康俪金黑W8"/>
                <a:ea charset="-122" panose="020b0809000000000000" pitchFamily="49" typeface="华康俪金黑W8"/>
              </a:rPr>
              <a:t>   四象限法则</a:t>
            </a:r>
          </a:p>
        </p:txBody>
      </p:sp>
      <p:sp>
        <p:nvSpPr>
          <p:cNvPr id="5" name="矩形 4"/>
          <p:cNvSpPr/>
          <p:nvPr/>
        </p:nvSpPr>
        <p:spPr>
          <a:xfrm>
            <a:off x="0" y="0"/>
            <a:ext cx="1727200" cy="6858000"/>
          </a:xfrm>
          <a:prstGeom prst="rect">
            <a:avLst/>
          </a:prstGeom>
          <a:solidFill>
            <a:srgbClr val="C221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9223" name="文本框 5"/>
          <p:cNvSpPr txBox="1">
            <a:spLocks noChangeArrowheads="1"/>
          </p:cNvSpPr>
          <p:nvPr/>
        </p:nvSpPr>
        <p:spPr bwMode="auto">
          <a:xfrm>
            <a:off x="0" y="327492"/>
            <a:ext cx="2162175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36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2</a:t>
            </a:r>
          </a:p>
        </p:txBody>
      </p:sp>
      <p:sp>
        <p:nvSpPr>
          <p:cNvPr id="7" name="矩形 6"/>
          <p:cNvSpPr/>
          <p:nvPr/>
        </p:nvSpPr>
        <p:spPr>
          <a:xfrm>
            <a:off x="0" y="1898650"/>
            <a:ext cx="1727200" cy="788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9225" name="文本框 7"/>
          <p:cNvSpPr txBox="1">
            <a:spLocks noChangeArrowheads="1"/>
          </p:cNvSpPr>
          <p:nvPr/>
        </p:nvSpPr>
        <p:spPr bwMode="auto">
          <a:xfrm>
            <a:off x="0" y="1906588"/>
            <a:ext cx="172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9226" name="文本框 8"/>
          <p:cNvSpPr txBox="1">
            <a:spLocks noChangeArrowheads="1"/>
          </p:cNvSpPr>
          <p:nvPr/>
        </p:nvSpPr>
        <p:spPr bwMode="auto">
          <a:xfrm>
            <a:off x="0" y="2820988"/>
            <a:ext cx="172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9227" name="文本框 9"/>
          <p:cNvSpPr txBox="1">
            <a:spLocks noChangeArrowheads="1"/>
          </p:cNvSpPr>
          <p:nvPr/>
        </p:nvSpPr>
        <p:spPr bwMode="auto">
          <a:xfrm>
            <a:off x="0" y="3733800"/>
            <a:ext cx="172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zh-CN" lang="en-US" sz="4400">
                <a:solidFill>
                  <a:srgbClr val="FEEB34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grpSp>
        <p:nvGrpSpPr>
          <p:cNvPr id="9228" name="组合 28"/>
          <p:cNvGrpSpPr/>
          <p:nvPr/>
        </p:nvGrpSpPr>
        <p:grpSpPr>
          <a:xfrm>
            <a:off x="6290437" y="2473588"/>
            <a:ext cx="5934902" cy="3606538"/>
            <a:chOff x="2614345" y="2242157"/>
            <a:chExt cx="5246955" cy="3189940"/>
          </a:xfrm>
        </p:grpSpPr>
        <p:cxnSp>
          <p:nvCxnSpPr>
            <p:cNvPr id="12" name="直接箭头连接符 11"/>
            <p:cNvCxnSpPr/>
            <p:nvPr/>
          </p:nvCxnSpPr>
          <p:spPr>
            <a:xfrm flipH="1" flipV="1">
              <a:off x="2960333" y="2242157"/>
              <a:ext cx="0" cy="2899369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len="lg" type="stealth" w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箭头连接符 13"/>
            <p:cNvCxnSpPr/>
            <p:nvPr/>
          </p:nvCxnSpPr>
          <p:spPr>
            <a:xfrm>
              <a:off x="2960333" y="5127235"/>
              <a:ext cx="4259778" cy="0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len="lg" type="stealth" w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2974616" y="3691841"/>
              <a:ext cx="3904268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H="1" flipV="1">
              <a:off x="4941035" y="2504148"/>
              <a:ext cx="0" cy="2623087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文本框 22"/>
            <p:cNvSpPr txBox="1"/>
            <p:nvPr/>
          </p:nvSpPr>
          <p:spPr>
            <a:xfrm>
              <a:off x="3109520" y="2986846"/>
              <a:ext cx="1645823" cy="64702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一、重要而且紧急</a:t>
              </a:r>
            </a:p>
            <a:p>
              <a:pPr>
                <a:lnSpc>
                  <a:spcPct val="150000"/>
                </a:lnSpc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（立即去做）</a:t>
              </a: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2614346" y="2486682"/>
              <a:ext cx="309484" cy="64702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重要性</a:t>
              </a: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6131360" y="5124059"/>
              <a:ext cx="1729940" cy="26959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紧迫程度</a:t>
              </a: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5106093" y="2986846"/>
              <a:ext cx="1629952" cy="64702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二、重要但不紧急</a:t>
              </a:r>
            </a:p>
            <a:p>
              <a:pPr>
                <a:lnSpc>
                  <a:spcPct val="150000"/>
                </a:lnSpc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（有计划去做）</a:t>
              </a: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5106094" y="4193592"/>
              <a:ext cx="1969592" cy="64702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四、不重要而且不紧急</a:t>
              </a:r>
            </a:p>
            <a:p>
              <a:pPr algn="ctr">
                <a:lnSpc>
                  <a:spcPct val="150000"/>
                </a:lnSpc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（尽量别做）</a:t>
              </a:r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3109520" y="4193592"/>
              <a:ext cx="1645823" cy="64702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三、不重要但紧急</a:t>
              </a:r>
            </a:p>
            <a:p>
              <a:pPr algn="ctr">
                <a:lnSpc>
                  <a:spcPct val="150000"/>
                </a:lnSpc>
                <a:defRPr/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（交给别人去做）</a:t>
              </a:r>
            </a:p>
          </p:txBody>
        </p:sp>
      </p:grpSp>
      <p:sp>
        <p:nvSpPr>
          <p:cNvPr id="30" name="文本框 29"/>
          <p:cNvSpPr txBox="1"/>
          <p:nvPr/>
        </p:nvSpPr>
        <p:spPr>
          <a:xfrm>
            <a:off x="2006600" y="3842018"/>
            <a:ext cx="4252912" cy="13106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放入四象限（根据职业价值观）</a:t>
            </a:r>
          </a:p>
          <a:p>
            <a:pPr algn="ctr">
              <a:defRPr/>
            </a:pPr>
            <a:endParaRPr altLang="en-US" lang="zh-CN" sz="2000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>
              <a:defRPr/>
            </a:pPr>
            <a:endParaRPr altLang="en-US" lang="zh-CN" sz="2000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>
              <a:defRPr/>
            </a:pPr>
            <a:r>
              <a:rPr altLang="en-US" lang="zh-CN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先轻重再缓急（根据意愿分高中低）</a:t>
            </a:r>
          </a:p>
        </p:txBody>
      </p:sp>
      <p:sp>
        <p:nvSpPr>
          <p:cNvPr id="36" name="等腰三角形 35"/>
          <p:cNvSpPr/>
          <p:nvPr/>
        </p:nvSpPr>
        <p:spPr>
          <a:xfrm flipV="1">
            <a:off x="2094924" y="3416300"/>
            <a:ext cx="195262" cy="85725"/>
          </a:xfrm>
          <a:prstGeom prst="triangle">
            <a:avLst>
              <a:gd fmla="val 26830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39" name="等腰三角形 38"/>
          <p:cNvSpPr/>
          <p:nvPr/>
        </p:nvSpPr>
        <p:spPr>
          <a:xfrm flipH="1" flipV="1" rot="900000">
            <a:off x="5763636" y="5607050"/>
            <a:ext cx="195263" cy="87313"/>
          </a:xfrm>
          <a:prstGeom prst="triangle">
            <a:avLst>
              <a:gd fmla="val 26830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42" name="文本框 41"/>
          <p:cNvSpPr txBox="1"/>
          <p:nvPr/>
        </p:nvSpPr>
        <p:spPr>
          <a:xfrm>
            <a:off x="2271713" y="1620838"/>
            <a:ext cx="9804400" cy="5791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altLang="en-US" lang="zh-CN" sz="32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方正艺黑简体"/>
                <a:ea charset="-122" panose="03000509000000000000" pitchFamily="65" typeface="方正艺黑简体"/>
              </a:rPr>
              <a:t>什么是四象限法则?</a:t>
            </a:r>
          </a:p>
        </p:txBody>
      </p:sp>
      <p:pic>
        <p:nvPicPr>
          <p:cNvPr id="9233" name="图片 4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10693639" y="4139110"/>
            <a:ext cx="1830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306</Paragraphs>
  <Slides>34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baseType="lpstr" size="45">
      <vt:lpstr>Arial</vt:lpstr>
      <vt:lpstr>Calibri Light</vt:lpstr>
      <vt:lpstr>Calibri</vt:lpstr>
      <vt:lpstr>宋体</vt:lpstr>
      <vt:lpstr>微软雅黑</vt:lpstr>
      <vt:lpstr>方正超粗黑简体</vt:lpstr>
      <vt:lpstr>华康俪金黑W8</vt:lpstr>
      <vt:lpstr>方正综艺简体</vt:lpstr>
      <vt:lpstr>方正艺黑简体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2021-08-22T11:51:59Z</dcterms:created>
  <cp:lastPrinted>2021-08-22T11:51:59Z</cp:lastPrinted>
  <dcterms:modified xsi:type="dcterms:W3CDTF">2021-08-22T05:37:38Z</dcterms:modified>
  <cp:revision>1</cp:revision>
</cp:coreProperties>
</file>