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"/>
  </p:notesMasterIdLst>
  <p:sldIdLst>
    <p:sldId id="280" r:id="rId4"/>
    <p:sldId id="283" r:id="rId5"/>
    <p:sldId id="256" r:id="rId6"/>
    <p:sldId id="296" r:id="rId7"/>
    <p:sldId id="285" r:id="rId8"/>
    <p:sldId id="291" r:id="rId9"/>
    <p:sldId id="293" r:id="rId10"/>
    <p:sldId id="290" r:id="rId11"/>
    <p:sldId id="312" r:id="rId12"/>
    <p:sldId id="281" r:id="rId13"/>
    <p:sldId id="300" r:id="rId14"/>
    <p:sldId id="284" r:id="rId15"/>
    <p:sldId id="297" r:id="rId16"/>
    <p:sldId id="302" r:id="rId17"/>
    <p:sldId id="298" r:id="rId18"/>
    <p:sldId id="301" r:id="rId19"/>
    <p:sldId id="299" r:id="rId20"/>
    <p:sldId id="295" r:id="rId21"/>
    <p:sldId id="257" r:id="rId22"/>
    <p:sldId id="289" r:id="rId23"/>
    <p:sldId id="288" r:id="rId24"/>
    <p:sldId id="313" r:id="rId25"/>
    <p:sldId id="294" r:id="rId26"/>
    <p:sldId id="292" r:id="rId27"/>
    <p:sldId id="286" r:id="rId28"/>
    <p:sldId id="268" r:id="rId29"/>
    <p:sldId id="303" r:id="rId30"/>
    <p:sldId id="304" r:id="rId31"/>
    <p:sldId id="305" r:id="rId32"/>
    <p:sldId id="307" r:id="rId33"/>
    <p:sldId id="309" r:id="rId34"/>
    <p:sldId id="311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0" autoAdjust="0"/>
    <p:restoredTop sz="95327" autoAdjust="0"/>
  </p:normalViewPr>
  <p:slideViewPr>
    <p:cSldViewPr snapToGrid="0">
      <p:cViewPr varScale="1">
        <p:scale>
          <a:sx n="84" d="100"/>
          <a:sy n="84" d="100"/>
        </p:scale>
        <p:origin x="366" y="96"/>
      </p:cViewPr>
      <p:guideLst>
        <p:guide orient="horz" pos="2160"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6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colors1.xml" Type="http://schemas.microsoft.com/office/2011/relationships/chartColorStyle"/><Relationship Id="rId5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1-465F-821A-787CECFC3512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1-465F-821A-787CECFC3512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A1-465F-821A-787CECFC3512}"/>
              </c:ext>
            </c:extLst>
          </c:dPt>
          <c:dPt>
            <c:idx val="3"/>
            <c:invertIfNegative val="1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85-4CA7-B317-03E680AA87F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5-4CA7-B317-03E680AA8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89653916656970978"/>
          <c:y val="0.045035738497972488"/>
          <c:w val="0.96712690591812134"/>
          <c:h val="0.827922523021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7"/>
            <c:invertIfNegative val="0"/>
            <c:spPr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9-4CD0-83E0-D8DC386E203C}"/>
              </c:ext>
            </c:extLst>
          </c:dPt>
          <c:cat>
            <c:numRef>
              <c:f>Sheet1!$A$3:$A$14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6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59-4CD0-83E0-D8DC386E2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1"/>
        <c:overlap val="-1"/>
        <c:axId val="695308560"/>
        <c:axId val="695309120"/>
      </c:barChart>
      <c:catAx>
        <c:axId val="69530856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BDBDBD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rgbClr val="BDBDBD"/>
              </a:solidFill>
              <a:latin typeface="+mn-lt"/>
              <a:ea typeface="+mn-ea"/>
              <a:cs typeface="+mn-cs"/>
            </a:endParaRPr>
          </a:p>
        </c:txPr>
        <c:crossAx val="695309120"/>
        <c:crosses val="autoZero"/>
        <c:auto val="0"/>
        <c:lblAlgn val="ctr"/>
        <c:lblOffset/>
        <c:noMultiLvlLbl val="0"/>
      </c:catAx>
      <c:valAx>
        <c:axId val="69530912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530856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E7E-F12E-4D39-BF4A-3CCA88C28FA6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3738D-0AD1-4F10-99D8-E7979E318A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344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853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337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4891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721460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2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4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5.png" Type="http://schemas.openxmlformats.org/officeDocument/2006/relationships/image"/><Relationship Id="rId2" Target="../media/image6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rcRect l="10001" r="9999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val="204160385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403740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841021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531784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813131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30588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93641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5420007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117865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70988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92673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rcRect l="10001" r="9999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val="7451157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101359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直角三角形 5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blipFill dpi="0" rotWithShape="1">
            <a:blip r:embed="rId1">
              <a:extLst>
                <a:ext uri="{28A0092B-C50C-407E-A947-70E740481C1C}">
                  <a14:useLocalDpi/>
                </a:ext>
              </a:extLst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153876971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3090962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02159276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blipFill dpi="0" rotWithShape="1">
          <a:blip r:embed="rId1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432801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1999" cy="3780462"/>
          </a:xfrm>
          <a:prstGeom prst="rect">
            <a:avLst/>
          </a:prstGeom>
          <a:solidFill>
            <a:srgbClr val="161617"/>
          </a:solidFill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V="1">
            <a:off x="0" y="3724977"/>
            <a:ext cx="12191999" cy="3137836"/>
          </a:xfrm>
          <a:prstGeom prst="rect">
            <a:avLst/>
          </a:prstGeom>
          <a:solidFill>
            <a:srgbClr val="161617"/>
          </a:solidFill>
        </p:spPr>
      </p:pic>
    </p:spTree>
    <p:extLst>
      <p:ext uri="{BB962C8B-B14F-4D97-AF65-F5344CB8AC3E}">
        <p14:creationId val="31103635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822287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7FE6-7AE6-434D-99D3-486EFBFC5A30}" type="datetimeFigureOut">
              <a:rPr lang="zh-CN" altLang="en-US" smtClean="0"/>
              <a:t>2018/5/30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6E67-5434-44FA-98D3-DE3015CBAA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4070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4" r:id="rId5"/>
    <p:sldLayoutId id="2147483655" r:id="rId6"/>
    <p:sldLayoutId id="2147483653" r:id="rId7"/>
    <p:sldLayoutId id="2147483652" r:id="rId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336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png" Type="http://schemas.openxmlformats.org/officeDocument/2006/relationships/image"/><Relationship Id="rId3" Target="../charts/chart2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0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4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7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6.png" Type="http://schemas.openxmlformats.org/officeDocument/2006/relationships/image"/><Relationship Id="rId3" Target="../media/image4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4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charts/chart1.xml" Type="http://schemas.openxmlformats.org/officeDocument/2006/relationships/chart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-2"/>
          <a:stretch>
            <a:fillRect/>
          </a:stretch>
        </p:blipFill>
        <p:spPr>
          <a:xfrm>
            <a:off x="-156407" y="685978"/>
            <a:ext cx="6207957" cy="61720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22108" y="3686887"/>
            <a:ext cx="4488679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500">
                <a:solidFill>
                  <a:schemeClr val="bg1"/>
                </a:solidFill>
              </a:rPr>
              <a:t>——Smartisan T2 情怀PPT模板</a:t>
            </a:r>
          </a:p>
        </p:txBody>
      </p:sp>
      <p:sp>
        <p:nvSpPr>
          <p:cNvPr id="4" name="矩形 3"/>
          <p:cNvSpPr/>
          <p:nvPr/>
        </p:nvSpPr>
        <p:spPr>
          <a:xfrm>
            <a:off x="5965357" y="2119256"/>
            <a:ext cx="38404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以傲慢与偏执</a:t>
            </a:r>
          </a:p>
        </p:txBody>
      </p:sp>
      <p:sp>
        <p:nvSpPr>
          <p:cNvPr id="5" name="矩形 4"/>
          <p:cNvSpPr/>
          <p:nvPr/>
        </p:nvSpPr>
        <p:spPr>
          <a:xfrm>
            <a:off x="6109299" y="4237080"/>
            <a:ext cx="2611189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</a:rPr>
              <a:t>锤友: @Simon_阿文</a:t>
            </a:r>
          </a:p>
        </p:txBody>
      </p:sp>
      <p:sp>
        <p:nvSpPr>
          <p:cNvPr id="6" name="矩形 5"/>
          <p:cNvSpPr/>
          <p:nvPr/>
        </p:nvSpPr>
        <p:spPr>
          <a:xfrm>
            <a:off x="5965357" y="2886064"/>
            <a:ext cx="4450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回敬傲慢与偏见</a:t>
            </a:r>
          </a:p>
        </p:txBody>
      </p:sp>
    </p:spTree>
    <p:extLst>
      <p:ext uri="{BB962C8B-B14F-4D97-AF65-F5344CB8AC3E}">
        <p14:creationId val="238479459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11300" y="1531747"/>
            <a:ext cx="9169400" cy="26975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43068" y="5242103"/>
            <a:ext cx="9905865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rgbClr val="BDBDBD"/>
                </a:solidFill>
                <a:latin typeface="+mn-ea"/>
              </a:rPr>
              <a:t>Smartisan T2 采用索尼 1300 万像素 Exmor RS™ 堆栈式图像传感器，f/2.0 光圈，具备光学防抖（OIS）功能</a:t>
            </a:r>
          </a:p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rgbClr val="BDBDBD"/>
                </a:solidFill>
                <a:latin typeface="+mn-ea"/>
              </a:rPr>
              <a:t>抗眩光蓝玻璃红外线滤镜、双面 AR 增透镀膜和高显色指数闪光灯令成像品质全面升级</a:t>
            </a:r>
          </a:p>
        </p:txBody>
      </p:sp>
      <p:sp>
        <p:nvSpPr>
          <p:cNvPr id="5" name="矩形 4"/>
          <p:cNvSpPr/>
          <p:nvPr/>
        </p:nvSpPr>
        <p:spPr>
          <a:xfrm>
            <a:off x="4972686" y="4476607"/>
            <a:ext cx="2246630" cy="5181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42253810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5342572" y="645368"/>
            <a:ext cx="1506855" cy="36576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latin typeface="+mn-ea"/>
              </a:rPr>
              <a:t>Smartisan T2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1326625"/>
            <a:ext cx="12192000" cy="4782266"/>
            <a:chOff x="420303" y="1491487"/>
            <a:chExt cx="11351394" cy="445254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049458" y="1731783"/>
              <a:ext cx="6219850" cy="3498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20303" y="1491487"/>
              <a:ext cx="11351394" cy="4452542"/>
            </a:xfrm>
            <a:custGeom>
              <a:gdLst>
                <a:gd fmla="*/ 2840566 w 12192000" name="connsiteX0"/>
                <a:gd fmla="*/ 290246 h 4782267" name="connsiteY0"/>
                <a:gd fmla="*/ 2840566 w 12192000" name="connsiteX1"/>
                <a:gd fmla="*/ 4028808 h 4782267" name="connsiteY1"/>
                <a:gd fmla="*/ 9486900 w 12192000" name="connsiteX2"/>
                <a:gd fmla="*/ 4028808 h 4782267" name="connsiteY2"/>
                <a:gd fmla="*/ 9486900 w 12192000" name="connsiteX3"/>
                <a:gd fmla="*/ 290246 h 4782267" name="connsiteY3"/>
                <a:gd fmla="*/ 0 w 12192000" name="connsiteX4"/>
                <a:gd fmla="*/ 0 h 4782267" name="connsiteY4"/>
                <a:gd fmla="*/ 12192000 w 12192000" name="connsiteX5"/>
                <a:gd fmla="*/ 0 h 4782267" name="connsiteY5"/>
                <a:gd fmla="*/ 12192000 w 12192000" name="connsiteX6"/>
                <a:gd fmla="*/ 4782267 h 4782267" name="connsiteY6"/>
                <a:gd fmla="*/ 0 w 12192000" name="connsiteX7"/>
                <a:gd fmla="*/ 4782267 h 478226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4782267" w="12192000">
                  <a:moveTo>
                    <a:pt x="2840566" y="290246"/>
                  </a:moveTo>
                  <a:lnTo>
                    <a:pt x="2840566" y="4028808"/>
                  </a:lnTo>
                  <a:lnTo>
                    <a:pt x="9486900" y="4028808"/>
                  </a:lnTo>
                  <a:lnTo>
                    <a:pt x="9486900" y="290246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4782267"/>
                  </a:lnTo>
                  <a:lnTo>
                    <a:pt x="0" y="4782267"/>
                  </a:lnTo>
                  <a:close/>
                </a:path>
              </a:pathLst>
            </a:custGeom>
          </p:spPr>
        </p:pic>
      </p:grpSp>
      <p:sp>
        <p:nvSpPr>
          <p:cNvPr id="17" name="矩形 16"/>
          <p:cNvSpPr/>
          <p:nvPr/>
        </p:nvSpPr>
        <p:spPr>
          <a:xfrm>
            <a:off x="1143068" y="5875166"/>
            <a:ext cx="990586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200">
                <a:solidFill>
                  <a:srgbClr val="616161"/>
                </a:solidFill>
                <a:latin typeface="+mn-ea"/>
              </a:rPr>
              <a:t>Smartisan T2 采用索尼 1300 万像素 Exmor RS™ 堆栈式图像传感器，f/2.0 光圈，具备光学防抖（OIS）功能</a:t>
            </a:r>
          </a:p>
          <a:p>
            <a:pPr algn="ctr">
              <a:lnSpc>
                <a:spcPct val="120000"/>
              </a:lnSpc>
            </a:pPr>
            <a:r>
              <a:rPr altLang="zh-CN" lang="en-US" sz="1200">
                <a:solidFill>
                  <a:srgbClr val="616161"/>
                </a:solidFill>
                <a:latin typeface="+mn-ea"/>
              </a:rPr>
              <a:t>抗眩光蓝玻璃红外线滤镜、双面 AR 增透镀膜和高显色指数闪光灯令成像品质全面升级</a:t>
            </a:r>
          </a:p>
        </p:txBody>
      </p:sp>
    </p:spTree>
    <p:extLst>
      <p:ext uri="{BB962C8B-B14F-4D97-AF65-F5344CB8AC3E}">
        <p14:creationId val="313612920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7984" y="995451"/>
            <a:ext cx="10076033" cy="48670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96262" y="2485543"/>
            <a:ext cx="5999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3600">
                <a:solidFill>
                  <a:srgbClr val="BDBDBD"/>
                </a:solidFill>
                <a:latin typeface="+mn-ea"/>
              </a:rPr>
              <a:t>“全”金属中框，从未如此纯粹</a:t>
            </a:r>
          </a:p>
        </p:txBody>
      </p:sp>
      <p:sp>
        <p:nvSpPr>
          <p:cNvPr id="8" name="矩形 7"/>
          <p:cNvSpPr/>
          <p:nvPr/>
        </p:nvSpPr>
        <p:spPr>
          <a:xfrm>
            <a:off x="1636699" y="3170528"/>
            <a:ext cx="8918602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616161"/>
                </a:solidFill>
                <a:latin typeface="+mn-ea"/>
              </a:rPr>
              <a:t>历经呕心沥血的 588 天之后，Smartisan T2 团队终于解决了手机工程上的著名难题</a:t>
            </a:r>
            <a:br>
              <a:rPr altLang="en-US" lang="zh-CN">
                <a:solidFill>
                  <a:srgbClr val="616161"/>
                </a:solidFill>
                <a:latin typeface="+mn-ea"/>
              </a:rPr>
            </a:br>
            <a:r>
              <a:rPr altLang="en-US" lang="zh-CN">
                <a:solidFill>
                  <a:srgbClr val="616161"/>
                </a:solidFill>
                <a:latin typeface="+mn-ea"/>
              </a:rPr>
              <a:t>通过消除金属边框上的四个塑料/金属结合的断点</a:t>
            </a:r>
            <a:br>
              <a:rPr altLang="en-US" lang="zh-CN">
                <a:solidFill>
                  <a:srgbClr val="616161"/>
                </a:solidFill>
                <a:latin typeface="+mn-ea"/>
              </a:rPr>
            </a:br>
            <a:r>
              <a:rPr altLang="en-US" lang="zh-CN">
                <a:solidFill>
                  <a:srgbClr val="616161"/>
                </a:solidFill>
                <a:latin typeface="+mn-ea"/>
              </a:rPr>
              <a:t>我们重新定义了“全”金属中框</a:t>
            </a:r>
          </a:p>
        </p:txBody>
      </p:sp>
    </p:spTree>
    <p:extLst>
      <p:ext uri="{BB962C8B-B14F-4D97-AF65-F5344CB8AC3E}">
        <p14:creationId val="111194572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E2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  <a14:imgEffect>
                        <a14:saturation sat="66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b="41972" r="9909" t="3942"/>
            <a:stretch>
              <a:fillRect/>
            </a:stretch>
          </p:blipFill>
          <p:spPr>
            <a:xfrm>
              <a:off x="4581302" y="-1"/>
              <a:ext cx="7610698" cy="685800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3233141" y="-1"/>
              <a:ext cx="1348160" cy="68580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884981" y="-1"/>
              <a:ext cx="1348160" cy="68580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837075" y="-1"/>
              <a:ext cx="1047906" cy="685800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-1"/>
              <a:ext cx="837074" cy="6858001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281575" y="2487816"/>
            <a:ext cx="6228080" cy="1115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乔布斯和他的接班人都没为你做到的，</a:t>
            </a:r>
          </a:p>
          <a:p>
            <a:pPr>
              <a:lnSpc>
                <a:spcPct val="12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我们为你做到了。</a:t>
            </a:r>
          </a:p>
        </p:txBody>
      </p:sp>
      <p:sp>
        <p:nvSpPr>
          <p:cNvPr id="10" name="矩形 9"/>
          <p:cNvSpPr/>
          <p:nvPr/>
        </p:nvSpPr>
        <p:spPr>
          <a:xfrm>
            <a:off x="6631349" y="3365499"/>
            <a:ext cx="421662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8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20" name="矩形 19"/>
          <p:cNvSpPr/>
          <p:nvPr/>
        </p:nvSpPr>
        <p:spPr>
          <a:xfrm rot="10800000">
            <a:off x="571929" y="582541"/>
            <a:ext cx="1419290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3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21" name="矩形 20"/>
          <p:cNvSpPr/>
          <p:nvPr/>
        </p:nvSpPr>
        <p:spPr>
          <a:xfrm>
            <a:off x="1281575" y="4053536"/>
            <a:ext cx="2122805" cy="60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2800">
                <a:solidFill>
                  <a:schemeClr val="bg1"/>
                </a:solidFill>
                <a:latin typeface="+mn-ea"/>
              </a:rPr>
              <a:t>—— 罗永浩</a:t>
            </a:r>
          </a:p>
        </p:txBody>
      </p:sp>
    </p:spTree>
    <p:extLst>
      <p:ext uri="{BB962C8B-B14F-4D97-AF65-F5344CB8AC3E}">
        <p14:creationId val="420929158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457297" y="-2122782"/>
            <a:ext cx="5226368" cy="1097279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714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 smtClean="0"/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8768" y="2742200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82930" y="210448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altLang="en-US" b="0" lang="zh-CN" smtClean="0" sz="3200">
                <a:latin typeface="+mn-ea"/>
                <a:ea typeface="+mn-ea"/>
              </a:rPr>
              <a:t>第三部分</a:t>
            </a:r>
          </a:p>
        </p:txBody>
      </p:sp>
      <p:sp>
        <p:nvSpPr>
          <p:cNvPr id="6" name="矩形 5"/>
          <p:cNvSpPr/>
          <p:nvPr/>
        </p:nvSpPr>
        <p:spPr>
          <a:xfrm>
            <a:off x="3147556" y="3617520"/>
            <a:ext cx="5896889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BDBDBD"/>
                </a:solidFill>
                <a:latin typeface="+mn-ea"/>
              </a:rPr>
              <a:t>将电源键从边框上移除并整合至 Home 键内，将 SIM 卡槽隐藏至右侧键内，在永无尽头的极简主义美学道路上，我们艰难又合理地去掉每一个不必要的开孔或疤痕，只为再减少一个设计上的遗憾。</a:t>
            </a:r>
          </a:p>
        </p:txBody>
      </p:sp>
      <p:sp>
        <p:nvSpPr>
          <p:cNvPr id="7" name="矩形 6"/>
          <p:cNvSpPr/>
          <p:nvPr/>
        </p:nvSpPr>
        <p:spPr>
          <a:xfrm>
            <a:off x="5342572" y="4682632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-275"/>
          <a:stretch>
            <a:fillRect/>
          </a:stretch>
        </p:blipFill>
        <p:spPr>
          <a:xfrm>
            <a:off x="9734721" y="-2157214"/>
            <a:ext cx="6238624" cy="111392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-275"/>
          <a:stretch>
            <a:fillRect/>
          </a:stretch>
        </p:blipFill>
        <p:spPr>
          <a:xfrm>
            <a:off x="-3781344" y="-2157214"/>
            <a:ext cx="6238624" cy="11139253"/>
          </a:xfrm>
          <a:prstGeom prst="rect">
            <a:avLst/>
          </a:prstGeom>
        </p:spPr>
      </p:pic>
    </p:spTree>
    <p:extLst>
      <p:ext uri="{BB962C8B-B14F-4D97-AF65-F5344CB8AC3E}">
        <p14:creationId val="104536942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16500" y="211297"/>
            <a:ext cx="7175500" cy="6646703"/>
          </a:xfrm>
          <a:prstGeom prst="rect">
            <a:avLst/>
          </a:prstGeom>
          <a:ln cap="sq" w="38100">
            <a:noFill/>
            <a:prstDash val="solid"/>
            <a:miter lim="800000"/>
          </a:ln>
          <a:effectLst/>
        </p:spPr>
      </p:pic>
      <p:sp>
        <p:nvSpPr>
          <p:cNvPr id="3" name="矩形 2"/>
          <p:cNvSpPr/>
          <p:nvPr/>
        </p:nvSpPr>
        <p:spPr>
          <a:xfrm>
            <a:off x="1281575" y="2487816"/>
            <a:ext cx="5771437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2400">
                <a:solidFill>
                  <a:srgbClr val="616161"/>
                </a:solidFill>
                <a:latin typeface="+mn-ea"/>
              </a:rPr>
              <a:t>We're here to put a dent in the universe. Otherwise why else even be here?</a:t>
            </a:r>
          </a:p>
        </p:txBody>
      </p:sp>
      <p:sp>
        <p:nvSpPr>
          <p:cNvPr id="5" name="矩形 4"/>
          <p:cNvSpPr/>
          <p:nvPr/>
        </p:nvSpPr>
        <p:spPr>
          <a:xfrm>
            <a:off x="6631349" y="3365499"/>
            <a:ext cx="421662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8800">
                <a:solidFill>
                  <a:schemeClr val="bg1">
                    <a:lumMod val="8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571929" y="582541"/>
            <a:ext cx="1419290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7" name="矩形 6"/>
          <p:cNvSpPr/>
          <p:nvPr/>
        </p:nvSpPr>
        <p:spPr>
          <a:xfrm>
            <a:off x="1281575" y="4053536"/>
            <a:ext cx="2732405" cy="603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2800">
                <a:solidFill>
                  <a:srgbClr val="616161"/>
                </a:solidFill>
                <a:latin typeface="+mn-ea"/>
              </a:rPr>
              <a:t>—— Steve Jobs</a:t>
            </a:r>
          </a:p>
        </p:txBody>
      </p:sp>
    </p:spTree>
    <p:extLst>
      <p:ext uri="{BB962C8B-B14F-4D97-AF65-F5344CB8AC3E}">
        <p14:creationId val="172764211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7984" y="995451"/>
            <a:ext cx="10076033" cy="486709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636699" y="4465928"/>
            <a:ext cx="8918602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>
                <a:solidFill>
                  <a:srgbClr val="616161"/>
                </a:solidFill>
                <a:latin typeface="+mn-ea"/>
              </a:rPr>
              <a:t>历经呕心沥血的 588 天之后，Smartisan T2 团队终于解决了手机工程上的著名难题</a:t>
            </a:r>
            <a:br>
              <a:rPr altLang="en-US" lang="zh-CN">
                <a:solidFill>
                  <a:srgbClr val="616161"/>
                </a:solidFill>
                <a:latin typeface="+mn-ea"/>
              </a:rPr>
            </a:br>
            <a:r>
              <a:rPr altLang="en-US" lang="zh-CN">
                <a:solidFill>
                  <a:srgbClr val="616161"/>
                </a:solidFill>
                <a:latin typeface="+mn-ea"/>
              </a:rPr>
              <a:t>通过消除金属边框上的四个塑料/金属结合的断点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3798120112"/>
              </p:ext>
            </p:extLst>
          </p:nvPr>
        </p:nvGraphicFramePr>
        <p:xfrm>
          <a:off x="1821179" y="1231900"/>
          <a:ext cx="8734121" cy="30099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27936578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3207877"/>
            <a:ext cx="12192000" cy="51816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3068" y="3252625"/>
            <a:ext cx="9905865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rgbClr val="BDBDBD"/>
                </a:solidFill>
                <a:latin typeface="+mn-ea"/>
              </a:rPr>
              <a:t>Smartisan T2 采用索尼 1300 万像素 Exmor RS™ 堆栈式图像传感器，f/2.0 光圈，具备光学防抖（OIS）功能</a:t>
            </a:r>
          </a:p>
          <a:p>
            <a:pPr algn="ctr">
              <a:lnSpc>
                <a:spcPct val="120000"/>
              </a:lnSpc>
            </a:pPr>
            <a:r>
              <a:rPr altLang="zh-CN" lang="en-US" sz="1600">
                <a:solidFill>
                  <a:srgbClr val="BDBDBD"/>
                </a:solidFill>
                <a:latin typeface="+mn-ea"/>
              </a:rPr>
              <a:t>抗眩光蓝玻璃红外线滤镜、双面 AR 增透镀膜和高显色指数闪光灯令成像品质全面升级</a:t>
            </a:r>
          </a:p>
        </p:txBody>
      </p:sp>
      <p:sp>
        <p:nvSpPr>
          <p:cNvPr id="3" name="矩形 2"/>
          <p:cNvSpPr/>
          <p:nvPr/>
        </p:nvSpPr>
        <p:spPr>
          <a:xfrm>
            <a:off x="3133744" y="2604903"/>
            <a:ext cx="5501005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typeface="+mn-ea"/>
              </a:rPr>
              <a:t>Smartisan T2 摄像头实拍样张</a:t>
            </a:r>
          </a:p>
        </p:txBody>
      </p:sp>
      <p:sp>
        <p:nvSpPr>
          <p:cNvPr id="9" name="矩形 8"/>
          <p:cNvSpPr/>
          <p:nvPr/>
        </p:nvSpPr>
        <p:spPr>
          <a:xfrm>
            <a:off x="5342572" y="4195321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129129880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86313" y="1124819"/>
            <a:ext cx="2619375" cy="2514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23520" y="439297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骁龙™808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31892" y="510086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处理器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575936" y="4392978"/>
            <a:ext cx="10401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64位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33060" y="5100863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旗舰级架构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165600" y="4355164"/>
            <a:ext cx="3860800" cy="1061093"/>
            <a:chOff x="4064000" y="4723464"/>
            <a:chExt cx="3860800" cy="1061093"/>
          </a:xfrm>
        </p:grpSpPr>
        <p:cxnSp>
          <p:nvCxnSpPr>
            <p:cNvPr id="7" name="直接连接符 6"/>
            <p:cNvCxnSpPr/>
            <p:nvPr/>
          </p:nvCxnSpPr>
          <p:spPr>
            <a:xfrm flipH="1">
              <a:off x="4064000" y="4723464"/>
              <a:ext cx="0" cy="10610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924800" y="4723464"/>
              <a:ext cx="0" cy="10610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8510849" y="4392978"/>
            <a:ext cx="2573655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Adreno™418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3208" y="5100863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图形处理器</a:t>
            </a:r>
          </a:p>
        </p:txBody>
      </p:sp>
    </p:spTree>
    <p:extLst>
      <p:ext uri="{BB962C8B-B14F-4D97-AF65-F5344CB8AC3E}">
        <p14:creationId val="231401972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100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57065" y="2353787"/>
            <a:ext cx="4754880" cy="1737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typeface="+mj-ea"/>
                <a:ea typeface="+mj-ea"/>
              </a:rPr>
              <a:t>未来属于我们当中</a:t>
            </a:r>
          </a:p>
          <a:p>
            <a:r>
              <a:rPr altLang="en-US" b="1" lang="zh-CN" smtClean="0" sz="3600">
                <a:solidFill>
                  <a:schemeClr val="bg1"/>
                </a:solidFill>
                <a:latin typeface="+mj-ea"/>
                <a:ea typeface="+mj-ea"/>
              </a:rPr>
              <a:t>那些仍然愿意弄脏双手</a:t>
            </a:r>
          </a:p>
          <a:p>
            <a:r>
              <a:rPr altLang="en-US" b="1" lang="zh-CN" smtClean="0" sz="3600">
                <a:solidFill>
                  <a:schemeClr val="bg1"/>
                </a:solidFill>
                <a:latin typeface="+mj-ea"/>
                <a:ea typeface="+mj-ea"/>
              </a:rPr>
              <a:t>的少数分子。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286500" y="2476500"/>
            <a:ext cx="0" cy="2108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30321" y="4201569"/>
            <a:ext cx="1406842" cy="5303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2400">
                <a:solidFill>
                  <a:schemeClr val="bg1"/>
                </a:solidFill>
              </a:rPr>
              <a:t>@罗永浩</a:t>
            </a:r>
          </a:p>
        </p:txBody>
      </p:sp>
    </p:spTree>
    <p:extLst>
      <p:ext uri="{BB962C8B-B14F-4D97-AF65-F5344CB8AC3E}">
        <p14:creationId val="302405726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05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912478"/>
            <a:ext cx="12192000" cy="494552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31871" y="1129188"/>
            <a:ext cx="26974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360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18950" y="1129188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</a:rPr>
              <a:t>目录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506868" y="1239718"/>
            <a:ext cx="0" cy="4318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494010" y="2692654"/>
            <a:ext cx="9491490" cy="1151556"/>
            <a:chOff x="1174519" y="2438654"/>
            <a:chExt cx="10130472" cy="1151556"/>
          </a:xfrm>
        </p:grpSpPr>
        <p:sp>
          <p:nvSpPr>
            <p:cNvPr id="4" name="文本框 3"/>
            <p:cNvSpPr txBox="1"/>
            <p:nvPr/>
          </p:nvSpPr>
          <p:spPr>
            <a:xfrm>
              <a:off x="1134170" y="2543770"/>
              <a:ext cx="149647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</a:rPr>
                <a:t>第一部分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850429" y="2438654"/>
              <a:ext cx="489671" cy="113356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851165" y="2438654"/>
              <a:ext cx="489671" cy="113356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8851901" y="2438654"/>
              <a:ext cx="489671" cy="113356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351051" y="3005435"/>
              <a:ext cx="106271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3200">
                  <a:solidFill>
                    <a:schemeClr val="bg1"/>
                  </a:solidFill>
                  <a:latin typeface="+mj-ea"/>
                  <a:ea typeface="+mj-ea"/>
                </a:rPr>
                <a:t>情怀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47398" y="2543770"/>
              <a:ext cx="149647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第二部分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064278" y="3005435"/>
              <a:ext cx="106271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3200">
                  <a:solidFill>
                    <a:schemeClr val="bg1"/>
                  </a:solidFill>
                  <a:latin typeface="+mj-ea"/>
                  <a:ea typeface="+mj-ea"/>
                </a:rPr>
                <a:t>情怀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848132" y="2543770"/>
              <a:ext cx="149647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第三部分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065013" y="3005435"/>
              <a:ext cx="106271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3200">
                  <a:solidFill>
                    <a:schemeClr val="bg1"/>
                  </a:solidFill>
                  <a:latin typeface="+mj-ea"/>
                  <a:ea typeface="+mj-ea"/>
                </a:rPr>
                <a:t>情怀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848869" y="2543770"/>
              <a:ext cx="149647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第四部分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065750" y="3005435"/>
              <a:ext cx="1062711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mtClean="0" sz="3200">
                  <a:solidFill>
                    <a:schemeClr val="bg1"/>
                  </a:solidFill>
                  <a:latin typeface="+mj-ea"/>
                  <a:ea typeface="+mj-ea"/>
                </a:rPr>
                <a:t>情怀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6004560" y="1196460"/>
            <a:ext cx="182880" cy="518160"/>
          </a:xfrm>
          <a:prstGeom prst="rect">
            <a:avLst/>
          </a:prstGeom>
          <a:ln>
            <a:solidFill>
              <a:srgbClr val="61616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348102251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7410309" y="-1901401"/>
            <a:ext cx="5226368" cy="1097279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714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 smtClean="0"/>
              <a:t>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011190"/>
            <a:ext cx="5418183" cy="91310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200748" y="2220136"/>
            <a:ext cx="4568852" cy="2417729"/>
            <a:chOff x="5845148" y="2107697"/>
            <a:chExt cx="4568852" cy="2417729"/>
          </a:xfrm>
        </p:grpSpPr>
        <p:sp>
          <p:nvSpPr>
            <p:cNvPr id="3" name="文本框 2"/>
            <p:cNvSpPr txBox="1"/>
            <p:nvPr/>
          </p:nvSpPr>
          <p:spPr>
            <a:xfrm>
              <a:off x="5845148" y="2654842"/>
              <a:ext cx="40944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4400">
                  <a:solidFill>
                    <a:schemeClr val="bg1"/>
                  </a:solidFill>
                  <a:effectLst>
                    <a:outerShdw algn="tl" blurRad="165100" dir="2700000" dist="88900">
                      <a:srgbClr val="000000">
                        <a:alpha val="14000"/>
                      </a:srgbClr>
                    </a:outerShdw>
                  </a:effectLst>
                  <a:latin typeface="+mj-ea"/>
                  <a:ea typeface="+mj-ea"/>
                </a:rPr>
                <a:t>请输入你的情怀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845148" y="2107697"/>
              <a:ext cx="1808480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b="1" sz="4800">
                  <a:solidFill>
                    <a:schemeClr val="bg1"/>
                  </a:solidFill>
                  <a:effectLst>
                    <a:outerShdw algn="tl" blurRad="165100" dir="2700000" dist="88900">
                      <a:srgbClr val="000000">
                        <a:alpha val="14000"/>
                      </a:srgb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r>
                <a:rPr altLang="en-US" b="0" lang="zh-CN" smtClean="0" sz="3200">
                  <a:latin typeface="+mn-ea"/>
                  <a:ea typeface="+mn-ea"/>
                </a:rPr>
                <a:t>第四部分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5845148" y="3424283"/>
              <a:ext cx="4568852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en-US" lang="zh-CN" sz="1400">
                  <a:solidFill>
                    <a:srgbClr val="BDBDBD"/>
                  </a:solidFill>
                  <a:latin typeface="+mn-ea"/>
                </a:rPr>
                <a:t>将电源键从边框上移除并整合至 Home 键内，将 SIM 卡槽隐藏至右侧键内，在永无尽头的极简主义美学道路上。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5979391" y="4157880"/>
              <a:ext cx="1506855" cy="3657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anchor="ctr" rtlCol="0" wrap="none">
              <a:sp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  <a:latin typeface="+mn-ea"/>
                </a:rPr>
                <a:t>Smartisan T2</a:t>
              </a:r>
            </a:p>
          </p:txBody>
        </p:sp>
      </p:grpSp>
    </p:spTree>
    <p:extLst>
      <p:ext uri="{BB962C8B-B14F-4D97-AF65-F5344CB8AC3E}">
        <p14:creationId val="33532838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" name="文本框 83"/>
          <p:cNvSpPr txBox="1"/>
          <p:nvPr/>
        </p:nvSpPr>
        <p:spPr>
          <a:xfrm>
            <a:off x="6482636" y="2792686"/>
            <a:ext cx="279342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85" name="矩形 84"/>
          <p:cNvSpPr/>
          <p:nvPr/>
        </p:nvSpPr>
        <p:spPr>
          <a:xfrm>
            <a:off x="6558836" y="3341306"/>
            <a:ext cx="469336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2000">
                <a:solidFill>
                  <a:srgbClr val="BDBDBD"/>
                </a:solidFill>
                <a:latin typeface="+mn-ea"/>
              </a:rPr>
              <a:t>玻璃材质桌面主题。多宫格桌面新增以当前锁屏壁纸为背景的“毛玻璃”主题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544657" y="-103969"/>
            <a:ext cx="5796175" cy="10220735"/>
            <a:chOff x="6272315" y="355599"/>
            <a:chExt cx="5170385" cy="9117243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272315" y="355599"/>
              <a:ext cx="5170385" cy="9117243"/>
            </a:xfrm>
            <a:prstGeom prst="rect">
              <a:avLst/>
            </a:prstGeom>
          </p:spPr>
        </p:pic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158624" y="1802734"/>
              <a:ext cx="3409916" cy="6026826"/>
            </a:xfrm>
            <a:prstGeom prst="rect">
              <a:avLst/>
            </a:prstGeom>
          </p:spPr>
        </p:pic>
      </p:grpSp>
      <p:cxnSp>
        <p:nvCxnSpPr>
          <p:cNvPr id="89" name="直接连接符 88"/>
          <p:cNvCxnSpPr/>
          <p:nvPr/>
        </p:nvCxnSpPr>
        <p:spPr>
          <a:xfrm flipH="1">
            <a:off x="6388100" y="2908300"/>
            <a:ext cx="0" cy="179845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/>
          <p:cNvSpPr/>
          <p:nvPr/>
        </p:nvSpPr>
        <p:spPr>
          <a:xfrm>
            <a:off x="6691124" y="4270319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51165804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32350" y="4247432"/>
            <a:ext cx="8327300" cy="8849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762124" y="3301386"/>
            <a:ext cx="3122141" cy="3340691"/>
            <a:chOff x="7137509" y="644813"/>
            <a:chExt cx="3122141" cy="334069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464769" y="1426411"/>
              <a:ext cx="2452056" cy="1171105"/>
            </a:xfrm>
            <a:custGeom>
              <a:gdLst>
                <a:gd fmla="*/ 179899 w 2966988" name="connsiteX0"/>
                <a:gd fmla="*/ 0 h 1417037" name="connsiteY0"/>
                <a:gd fmla="*/ 2787090 w 2966988" name="connsiteX1"/>
                <a:gd fmla="*/ 0 h 1417037" name="connsiteY1"/>
                <a:gd fmla="*/ 2787938 w 2966988" name="connsiteX2"/>
                <a:gd fmla="*/ 1397 h 1417037" name="connsiteY2"/>
                <a:gd fmla="*/ 2966988 w 2966988" name="connsiteX3"/>
                <a:gd fmla="*/ 708518 h 1417037" name="connsiteY3"/>
                <a:gd fmla="*/ 2787938 w 2966988" name="connsiteX4"/>
                <a:gd fmla="*/ 1415639 h 1417037" name="connsiteY4"/>
                <a:gd fmla="*/ 2787089 w 2966988" name="connsiteX5"/>
                <a:gd fmla="*/ 1417037 h 1417037" name="connsiteY5"/>
                <a:gd fmla="*/ 179899 w 2966988" name="connsiteX6"/>
                <a:gd fmla="*/ 1417037 h 1417037" name="connsiteY6"/>
                <a:gd fmla="*/ 179050 w 2966988" name="connsiteX7"/>
                <a:gd fmla="*/ 1415639 h 1417037" name="connsiteY7"/>
                <a:gd fmla="*/ 0 w 2966988" name="connsiteX8"/>
                <a:gd fmla="*/ 708518 h 1417037" name="connsiteY8"/>
                <a:gd fmla="*/ 179050 w 2966988" name="connsiteX9"/>
                <a:gd fmla="*/ 1397 h 1417037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417037" w="2966988">
                  <a:moveTo>
                    <a:pt x="179899" y="0"/>
                  </a:moveTo>
                  <a:lnTo>
                    <a:pt x="2787090" y="0"/>
                  </a:lnTo>
                  <a:lnTo>
                    <a:pt x="2787938" y="1397"/>
                  </a:lnTo>
                  <a:cubicBezTo>
                    <a:pt x="2902126" y="211598"/>
                    <a:pt x="2966988" y="452483"/>
                    <a:pt x="2966988" y="708518"/>
                  </a:cubicBezTo>
                  <a:cubicBezTo>
                    <a:pt x="2966988" y="964553"/>
                    <a:pt x="2902126" y="1205438"/>
                    <a:pt x="2787938" y="1415639"/>
                  </a:cubicBezTo>
                  <a:lnTo>
                    <a:pt x="2787089" y="1417037"/>
                  </a:lnTo>
                  <a:lnTo>
                    <a:pt x="179899" y="1417037"/>
                  </a:lnTo>
                  <a:lnTo>
                    <a:pt x="179050" y="1415639"/>
                  </a:lnTo>
                  <a:cubicBezTo>
                    <a:pt x="64862" y="1205438"/>
                    <a:pt x="0" y="964553"/>
                    <a:pt x="0" y="708518"/>
                  </a:cubicBezTo>
                  <a:cubicBezTo>
                    <a:pt x="0" y="452483"/>
                    <a:pt x="64862" y="211598"/>
                    <a:pt x="179050" y="1397"/>
                  </a:cubicBezTo>
                  <a:close/>
                </a:path>
              </a:pathLst>
            </a:cu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137509" y="644813"/>
              <a:ext cx="3122141" cy="3340691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1615440" y="2062263"/>
            <a:ext cx="8961120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</a:rPr>
              <a:t>工匠精神的证明，隐藏在每一个值得被放大欣赏的细节中偏执于有用的细节，偏执于无用的细节，偏执于甚至不会被发现是有用还是无用的细节。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04360" y="1267067"/>
            <a:ext cx="3383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altLang="en-US" b="0" lang="zh-CN" smtClean="0" sz="3600">
                <a:solidFill>
                  <a:srgbClr val="010005"/>
                </a:solidFill>
                <a:effectLst/>
                <a:latin typeface="+mn-ea"/>
                <a:ea typeface="+mn-ea"/>
              </a:rPr>
              <a:t>请输入你的情怀</a:t>
            </a:r>
          </a:p>
        </p:txBody>
      </p:sp>
    </p:spTree>
    <p:extLst>
      <p:ext uri="{BB962C8B-B14F-4D97-AF65-F5344CB8AC3E}">
        <p14:creationId val="147828785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1944223" y="2827274"/>
            <a:ext cx="8303556" cy="3237552"/>
            <a:chOff x="1623578" y="2451999"/>
            <a:chExt cx="8944845" cy="348759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23578" y="2451999"/>
              <a:ext cx="1973241" cy="3487589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271314" y="2451999"/>
              <a:ext cx="1973242" cy="3487590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947446" y="2451999"/>
              <a:ext cx="1973241" cy="3487589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595182" y="2451999"/>
              <a:ext cx="1973241" cy="3487589"/>
            </a:xfrm>
            <a:prstGeom prst="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11031037" y="4205418"/>
            <a:ext cx="250257" cy="500514"/>
            <a:chOff x="6689558" y="882773"/>
            <a:chExt cx="250257" cy="500514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689558" y="882773"/>
              <a:ext cx="250257" cy="2502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6689558" y="1133030"/>
              <a:ext cx="250257" cy="2502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910707" y="4205418"/>
            <a:ext cx="250257" cy="500514"/>
            <a:chOff x="6689558" y="882773"/>
            <a:chExt cx="250257" cy="500514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689558" y="882773"/>
              <a:ext cx="250257" cy="2502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6689558" y="1133030"/>
              <a:ext cx="250257" cy="2502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/>
        </p:nvSpPr>
        <p:spPr>
          <a:xfrm>
            <a:off x="4759959" y="951901"/>
            <a:ext cx="26720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16" name="矩形 15"/>
          <p:cNvSpPr/>
          <p:nvPr/>
        </p:nvSpPr>
        <p:spPr>
          <a:xfrm>
            <a:off x="1944223" y="1596214"/>
            <a:ext cx="8303555" cy="6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400">
                <a:solidFill>
                  <a:srgbClr val="BDBDBD"/>
                </a:solidFill>
                <a:latin typeface="+mn-ea"/>
              </a:rPr>
              <a:t>将电源键从边框上移除并整合至 Home 键内，将 SIM 卡槽隐藏至右侧键内，在永无尽头的极简主义美学道路上，我们艰难又合理地去掉每一个不必要的开孔或疤痕，只为再减少一个设计上的遗憾。</a:t>
            </a:r>
          </a:p>
        </p:txBody>
      </p:sp>
    </p:spTree>
    <p:extLst>
      <p:ext uri="{BB962C8B-B14F-4D97-AF65-F5344CB8AC3E}">
        <p14:creationId val="367800694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86000" y="2374634"/>
            <a:ext cx="4381500" cy="2667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7236" y="2526444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4" name="矩形 3"/>
          <p:cNvSpPr/>
          <p:nvPr/>
        </p:nvSpPr>
        <p:spPr>
          <a:xfrm>
            <a:off x="969465" y="2988109"/>
            <a:ext cx="3034644" cy="184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左右声道独立专业运放芯片德州仪器OPA1612；</a:t>
            </a:r>
          </a:p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结合 Smartisan OS 无损音频解决方案；</a:t>
            </a:r>
          </a:p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还原真实的声音，打造令人沉醉的 Hi-Fi 音质。</a:t>
            </a:r>
          </a:p>
        </p:txBody>
      </p:sp>
      <p:cxnSp>
        <p:nvCxnSpPr>
          <p:cNvPr id="16" name="直接连接符 15"/>
          <p:cNvCxnSpPr>
            <a:endCxn id="2" idx="0"/>
          </p:cNvCxnSpPr>
          <p:nvPr/>
        </p:nvCxnSpPr>
        <p:spPr>
          <a:xfrm flipH="1">
            <a:off x="6076750" y="125130"/>
            <a:ext cx="19250" cy="22495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6000" y="5166761"/>
            <a:ext cx="0" cy="16912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556258" y="2526444"/>
            <a:ext cx="231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20" name="矩形 19"/>
          <p:cNvSpPr/>
          <p:nvPr/>
        </p:nvSpPr>
        <p:spPr>
          <a:xfrm>
            <a:off x="8267499" y="2988109"/>
            <a:ext cx="3034644" cy="1847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左右声道独立专业运放芯片德州仪器OPA1612；</a:t>
            </a:r>
          </a:p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结合 Smartisan OS 无损音频解决方案；</a:t>
            </a:r>
          </a:p>
          <a:p>
            <a:pPr indent="-342900" marL="342900">
              <a:lnSpc>
                <a:spcPct val="120000"/>
              </a:lnSpc>
              <a:buFont typeface="+mj-lt"/>
              <a:buAutoNum type="arabicPeriod"/>
            </a:pPr>
            <a:r>
              <a:rPr altLang="en-US" lang="zh-CN" sz="1600">
                <a:solidFill>
                  <a:schemeClr val="bg1">
                    <a:lumMod val="50000"/>
                  </a:schemeClr>
                </a:solidFill>
                <a:latin typeface="+mn-ea"/>
              </a:rPr>
              <a:t>还原真实的声音，打造令人沉醉的 Hi-Fi 音质。</a:t>
            </a:r>
          </a:p>
        </p:txBody>
      </p:sp>
      <p:sp>
        <p:nvSpPr>
          <p:cNvPr id="21" name="矩形 20"/>
          <p:cNvSpPr/>
          <p:nvPr/>
        </p:nvSpPr>
        <p:spPr>
          <a:xfrm>
            <a:off x="5121910" y="900966"/>
            <a:ext cx="194818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406770100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53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54396" y="2546895"/>
            <a:ext cx="9326880" cy="140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3600">
                <a:solidFill>
                  <a:schemeClr val="bg1"/>
                </a:solidFill>
              </a:rPr>
              <a:t>通往牛逼的路上，风景差得让人只想说脏话，</a:t>
            </a:r>
          </a:p>
          <a:p>
            <a:pPr>
              <a:lnSpc>
                <a:spcPct val="120000"/>
              </a:lnSpc>
            </a:pPr>
            <a:r>
              <a:rPr altLang="en-US" lang="zh-CN" smtClean="0" sz="3600">
                <a:solidFill>
                  <a:schemeClr val="bg1"/>
                </a:solidFill>
              </a:rPr>
              <a:t>但创业者在意的是远方。</a:t>
            </a:r>
          </a:p>
        </p:txBody>
      </p:sp>
      <p:sp>
        <p:nvSpPr>
          <p:cNvPr id="7" name="矩形 6"/>
          <p:cNvSpPr/>
          <p:nvPr/>
        </p:nvSpPr>
        <p:spPr>
          <a:xfrm>
            <a:off x="9817312" y="3646601"/>
            <a:ext cx="421662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8800">
                <a:solidFill>
                  <a:schemeClr val="bg1">
                    <a:lumMod val="8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8" name="矩形 7"/>
          <p:cNvSpPr/>
          <p:nvPr/>
        </p:nvSpPr>
        <p:spPr>
          <a:xfrm rot="10800000">
            <a:off x="744751" y="581854"/>
            <a:ext cx="1419290" cy="219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3800">
                <a:solidFill>
                  <a:schemeClr val="bg1">
                    <a:lumMod val="8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”</a:t>
            </a:r>
          </a:p>
        </p:txBody>
      </p:sp>
      <p:sp>
        <p:nvSpPr>
          <p:cNvPr id="9" name="矩形 8"/>
          <p:cNvSpPr/>
          <p:nvPr/>
        </p:nvSpPr>
        <p:spPr>
          <a:xfrm>
            <a:off x="8789282" y="4825430"/>
            <a:ext cx="15687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en-US" smtClean="0" sz="2000">
                <a:solidFill>
                  <a:schemeClr val="bg1"/>
                </a:solidFill>
                <a:latin typeface="+mn-ea"/>
              </a:rPr>
              <a:t>—— 罗永浩</a:t>
            </a:r>
          </a:p>
        </p:txBody>
      </p:sp>
    </p:spTree>
    <p:extLst>
      <p:ext uri="{BB962C8B-B14F-4D97-AF65-F5344CB8AC3E}">
        <p14:creationId val="2608868261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760393" y="2335441"/>
            <a:ext cx="4716780" cy="1645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5100">
                <a:solidFill>
                  <a:schemeClr val="bg1"/>
                </a:solidFill>
              </a:rPr>
              <a:t>以傲慢与偏执</a:t>
            </a:r>
          </a:p>
          <a:p>
            <a:pPr algn="ctr"/>
            <a:r>
              <a:rPr altLang="en-US" lang="zh-CN" smtClean="0" sz="5100">
                <a:solidFill>
                  <a:schemeClr val="bg1"/>
                </a:solidFill>
              </a:rPr>
              <a:t>回敬傲慢与偏见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51550" y="1981200"/>
            <a:ext cx="4044950" cy="2895600"/>
            <a:chOff x="6134376" y="2095902"/>
            <a:chExt cx="4051640" cy="2666197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134376" y="2095902"/>
              <a:ext cx="40516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134376" y="4762099"/>
              <a:ext cx="405164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6051550" y="4129653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/>
                </a:solidFill>
              </a:rPr>
              <a:t>罗永浩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t="-2"/>
          <a:stretch>
            <a:fillRect/>
          </a:stretch>
        </p:blipFill>
        <p:spPr>
          <a:xfrm>
            <a:off x="-156407" y="685978"/>
            <a:ext cx="6207957" cy="617202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53700" y="6381843"/>
            <a:ext cx="1286596" cy="145958"/>
          </a:xfrm>
          <a:prstGeom prst="rect">
            <a:avLst/>
          </a:prstGeom>
        </p:spPr>
      </p:pic>
    </p:spTree>
    <p:extLst>
      <p:ext uri="{BB962C8B-B14F-4D97-AF65-F5344CB8AC3E}">
        <p14:creationId val="13964344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048760" y="2792641"/>
            <a:ext cx="40944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bg1"/>
                </a:solidFill>
              </a:rPr>
              <a:t>本模板设计规范</a:t>
            </a:r>
          </a:p>
        </p:txBody>
      </p:sp>
      <p:sp>
        <p:nvSpPr>
          <p:cNvPr id="3" name="矩形 2"/>
          <p:cNvSpPr/>
          <p:nvPr/>
        </p:nvSpPr>
        <p:spPr>
          <a:xfrm>
            <a:off x="3807162" y="3562083"/>
            <a:ext cx="4577676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</a:rPr>
              <a:t>DESIGN SPECIFICATIONS</a:t>
            </a:r>
          </a:p>
        </p:txBody>
      </p:sp>
    </p:spTree>
    <p:extLst>
      <p:ext uri="{BB962C8B-B14F-4D97-AF65-F5344CB8AC3E}">
        <p14:creationId val="2285860048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089122" y="2291016"/>
            <a:ext cx="887758" cy="4514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>
                <a:solidFill>
                  <a:prstClr val="white"/>
                </a:solidFill>
              </a:rPr>
              <a:t>中文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8913" y="2218613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3200">
                <a:solidFill>
                  <a:srgbClr val="404040"/>
                </a:solidFill>
                <a:latin typeface="+mj-ea"/>
                <a:ea typeface="+mj-ea"/>
              </a:rPr>
              <a:t>微软雅黑</a:t>
            </a:r>
          </a:p>
        </p:txBody>
      </p:sp>
      <p:sp>
        <p:nvSpPr>
          <p:cNvPr id="6" name="矩形 5"/>
          <p:cNvSpPr/>
          <p:nvPr/>
        </p:nvSpPr>
        <p:spPr>
          <a:xfrm>
            <a:off x="2089122" y="4283790"/>
            <a:ext cx="887758" cy="451412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</a:rPr>
              <a:t>英文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14599" y="4217108"/>
            <a:ext cx="3205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rgbClr val="404040"/>
                </a:solidFill>
              </a:rPr>
              <a:t>Segoe UI Light 8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27473" y="2218613"/>
            <a:ext cx="30276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rgbClr val="404040"/>
                </a:solidFill>
              </a:rPr>
              <a:t>微软雅黑 Light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122425" y="3539295"/>
            <a:ext cx="9819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327473" y="4217107"/>
            <a:ext cx="1883092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3200">
                <a:solidFill>
                  <a:srgbClr val="404040"/>
                </a:solidFill>
                <a:latin typeface="Segoe UI"/>
              </a:rPr>
              <a:t>Segoe UI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98354" y="474385"/>
            <a:ext cx="930825" cy="702275"/>
            <a:chOff x="1187820" y="559052"/>
            <a:chExt cx="930825" cy="702275"/>
          </a:xfrm>
        </p:grpSpPr>
        <p:sp>
          <p:nvSpPr>
            <p:cNvPr id="11" name="文本框 10"/>
            <p:cNvSpPr txBox="1"/>
            <p:nvPr/>
          </p:nvSpPr>
          <p:spPr>
            <a:xfrm>
              <a:off x="1255908" y="559052"/>
              <a:ext cx="7924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400">
                  <a:solidFill>
                    <a:prstClr val="black"/>
                  </a:solidFill>
                  <a:latin typeface="微软雅黑"/>
                </a:rPr>
                <a:t>字体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187820" y="652928"/>
              <a:ext cx="0" cy="511876"/>
            </a:xfrm>
            <a:prstGeom prst="line">
              <a:avLst/>
            </a:prstGeom>
            <a:ln>
              <a:solidFill>
                <a:srgbClr val="1B3A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55908" y="922773"/>
              <a:ext cx="828993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1600">
                  <a:solidFill>
                    <a:prstClr val="black"/>
                  </a:solidFill>
                  <a:latin typeface="+mn-ea"/>
                </a:rPr>
                <a:t>FONTS</a:t>
              </a:r>
            </a:p>
          </p:txBody>
        </p:sp>
      </p:grpSp>
    </p:spTree>
    <p:extLst>
      <p:ext uri="{BB962C8B-B14F-4D97-AF65-F5344CB8AC3E}">
        <p14:creationId val="40106359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66442" y="474385"/>
            <a:ext cx="792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black"/>
                </a:solidFill>
                <a:latin typeface="微软雅黑"/>
              </a:rPr>
              <a:t>配色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798354" y="568261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66442" y="838106"/>
            <a:ext cx="10179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prstClr val="black"/>
                </a:solidFill>
                <a:latin typeface="+mn-ea"/>
              </a:rPr>
              <a:t>COLOUR</a:t>
            </a:r>
          </a:p>
        </p:txBody>
      </p:sp>
      <p:sp>
        <p:nvSpPr>
          <p:cNvPr id="6" name="椭圆 5"/>
          <p:cNvSpPr/>
          <p:nvPr/>
        </p:nvSpPr>
        <p:spPr>
          <a:xfrm>
            <a:off x="4206531" y="2982569"/>
            <a:ext cx="1271006" cy="518160"/>
          </a:xfrm>
          <a:prstGeom prst="ellipse">
            <a:avLst/>
          </a:prstGeom>
          <a:solidFill>
            <a:schemeClr val="tx1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52797" y="2982569"/>
            <a:ext cx="1271006" cy="518160"/>
          </a:xfrm>
          <a:prstGeom prst="ellipse">
            <a:avLst/>
          </a:prstGeom>
          <a:solidFill>
            <a:schemeClr val="accent1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60264" y="2982569"/>
            <a:ext cx="1271006" cy="518160"/>
          </a:xfrm>
          <a:prstGeom prst="ellipse">
            <a:avLst/>
          </a:prstGeom>
          <a:solidFill>
            <a:srgbClr val="616161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13996" y="2982569"/>
            <a:ext cx="1271006" cy="518160"/>
          </a:xfrm>
          <a:prstGeom prst="ellipse">
            <a:avLst/>
          </a:prstGeom>
          <a:solidFill>
            <a:srgbClr val="BDBDBD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lang="zh-CN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2544495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16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文本框 24"/>
          <p:cNvSpPr txBox="1"/>
          <p:nvPr/>
        </p:nvSpPr>
        <p:spPr>
          <a:xfrm>
            <a:off x="8478474" y="-1901401"/>
            <a:ext cx="5226368" cy="1097279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714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r>
              <a:rPr altLang="zh-CN" lang="en-US"/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56371" y="3638577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56371" y="3091431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altLang="en-US" b="0" lang="zh-CN" sz="3200">
                <a:latin typeface="+mn-ea"/>
                <a:ea typeface="+mn-ea"/>
              </a:rPr>
              <a:t>第一部分</a:t>
            </a:r>
          </a:p>
        </p:txBody>
      </p:sp>
      <p:sp>
        <p:nvSpPr>
          <p:cNvPr id="21" name="矩形 20"/>
          <p:cNvSpPr/>
          <p:nvPr/>
        </p:nvSpPr>
        <p:spPr>
          <a:xfrm>
            <a:off x="5756370" y="4408019"/>
            <a:ext cx="536080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BDBDBD"/>
                </a:solidFill>
                <a:latin typeface="+mn-ea"/>
              </a:rPr>
              <a:t>将电源键从边框上移除并整合至 Home 键内，将 SIM 卡槽隐藏至右侧键内，在永无尽头的极简主义美学道路上，我们艰难又合理地去掉每一个不必要的开孔或疤痕，只为再减少一个设计上的遗憾。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890614" y="5366493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265943927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6442" y="474385"/>
            <a:ext cx="16306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black"/>
                </a:solidFill>
                <a:latin typeface="微软雅黑"/>
              </a:rPr>
              <a:t>素材&amp;参考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98354" y="568261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66442" y="838106"/>
            <a:ext cx="12592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prstClr val="black"/>
                </a:solidFill>
                <a:latin typeface="+mn-ea"/>
              </a:rPr>
              <a:t>REFERENCE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6442" y="3217585"/>
            <a:ext cx="2011680" cy="45720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typeface="微软雅黑"/>
              </a:rPr>
              <a:t>锤子科技官网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8354" y="3759200"/>
            <a:ext cx="19989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prstClr val="black"/>
                </a:solidFill>
                <a:latin typeface="+mn-ea"/>
              </a:rPr>
              <a:t>www.smartisan.com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99437" y="1266811"/>
            <a:ext cx="6049339" cy="35828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algn="bl" blurRad="76200" dir="18900000" kx="-1200000" rotWithShape="0" sy="23000">
              <a:prstClr val="black">
                <a:alpha val="1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8065" y="2306348"/>
            <a:ext cx="6049339" cy="35828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algn="bl" blurRad="76200" dir="18900000" kx="-1200000" rotWithShape="0" sy="2300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val="634911278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866442" y="474385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prstClr val="black"/>
                </a:solidFill>
                <a:latin typeface="微软雅黑"/>
              </a:rPr>
              <a:t>其余图片素材来源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98354" y="568261"/>
            <a:ext cx="0" cy="511876"/>
          </a:xfrm>
          <a:prstGeom prst="line">
            <a:avLst/>
          </a:prstGeom>
          <a:ln>
            <a:solidFill>
              <a:srgbClr val="1B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66442" y="838106"/>
            <a:ext cx="1991042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600">
                <a:solidFill>
                  <a:prstClr val="black"/>
                </a:solidFill>
                <a:latin typeface="+mn-ea"/>
              </a:rPr>
              <a:t>PICTURE MATERIAL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738869"/>
            <a:ext cx="12192000" cy="41191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632961" y="1610376"/>
            <a:ext cx="2926080" cy="45720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2400">
                <a:solidFill>
                  <a:schemeClr val="bg1"/>
                </a:solidFill>
                <a:latin typeface="微软雅黑"/>
              </a:rPr>
              <a:t>免费可商用高清图库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72307" y="2171562"/>
            <a:ext cx="18275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lang="en-US" smtClean="0" sz="1600">
                <a:solidFill>
                  <a:prstClr val="black"/>
                </a:solidFill>
                <a:latin typeface="+mn-ea"/>
              </a:rPr>
              <a:t>www.pixabay.com</a:t>
            </a:r>
          </a:p>
        </p:txBody>
      </p:sp>
    </p:spTree>
    <p:extLst>
      <p:ext uri="{BB962C8B-B14F-4D97-AF65-F5344CB8AC3E}">
        <p14:creationId val="1719594421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-2"/>
          <a:stretch>
            <a:fillRect/>
          </a:stretch>
        </p:blipFill>
        <p:spPr>
          <a:xfrm>
            <a:off x="-156407" y="685978"/>
            <a:ext cx="6207957" cy="617202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22108" y="3686887"/>
            <a:ext cx="4488679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500">
                <a:solidFill>
                  <a:schemeClr val="bg1"/>
                </a:solidFill>
              </a:rPr>
              <a:t>——Smartisan T2 情怀PPT模板</a:t>
            </a:r>
          </a:p>
        </p:txBody>
      </p:sp>
      <p:sp>
        <p:nvSpPr>
          <p:cNvPr id="4" name="矩形 3"/>
          <p:cNvSpPr/>
          <p:nvPr/>
        </p:nvSpPr>
        <p:spPr>
          <a:xfrm>
            <a:off x="5965357" y="2571660"/>
            <a:ext cx="4480242" cy="1280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7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THANKS</a:t>
            </a:r>
          </a:p>
        </p:txBody>
      </p:sp>
      <p:sp>
        <p:nvSpPr>
          <p:cNvPr id="7" name="矩形 6"/>
          <p:cNvSpPr/>
          <p:nvPr/>
        </p:nvSpPr>
        <p:spPr>
          <a:xfrm>
            <a:off x="6109299" y="4237080"/>
            <a:ext cx="2611189" cy="39624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</a:rPr>
              <a:t>锤友: @Simon_阿文</a:t>
            </a:r>
          </a:p>
        </p:txBody>
      </p:sp>
    </p:spTree>
    <p:extLst>
      <p:ext uri="{BB962C8B-B14F-4D97-AF65-F5344CB8AC3E}">
        <p14:creationId val="259139862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15229" y="215901"/>
            <a:ext cx="5730289" cy="6642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1766" y="1734369"/>
            <a:ext cx="381190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rgbClr val="BDBDBD"/>
                </a:solidFill>
              </a:rPr>
              <a:t>Smartisan T2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1766" y="3097468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骁龙™808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72472" y="3258294"/>
            <a:ext cx="7924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</a:rPr>
              <a:t>处理器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1766" y="3837125"/>
            <a:ext cx="14909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1300万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99385" y="3997951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</a:rPr>
              <a:t>主摄像头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60900" y="3097468"/>
            <a:ext cx="18973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16/32 GB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02017" y="3258294"/>
            <a:ext cx="589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</a:rPr>
              <a:t>容量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60899" y="3837125"/>
            <a:ext cx="1152842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>
                <a:solidFill>
                  <a:schemeClr val="tx1">
                    <a:lumMod val="50000"/>
                    <a:lumOff val="50000"/>
                  </a:schemeClr>
                </a:solidFill>
              </a:rPr>
              <a:t>4.95‘’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15659" y="3997951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600">
                <a:solidFill>
                  <a:schemeClr val="tx1">
                    <a:lumMod val="50000"/>
                    <a:lumOff val="50000"/>
                  </a:schemeClr>
                </a:solidFill>
              </a:rPr>
              <a:t>全高清显示屏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91766" y="2786917"/>
            <a:ext cx="5290663" cy="1810831"/>
            <a:chOff x="1244166" y="3030814"/>
            <a:chExt cx="5290663" cy="1810831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244166" y="3030814"/>
              <a:ext cx="52906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44166" y="4841645"/>
              <a:ext cx="5290663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091766" y="4862806"/>
            <a:ext cx="2549842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616161"/>
                </a:solidFill>
              </a:rPr>
              <a:t>1920 x 1080 分辨率，445 PPI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160900" y="4862806"/>
            <a:ext cx="18211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616161"/>
                </a:solidFill>
              </a:rPr>
              <a:t>NFC蓝牙 4.1 LE支持</a:t>
            </a:r>
          </a:p>
        </p:txBody>
      </p:sp>
    </p:spTree>
    <p:extLst>
      <p:ext uri="{BB962C8B-B14F-4D97-AF65-F5344CB8AC3E}">
        <p14:creationId val="418749757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图表 6"/>
          <p:cNvGraphicFramePr/>
          <p:nvPr>
            <p:extLst>
              <p:ext uri="{D42A27DB-BD31-4B8C-83A1-F6EECF244321}">
                <p14:modId val="2215870843"/>
              </p:ext>
            </p:extLst>
          </p:nvPr>
        </p:nvGraphicFramePr>
        <p:xfrm>
          <a:off x="1115433" y="1212172"/>
          <a:ext cx="5197026" cy="4638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文本框 16"/>
          <p:cNvSpPr txBox="1"/>
          <p:nvPr/>
        </p:nvSpPr>
        <p:spPr>
          <a:xfrm flipH="1">
            <a:off x="3198935" y="1892540"/>
            <a:ext cx="479618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>
                    <a:lumMod val="50000"/>
                  </a:schemeClr>
                </a:solidFill>
              </a:rPr>
              <a:t>9%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75052" y="3127475"/>
            <a:ext cx="1832292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6000">
                <a:solidFill>
                  <a:schemeClr val="bg1"/>
                </a:solidFill>
                <a:latin typeface="+mj-ea"/>
                <a:ea typeface="+mj-ea"/>
              </a:rPr>
              <a:t>58%</a:t>
            </a:r>
          </a:p>
        </p:txBody>
      </p:sp>
      <p:sp>
        <p:nvSpPr>
          <p:cNvPr id="9" name="矩形 8"/>
          <p:cNvSpPr/>
          <p:nvPr/>
        </p:nvSpPr>
        <p:spPr>
          <a:xfrm>
            <a:off x="6978349" y="2605235"/>
            <a:ext cx="4247681" cy="111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616161"/>
                </a:solidFill>
                <a:latin typeface="+mn-ea"/>
              </a:rPr>
              <a:t>将电源键从边框上移除并整合至 Home 键内，将 SIM 卡槽隐藏至右侧键内，在永无尽头的极简主义美学道路上，我们艰难又合理地去掉每一个不必要的开孔或疤痕，只为再减少一个设计上的遗憾。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78446" y="1687725"/>
            <a:ext cx="3483229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b="1" lang="zh-CN" smtClean="0" sz="3200">
                <a:solidFill>
                  <a:srgbClr val="616161"/>
                </a:solidFill>
                <a:latin typeface="+mj-ea"/>
                <a:ea typeface="+mj-ea"/>
              </a:rPr>
              <a:t>情怀标题&amp;数据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978350" y="2415760"/>
            <a:ext cx="4247680" cy="1579996"/>
            <a:chOff x="7207719" y="3487424"/>
            <a:chExt cx="2323329" cy="157999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207719" y="3487424"/>
              <a:ext cx="2323329" cy="0"/>
            </a:xfrm>
            <a:prstGeom prst="line">
              <a:avLst/>
            </a:prstGeom>
            <a:ln>
              <a:solidFill>
                <a:srgbClr val="61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7207719" y="5067420"/>
              <a:ext cx="2323329" cy="0"/>
            </a:xfrm>
            <a:prstGeom prst="line">
              <a:avLst/>
            </a:prstGeom>
            <a:ln>
              <a:solidFill>
                <a:srgbClr val="61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 flipH="1">
            <a:off x="2409154" y="2415760"/>
            <a:ext cx="64907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40" name="文本框 39"/>
          <p:cNvSpPr txBox="1"/>
          <p:nvPr/>
        </p:nvSpPr>
        <p:spPr>
          <a:xfrm flipH="1">
            <a:off x="2256754" y="3686364"/>
            <a:ext cx="801473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</a:rPr>
              <a:t>23%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4725" y="1212172"/>
            <a:ext cx="5478441" cy="5861932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988536" y="4206938"/>
            <a:ext cx="1213167" cy="304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>
                    <a:lumMod val="50000"/>
                  </a:schemeClr>
                </a:solidFill>
                <a:latin typeface="+mn-ea"/>
              </a:rPr>
              <a:t>Smartisan T2</a:t>
            </a: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6006164" y="2042740"/>
            <a:ext cx="487769" cy="5624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6493933" y="2042739"/>
            <a:ext cx="3437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4211185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72343" y="368299"/>
            <a:ext cx="3095666" cy="64897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50831" y="2809775"/>
            <a:ext cx="5588669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400">
                <a:solidFill>
                  <a:srgbClr val="BDBDBD"/>
                </a:solidFill>
                <a:latin typeface="+mn-ea"/>
              </a:rPr>
              <a:t>Smartisan OS 是基于 Android™ 深度优化和改良的操作系统，它所追求的美观、简洁、高效与 Smartisan 手机硬件的设计内外呼应、相得益彰。精美的界面、动人心弦的动画、接近完美的中文字体，还有“远程协助”、“车载模式”等上百项体贴入微的功能改进，让你在日常使用中，时刻感受到 Smartisan OS 带来的卓越体验。</a:t>
            </a:r>
          </a:p>
        </p:txBody>
      </p:sp>
      <p:sp>
        <p:nvSpPr>
          <p:cNvPr id="4" name="矩形 3"/>
          <p:cNvSpPr/>
          <p:nvPr/>
        </p:nvSpPr>
        <p:spPr>
          <a:xfrm>
            <a:off x="5650831" y="2052645"/>
            <a:ext cx="3997693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mtClean="0" sz="3600">
                <a:solidFill>
                  <a:schemeClr val="bg1"/>
                </a:solidFill>
                <a:latin typeface="+mn-ea"/>
              </a:rPr>
              <a:t>请输入你的情怀</a:t>
            </a:r>
          </a:p>
        </p:txBody>
      </p:sp>
      <p:sp>
        <p:nvSpPr>
          <p:cNvPr id="5" name="矩形 4"/>
          <p:cNvSpPr/>
          <p:nvPr/>
        </p:nvSpPr>
        <p:spPr>
          <a:xfrm>
            <a:off x="5781325" y="4363193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395316194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38250" y="1867302"/>
            <a:ext cx="5073650" cy="3123397"/>
            <a:chOff x="1238250" y="1702202"/>
            <a:chExt cx="5073650" cy="3123397"/>
          </a:xfrm>
        </p:grpSpPr>
        <p:sp>
          <p:nvSpPr>
            <p:cNvPr id="4" name="矩形 3"/>
            <p:cNvSpPr/>
            <p:nvPr/>
          </p:nvSpPr>
          <p:spPr>
            <a:xfrm>
              <a:off x="1238250" y="1956908"/>
              <a:ext cx="5073650" cy="228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altLang="en-US" lang="zh-CN" sz="4800"/>
                <a:t>未来属于我们当中</a:t>
              </a:r>
            </a:p>
            <a:p>
              <a:pPr algn="just"/>
              <a:r>
                <a:rPr altLang="en-US" lang="zh-CN" sz="4800"/>
                <a:t>那些仍然愿意弄脏双手的少数分子。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321076" y="1702202"/>
              <a:ext cx="49908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321076" y="4825599"/>
              <a:ext cx="49908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238250" y="4150606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2400"/>
                <a:t>罗永浩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53700" y="6381843"/>
            <a:ext cx="1286596" cy="145958"/>
          </a:xfrm>
          <a:prstGeom prst="rect">
            <a:avLst/>
          </a:prstGeom>
        </p:spPr>
      </p:pic>
    </p:spTree>
    <p:extLst>
      <p:ext uri="{BB962C8B-B14F-4D97-AF65-F5344CB8AC3E}">
        <p14:creationId val="179156452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-301900" y="-2001797"/>
            <a:ext cx="5226368" cy="10972798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71400">
                <a:solidFill>
                  <a:schemeClr val="tx1">
                    <a:lumMod val="75000"/>
                    <a:lumOff val="25000"/>
                    <a:alpha val="10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77450" y="0"/>
            <a:ext cx="4414550" cy="53536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22471" y="2992457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rPr>
              <a:t>请输入你的情怀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471" y="2445312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b="1" sz="4800">
                <a:solidFill>
                  <a:schemeClr val="bg1"/>
                </a:solidFill>
                <a:effectLst>
                  <a:outerShdw algn="tl" blurRad="165100" dir="2700000" dist="88900">
                    <a:srgbClr val="000000">
                      <a:alpha val="14000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altLang="en-US" b="0" lang="zh-CN" smtClean="0" sz="3200">
                <a:latin typeface="+mn-ea"/>
                <a:ea typeface="+mn-ea"/>
              </a:rPr>
              <a:t>第二部分</a:t>
            </a:r>
          </a:p>
        </p:txBody>
      </p:sp>
      <p:sp>
        <p:nvSpPr>
          <p:cNvPr id="8" name="矩形 7"/>
          <p:cNvSpPr/>
          <p:nvPr/>
        </p:nvSpPr>
        <p:spPr>
          <a:xfrm>
            <a:off x="1222471" y="3761898"/>
            <a:ext cx="5360808" cy="85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en-US" lang="zh-CN" sz="1400">
                <a:solidFill>
                  <a:srgbClr val="BDBDBD"/>
                </a:solidFill>
                <a:latin typeface="+mn-ea"/>
              </a:rPr>
              <a:t>将电源键从边框上移除并整合至 Home 键内，将 SIM 卡槽隐藏至右侧键内，在永无尽头的极简主义美学道路上，我们艰难又合理地去掉每一个不必要的开孔或疤痕，只为再减少一个设计上的遗憾。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6713" y="4720373"/>
            <a:ext cx="1506855" cy="3657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rtlCol="0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typeface="+mn-ea"/>
              </a:rPr>
              <a:t>Smartisan T2</a:t>
            </a:r>
          </a:p>
        </p:txBody>
      </p:sp>
    </p:spTree>
    <p:extLst>
      <p:ext uri="{BB962C8B-B14F-4D97-AF65-F5344CB8AC3E}">
        <p14:creationId val="278200879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09271" y="2223536"/>
            <a:ext cx="2223408" cy="3920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90408" y="2845844"/>
            <a:ext cx="1466357" cy="25917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84296" y="2223536"/>
            <a:ext cx="2223408" cy="3920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5433" y="2845844"/>
            <a:ext cx="1466357" cy="25917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59321" y="2223536"/>
            <a:ext cx="2223408" cy="392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40458" y="2845844"/>
            <a:ext cx="1466357" cy="25917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88708" y="1661259"/>
            <a:ext cx="921458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616161"/>
                </a:solidFill>
                <a:latin typeface="+mn-ea"/>
              </a:rPr>
              <a:t>你的 Smartisan 手机可以方便地通过网络操作另一台 Smartisan 手机，以帮助对方</a:t>
            </a:r>
          </a:p>
        </p:txBody>
      </p:sp>
      <p:sp>
        <p:nvSpPr>
          <p:cNvPr id="3" name="矩形 2"/>
          <p:cNvSpPr/>
          <p:nvPr/>
        </p:nvSpPr>
        <p:spPr>
          <a:xfrm>
            <a:off x="1488708" y="997903"/>
            <a:ext cx="921458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3600">
                <a:latin typeface="+mn-ea"/>
              </a:rPr>
              <a:t>远程协助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683359" y="3891437"/>
            <a:ext cx="250257" cy="500514"/>
            <a:chOff x="6689558" y="882773"/>
            <a:chExt cx="250257" cy="50051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689558" y="882773"/>
              <a:ext cx="250257" cy="250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6689558" y="1133030"/>
              <a:ext cx="250257" cy="250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258384" y="3891437"/>
            <a:ext cx="250257" cy="500514"/>
            <a:chOff x="6689558" y="882773"/>
            <a:chExt cx="250257" cy="50051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689558" y="882773"/>
              <a:ext cx="250257" cy="250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689558" y="1133030"/>
              <a:ext cx="250257" cy="25025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71288944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2015模板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1C23"/>
      </a:accent1>
      <a:accent2>
        <a:srgbClr val="25243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imon PPT">
      <a:majorFont>
        <a:latin typeface="Segoe UI Light 8"/>
        <a:ea typeface="微软雅黑"/>
        <a:cs typeface="Arial"/>
      </a:majorFont>
      <a:minorFont>
        <a:latin typeface="Segoe UI Light 8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anchor="ctr" rtlCol="0" wrap="square">
        <a:spAutoFit/>
      </a:bodyPr>
      <a:lstStyle>
        <a:defPPr algn="ctr">
          <a:defRPr sz="2800">
            <a:solidFill>
              <a:schemeClr val="bg1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139</Paragraphs>
  <Slides>32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2">
      <vt:lpstr>Arial</vt:lpstr>
      <vt:lpstr>Segoe UI Light 8</vt:lpstr>
      <vt:lpstr>微软雅黑</vt:lpstr>
      <vt:lpstr>微软雅黑 Light</vt:lpstr>
      <vt:lpstr>Calibri Light</vt:lpstr>
      <vt:lpstr>Calibri</vt:lpstr>
      <vt:lpstr>等线 Light</vt:lpstr>
      <vt:lpstr>等线</vt:lpstr>
      <vt:lpstr>Segoe UI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2021-08-22T11:52:14Z</dcterms:created>
  <cp:lastPrinted>2021-08-22T11:52:14Z</cp:lastPrinted>
  <dcterms:modified xsi:type="dcterms:W3CDTF">2021-08-22T05:39:22Z</dcterms:modified>
  <cp:revision>1</cp:revision>
</cp:coreProperties>
</file>