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328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72" r:id="rId29"/>
    <p:sldId id="338" r:id="rId30"/>
    <p:sldId id="339" r:id="rId31"/>
    <p:sldId id="340" r:id="rId32"/>
    <p:sldId id="341" r:id="rId33"/>
    <p:sldId id="342" r:id="rId34"/>
    <p:sldId id="343" r:id="rId35"/>
    <p:sldId id="373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13" r:id="rId64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slides/slide44.xml" Type="http://schemas.openxmlformats.org/officeDocument/2006/relationships/slide"/><Relationship Id="rId48" Target="slides/slide45.xml" Type="http://schemas.openxmlformats.org/officeDocument/2006/relationships/slide"/><Relationship Id="rId49" Target="slides/slide46.xml" Type="http://schemas.openxmlformats.org/officeDocument/2006/relationships/slide"/><Relationship Id="rId5" Target="slides/slide2.xml" Type="http://schemas.openxmlformats.org/officeDocument/2006/relationships/slide"/><Relationship Id="rId50" Target="slides/slide47.xml" Type="http://schemas.openxmlformats.org/officeDocument/2006/relationships/slide"/><Relationship Id="rId51" Target="slides/slide48.xml" Type="http://schemas.openxmlformats.org/officeDocument/2006/relationships/slide"/><Relationship Id="rId52" Target="slides/slide49.xml" Type="http://schemas.openxmlformats.org/officeDocument/2006/relationships/slide"/><Relationship Id="rId53" Target="slides/slide50.xml" Type="http://schemas.openxmlformats.org/officeDocument/2006/relationships/slide"/><Relationship Id="rId54" Target="slides/slide51.xml" Type="http://schemas.openxmlformats.org/officeDocument/2006/relationships/slide"/><Relationship Id="rId55" Target="slides/slide52.xml" Type="http://schemas.openxmlformats.org/officeDocument/2006/relationships/slide"/><Relationship Id="rId56" Target="slides/slide53.xml" Type="http://schemas.openxmlformats.org/officeDocument/2006/relationships/slide"/><Relationship Id="rId57" Target="slides/slide54.xml" Type="http://schemas.openxmlformats.org/officeDocument/2006/relationships/slide"/><Relationship Id="rId58" Target="slides/slide55.xml" Type="http://schemas.openxmlformats.org/officeDocument/2006/relationships/slide"/><Relationship Id="rId59" Target="slides/slide56.xml" Type="http://schemas.openxmlformats.org/officeDocument/2006/relationships/slide"/><Relationship Id="rId6" Target="slides/slide3.xml" Type="http://schemas.openxmlformats.org/officeDocument/2006/relationships/slide"/><Relationship Id="rId60" Target="slides/slide57.xml" Type="http://schemas.openxmlformats.org/officeDocument/2006/relationships/slide"/><Relationship Id="rId61" Target="slides/slide58.xml" Type="http://schemas.openxmlformats.org/officeDocument/2006/relationships/slide"/><Relationship Id="rId62" Target="slides/slide59.xml" Type="http://schemas.openxmlformats.org/officeDocument/2006/relationships/slide"/><Relationship Id="rId63" Target="slides/slide60.xml" Type="http://schemas.openxmlformats.org/officeDocument/2006/relationships/slide"/><Relationship Id="rId64" Target="slides/slide61.xml" Type="http://schemas.openxmlformats.org/officeDocument/2006/relationships/slide"/><Relationship Id="rId65" Target="tags/tag1.xml" Type="http://schemas.openxmlformats.org/officeDocument/2006/relationships/tags"/><Relationship Id="rId66" Target="presProps.xml" Type="http://schemas.openxmlformats.org/officeDocument/2006/relationships/presProps"/><Relationship Id="rId67" Target="viewProps.xml" Type="http://schemas.openxmlformats.org/officeDocument/2006/relationships/viewProps"/><Relationship Id="rId68" Target="theme/theme1.xml" Type="http://schemas.openxmlformats.org/officeDocument/2006/relationships/theme"/><Relationship Id="rId69" Target="tableStyles.xml" Type="http://schemas.openxmlformats.org/officeDocument/2006/relationships/tableStyles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1CD7F-E110-4A74-9531-D198C76E4440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B625-46E1-4AAF-B57D-917D7AF6C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06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1.xml.rels><?xml version="1.0" encoding="UTF-8" standalone="yes"?><Relationships xmlns="http://schemas.openxmlformats.org/package/2006/relationships"><Relationship Id="rId1" Target="../slides/slide4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2.xml.rels><?xml version="1.0" encoding="UTF-8" standalone="yes"?><Relationships xmlns="http://schemas.openxmlformats.org/package/2006/relationships"><Relationship Id="rId1" Target="../slides/slide4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3.xml.rels><?xml version="1.0" encoding="UTF-8" standalone="yes"?><Relationships xmlns="http://schemas.openxmlformats.org/package/2006/relationships"><Relationship Id="rId1" Target="../slides/slide4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4.xml.rels><?xml version="1.0" encoding="UTF-8" standalone="yes"?><Relationships xmlns="http://schemas.openxmlformats.org/package/2006/relationships"><Relationship Id="rId1" Target="../slides/slide4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5.xml.rels><?xml version="1.0" encoding="UTF-8" standalone="yes"?><Relationships xmlns="http://schemas.openxmlformats.org/package/2006/relationships"><Relationship Id="rId1" Target="../slides/slide4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6.xml.rels><?xml version="1.0" encoding="UTF-8" standalone="yes"?><Relationships xmlns="http://schemas.openxmlformats.org/package/2006/relationships"><Relationship Id="rId1" Target="../slides/slide4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7.xml.rels><?xml version="1.0" encoding="UTF-8" standalone="yes"?><Relationships xmlns="http://schemas.openxmlformats.org/package/2006/relationships"><Relationship Id="rId1" Target="../slides/slide4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8.xml.rels><?xml version="1.0" encoding="UTF-8" standalone="yes"?><Relationships xmlns="http://schemas.openxmlformats.org/package/2006/relationships"><Relationship Id="rId1" Target="../slides/slide4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9.xml.rels><?xml version="1.0" encoding="UTF-8" standalone="yes"?><Relationships xmlns="http://schemas.openxmlformats.org/package/2006/relationships"><Relationship Id="rId1" Target="../slides/slide4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0.xml.rels><?xml version="1.0" encoding="UTF-8" standalone="yes"?><Relationships xmlns="http://schemas.openxmlformats.org/package/2006/relationships"><Relationship Id="rId1" Target="../slides/slide5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1.xml.rels><?xml version="1.0" encoding="UTF-8" standalone="yes"?><Relationships xmlns="http://schemas.openxmlformats.org/package/2006/relationships"><Relationship Id="rId1" Target="../slides/slide5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2.xml.rels><?xml version="1.0" encoding="UTF-8" standalone="yes"?><Relationships xmlns="http://schemas.openxmlformats.org/package/2006/relationships"><Relationship Id="rId1" Target="../slides/slide5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3.xml.rels><?xml version="1.0" encoding="UTF-8" standalone="yes"?><Relationships xmlns="http://schemas.openxmlformats.org/package/2006/relationships"><Relationship Id="rId1" Target="../slides/slide5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4.xml.rels><?xml version="1.0" encoding="UTF-8" standalone="yes"?><Relationships xmlns="http://schemas.openxmlformats.org/package/2006/relationships"><Relationship Id="rId1" Target="../slides/slide5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5.xml.rels><?xml version="1.0" encoding="UTF-8" standalone="yes"?><Relationships xmlns="http://schemas.openxmlformats.org/package/2006/relationships"><Relationship Id="rId1" Target="../slides/slide5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6.xml.rels><?xml version="1.0" encoding="UTF-8" standalone="yes"?><Relationships xmlns="http://schemas.openxmlformats.org/package/2006/relationships"><Relationship Id="rId1" Target="../slides/slide5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7.xml.rels><?xml version="1.0" encoding="UTF-8" standalone="yes"?><Relationships xmlns="http://schemas.openxmlformats.org/package/2006/relationships"><Relationship Id="rId1" Target="../slides/slide5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8.xml.rels><?xml version="1.0" encoding="UTF-8" standalone="yes"?><Relationships xmlns="http://schemas.openxmlformats.org/package/2006/relationships"><Relationship Id="rId1" Target="../slides/slide5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9.xml.rels><?xml version="1.0" encoding="UTF-8" standalone="yes"?><Relationships xmlns="http://schemas.openxmlformats.org/package/2006/relationships"><Relationship Id="rId1" Target="../slides/slide5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0.xml.rels><?xml version="1.0" encoding="UTF-8" standalone="yes"?><Relationships xmlns="http://schemas.openxmlformats.org/package/2006/relationships"><Relationship Id="rId1" Target="../slides/slide6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1.xml.rels><?xml version="1.0" encoding="UTF-8" standalone="yes"?><Relationships xmlns="http://schemas.openxmlformats.org/package/2006/relationships"><Relationship Id="rId1" Target="../slides/slide6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013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529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278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4295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9622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268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059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540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8540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087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790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545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9851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863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059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5633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6228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7282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436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3652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0740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877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8436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0398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9451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7147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4239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2378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24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3354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3015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148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196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2939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0964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5415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0211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9910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39961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06025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92580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4267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5785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80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06535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0246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78581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32557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80898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63346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65640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90524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02602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2048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792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17491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40589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410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74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4836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64436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883747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93413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543640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57037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53050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208923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04429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82684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27710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941928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11530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911424" y="646977"/>
            <a:ext cx="1128057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65872" y="70516"/>
            <a:ext cx="4176836" cy="5764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smtClean="0"/>
              <a:t>点击输入标题内容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t="21345" b="27205"/>
          <a:stretch>
            <a:fillRect/>
          </a:stretch>
        </p:blipFill>
        <p:spPr>
          <a:xfrm>
            <a:off x="-7292" y="-99392"/>
            <a:ext cx="2239346" cy="864096"/>
          </a:xfrm>
          <a:prstGeom prst="rect">
            <a:avLst/>
          </a:prstGeom>
        </p:spPr>
      </p:pic>
      <p:sp>
        <p:nvSpPr>
          <p:cNvPr id="13" name="五边形 12"/>
          <p:cNvSpPr/>
          <p:nvPr userDrawn="1"/>
        </p:nvSpPr>
        <p:spPr>
          <a:xfrm rot="10800000">
            <a:off x="11509648" y="6381328"/>
            <a:ext cx="672752" cy="36004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519248" y="6381328"/>
            <a:ext cx="672752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13570" t="8940" r="14585"/>
          <a:stretch>
            <a:fillRect/>
          </a:stretch>
        </p:blipFill>
        <p:spPr>
          <a:xfrm>
            <a:off x="5231904" y="1412776"/>
            <a:ext cx="6480720" cy="5133764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019560" y="2503748"/>
            <a:ext cx="3312120" cy="91440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accent2">
                    <a:lumMod val="50000"/>
                  </a:schemeClr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smtClean="0"/>
              <a:t>第一部分</a:t>
            </a:r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3501008"/>
            <a:ext cx="5375920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3583868"/>
            <a:ext cx="5112568" cy="91440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smtClean="0"/>
              <a:t>点击输入章节标题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078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29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30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0.xml" Type="http://schemas.openxmlformats.org/officeDocument/2006/relationships/notesSlide"/><Relationship Id="rId3" Target="../media/image32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1.xml" Type="http://schemas.openxmlformats.org/officeDocument/2006/relationships/notesSlide"/><Relationship Id="rId3" Target="../media/image33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2.xml" Type="http://schemas.openxmlformats.org/officeDocument/2006/relationships/notesSlide"/><Relationship Id="rId3" Target="../media/image34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3.xml" Type="http://schemas.openxmlformats.org/officeDocument/2006/relationships/notesSlide"/><Relationship Id="rId3" Target="../media/image35.jpe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4.xml" Type="http://schemas.openxmlformats.org/officeDocument/2006/relationships/notesSlide"/><Relationship Id="rId3" Target="../media/image36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5.xml" Type="http://schemas.openxmlformats.org/officeDocument/2006/relationships/notesSlide"/><Relationship Id="rId3" Target="../media/image37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6.xml" Type="http://schemas.openxmlformats.org/officeDocument/2006/relationships/notesSlide"/><Relationship Id="rId3" Target="../media/image37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7.xml" Type="http://schemas.openxmlformats.org/officeDocument/2006/relationships/notesSlide"/><Relationship Id="rId3" Target="../media/image38.jpe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8.xml" Type="http://schemas.openxmlformats.org/officeDocument/2006/relationships/notesSlide"/><Relationship Id="rId3" Target="../media/image39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9.xml" Type="http://schemas.openxmlformats.org/officeDocument/2006/relationships/notesSlide"/><Relationship Id="rId3" Target="../media/image4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0.xml" Type="http://schemas.openxmlformats.org/officeDocument/2006/relationships/notesSlide"/><Relationship Id="rId3" Target="../media/image41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1.xml" Type="http://schemas.openxmlformats.org/officeDocument/2006/relationships/notesSlide"/><Relationship Id="rId3" Target="../media/image42.jpe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2.xml" Type="http://schemas.openxmlformats.org/officeDocument/2006/relationships/notesSlide"/><Relationship Id="rId3" Target="../media/image43.jpe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3.xml" Type="http://schemas.openxmlformats.org/officeDocument/2006/relationships/notesSlide"/><Relationship Id="rId3" Target="../media/image44.jpe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4.xml" Type="http://schemas.openxmlformats.org/officeDocument/2006/relationships/notesSlide"/><Relationship Id="rId3" Target="../media/image45.jpe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5.xml" Type="http://schemas.openxmlformats.org/officeDocument/2006/relationships/notesSlide"/><Relationship Id="rId3" Target="../media/image46.jpe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6.xml" Type="http://schemas.openxmlformats.org/officeDocument/2006/relationships/notesSlide"/><Relationship Id="rId3" Target="../media/image47.jpe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7.xml" Type="http://schemas.openxmlformats.org/officeDocument/2006/relationships/notesSlide"/><Relationship Id="rId3" Target="../media/image48.jpe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8.xml" Type="http://schemas.openxmlformats.org/officeDocument/2006/relationships/notesSlide"/><Relationship Id="rId3" Target="../media/image49.jpe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9.xml" Type="http://schemas.openxmlformats.org/officeDocument/2006/relationships/notesSlide"/><Relationship Id="rId3" Target="../media/image5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6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0.xml" Type="http://schemas.openxmlformats.org/officeDocument/2006/relationships/notesSlide"/><Relationship Id="rId3" Target="../media/image51.jpe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1.xml" Type="http://schemas.openxmlformats.org/officeDocument/2006/relationships/notesSlide"/><Relationship Id="rId3" Target="../media/image5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501" r="1162"/>
          <a:stretch>
            <a:fillRect/>
          </a:stretch>
        </p:blipFill>
        <p:spPr>
          <a:xfrm>
            <a:off x="0" y="620688"/>
            <a:ext cx="6749826" cy="5379447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 noGrp="1"/>
          </p:cNvSpPr>
          <p:nvPr>
            <p:ph type="ctrTitle"/>
          </p:nvPr>
        </p:nvSpPr>
        <p:spPr bwMode="auto">
          <a:xfrm>
            <a:off x="6312024" y="2564904"/>
            <a:ext cx="5879976" cy="1126701"/>
          </a:xfrm>
          <a:solidFill>
            <a:schemeClr val="accent2">
              <a:lumMod val="75000"/>
            </a:schemeClr>
          </a:solidFill>
          <a:ln>
            <a:noFill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altLang="en-US" b="1" lang="zh-CN" sz="48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商务谈判技巧培训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88088" y="4472558"/>
            <a:ext cx="1945312" cy="3727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806030902050204" pitchFamily="34" typeface="Impact"/>
              </a:rPr>
              <a:t>优页PPT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65854" y="4473674"/>
            <a:ext cx="1945312" cy="3727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16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培训日期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4"/>
      <p:bldP grpId="0" spid="7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2、选择（options）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3035" y="2564904"/>
            <a:ext cx="5963706" cy="2664296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如果谈判不能最后达成协议，那么双方会有什么选择？如果你可选择的机会越多，对方认为你的产品或服务是唯一的或者没有太多选择余地，你就拥有较强的谈判资本。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126" y="2034895"/>
            <a:ext cx="6101731" cy="457629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F7D4EA1-BC43-4332-A53E-F0F0F8106CDA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10</a:t>
            </a:fld>
          </a:p>
        </p:txBody>
      </p:sp>
    </p:spTree>
    <p:extLst>
      <p:ext uri="{BB962C8B-B14F-4D97-AF65-F5344CB8AC3E}">
        <p14:creationId val="17335532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3、时间（time）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3035" y="2564904"/>
            <a:ext cx="5963706" cy="2664296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是指谈判中可能出现的有时间限制的紧急事件，如果买方受时间的压力，自然会增强卖方的的谈判力。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1384" y="1498678"/>
            <a:ext cx="5411672" cy="541167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A37B25B-F66D-4345-A990-23A98438170A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11</a:t>
            </a:fld>
          </a:p>
        </p:txBody>
      </p:sp>
    </p:spTree>
    <p:extLst>
      <p:ext uri="{BB962C8B-B14F-4D97-AF65-F5344CB8AC3E}">
        <p14:creationId val="25114289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416" y="1700809"/>
            <a:ext cx="6876255" cy="5157192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87736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4、关系（relationship）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如果与顾客之间建立强有力的关系，在同潜在顾客谈判时就会拥有关系力。但是，也许有的顾客觉得卖方只是为了推销，因而不愿建立深入的关系，这样。在谈判过程中将会比较吃力。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BFC9F66-2E1D-489E-9F21-E24BBFE34203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12</a:t>
            </a:fld>
          </a:p>
        </p:txBody>
      </p:sp>
    </p:spTree>
    <p:extLst>
      <p:ext uri="{BB962C8B-B14F-4D97-AF65-F5344CB8AC3E}">
        <p14:creationId val="38290297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20986" r="22174"/>
          <a:stretch>
            <a:fillRect/>
          </a:stretch>
        </p:blipFill>
        <p:spPr>
          <a:xfrm>
            <a:off x="983432" y="1052736"/>
            <a:ext cx="4680520" cy="595384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87736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5、投资（investment）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在谈判过程中投入了多少时间和精力？为此投入越多、对达成协议承诺越多的一方往往拥有较少的谈判力。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43851B8-4066-49F5-8FA9-AFA4CF11C302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13</a:t>
            </a:fld>
          </a:p>
        </p:txBody>
      </p:sp>
    </p:spTree>
    <p:extLst>
      <p:ext uri="{BB962C8B-B14F-4D97-AF65-F5344CB8AC3E}">
        <p14:creationId val="35426953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531" l="15385" r="15385" t="10741"/>
          <a:stretch>
            <a:fillRect/>
          </a:stretch>
        </p:blipFill>
        <p:spPr>
          <a:xfrm>
            <a:off x="1703512" y="1044735"/>
            <a:ext cx="3960440" cy="5192577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it-IT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6、可信性（credibility）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如果潜在顾客对产品可信性也是谈判力的一种，如果推销人员知道你曾经使用过某种产品，而他的产品具有价格和质量等方面的优势时，无疑会增强卖方的可信性，但这一点并不能决定最后是否能成交。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213A9EA-AEA7-490D-B16A-9EBBC57F80F8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14</a:t>
            </a:fld>
          </a:p>
        </p:txBody>
      </p:sp>
    </p:spTree>
    <p:extLst>
      <p:ext uri="{BB962C8B-B14F-4D97-AF65-F5344CB8AC3E}">
        <p14:creationId val="6110650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375" y="2321496"/>
            <a:ext cx="6048672" cy="453650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7、知识（knowledge）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lang="zh-CN" sz="2400">
                <a:solidFill>
                  <a:schemeClr val="accent2">
                    <a:lumMod val="50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知识就是力量。如果你充分了解顾客的问题和需求，并预测到你的产品能如何满足顾客的需求，你的知识无疑增强了对顾客的谈判力。反之，如果顾客对产品拥有更多的知识和经验，顾客就有较强的谈判力。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8059354-F6AD-4D0E-B5D1-E83EA28762DA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15</a:t>
            </a:fld>
          </a:p>
        </p:txBody>
      </p:sp>
    </p:spTree>
    <p:extLst>
      <p:ext uri="{BB962C8B-B14F-4D97-AF65-F5344CB8AC3E}">
        <p14:creationId val="1271049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68760"/>
            <a:ext cx="7272808" cy="582392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8、技能（skill）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461536" cy="324036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这可能是增强谈判力最重要的内容了，不过，谈判技巧是综合的学问，需要广博的知识、雄辩的口才、灵敏的思维……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13C7F76-D78E-4B28-A06A-1F349E51654C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16</a:t>
            </a:fld>
          </a:p>
        </p:txBody>
      </p:sp>
    </p:spTree>
    <p:extLst>
      <p:ext uri="{BB962C8B-B14F-4D97-AF65-F5344CB8AC3E}">
        <p14:creationId val="15890996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第二部分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</p:spTree>
    <p:extLst>
      <p:ext uri="{BB962C8B-B14F-4D97-AF65-F5344CB8AC3E}">
        <p14:creationId val="3796048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19675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一、谈判要实现双方合作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47528" y="2718648"/>
            <a:ext cx="36734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谈判的双方是敌对者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95166" y="4901563"/>
            <a:ext cx="35258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谈判的双方是合作者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7737077" y="2819140"/>
            <a:ext cx="1728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自身利益</a:t>
            </a: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7737077" y="4930106"/>
            <a:ext cx="1728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实现双赢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03912" y="2564904"/>
            <a:ext cx="2274520" cy="2845002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643FD97-AEF5-4AEF-8B2D-3F9859BB8D2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18</a:t>
            </a:fld>
          </a:p>
        </p:txBody>
      </p:sp>
    </p:spTree>
    <p:extLst>
      <p:ext uri="{BB962C8B-B14F-4D97-AF65-F5344CB8AC3E}">
        <p14:creationId val="24220051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"/>
      <p:bldP grpId="0" spid="8"/>
      <p:bldP grpId="0" spid="9"/>
      <p:bldP grpId="0" spid="1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292" y="135391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二、避免在立场上讨价还价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00292" y="2159148"/>
            <a:ext cx="5616575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altLang="en-US" lang="zh-CN" sz="20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立场上的讨价还价违背谈判原则：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37550" y="3700838"/>
            <a:ext cx="6442626" cy="2103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u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立场上的讨价还价破坏和谐的谈判气氛</a:t>
            </a:r>
          </a:p>
          <a:p>
            <a:pPr indent="-342900" marL="34290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u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立场上的讨价还价需要做大量的个人决定</a:t>
            </a:r>
          </a:p>
          <a:p>
            <a:pPr indent="-342900" marL="34290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u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应该维护利益而不是立场 </a:t>
            </a:r>
          </a:p>
        </p:txBody>
      </p:sp>
      <p:grpSp>
        <p:nvGrpSpPr>
          <p:cNvPr id="16" name="Group 9"/>
          <p:cNvGrpSpPr/>
          <p:nvPr/>
        </p:nvGrpSpPr>
        <p:grpSpPr>
          <a:xfrm>
            <a:off x="1234292" y="2818188"/>
            <a:ext cx="6121400" cy="593725"/>
            <a:chOff x="1428" y="1979"/>
            <a:chExt cx="3676" cy="37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63" y="2026"/>
              <a:ext cx="3404" cy="2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algn="ctr" w="9525">
              <a:noFill/>
              <a:miter lim="800000"/>
            </a:ln>
          </p:spPr>
          <p:txBody>
            <a:bodyPr anchor="ctr"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lang="zh-CN" sz="24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达成明智协议、实用有效、增进双方关系</a:t>
              </a: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428" y="1979"/>
              <a:ext cx="182" cy="182"/>
            </a:xfrm>
            <a:custGeom>
              <a:gdLst>
                <a:gd fmla="*/ 0 w 726" name="T0"/>
                <a:gd fmla="*/ 0 h 589" name="T1"/>
                <a:gd fmla="*/ 726 w 726" name="T2"/>
                <a:gd fmla="*/ 0 h 589" name="T3"/>
                <a:gd fmla="*/ 499 w 726" name="T4"/>
                <a:gd fmla="*/ 91 h 589" name="T5"/>
                <a:gd fmla="*/ 91 w 726" name="T6"/>
                <a:gd fmla="*/ 91 h 589" name="T7"/>
                <a:gd fmla="*/ 91 w 726" name="T8"/>
                <a:gd fmla="*/ 453 h 589" name="T9"/>
                <a:gd fmla="*/ 0 w 726" name="T10"/>
                <a:gd fmla="*/ 589 h 589" name="T11"/>
                <a:gd fmla="*/ 0 w 726" name="T12"/>
                <a:gd fmla="*/ 0 h 58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26" name="T21"/>
                <a:gd fmla="*/ 0 h 589" name="T22"/>
                <a:gd fmla="*/ 726 w 726" name="T23"/>
                <a:gd fmla="*/ 589 h 58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89" w="726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cap="flat" cmpd="sng" w="9525">
              <a:noFill/>
              <a:prstDash val="solid"/>
              <a:round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 flipV="1">
              <a:off x="1429" y="2206"/>
              <a:ext cx="181" cy="147"/>
            </a:xfrm>
            <a:custGeom>
              <a:gdLst>
                <a:gd fmla="*/ 0 w 726" name="T0"/>
                <a:gd fmla="*/ 0 h 589" name="T1"/>
                <a:gd fmla="*/ 726 w 726" name="T2"/>
                <a:gd fmla="*/ 0 h 589" name="T3"/>
                <a:gd fmla="*/ 499 w 726" name="T4"/>
                <a:gd fmla="*/ 91 h 589" name="T5"/>
                <a:gd fmla="*/ 91 w 726" name="T6"/>
                <a:gd fmla="*/ 91 h 589" name="T7"/>
                <a:gd fmla="*/ 91 w 726" name="T8"/>
                <a:gd fmla="*/ 453 h 589" name="T9"/>
                <a:gd fmla="*/ 0 w 726" name="T10"/>
                <a:gd fmla="*/ 589 h 589" name="T11"/>
                <a:gd fmla="*/ 0 w 726" name="T12"/>
                <a:gd fmla="*/ 0 h 58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26" name="T21"/>
                <a:gd fmla="*/ 0 h 589" name="T22"/>
                <a:gd fmla="*/ 726 w 726" name="T23"/>
                <a:gd fmla="*/ 589 h 58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89" w="726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cap="flat" cmpd="sng" w="9525">
              <a:noFill/>
              <a:prstDash val="solid"/>
              <a:round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 flipH="1">
              <a:off x="4921" y="1979"/>
              <a:ext cx="183" cy="182"/>
            </a:xfrm>
            <a:custGeom>
              <a:gdLst>
                <a:gd fmla="*/ 0 w 726" name="T0"/>
                <a:gd fmla="*/ 0 h 589" name="T1"/>
                <a:gd fmla="*/ 726 w 726" name="T2"/>
                <a:gd fmla="*/ 0 h 589" name="T3"/>
                <a:gd fmla="*/ 499 w 726" name="T4"/>
                <a:gd fmla="*/ 91 h 589" name="T5"/>
                <a:gd fmla="*/ 91 w 726" name="T6"/>
                <a:gd fmla="*/ 91 h 589" name="T7"/>
                <a:gd fmla="*/ 91 w 726" name="T8"/>
                <a:gd fmla="*/ 453 h 589" name="T9"/>
                <a:gd fmla="*/ 0 w 726" name="T10"/>
                <a:gd fmla="*/ 589 h 589" name="T11"/>
                <a:gd fmla="*/ 0 w 726" name="T12"/>
                <a:gd fmla="*/ 0 h 58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26" name="T21"/>
                <a:gd fmla="*/ 0 h 589" name="T22"/>
                <a:gd fmla="*/ 726 w 726" name="T23"/>
                <a:gd fmla="*/ 589 h 58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89" w="726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cap="flat" cmpd="sng" w="9525">
              <a:noFill/>
              <a:prstDash val="solid"/>
              <a:round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 flipH="1" flipV="1">
              <a:off x="4921" y="2161"/>
              <a:ext cx="182" cy="192"/>
            </a:xfrm>
            <a:custGeom>
              <a:gdLst>
                <a:gd fmla="*/ 0 w 726" name="T0"/>
                <a:gd fmla="*/ 0 h 589" name="T1"/>
                <a:gd fmla="*/ 726 w 726" name="T2"/>
                <a:gd fmla="*/ 0 h 589" name="T3"/>
                <a:gd fmla="*/ 499 w 726" name="T4"/>
                <a:gd fmla="*/ 91 h 589" name="T5"/>
                <a:gd fmla="*/ 91 w 726" name="T6"/>
                <a:gd fmla="*/ 91 h 589" name="T7"/>
                <a:gd fmla="*/ 91 w 726" name="T8"/>
                <a:gd fmla="*/ 453 h 589" name="T9"/>
                <a:gd fmla="*/ 0 w 726" name="T10"/>
                <a:gd fmla="*/ 589 h 589" name="T11"/>
                <a:gd fmla="*/ 0 w 726" name="T12"/>
                <a:gd fmla="*/ 0 h 58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26" name="T21"/>
                <a:gd fmla="*/ 0 h 589" name="T22"/>
                <a:gd fmla="*/ 726 w 726" name="T23"/>
                <a:gd fmla="*/ 589 h 58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89" w="726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cap="flat" cmpd="sng" w="9525">
              <a:noFill/>
              <a:prstDash val="solid"/>
              <a:round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294"/>
          <a:stretch>
            <a:fillRect/>
          </a:stretch>
        </p:blipFill>
        <p:spPr>
          <a:xfrm>
            <a:off x="7399840" y="1857968"/>
            <a:ext cx="4760248" cy="443711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201B703-8001-4DCA-B151-D8F6628FDE39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19</a:t>
            </a:fld>
          </a:p>
        </p:txBody>
      </p:sp>
    </p:spTree>
    <p:extLst>
      <p:ext uri="{BB962C8B-B14F-4D97-AF65-F5344CB8AC3E}">
        <p14:creationId val="7373982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2"/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第一部分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谈判本质</a:t>
            </a:r>
          </a:p>
        </p:txBody>
      </p:sp>
    </p:spTree>
    <p:extLst>
      <p:ext uri="{BB962C8B-B14F-4D97-AF65-F5344CB8AC3E}">
        <p14:creationId val="39371026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292" y="135391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三、注意区分人与问题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105497" y="2301279"/>
            <a:ext cx="6530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indent="-342900" marL="342900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将谈判中对人的态度与对问题的态度相区别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105497" y="3015257"/>
            <a:ext cx="61833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indent="-342900" marL="342900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尝试从对方的立场出发考虑提议的可能性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105497" y="3729235"/>
            <a:ext cx="5619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indent="-342900" marL="342900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尽量多阐述客观情况，避免责备对方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105497" y="4443213"/>
            <a:ext cx="57896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indent="-342900" marL="342900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使双方都参与提议与协商，利害攸关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105497" y="5157192"/>
            <a:ext cx="39052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indent="-342900" marL="342900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保全面子，不伤感情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0984"/>
          <a:stretch>
            <a:fillRect/>
          </a:stretch>
        </p:blipFill>
        <p:spPr>
          <a:xfrm>
            <a:off x="6093578" y="1857968"/>
            <a:ext cx="6082814" cy="494487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F09422D-B230-480D-9B64-4CBA3E0820A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20</a:t>
            </a:fld>
          </a:p>
        </p:txBody>
      </p:sp>
    </p:spTree>
    <p:extLst>
      <p:ext uri="{BB962C8B-B14F-4D97-AF65-F5344CB8AC3E}">
        <p14:creationId val="37263812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4"/>
      <p:bldP grpId="0" spid="15"/>
      <p:bldP grpId="0" spid="22"/>
      <p:bldP grpId="0" spid="23"/>
      <p:bldP grpId="0" spid="2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292" y="135391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四、提出互利选择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32987" y="2429644"/>
            <a:ext cx="4176713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altLang="en-US" lang="zh-CN" sz="32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由分苹果变成分橘子</a:t>
            </a:r>
          </a:p>
        </p:txBody>
      </p:sp>
      <p:pic>
        <p:nvPicPr>
          <p:cNvPr id="12" name="Picture 6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5539" l="11119" r="9461"/>
          <a:stretch>
            <a:fillRect/>
          </a:stretch>
        </p:blipFill>
        <p:spPr bwMode="auto">
          <a:xfrm>
            <a:off x="767408" y="3708219"/>
            <a:ext cx="3600400" cy="252909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195"/>
          <a:stretch>
            <a:fillRect/>
          </a:stretch>
        </p:blipFill>
        <p:spPr bwMode="auto">
          <a:xfrm>
            <a:off x="6596957" y="3727985"/>
            <a:ext cx="3698393" cy="286214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6" name="Group 8"/>
          <p:cNvGrpSpPr/>
          <p:nvPr/>
        </p:nvGrpSpPr>
        <p:grpSpPr>
          <a:xfrm>
            <a:off x="4547493" y="4452913"/>
            <a:ext cx="2016125" cy="871537"/>
            <a:chOff x="2517" y="2523"/>
            <a:chExt cx="1270" cy="549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880" y="2523"/>
              <a:ext cx="545" cy="545"/>
            </a:xfrm>
            <a:prstGeom prst="ellipse">
              <a:avLst/>
            </a:prstGeom>
            <a:solidFill>
              <a:srgbClr val="FFFF00"/>
            </a:solidFill>
            <a:ln algn="ctr" w="57150">
              <a:solidFill>
                <a:schemeClr val="tx1"/>
              </a:solidFill>
              <a:round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152" y="2523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len="med" type="triangle" w="med"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517" y="3067"/>
              <a:ext cx="7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anchor="ctr" wrap="none"/>
            <a:lstStyle/>
            <a:p>
              <a:endPara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900" y="2553"/>
              <a:ext cx="499" cy="518"/>
            </a:xfrm>
            <a:prstGeom prst="rect">
              <a:avLst/>
            </a:prstGeom>
            <a:noFill/>
            <a:ln algn="ctr"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4800">
                  <a:solidFill>
                    <a:srgbClr val="FF0000"/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利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2BCDB09-4F79-481F-9767-4C1B75FAC68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21</a:t>
            </a:fld>
          </a:p>
        </p:txBody>
      </p:sp>
    </p:spTree>
    <p:extLst>
      <p:ext uri="{BB962C8B-B14F-4D97-AF65-F5344CB8AC3E}">
        <p14:creationId val="6444598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62642" y="1859878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五、采用客观标准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95338" y="2935610"/>
            <a:ext cx="7815341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altLang="en-US" lang="zh-CN" sz="32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注重谈判标准的公正性、普遍性与适用性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800" r="11415"/>
          <a:stretch>
            <a:fillRect/>
          </a:stretch>
        </p:blipFill>
        <p:spPr>
          <a:xfrm>
            <a:off x="138385" y="1857968"/>
            <a:ext cx="4445448" cy="465313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64E92F-AEC6-4B90-B581-B29C8B2A98F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22</a:t>
            </a:fld>
          </a:p>
        </p:txBody>
      </p:sp>
    </p:spTree>
    <p:extLst>
      <p:ext uri="{BB962C8B-B14F-4D97-AF65-F5344CB8AC3E}">
        <p14:creationId val="25948380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064971" y="1687911"/>
            <a:ext cx="2849328" cy="4546625"/>
            <a:chOff x="870408" y="1318221"/>
            <a:chExt cx="2849328" cy="4546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软式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谈判的对方是朋友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谈判的目标是达成协议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通过作出让步来搞好与对方的关系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对人对事采取软的态度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35403" y="1687911"/>
            <a:ext cx="2849328" cy="4546625"/>
            <a:chOff x="870408" y="1318221"/>
            <a:chExt cx="2849328" cy="4546625"/>
          </a:xfrm>
        </p:grpSpPr>
        <p:grpSp>
          <p:nvGrpSpPr>
            <p:cNvPr id="39" name="组合 38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硬式</a:t>
                </a: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对方是敌手 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目标是取得胜利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把对方作出让步作为保持关系的条件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对人对事采取硬的态度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5835" y="1687911"/>
            <a:ext cx="2849328" cy="4546625"/>
            <a:chOff x="870408" y="1318221"/>
            <a:chExt cx="2849328" cy="4546625"/>
          </a:xfrm>
        </p:grpSpPr>
        <p:grpSp>
          <p:nvGrpSpPr>
            <p:cNvPr id="47" name="组合 46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原则式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双方是问题的解决者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获得有效率、友好的结果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把人与问题分开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对人软、对事硬</a:t>
              </a:r>
            </a:p>
          </p:txBody>
        </p:sp>
      </p:grpSp>
      <p:sp>
        <p:nvSpPr>
          <p:cNvPr id="54" name="灯片编号占位符 5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A064C2E-B3BB-4B27-8F2C-E8EB02224252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23</a:t>
            </a:fld>
          </a:p>
        </p:txBody>
      </p:sp>
    </p:spTree>
    <p:extLst>
      <p:ext uri="{BB962C8B-B14F-4D97-AF65-F5344CB8AC3E}">
        <p14:creationId val="40275464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064971" y="1687911"/>
            <a:ext cx="2849328" cy="4546625"/>
            <a:chOff x="870408" y="1318221"/>
            <a:chExt cx="2849328" cy="4546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相信对方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轻易改变自己的立场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提出建议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提出自己最低限度的要求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同意以己方的损失来促成协议 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35403" y="1687911"/>
            <a:ext cx="2849328" cy="4546625"/>
            <a:chOff x="870408" y="1318221"/>
            <a:chExt cx="2849328" cy="4546625"/>
          </a:xfrm>
        </p:grpSpPr>
        <p:grpSp>
          <p:nvGrpSpPr>
            <p:cNvPr id="39" name="组合 38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3471" y="1318221"/>
                <a:ext cx="199564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不相信对方</a:t>
                </a: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坚持自己的立场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提出威胁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谎报自己最低限度的要求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坚持把己方片面得利作为协议的价值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5835" y="1687911"/>
            <a:ext cx="2849328" cy="4546625"/>
            <a:chOff x="870408" y="1318221"/>
            <a:chExt cx="2849328" cy="4546625"/>
          </a:xfrm>
        </p:grpSpPr>
        <p:grpSp>
          <p:nvGrpSpPr>
            <p:cNvPr id="47" name="组合 46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136837" y="1318221"/>
                <a:ext cx="236718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超然信任之外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着眼于利益，而不是立场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寻求利益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没有最低限度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提出互利的选择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60D60E8-C7CD-4D08-BDFE-3E9EFCBCE762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24</a:t>
            </a:fld>
          </a:p>
        </p:txBody>
      </p:sp>
    </p:spTree>
    <p:extLst>
      <p:ext uri="{BB962C8B-B14F-4D97-AF65-F5344CB8AC3E}">
        <p14:creationId val="33017661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谈判原则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064971" y="1687911"/>
            <a:ext cx="2849328" cy="4546625"/>
            <a:chOff x="870408" y="1318221"/>
            <a:chExt cx="2849328" cy="4546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软式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寻找对方可以接受的答案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坚持达成协议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避免一场意志的竞争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屈服于压力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35403" y="1687911"/>
            <a:ext cx="2849328" cy="4546625"/>
            <a:chOff x="870408" y="1318221"/>
            <a:chExt cx="2849328" cy="4546625"/>
          </a:xfrm>
        </p:grpSpPr>
        <p:grpSp>
          <p:nvGrpSpPr>
            <p:cNvPr id="39" name="组合 38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3471" y="1318221"/>
                <a:ext cx="199564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硬式</a:t>
                </a: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寻找自己可以接受的答案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坚持自己的立场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努力赢得意志的竞争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施加压力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5835" y="1687911"/>
            <a:ext cx="2849328" cy="4546625"/>
            <a:chOff x="870408" y="1318221"/>
            <a:chExt cx="2849328" cy="4546625"/>
          </a:xfrm>
        </p:grpSpPr>
        <p:grpSp>
          <p:nvGrpSpPr>
            <p:cNvPr id="47" name="组合 46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136837" y="1318221"/>
                <a:ext cx="236718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2800">
                    <a:latin charset="0" panose="020b0806030902050204" pitchFamily="34" typeface="Impact"/>
                    <a:ea charset="-122" panose="020b0503020204020204" pitchFamily="34" typeface="微软雅黑"/>
                    <a:sym charset="0" panose="020b0806030902050204" pitchFamily="34" typeface="Impact"/>
                  </a:rPr>
                  <a:t>超然信任之外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探讨多重方案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坚持客观标准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寻找意志之外的合理结果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accent2">
                      <a:lumMod val="75000"/>
                    </a:schemeClr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服从原则而不是压力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1D5BF67-5882-4A23-A754-D8151B30F9DE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25</a:t>
            </a:fld>
          </a:p>
        </p:txBody>
      </p:sp>
    </p:spTree>
    <p:extLst>
      <p:ext uri="{BB962C8B-B14F-4D97-AF65-F5344CB8AC3E}">
        <p14:creationId val="3615206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第三部分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/>
        <p:txBody>
          <a:bodyPr>
            <a:normAutofit/>
          </a:bodyPr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idx="4294967295" sz="quarter" type="sldNum"/>
          </p:nvPr>
        </p:nvSpPr>
        <p:spPr>
          <a:xfrm>
            <a:off x="11518900" y="6381750"/>
            <a:ext cx="673100" cy="365125"/>
          </a:xfrm>
        </p:spPr>
        <p:txBody>
          <a:bodyPr/>
          <a:lstStyle/>
          <a:p>
            <a:fld id="{CEA950B0-393E-4267-9678-DBDF5EB80BBE}" type="slidenum"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26</a:t>
            </a:fld>
          </a:p>
        </p:txBody>
      </p:sp>
    </p:spTree>
    <p:extLst>
      <p:ext uri="{BB962C8B-B14F-4D97-AF65-F5344CB8AC3E}">
        <p14:creationId val="23787787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454290" y="1196752"/>
            <a:ext cx="687391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成功谈判者应具备的素质一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81899" y="1879456"/>
            <a:ext cx="7173192" cy="3931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有耐心等待真相揭露的智慧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愿意与对手及其同事们接触交流，以便谈判能照顾到公、私两层面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坚定支持对双方互惠、双赢的理念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有接受不同意见的能力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有从个人角度透视谈判的洞察力，亦即能体察出个人影响谈判的潜伏因素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840" l="5704" r="22043"/>
          <a:stretch>
            <a:fillRect/>
          </a:stretch>
        </p:blipFill>
        <p:spPr>
          <a:xfrm>
            <a:off x="152340" y="1360575"/>
            <a:ext cx="4248472" cy="550655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DE6C670-B59A-4F09-A03B-A68BA97C4876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27</a:t>
            </a:fld>
          </a:p>
        </p:txBody>
      </p:sp>
    </p:spTree>
    <p:extLst>
      <p:ext uri="{BB962C8B-B14F-4D97-AF65-F5344CB8AC3E}">
        <p14:creationId val="30823276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454290" y="1196752"/>
            <a:ext cx="687391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成功谈判者应具备的素质二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81899" y="1879456"/>
            <a:ext cx="7173192" cy="3383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有基于知识、规划和良好的内部谈判能力而产生的自信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愿意运用团队的专才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稳重的个性，从谈判中学得到如何和自己谈判，并能带些幽默，喜欢自己，但又不强烈地期望别人也喜欢他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006434"/>
            <a:ext cx="4248472" cy="485724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78313C-C466-41D8-9ECB-0E7901CE58A5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28</a:t>
            </a:fld>
          </a:p>
        </p:txBody>
      </p:sp>
    </p:spTree>
    <p:extLst>
      <p:ext uri="{BB962C8B-B14F-4D97-AF65-F5344CB8AC3E}">
        <p14:creationId val="4167411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7394" l="6764" r="7153" t="3398"/>
          <a:stretch>
            <a:fillRect/>
          </a:stretch>
        </p:blipFill>
        <p:spPr>
          <a:xfrm>
            <a:off x="5591944" y="1052736"/>
            <a:ext cx="5472608" cy="5671259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33947" y="1622183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影响谈判的重要因素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61556" y="2304887"/>
            <a:ext cx="4248472" cy="3931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谈判者的目标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谈判者的权力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谈判者掌握的信息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谈判的时间限制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面临的压力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谈判者的素质、风格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等等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C30F846-1C77-4651-875F-8E02EC2C12D2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29</a:t>
            </a:fld>
          </a:p>
        </p:txBody>
      </p:sp>
    </p:spTree>
    <p:extLst>
      <p:ext uri="{BB962C8B-B14F-4D97-AF65-F5344CB8AC3E}">
        <p14:creationId val="41132674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谈判本质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42708" y="3933056"/>
            <a:ext cx="5150939" cy="2304256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mtClean="0" sz="2800">
                <a:solidFill>
                  <a:schemeClr val="accent2">
                    <a:lumMod val="50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发达国家约有10％的人每天直接或间接从事谈判活动其中职业的商务谈判占5％以上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48128" y="1700808"/>
            <a:ext cx="3584171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什么是谈判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71602" y="2348880"/>
            <a:ext cx="5271244" cy="111471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 fontScale="97500" lnSpcReduction="100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谈判是指参与各方出于某种需要，在一定的时空条件下，采取协调行为的过程。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17" y="2460521"/>
            <a:ext cx="5868144" cy="440110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FB34B33-A4C8-490B-9AB1-A3D57EE008A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</a:t>
            </a:fld>
          </a:p>
        </p:txBody>
      </p:sp>
    </p:spTree>
    <p:extLst>
      <p:ext uri="{BB962C8B-B14F-4D97-AF65-F5344CB8AC3E}">
        <p14:creationId val="23276151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31704" y="112474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  判  类  型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67F6984-58C5-4E3A-B78A-0A67593D87F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30</a:t>
            </a:fld>
          </a:p>
        </p:txBody>
      </p:sp>
      <p:graphicFrame>
        <p:nvGraphicFramePr>
          <p:cNvPr id="7" name="Group 28"/>
          <p:cNvGraphicFramePr/>
          <p:nvPr>
            <p:extLst>
              <p:ext uri="{D42A27DB-BD31-4B8C-83A1-F6EECF244321}">
                <p14:modId val="380617932"/>
              </p:ext>
            </p:extLst>
          </p:nvPr>
        </p:nvGraphicFramePr>
        <p:xfrm>
          <a:off x="1487488" y="1832468"/>
          <a:ext cx="9577064" cy="4904389"/>
        </p:xfrm>
        <a:graphic>
          <a:graphicData uri="http://schemas.openxmlformats.org/drawingml/2006/table">
            <a:tbl>
              <a:tblPr/>
              <a:tblGrid>
                <a:gridCol w="4788532"/>
                <a:gridCol w="4788532"/>
              </a:tblGrid>
              <a:tr h="588420">
                <a:tc>
                  <a:txBody>
                    <a:bodyPr vert="horz" wrap="square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友好合作式</a:t>
                      </a:r>
                    </a:p>
                  </a:txBody>
                  <a:tcPr anchor="ctr"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竞争式（厚黑学）</a:t>
                      </a:r>
                    </a:p>
                  </a:txBody>
                  <a:tcPr anchor="ctr"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57400">
                <a:tc>
                  <a:txBody>
                    <a:bodyPr vert="horz" wrap="square"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对方是朋友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目标在于共识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为了友谊作出让步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对任何事采取温和态度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信任对方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容易改变阵地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给予对方恩惠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为了达成协议愿意承受单方面损失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改变最低界限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寻找对方可以接受的单方面解决方案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坚持达成共识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避免意志的较量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迫于压力而妥协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对方是对手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目标在于胜利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为了友谊要求让步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对人与事采取强硬态度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不信任对方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固守不前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给对方以威胁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把单方面优惠作为协议条件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对于自己的最低界限含糊其词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寻找自己可以接受的单方面解决方案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坚守阵地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坚持在意志的较量中取胜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给对方施加压力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6361570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31704" y="112474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  判  类  型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9228B7B-C984-4430-9121-04944C8E5276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31</a:t>
            </a:fld>
          </a:p>
        </p:txBody>
      </p:sp>
      <p:graphicFrame>
        <p:nvGraphicFramePr>
          <p:cNvPr id="7" name="Group 28"/>
          <p:cNvGraphicFramePr/>
          <p:nvPr>
            <p:extLst>
              <p:ext uri="{D42A27DB-BD31-4B8C-83A1-F6EECF244321}">
                <p14:modId val="1385846154"/>
              </p:ext>
            </p:extLst>
          </p:nvPr>
        </p:nvGraphicFramePr>
        <p:xfrm>
          <a:off x="1487488" y="1832468"/>
          <a:ext cx="9577064" cy="4904389"/>
        </p:xfrm>
        <a:graphic>
          <a:graphicData uri="http://schemas.openxmlformats.org/drawingml/2006/table">
            <a:tbl>
              <a:tblPr/>
              <a:tblGrid>
                <a:gridCol w="4788532"/>
                <a:gridCol w="4788532"/>
              </a:tblGrid>
              <a:tr h="588420">
                <a:tc>
                  <a:txBody>
                    <a:bodyPr vert="horz" wrap="square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0" kumimoji="0" lang="zh-CN" normalizeH="0" smtClean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竞争式（厚黑学）</a:t>
                      </a:r>
                    </a:p>
                  </a:txBody>
                  <a:tcPr anchor="ctr"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0" kumimoji="0" lang="zh-CN" normalizeH="0" smtClean="0" strike="noStrike" sz="20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理          性</a:t>
                      </a:r>
                    </a:p>
                  </a:txBody>
                  <a:tcPr anchor="ctr"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57400">
                <a:tc>
                  <a:txBody>
                    <a:bodyPr vert="horz" wrap="square"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对方是对手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目标在于胜利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为了友谊要求让步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对人与事采取强硬态度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不信任对方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固守不前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给对方以威胁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把单方面优惠作为协议条件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对于自己的最低界限含糊其词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寻找自己可以接受的单方面解决方案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坚守阵地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坚持在意志的较量中取胜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给对方施加压力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对方是解决问题者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目标在于有效、愉快地得到结果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把人与问题分开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对人软、对事硬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谈判与信任无关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集中精力于利益而不是阵地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探讨相互利益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为共同利益寻求方案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避免最低界限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寻找有利于双方的方案再作决定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坚持使用客观标准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努力获得不倾向单方意愿的客观标准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0" baseline="0" cap="none" i="0" kumimoji="0" lang="zh-CN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charset="0" panose="020b0806030902050204" pitchFamily="34" typeface="Impact"/>
                          <a:ea charset="-122" panose="020b0503020204020204" pitchFamily="34" typeface="微软雅黑"/>
                          <a:sym charset="0" panose="020b0806030902050204" pitchFamily="34" typeface="Impact"/>
                        </a:rPr>
                        <a:t>向道理低头而不是向压力低头</a:t>
                      </a:r>
                    </a:p>
                  </a:txBody>
                  <a:tcPr horzOverflow="overflow">
                    <a:lnL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10024121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谈判者的素质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31704" y="112474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双赢谈判金三角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B863159-DFED-4D67-9F88-7CB639966E3A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32</a:t>
            </a:fld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704" y="2564904"/>
            <a:ext cx="4608512" cy="4005529"/>
          </a:xfrm>
          <a:prstGeom prst="rect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46017" y="2298204"/>
            <a:ext cx="229552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anchor="ctr" wrap="none"/>
          <a:lstStyle/>
          <a:p>
            <a:pPr algn="ctr"/>
            <a:r>
              <a:rPr altLang="en-US" kumimoji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3. 共同基础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65872" y="5493887"/>
            <a:ext cx="167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anchor="ctr" wrap="none"/>
          <a:lstStyle/>
          <a:p>
            <a:pPr algn="ctr"/>
            <a:r>
              <a:rPr altLang="en-US" kumimoji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1.自身需求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824192" y="5493887"/>
            <a:ext cx="167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anchor="ctr" wrap="none"/>
          <a:lstStyle/>
          <a:p>
            <a:pPr algn="ctr"/>
            <a:r>
              <a:rPr altLang="en-US" kumimoji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2.对方需求</a:t>
            </a:r>
          </a:p>
        </p:txBody>
      </p:sp>
    </p:spTree>
    <p:extLst>
      <p:ext uri="{BB962C8B-B14F-4D97-AF65-F5344CB8AC3E}">
        <p14:creationId val="31721367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8"/>
      <p:bldP grpId="0" spid="9"/>
      <p:bldP grpId="0" spid="10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第四部分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idx="4294967295" sz="quarter" type="sldNum"/>
          </p:nvPr>
        </p:nvSpPr>
        <p:spPr>
          <a:xfrm>
            <a:off x="11518900" y="6381750"/>
            <a:ext cx="673100" cy="365125"/>
          </a:xfrm>
        </p:spPr>
        <p:txBody>
          <a:bodyPr/>
          <a:lstStyle/>
          <a:p>
            <a:fld id="{1ECA2104-9D7A-496C-93C3-39F65CC1D882}" type="slidenum"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33</a:t>
            </a:fld>
          </a:p>
        </p:txBody>
      </p:sp>
    </p:spTree>
    <p:extLst>
      <p:ext uri="{BB962C8B-B14F-4D97-AF65-F5344CB8AC3E}">
        <p14:creationId val="301904174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4974" l="28605" r="25950" t="20157"/>
          <a:stretch>
            <a:fillRect/>
          </a:stretch>
        </p:blipFill>
        <p:spPr>
          <a:xfrm>
            <a:off x="6058100" y="1297955"/>
            <a:ext cx="5377873" cy="5117653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33947" y="1622183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谈判的过程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61556" y="2304887"/>
            <a:ext cx="4248472" cy="283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准备阶段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开始阶段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展开阶段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调查调整阶段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达成协议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E6639D0-0028-435A-AE54-BDF882107429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34</a:t>
            </a:fld>
          </a:p>
        </p:txBody>
      </p:sp>
    </p:spTree>
    <p:extLst>
      <p:ext uri="{BB962C8B-B14F-4D97-AF65-F5344CB8AC3E}">
        <p14:creationId val="36501207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2933" t="12252"/>
          <a:stretch>
            <a:fillRect/>
          </a:stretch>
        </p:blipFill>
        <p:spPr>
          <a:xfrm>
            <a:off x="4476235" y="2836575"/>
            <a:ext cx="7058243" cy="3960440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063967" y="1334151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谈 判 准 备 阶 段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63967" y="1988840"/>
            <a:ext cx="5582516" cy="283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基础、目标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确认谈判具体问题并做优先顺序划分 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精心准备、收集信息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评估对手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多重解决方案准备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7A02530-CA04-41A2-A687-738CF1CB7723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35</a:t>
            </a:fld>
          </a:p>
        </p:txBody>
      </p:sp>
    </p:spTree>
    <p:extLst>
      <p:ext uri="{BB962C8B-B14F-4D97-AF65-F5344CB8AC3E}">
        <p14:creationId val="1429659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155" y="1332682"/>
            <a:ext cx="6311877" cy="5525318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747217" y="1498658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成功谈判应具备的基础条件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47218" y="2276872"/>
            <a:ext cx="5582516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有合作的愿望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有合作的诚意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有一定的共识或某些共同的利益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对待问题的认识上有一定的争议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7E7B7B1-1572-410A-982E-1B56E8BAAE5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36</a:t>
            </a:fld>
          </a:p>
        </p:txBody>
      </p:sp>
    </p:spTree>
    <p:extLst>
      <p:ext uri="{BB962C8B-B14F-4D97-AF65-F5344CB8AC3E}">
        <p14:creationId val="3448973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4973"/>
          <a:stretch>
            <a:fillRect/>
          </a:stretch>
        </p:blipFill>
        <p:spPr>
          <a:xfrm>
            <a:off x="0" y="2501129"/>
            <a:ext cx="6311877" cy="4325617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747217" y="1498658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设定谈判的目标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47218" y="2276872"/>
            <a:ext cx="5582516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阐明目标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划分优先级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评估优先级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区别“想要”和“需要”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C39AF65-2507-40A6-8577-18BE9B90C34E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37</a:t>
            </a:fld>
          </a:p>
        </p:txBody>
      </p:sp>
    </p:spTree>
    <p:extLst>
      <p:ext uri="{BB962C8B-B14F-4D97-AF65-F5344CB8AC3E}">
        <p14:creationId val="34523507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6442" l="11976"/>
          <a:stretch>
            <a:fillRect/>
          </a:stretch>
        </p:blipFill>
        <p:spPr>
          <a:xfrm>
            <a:off x="1343472" y="985814"/>
            <a:ext cx="3704941" cy="5760639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168008" y="148478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精心准备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68008" y="2262998"/>
            <a:ext cx="4924153" cy="283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利用准备时间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组织数据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汇集文件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设计逻辑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预测谈判可能的发展方向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19D7EF4-6B56-4521-BBD9-FF19FF08BD2D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38</a:t>
            </a:fld>
          </a:p>
        </p:txBody>
      </p:sp>
    </p:spTree>
    <p:extLst>
      <p:ext uri="{BB962C8B-B14F-4D97-AF65-F5344CB8AC3E}">
        <p14:creationId val="15273669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18165" r="18257"/>
          <a:stretch>
            <a:fillRect/>
          </a:stretch>
        </p:blipFill>
        <p:spPr>
          <a:xfrm>
            <a:off x="7464152" y="832392"/>
            <a:ext cx="3816425" cy="6002738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评估对手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43472" y="2204864"/>
            <a:ext cx="5760639" cy="3931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摸清对手情况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评估对手实力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明确对手目标（上限、下限、优先级）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分析对手的弱点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研究历史资料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寻找共同立场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利用正规渠道和非正式渠道的情报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612512D-5D57-4D35-8C81-1F9DFF1B62E7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39</a:t>
            </a:fld>
          </a:p>
        </p:txBody>
      </p:sp>
    </p:spTree>
    <p:extLst>
      <p:ext uri="{BB962C8B-B14F-4D97-AF65-F5344CB8AC3E}">
        <p14:creationId val="18777078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48128" y="1700808"/>
            <a:ext cx="3584171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商务谈判的定义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16080" y="2636912"/>
            <a:ext cx="4708974" cy="2664296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人们为了协调彼此之间的商务关系，满足各自的商务需求，通过协商对话以争取达成某项商务交易的行为和过程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4957" y="1682463"/>
            <a:ext cx="6876256" cy="515719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0EE6745-E2EC-4CA6-9ACA-A63E0553CC99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</a:t>
            </a:fld>
          </a:p>
        </p:txBody>
      </p:sp>
    </p:spTree>
    <p:extLst>
      <p:ext uri="{BB962C8B-B14F-4D97-AF65-F5344CB8AC3E}">
        <p14:creationId val="34242100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121" l="12213" r="12214" t="27246"/>
          <a:stretch>
            <a:fillRect/>
          </a:stretch>
        </p:blipFill>
        <p:spPr>
          <a:xfrm>
            <a:off x="4079776" y="3284983"/>
            <a:ext cx="7128792" cy="280831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SWOT 分 析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43472" y="2204864"/>
            <a:ext cx="2880320" cy="2651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zh-CN" b="1" lang="en-US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S:   优 势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zh-CN" b="1" lang="en-US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W:  劣 势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zh-CN" b="1" lang="en-US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O:   机 会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zh-CN" b="1" lang="en-US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T:   威 胁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4FDA22B-027E-4212-8587-D82461A87AAE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40</a:t>
            </a:fld>
          </a:p>
        </p:txBody>
      </p:sp>
    </p:spTree>
    <p:extLst>
      <p:ext uri="{BB962C8B-B14F-4D97-AF65-F5344CB8AC3E}">
        <p14:creationId val="34158004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487" r="14783"/>
          <a:stretch>
            <a:fillRect/>
          </a:stretch>
        </p:blipFill>
        <p:spPr>
          <a:xfrm>
            <a:off x="6267625" y="1150697"/>
            <a:ext cx="4724919" cy="507402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谈判中的常见问题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01776" y="2348880"/>
            <a:ext cx="1728192" cy="2651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价 格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数 量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质 量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验 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976475F-CD6B-4699-860E-7D0118B13E19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41</a:t>
            </a:fld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51784" y="2365266"/>
            <a:ext cx="1728192" cy="2651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付 款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折 扣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培 训</a:t>
            </a:r>
          </a:p>
          <a:p>
            <a:pPr indent="-342900" marL="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b="1" lang="zh-CN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售 后</a:t>
            </a:r>
          </a:p>
        </p:txBody>
      </p:sp>
    </p:spTree>
    <p:extLst>
      <p:ext uri="{BB962C8B-B14F-4D97-AF65-F5344CB8AC3E}">
        <p14:creationId val="17408155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7"/>
    </p:bldLst>
  </p:timing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6"/>
          <a:stretch>
            <a:fillRect/>
          </a:stretch>
        </p:blipFill>
        <p:spPr>
          <a:xfrm>
            <a:off x="6960096" y="1103873"/>
            <a:ext cx="3257127" cy="549347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准备解决方案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6254" y="2420888"/>
            <a:ext cx="4320480" cy="2042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确认主要的冲突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提出多种解决方案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推测对方的解决方案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0ACE539-2461-481C-AE19-9A4B1476111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42</a:t>
            </a:fld>
          </a:p>
        </p:txBody>
      </p:sp>
    </p:spTree>
    <p:extLst>
      <p:ext uri="{BB962C8B-B14F-4D97-AF65-F5344CB8AC3E}">
        <p14:creationId val="11492828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9896" y="646977"/>
            <a:ext cx="6192688" cy="619268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 判 开 始 阶 段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6254" y="2420888"/>
            <a:ext cx="4320480" cy="1341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相互认识了解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声明目的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50F18DB-1341-4003-B347-8FA80310C90F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43</a:t>
            </a:fld>
          </a:p>
        </p:txBody>
      </p:sp>
    </p:spTree>
    <p:extLst>
      <p:ext uri="{BB962C8B-B14F-4D97-AF65-F5344CB8AC3E}">
        <p14:creationId val="20579048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83" l="22641" r="16981" t="12657"/>
          <a:stretch>
            <a:fillRect/>
          </a:stretch>
        </p:blipFill>
        <p:spPr>
          <a:xfrm>
            <a:off x="6267625" y="1930706"/>
            <a:ext cx="4608512" cy="468052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开 始 时 应 注 意 的 问 题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6254" y="2420888"/>
            <a:ext cx="5206454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扫除误解和谣言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避免感情用事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设想一个理想的结果让每个人知道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重视共同的目标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04AA9F6-F885-4644-ADC3-61A1962F01B9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44</a:t>
            </a:fld>
          </a:p>
        </p:txBody>
      </p:sp>
    </p:spTree>
    <p:extLst>
      <p:ext uri="{BB962C8B-B14F-4D97-AF65-F5344CB8AC3E}">
        <p14:creationId val="33805600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277" l="20487" r="22089"/>
          <a:stretch>
            <a:fillRect/>
          </a:stretch>
        </p:blipFill>
        <p:spPr>
          <a:xfrm>
            <a:off x="5735960" y="966799"/>
            <a:ext cx="4824536" cy="577965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开 始 阶 段 的 目 的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2167458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建立信心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培养信任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证明能力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表达善意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AA4ECF0-2306-4EF4-896C-1CF2EAC9ED74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45</a:t>
            </a:fld>
          </a:p>
        </p:txBody>
      </p:sp>
    </p:spTree>
    <p:extLst>
      <p:ext uri="{BB962C8B-B14F-4D97-AF65-F5344CB8AC3E}">
        <p14:creationId val="337185541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277" l="20487" r="22089"/>
          <a:stretch>
            <a:fillRect/>
          </a:stretch>
        </p:blipFill>
        <p:spPr>
          <a:xfrm>
            <a:off x="5735960" y="966799"/>
            <a:ext cx="4824536" cy="577965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开 始 阶 段 的 目 的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2167458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建立信心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培养信任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证明能力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表达善意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7A131DD-4972-43B5-8845-6DD09A9AF37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46</a:t>
            </a:fld>
          </a:p>
        </p:txBody>
      </p:sp>
    </p:spTree>
    <p:extLst>
      <p:ext uri="{BB962C8B-B14F-4D97-AF65-F5344CB8AC3E}">
        <p14:creationId val="34162301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4324" r="34472"/>
          <a:stretch>
            <a:fillRect/>
          </a:stretch>
        </p:blipFill>
        <p:spPr>
          <a:xfrm>
            <a:off x="7032104" y="819965"/>
            <a:ext cx="3024336" cy="605400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开 始 阶 段 的 困 难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3418456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不 信 任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没 信 心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不 相 信 我 方 能 力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缺 乏 诚 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3CA144D-2443-40CF-ADC6-A0C1D1359FBF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47</a:t>
            </a:fld>
          </a:p>
        </p:txBody>
      </p:sp>
    </p:spTree>
    <p:extLst>
      <p:ext uri="{BB962C8B-B14F-4D97-AF65-F5344CB8AC3E}">
        <p14:creationId val="24110573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282" l="10678" t="5431"/>
          <a:stretch>
            <a:fillRect/>
          </a:stretch>
        </p:blipFill>
        <p:spPr>
          <a:xfrm>
            <a:off x="6097894" y="1731342"/>
            <a:ext cx="5421354" cy="4824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解 决 方 法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4521224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开 放 的 态 度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介 绍 自 己 和 自 己 的 目 的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注 意 语 言 和 身 体 语 言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注 意 观 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0BC9471-B316-4CB1-A775-2F0E36589642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48</a:t>
            </a:fld>
          </a:p>
        </p:txBody>
      </p:sp>
    </p:spTree>
    <p:extLst>
      <p:ext uri="{BB962C8B-B14F-4D97-AF65-F5344CB8AC3E}">
        <p14:creationId val="23001970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613"/>
          <a:stretch>
            <a:fillRect/>
          </a:stretch>
        </p:blipFill>
        <p:spPr>
          <a:xfrm>
            <a:off x="1055440" y="1772816"/>
            <a:ext cx="5005394" cy="465024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330041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展 开 阶 段 的 目 的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45322" y="2767054"/>
            <a:ext cx="4521224" cy="2042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取 得 相 关 信 息 和 资 料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使 客 户 看 清 自 己 的 需 求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发 掘 客 户 更 多 的 需 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9861B51-87F4-43C0-A7AB-FBB433FBFD1C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49</a:t>
            </a:fld>
          </a:p>
        </p:txBody>
      </p:sp>
    </p:spTree>
    <p:extLst>
      <p:ext uri="{BB962C8B-B14F-4D97-AF65-F5344CB8AC3E}">
        <p14:creationId val="16241479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商务谈判的原则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871296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在社会主义市场经济条件下，商务谈判活动应遵循以下原则: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1" y="2060848"/>
            <a:ext cx="4708974" cy="3384376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（一）平等自愿、协商一致的原则；</a:t>
            </a:r>
          </a:p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（二）有偿交换、互惠互利的原则； </a:t>
            </a:r>
          </a:p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（三）合法原则； </a:t>
            </a:r>
          </a:p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（四）时效性原则； </a:t>
            </a:r>
          </a:p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（五）最低目标原则。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7847" l="15708" r="10988" t="12566"/>
          <a:stretch>
            <a:fillRect/>
          </a:stretch>
        </p:blipFill>
        <p:spPr>
          <a:xfrm>
            <a:off x="5591944" y="2059406"/>
            <a:ext cx="6101731" cy="496855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BFB9EE2-0945-4061-AD5F-7B124D1A7706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</a:t>
            </a:fld>
          </a:p>
        </p:txBody>
      </p:sp>
    </p:spTree>
    <p:extLst>
      <p:ext uri="{BB962C8B-B14F-4D97-AF65-F5344CB8AC3E}">
        <p14:creationId val="27629914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822" l="14557" r="12663" t="9423"/>
          <a:stretch>
            <a:fillRect/>
          </a:stretch>
        </p:blipFill>
        <p:spPr>
          <a:xfrm>
            <a:off x="1919536" y="1268760"/>
            <a:ext cx="3600400" cy="532859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330041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障       碍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45320" y="2767054"/>
            <a:ext cx="4908873" cy="2042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客 户 提 供 错 误 信 息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客 户 提 供 不 完 整 的 信 息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客 户 看 不 到 需 求 的 重 要 性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60D71A-1437-47B8-84C5-A2FCD4412638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50</a:t>
            </a:fld>
          </a:p>
        </p:txBody>
      </p:sp>
    </p:spTree>
    <p:extLst>
      <p:ext uri="{BB962C8B-B14F-4D97-AF65-F5344CB8AC3E}">
        <p14:creationId val="27361974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851" l="16081" r="11551"/>
          <a:stretch>
            <a:fillRect/>
          </a:stretch>
        </p:blipFill>
        <p:spPr>
          <a:xfrm>
            <a:off x="1631504" y="1633885"/>
            <a:ext cx="3888432" cy="511256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330041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对     策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45320" y="2767054"/>
            <a:ext cx="4908873" cy="3444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提问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积极地聆听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深入询问重要的问题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及时与对方确认信息的正确性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必要时可以暂停谈判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BFDBB85-D54D-420D-A629-E977241EE3E5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51</a:t>
            </a:fld>
          </a:p>
        </p:txBody>
      </p:sp>
    </p:spTree>
    <p:extLst>
      <p:ext uri="{BB962C8B-B14F-4D97-AF65-F5344CB8AC3E}">
        <p14:creationId val="40673123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941" l="4972" r="4070" t="13879"/>
          <a:stretch>
            <a:fillRect/>
          </a:stretch>
        </p:blipFill>
        <p:spPr>
          <a:xfrm>
            <a:off x="1631504" y="3096471"/>
            <a:ext cx="9433048" cy="3614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15856" y="1360475"/>
            <a:ext cx="250226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切记：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856" y="1937977"/>
            <a:ext cx="879656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altLang="en-US" b="1" lang="zh-CN" smtClean="0" sz="24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即使是双赢的谈判你也不可能得到所有你想要的。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64CC241-BBC1-4672-8BE0-8F7843374314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52</a:t>
            </a:fld>
          </a:p>
        </p:txBody>
      </p:sp>
    </p:spTree>
    <p:extLst>
      <p:ext uri="{BB962C8B-B14F-4D97-AF65-F5344CB8AC3E}">
        <p14:creationId val="21439600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03712" y="3490009"/>
            <a:ext cx="7416824" cy="336799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776637" y="1451322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调 整 阶 段 的 目 的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76637" y="2204864"/>
            <a:ext cx="6480720" cy="1341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让 客 户 看 到 其 需 求 的 重 要 性 并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认 同 我 们 所 提 供 的 方 案 是 最 好 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A83A385-A762-4B37-A91A-1559CEADE5EA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53</a:t>
            </a:fld>
          </a:p>
        </p:txBody>
      </p:sp>
    </p:spTree>
    <p:extLst>
      <p:ext uri="{BB962C8B-B14F-4D97-AF65-F5344CB8AC3E}">
        <p14:creationId val="149327421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84" l="17265" r="21812"/>
          <a:stretch>
            <a:fillRect/>
          </a:stretch>
        </p:blipFill>
        <p:spPr>
          <a:xfrm>
            <a:off x="6910685" y="2023210"/>
            <a:ext cx="4608513" cy="494650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99456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困   难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99455" y="2526358"/>
            <a:ext cx="7343699" cy="2042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对方看不到需求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对方不认同我方的方案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对方认为价格太贵或不接受某些条款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6BC25C-9227-44FD-B0F4-E72194F96F20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54</a:t>
            </a:fld>
          </a:p>
        </p:txBody>
      </p:sp>
    </p:spTree>
    <p:extLst>
      <p:ext uri="{BB962C8B-B14F-4D97-AF65-F5344CB8AC3E}">
        <p14:creationId val="32362792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646" l="13001" r="12892"/>
          <a:stretch>
            <a:fillRect/>
          </a:stretch>
        </p:blipFill>
        <p:spPr>
          <a:xfrm>
            <a:off x="7032104" y="1211605"/>
            <a:ext cx="4104456" cy="533660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99456" y="1188735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解 决 方 法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99455" y="1942277"/>
            <a:ext cx="4320481" cy="484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从掌握的客户资料入手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从新考虑谁是决策人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何时做出决定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我方能够帮什么忙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将共同利益放在分歧之前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再寻找共同利益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明确需求的标准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88C3674-626A-4004-943D-09D963FCAF7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55</a:t>
            </a:fld>
          </a:p>
        </p:txBody>
      </p:sp>
    </p:spTree>
    <p:extLst>
      <p:ext uri="{BB962C8B-B14F-4D97-AF65-F5344CB8AC3E}">
        <p14:creationId val="24650960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3684" t="25523"/>
          <a:stretch>
            <a:fillRect/>
          </a:stretch>
        </p:blipFill>
        <p:spPr>
          <a:xfrm>
            <a:off x="2267818" y="2923456"/>
            <a:ext cx="7797329" cy="396044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521112" y="1202295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让价的目的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82590" y="1945571"/>
            <a:ext cx="7850399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altLang="en-US" b="1" lang="zh-CN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降低对方的心理期望，让对方珍视你的让步值。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2B1CE84-A8BD-40A9-99EF-F41540A3A02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56</a:t>
            </a:fld>
          </a:p>
        </p:txBody>
      </p:sp>
    </p:spTree>
    <p:extLst>
      <p:ext uri="{BB962C8B-B14F-4D97-AF65-F5344CB8AC3E}">
        <p14:creationId val="27680765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742"/>
          <a:stretch>
            <a:fillRect/>
          </a:stretch>
        </p:blipFill>
        <p:spPr>
          <a:xfrm>
            <a:off x="6888088" y="1052736"/>
            <a:ext cx="4464496" cy="561662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631504" y="127742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达 成 协 议 阶 段 应 注 意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52424" y="2060848"/>
            <a:ext cx="7850399" cy="3444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在 谈 判 尾 声 不 能 有 大 的 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或 单 方 面 的 让 步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认 真 回 顾 双 方 达 成 的 协 议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澄 清 所 有 模 棱 两 可 的 事， 减 少 误 会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避 免 时 间 不 够 带 来 的 被 动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BBCE838-A78D-4128-8C7D-60120FB61D8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57</a:t>
            </a:fld>
          </a:p>
        </p:txBody>
      </p:sp>
    </p:spTree>
    <p:extLst>
      <p:ext uri="{BB962C8B-B14F-4D97-AF65-F5344CB8AC3E}">
        <p14:creationId val="26139837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743" l="-689" r="64438"/>
          <a:stretch>
            <a:fillRect/>
          </a:stretch>
        </p:blipFill>
        <p:spPr>
          <a:xfrm>
            <a:off x="6744072" y="1988840"/>
            <a:ext cx="4032448" cy="439248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631504" y="127742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达 成 协 议 阶 段 的 目 的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2033" y="2268485"/>
            <a:ext cx="4930676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达 成 具 体 的 行 动 方 案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促 成 对 方 做 出 决 定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使 对 方 消 除 不 必 马 上 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 做 决 定 的 想 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8F8137C-31D5-4ACB-BDC6-4F813C88B6D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58</a:t>
            </a:fld>
          </a:p>
        </p:txBody>
      </p:sp>
    </p:spTree>
    <p:extLst>
      <p:ext uri="{BB962C8B-B14F-4D97-AF65-F5344CB8AC3E}">
        <p14:creationId val="34772999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5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16080" y="1312071"/>
            <a:ext cx="4248472" cy="554644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631504" y="127742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困    难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2033" y="2268485"/>
            <a:ext cx="4930676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最 后 谈 判 破 裂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内 部 态 度 不 统 一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权 力 的 局 限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决 策 人 的 个 人 风 险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E973F4F-FC05-4C54-830B-F2332133B0C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59</a:t>
            </a:fld>
          </a:p>
        </p:txBody>
      </p:sp>
    </p:spTree>
    <p:extLst>
      <p:ext uri="{BB962C8B-B14F-4D97-AF65-F5344CB8AC3E}">
        <p14:creationId val="40980596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商务谈判三步曲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一、申明价值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0" y="2060848"/>
            <a:ext cx="10428202" cy="4392488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此阶段为谈判的初级阶段，谈判双方彼此应充分沟通各自的利益需要，申明能够满足对方需要的方法与优势所在。</a:t>
            </a:r>
          </a:p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此阶段的关键步骤是弄清对方的真正需求，因此其主要的技巧就是多向对方提出问题，探询对方的实际需要；</a:t>
            </a:r>
          </a:p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 与此同时也要根据情况申明我方的利益所在。因为你越了解对方的真正实际需求，越能够知道如何才能满足对方的需求；同时对方知道了你的利益所在，才能满足你的需求。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0524FBE-5C27-4A60-A535-BB1E96C50A1D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6</a:t>
            </a:fld>
          </a:p>
        </p:txBody>
      </p:sp>
    </p:spTree>
    <p:extLst>
      <p:ext uri="{BB962C8B-B14F-4D97-AF65-F5344CB8AC3E}">
        <p14:creationId val="15297920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6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6537"/>
          <a:stretch>
            <a:fillRect/>
          </a:stretch>
        </p:blipFill>
        <p:spPr>
          <a:xfrm>
            <a:off x="-89718" y="2011241"/>
            <a:ext cx="6611516" cy="486618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谈判的过程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879975" y="1423895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对     策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873452" y="2147788"/>
            <a:ext cx="4930676" cy="1341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总 结 以 前 所 做 出 的 决 定</a:t>
            </a:r>
          </a:p>
          <a:p>
            <a:r>
              <a:rPr altLang="en-US" lang="zh-CN">
                <a:latin charset="0" panose="020b0806030902050204" pitchFamily="34" typeface="Impact"/>
                <a:sym charset="0" panose="020b0806030902050204" pitchFamily="34" typeface="Impact"/>
              </a:rPr>
              <a:t> 建 立 良 好 的 气 氛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FA028FB-EF7E-44C5-9C7E-5821CE29FA1C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60</a:t>
            </a:fld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79975" y="3436730"/>
            <a:ext cx="3240360" cy="2011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altLang="en-US" b="1" lang="zh-CN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提 问	 聆 听</a:t>
            </a:r>
          </a:p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altLang="en-US" b="1" lang="zh-CN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澄 清	 呈 现</a:t>
            </a:r>
          </a:p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altLang="en-US" b="1" lang="zh-CN" smtClean="0" sz="2800">
                <a:solidFill>
                  <a:schemeClr val="accent2">
                    <a:lumMod val="7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证 明	 说 服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3872" y="5468700"/>
            <a:ext cx="524983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charset="2" panose="05000000000000000000" pitchFamily="2" typeface="Wingdings"/>
              <a:buChar char="p"/>
            </a:pPr>
            <a:r>
              <a:rPr altLang="en-US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注 意 态 度 和 感 情 的 影 响 因 素</a:t>
            </a:r>
          </a:p>
        </p:txBody>
      </p:sp>
    </p:spTree>
    <p:extLst>
      <p:ext uri="{BB962C8B-B14F-4D97-AF65-F5344CB8AC3E}">
        <p14:creationId val="39256964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7"/>
      <p:bldP grpId="0" spid="8"/>
    </p:bldLst>
  </p:timing>
</p:sld>
</file>

<file path=ppt/slides/slide6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380" y="0"/>
            <a:ext cx="11521280" cy="66421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9A238E6-10B7-49EA-8AA5-AE0AFC622266}" type="slidenum"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61</a:t>
            </a:fld>
          </a:p>
        </p:txBody>
      </p:sp>
      <p:sp>
        <p:nvSpPr>
          <p:cNvPr id="4" name="矩形 3"/>
          <p:cNvSpPr/>
          <p:nvPr/>
        </p:nvSpPr>
        <p:spPr>
          <a:xfrm>
            <a:off x="2063552" y="3130174"/>
            <a:ext cx="8424936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40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好的谈判只是合作的开始，所以双方的收益才使谈判最大的成果！</a:t>
            </a:r>
          </a:p>
          <a:p>
            <a:pPr algn="ctr">
              <a:lnSpc>
                <a:spcPct val="150000"/>
              </a:lnSpc>
            </a:pPr>
            <a:r>
              <a:rPr altLang="en-US" lang="zh-CN" sz="40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感谢大家的参与。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商务谈判三步曲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二、创造价值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0" y="2060848"/>
            <a:ext cx="10428202" cy="4392488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 此阶段为谈判的中级阶段，双方彼此沟通，往往申明了各自的利益所在，了解了对方的实际需要。但是，以此达成的协议并不一定对双方都是利益最大化。也就是，利益在此往往不能有效地达到平衡。即使达到了平衡，此协议也可能并不是最佳方案。</a:t>
            </a:r>
          </a:p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 因此，谈判中双方需要想方设法去寻求更佳的方案，为谈判双方找到最大的利益，这一步骤就是创造价值。创造价值的阶段，往往是商务谈判最容易忽略的阶段。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E1A49F7-CB98-4EBE-9BD8-7D2AE73F0DEB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7</a:t>
            </a:fld>
          </a:p>
        </p:txBody>
      </p:sp>
    </p:spTree>
    <p:extLst>
      <p:ext uri="{BB962C8B-B14F-4D97-AF65-F5344CB8AC3E}">
        <p14:creationId val="6581079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商务谈判三步曲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三、克服障碍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0" y="2060848"/>
            <a:ext cx="10428202" cy="4392488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此阶段往往是谈判的攻坚阶段。谈判的障碍一般来自于两个方面：</a:t>
            </a:r>
          </a:p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一个是谈判双方彼此利益存在冲突；</a:t>
            </a:r>
          </a:p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另一个是谈判者自身在决策程序上存在障碍。</a:t>
            </a:r>
          </a:p>
          <a:p>
            <a:pPr algn="l"/>
            <a:r>
              <a:rPr altLang="en-US" b="0" lang="zh-CN" smtClean="0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         前一种障碍是需要双方按照公平合理的客观原则来协调利益；后者就需要谈判无障碍的一方主动去帮助另一方顺利决策。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1B7CDD8-9BED-4BA7-B50A-F75F00DED0A1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8</a:t>
            </a:fld>
          </a:p>
        </p:txBody>
      </p:sp>
    </p:spTree>
    <p:extLst>
      <p:ext uri="{BB962C8B-B14F-4D97-AF65-F5344CB8AC3E}">
        <p14:creationId val="40514171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商务谈判的中最重要的八点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anchor="ctr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1、需求（need）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3035" y="2564904"/>
            <a:ext cx="5963706" cy="2664296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b="1" sz="3600">
                <a:latin charset="-122" pitchFamily="49" typeface="楷体_GB2312"/>
                <a:ea charset="-122" pitchFamily="49" typeface="楷体_GB2312"/>
                <a:cs typeface="+mj-cs"/>
              </a:defRPr>
            </a:lvl1pPr>
          </a:lstStyle>
          <a:p>
            <a:pPr algn="l"/>
            <a:r>
              <a:rPr altLang="en-US" b="0" lang="zh-CN" sz="2400">
                <a:latin charset="0" panose="020b0806030902050204" pitchFamily="34" typeface="Impact"/>
                <a:ea charset="-122" panose="020b0503020204020204" pitchFamily="34" typeface="微软雅黑"/>
                <a:sym charset="0" panose="020b0806030902050204" pitchFamily="34" typeface="Impact"/>
              </a:rPr>
              <a:t>对于买卖双方来说，谁的需求更强烈一些？如果买方的需要较多，卖方就拥有相对较强的谈判力，你越希望卖出你的产品，买方就拥有较强的谈判力。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847" y="1052736"/>
            <a:ext cx="6101731" cy="535517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63CCDA6-D543-4BE3-BD20-0B830B4EB427}" type="slidenum">
              <a:rPr altLang="en-US" lang="zh-CN" smtClean="0">
                <a:ea charset="-122" panose="020b0503020204020204" pitchFamily="34" typeface="微软雅黑"/>
                <a:sym charset="0" panose="020b0806030902050204" pitchFamily="34" typeface="Impact"/>
              </a:rPr>
              <a:t>9</a:t>
            </a:fld>
          </a:p>
        </p:txBody>
      </p:sp>
    </p:spTree>
    <p:extLst>
      <p:ext uri="{BB962C8B-B14F-4D97-AF65-F5344CB8AC3E}">
        <p14:creationId val="22745433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商务谈判技巧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394</Paragraphs>
  <Slides>61</Slides>
  <Notes>61</Notes>
  <TotalTime>1495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baseType="lpstr" size="70">
      <vt:lpstr>Arial</vt:lpstr>
      <vt:lpstr>Calibri</vt:lpstr>
      <vt:lpstr>汉仪中秀体简</vt:lpstr>
      <vt:lpstr>Impact</vt:lpstr>
      <vt:lpstr>Calibri Light</vt:lpstr>
      <vt:lpstr>微软雅黑</vt:lpstr>
      <vt:lpstr>楷体_GB2312</vt:lpstr>
      <vt:lpstr>Wingdings</vt:lpstr>
      <vt:lpstr>Office 主题</vt:lpstr>
      <vt:lpstr>商务谈判技巧培训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2013-09-05T06:11:19Z</dcterms:created>
  <cp:lastModifiedBy>kan</cp:lastModifiedBy>
  <dcterms:modified xsi:type="dcterms:W3CDTF">2021-08-20T11:16:52Z</dcterms:modified>
  <cp:revision>78</cp:revision>
  <dc:title>商务谈判技巧培训</dc:title>
</cp:coreProperties>
</file>