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58" r:id="rId5"/>
    <p:sldId id="262" r:id="rId6"/>
    <p:sldId id="260" r:id="rId7"/>
    <p:sldId id="278" r:id="rId8"/>
    <p:sldId id="263" r:id="rId9"/>
    <p:sldId id="279" r:id="rId10"/>
    <p:sldId id="261" r:id="rId11"/>
    <p:sldId id="305" r:id="rId12"/>
    <p:sldId id="283" r:id="rId13"/>
    <p:sldId id="264" r:id="rId14"/>
    <p:sldId id="284" r:id="rId15"/>
    <p:sldId id="286" r:id="rId16"/>
    <p:sldId id="265" r:id="rId17"/>
    <p:sldId id="288" r:id="rId18"/>
    <p:sldId id="289" r:id="rId19"/>
    <p:sldId id="266" r:id="rId20"/>
    <p:sldId id="290" r:id="rId21"/>
    <p:sldId id="292" r:id="rId22"/>
    <p:sldId id="267" r:id="rId23"/>
    <p:sldId id="291" r:id="rId24"/>
    <p:sldId id="309" r:id="rId25"/>
    <p:sldId id="268" r:id="rId26"/>
    <p:sldId id="293" r:id="rId27"/>
    <p:sldId id="295" r:id="rId28"/>
    <p:sldId id="269" r:id="rId29"/>
    <p:sldId id="296" r:id="rId30"/>
    <p:sldId id="298" r:id="rId31"/>
    <p:sldId id="270" r:id="rId32"/>
    <p:sldId id="299" r:id="rId33"/>
    <p:sldId id="300" r:id="rId34"/>
    <p:sldId id="302" r:id="rId35"/>
    <p:sldId id="275" r:id="rId36"/>
    <p:sldId id="306" r:id="rId37"/>
    <p:sldId id="303" r:id="rId38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tags/tag1.xml" Type="http://schemas.openxmlformats.org/officeDocument/2006/relationships/tags"/><Relationship Id="rId4" Target="slides/slide1.xml" Type="http://schemas.openxmlformats.org/officeDocument/2006/relationships/slide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7C2A0-5975-4586-8EF7-3A174564BE5B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22E7-B664-44B2-809D-14F945A50A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68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E66-3A1D-4F69-92F9-8180C3DFAFD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26815062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8E38-31E5-4E32-920D-85CA0EE6CDE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5502832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D89F-CBC1-4F5A-B5D7-D8ADB918AF9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1690429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45793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56745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667862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60210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888623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350950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16858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76500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912E-CD21-4B76-91AB-8AF6576DF20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54899050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86747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62988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6856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F82D-0209-487E-9B9B-12857383F06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2891303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C532-050E-4A33-A28B-21717A782A7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6530718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FB6E-327E-47FC-81CE-1B6A37B039A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2045842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5D2B-392F-42A8-A446-2D80C114FBC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1442608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9212-0C7C-4A93-A109-DE8FC9F27E0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7407587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A6AF-A09D-45F8-A016-8F8C6C34EA8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39439581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717B-590C-42CC-A9BA-ABB80DAFC90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03618572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0F70D-59E7-40B5-A1A2-CC96C214C48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172"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172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5537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2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pn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4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8.pn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933825"/>
            <a:ext cx="12192000" cy="223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3121025" y="3916363"/>
            <a:ext cx="594995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000">
                <a:solidFill>
                  <a:srgbClr val="B5E51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互联网思维</a:t>
            </a:r>
          </a:p>
        </p:txBody>
      </p:sp>
      <p:sp>
        <p:nvSpPr>
          <p:cNvPr id="68" name="心形 67"/>
          <p:cNvSpPr/>
          <p:nvPr/>
        </p:nvSpPr>
        <p:spPr>
          <a:xfrm>
            <a:off x="6451600" y="2503488"/>
            <a:ext cx="709613" cy="709612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8" name="矩形 77"/>
          <p:cNvSpPr/>
          <p:nvPr/>
        </p:nvSpPr>
        <p:spPr>
          <a:xfrm>
            <a:off x="4745038" y="2008188"/>
            <a:ext cx="465137" cy="176212"/>
          </a:xfrm>
          <a:prstGeom prst="rect">
            <a:avLst/>
          </a:prstGeom>
          <a:solidFill>
            <a:srgbClr val="0A5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66" name="文本框 81"/>
          <p:cNvSpPr txBox="1">
            <a:spLocks noChangeArrowheads="1"/>
          </p:cNvSpPr>
          <p:nvPr/>
        </p:nvSpPr>
        <p:spPr bwMode="auto">
          <a:xfrm>
            <a:off x="1822450" y="6229350"/>
            <a:ext cx="197326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10601030101010101" pitchFamily="2" typeface="方正大黑简体"/>
                <a:ea charset="-122" panose="02010601030101010101" pitchFamily="2" typeface="方正大黑简体"/>
                <a:cs charset="-122" panose="02010600040101010101" pitchFamily="2" typeface="华文黑体"/>
              </a:rPr>
              <a:t>赵大伟◎主编</a:t>
            </a:r>
          </a:p>
        </p:txBody>
      </p:sp>
      <p:sp>
        <p:nvSpPr>
          <p:cNvPr id="2067" name="文本框 83"/>
          <p:cNvSpPr txBox="1">
            <a:spLocks noChangeArrowheads="1"/>
          </p:cNvSpPr>
          <p:nvPr/>
        </p:nvSpPr>
        <p:spPr bwMode="auto">
          <a:xfrm>
            <a:off x="8615364" y="6208713"/>
            <a:ext cx="27670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10601030101010101" pitchFamily="2" typeface="方正大黑简体"/>
                <a:ea charset="-122" panose="02010601030101010101" pitchFamily="2" typeface="方正大黑简体"/>
                <a:cs charset="-122" panose="02010600040101010101" pitchFamily="2" typeface="华文黑体"/>
              </a:rPr>
              <a:t>水蓦◎PPT读书笔记</a:t>
            </a:r>
          </a:p>
        </p:txBody>
      </p:sp>
      <p:grpSp>
        <p:nvGrpSpPr>
          <p:cNvPr id="2072" name="组合 105"/>
          <p:cNvGrpSpPr/>
          <p:nvPr/>
        </p:nvGrpSpPr>
        <p:grpSpPr>
          <a:xfrm>
            <a:off x="8966200" y="1177925"/>
            <a:ext cx="720725" cy="330200"/>
            <a:chOff x="7034950" y="2409112"/>
            <a:chExt cx="721322" cy="330584"/>
          </a:xfrm>
        </p:grpSpPr>
        <p:sp>
          <p:nvSpPr>
            <p:cNvPr id="105" name="任意多边形 104"/>
            <p:cNvSpPr/>
            <p:nvPr/>
          </p:nvSpPr>
          <p:spPr>
            <a:xfrm>
              <a:off x="7034950" y="2409112"/>
              <a:ext cx="721322" cy="330584"/>
            </a:xfrm>
            <a:custGeom>
              <a:gdLst>
                <a:gd fmla="*/ 360661 w 721322" name="connsiteX0"/>
                <a:gd fmla="*/ 0 h 330584" name="connsiteY0"/>
                <a:gd fmla="*/ 675586 w 721322" name="connsiteX1"/>
                <a:gd fmla="*/ 115999 h 330584" name="connsiteY1"/>
                <a:gd fmla="*/ 721322 w 721322" name="connsiteX2"/>
                <a:gd fmla="*/ 165292 h 330584" name="connsiteY2"/>
                <a:gd fmla="*/ 675586 w 721322" name="connsiteX3"/>
                <a:gd fmla="*/ 214586 h 330584" name="connsiteY3"/>
                <a:gd fmla="*/ 360661 w 721322" name="connsiteX4"/>
                <a:gd fmla="*/ 330584 h 330584" name="connsiteY4"/>
                <a:gd fmla="*/ 45736 w 721322" name="connsiteX5"/>
                <a:gd fmla="*/ 214586 h 330584" name="connsiteY5"/>
                <a:gd fmla="*/ 0 w 721322" name="connsiteX6"/>
                <a:gd fmla="*/ 165292 h 330584" name="connsiteY6"/>
                <a:gd fmla="*/ 45736 w 721322" name="connsiteX7"/>
                <a:gd fmla="*/ 115999 h 330584" name="connsiteY7"/>
                <a:gd fmla="*/ 360661 w 721322" name="connsiteX8"/>
                <a:gd fmla="*/ 0 h 33058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30584" w="721322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7247851" y="2429774"/>
              <a:ext cx="287576" cy="289261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7378134" y="2471097"/>
              <a:ext cx="123928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73" name="组合 116"/>
          <p:cNvGrpSpPr/>
          <p:nvPr/>
        </p:nvGrpSpPr>
        <p:grpSpPr>
          <a:xfrm>
            <a:off x="5924550" y="3495675"/>
            <a:ext cx="342900" cy="558800"/>
            <a:chOff x="5924218" y="3495519"/>
            <a:chExt cx="343564" cy="559586"/>
          </a:xfrm>
        </p:grpSpPr>
        <p:sp>
          <p:nvSpPr>
            <p:cNvPr id="111" name="椭圆 110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15" name="任意多边形 114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gdLst>
                <a:gd fmla="*/ 171782 w 343564" name="connsiteX0"/>
                <a:gd fmla="*/ 559586 h 559586" name="connsiteY0"/>
                <a:gd fmla="*/ 0 w 343564" name="connsiteX1"/>
                <a:gd fmla="*/ 387804 h 559586" name="connsiteY1"/>
                <a:gd fmla="*/ 104916 w 343564" name="connsiteX2"/>
                <a:gd fmla="*/ 229522 h 559586" name="connsiteY2"/>
                <a:gd fmla="*/ 171772 w 343564" name="connsiteX3"/>
                <a:gd fmla="*/ 216024 h 559586" name="connsiteY3"/>
                <a:gd fmla="*/ 140057 w 343564" name="connsiteX4"/>
                <a:gd fmla="*/ 216024 h 559586" name="connsiteY4"/>
                <a:gd fmla="*/ 176061 w 343564" name="connsiteX5"/>
                <a:gd fmla="*/ 0 h 559586" name="connsiteY5"/>
                <a:gd fmla="*/ 212065 w 343564" name="connsiteX6"/>
                <a:gd fmla="*/ 216024 h 559586" name="connsiteY6"/>
                <a:gd fmla="*/ 171792 w 343564" name="connsiteX7"/>
                <a:gd fmla="*/ 216024 h 559586" name="connsiteY7"/>
                <a:gd fmla="*/ 238648 w 343564" name="connsiteX8"/>
                <a:gd fmla="*/ 229522 h 559586" name="connsiteY8"/>
                <a:gd fmla="*/ 343564 w 343564" name="connsiteX9"/>
                <a:gd fmla="*/ 387804 h 559586" name="connsiteY9"/>
                <a:gd fmla="*/ 171782 w 343564" name="connsiteX10"/>
                <a:gd fmla="*/ 559586 h 55958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59586" w="343564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2251" name="图片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4" name="组合 118"/>
          <p:cNvGrpSpPr/>
          <p:nvPr/>
        </p:nvGrpSpPr>
        <p:grpSpPr>
          <a:xfrm>
            <a:off x="5154613" y="3154363"/>
            <a:ext cx="750887" cy="750887"/>
            <a:chOff x="7502052" y="2209935"/>
            <a:chExt cx="1224136" cy="1224136"/>
          </a:xfrm>
        </p:grpSpPr>
        <p:sp>
          <p:nvSpPr>
            <p:cNvPr id="120" name="空心弧 119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fmla="val 16128643" name="adj1"/>
                <a:gd fmla="val 13298" name="adj2"/>
                <a:gd fmla="val 9749" name="adj3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1" name="空心弧 120"/>
            <p:cNvSpPr/>
            <p:nvPr/>
          </p:nvSpPr>
          <p:spPr>
            <a:xfrm>
              <a:off x="7701329" y="2409212"/>
              <a:ext cx="825581" cy="825581"/>
            </a:xfrm>
            <a:prstGeom prst="blockArc">
              <a:avLst>
                <a:gd fmla="val 16128643" name="adj1"/>
                <a:gd fmla="val 15414" name="adj2"/>
                <a:gd fmla="val 15275" name="adj3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8107650" y="2655076"/>
              <a:ext cx="181162" cy="18116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75" name="组合 122"/>
          <p:cNvGrpSpPr/>
          <p:nvPr/>
        </p:nvGrpSpPr>
        <p:grpSpPr>
          <a:xfrm>
            <a:off x="6045200" y="3263900"/>
            <a:ext cx="777875" cy="169863"/>
            <a:chOff x="3846523" y="2636912"/>
            <a:chExt cx="1681631" cy="367815"/>
          </a:xfrm>
        </p:grpSpPr>
        <p:sp>
          <p:nvSpPr>
            <p:cNvPr id="124" name="圆角矩形 123"/>
            <p:cNvSpPr/>
            <p:nvPr/>
          </p:nvSpPr>
          <p:spPr>
            <a:xfrm rot="5400000">
              <a:off x="4012676" y="2470759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5" name="圆角矩形 124"/>
            <p:cNvSpPr/>
            <p:nvPr/>
          </p:nvSpPr>
          <p:spPr>
            <a:xfrm rot="5400000">
              <a:off x="5001063" y="2477634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6" name="圆角矩形 125"/>
            <p:cNvSpPr/>
            <p:nvPr/>
          </p:nvSpPr>
          <p:spPr>
            <a:xfrm rot="5400000">
              <a:off x="4601422" y="2582296"/>
              <a:ext cx="147812" cy="470169"/>
            </a:xfrm>
            <a:prstGeom prst="roundRect">
              <a:avLst>
                <a:gd fmla="val 50000" name="adj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77" name="组合 134"/>
          <p:cNvGrpSpPr/>
          <p:nvPr/>
        </p:nvGrpSpPr>
        <p:grpSpPr>
          <a:xfrm>
            <a:off x="5089525" y="2697163"/>
            <a:ext cx="904875" cy="577850"/>
            <a:chOff x="2936542" y="1988840"/>
            <a:chExt cx="905111" cy="578120"/>
          </a:xfrm>
        </p:grpSpPr>
        <p:sp>
          <p:nvSpPr>
            <p:cNvPr id="136" name="椭圆 135"/>
            <p:cNvSpPr/>
            <p:nvPr/>
          </p:nvSpPr>
          <p:spPr>
            <a:xfrm>
              <a:off x="2936542" y="1988840"/>
              <a:ext cx="571649" cy="360530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3222367" y="1988840"/>
              <a:ext cx="619286" cy="39070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3222367" y="2017428"/>
              <a:ext cx="285825" cy="312883"/>
            </a:xfrm>
            <a:custGeom>
              <a:gdLst>
                <a:gd fmla="*/ 151587 w 285568" name="connsiteX0"/>
                <a:gd fmla="*/ 0 h 312638" name="connsiteY0"/>
                <a:gd fmla="*/ 201927 w 285568" name="connsiteX1"/>
                <a:gd fmla="*/ 21396 h 312638" name="connsiteY1"/>
                <a:gd fmla="*/ 285568 w 285568" name="connsiteX2"/>
                <a:gd fmla="*/ 148689 h 312638" name="connsiteY2"/>
                <a:gd fmla="*/ 201927 w 285568" name="connsiteX3"/>
                <a:gd fmla="*/ 275982 h 312638" name="connsiteY3"/>
                <a:gd fmla="*/ 115683 w 285568" name="connsiteX4"/>
                <a:gd fmla="*/ 312638 h 312638" name="connsiteY4"/>
                <a:gd fmla="*/ 90731 w 285568" name="connsiteX5"/>
                <a:gd fmla="*/ 302033 h 312638" name="connsiteY5"/>
                <a:gd fmla="*/ 0 w 285568" name="connsiteX6"/>
                <a:gd fmla="*/ 163949 h 312638" name="connsiteY6"/>
                <a:gd fmla="*/ 90731 w 285568" name="connsiteX7"/>
                <a:gd fmla="*/ 25865 h 31263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12638" w="28556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39" name="等腰三角形 138"/>
            <p:cNvSpPr/>
            <p:nvPr/>
          </p:nvSpPr>
          <p:spPr>
            <a:xfrm rot="9174486">
              <a:off x="3671747" y="2319194"/>
              <a:ext cx="80983" cy="24776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0" name="等腰三角形 139"/>
            <p:cNvSpPr/>
            <p:nvPr/>
          </p:nvSpPr>
          <p:spPr>
            <a:xfrm flipH="1" rot="12425514">
              <a:off x="2996883" y="2217547"/>
              <a:ext cx="100039" cy="247766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41" name="左箭头 140"/>
          <p:cNvSpPr/>
          <p:nvPr/>
        </p:nvSpPr>
        <p:spPr>
          <a:xfrm flipH="1">
            <a:off x="5699125" y="2273300"/>
            <a:ext cx="515938" cy="4984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2" name="心形 141"/>
          <p:cNvSpPr/>
          <p:nvPr/>
        </p:nvSpPr>
        <p:spPr>
          <a:xfrm>
            <a:off x="5070475" y="2271713"/>
            <a:ext cx="374650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080" name="组合 142"/>
          <p:cNvGrpSpPr/>
          <p:nvPr/>
        </p:nvGrpSpPr>
        <p:grpSpPr>
          <a:xfrm>
            <a:off x="7283450" y="2611438"/>
            <a:ext cx="438150" cy="271462"/>
            <a:chOff x="8343535" y="1105350"/>
            <a:chExt cx="932528" cy="576064"/>
          </a:xfrm>
        </p:grpSpPr>
        <p:sp>
          <p:nvSpPr>
            <p:cNvPr id="144" name="圆角矩形 143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fmla="val 7407" name="adj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227" name="组合 144"/>
            <p:cNvGrpSpPr/>
            <p:nvPr/>
          </p:nvGrpSpPr>
          <p:grpSpPr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49" name="直接连接符 148"/>
              <p:cNvCxnSpPr/>
              <p:nvPr/>
            </p:nvCxnSpPr>
            <p:spPr>
              <a:xfrm>
                <a:off x="8353672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8796284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8" name="组合 145"/>
            <p:cNvGrpSpPr/>
            <p:nvPr/>
          </p:nvGrpSpPr>
          <p:grpSpPr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>
                <a:off x="8353672" y="1108823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flipH="1">
                <a:off x="8934812" y="1108823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2081" name="图片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3360" l="22554" r="25592" t="30605"/>
          <a:stretch>
            <a:fillRect/>
          </a:stretch>
        </p:blipFill>
        <p:spPr bwMode="auto">
          <a:xfrm>
            <a:off x="5829300" y="14605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组合 159"/>
          <p:cNvGrpSpPr/>
          <p:nvPr/>
        </p:nvGrpSpPr>
        <p:grpSpPr>
          <a:xfrm>
            <a:off x="4837093" y="1404981"/>
            <a:ext cx="537326" cy="537326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161" name="矩形 16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2" name="矩形 16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083" name="矩形 166"/>
          <p:cNvSpPr>
            <a:spLocks noChangeArrowheads="1"/>
          </p:cNvSpPr>
          <p:nvPr/>
        </p:nvSpPr>
        <p:spPr bwMode="auto">
          <a:xfrm>
            <a:off x="6562724" y="1879600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400">
                <a:solidFill>
                  <a:srgbClr val="7CC6E9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SMS</a:t>
            </a:r>
          </a:p>
        </p:txBody>
      </p:sp>
      <p:grpSp>
        <p:nvGrpSpPr>
          <p:cNvPr id="2084" name="组合 168"/>
          <p:cNvGrpSpPr/>
          <p:nvPr/>
        </p:nvGrpSpPr>
        <p:grpSpPr>
          <a:xfrm>
            <a:off x="6332538" y="1217613"/>
            <a:ext cx="438150" cy="269875"/>
            <a:chOff x="8343535" y="1105350"/>
            <a:chExt cx="932528" cy="576064"/>
          </a:xfrm>
        </p:grpSpPr>
        <p:sp>
          <p:nvSpPr>
            <p:cNvPr id="170" name="圆角矩形 169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fmla="val 7407" name="adj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220" name="组合 170"/>
            <p:cNvGrpSpPr/>
            <p:nvPr/>
          </p:nvGrpSpPr>
          <p:grpSpPr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8353670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>
                <a:off x="8796284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1" name="组合 171"/>
            <p:cNvGrpSpPr/>
            <p:nvPr/>
          </p:nvGrpSpPr>
          <p:grpSpPr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8353670" y="1109020"/>
                <a:ext cx="334495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8934810" y="1109020"/>
                <a:ext cx="327737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77" name="组合 176"/>
          <p:cNvGrpSpPr/>
          <p:nvPr/>
        </p:nvGrpSpPr>
        <p:grpSpPr>
          <a:xfrm>
            <a:off x="6857554" y="139319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178" name="同心圆 177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fmla="val 14383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9" name="圆角矩形 178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398093" y="1334038"/>
            <a:ext cx="537326" cy="537326"/>
            <a:chOff x="5658467" y="939238"/>
            <a:chExt cx="1013597" cy="1013597"/>
          </a:xfrm>
          <a:solidFill>
            <a:srgbClr val="92D050"/>
          </a:solidFill>
        </p:grpSpPr>
        <p:sp>
          <p:nvSpPr>
            <p:cNvPr id="181" name="矩形 18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2" name="矩形 18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87" name="组合 182"/>
          <p:cNvGrpSpPr/>
          <p:nvPr/>
        </p:nvGrpSpPr>
        <p:grpSpPr>
          <a:xfrm>
            <a:off x="4829175" y="260350"/>
            <a:ext cx="495300" cy="1016000"/>
            <a:chOff x="3359696" y="728733"/>
            <a:chExt cx="648072" cy="1332115"/>
          </a:xfrm>
        </p:grpSpPr>
        <p:sp>
          <p:nvSpPr>
            <p:cNvPr id="184" name="圆角矩形 183"/>
            <p:cNvSpPr/>
            <p:nvPr/>
          </p:nvSpPr>
          <p:spPr>
            <a:xfrm>
              <a:off x="3359696" y="980587"/>
              <a:ext cx="648072" cy="1080261"/>
            </a:xfrm>
            <a:prstGeom prst="roundRect">
              <a:avLst>
                <a:gd fmla="val 10349" name="adj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5" name="圆角矩形 184"/>
            <p:cNvSpPr/>
            <p:nvPr/>
          </p:nvSpPr>
          <p:spPr>
            <a:xfrm>
              <a:off x="3440706" y="1053436"/>
              <a:ext cx="490208" cy="430857"/>
            </a:xfrm>
            <a:prstGeom prst="roundRect">
              <a:avLst>
                <a:gd fmla="val 10349" name="adj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6" name="圆角矩形 185"/>
            <p:cNvSpPr/>
            <p:nvPr/>
          </p:nvSpPr>
          <p:spPr>
            <a:xfrm>
              <a:off x="3845750" y="728733"/>
              <a:ext cx="89318" cy="287237"/>
            </a:xfrm>
            <a:prstGeom prst="roundRect">
              <a:avLst>
                <a:gd fmla="val 50000" name="adj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87" name="组合 186"/>
          <p:cNvGrpSpPr/>
          <p:nvPr/>
        </p:nvGrpSpPr>
        <p:grpSpPr>
          <a:xfrm rot="3315766">
            <a:off x="6790635" y="230775"/>
            <a:ext cx="995662" cy="995662"/>
            <a:chOff x="6528047" y="698181"/>
            <a:chExt cx="1224136" cy="1224136"/>
          </a:xfrm>
          <a:solidFill>
            <a:srgbClr val="7CC6E9"/>
          </a:solidFill>
        </p:grpSpPr>
        <p:grpSp>
          <p:nvGrpSpPr>
            <p:cNvPr id="188" name="组合 187"/>
            <p:cNvGrpSpPr/>
            <p:nvPr/>
          </p:nvGrpSpPr>
          <p:grpSpPr>
            <a:xfrm>
              <a:off x="6744072" y="1340767"/>
              <a:ext cx="792088" cy="504057"/>
              <a:chOff x="6744072" y="1340767"/>
              <a:chExt cx="792088" cy="504057"/>
            </a:xfrm>
            <a:grpFill/>
          </p:grpSpPr>
          <p:sp>
            <p:nvSpPr>
              <p:cNvPr id="191" name="矩形 190"/>
              <p:cNvSpPr/>
              <p:nvPr/>
            </p:nvSpPr>
            <p:spPr>
              <a:xfrm>
                <a:off x="6920516" y="1628800"/>
                <a:ext cx="439200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2" name="梯形 191"/>
              <p:cNvSpPr/>
              <p:nvPr/>
            </p:nvSpPr>
            <p:spPr>
              <a:xfrm rot="10800000">
                <a:off x="6744072" y="1340767"/>
                <a:ext cx="792088" cy="288032"/>
              </a:xfrm>
              <a:prstGeom prst="trapezoid">
                <a:avLst>
                  <a:gd fmla="val 60935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sp>
          <p:nvSpPr>
            <p:cNvPr id="189" name="空心弧 188"/>
            <p:cNvSpPr/>
            <p:nvPr/>
          </p:nvSpPr>
          <p:spPr>
            <a:xfrm rot="1612014">
              <a:off x="6528047" y="698181"/>
              <a:ext cx="1224136" cy="1224136"/>
            </a:xfrm>
            <a:prstGeom prst="blockArc">
              <a:avLst>
                <a:gd fmla="val 10800000" name="adj1"/>
                <a:gd fmla="val 18301106" name="adj2"/>
                <a:gd fmla="val 9146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0" name="空心弧 189"/>
            <p:cNvSpPr/>
            <p:nvPr/>
          </p:nvSpPr>
          <p:spPr>
            <a:xfrm rot="1612014">
              <a:off x="6761236" y="1006752"/>
              <a:ext cx="757758" cy="757758"/>
            </a:xfrm>
            <a:prstGeom prst="blockArc">
              <a:avLst>
                <a:gd fmla="val 10800000" name="adj1"/>
                <a:gd fmla="val 18416909" name="adj2"/>
                <a:gd fmla="val 13208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951227" y="1945626"/>
            <a:ext cx="918660" cy="1159116"/>
            <a:chOff x="6985465" y="673199"/>
            <a:chExt cx="1191030" cy="1502776"/>
          </a:xfrm>
          <a:solidFill>
            <a:srgbClr val="0A5070"/>
          </a:solidFill>
        </p:grpSpPr>
        <p:sp>
          <p:nvSpPr>
            <p:cNvPr id="194" name="同心圆 193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fmla="val 14383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0" name="组合 195"/>
          <p:cNvGrpSpPr/>
          <p:nvPr/>
        </p:nvGrpSpPr>
        <p:grpSpPr>
          <a:xfrm>
            <a:off x="4033838" y="1296988"/>
            <a:ext cx="541337" cy="541337"/>
            <a:chOff x="3143672" y="2640919"/>
            <a:chExt cx="702088" cy="702088"/>
          </a:xfrm>
        </p:grpSpPr>
        <p:sp>
          <p:nvSpPr>
            <p:cNvPr id="197" name="笑脸 196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98" name="新月形 197"/>
            <p:cNvSpPr/>
            <p:nvPr/>
          </p:nvSpPr>
          <p:spPr>
            <a:xfrm rot="16200000">
              <a:off x="3377358" y="2940490"/>
              <a:ext cx="234716" cy="413840"/>
            </a:xfrm>
            <a:prstGeom prst="moon">
              <a:avLst>
                <a:gd fmla="val 127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3341327" y="2846810"/>
              <a:ext cx="78239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3565748" y="2846810"/>
              <a:ext cx="80298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1" name="组合 200"/>
          <p:cNvGrpSpPr/>
          <p:nvPr/>
        </p:nvGrpSpPr>
        <p:grpSpPr>
          <a:xfrm>
            <a:off x="3740150" y="442913"/>
            <a:ext cx="777875" cy="169862"/>
            <a:chOff x="3846523" y="2636912"/>
            <a:chExt cx="1681631" cy="367815"/>
          </a:xfrm>
        </p:grpSpPr>
        <p:sp>
          <p:nvSpPr>
            <p:cNvPr id="202" name="圆角矩形 201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3" name="圆角矩形 202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4" name="圆角矩形 203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fmla="val 50000" name="adj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2" name="组合 204"/>
          <p:cNvGrpSpPr/>
          <p:nvPr/>
        </p:nvGrpSpPr>
        <p:grpSpPr>
          <a:xfrm>
            <a:off x="3454400" y="1714500"/>
            <a:ext cx="342900" cy="558800"/>
            <a:chOff x="5924218" y="3495519"/>
            <a:chExt cx="343564" cy="559586"/>
          </a:xfrm>
        </p:grpSpPr>
        <p:sp>
          <p:nvSpPr>
            <p:cNvPr id="206" name="椭圆 205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7" name="任意多边形 206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gdLst>
                <a:gd fmla="*/ 171782 w 343564" name="connsiteX0"/>
                <a:gd fmla="*/ 559586 h 559586" name="connsiteY0"/>
                <a:gd fmla="*/ 0 w 343564" name="connsiteX1"/>
                <a:gd fmla="*/ 387804 h 559586" name="connsiteY1"/>
                <a:gd fmla="*/ 104916 w 343564" name="connsiteX2"/>
                <a:gd fmla="*/ 229522 h 559586" name="connsiteY2"/>
                <a:gd fmla="*/ 171772 w 343564" name="connsiteX3"/>
                <a:gd fmla="*/ 216024 h 559586" name="connsiteY3"/>
                <a:gd fmla="*/ 140057 w 343564" name="connsiteX4"/>
                <a:gd fmla="*/ 216024 h 559586" name="connsiteY4"/>
                <a:gd fmla="*/ 176061 w 343564" name="connsiteX5"/>
                <a:gd fmla="*/ 0 h 559586" name="connsiteY5"/>
                <a:gd fmla="*/ 212065 w 343564" name="connsiteX6"/>
                <a:gd fmla="*/ 216024 h 559586" name="connsiteY6"/>
                <a:gd fmla="*/ 171792 w 343564" name="connsiteX7"/>
                <a:gd fmla="*/ 216024 h 559586" name="connsiteY7"/>
                <a:gd fmla="*/ 238648 w 343564" name="connsiteX8"/>
                <a:gd fmla="*/ 229522 h 559586" name="connsiteY8"/>
                <a:gd fmla="*/ 343564 w 343564" name="connsiteX9"/>
                <a:gd fmla="*/ 387804 h 559586" name="connsiteY9"/>
                <a:gd fmla="*/ 171782 w 343564" name="connsiteX10"/>
                <a:gd fmla="*/ 559586 h 55958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59586" w="343564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rgbClr val="0A5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2208" name="图片 2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3" name="组合 208"/>
          <p:cNvGrpSpPr/>
          <p:nvPr/>
        </p:nvGrpSpPr>
        <p:grpSpPr>
          <a:xfrm>
            <a:off x="9409113" y="11113"/>
            <a:ext cx="438150" cy="352425"/>
            <a:chOff x="10098273" y="833970"/>
            <a:chExt cx="1521884" cy="1224136"/>
          </a:xfrm>
        </p:grpSpPr>
        <p:sp>
          <p:nvSpPr>
            <p:cNvPr id="210" name="空心弧 209"/>
            <p:cNvSpPr/>
            <p:nvPr/>
          </p:nvSpPr>
          <p:spPr>
            <a:xfrm>
              <a:off x="10236123" y="833970"/>
              <a:ext cx="1224124" cy="1224136"/>
            </a:xfrm>
            <a:prstGeom prst="blockArc">
              <a:avLst>
                <a:gd fmla="val 9737373" name="adj1"/>
                <a:gd fmla="val 1006333" name="adj2"/>
                <a:gd fmla="val 5701" name="adj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1" name="弦形 210"/>
            <p:cNvSpPr/>
            <p:nvPr/>
          </p:nvSpPr>
          <p:spPr>
            <a:xfrm>
              <a:off x="10098273" y="1490149"/>
              <a:ext cx="490751" cy="490759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12" name="弦形 211"/>
            <p:cNvSpPr/>
            <p:nvPr/>
          </p:nvSpPr>
          <p:spPr>
            <a:xfrm flipH="1">
              <a:off x="11129403" y="1490149"/>
              <a:ext cx="490754" cy="490759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4" name="组合 212"/>
          <p:cNvGrpSpPr/>
          <p:nvPr/>
        </p:nvGrpSpPr>
        <p:grpSpPr>
          <a:xfrm>
            <a:off x="8766175" y="-38100"/>
            <a:ext cx="330200" cy="677863"/>
            <a:chOff x="3359696" y="728733"/>
            <a:chExt cx="648072" cy="1332115"/>
          </a:xfrm>
        </p:grpSpPr>
        <p:sp>
          <p:nvSpPr>
            <p:cNvPr id="214" name="圆角矩形 213"/>
            <p:cNvSpPr/>
            <p:nvPr/>
          </p:nvSpPr>
          <p:spPr>
            <a:xfrm>
              <a:off x="3359696" y="981430"/>
              <a:ext cx="648072" cy="1079418"/>
            </a:xfrm>
            <a:prstGeom prst="roundRect">
              <a:avLst>
                <a:gd fmla="val 10349" name="adj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3440705" y="1053182"/>
              <a:ext cx="489171" cy="430519"/>
            </a:xfrm>
            <a:prstGeom prst="roundRect">
              <a:avLst>
                <a:gd fmla="val 10349" name="adj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16" name="圆角矩形 215"/>
            <p:cNvSpPr/>
            <p:nvPr/>
          </p:nvSpPr>
          <p:spPr>
            <a:xfrm>
              <a:off x="3845750" y="728733"/>
              <a:ext cx="90357" cy="287013"/>
            </a:xfrm>
            <a:prstGeom prst="roundRect">
              <a:avLst>
                <a:gd fmla="val 50000" name="adj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6" name="组合 222"/>
          <p:cNvGrpSpPr/>
          <p:nvPr/>
        </p:nvGrpSpPr>
        <p:grpSpPr>
          <a:xfrm>
            <a:off x="8116888" y="1457325"/>
            <a:ext cx="719137" cy="936625"/>
            <a:chOff x="18135" y="1348155"/>
            <a:chExt cx="1371672" cy="1788269"/>
          </a:xfrm>
        </p:grpSpPr>
        <p:sp>
          <p:nvSpPr>
            <p:cNvPr id="224" name="平行四边形 223"/>
            <p:cNvSpPr/>
            <p:nvPr/>
          </p:nvSpPr>
          <p:spPr>
            <a:xfrm flipH="1" rot="16200000">
              <a:off x="503778" y="1162280"/>
              <a:ext cx="700154" cy="1071903"/>
            </a:xfrm>
            <a:prstGeom prst="parallelogram">
              <a:avLst>
                <a:gd fmla="val 57124" name="adj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5" name="矩形 224"/>
            <p:cNvSpPr/>
            <p:nvPr/>
          </p:nvSpPr>
          <p:spPr>
            <a:xfrm>
              <a:off x="317904" y="1987689"/>
              <a:ext cx="87812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6" name="矩形 225"/>
            <p:cNvSpPr/>
            <p:nvPr/>
          </p:nvSpPr>
          <p:spPr>
            <a:xfrm>
              <a:off x="1301997" y="1502735"/>
              <a:ext cx="87810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8135" y="2830298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990114" y="2351405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097" name="矩形 228"/>
          <p:cNvSpPr>
            <a:spLocks noChangeArrowheads="1"/>
          </p:cNvSpPr>
          <p:nvPr/>
        </p:nvSpPr>
        <p:spPr bwMode="auto">
          <a:xfrm>
            <a:off x="7608889" y="2284413"/>
            <a:ext cx="411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7CC6E9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SMS</a:t>
            </a:r>
          </a:p>
        </p:txBody>
      </p:sp>
      <p:grpSp>
        <p:nvGrpSpPr>
          <p:cNvPr id="2098" name="组合 229"/>
          <p:cNvGrpSpPr/>
          <p:nvPr/>
        </p:nvGrpSpPr>
        <p:grpSpPr>
          <a:xfrm>
            <a:off x="2132013" y="944563"/>
            <a:ext cx="1217612" cy="558800"/>
            <a:chOff x="7034950" y="2409112"/>
            <a:chExt cx="721322" cy="330584"/>
          </a:xfrm>
        </p:grpSpPr>
        <p:sp>
          <p:nvSpPr>
            <p:cNvPr id="231" name="任意多边形 230"/>
            <p:cNvSpPr/>
            <p:nvPr/>
          </p:nvSpPr>
          <p:spPr>
            <a:xfrm>
              <a:off x="7034950" y="2409112"/>
              <a:ext cx="721322" cy="330584"/>
            </a:xfrm>
            <a:custGeom>
              <a:gdLst>
                <a:gd fmla="*/ 360661 w 721322" name="connsiteX0"/>
                <a:gd fmla="*/ 0 h 330584" name="connsiteY0"/>
                <a:gd fmla="*/ 675586 w 721322" name="connsiteX1"/>
                <a:gd fmla="*/ 115999 h 330584" name="connsiteY1"/>
                <a:gd fmla="*/ 721322 w 721322" name="connsiteX2"/>
                <a:gd fmla="*/ 165292 h 330584" name="connsiteY2"/>
                <a:gd fmla="*/ 675586 w 721322" name="connsiteX3"/>
                <a:gd fmla="*/ 214586 h 330584" name="connsiteY3"/>
                <a:gd fmla="*/ 360661 w 721322" name="connsiteX4"/>
                <a:gd fmla="*/ 330584 h 330584" name="connsiteY4"/>
                <a:gd fmla="*/ 45736 w 721322" name="connsiteX5"/>
                <a:gd fmla="*/ 214586 h 330584" name="connsiteY5"/>
                <a:gd fmla="*/ 0 w 721322" name="connsiteX6"/>
                <a:gd fmla="*/ 165292 h 330584" name="connsiteY6"/>
                <a:gd fmla="*/ 45736 w 721322" name="connsiteX7"/>
                <a:gd fmla="*/ 115999 h 330584" name="connsiteY7"/>
                <a:gd fmla="*/ 360661 w 721322" name="connsiteX8"/>
                <a:gd fmla="*/ 0 h 33058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30584" w="721322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7248431" y="2430712"/>
              <a:ext cx="287777" cy="287383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7378213" y="2471096"/>
              <a:ext cx="124139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099" name="组合 233"/>
          <p:cNvGrpSpPr/>
          <p:nvPr/>
        </p:nvGrpSpPr>
        <p:grpSpPr>
          <a:xfrm>
            <a:off x="7756525" y="1928813"/>
            <a:ext cx="379413" cy="379412"/>
            <a:chOff x="3143672" y="2640919"/>
            <a:chExt cx="702088" cy="702088"/>
          </a:xfrm>
        </p:grpSpPr>
        <p:sp>
          <p:nvSpPr>
            <p:cNvPr id="235" name="笑脸 234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6" name="新月形 235"/>
            <p:cNvSpPr/>
            <p:nvPr/>
          </p:nvSpPr>
          <p:spPr>
            <a:xfrm rot="16200000">
              <a:off x="3377213" y="2939087"/>
              <a:ext cx="235009" cy="414201"/>
            </a:xfrm>
            <a:prstGeom prst="moon">
              <a:avLst>
                <a:gd fmla="val 127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340492" y="2846552"/>
              <a:ext cx="79314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3566687" y="2846552"/>
              <a:ext cx="79316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100" name="矩形 238"/>
          <p:cNvSpPr>
            <a:spLocks noChangeArrowheads="1"/>
          </p:cNvSpPr>
          <p:nvPr/>
        </p:nvSpPr>
        <p:spPr bwMode="auto">
          <a:xfrm>
            <a:off x="7861299" y="563563"/>
            <a:ext cx="563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6000">
                <a:solidFill>
                  <a:srgbClr val="7CC6E9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@</a:t>
            </a:r>
          </a:p>
        </p:txBody>
      </p:sp>
      <p:grpSp>
        <p:nvGrpSpPr>
          <p:cNvPr id="2101" name="组合 246"/>
          <p:cNvGrpSpPr/>
          <p:nvPr/>
        </p:nvGrpSpPr>
        <p:grpSpPr>
          <a:xfrm>
            <a:off x="4483100" y="-606425"/>
            <a:ext cx="2008188" cy="1282700"/>
            <a:chOff x="2936542" y="1988840"/>
            <a:chExt cx="905111" cy="578120"/>
          </a:xfrm>
        </p:grpSpPr>
        <p:sp>
          <p:nvSpPr>
            <p:cNvPr id="248" name="椭圆 247"/>
            <p:cNvSpPr/>
            <p:nvPr/>
          </p:nvSpPr>
          <p:spPr>
            <a:xfrm>
              <a:off x="2936542" y="1988840"/>
              <a:ext cx="570971" cy="359894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3222028" y="1988840"/>
              <a:ext cx="619625" cy="390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028" y="2017460"/>
              <a:ext cx="285485" cy="312672"/>
            </a:xfrm>
            <a:custGeom>
              <a:gdLst>
                <a:gd fmla="*/ 151587 w 285568" name="connsiteX0"/>
                <a:gd fmla="*/ 0 h 312638" name="connsiteY0"/>
                <a:gd fmla="*/ 201927 w 285568" name="connsiteX1"/>
                <a:gd fmla="*/ 21396 h 312638" name="connsiteY1"/>
                <a:gd fmla="*/ 285568 w 285568" name="connsiteX2"/>
                <a:gd fmla="*/ 148689 h 312638" name="connsiteY2"/>
                <a:gd fmla="*/ 201927 w 285568" name="connsiteX3"/>
                <a:gd fmla="*/ 275982 h 312638" name="connsiteY3"/>
                <a:gd fmla="*/ 115683 w 285568" name="connsiteX4"/>
                <a:gd fmla="*/ 312638 h 312638" name="connsiteY4"/>
                <a:gd fmla="*/ 90731 w 285568" name="connsiteX5"/>
                <a:gd fmla="*/ 302033 h 312638" name="connsiteY5"/>
                <a:gd fmla="*/ 0 w 285568" name="connsiteX6"/>
                <a:gd fmla="*/ 163949 h 312638" name="connsiteY6"/>
                <a:gd fmla="*/ 90731 w 285568" name="connsiteX7"/>
                <a:gd fmla="*/ 25865 h 31263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12638" w="28556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1" name="等腰三角形 250"/>
            <p:cNvSpPr/>
            <p:nvPr/>
          </p:nvSpPr>
          <p:spPr>
            <a:xfrm rot="9174486">
              <a:off x="3672079" y="2318683"/>
              <a:ext cx="80136" cy="24827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2" name="等腰三角形 251"/>
            <p:cNvSpPr/>
            <p:nvPr/>
          </p:nvSpPr>
          <p:spPr>
            <a:xfrm flipH="1" rot="12425514">
              <a:off x="2996644" y="2217083"/>
              <a:ext cx="99455" cy="248277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02" name="组合 252"/>
          <p:cNvGrpSpPr/>
          <p:nvPr/>
        </p:nvGrpSpPr>
        <p:grpSpPr>
          <a:xfrm>
            <a:off x="4229100" y="700088"/>
            <a:ext cx="357188" cy="465137"/>
            <a:chOff x="18135" y="1348155"/>
            <a:chExt cx="1371672" cy="1788269"/>
          </a:xfrm>
        </p:grpSpPr>
        <p:sp>
          <p:nvSpPr>
            <p:cNvPr id="254" name="平行四边形 253"/>
            <p:cNvSpPr/>
            <p:nvPr/>
          </p:nvSpPr>
          <p:spPr>
            <a:xfrm flipH="1" rot="16200000">
              <a:off x="502392" y="1162619"/>
              <a:ext cx="701879" cy="1072951"/>
            </a:xfrm>
            <a:prstGeom prst="parallelogram">
              <a:avLst>
                <a:gd fmla="val 57124" name="adj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5" name="矩形 254"/>
            <p:cNvSpPr/>
            <p:nvPr/>
          </p:nvSpPr>
          <p:spPr>
            <a:xfrm>
              <a:off x="316856" y="1989001"/>
              <a:ext cx="91443" cy="1031462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6" name="矩形 255"/>
            <p:cNvSpPr/>
            <p:nvPr/>
          </p:nvSpPr>
          <p:spPr>
            <a:xfrm>
              <a:off x="1304459" y="1506841"/>
              <a:ext cx="85348" cy="1025357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18135" y="2831258"/>
              <a:ext cx="396262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993545" y="2355200"/>
              <a:ext cx="390164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398222" y="742174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60" name="矩形 259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1" name="矩形 260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289669" y="318135"/>
            <a:ext cx="785257" cy="414946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263" name="矩形 262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4" name="梯形 263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fmla="val 90993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pic>
        <p:nvPicPr>
          <p:cNvPr id="246" name="图片 24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8320" y="1297754"/>
            <a:ext cx="381000" cy="381000"/>
          </a:xfrm>
          <a:prstGeom prst="rect">
            <a:avLst/>
          </a:prstGeom>
        </p:spPr>
      </p:pic>
      <p:grpSp>
        <p:nvGrpSpPr>
          <p:cNvPr id="2106" name="组合 265"/>
          <p:cNvGrpSpPr/>
          <p:nvPr/>
        </p:nvGrpSpPr>
        <p:grpSpPr>
          <a:xfrm>
            <a:off x="9628188" y="-631825"/>
            <a:ext cx="1239837" cy="1785938"/>
            <a:chOff x="3215680" y="1088742"/>
            <a:chExt cx="2680196" cy="3861919"/>
          </a:xfrm>
        </p:grpSpPr>
        <p:sp>
          <p:nvSpPr>
            <p:cNvPr id="267" name="椭圆 266"/>
            <p:cNvSpPr/>
            <p:nvPr/>
          </p:nvSpPr>
          <p:spPr>
            <a:xfrm>
              <a:off x="3936348" y="2413809"/>
              <a:ext cx="1225134" cy="122551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4169707" y="2242168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269" name="直接连接符 268"/>
            <p:cNvCxnSpPr>
              <a:stCxn id="267" idx="0"/>
              <a:endCxn id="267" idx="4"/>
            </p:cNvCxnSpPr>
            <p:nvPr/>
          </p:nvCxnSpPr>
          <p:spPr>
            <a:xfrm flipH="1">
              <a:off x="4547199" y="2413809"/>
              <a:ext cx="0" cy="12255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>
              <a:stCxn id="267" idx="2"/>
              <a:endCxn id="267" idx="6"/>
            </p:cNvCxnSpPr>
            <p:nvPr/>
          </p:nvCxnSpPr>
          <p:spPr>
            <a:xfrm>
              <a:off x="3936348" y="3024850"/>
              <a:ext cx="12251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椭圆 270"/>
            <p:cNvSpPr/>
            <p:nvPr/>
          </p:nvSpPr>
          <p:spPr>
            <a:xfrm flipH="1">
              <a:off x="3215680" y="2238734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3696125" y="1088742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3696125" y="3381863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07" name="组合 273"/>
          <p:cNvGrpSpPr/>
          <p:nvPr/>
        </p:nvGrpSpPr>
        <p:grpSpPr>
          <a:xfrm>
            <a:off x="10115550" y="52388"/>
            <a:ext cx="1044575" cy="1046162"/>
            <a:chOff x="7502052" y="2209935"/>
            <a:chExt cx="1224136" cy="1224136"/>
          </a:xfrm>
        </p:grpSpPr>
        <p:sp>
          <p:nvSpPr>
            <p:cNvPr id="275" name="空心弧 274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fmla="val 16128643" name="adj1"/>
                <a:gd fmla="val 13298" name="adj2"/>
                <a:gd fmla="val 9749" name="adj3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6" name="空心弧 275"/>
            <p:cNvSpPr/>
            <p:nvPr/>
          </p:nvSpPr>
          <p:spPr>
            <a:xfrm>
              <a:off x="7701114" y="2408694"/>
              <a:ext cx="826013" cy="826618"/>
            </a:xfrm>
            <a:prstGeom prst="blockArc">
              <a:avLst>
                <a:gd fmla="val 16128643" name="adj1"/>
                <a:gd fmla="val 15414" name="adj2"/>
                <a:gd fmla="val 15275" name="adj3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8106679" y="2655751"/>
              <a:ext cx="180457" cy="18204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08" name="组合 277"/>
          <p:cNvGrpSpPr/>
          <p:nvPr/>
        </p:nvGrpSpPr>
        <p:grpSpPr>
          <a:xfrm>
            <a:off x="9921875" y="720725"/>
            <a:ext cx="455613" cy="455613"/>
            <a:chOff x="3143672" y="2640919"/>
            <a:chExt cx="702088" cy="702088"/>
          </a:xfrm>
        </p:grpSpPr>
        <p:sp>
          <p:nvSpPr>
            <p:cNvPr id="279" name="笑脸 278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80" name="新月形 279"/>
            <p:cNvSpPr/>
            <p:nvPr/>
          </p:nvSpPr>
          <p:spPr>
            <a:xfrm rot="16200000">
              <a:off x="3377295" y="2940591"/>
              <a:ext cx="234845" cy="413423"/>
            </a:xfrm>
            <a:prstGeom prst="moon">
              <a:avLst>
                <a:gd fmla="val 127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3339376" y="2848855"/>
              <a:ext cx="80729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3566882" y="2848855"/>
              <a:ext cx="78282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83" name="左箭头 282"/>
          <p:cNvSpPr/>
          <p:nvPr/>
        </p:nvSpPr>
        <p:spPr>
          <a:xfrm flipH="1">
            <a:off x="9429750" y="569913"/>
            <a:ext cx="401638" cy="38735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11" name="矩形 287"/>
          <p:cNvSpPr>
            <a:spLocks noChangeArrowheads="1"/>
          </p:cNvSpPr>
          <p:nvPr/>
        </p:nvSpPr>
        <p:spPr bwMode="auto">
          <a:xfrm>
            <a:off x="5384800" y="1704975"/>
            <a:ext cx="4114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600">
                <a:solidFill>
                  <a:srgbClr val="0A5070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@</a:t>
            </a:r>
          </a:p>
        </p:txBody>
      </p: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507396" y="1342232"/>
            <a:ext cx="381000" cy="381000"/>
          </a:xfrm>
          <a:prstGeom prst="rect">
            <a:avLst/>
          </a:prstGeom>
        </p:spPr>
      </p:pic>
      <p:grpSp>
        <p:nvGrpSpPr>
          <p:cNvPr id="2113" name="组合 289"/>
          <p:cNvGrpSpPr/>
          <p:nvPr/>
        </p:nvGrpSpPr>
        <p:grpSpPr>
          <a:xfrm>
            <a:off x="2840038" y="-44450"/>
            <a:ext cx="352425" cy="282575"/>
            <a:chOff x="10098273" y="833970"/>
            <a:chExt cx="1521884" cy="1224136"/>
          </a:xfrm>
        </p:grpSpPr>
        <p:sp>
          <p:nvSpPr>
            <p:cNvPr id="291" name="空心弧 290"/>
            <p:cNvSpPr/>
            <p:nvPr/>
          </p:nvSpPr>
          <p:spPr>
            <a:xfrm>
              <a:off x="10235380" y="833970"/>
              <a:ext cx="1227103" cy="1224136"/>
            </a:xfrm>
            <a:prstGeom prst="blockArc">
              <a:avLst>
                <a:gd fmla="val 9737373" name="adj1"/>
                <a:gd fmla="val 1006333" name="adj2"/>
                <a:gd fmla="val 5701" name="adj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2" name="弦形 291"/>
            <p:cNvSpPr/>
            <p:nvPr/>
          </p:nvSpPr>
          <p:spPr>
            <a:xfrm>
              <a:off x="10098273" y="1487303"/>
              <a:ext cx="493584" cy="495156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93" name="弦形 292"/>
            <p:cNvSpPr/>
            <p:nvPr/>
          </p:nvSpPr>
          <p:spPr>
            <a:xfrm flipH="1">
              <a:off x="11126573" y="1487303"/>
              <a:ext cx="493584" cy="495156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294" name="左箭头 293"/>
          <p:cNvSpPr/>
          <p:nvPr/>
        </p:nvSpPr>
        <p:spPr>
          <a:xfrm>
            <a:off x="522288" y="-142875"/>
            <a:ext cx="515937" cy="500063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15" name="矩形 294"/>
          <p:cNvSpPr>
            <a:spLocks noChangeArrowheads="1"/>
          </p:cNvSpPr>
          <p:nvPr/>
        </p:nvSpPr>
        <p:spPr bwMode="auto">
          <a:xfrm>
            <a:off x="1112838" y="20638"/>
            <a:ext cx="487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solidFill>
                  <a:srgbClr val="7CC6E9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SMS</a:t>
            </a:r>
          </a:p>
        </p:txBody>
      </p:sp>
      <p:sp>
        <p:nvSpPr>
          <p:cNvPr id="296" name="心形 295"/>
          <p:cNvSpPr/>
          <p:nvPr/>
        </p:nvSpPr>
        <p:spPr>
          <a:xfrm>
            <a:off x="7815263" y="133350"/>
            <a:ext cx="373062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97" name="组合 296"/>
          <p:cNvGrpSpPr/>
          <p:nvPr/>
        </p:nvGrpSpPr>
        <p:grpSpPr>
          <a:xfrm>
            <a:off x="8266062" y="390662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98" name="矩形 297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99" name="矩形 298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18" name="组合 299"/>
          <p:cNvGrpSpPr/>
          <p:nvPr/>
        </p:nvGrpSpPr>
        <p:grpSpPr>
          <a:xfrm>
            <a:off x="8636000" y="741363"/>
            <a:ext cx="647700" cy="414337"/>
            <a:chOff x="2936542" y="1988840"/>
            <a:chExt cx="905111" cy="578120"/>
          </a:xfrm>
        </p:grpSpPr>
        <p:sp>
          <p:nvSpPr>
            <p:cNvPr id="301" name="椭圆 300"/>
            <p:cNvSpPr/>
            <p:nvPr/>
          </p:nvSpPr>
          <p:spPr>
            <a:xfrm>
              <a:off x="2936542" y="1988840"/>
              <a:ext cx="570132" cy="361048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3222718" y="1988840"/>
              <a:ext cx="618935" cy="3898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3222718" y="2017635"/>
              <a:ext cx="283956" cy="312319"/>
            </a:xfrm>
            <a:custGeom>
              <a:gdLst>
                <a:gd fmla="*/ 151587 w 285568" name="connsiteX0"/>
                <a:gd fmla="*/ 0 h 312638" name="connsiteY0"/>
                <a:gd fmla="*/ 201927 w 285568" name="connsiteX1"/>
                <a:gd fmla="*/ 21396 h 312638" name="connsiteY1"/>
                <a:gd fmla="*/ 285568 w 285568" name="connsiteX2"/>
                <a:gd fmla="*/ 148689 h 312638" name="connsiteY2"/>
                <a:gd fmla="*/ 201927 w 285568" name="connsiteX3"/>
                <a:gd fmla="*/ 275982 h 312638" name="connsiteY3"/>
                <a:gd fmla="*/ 115683 w 285568" name="connsiteX4"/>
                <a:gd fmla="*/ 312638 h 312638" name="connsiteY4"/>
                <a:gd fmla="*/ 90731 w 285568" name="connsiteX5"/>
                <a:gd fmla="*/ 302033 h 312638" name="connsiteY5"/>
                <a:gd fmla="*/ 0 w 285568" name="connsiteX6"/>
                <a:gd fmla="*/ 163949 h 312638" name="connsiteY6"/>
                <a:gd fmla="*/ 90731 w 285568" name="connsiteX7"/>
                <a:gd fmla="*/ 25865 h 31263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12638" w="28556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04" name="等腰三角形 303"/>
            <p:cNvSpPr/>
            <p:nvPr/>
          </p:nvSpPr>
          <p:spPr>
            <a:xfrm rot="9174486">
              <a:off x="3673054" y="2318878"/>
              <a:ext cx="79863" cy="24808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05" name="等腰三角形 304"/>
            <p:cNvSpPr/>
            <p:nvPr/>
          </p:nvSpPr>
          <p:spPr>
            <a:xfrm flipH="1" rot="12425514">
              <a:off x="2996440" y="2216987"/>
              <a:ext cx="99828" cy="248082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306" name="组合 305"/>
          <p:cNvGrpSpPr/>
          <p:nvPr/>
        </p:nvGrpSpPr>
        <p:grpSpPr>
          <a:xfrm flipH="1">
            <a:off x="3242866" y="15476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307" name="同心圆 306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fmla="val 14383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8" name="圆角矩形 307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311" name="左箭头 310"/>
          <p:cNvSpPr/>
          <p:nvPr/>
        </p:nvSpPr>
        <p:spPr>
          <a:xfrm>
            <a:off x="8904288" y="1539875"/>
            <a:ext cx="319087" cy="3079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312" name="图片 3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5326" y="535952"/>
            <a:ext cx="381000" cy="381000"/>
          </a:xfrm>
          <a:prstGeom prst="rect">
            <a:avLst/>
          </a:prstGeom>
        </p:spPr>
      </p:pic>
      <p:grpSp>
        <p:nvGrpSpPr>
          <p:cNvPr id="313" name="组合 312"/>
          <p:cNvGrpSpPr/>
          <p:nvPr/>
        </p:nvGrpSpPr>
        <p:grpSpPr>
          <a:xfrm>
            <a:off x="7141484" y="2297861"/>
            <a:ext cx="363124" cy="191882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314" name="矩形 313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15" name="梯形 314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fmla="val 90993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23" name="组合 315"/>
          <p:cNvGrpSpPr/>
          <p:nvPr/>
        </p:nvGrpSpPr>
        <p:grpSpPr>
          <a:xfrm>
            <a:off x="2162175" y="547688"/>
            <a:ext cx="777875" cy="169862"/>
            <a:chOff x="3846523" y="2636912"/>
            <a:chExt cx="1681631" cy="367815"/>
          </a:xfrm>
        </p:grpSpPr>
        <p:sp>
          <p:nvSpPr>
            <p:cNvPr id="317" name="圆角矩形 316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18" name="圆角矩形 317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fmla="val 50000" name="adj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19" name="圆角矩形 318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fmla="val 50000" name="adj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24" name="组合 319"/>
          <p:cNvGrpSpPr/>
          <p:nvPr/>
        </p:nvGrpSpPr>
        <p:grpSpPr>
          <a:xfrm>
            <a:off x="1987550" y="-7938"/>
            <a:ext cx="438150" cy="271463"/>
            <a:chOff x="8343535" y="1105350"/>
            <a:chExt cx="932528" cy="576064"/>
          </a:xfrm>
        </p:grpSpPr>
        <p:sp>
          <p:nvSpPr>
            <p:cNvPr id="321" name="圆角矩形 320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fmla="val 7407" name="adj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42" name="组合 321"/>
            <p:cNvGrpSpPr/>
            <p:nvPr/>
          </p:nvGrpSpPr>
          <p:grpSpPr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326" name="直接连接符 325"/>
              <p:cNvCxnSpPr/>
              <p:nvPr/>
            </p:nvCxnSpPr>
            <p:spPr>
              <a:xfrm>
                <a:off x="8353672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flipH="1">
                <a:off x="8796284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43" name="组合 322"/>
            <p:cNvGrpSpPr/>
            <p:nvPr/>
          </p:nvGrpSpPr>
          <p:grpSpPr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324" name="直接连接符 323"/>
              <p:cNvCxnSpPr/>
              <p:nvPr/>
            </p:nvCxnSpPr>
            <p:spPr>
              <a:xfrm>
                <a:off x="8353672" y="1108821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直接连接符 324"/>
              <p:cNvCxnSpPr/>
              <p:nvPr/>
            </p:nvCxnSpPr>
            <p:spPr>
              <a:xfrm flipH="1">
                <a:off x="8934812" y="1108821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125" name="矩形 333"/>
          <p:cNvSpPr>
            <a:spLocks noChangeArrowheads="1"/>
          </p:cNvSpPr>
          <p:nvPr/>
        </p:nvSpPr>
        <p:spPr bwMode="auto">
          <a:xfrm>
            <a:off x="3903663" y="-255588"/>
            <a:ext cx="4114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600">
                <a:solidFill>
                  <a:srgbClr val="0A5070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  <a:cs charset="-122" panose="02010600040101010101" pitchFamily="2" typeface="华文黑体"/>
              </a:rPr>
              <a:t>@</a:t>
            </a:r>
          </a:p>
        </p:txBody>
      </p:sp>
      <p:grpSp>
        <p:nvGrpSpPr>
          <p:cNvPr id="2126" name="组合 334"/>
          <p:cNvGrpSpPr/>
          <p:nvPr/>
        </p:nvGrpSpPr>
        <p:grpSpPr>
          <a:xfrm>
            <a:off x="5497513" y="538163"/>
            <a:ext cx="815975" cy="655637"/>
            <a:chOff x="10098273" y="833970"/>
            <a:chExt cx="1521884" cy="1224136"/>
          </a:xfrm>
        </p:grpSpPr>
        <p:sp>
          <p:nvSpPr>
            <p:cNvPr id="336" name="空心弧 335"/>
            <p:cNvSpPr/>
            <p:nvPr/>
          </p:nvSpPr>
          <p:spPr>
            <a:xfrm>
              <a:off x="10237433" y="833970"/>
              <a:ext cx="1225798" cy="1224136"/>
            </a:xfrm>
            <a:prstGeom prst="blockArc">
              <a:avLst>
                <a:gd fmla="val 9737373" name="adj1"/>
                <a:gd fmla="val 1006333" name="adj2"/>
                <a:gd fmla="val 5701" name="adj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7" name="弦形 336"/>
            <p:cNvSpPr/>
            <p:nvPr/>
          </p:nvSpPr>
          <p:spPr>
            <a:xfrm>
              <a:off x="10098273" y="1491981"/>
              <a:ext cx="491503" cy="489061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38" name="弦形 337"/>
            <p:cNvSpPr/>
            <p:nvPr/>
          </p:nvSpPr>
          <p:spPr>
            <a:xfrm flipH="1">
              <a:off x="11128654" y="1491981"/>
              <a:ext cx="491503" cy="489061"/>
            </a:xfrm>
            <a:prstGeom prst="chord">
              <a:avLst>
                <a:gd fmla="val 5345315" name="adj1"/>
                <a:gd fmla="val 16200000" name="adj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127" name="组合 338"/>
          <p:cNvGrpSpPr/>
          <p:nvPr/>
        </p:nvGrpSpPr>
        <p:grpSpPr>
          <a:xfrm>
            <a:off x="6673850" y="-304800"/>
            <a:ext cx="592138" cy="592138"/>
            <a:chOff x="5658467" y="939238"/>
            <a:chExt cx="1013597" cy="1013597"/>
          </a:xfrm>
        </p:grpSpPr>
        <p:sp>
          <p:nvSpPr>
            <p:cNvPr id="340" name="矩形 339"/>
            <p:cNvSpPr/>
            <p:nvPr/>
          </p:nvSpPr>
          <p:spPr>
            <a:xfrm>
              <a:off x="5658467" y="1268044"/>
              <a:ext cx="1013597" cy="355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41" name="矩形 340"/>
            <p:cNvSpPr/>
            <p:nvPr/>
          </p:nvSpPr>
          <p:spPr>
            <a:xfrm rot="5400000">
              <a:off x="5658467" y="1268046"/>
              <a:ext cx="1013597" cy="3559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cxnSp>
        <p:nvCxnSpPr>
          <p:cNvPr id="2055" name="直接连接符 2054"/>
          <p:cNvCxnSpPr/>
          <p:nvPr/>
        </p:nvCxnSpPr>
        <p:spPr>
          <a:xfrm>
            <a:off x="-34925" y="3783013"/>
            <a:ext cx="589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连接符 343"/>
          <p:cNvCxnSpPr/>
          <p:nvPr/>
        </p:nvCxnSpPr>
        <p:spPr>
          <a:xfrm>
            <a:off x="6248400" y="3783013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" name="文本框 2055"/>
          <p:cNvSpPr txBox="1">
            <a:spLocks noChangeArrowheads="1"/>
          </p:cNvSpPr>
          <p:nvPr/>
        </p:nvSpPr>
        <p:spPr bwMode="auto">
          <a:xfrm>
            <a:off x="8904289" y="3562350"/>
            <a:ext cx="2736850" cy="365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10600040101010101" pitchFamily="2" typeface="华文黑体"/>
                <a:ea charset="-122" panose="02010600040101010101" pitchFamily="2" typeface="华文黑体"/>
              </a:rPr>
              <a:t>移动互联时代的思维革命</a:t>
            </a:r>
          </a:p>
        </p:txBody>
      </p:sp>
      <p:sp>
        <p:nvSpPr>
          <p:cNvPr id="295" name="任意多边形 294"/>
          <p:cNvSpPr/>
          <p:nvPr/>
        </p:nvSpPr>
        <p:spPr>
          <a:xfrm>
            <a:off x="3281363" y="5330825"/>
            <a:ext cx="5589587" cy="779463"/>
          </a:xfrm>
          <a:custGeom>
            <a:gdLst>
              <a:gd fmla="*/ 5545926 w 5589190" name="connsiteX0"/>
              <a:gd fmla="*/ 755720 h 778425" name="connsiteY0"/>
              <a:gd fmla="*/ 5545926 w 5589190" name="connsiteX1"/>
              <a:gd fmla="*/ 770017 h 778425" name="connsiteY1"/>
              <a:gd fmla="*/ 5545436 w 5589190" name="connsiteX2"/>
              <a:gd fmla="*/ 758181 h 778425" name="connsiteY2"/>
              <a:gd fmla="*/ 4996228 w 5589190" name="connsiteX3"/>
              <a:gd fmla="*/ 529290 h 778425" name="connsiteY3"/>
              <a:gd fmla="*/ 5357687 w 5589190" name="connsiteX4"/>
              <a:gd fmla="*/ 529290 h 778425" name="connsiteY4"/>
              <a:gd fmla="*/ 5323729 w 5589190" name="connsiteX5"/>
              <a:gd fmla="*/ 603083 h 778425" name="connsiteY5"/>
              <a:gd fmla="*/ 4996228 w 5589190" name="connsiteX6"/>
              <a:gd fmla="*/ 603083 h 778425" name="connsiteY6"/>
              <a:gd fmla="*/ 5265282 w 5589190" name="connsiteX7"/>
              <a:gd fmla="*/ 343826 h 778425" name="connsiteY7"/>
              <a:gd fmla="*/ 5352136 w 5589190" name="connsiteX8"/>
              <a:gd fmla="*/ 343826 h 778425" name="connsiteY8"/>
              <a:gd fmla="*/ 5321443 w 5589190" name="connsiteX9"/>
              <a:gd fmla="*/ 482597 h 778425" name="connsiteY9"/>
              <a:gd fmla="*/ 5234262 w 5589190" name="connsiteX10"/>
              <a:gd fmla="*/ 482597 h 778425" name="connsiteY10"/>
              <a:gd fmla="*/ 5104307 w 5589190" name="connsiteX11"/>
              <a:gd fmla="*/ 343826 h 778425" name="connsiteY11"/>
              <a:gd fmla="*/ 5191488 w 5589190" name="connsiteX12"/>
              <a:gd fmla="*/ 343826 h 778425" name="connsiteY12"/>
              <a:gd fmla="*/ 5221202 w 5589190" name="connsiteX13"/>
              <a:gd fmla="*/ 482597 h 778425" name="connsiteY13"/>
              <a:gd fmla="*/ 5134020 w 5589190" name="connsiteX14"/>
              <a:gd fmla="*/ 482597 h 778425" name="connsiteY14"/>
              <a:gd fmla="*/ 4990678 w 5589190" name="connsiteX15"/>
              <a:gd fmla="*/ 343826 h 778425" name="connsiteY15"/>
              <a:gd fmla="*/ 5077858 w 5589190" name="connsiteX16"/>
              <a:gd fmla="*/ 343826 h 778425" name="connsiteY16"/>
              <a:gd fmla="*/ 5107572 w 5589190" name="connsiteX17"/>
              <a:gd fmla="*/ 482597 h 778425" name="connsiteY17"/>
              <a:gd fmla="*/ 5020391 w 5589190" name="connsiteX18"/>
              <a:gd fmla="*/ 482597 h 778425" name="connsiteY18"/>
              <a:gd fmla="*/ 4992311 w 5589190" name="connsiteX19"/>
              <a:gd fmla="*/ 229870 h 778425" name="connsiteY19"/>
              <a:gd fmla="*/ 5365523 w 5589190" name="connsiteX20"/>
              <a:gd fmla="*/ 229870 h 778425" name="connsiteY20"/>
              <a:gd fmla="*/ 5331239 w 5589190" name="connsiteX21"/>
              <a:gd fmla="*/ 303338 h 778425" name="connsiteY21"/>
              <a:gd fmla="*/ 4992311 w 5589190" name="connsiteX22"/>
              <a:gd fmla="*/ 303338 h 778425" name="connsiteY22"/>
              <a:gd fmla="*/ 4118541 w 5589190" name="connsiteX23"/>
              <a:gd fmla="*/ 132893 h 778425" name="connsiteY23"/>
              <a:gd fmla="*/ 4196906 w 5589190" name="connsiteX24"/>
              <a:gd fmla="*/ 132893 h 778425" name="connsiteY24"/>
              <a:gd fmla="*/ 4254373 w 5589190" name="connsiteX25"/>
              <a:gd fmla="*/ 612879 h 778425" name="connsiteY25"/>
              <a:gd fmla="*/ 4176661 w 5589190" name="connsiteX26"/>
              <a:gd fmla="*/ 612879 h 778425" name="connsiteY26"/>
              <a:gd fmla="*/ 4018625 w 5589190" name="connsiteX27"/>
              <a:gd fmla="*/ 132893 h 778425" name="connsiteY27"/>
              <a:gd fmla="*/ 4096664 w 5589190" name="connsiteX28"/>
              <a:gd fmla="*/ 132893 h 778425" name="connsiteY28"/>
              <a:gd fmla="*/ 4096664 w 5589190" name="connsiteX29"/>
              <a:gd fmla="*/ 543657 h 778425" name="connsiteY29"/>
              <a:gd fmla="*/ 4112010 w 5589190" name="connsiteX30"/>
              <a:gd fmla="*/ 543657 h 778425" name="connsiteY30"/>
              <a:gd fmla="*/ 4106460 w 5589190" name="connsiteX31"/>
              <a:gd fmla="*/ 499250 h 778425" name="connsiteY31"/>
              <a:gd fmla="*/ 4152498 w 5589190" name="connsiteX32"/>
              <a:gd fmla="*/ 499250 h 778425" name="connsiteY32"/>
              <a:gd fmla="*/ 4170132 w 5589190" name="connsiteX33"/>
              <a:gd fmla="*/ 615165 h 778425" name="connsiteY33"/>
              <a:gd fmla="*/ 4120174 w 5589190" name="connsiteX34"/>
              <a:gd fmla="*/ 615165 h 778425" name="connsiteY34"/>
              <a:gd fmla="*/ 4114296 w 5589190" name="connsiteX35"/>
              <a:gd fmla="*/ 558024 h 778425" name="connsiteY35"/>
              <a:gd fmla="*/ 4090133 w 5589190" name="connsiteX36"/>
              <a:gd fmla="*/ 612879 h 778425" name="connsiteY36"/>
              <a:gd fmla="*/ 4018625 w 5589190" name="connsiteX37"/>
              <a:gd fmla="*/ 612879 h 778425" name="connsiteY37"/>
              <a:gd fmla="*/ 3454071 w 5589190" name="connsiteX38"/>
              <a:gd fmla="*/ 122445 h 778425" name="connsiteY38"/>
              <a:gd fmla="*/ 3454071 w 5589190" name="connsiteX39"/>
              <a:gd fmla="*/ 378111 h 778425" name="connsiteY39"/>
              <a:gd fmla="*/ 3481499 w 5589190" name="connsiteX40"/>
              <a:gd fmla="*/ 377784 h 778425" name="connsiteY40"/>
              <a:gd fmla="*/ 3481499 w 5589190" name="connsiteX41"/>
              <a:gd fmla="*/ 122445 h 778425" name="connsiteY41"/>
              <a:gd fmla="*/ 3330647 w 5589190" name="connsiteX42"/>
              <a:gd fmla="*/ 122445 h 778425" name="connsiteY42"/>
              <a:gd fmla="*/ 3330647 w 5589190" name="connsiteX43"/>
              <a:gd fmla="*/ 378111 h 778425" name="connsiteY43"/>
              <a:gd fmla="*/ 3355788 w 5589190" name="connsiteX44"/>
              <a:gd fmla="*/ 378111 h 778425" name="connsiteY44"/>
              <a:gd fmla="*/ 3355788 w 5589190" name="connsiteX45"/>
              <a:gd fmla="*/ 122445 h 778425" name="connsiteY45"/>
              <a:gd fmla="*/ 5382828 w 5589190" name="connsiteX46"/>
              <a:gd fmla="*/ 38530 h 778425" name="connsiteY46"/>
              <a:gd fmla="*/ 5473929 w 5589190" name="connsiteX47"/>
              <a:gd fmla="*/ 38530 h 778425" name="connsiteY47"/>
              <a:gd fmla="*/ 5473929 w 5589190" name="connsiteX48"/>
              <a:gd fmla="*/ 453537 h 778425" name="connsiteY48"/>
              <a:gd fmla="*/ 5382828 w 5589190" name="connsiteX49"/>
              <a:gd fmla="*/ 495332 h 778425" name="connsiteY49"/>
              <a:gd fmla="*/ 3663045 w 5589190" name="connsiteX50"/>
              <a:gd fmla="*/ 20244 h 778425" name="connsiteY50"/>
              <a:gd fmla="*/ 3891283 w 5589190" name="connsiteX51"/>
              <a:gd fmla="*/ 20244 h 778425" name="connsiteY51"/>
              <a:gd fmla="*/ 3891283 w 5589190" name="connsiteX52"/>
              <a:gd fmla="*/ 101547 h 778425" name="connsiteY52"/>
              <a:gd fmla="*/ 3832182 w 5589190" name="connsiteX53"/>
              <a:gd fmla="*/ 194280 h 778425" name="connsiteY53"/>
              <a:gd fmla="*/ 3832182 w 5589190" name="connsiteX54"/>
              <a:gd fmla="*/ 258604 h 778425" name="connsiteY54"/>
              <a:gd fmla="*/ 3882792 w 5589190" name="connsiteX55"/>
              <a:gd fmla="*/ 258604 h 778425" name="connsiteY55"/>
              <a:gd fmla="*/ 3832182 w 5589190" name="connsiteX56"/>
              <a:gd fmla="*/ 343500 h 778425" name="connsiteY56"/>
              <a:gd fmla="*/ 3832182 w 5589190" name="connsiteX57"/>
              <a:gd fmla="*/ 537779 h 778425" name="connsiteY57"/>
              <a:gd fmla="*/ 3735859 w 5589190" name="connsiteX58"/>
              <a:gd fmla="*/ 611573 h 778425" name="connsiteY58"/>
              <a:gd fmla="*/ 3666636 w 5589190" name="connsiteX59"/>
              <a:gd fmla="*/ 611573 h 778425" name="connsiteY59"/>
              <a:gd fmla="*/ 3666636 w 5589190" name="connsiteX60"/>
              <a:gd fmla="*/ 547901 h 778425" name="connsiteY60"/>
              <a:gd fmla="*/ 3732267 w 5589190" name="connsiteX61"/>
              <a:gd fmla="*/ 547901 h 778425" name="connsiteY61"/>
              <a:gd fmla="*/ 3732267 w 5589190" name="connsiteX62"/>
              <a:gd fmla="*/ 446680 h 778425" name="connsiteY62"/>
              <a:gd fmla="*/ 3650964 w 5589190" name="connsiteX63"/>
              <a:gd fmla="*/ 446680 h 778425" name="connsiteY63"/>
              <a:gd fmla="*/ 3732267 w 5589190" name="connsiteX64"/>
              <a:gd fmla="*/ 328479 h 778425" name="connsiteY64"/>
              <a:gd fmla="*/ 3732267 w 5589190" name="connsiteX65"/>
              <a:gd fmla="*/ 177954 h 778425" name="connsiteY65"/>
              <a:gd fmla="*/ 3795612 w 5589190" name="connsiteX66"/>
              <a:gd fmla="*/ 82936 h 778425" name="connsiteY66"/>
              <a:gd fmla="*/ 3663045 w 5589190" name="connsiteX67"/>
              <a:gd fmla="*/ 82936 h 778425" name="connsiteY67"/>
              <a:gd fmla="*/ 4448001 w 5589190" name="connsiteX68"/>
              <a:gd fmla="*/ 17306 h 778425" name="connsiteY68"/>
              <a:gd fmla="*/ 4564242 w 5589190" name="connsiteX69"/>
              <a:gd fmla="*/ 17958 h 778425" name="connsiteY69"/>
              <a:gd fmla="*/ 4558038 w 5589190" name="connsiteX70"/>
              <a:gd fmla="*/ 51590 h 778425" name="connsiteY70"/>
              <a:gd fmla="*/ 4884559 w 5589190" name="connsiteX71"/>
              <a:gd fmla="*/ 51590 h 778425" name="connsiteY71"/>
              <a:gd fmla="*/ 4884886 w 5589190" name="connsiteX72"/>
              <a:gd fmla="*/ 533534 h 778425" name="connsiteY72"/>
              <a:gd fmla="*/ 4931577 w 5589190" name="connsiteX73"/>
              <a:gd fmla="*/ 533534 h 778425" name="connsiteY73"/>
              <a:gd fmla="*/ 4894355 w 5589190" name="connsiteX74"/>
              <a:gd fmla="*/ 615491 h 778425" name="connsiteY74"/>
              <a:gd fmla="*/ 4769950 w 5589190" name="connsiteX75"/>
              <a:gd fmla="*/ 615491 h 778425" name="connsiteY75"/>
              <a:gd fmla="*/ 4770276 w 5589190" name="connsiteX76"/>
              <a:gd fmla="*/ 132241 h 778425" name="connsiteY76"/>
              <a:gd fmla="*/ 4543671 w 5589190" name="connsiteX77"/>
              <a:gd fmla="*/ 132241 h 778425" name="connsiteY77"/>
              <a:gd fmla="*/ 4457796 w 5589190" name="connsiteX78"/>
              <a:gd fmla="*/ 608961 h 778425" name="connsiteY78"/>
              <a:gd fmla="*/ 4344167 w 5589190" name="connsiteX79"/>
              <a:gd fmla="*/ 609613 h 778425" name="connsiteY79"/>
              <a:gd fmla="*/ 4427756 w 5589190" name="connsiteX80"/>
              <a:gd fmla="*/ 132241 h 778425" name="connsiteY80"/>
              <a:gd fmla="*/ 4326861 w 5589190" name="connsiteX81"/>
              <a:gd fmla="*/ 132241 h 778425" name="connsiteY81"/>
              <a:gd fmla="*/ 4326861 w 5589190" name="connsiteX82"/>
              <a:gd fmla="*/ 51590 h 778425" name="connsiteY82"/>
              <a:gd fmla="*/ 4441796 w 5589190" name="connsiteX83"/>
              <a:gd fmla="*/ 51590 h 778425" name="connsiteY83"/>
              <a:gd fmla="*/ 5114102 w 5589190" name="connsiteX84"/>
              <a:gd fmla="*/ 10775 h 778425" name="connsiteY84"/>
              <a:gd fmla="*/ 5231976 w 5589190" name="connsiteX85"/>
              <a:gd fmla="*/ 10775 h 778425" name="connsiteY85"/>
              <a:gd fmla="*/ 5374666 w 5589190" name="connsiteX86"/>
              <a:gd fmla="*/ 194606 h 778425" name="connsiteY86"/>
              <a:gd fmla="*/ 5249935 w 5589190" name="connsiteX87"/>
              <a:gd fmla="*/ 194933 h 778425" name="connsiteY87"/>
              <a:gd fmla="*/ 5174835 w 5589190" name="connsiteX88"/>
              <a:gd fmla="*/ 96976 h 778425" name="connsiteY88"/>
              <a:gd fmla="*/ 5094185 w 5589190" name="connsiteX89"/>
              <a:gd fmla="*/ 202769 h 778425" name="connsiteY89"/>
              <a:gd fmla="*/ 4973046 w 5589190" name="connsiteX90"/>
              <a:gd fmla="*/ 202769 h 778425" name="connsiteY90"/>
              <a:gd fmla="*/ 5499070 w 5589190" name="connsiteX91"/>
              <a:gd fmla="*/ 9796 h 778425" name="connsiteY91"/>
              <a:gd fmla="*/ 5589190 w 5589190" name="connsiteX92"/>
              <a:gd fmla="*/ 9796 h 778425" name="connsiteY92"/>
              <a:gd fmla="*/ 5589190 w 5589190" name="connsiteX93"/>
              <a:gd fmla="*/ 538432 h 778425" name="connsiteY93"/>
              <a:gd fmla="*/ 5545926 w 5589190" name="connsiteX94"/>
              <a:gd fmla="*/ 755720 h 778425" name="connsiteY94"/>
              <a:gd fmla="*/ 5545926 w 5589190" name="connsiteX95"/>
              <a:gd fmla="*/ 754425 h 778425" name="connsiteY95"/>
              <a:gd fmla="*/ 5545926 w 5589190" name="connsiteX96"/>
              <a:gd fmla="*/ 748626 h 778425" name="connsiteY96"/>
              <a:gd fmla="*/ 5546416 w 5589190" name="connsiteX97"/>
              <a:gd fmla="*/ 750670 h 778425" name="connsiteY97"/>
              <a:gd fmla="*/ 5545926 w 5589190" name="connsiteX98"/>
              <a:gd fmla="*/ 738834 h 778425" name="connsiteY98"/>
              <a:gd fmla="*/ 5545926 w 5589190" name="connsiteX99"/>
              <a:gd fmla="*/ 748626 h 778425" name="connsiteY99"/>
              <a:gd fmla="*/ 5496786 w 5589190" name="connsiteX100"/>
              <a:gd fmla="*/ 543657 h 778425" name="connsiteY100"/>
              <a:gd fmla="*/ 5498744 w 5589190" name="connsiteX101"/>
              <a:gd fmla="*/ 538432 h 778425" name="connsiteY101"/>
              <a:gd fmla="*/ 5499070 w 5589190" name="connsiteX102"/>
              <a:gd fmla="*/ 9796 h 778425" name="connsiteY102"/>
              <a:gd fmla="*/ 3355788 w 5589190" name="connsiteX103"/>
              <a:gd fmla="*/ 5550 h 778425" name="connsiteY103"/>
              <a:gd fmla="*/ 3454397 w 5589190" name="connsiteX104"/>
              <a:gd fmla="*/ 5550 h 778425" name="connsiteY104"/>
              <a:gd fmla="*/ 3454397 w 5589190" name="connsiteX105"/>
              <a:gd fmla="*/ 44080 h 778425" name="connsiteY105"/>
              <a:gd fmla="*/ 3577496 w 5589190" name="connsiteX106"/>
              <a:gd fmla="*/ 44080 h 778425" name="connsiteY106"/>
              <a:gd fmla="*/ 3577496 w 5589190" name="connsiteX107"/>
              <a:gd fmla="*/ 369948 h 778425" name="connsiteY107"/>
              <a:gd fmla="*/ 3480194 w 5589190" name="connsiteX108"/>
              <a:gd fmla="*/ 456149 h 778425" name="connsiteY108"/>
              <a:gd fmla="*/ 3454397 w 5589190" name="connsiteX109"/>
              <a:gd fmla="*/ 456149 h 778425" name="connsiteY109"/>
              <a:gd fmla="*/ 3454397 w 5589190" name="connsiteX110"/>
              <a:gd fmla="*/ 534841 h 778425" name="connsiteY110"/>
              <a:gd fmla="*/ 3484765 w 5589190" name="connsiteX111"/>
              <a:gd fmla="*/ 534841 h 778425" name="connsiteY111"/>
              <a:gd fmla="*/ 3473662 w 5589190" name="connsiteX112"/>
              <a:gd fmla="*/ 471496 h 778425" name="connsiteY112"/>
              <a:gd fmla="*/ 3566395 w 5589190" name="connsiteX113"/>
              <a:gd fmla="*/ 471496 h 778425" name="connsiteY113"/>
              <a:gd fmla="*/ 3588598 w 5589190" name="connsiteX114"/>
              <a:gd fmla="*/ 611247 h 778425" name="connsiteY114"/>
              <a:gd fmla="*/ 3496846 w 5589190" name="connsiteX115"/>
              <a:gd fmla="*/ 611247 h 778425" name="connsiteY115"/>
              <a:gd fmla="*/ 3488029 w 5589190" name="connsiteX116"/>
              <a:gd fmla="*/ 555738 h 778425" name="connsiteY116"/>
              <a:gd fmla="*/ 3465173 w 5589190" name="connsiteX117"/>
              <a:gd fmla="*/ 612879 h 778425" name="connsiteY117"/>
              <a:gd fmla="*/ 3231384 w 5589190" name="connsiteX118"/>
              <a:gd fmla="*/ 612879 h 778425" name="connsiteY118"/>
              <a:gd fmla="*/ 3231384 w 5589190" name="connsiteX119"/>
              <a:gd fmla="*/ 534841 h 778425" name="connsiteY119"/>
              <a:gd fmla="*/ 3355788 w 5589190" name="connsiteX120"/>
              <a:gd fmla="*/ 534841 h 778425" name="connsiteY120"/>
              <a:gd fmla="*/ 3355788 w 5589190" name="connsiteX121"/>
              <a:gd fmla="*/ 456149 h 778425" name="connsiteY121"/>
              <a:gd fmla="*/ 3234649 w 5589190" name="connsiteX122"/>
              <a:gd fmla="*/ 456149 h 778425" name="connsiteY122"/>
              <a:gd fmla="*/ 3235303 w 5589190" name="connsiteX123"/>
              <a:gd fmla="*/ 52896 h 778425" name="connsiteY123"/>
              <a:gd fmla="*/ 3183386 w 5589190" name="connsiteX124"/>
              <a:gd fmla="*/ 136485 h 778425" name="connsiteY124"/>
              <a:gd fmla="*/ 3183386 w 5589190" name="connsiteX125"/>
              <a:gd fmla="*/ 644225 h 778425" name="connsiteY125"/>
              <a:gd fmla="*/ 3097837 w 5589190" name="connsiteX126"/>
              <a:gd fmla="*/ 775486 h 778425" name="connsiteY126"/>
              <a:gd fmla="*/ 3013267 w 5589190" name="connsiteX127"/>
              <a:gd fmla="*/ 778425 h 778425" name="connsiteY127"/>
              <a:gd fmla="*/ 3010655 w 5589190" name="connsiteX128"/>
              <a:gd fmla="*/ 676224 h 778425" name="connsiteY128"/>
              <a:gd fmla="*/ 3085429 w 5589190" name="connsiteX129"/>
              <a:gd fmla="*/ 679489 h 778425" name="connsiteY129"/>
              <a:gd fmla="*/ 3086409 w 5589190" name="connsiteX130"/>
              <a:gd fmla="*/ 414682 h 778425" name="connsiteY130"/>
              <a:gd fmla="*/ 2985188 w 5589190" name="connsiteX131"/>
              <a:gd fmla="*/ 414682 h 778425" name="connsiteY131"/>
              <a:gd fmla="*/ 2985188 w 5589190" name="connsiteX132"/>
              <a:gd fmla="*/ 414462 h 778425" name="connsiteY132"/>
              <a:gd fmla="*/ 122535 w 5589190" name="connsiteX133"/>
              <a:gd fmla="*/ 414462 h 778425" name="connsiteY133"/>
              <a:gd fmla="*/ 122535 w 5589190" name="connsiteX134"/>
              <a:gd fmla="*/ 414463 h 778425" name="connsiteY134"/>
              <a:gd fmla="*/ 0 w 5589190" name="connsiteX135"/>
              <a:gd fmla="*/ 372669 h 778425" name="connsiteY135"/>
              <a:gd fmla="*/ 122535 w 5589190" name="connsiteX136"/>
              <a:gd fmla="*/ 330875 h 778425" name="connsiteY136"/>
              <a:gd fmla="*/ 122535 w 5589190" name="connsiteX137"/>
              <a:gd fmla="*/ 330874 h 778425" name="connsiteY137"/>
              <a:gd fmla="*/ 2987472 w 5589190" name="connsiteX138"/>
              <a:gd fmla="*/ 330874 h 778425" name="connsiteY138"/>
              <a:gd fmla="*/ 2987472 w 5589190" name="connsiteX139"/>
              <a:gd fmla="*/ 333377 h 778425" name="connsiteY139"/>
              <a:gd fmla="*/ 3086409 w 5589190" name="connsiteX140"/>
              <a:gd fmla="*/ 333377 h 778425" name="connsiteY140"/>
              <a:gd fmla="*/ 3086409 w 5589190" name="connsiteX141"/>
              <a:gd fmla="*/ 227258 h 778425" name="connsiteY141"/>
              <a:gd fmla="*/ 2984861 w 5589190" name="connsiteX142"/>
              <a:gd fmla="*/ 227258 h 778425" name="connsiteY142"/>
              <a:gd fmla="*/ 2984861 w 5589190" name="connsiteX143"/>
              <a:gd fmla="*/ 153465 h 778425" name="connsiteY143"/>
              <a:gd fmla="*/ 3059634 w 5589190" name="connsiteX144"/>
              <a:gd fmla="*/ 153138 h 778425" name="connsiteY144"/>
              <a:gd fmla="*/ 3067798 w 5589190" name="connsiteX145"/>
              <a:gd fmla="*/ 142037 h 778425" name="connsiteY145"/>
              <a:gd fmla="*/ 2982249 w 5589190" name="connsiteX146"/>
              <a:gd fmla="*/ 9143 h 778425" name="connsiteY146"/>
              <a:gd fmla="*/ 3093592 w 5589190" name="connsiteX147"/>
              <a:gd fmla="*/ 8816 h 778425" name="connsiteY147"/>
              <a:gd fmla="*/ 3125918 w 5589190" name="connsiteX148"/>
              <a:gd fmla="*/ 59427 h 778425" name="connsiteY148"/>
              <a:gd fmla="*/ 3159223 w 5589190" name="connsiteX149"/>
              <a:gd fmla="*/ 8489 h 778425" name="connsiteY149"/>
              <a:gd fmla="*/ 3263709 w 5589190" name="connsiteX150"/>
              <a:gd fmla="*/ 8489 h 778425" name="connsiteY150"/>
              <a:gd fmla="*/ 3240853 w 5589190" name="connsiteX151"/>
              <a:gd fmla="*/ 44080 h 778425" name="connsiteY151"/>
              <a:gd fmla="*/ 3355788 w 5589190" name="connsiteX152"/>
              <a:gd fmla="*/ 44080 h 778425" name="connsiteY152"/>
              <a:gd fmla="*/ 4237721 w 5589190" name="connsiteX153"/>
              <a:gd fmla="*/ 0 h 778425" name="connsiteY153"/>
              <a:gd fmla="*/ 4216171 w 5589190" name="connsiteX154"/>
              <a:gd fmla="*/ 81957 h 778425" name="connsiteY154"/>
              <a:gd fmla="*/ 3987933 w 5589190" name="connsiteX155"/>
              <a:gd fmla="*/ 103181 h 778425" name="connsiteY155"/>
              <a:gd fmla="*/ 3987933 w 5589190" name="connsiteX156"/>
              <a:gd fmla="*/ 587084 h 778425" name="connsiteY156"/>
              <a:gd fmla="*/ 3905976 w 5589190" name="connsiteX157"/>
              <a:gd fmla="*/ 623980 h 778425" name="connsiteY157"/>
              <a:gd fmla="*/ 3905976 w 5589190" name="connsiteX158"/>
              <a:gd fmla="*/ 26775 h 778425" name="connsiteY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b="b" l="l" r="r" t="t"/>
            <a:pathLst>
              <a:path h="778425" w="5589190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简约思维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91544" y="2639391"/>
            <a:ext cx="6305221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外在部分，要足够简洁；内在部分，操作流程要足够简化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简约意味着人性化，是人性最基本的东西。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人性都是懒的，你能让我少一步，我就更愿意用这个产品。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41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简约既是美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76320" y="2639391"/>
            <a:ext cx="3138934" cy="3928128"/>
            <a:chOff x="9050163" y="2881637"/>
            <a:chExt cx="3001959" cy="381156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50163" y="3385461"/>
              <a:ext cx="2205162" cy="330774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75198" l="33636" r="100000" t="264">
                          <a14:foregroundMark x1="71136" x2="54545" y1="21372" y2="49868"/>
                          <a14:foregroundMark x1="51364" x2="82273" y1="20580" y2="52770"/>
                          <a14:foregroundMark x1="87045" x2="49545" y1="30343" y2="59631"/>
                          <a14:foregroundMark x1="62727" x2="77045" y1="63588" y2="22691"/>
                          <a14:foregroundMark x1="68864" x2="49773" y1="17678" y2="44063"/>
                          <a14:foregroundMark x1="69545" x2="48864" y1="14512" y2="22955"/>
                          <a14:foregroundMark x1="47955" x2="70000" y1="21108" y2="12929"/>
                          <a14:backgroundMark x1="35000" x2="37045" y1="41425" y2="51451"/>
                          <a14:backgroundMark x1="39773" x2="37500" y1="58575" y2="65699"/>
                          <a14:backgroundMark x1="40909" x2="38182" y1="57520" y2="65963"/>
                          <a14:backgroundMark x1="36591" x2="39091" y1="48813" y2="55145"/>
                          <a14:backgroundMark x1="72727" x2="84318" y1="72296" y2="66491"/>
                          <a14:backgroundMark x1="83182" x2="95455" y1="67282" y2="52243"/>
                          <a14:backgroundMark x1="92273" x2="98636" y1="56728" y2="42480"/>
                          <a14:backgroundMark x1="96136" x2="98636" y1="48285" y2="35092"/>
                          <a14:backgroundMark x1="98409" x2="97045" y1="39314" y2="25858"/>
                          <a14:backgroundMark x1="97500" x2="96818" y1="41953" y2="26385"/>
                          <a14:backgroundMark x1="96818" x2="90455" y1="27968" y2="8707"/>
                          <a14:backgroundMark x1="71364" x2="82500" y1="71504" y2="68865"/>
                          <a14:backgroundMark x1="78182" x2="86364" y1="69393" y2="64380"/>
                          <a14:backgroundMark x1="91136" x2="94091" y1="58311" y2="52243"/>
                          <a14:backgroundMark x1="95000" x2="96818" y1="51187" y2="43008"/>
                          <a14:backgroundMark x1="96591" x2="97273" y1="44063" y2="377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78985" y="2881637"/>
              <a:ext cx="2573137" cy="221640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73643" y="4871720"/>
            <a:ext cx="7402677" cy="25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张小龙原话：自然往往和人的本性相关。微信的摇一摇是个以“自然”为目标的设计。“抓握”，“摇晃”，是人在远古时代没有工具时必须具备的本能。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altLang="zh-CN" lang="en-US" smtClean="0" sz="18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微信“摇一摇”，界面足够简约，没有任何按钮，也没有任何其他入口。它只有一张图片，这张图片只需要用户做一个动作，就是“摇一摇”。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b="343" t="343"/>
          <a:stretch>
            <a:fillRect/>
          </a:stretch>
        </p:blipFill>
        <p:spPr>
          <a:xfrm>
            <a:off x="10520298" y="2708984"/>
            <a:ext cx="1440032" cy="1440032"/>
          </a:xfrm>
          <a:prstGeom prst="ellipse">
            <a:avLst/>
          </a:prstGeom>
        </p:spPr>
      </p:pic>
    </p:spTree>
    <p:extLst>
      <p:ext uri="{BB962C8B-B14F-4D97-AF65-F5344CB8AC3E}">
        <p14:creationId val="19271075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第三式 极致思维</a:t>
            </a:r>
          </a:p>
        </p:txBody>
      </p:sp>
      <p:pic>
        <p:nvPicPr>
          <p:cNvPr id="1126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2908300" y="4614862"/>
            <a:ext cx="69850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极致就是把产品和服务做到最好，超越用户预期。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只有极限思维，才有极致产品。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打造让用户尖叫的产品，服务即营销。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605088" y="4614863"/>
            <a:ext cx="250825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048750" y="6243638"/>
            <a:ext cx="250825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极致思维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985544" y="2650134"/>
            <a:ext cx="903763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痛点：用户需求必须是刚需，是用户急需解决的问题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痒点：工作和生活中有别扭之处，即乏力又欲罢不能，这就是痒点。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兴奋点：给用户带来“wow”效应的刺激，产生兴奋点。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8" y="4942945"/>
            <a:ext cx="10417175" cy="1294343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17144" y="1844824"/>
            <a:ext cx="4500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打造让用户尖叫的产品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35" r="97944" t="1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5633" y="3188619"/>
            <a:ext cx="3655715" cy="366938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8131" y="4872432"/>
            <a:ext cx="6720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2014年3月18日，红米Note发布，短短几天之内，QQ空间预约人数突破1500万。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98286" y="5734086"/>
            <a:ext cx="6163122" cy="400110"/>
            <a:chOff x="2267759" y="5701994"/>
            <a:chExt cx="5934265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4" y="5701994"/>
              <a:ext cx="5839159" cy="45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请问：红米公认不是最好的手机，它的极致在何处？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42648492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极致思维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2259012" y="2564904"/>
            <a:ext cx="786447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极致就是超越预期。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那么极致的服务，自然也是超越用户的预期而对。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进入并了解用户的内心世界，彼此可以感同身受的心。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423756"/>
            <a:ext cx="10417175" cy="1813531"/>
          </a:xfrm>
          <a:prstGeom prst="snip1Rect">
            <a:avLst>
              <a:gd fmla="val 41334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41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服务即营销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90" y="6131513"/>
            <a:ext cx="3289420" cy="532813"/>
          </a:xfrm>
          <a:prstGeom prst="rect">
            <a:avLst/>
          </a:prstGeom>
        </p:spPr>
      </p:pic>
      <p:pic>
        <p:nvPicPr>
          <p:cNvPr id="28" name="图片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318" r="89100" t="2206">
                        <a14:foregroundMark x1="38863" x2="63507" y1="96691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28630" y="3124200"/>
            <a:ext cx="2897187" cy="3733800"/>
          </a:xfrm>
          <a:prstGeom prst="rect">
            <a:avLst/>
          </a:prstGeom>
          <a:noFill/>
          <a:ln>
            <a:noFill/>
          </a:ln>
          <a:effectLst>
            <a:outerShdw algn="ctr" blurRad="63500" rotWithShape="0" sx="102000" sy="102000">
              <a:prstClr val="black">
                <a:alpha val="22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927641" y="4363935"/>
            <a:ext cx="353085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2000">
                <a:solidFill>
                  <a:schemeClr val="bg1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付费报名每千人规模成长速度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34637" y="4327952"/>
            <a:ext cx="6480720" cy="1391531"/>
            <a:chOff x="1576912" y="4904041"/>
            <a:chExt cx="6480720" cy="1391531"/>
          </a:xfrm>
        </p:grpSpPr>
        <p:sp>
          <p:nvSpPr>
            <p:cNvPr id="25" name="矩形 2"/>
            <p:cNvSpPr>
              <a:spLocks noChangeArrowheads="1"/>
            </p:cNvSpPr>
            <p:nvPr/>
          </p:nvSpPr>
          <p:spPr bwMode="auto">
            <a:xfrm>
              <a:off x="3215680" y="5832560"/>
              <a:ext cx="1472266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mtClean="0" sz="1800">
                  <a:solidFill>
                    <a:schemeClr val="bg1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2013.12.26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76912" y="4904041"/>
              <a:ext cx="6480720" cy="1391531"/>
              <a:chOff x="1576912" y="4904041"/>
              <a:chExt cx="6480720" cy="139153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576912" y="5904561"/>
                <a:ext cx="64807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5363300" y="5533943"/>
                <a:ext cx="372660" cy="37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endParaRPr>
              </a:p>
            </p:txBody>
          </p:sp>
          <p:sp>
            <p:nvSpPr>
              <p:cNvPr id="21" name="矩形 2"/>
              <p:cNvSpPr>
                <a:spLocks noChangeArrowheads="1"/>
              </p:cNvSpPr>
              <p:nvPr/>
            </p:nvSpPr>
            <p:spPr bwMode="auto">
              <a:xfrm>
                <a:off x="1607715" y="5805263"/>
                <a:ext cx="1472266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mtClean="0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2013.11.11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662650" y="5717302"/>
                <a:ext cx="372660" cy="18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endParaRPr>
              </a:p>
            </p:txBody>
          </p:sp>
          <p:sp>
            <p:nvSpPr>
              <p:cNvPr id="26" name="矩形 2"/>
              <p:cNvSpPr>
                <a:spLocks noChangeArrowheads="1"/>
              </p:cNvSpPr>
              <p:nvPr/>
            </p:nvSpPr>
            <p:spPr bwMode="auto">
              <a:xfrm>
                <a:off x="3415772" y="5301207"/>
                <a:ext cx="952035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mtClean="0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1000人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675293" y="5339543"/>
                <a:ext cx="372660" cy="5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endParaRPr>
              </a:p>
            </p:txBody>
          </p:sp>
          <p:sp>
            <p:nvSpPr>
              <p:cNvPr id="30" name="矩形 2"/>
              <p:cNvSpPr>
                <a:spLocks noChangeArrowheads="1"/>
              </p:cNvSpPr>
              <p:nvPr/>
            </p:nvSpPr>
            <p:spPr bwMode="auto">
              <a:xfrm>
                <a:off x="4856469" y="5832559"/>
                <a:ext cx="1472266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mtClean="0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2014.2.17</a:t>
                </a:r>
              </a:p>
            </p:txBody>
          </p:sp>
          <p:sp>
            <p:nvSpPr>
              <p:cNvPr id="31" name="矩形 2"/>
              <p:cNvSpPr>
                <a:spLocks noChangeArrowheads="1"/>
              </p:cNvSpPr>
              <p:nvPr/>
            </p:nvSpPr>
            <p:spPr bwMode="auto">
              <a:xfrm>
                <a:off x="6252345" y="5818022"/>
                <a:ext cx="1472266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mtClean="0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2014.3.20</a:t>
                </a:r>
              </a:p>
            </p:txBody>
          </p:sp>
          <p:sp>
            <p:nvSpPr>
              <p:cNvPr id="33" name="矩形 2"/>
              <p:cNvSpPr>
                <a:spLocks noChangeArrowheads="1"/>
              </p:cNvSpPr>
              <p:nvPr/>
            </p:nvSpPr>
            <p:spPr bwMode="auto">
              <a:xfrm>
                <a:off x="5120149" y="5078776"/>
                <a:ext cx="952035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2000人</a:t>
                </a:r>
              </a:p>
            </p:txBody>
          </p:sp>
          <p:sp>
            <p:nvSpPr>
              <p:cNvPr id="34" name="矩形 2"/>
              <p:cNvSpPr>
                <a:spLocks noChangeArrowheads="1"/>
              </p:cNvSpPr>
              <p:nvPr/>
            </p:nvSpPr>
            <p:spPr bwMode="auto">
              <a:xfrm>
                <a:off x="6443964" y="4904041"/>
                <a:ext cx="952035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lang="en-US" smtClean="0" sz="1800">
                    <a:solidFill>
                      <a:schemeClr val="bg1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3000人</a:t>
                </a: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207568" y="5859856"/>
                <a:ext cx="96236" cy="9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302192" y="5748123"/>
            <a:ext cx="4824006" cy="400110"/>
            <a:chOff x="2267759" y="5701994"/>
            <a:chExt cx="5944220" cy="454922"/>
          </a:xfrm>
        </p:grpSpPr>
        <p:sp>
          <p:nvSpPr>
            <p:cNvPr id="36" name="矩形 35"/>
            <p:cNvSpPr/>
            <p:nvPr/>
          </p:nvSpPr>
          <p:spPr>
            <a:xfrm>
              <a:off x="2453741" y="5701995"/>
              <a:ext cx="5702551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请问：仅用130天，没有广告如何增长？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38" name="半闭框 37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半闭框 38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97659308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第四式 迭代思维</a:t>
            </a:r>
          </a:p>
        </p:txBody>
      </p:sp>
      <p:pic>
        <p:nvPicPr>
          <p:cNvPr id="1229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1828800" y="4741863"/>
            <a:ext cx="87884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迭代思维体现在两个层面，一个是“微”，小处着眼，微创新；一个是“快”，天下武功，唯快不破。传统企业需要一种迭代意识，即使乃至实时地把握用户需求。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364788" y="5942013"/>
            <a:ext cx="252412" cy="250825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迭代思维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392238" y="2506544"/>
            <a:ext cx="9384282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你的产品可以不完美，但只要能从用户心里最甜的那个点，把一个问题解决好，有时候就是四两拨千斤，这种单点突破就叫“微创新”。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众多的“微创新”可以引起质变，形成变革式的创新。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5" y="4434242"/>
            <a:ext cx="10417175" cy="1803043"/>
          </a:xfrm>
          <a:prstGeom prst="snip1Rect">
            <a:avLst>
              <a:gd fmla="val 42252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266380" y="1844824"/>
            <a:ext cx="36372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小处着眼，微创新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>
                        <a14:foregroundMark x1="45208" x2="55833" y1="27500" y2="28611"/>
                        <a14:foregroundMark x1="41250" x2="58125" y1="23333" y2="24444"/>
                        <a14:foregroundMark x1="56458" x2="59792" y1="19722" y2="22500"/>
                        <a14:foregroundMark x1="57500" x2="59167" y1="19722" y2="21111"/>
                        <a14:foregroundMark x1="60625" x2="61458" y1="22500" y2="23333"/>
                        <a14:backgroundMark x1="61458" x2="61250" y1="21111" y2="2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504" l="21206" r="19136" t="13496"/>
          <a:stretch>
            <a:fillRect/>
          </a:stretch>
        </p:blipFill>
        <p:spPr>
          <a:xfrm>
            <a:off x="8404322" y="3648319"/>
            <a:ext cx="3462808" cy="299060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71464" y="4428604"/>
            <a:ext cx="72751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截至目前，360随身WiFi已经诞生了一年多，售卖接近1000万台，为广大网友们节省了大约13000TB的流量，成为广大网民们人手必备的上网神器，其中学生群体则是购买主力。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267759" y="5711911"/>
            <a:ext cx="5901012" cy="440693"/>
            <a:chOff x="2267759" y="5711911"/>
            <a:chExt cx="5901012" cy="440693"/>
          </a:xfrm>
        </p:grpSpPr>
        <p:sp>
          <p:nvSpPr>
            <p:cNvPr id="19" name="矩形 18"/>
            <p:cNvSpPr/>
            <p:nvPr/>
          </p:nvSpPr>
          <p:spPr>
            <a:xfrm>
              <a:off x="2414885" y="5727879"/>
              <a:ext cx="5643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请问：360随身WiFi热卖的本质是它做对了什么？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10" name="半闭框 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半闭框 17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28404775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迭代思维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199456" y="2420888"/>
            <a:ext cx="983468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快速迭代，是针对客户已建议最快的速度进行调整，融合到新的版本中。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对于互联网时代而言，速度比质量更重要，客户需求快速变化，因此，不追求一次性满足客户的需求，而是通过一次次的迭代让产品的功能更加丰满。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5015280"/>
            <a:ext cx="10417175" cy="1222008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65262" y="1844824"/>
            <a:ext cx="4069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天下武功，唯快不破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481" l="1849" r="93374" t="1299">
                        <a14:foregroundMark x1="6934" x2="21263" y1="87273" y2="84416"/>
                        <a14:foregroundMark x1="4931" x2="70724" y1="95325" y2="92468"/>
                        <a14:foregroundMark x1="4931" x2="27427" y1="97403" y2="96883"/>
                        <a14:foregroundMark x1="14792" x2="20647" y1="98442" y2="97403"/>
                        <a14:backgroundMark x1="26348" x2="2619" y1="98442" y2="98961"/>
                      </a14:backgroundRemoval>
                    </a14:imgEffect>
                  </a14:imgLayer>
                </a14:imgProps>
              </a:ext>
            </a:extLst>
          </a:blip>
          <a:srcRect l="1421" r="9052" t="273"/>
          <a:stretch>
            <a:fillRect/>
          </a:stretch>
        </p:blipFill>
        <p:spPr>
          <a:xfrm>
            <a:off x="3215680" y="4066331"/>
            <a:ext cx="4320480" cy="285502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536159" y="5015280"/>
            <a:ext cx="382240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号称“最适合中国人”的手机系统的MIUI，正是因为积极与用户互动，保持一周一更的速度才获得今天的成就。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32" y="5264380"/>
            <a:ext cx="1536325" cy="859611"/>
          </a:xfrm>
          <a:prstGeom prst="rect">
            <a:avLst/>
          </a:prstGeom>
        </p:spPr>
      </p:pic>
    </p:spTree>
    <p:extLst>
      <p:ext uri="{BB962C8B-B14F-4D97-AF65-F5344CB8AC3E}">
        <p14:creationId val="41761102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第五式 流量思维</a:t>
            </a:r>
          </a:p>
        </p:txBody>
      </p:sp>
      <p:pic>
        <p:nvPicPr>
          <p:cNvPr id="1331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2"/>
          <p:cNvSpPr>
            <a:spLocks noChangeArrowheads="1"/>
          </p:cNvSpPr>
          <p:nvPr/>
        </p:nvSpPr>
        <p:spPr bwMode="auto">
          <a:xfrm>
            <a:off x="3389313" y="4614862"/>
            <a:ext cx="698658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流量意味着体量，体量意味着分量。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免费往往是获取流量的首要策略。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量变才能引起质变，要坚持到质变的“临界点”。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3251200" y="4606925"/>
            <a:ext cx="252413" cy="252413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229725" y="6243638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流量思维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271464" y="2497138"/>
            <a:ext cx="950505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想做互联网，必先“自宫”，让用户端没有成本，这样再产品上会不断产生创新，然后再来建立其他的商业模式。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这才是互联网和移动互联网的法则。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581128"/>
            <a:ext cx="10417175" cy="1656160"/>
          </a:xfrm>
          <a:prstGeom prst="snip1Rect">
            <a:avLst>
              <a:gd fmla="val 45974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40908" y="1844824"/>
            <a:ext cx="4500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免费是为了更好的收费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637410"/>
            <a:ext cx="4502274" cy="3001516"/>
          </a:xfrm>
          <a:prstGeom prst="rect">
            <a:avLst/>
          </a:prstGeom>
          <a:effectLst>
            <a:outerShdw algn="ctr" blurRad="63500" rotWithShape="0" sx="101000" sy="10100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537196" y="4532045"/>
            <a:ext cx="597802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360最开始做杀毒的时候，采用了免费模式，给整个杀毒软件市场来了个大搅局。而360在积聚了大量的客户后拓展了浏览器的市场，通过增值服务实现了盈利。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588587" y="5795973"/>
            <a:ext cx="4069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latin charset="-122" panose="02010609060101010101" pitchFamily="49" typeface="黑体"/>
                <a:ea charset="-122" panose="02010609060101010101" pitchFamily="49" typeface="黑体"/>
              </a:rPr>
              <a:t>请问：优酷的强制广告模式算免费吗？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95600" y="5821950"/>
            <a:ext cx="4201804" cy="343354"/>
            <a:chOff x="2450564" y="5724611"/>
            <a:chExt cx="5301620" cy="440693"/>
          </a:xfrm>
        </p:grpSpPr>
        <p:sp>
          <p:nvSpPr>
            <p:cNvPr id="18" name="半闭框 17"/>
            <p:cNvSpPr/>
            <p:nvPr/>
          </p:nvSpPr>
          <p:spPr>
            <a:xfrm>
              <a:off x="2450564" y="5724611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flipH="1" flipV="1">
              <a:off x="7536160" y="5949280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50564" y="5724611"/>
              <a:ext cx="5301620" cy="4406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5455272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lang="zh-CN" smtClean="0"/>
              <a:t>质变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流量思维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407967" y="2533899"/>
            <a:ext cx="749486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互联网企业最美妙的事情就是当用户达到一定的规模之后，突入起来的“质变”，QQ从一个聊天工具显示变成了一个社交平台。微信从一个“约炮”工作变成了一个“互联网入口”，成就了腾讯帝国。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361746"/>
            <a:ext cx="10417175" cy="1875541"/>
          </a:xfrm>
          <a:prstGeom prst="snip1Rect">
            <a:avLst>
              <a:gd fmla="val 39335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719737" y="1844824"/>
            <a:ext cx="49326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坚持到质变的“临界点”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2833" y="2460377"/>
            <a:ext cx="2683928" cy="40050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7038" y="4842223"/>
            <a:ext cx="2364962" cy="2364962"/>
          </a:xfrm>
          <a:prstGeom prst="rect">
            <a:avLst/>
          </a:prstGeom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258594" y="4429553"/>
            <a:ext cx="7573709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从2011年初的一款仅仅是发送文字和照片的微信1.0，到现在汇聚6亿多人集成了社交、移动支付、金融、打车等的微信5.2。它早已成为一大互联网入口。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919537" y="5711911"/>
            <a:ext cx="6480719" cy="440693"/>
            <a:chOff x="2267759" y="5711911"/>
            <a:chExt cx="6246818" cy="440693"/>
          </a:xfrm>
        </p:grpSpPr>
        <p:sp>
          <p:nvSpPr>
            <p:cNvPr id="24" name="矩形 23"/>
            <p:cNvSpPr/>
            <p:nvPr/>
          </p:nvSpPr>
          <p:spPr>
            <a:xfrm>
              <a:off x="2369641" y="5737404"/>
              <a:ext cx="6144936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9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请问：人人网拥有2亿用户，但为什么一直到不了临界点？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67759" y="5711911"/>
              <a:ext cx="6225059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2694515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264025" y="569913"/>
            <a:ext cx="6945313" cy="717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049338" y="569913"/>
            <a:ext cx="3214687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76" name="文本框 2"/>
          <p:cNvSpPr txBox="1">
            <a:spLocks noChangeArrowheads="1"/>
          </p:cNvSpPr>
          <p:nvPr/>
        </p:nvSpPr>
        <p:spPr bwMode="auto">
          <a:xfrm>
            <a:off x="1133475" y="542925"/>
            <a:ext cx="3382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互联网思维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016500" y="625475"/>
            <a:ext cx="5986463" cy="623888"/>
          </a:xfrm>
          <a:custGeom>
            <a:gdLst>
              <a:gd fmla="*/ 6767322 w 6806761" name="connsiteX0"/>
              <a:gd fmla="*/ 688916 h 709613" name="connsiteY0"/>
              <a:gd fmla="*/ 6767321 w 6806761" name="connsiteX1"/>
              <a:gd fmla="*/ 701948 h 709613" name="connsiteY1"/>
              <a:gd fmla="*/ 6766875 w 6806761" name="connsiteX2"/>
              <a:gd fmla="*/ 691158 h 709613" name="connsiteY2"/>
              <a:gd fmla="*/ 6266217 w 6806761" name="connsiteX3"/>
              <a:gd fmla="*/ 482501 h 709613" name="connsiteY3"/>
              <a:gd fmla="*/ 6595723 w 6806761" name="connsiteX4"/>
              <a:gd fmla="*/ 482501 h 709613" name="connsiteY4"/>
              <a:gd fmla="*/ 6564767 w 6806761" name="connsiteX5"/>
              <a:gd fmla="*/ 549771 h 709613" name="connsiteY5"/>
              <a:gd fmla="*/ 6266217 w 6806761" name="connsiteX6"/>
              <a:gd fmla="*/ 549771 h 709613" name="connsiteY6"/>
              <a:gd fmla="*/ 6511486 w 6806761" name="connsiteX7"/>
              <a:gd fmla="*/ 313432 h 709613" name="connsiteY7"/>
              <a:gd fmla="*/ 6590663 w 6806761" name="connsiteX8"/>
              <a:gd fmla="*/ 313432 h 709613" name="connsiteY8"/>
              <a:gd fmla="*/ 6562683 w 6806761" name="connsiteX9"/>
              <a:gd fmla="*/ 439936 h 709613" name="connsiteY9"/>
              <a:gd fmla="*/ 6483209 w 6806761" name="connsiteX10"/>
              <a:gd fmla="*/ 439936 h 709613" name="connsiteY10"/>
              <a:gd fmla="*/ 6364742 w 6806761" name="connsiteX11"/>
              <a:gd fmla="*/ 313432 h 709613" name="connsiteY11"/>
              <a:gd fmla="*/ 6444216 w 6806761" name="connsiteX12"/>
              <a:gd fmla="*/ 313432 h 709613" name="connsiteY12"/>
              <a:gd fmla="*/ 6471303 w 6806761" name="connsiteX13"/>
              <a:gd fmla="*/ 439936 h 709613" name="connsiteY13"/>
              <a:gd fmla="*/ 6391828 w 6806761" name="connsiteX14"/>
              <a:gd fmla="*/ 439936 h 709613" name="connsiteY14"/>
              <a:gd fmla="*/ 6261157 w 6806761" name="connsiteX15"/>
              <a:gd fmla="*/ 313432 h 709613" name="connsiteY15"/>
              <a:gd fmla="*/ 6340631 w 6806761" name="connsiteX16"/>
              <a:gd fmla="*/ 313432 h 709613" name="connsiteY16"/>
              <a:gd fmla="*/ 6367718 w 6806761" name="connsiteX17"/>
              <a:gd fmla="*/ 439936 h 709613" name="connsiteY17"/>
              <a:gd fmla="*/ 6288244 w 6806761" name="connsiteX18"/>
              <a:gd fmla="*/ 439936 h 709613" name="connsiteY18"/>
              <a:gd fmla="*/ 6262646 w 6806761" name="connsiteX19"/>
              <a:gd fmla="*/ 209550 h 709613" name="connsiteY19"/>
              <a:gd fmla="*/ 6602866 w 6806761" name="connsiteX20"/>
              <a:gd fmla="*/ 209550 h 709613" name="connsiteY20"/>
              <a:gd fmla="*/ 6571613 w 6806761" name="connsiteX21"/>
              <a:gd fmla="*/ 276523 h 709613" name="connsiteY21"/>
              <a:gd fmla="*/ 6262646 w 6806761" name="connsiteX22"/>
              <a:gd fmla="*/ 276523 h 709613" name="connsiteY22"/>
              <a:gd fmla="*/ 5466117 w 6806761" name="connsiteX23"/>
              <a:gd fmla="*/ 121146 h 709613" name="connsiteY23"/>
              <a:gd fmla="*/ 5537555 w 6806761" name="connsiteX24"/>
              <a:gd fmla="*/ 121146 h 709613" name="connsiteY24"/>
              <a:gd fmla="*/ 5589942 w 6806761" name="connsiteX25"/>
              <a:gd fmla="*/ 558701 h 709613" name="connsiteY25"/>
              <a:gd fmla="*/ 5519100 w 6806761" name="connsiteX26"/>
              <a:gd fmla="*/ 558701 h 709613" name="connsiteY26"/>
              <a:gd fmla="*/ 5375034 w 6806761" name="connsiteX27"/>
              <a:gd fmla="*/ 121146 h 709613" name="connsiteY27"/>
              <a:gd fmla="*/ 5446174 w 6806761" name="connsiteX28"/>
              <a:gd fmla="*/ 121146 h 709613" name="connsiteY28"/>
              <a:gd fmla="*/ 5446174 w 6806761" name="connsiteX29"/>
              <a:gd fmla="*/ 495598 h 709613" name="connsiteY29"/>
              <a:gd fmla="*/ 5460164 w 6806761" name="connsiteX30"/>
              <a:gd fmla="*/ 495598 h 709613" name="connsiteY30"/>
              <a:gd fmla="*/ 5455104 w 6806761" name="connsiteX31"/>
              <a:gd fmla="*/ 455117 h 709613" name="connsiteY31"/>
              <a:gd fmla="*/ 5497073 w 6806761" name="connsiteX32"/>
              <a:gd fmla="*/ 455117 h 709613" name="connsiteY32"/>
              <a:gd fmla="*/ 5513148 w 6806761" name="connsiteX33"/>
              <a:gd fmla="*/ 560785 h 709613" name="connsiteY33"/>
              <a:gd fmla="*/ 5467606 w 6806761" name="connsiteX34"/>
              <a:gd fmla="*/ 560785 h 709613" name="connsiteY34"/>
              <a:gd fmla="*/ 5462248 w 6806761" name="connsiteX35"/>
              <a:gd fmla="*/ 508695 h 709613" name="connsiteY35"/>
              <a:gd fmla="*/ 5440221 w 6806761" name="connsiteX36"/>
              <a:gd fmla="*/ 558701 h 709613" name="connsiteY36"/>
              <a:gd fmla="*/ 5375034 w 6806761" name="connsiteX37"/>
              <a:gd fmla="*/ 558701 h 709613" name="connsiteY37"/>
              <a:gd fmla="*/ 4860387 w 6806761" name="connsiteX38"/>
              <a:gd fmla="*/ 111621 h 709613" name="connsiteY38"/>
              <a:gd fmla="*/ 4860387 w 6806761" name="connsiteX39"/>
              <a:gd fmla="*/ 344686 h 709613" name="connsiteY39"/>
              <a:gd fmla="*/ 4885390 w 6806761" name="connsiteX40"/>
              <a:gd fmla="*/ 344388 h 709613" name="connsiteY40"/>
              <a:gd fmla="*/ 4885390 w 6806761" name="connsiteX41"/>
              <a:gd fmla="*/ 111621 h 709613" name="connsiteY41"/>
              <a:gd fmla="*/ 4747873 w 6806761" name="connsiteX42"/>
              <a:gd fmla="*/ 111621 h 709613" name="connsiteY42"/>
              <a:gd fmla="*/ 4747873 w 6806761" name="connsiteX43"/>
              <a:gd fmla="*/ 344686 h 709613" name="connsiteY43"/>
              <a:gd fmla="*/ 4770792 w 6806761" name="connsiteX44"/>
              <a:gd fmla="*/ 344686 h 709613" name="connsiteY44"/>
              <a:gd fmla="*/ 4770792 w 6806761" name="connsiteX45"/>
              <a:gd fmla="*/ 111621 h 709613" name="connsiteY45"/>
              <a:gd fmla="*/ 6618642 w 6806761" name="connsiteX46"/>
              <a:gd fmla="*/ 35124 h 709613" name="connsiteY46"/>
              <a:gd fmla="*/ 6701689 w 6806761" name="connsiteX47"/>
              <a:gd fmla="*/ 35124 h 709613" name="connsiteY47"/>
              <a:gd fmla="*/ 6701689 w 6806761" name="connsiteX48"/>
              <a:gd fmla="*/ 413445 h 709613" name="connsiteY48"/>
              <a:gd fmla="*/ 6618642 w 6806761" name="connsiteX49"/>
              <a:gd fmla="*/ 451545 h 709613" name="connsiteY49"/>
              <a:gd fmla="*/ 5050887 w 6806761" name="connsiteX50"/>
              <a:gd fmla="*/ 18455 h 709613" name="connsiteY50"/>
              <a:gd fmla="*/ 5258949 w 6806761" name="connsiteX51"/>
              <a:gd fmla="*/ 18455 h 709613" name="connsiteY51"/>
              <a:gd fmla="*/ 5258949 w 6806761" name="connsiteX52"/>
              <a:gd fmla="*/ 92571 h 709613" name="connsiteY52"/>
              <a:gd fmla="*/ 5205073 w 6806761" name="connsiteX53"/>
              <a:gd fmla="*/ 177106 h 709613" name="connsiteY53"/>
              <a:gd fmla="*/ 5205073 w 6806761" name="connsiteX54"/>
              <a:gd fmla="*/ 235744 h 709613" name="connsiteY54"/>
              <a:gd fmla="*/ 5251209 w 6806761" name="connsiteX55"/>
              <a:gd fmla="*/ 235744 h 709613" name="connsiteY55"/>
              <a:gd fmla="*/ 5205073 w 6806761" name="connsiteX56"/>
              <a:gd fmla="*/ 313135 h 709613" name="connsiteY56"/>
              <a:gd fmla="*/ 5205073 w 6806761" name="connsiteX57"/>
              <a:gd fmla="*/ 490240 h 709613" name="connsiteY57"/>
              <a:gd fmla="*/ 5117265 w 6806761" name="connsiteX58"/>
              <a:gd fmla="*/ 557510 h 709613" name="connsiteY58"/>
              <a:gd fmla="*/ 5054161 w 6806761" name="connsiteX59"/>
              <a:gd fmla="*/ 557510 h 709613" name="connsiteY59"/>
              <a:gd fmla="*/ 5054161 w 6806761" name="connsiteX60"/>
              <a:gd fmla="*/ 499467 h 709613" name="connsiteY60"/>
              <a:gd fmla="*/ 5113990 w 6806761" name="connsiteX61"/>
              <a:gd fmla="*/ 499467 h 709613" name="connsiteY61"/>
              <a:gd fmla="*/ 5113990 w 6806761" name="connsiteX62"/>
              <a:gd fmla="*/ 407194 h 709613" name="connsiteY62"/>
              <a:gd fmla="*/ 5039874 w 6806761" name="connsiteX63"/>
              <a:gd fmla="*/ 407194 h 709613" name="connsiteY63"/>
              <a:gd fmla="*/ 5113990 w 6806761" name="connsiteX64"/>
              <a:gd fmla="*/ 299442 h 709613" name="connsiteY64"/>
              <a:gd fmla="*/ 5113990 w 6806761" name="connsiteX65"/>
              <a:gd fmla="*/ 162223 h 709613" name="connsiteY65"/>
              <a:gd fmla="*/ 5171735 w 6806761" name="connsiteX66"/>
              <a:gd fmla="*/ 75605 h 709613" name="connsiteY66"/>
              <a:gd fmla="*/ 5050887 w 6806761" name="connsiteX67"/>
              <a:gd fmla="*/ 75605 h 709613" name="connsiteY67"/>
              <a:gd fmla="*/ 5766453 w 6806761" name="connsiteX68"/>
              <a:gd fmla="*/ 15776 h 709613" name="connsiteY68"/>
              <a:gd fmla="*/ 5872418 w 6806761" name="connsiteX69"/>
              <a:gd fmla="*/ 16371 h 709613" name="connsiteY69"/>
              <a:gd fmla="*/ 5866763 w 6806761" name="connsiteX70"/>
              <a:gd fmla="*/ 47030 h 709613" name="connsiteY70"/>
              <a:gd fmla="*/ 6164419 w 6806761" name="connsiteX71"/>
              <a:gd fmla="*/ 47030 h 709613" name="connsiteY71"/>
              <a:gd fmla="*/ 6164717 w 6806761" name="connsiteX72"/>
              <a:gd fmla="*/ 486370 h 709613" name="connsiteY72"/>
              <a:gd fmla="*/ 6207281 w 6806761" name="connsiteX73"/>
              <a:gd fmla="*/ 486370 h 709613" name="connsiteY73"/>
              <a:gd fmla="*/ 6173349 w 6806761" name="connsiteX74"/>
              <a:gd fmla="*/ 561082 h 709613" name="connsiteY74"/>
              <a:gd fmla="*/ 6059942 w 6806761" name="connsiteX75"/>
              <a:gd fmla="*/ 561082 h 709613" name="connsiteY75"/>
              <a:gd fmla="*/ 6060239 w 6806761" name="connsiteX76"/>
              <a:gd fmla="*/ 120551 h 709613" name="connsiteY76"/>
              <a:gd fmla="*/ 5853666 w 6806761" name="connsiteX77"/>
              <a:gd fmla="*/ 120551 h 709613" name="connsiteY77"/>
              <a:gd fmla="*/ 5775382 w 6806761" name="connsiteX78"/>
              <a:gd fmla="*/ 555129 h 709613" name="connsiteY78"/>
              <a:gd fmla="*/ 5671798 w 6806761" name="connsiteX79"/>
              <a:gd fmla="*/ 555724 h 709613" name="connsiteY79"/>
              <a:gd fmla="*/ 5747998 w 6806761" name="connsiteX80"/>
              <a:gd fmla="*/ 120551 h 709613" name="connsiteY80"/>
              <a:gd fmla="*/ 5656022 w 6806761" name="connsiteX81"/>
              <a:gd fmla="*/ 120551 h 709613" name="connsiteY81"/>
              <a:gd fmla="*/ 5656022 w 6806761" name="connsiteX82"/>
              <a:gd fmla="*/ 47030 h 709613" name="connsiteY82"/>
              <a:gd fmla="*/ 5760797 w 6806761" name="connsiteX83"/>
              <a:gd fmla="*/ 47030 h 709613" name="connsiteY83"/>
              <a:gd fmla="*/ 6373671 w 6806761" name="connsiteX84"/>
              <a:gd fmla="*/ 9823 h 709613" name="connsiteY84"/>
              <a:gd fmla="*/ 6481125 w 6806761" name="connsiteX85"/>
              <a:gd fmla="*/ 9823 h 709613" name="connsiteY85"/>
              <a:gd fmla="*/ 6611201 w 6806761" name="connsiteX86"/>
              <a:gd fmla="*/ 177403 h 709613" name="connsiteY86"/>
              <a:gd fmla="*/ 6497496 w 6806761" name="connsiteX87"/>
              <a:gd fmla="*/ 177701 h 709613" name="connsiteY87"/>
              <a:gd fmla="*/ 6429035 w 6806761" name="connsiteX88"/>
              <a:gd fmla="*/ 88404 h 709613" name="connsiteY88"/>
              <a:gd fmla="*/ 6355514 w 6806761" name="connsiteX89"/>
              <a:gd fmla="*/ 184845 h 709613" name="connsiteY89"/>
              <a:gd fmla="*/ 6245084 w 6806761" name="connsiteX90"/>
              <a:gd fmla="*/ 184845 h 709613" name="connsiteY90"/>
              <a:gd fmla="*/ 6724608 w 6806761" name="connsiteX91"/>
              <a:gd fmla="*/ 8930 h 709613" name="connsiteY91"/>
              <a:gd fmla="*/ 6806761 w 6806761" name="connsiteX92"/>
              <a:gd fmla="*/ 8930 h 709613" name="connsiteY92"/>
              <a:gd fmla="*/ 6806761 w 6806761" name="connsiteX93"/>
              <a:gd fmla="*/ 490835 h 709613" name="connsiteY93"/>
              <a:gd fmla="*/ 6767322 w 6806761" name="connsiteX94"/>
              <a:gd fmla="*/ 688916 h 709613" name="connsiteY94"/>
              <a:gd fmla="*/ 6767322 w 6806761" name="connsiteX95"/>
              <a:gd fmla="*/ 687735 h 709613" name="connsiteY95"/>
              <a:gd fmla="*/ 6767322 w 6806761" name="connsiteX96"/>
              <a:gd fmla="*/ 682449 h 709613" name="connsiteY96"/>
              <a:gd fmla="*/ 6767768 w 6806761" name="connsiteX97"/>
              <a:gd fmla="*/ 684311 h 709613" name="connsiteY97"/>
              <a:gd fmla="*/ 6767322 w 6806761" name="connsiteX98"/>
              <a:gd fmla="*/ 673521 h 709613" name="connsiteY98"/>
              <a:gd fmla="*/ 6767322 w 6806761" name="connsiteX99"/>
              <a:gd fmla="*/ 682449 h 709613" name="connsiteY99"/>
              <a:gd fmla="*/ 6722525 w 6806761" name="connsiteX100"/>
              <a:gd fmla="*/ 495598 h 709613" name="connsiteY100"/>
              <a:gd fmla="*/ 6724310 w 6806761" name="connsiteX101"/>
              <a:gd fmla="*/ 490835 h 709613" name="connsiteY101"/>
              <a:gd fmla="*/ 6724608 w 6806761" name="connsiteX102"/>
              <a:gd fmla="*/ 8930 h 709613" name="connsiteY102"/>
              <a:gd fmla="*/ 4770792 w 6806761" name="connsiteX103"/>
              <a:gd fmla="*/ 5060 h 709613" name="connsiteY103"/>
              <a:gd fmla="*/ 4860684 w 6806761" name="connsiteX104"/>
              <a:gd fmla="*/ 5060 h 709613" name="connsiteY104"/>
              <a:gd fmla="*/ 4860684 w 6806761" name="connsiteX105"/>
              <a:gd fmla="*/ 40184 h 709613" name="connsiteY105"/>
              <a:gd fmla="*/ 4972901 w 6806761" name="connsiteX106"/>
              <a:gd fmla="*/ 40184 h 709613" name="connsiteY106"/>
              <a:gd fmla="*/ 4972901 w 6806761" name="connsiteX107"/>
              <a:gd fmla="*/ 337245 h 709613" name="connsiteY107"/>
              <a:gd fmla="*/ 4884200 w 6806761" name="connsiteX108"/>
              <a:gd fmla="*/ 415826 h 709613" name="connsiteY108"/>
              <a:gd fmla="*/ 4860684 w 6806761" name="connsiteX109"/>
              <a:gd fmla="*/ 415826 h 709613" name="connsiteY109"/>
              <a:gd fmla="*/ 4860684 w 6806761" name="connsiteX110"/>
              <a:gd fmla="*/ 487561 h 709613" name="connsiteY110"/>
              <a:gd fmla="*/ 4888367 w 6806761" name="connsiteX111"/>
              <a:gd fmla="*/ 487561 h 709613" name="connsiteY111"/>
              <a:gd fmla="*/ 4878246 w 6806761" name="connsiteX112"/>
              <a:gd fmla="*/ 429816 h 709613" name="connsiteY112"/>
              <a:gd fmla="*/ 4962781 w 6806761" name="connsiteX113"/>
              <a:gd fmla="*/ 429816 h 709613" name="connsiteY113"/>
              <a:gd fmla="*/ 4983021 w 6806761" name="connsiteX114"/>
              <a:gd fmla="*/ 557213 h 709613" name="connsiteY114"/>
              <a:gd fmla="*/ 4899380 w 6806761" name="connsiteX115"/>
              <a:gd fmla="*/ 557213 h 709613" name="connsiteY115"/>
              <a:gd fmla="*/ 4891343 w 6806761" name="connsiteX116"/>
              <a:gd fmla="*/ 506611 h 709613" name="connsiteY116"/>
              <a:gd fmla="*/ 4870507 w 6806761" name="connsiteX117"/>
              <a:gd fmla="*/ 558701 h 709613" name="connsiteY117"/>
              <a:gd fmla="*/ 4657385 w 6806761" name="connsiteX118"/>
              <a:gd fmla="*/ 558701 h 709613" name="connsiteY118"/>
              <a:gd fmla="*/ 4657385 w 6806761" name="connsiteX119"/>
              <a:gd fmla="*/ 487561 h 709613" name="connsiteY119"/>
              <a:gd fmla="*/ 4770792 w 6806761" name="connsiteX120"/>
              <a:gd fmla="*/ 487561 h 709613" name="connsiteY120"/>
              <a:gd fmla="*/ 4770792 w 6806761" name="connsiteX121"/>
              <a:gd fmla="*/ 415826 h 709613" name="connsiteY121"/>
              <a:gd fmla="*/ 4660362 w 6806761" name="connsiteX122"/>
              <a:gd fmla="*/ 415826 h 709613" name="connsiteY122"/>
              <a:gd fmla="*/ 4660958 w 6806761" name="connsiteX123"/>
              <a:gd fmla="*/ 48220 h 709613" name="connsiteY123"/>
              <a:gd fmla="*/ 4613630 w 6806761" name="connsiteX124"/>
              <a:gd fmla="*/ 124420 h 709613" name="connsiteY124"/>
              <a:gd fmla="*/ 4613630 w 6806761" name="connsiteX125"/>
              <a:gd fmla="*/ 587276 h 709613" name="connsiteY125"/>
              <a:gd fmla="*/ 4535644 w 6806761" name="connsiteX126"/>
              <a:gd fmla="*/ 706934 h 709613" name="connsiteY126"/>
              <a:gd fmla="*/ 4458550 w 6806761" name="connsiteX127"/>
              <a:gd fmla="*/ 709613 h 709613" name="connsiteY127"/>
              <a:gd fmla="*/ 4456169 w 6806761" name="connsiteX128"/>
              <a:gd fmla="*/ 616446 h 709613" name="connsiteY128"/>
              <a:gd fmla="*/ 4524333 w 6806761" name="connsiteX129"/>
              <a:gd fmla="*/ 619423 h 709613" name="connsiteY129"/>
              <a:gd fmla="*/ 4525226 w 6806761" name="connsiteX130"/>
              <a:gd fmla="*/ 378024 h 709613" name="connsiteY130"/>
              <a:gd fmla="*/ 4432953 w 6806761" name="connsiteX131"/>
              <a:gd fmla="*/ 378024 h 709613" name="connsiteY131"/>
              <a:gd fmla="*/ 4432953 w 6806761" name="connsiteX132"/>
              <a:gd fmla="*/ 378021 h 709613" name="connsiteY132"/>
              <a:gd fmla="*/ 181908 w 6806761" name="connsiteX133"/>
              <a:gd fmla="*/ 378021 h 709613" name="connsiteY133"/>
              <a:gd fmla="*/ 181908 w 6806761" name="connsiteX134"/>
              <a:gd fmla="*/ 378022 h 709613" name="connsiteY134"/>
              <a:gd fmla="*/ 0 w 6806761" name="connsiteX135"/>
              <a:gd fmla="*/ 340222 h 709613" name="connsiteY135"/>
              <a:gd fmla="*/ 181908 w 6806761" name="connsiteX136"/>
              <a:gd fmla="*/ 302422 h 709613" name="connsiteY136"/>
              <a:gd fmla="*/ 181908 w 6806761" name="connsiteX137"/>
              <a:gd fmla="*/ 302421 h 709613" name="connsiteY137"/>
              <a:gd fmla="*/ 4435037 w 6806761" name="connsiteX138"/>
              <a:gd fmla="*/ 302421 h 709613" name="connsiteY138"/>
              <a:gd fmla="*/ 4435037 w 6806761" name="connsiteX139"/>
              <a:gd fmla="*/ 303907 h 709613" name="connsiteY139"/>
              <a:gd fmla="*/ 4525226 w 6806761" name="connsiteX140"/>
              <a:gd fmla="*/ 303907 h 709613" name="connsiteY140"/>
              <a:gd fmla="*/ 4525226 w 6806761" name="connsiteX141"/>
              <a:gd fmla="*/ 207169 h 709613" name="connsiteY141"/>
              <a:gd fmla="*/ 4432655 w 6806761" name="connsiteX142"/>
              <a:gd fmla="*/ 207169 h 709613" name="connsiteY142"/>
              <a:gd fmla="*/ 4432655 w 6806761" name="connsiteX143"/>
              <a:gd fmla="*/ 139899 h 709613" name="connsiteY143"/>
              <a:gd fmla="*/ 4500818 w 6806761" name="connsiteX144"/>
              <a:gd fmla="*/ 139601 h 709613" name="connsiteY144"/>
              <a:gd fmla="*/ 4508260 w 6806761" name="connsiteX145"/>
              <a:gd fmla="*/ 129481 h 709613" name="connsiteY145"/>
              <a:gd fmla="*/ 4430274 w 6806761" name="connsiteX146"/>
              <a:gd fmla="*/ 8335 h 709613" name="connsiteY146"/>
              <a:gd fmla="*/ 4531774 w 6806761" name="connsiteX147"/>
              <a:gd fmla="*/ 8037 h 709613" name="connsiteY147"/>
              <a:gd fmla="*/ 4561242 w 6806761" name="connsiteX148"/>
              <a:gd fmla="*/ 54174 h 709613" name="connsiteY148"/>
              <a:gd fmla="*/ 4591603 w 6806761" name="connsiteX149"/>
              <a:gd fmla="*/ 7739 h 709613" name="connsiteY149"/>
              <a:gd fmla="*/ 4686853 w 6806761" name="connsiteX150"/>
              <a:gd fmla="*/ 7739 h 709613" name="connsiteY150"/>
              <a:gd fmla="*/ 4666017 w 6806761" name="connsiteX151"/>
              <a:gd fmla="*/ 40184 h 709613" name="connsiteY151"/>
              <a:gd fmla="*/ 4770792 w 6806761" name="connsiteX152"/>
              <a:gd fmla="*/ 40184 h 709613" name="connsiteY152"/>
              <a:gd fmla="*/ 5574762 w 6806761" name="connsiteX153"/>
              <a:gd fmla="*/ 0 h 709613" name="connsiteY153"/>
              <a:gd fmla="*/ 5555117 w 6806761" name="connsiteX154"/>
              <a:gd fmla="*/ 74712 h 709613" name="connsiteY154"/>
              <a:gd fmla="*/ 5347055 w 6806761" name="connsiteX155"/>
              <a:gd fmla="*/ 94060 h 709613" name="connsiteY155"/>
              <a:gd fmla="*/ 5347055 w 6806761" name="connsiteX156"/>
              <a:gd fmla="*/ 535186 h 709613" name="connsiteY156"/>
              <a:gd fmla="*/ 5272343 w 6806761" name="connsiteX157"/>
              <a:gd fmla="*/ 568821 h 709613" name="connsiteY157"/>
              <a:gd fmla="*/ 5272343 w 6806761" name="connsiteX158"/>
              <a:gd fmla="*/ 24408 h 709613" name="connsiteY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b="b" l="l" r="r" t="t"/>
            <a:pathLst>
              <a:path h="709613" w="6806761">
                <a:moveTo>
                  <a:pt x="6767322" y="688916"/>
                </a:moveTo>
                <a:lnTo>
                  <a:pt x="6767321" y="701948"/>
                </a:lnTo>
                <a:cubicBezTo>
                  <a:pt x="6767272" y="703908"/>
                  <a:pt x="6767148" y="701700"/>
                  <a:pt x="6766875" y="691158"/>
                </a:cubicBezTo>
                <a:close/>
                <a:moveTo>
                  <a:pt x="6266217" y="482501"/>
                </a:moveTo>
                <a:lnTo>
                  <a:pt x="6595723" y="482501"/>
                </a:lnTo>
                <a:lnTo>
                  <a:pt x="6564767" y="549771"/>
                </a:lnTo>
                <a:lnTo>
                  <a:pt x="6266217" y="549771"/>
                </a:lnTo>
                <a:close/>
                <a:moveTo>
                  <a:pt x="6511486" y="313432"/>
                </a:moveTo>
                <a:lnTo>
                  <a:pt x="6590663" y="313432"/>
                </a:lnTo>
                <a:lnTo>
                  <a:pt x="6562683" y="439936"/>
                </a:lnTo>
                <a:lnTo>
                  <a:pt x="6483209" y="439936"/>
                </a:lnTo>
                <a:close/>
                <a:moveTo>
                  <a:pt x="6364742" y="313432"/>
                </a:moveTo>
                <a:lnTo>
                  <a:pt x="6444216" y="313432"/>
                </a:lnTo>
                <a:lnTo>
                  <a:pt x="6471303" y="439936"/>
                </a:lnTo>
                <a:lnTo>
                  <a:pt x="6391828" y="439936"/>
                </a:lnTo>
                <a:close/>
                <a:moveTo>
                  <a:pt x="6261157" y="313432"/>
                </a:moveTo>
                <a:lnTo>
                  <a:pt x="6340631" y="313432"/>
                </a:lnTo>
                <a:lnTo>
                  <a:pt x="6367718" y="439936"/>
                </a:lnTo>
                <a:lnTo>
                  <a:pt x="6288244" y="439936"/>
                </a:lnTo>
                <a:close/>
                <a:moveTo>
                  <a:pt x="6262646" y="209550"/>
                </a:moveTo>
                <a:lnTo>
                  <a:pt x="6602866" y="209550"/>
                </a:lnTo>
                <a:lnTo>
                  <a:pt x="6571613" y="276523"/>
                </a:lnTo>
                <a:lnTo>
                  <a:pt x="6262646" y="276523"/>
                </a:lnTo>
                <a:close/>
                <a:moveTo>
                  <a:pt x="5466117" y="121146"/>
                </a:moveTo>
                <a:lnTo>
                  <a:pt x="5537555" y="121146"/>
                </a:lnTo>
                <a:lnTo>
                  <a:pt x="5589942" y="558701"/>
                </a:lnTo>
                <a:lnTo>
                  <a:pt x="5519100" y="558701"/>
                </a:lnTo>
                <a:close/>
                <a:moveTo>
                  <a:pt x="5375034" y="121146"/>
                </a:moveTo>
                <a:lnTo>
                  <a:pt x="5446174" y="121146"/>
                </a:lnTo>
                <a:lnTo>
                  <a:pt x="5446174" y="495598"/>
                </a:lnTo>
                <a:lnTo>
                  <a:pt x="5460164" y="495598"/>
                </a:lnTo>
                <a:lnTo>
                  <a:pt x="5455104" y="455117"/>
                </a:lnTo>
                <a:lnTo>
                  <a:pt x="5497073" y="455117"/>
                </a:lnTo>
                <a:lnTo>
                  <a:pt x="5513148" y="560785"/>
                </a:lnTo>
                <a:lnTo>
                  <a:pt x="5467606" y="560785"/>
                </a:lnTo>
                <a:lnTo>
                  <a:pt x="5462248" y="508695"/>
                </a:lnTo>
                <a:lnTo>
                  <a:pt x="5440221" y="558701"/>
                </a:lnTo>
                <a:lnTo>
                  <a:pt x="5375034" y="558701"/>
                </a:lnTo>
                <a:close/>
                <a:moveTo>
                  <a:pt x="4860387" y="111621"/>
                </a:moveTo>
                <a:lnTo>
                  <a:pt x="4860387" y="344686"/>
                </a:lnTo>
                <a:lnTo>
                  <a:pt x="4885390" y="344388"/>
                </a:lnTo>
                <a:lnTo>
                  <a:pt x="4885390" y="111621"/>
                </a:lnTo>
                <a:close/>
                <a:moveTo>
                  <a:pt x="4747873" y="111621"/>
                </a:moveTo>
                <a:lnTo>
                  <a:pt x="4747873" y="344686"/>
                </a:lnTo>
                <a:lnTo>
                  <a:pt x="4770792" y="344686"/>
                </a:lnTo>
                <a:lnTo>
                  <a:pt x="4770792" y="111621"/>
                </a:lnTo>
                <a:close/>
                <a:moveTo>
                  <a:pt x="6618642" y="35124"/>
                </a:moveTo>
                <a:lnTo>
                  <a:pt x="6701689" y="35124"/>
                </a:lnTo>
                <a:lnTo>
                  <a:pt x="6701689" y="413445"/>
                </a:lnTo>
                <a:lnTo>
                  <a:pt x="6618642" y="451545"/>
                </a:lnTo>
                <a:close/>
                <a:moveTo>
                  <a:pt x="5050887" y="18455"/>
                </a:moveTo>
                <a:lnTo>
                  <a:pt x="5258949" y="18455"/>
                </a:lnTo>
                <a:lnTo>
                  <a:pt x="5258949" y="92571"/>
                </a:lnTo>
                <a:lnTo>
                  <a:pt x="5205073" y="177106"/>
                </a:lnTo>
                <a:lnTo>
                  <a:pt x="5205073" y="235744"/>
                </a:lnTo>
                <a:lnTo>
                  <a:pt x="5251209" y="235744"/>
                </a:lnTo>
                <a:lnTo>
                  <a:pt x="5205073" y="313135"/>
                </a:lnTo>
                <a:lnTo>
                  <a:pt x="5205073" y="490240"/>
                </a:lnTo>
                <a:lnTo>
                  <a:pt x="5117265" y="557510"/>
                </a:lnTo>
                <a:lnTo>
                  <a:pt x="5054161" y="557510"/>
                </a:lnTo>
                <a:lnTo>
                  <a:pt x="5054161" y="499467"/>
                </a:lnTo>
                <a:lnTo>
                  <a:pt x="5113990" y="499467"/>
                </a:lnTo>
                <a:lnTo>
                  <a:pt x="5113990" y="407194"/>
                </a:lnTo>
                <a:lnTo>
                  <a:pt x="5039874" y="407194"/>
                </a:lnTo>
                <a:lnTo>
                  <a:pt x="5113990" y="299442"/>
                </a:lnTo>
                <a:lnTo>
                  <a:pt x="5113990" y="162223"/>
                </a:lnTo>
                <a:lnTo>
                  <a:pt x="5171735" y="75605"/>
                </a:lnTo>
                <a:lnTo>
                  <a:pt x="5050887" y="75605"/>
                </a:lnTo>
                <a:close/>
                <a:moveTo>
                  <a:pt x="5766453" y="15776"/>
                </a:moveTo>
                <a:lnTo>
                  <a:pt x="5872418" y="16371"/>
                </a:lnTo>
                <a:lnTo>
                  <a:pt x="5866763" y="47030"/>
                </a:lnTo>
                <a:lnTo>
                  <a:pt x="6164419" y="47030"/>
                </a:lnTo>
                <a:cubicBezTo>
                  <a:pt x="6164518" y="193477"/>
                  <a:pt x="6164618" y="339923"/>
                  <a:pt x="6164717" y="486370"/>
                </a:cubicBezTo>
                <a:lnTo>
                  <a:pt x="6207281" y="486370"/>
                </a:lnTo>
                <a:lnTo>
                  <a:pt x="6173349" y="561082"/>
                </a:lnTo>
                <a:lnTo>
                  <a:pt x="6059942" y="561082"/>
                </a:lnTo>
                <a:lnTo>
                  <a:pt x="6060239" y="120551"/>
                </a:lnTo>
                <a:lnTo>
                  <a:pt x="5853666" y="120551"/>
                </a:lnTo>
                <a:lnTo>
                  <a:pt x="5775382" y="555129"/>
                </a:lnTo>
                <a:lnTo>
                  <a:pt x="5671798" y="555724"/>
                </a:lnTo>
                <a:lnTo>
                  <a:pt x="5747998" y="120551"/>
                </a:lnTo>
                <a:lnTo>
                  <a:pt x="5656022" y="120551"/>
                </a:lnTo>
                <a:lnTo>
                  <a:pt x="5656022" y="47030"/>
                </a:lnTo>
                <a:lnTo>
                  <a:pt x="5760797" y="47030"/>
                </a:lnTo>
                <a:close/>
                <a:moveTo>
                  <a:pt x="6373671" y="9823"/>
                </a:moveTo>
                <a:lnTo>
                  <a:pt x="6481125" y="9823"/>
                </a:lnTo>
                <a:lnTo>
                  <a:pt x="6611201" y="177403"/>
                </a:lnTo>
                <a:lnTo>
                  <a:pt x="6497496" y="177701"/>
                </a:lnTo>
                <a:lnTo>
                  <a:pt x="6429035" y="88404"/>
                </a:lnTo>
                <a:lnTo>
                  <a:pt x="6355514" y="184845"/>
                </a:lnTo>
                <a:lnTo>
                  <a:pt x="6245084" y="184845"/>
                </a:lnTo>
                <a:close/>
                <a:moveTo>
                  <a:pt x="6724608" y="8930"/>
                </a:moveTo>
                <a:lnTo>
                  <a:pt x="6806761" y="8930"/>
                </a:lnTo>
                <a:lnTo>
                  <a:pt x="6806761" y="490835"/>
                </a:lnTo>
                <a:lnTo>
                  <a:pt x="6767322" y="688916"/>
                </a:lnTo>
                <a:lnTo>
                  <a:pt x="6767322" y="687735"/>
                </a:lnTo>
                <a:lnTo>
                  <a:pt x="6767322" y="682449"/>
                </a:lnTo>
                <a:lnTo>
                  <a:pt x="6767768" y="684311"/>
                </a:lnTo>
                <a:cubicBezTo>
                  <a:pt x="6767495" y="673769"/>
                  <a:pt x="6767371" y="671562"/>
                  <a:pt x="6767322" y="673521"/>
                </a:cubicBezTo>
                <a:lnTo>
                  <a:pt x="6767322" y="682449"/>
                </a:lnTo>
                <a:lnTo>
                  <a:pt x="6722525" y="495598"/>
                </a:lnTo>
                <a:lnTo>
                  <a:pt x="6724310" y="490835"/>
                </a:lnTo>
                <a:cubicBezTo>
                  <a:pt x="6724409" y="330200"/>
                  <a:pt x="6724509" y="169565"/>
                  <a:pt x="6724608" y="8930"/>
                </a:cubicBezTo>
                <a:close/>
                <a:moveTo>
                  <a:pt x="4770792" y="5060"/>
                </a:moveTo>
                <a:lnTo>
                  <a:pt x="4860684" y="5060"/>
                </a:lnTo>
                <a:lnTo>
                  <a:pt x="4860684" y="40184"/>
                </a:lnTo>
                <a:lnTo>
                  <a:pt x="4972901" y="40184"/>
                </a:lnTo>
                <a:lnTo>
                  <a:pt x="4972901" y="337245"/>
                </a:lnTo>
                <a:lnTo>
                  <a:pt x="4884200" y="415826"/>
                </a:lnTo>
                <a:lnTo>
                  <a:pt x="4860684" y="415826"/>
                </a:lnTo>
                <a:lnTo>
                  <a:pt x="4860684" y="487561"/>
                </a:lnTo>
                <a:lnTo>
                  <a:pt x="4888367" y="487561"/>
                </a:lnTo>
                <a:lnTo>
                  <a:pt x="4878246" y="429816"/>
                </a:lnTo>
                <a:lnTo>
                  <a:pt x="4962781" y="429816"/>
                </a:lnTo>
                <a:lnTo>
                  <a:pt x="4983021" y="557213"/>
                </a:lnTo>
                <a:lnTo>
                  <a:pt x="4899380" y="557213"/>
                </a:lnTo>
                <a:lnTo>
                  <a:pt x="4891343" y="506611"/>
                </a:lnTo>
                <a:lnTo>
                  <a:pt x="4870507" y="558701"/>
                </a:lnTo>
                <a:lnTo>
                  <a:pt x="4657385" y="558701"/>
                </a:lnTo>
                <a:lnTo>
                  <a:pt x="4657385" y="487561"/>
                </a:lnTo>
                <a:lnTo>
                  <a:pt x="4770792" y="487561"/>
                </a:lnTo>
                <a:lnTo>
                  <a:pt x="4770792" y="415826"/>
                </a:lnTo>
                <a:lnTo>
                  <a:pt x="4660362" y="415826"/>
                </a:lnTo>
                <a:cubicBezTo>
                  <a:pt x="4660561" y="293291"/>
                  <a:pt x="4660759" y="170755"/>
                  <a:pt x="4660958" y="48220"/>
                </a:cubicBezTo>
                <a:lnTo>
                  <a:pt x="4613630" y="124420"/>
                </a:lnTo>
                <a:lnTo>
                  <a:pt x="4613630" y="587276"/>
                </a:lnTo>
                <a:lnTo>
                  <a:pt x="4535644" y="706934"/>
                </a:lnTo>
                <a:lnTo>
                  <a:pt x="4458550" y="709613"/>
                </a:lnTo>
                <a:cubicBezTo>
                  <a:pt x="4456963" y="634901"/>
                  <a:pt x="4457756" y="691158"/>
                  <a:pt x="4456169" y="616446"/>
                </a:cubicBezTo>
                <a:lnTo>
                  <a:pt x="4524333" y="619423"/>
                </a:lnTo>
                <a:cubicBezTo>
                  <a:pt x="4524631" y="583407"/>
                  <a:pt x="4524928" y="414040"/>
                  <a:pt x="4525226" y="378024"/>
                </a:cubicBezTo>
                <a:lnTo>
                  <a:pt x="4432953" y="378024"/>
                </a:lnTo>
                <a:lnTo>
                  <a:pt x="4432953" y="378021"/>
                </a:lnTo>
                <a:lnTo>
                  <a:pt x="181908" y="378021"/>
                </a:lnTo>
                <a:lnTo>
                  <a:pt x="181908" y="378022"/>
                </a:lnTo>
                <a:lnTo>
                  <a:pt x="0" y="340222"/>
                </a:lnTo>
                <a:lnTo>
                  <a:pt x="181908" y="302422"/>
                </a:lnTo>
                <a:lnTo>
                  <a:pt x="181908" y="302421"/>
                </a:lnTo>
                <a:lnTo>
                  <a:pt x="4435037" y="302421"/>
                </a:lnTo>
                <a:lnTo>
                  <a:pt x="4435037" y="303907"/>
                </a:lnTo>
                <a:lnTo>
                  <a:pt x="4525226" y="303907"/>
                </a:lnTo>
                <a:lnTo>
                  <a:pt x="4525226" y="207169"/>
                </a:lnTo>
                <a:lnTo>
                  <a:pt x="4432655" y="207169"/>
                </a:lnTo>
                <a:lnTo>
                  <a:pt x="4432655" y="139899"/>
                </a:lnTo>
                <a:lnTo>
                  <a:pt x="4500818" y="139601"/>
                </a:lnTo>
                <a:lnTo>
                  <a:pt x="4508260" y="129481"/>
                </a:lnTo>
                <a:lnTo>
                  <a:pt x="4430274" y="8335"/>
                </a:lnTo>
                <a:lnTo>
                  <a:pt x="4531774" y="8037"/>
                </a:lnTo>
                <a:lnTo>
                  <a:pt x="4561242" y="54174"/>
                </a:lnTo>
                <a:lnTo>
                  <a:pt x="4591603" y="7739"/>
                </a:lnTo>
                <a:lnTo>
                  <a:pt x="4686853" y="7739"/>
                </a:lnTo>
                <a:lnTo>
                  <a:pt x="4666017" y="40184"/>
                </a:lnTo>
                <a:lnTo>
                  <a:pt x="4770792" y="40184"/>
                </a:lnTo>
                <a:close/>
                <a:moveTo>
                  <a:pt x="5574762" y="0"/>
                </a:moveTo>
                <a:lnTo>
                  <a:pt x="5555117" y="74712"/>
                </a:lnTo>
                <a:lnTo>
                  <a:pt x="5347055" y="94060"/>
                </a:lnTo>
                <a:lnTo>
                  <a:pt x="5347055" y="535186"/>
                </a:lnTo>
                <a:lnTo>
                  <a:pt x="5272343" y="568821"/>
                </a:lnTo>
                <a:lnTo>
                  <a:pt x="5272343" y="2440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307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-433388"/>
            <a:ext cx="2078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982663" y="569913"/>
            <a:ext cx="19050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80" name="文本框 12"/>
          <p:cNvSpPr txBox="1">
            <a:spLocks noChangeArrowheads="1"/>
          </p:cNvSpPr>
          <p:nvPr/>
        </p:nvSpPr>
        <p:spPr bwMode="auto">
          <a:xfrm>
            <a:off x="982663" y="2446338"/>
            <a:ext cx="10442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        互联网不仅仅是一种技术，不仅仅是一种产业，更是一种思想，是一种价值观。互联网将是创造明天的外在动力。创造明天最重要的是改变思想，通过改变思想创造明天。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——阿里巴巴董事局主席  马云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altLang="en-US" lang="zh-CN" sz="2200">
              <a:latin charset="-122" panose="020b0503020204020204" pitchFamily="34" typeface="微软雅黑"/>
              <a:ea charset="-122" panose="020b0503020204020204" pitchFamily="34" typeface="微软雅黑"/>
              <a:cs charset="-122" panose="02010600040101010101" pitchFamily="2" typeface="华文黑体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        互联网其实不是技术，互联网其实是一种观念，互联网是一种方法论，我把它总结成七个字，“专注、极致、口碑、快”。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——小米公司董事长  雷军</a:t>
            </a:r>
          </a:p>
        </p:txBody>
      </p:sp>
      <p:sp>
        <p:nvSpPr>
          <p:cNvPr id="3081" name="文本框 2"/>
          <p:cNvSpPr txBox="1">
            <a:spLocks noChangeArrowheads="1"/>
          </p:cNvSpPr>
          <p:nvPr/>
        </p:nvSpPr>
        <p:spPr bwMode="auto">
          <a:xfrm>
            <a:off x="4043363" y="1546225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关于互联网思维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第六式 社会化思维</a:t>
            </a:r>
          </a:p>
        </p:txBody>
      </p:sp>
      <p:pic>
        <p:nvPicPr>
          <p:cNvPr id="1434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2730500" y="4646612"/>
            <a:ext cx="69865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在社会化商业时代，用户遗忘的形式存在。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利用社会化媒体，可以重塑企业和用户之间的沟通关系。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利用社会化网络，可以重塑组织管理和商业运作模式。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730500" y="4573588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191625" y="6267450"/>
            <a:ext cx="252413" cy="250825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30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社会化思维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社会化媒体的重要特征是人基于价值观、兴趣和社会关系链接在一起。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公司面对的用户是以网状结构的社群形式存在的。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社会化媒体的本质就是“人人都是自媒体”。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fmla="val 42063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8066" y="1844824"/>
            <a:ext cx="79552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社会化媒体，重塑企业和用户的沟通关系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541" l="417" r="92083" t="1147">
                        <a14:foregroundMark x1="85833" x2="85833" y1="89450" y2="10780"/>
                        <a14:foregroundMark x1="86250" x2="87500" y1="39908" y2="8486"/>
                        <a14:foregroundMark x1="12500" x2="82500" y1="4817" y2="4817"/>
                        <a14:foregroundMark x1="20000" x2="80833" y1="4358" y2="4128"/>
                        <a14:foregroundMark x1="5833" x2="5417" y1="54587" y2="84633"/>
                        <a14:foregroundMark x1="2917" x2="4167" y1="78670" y2="91743"/>
                        <a14:foregroundMark x1="2500" x2="3333" y1="91972" y2="77752"/>
                        <a14:foregroundMark x1="79583" x2="86667" y1="98394" y2="97018"/>
                        <a14:backgroundMark x1="86250" x2="4167" y1="2294" y2="2752"/>
                        <a14:backgroundMark x1="2500" x2="833" y1="7339" y2="23853"/>
                        <a14:backgroundMark x1="1250" x2="1250" y1="23624" y2="51606"/>
                        <a14:backgroundMark x1="4167" x2="2083" y1="98624" y2="95872"/>
                        <a14:backgroundMark x1="833" x2="1250" y1="96560" y2="50688"/>
                        <a14:backgroundMark x1="90000" x2="85000" y1="96789" y2="98394"/>
                        <a14:backgroundMark x1="5000" x2="87917" y1="98624" y2="99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62941">
            <a:off x="8975449" y="3248230"/>
            <a:ext cx="2382534" cy="4328270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410940" y="4442588"/>
            <a:ext cx="7565379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自从罗永浩宣布发布锤子手机以来，就饱受争议。随着锤子rom的推出，在骂声和支持声的交织下，却为罗永浩和锤子科技带来持续的热度和数百万的死忠粉。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720098" y="5711911"/>
            <a:ext cx="5464134" cy="440693"/>
            <a:chOff x="2720098" y="5711911"/>
            <a:chExt cx="5464134" cy="440693"/>
          </a:xfrm>
        </p:grpSpPr>
        <p:sp>
          <p:nvSpPr>
            <p:cNvPr id="18" name="矩形 17"/>
            <p:cNvSpPr/>
            <p:nvPr/>
          </p:nvSpPr>
          <p:spPr>
            <a:xfrm>
              <a:off x="2821448" y="5737404"/>
              <a:ext cx="5362783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9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请问：罗永浩为什么经常转发网友对他的嘲讽？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37320349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30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社会化思维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919536" y="2497138"/>
            <a:ext cx="842493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众包是以“蜂群思维”和层级架构为核心的互联网协作模式，维基百科就是典型的众包产品。传统企业要思考如何利用外脑，不用招募，便可“天下贤才入吾彀中”。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fmla="val 42063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28771" y="1844824"/>
            <a:ext cx="1910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众包协作</a:t>
            </a: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310077" y="4429864"/>
            <a:ext cx="76373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维基百科自2001年1月15日正式成立，截至2013年1月，全球所有282种语言的独立运作版本共突破2100万个条目，总登记用户也超越3200万人，而总编辑次数更是超越12亿次。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720094" y="5711911"/>
            <a:ext cx="5536146" cy="440693"/>
            <a:chOff x="2720094" y="5711911"/>
            <a:chExt cx="5536146" cy="440693"/>
          </a:xfrm>
        </p:grpSpPr>
        <p:sp>
          <p:nvSpPr>
            <p:cNvPr id="18" name="矩形 17"/>
            <p:cNvSpPr/>
            <p:nvPr/>
          </p:nvSpPr>
          <p:spPr>
            <a:xfrm>
              <a:off x="2720094" y="5737404"/>
              <a:ext cx="5536146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9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请问：为什么用户会乐于参与产品的开发及完善？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351" r="95753" t="378">
                        <a14:foregroundMark x1="23745" x2="16795" y1="10964" y2="37807"/>
                        <a14:foregroundMark x1="22780" x2="45367" y1="32136" y2="38752"/>
                        <a14:foregroundMark x1="25869" x2="22008" y1="5104" y2="8318"/>
                        <a14:foregroundMark x1="21815" x2="22587" y1="8318" y2="6616"/>
                        <a14:foregroundMark x1="20656" x2="19112" y1="9263" y2="10775"/>
                        <a14:foregroundMark x1="41120" x2="40927" y1="78639" y2="84121"/>
                        <a14:foregroundMark x1="47297" x2="47297" y1="77694" y2="82987"/>
                        <a14:foregroundMark x1="56757" x2="56178" y1="77316" y2="82609"/>
                        <a14:foregroundMark x1="65444" x2="66023" y1="78450" y2="82987"/>
                        <a14:foregroundMark x1="77413" x2="77413" y1="78072" y2="82420"/>
                        <a14:foregroundMark x1="87838" x2="90154" y1="74669" y2="81285"/>
                        <a14:foregroundMark x1="10811" x2="13900" y1="74291" y2="81853"/>
                        <a14:foregroundMark x1="24131" x2="23745" y1="78639" y2="84688"/>
                        <a14:foregroundMark x1="30116" x2="29923" y1="78450" y2="82798"/>
                        <a14:foregroundMark x1="21042" x2="21429" y1="91304" y2="93384"/>
                        <a14:foregroundMark x1="65251" x2="65251" y1="92250" y2="92250"/>
                        <a14:foregroundMark x1="58687" x2="58687" y1="94329" y2="94329"/>
                        <a14:foregroundMark x1="60425" x2="60425" y1="94518" y2="94518"/>
                        <a14:foregroundMark x1="50965" x2="50965" y1="94707" y2="94707"/>
                        <a14:foregroundMark x1="46332" x2="46332" y1="93762" y2="93762"/>
                        <a14:foregroundMark x1="40734" x2="40734" y1="92250" y2="92250"/>
                        <a14:foregroundMark x1="33591" x2="33591" y1="95085" y2="95085"/>
                        <a14:foregroundMark x1="29151" x2="29151" y1="95274" y2="95274"/>
                        <a14:foregroundMark x1="25869" x2="25869" y1="95274" y2="95274"/>
                        <a14:foregroundMark x1="70270" x2="70270" y1="95274" y2="95274"/>
                        <a14:foregroundMark x1="75097" x2="75097" y1="93573" y2="93573"/>
                        <a14:foregroundMark x1="5792" x2="5792" y1="91682" y2="91682"/>
                        <a14:foregroundMark x1="12162" x2="12162" y1="94140" y2="94140"/>
                        <a14:foregroundMark x1="14286" x2="14286" y1="95274" y2="95274"/>
                        <a14:foregroundMark x1="11583" x2="11583" y1="92817" y2="92817"/>
                        <a14:foregroundMark x1="9653" x2="9653" y1="94329" y2="94329"/>
                        <a14:foregroundMark x1="81853" x2="81853" y1="95463" y2="95463"/>
                        <a14:foregroundMark x1="87452" x2="87452" y1="94518" y2="94518"/>
                        <a14:foregroundMark x1="89575" x2="89575" y1="95841" y2="95841"/>
                        <a14:foregroundMark x1="77413" x2="77413" y1="95841" y2="95841"/>
                        <a14:foregroundMark x1="87066" x2="87066" y1="91493" y2="91493"/>
                        <a14:foregroundMark x1="49035" x2="49035" y1="93951" y2="93951"/>
                        <a14:foregroundMark x1="17181" x2="17181" y1="94329" y2="94329"/>
                        <a14:foregroundMark x1="16216" x2="16216" y1="93195" y2="93195"/>
                        <a14:foregroundMark x1="15058" x2="13127" y1="23819" y2="36295"/>
                        <a14:foregroundMark x1="14093" x2="18147" y1="41399" y2="50095"/>
                        <a14:backgroundMark x1="87066" x2="87066" y1="79206" y2="79206"/>
                        <a14:backgroundMark x1="30695" x2="30695" y1="93951" y2="93951"/>
                        <a14:backgroundMark x1="35328" x2="35328" y1="93762" y2="93762"/>
                        <a14:backgroundMark x1="68726" x2="68726" y1="94518" y2="94518"/>
                        <a14:backgroundMark x1="73552" x2="73552" y1="94329" y2="94329"/>
                        <a14:backgroundMark x1="10425" x2="10425" y1="96219" y2="96219"/>
                        <a14:backgroundMark x1="82819" x2="82819" y1="94329" y2="94329"/>
                        <a14:backgroundMark x1="91313" x2="91313" y1="95841" y2="95841"/>
                        <a14:backgroundMark x1="78571" x2="78571" y1="93762" y2="93762"/>
                        <a14:backgroundMark x1="15444" x2="15444" y1="93951" y2="93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683" l="10078" r="14032"/>
          <a:stretch>
            <a:fillRect/>
          </a:stretch>
        </p:blipFill>
        <p:spPr>
          <a:xfrm>
            <a:off x="8849450" y="3726141"/>
            <a:ext cx="3168353" cy="2912785"/>
          </a:xfrm>
          <a:prstGeom prst="rect">
            <a:avLst/>
          </a:prstGeom>
        </p:spPr>
      </p:pic>
    </p:spTree>
    <p:extLst>
      <p:ext uri="{BB962C8B-B14F-4D97-AF65-F5344CB8AC3E}">
        <p14:creationId val="381078757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第七式 大数据思维</a:t>
            </a:r>
          </a:p>
        </p:txBody>
      </p:sp>
      <p:pic>
        <p:nvPicPr>
          <p:cNvPr id="1536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279650" y="4614862"/>
            <a:ext cx="76327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大数据的价值不在大，而在于挖掘和预测的能力。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大数据思维的核心是理解数据的价值，通过数据处理创造商业价值。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数据资产成为核心竞争力，小企业也要有大数据。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478088" y="4583113"/>
            <a:ext cx="252412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659938" y="6243638"/>
            <a:ext cx="252412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631504" y="2497138"/>
            <a:ext cx="907300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用户在网络上一般会产生信息、行为、关系三个层面的数据，这些数据的沉淀，有助于企业进行预测和决策。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 在大数据时代，数据已经成为企业的重要资产，甚至是核心资产。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360863"/>
            <a:ext cx="10417175" cy="1876425"/>
          </a:xfrm>
          <a:prstGeom prst="snip1Rect">
            <a:avLst>
              <a:gd fmla="val 40618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4521" r="89894" t="97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500" y="3390757"/>
            <a:ext cx="3863752" cy="3483542"/>
          </a:xfrm>
          <a:prstGeom prst="rect">
            <a:avLst/>
          </a:prstGeom>
          <a:effectLst>
            <a:outerShdw algn="ctr" blurRad="63500" rotWithShape="0" sx="101000" sy="101000">
              <a:prstClr val="black">
                <a:alpha val="40000"/>
              </a:prstClr>
            </a:outerShdw>
          </a:effectLst>
        </p:spPr>
      </p:pic>
      <p:grpSp>
        <p:nvGrpSpPr>
          <p:cNvPr id="16" name="组合 5"/>
          <p:cNvGrpSpPr/>
          <p:nvPr/>
        </p:nvGrpSpPr>
        <p:grpSpPr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7" name="矩形 16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19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20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1127125" y="423863"/>
            <a:ext cx="3230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大数据思维</a:t>
            </a: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558131" y="4358643"/>
            <a:ext cx="733825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淘宝从2004年便开始统计日志。每个用户在淘宝上的浏览、购买、支付等任意行为都被日志系统记录下。基于用户的浏览和购买信息，阿里得到了用户偏好的精确信息，做出了强大的精确广告系统。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04748" y="1844824"/>
            <a:ext cx="49326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数据资产成为核心竞争力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19736" y="5702015"/>
            <a:ext cx="4030325" cy="403981"/>
            <a:chOff x="2720098" y="5711911"/>
            <a:chExt cx="4030325" cy="440693"/>
          </a:xfrm>
        </p:grpSpPr>
        <p:sp>
          <p:nvSpPr>
            <p:cNvPr id="24" name="矩形 23"/>
            <p:cNvSpPr/>
            <p:nvPr/>
          </p:nvSpPr>
          <p:spPr>
            <a:xfrm>
              <a:off x="2827799" y="5711911"/>
              <a:ext cx="3922624" cy="415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9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请问：没有大数据的企业怎么破？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720098" y="5711911"/>
              <a:ext cx="4023975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70861097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90669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大数据时代，企业战略将从“业务驱动”转向“数据驱动”。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海量的用户访问行为数据信息看似零散，但背后隐藏着必然的消费行为逻辑。大数据分析能获悉产品在各区域、各时间段、各消费群的库存和预售情况，进而进行市场判断，并依此为依据进行产品和运营的调整。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69160"/>
            <a:ext cx="10417175" cy="1368128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36795" y="1844824"/>
            <a:ext cx="4069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大数据驱动运营管理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22314" x2="76033" y1="87603" y2="89256"/>
                        <a14:foregroundMark x1="32231" x2="19008" y1="22314" y2="88430"/>
                        <a14:foregroundMark x1="7438" x2="70248" y1="82645" y2="95041"/>
                        <a14:foregroundMark x1="81818" x2="90083" y1="95868" y2="79339"/>
                        <a14:foregroundMark x1="31405" x2="95041" y1="82645" y2="80165"/>
                        <a14:foregroundMark x1="99174" x2="99174" y1="71074" y2="13223"/>
                        <a14:foregroundMark x1="20661" x2="77686" y1="1653" y2="1653"/>
                        <a14:foregroundMark x1="826" x2="1653" y1="12397" y2="76860"/>
                        <a14:backgroundMark x1="826" x2="2479" y1="96694" y2="97521"/>
                        <a14:backgroundMark x1="96694" x2="99174" y1="98347" y2="95868"/>
                        <a14:backgroundMark x1="95868" x2="99174" y1="826" y2="4959"/>
                        <a14:backgroundMark x1="3306" x2="826" y1="1653" y2="4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36360" y="4190455"/>
            <a:ext cx="2448471" cy="2448471"/>
          </a:xfrm>
          <a:prstGeom prst="rect">
            <a:avLst/>
          </a:prstGeom>
        </p:spPr>
      </p:pic>
      <p:grpSp>
        <p:nvGrpSpPr>
          <p:cNvPr id="14" name="组合 5"/>
          <p:cNvGrpSpPr/>
          <p:nvPr/>
        </p:nvGrpSpPr>
        <p:grpSpPr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5" name="矩形 1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1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1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127125" y="423863"/>
            <a:ext cx="3230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大数据思维</a:t>
            </a: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703512" y="4869160"/>
            <a:ext cx="733825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1号店网站作为企业消费者互动的门户，每天承载着上千万的商品点击、浏览和购买，汇聚成了海量的数据。对于1号店，这是改进运营的依据。</a:t>
            </a:r>
          </a:p>
        </p:txBody>
      </p:sp>
    </p:spTree>
    <p:extLst>
      <p:ext uri="{BB962C8B-B14F-4D97-AF65-F5344CB8AC3E}">
        <p14:creationId val="139628015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第八式 平台思维</a:t>
            </a:r>
          </a:p>
        </p:txBody>
      </p:sp>
      <p:pic>
        <p:nvPicPr>
          <p:cNvPr id="1638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2479675" y="4614862"/>
            <a:ext cx="778827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平台是互联网时代的驱动力。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平台战略的精髓，就是构建多方共赢的平台生态圈。善用现有平台。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让企业成为员工的平台。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605088" y="4632325"/>
            <a:ext cx="250825" cy="252413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998075" y="6116638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平台思维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8455581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平台模式的精髓，在于打造一个多主体共赢互利的生态圈。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未来商业竞争不再只是企业与企业之间的肉搏，而是平台与平台之间的竞争，甚至是生态圈与生态圈之间的战争，单一的平台是不具备系统性竞争力的。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9" y="4329992"/>
            <a:ext cx="10417170" cy="1907293"/>
          </a:xfrm>
          <a:prstGeom prst="snip1Rect">
            <a:avLst>
              <a:gd fmla="val 37849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74210" y="1844824"/>
            <a:ext cx="53644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构建多方共赢的平台生态圈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2034" r="22034"/>
          <a:stretch>
            <a:fillRect/>
          </a:stretch>
        </p:blipFill>
        <p:spPr>
          <a:xfrm>
            <a:off x="11017025" y="3203374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0772" l="34650" r="34334" t="58551"/>
          <a:stretch>
            <a:fillRect/>
          </a:stretch>
        </p:blipFill>
        <p:spPr>
          <a:xfrm>
            <a:off x="9859738" y="357661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52386" y="3702749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9340" t="1256"/>
          <a:stretch>
            <a:fillRect/>
          </a:stretch>
        </p:blipFill>
        <p:spPr>
          <a:xfrm>
            <a:off x="11146228" y="4477331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rcRect b="3309" t="3309"/>
          <a:stretch>
            <a:fillRect/>
          </a:stretch>
        </p:blipFill>
        <p:spPr>
          <a:xfrm>
            <a:off x="9726718" y="217248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l="4959" r="4959"/>
          <a:stretch>
            <a:fillRect/>
          </a:stretch>
        </p:blipFill>
        <p:spPr>
          <a:xfrm>
            <a:off x="9157694" y="4660203"/>
            <a:ext cx="2076450" cy="207645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467654" y="4329995"/>
            <a:ext cx="726960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百度基于搜索平台的技术资源、用户资源和品牌资源，为大众用户开发出游戏、音乐、旅游、视频、地图、舒服法等多种免费服务。同时，在每一种免费服务的背后，都存在付费的一方。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648839" y="5698428"/>
            <a:ext cx="7344816" cy="440693"/>
            <a:chOff x="2767506" y="5711911"/>
            <a:chExt cx="5504724" cy="440693"/>
          </a:xfrm>
        </p:grpSpPr>
        <p:sp>
          <p:nvSpPr>
            <p:cNvPr id="23" name="矩形 22"/>
            <p:cNvSpPr/>
            <p:nvPr/>
          </p:nvSpPr>
          <p:spPr>
            <a:xfrm>
              <a:off x="2781488" y="5751911"/>
              <a:ext cx="5490742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请问：企业一定要做平台才能成功吗？互联网时代会导致赢家通吃吗？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30843434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平台思维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271464" y="2497138"/>
            <a:ext cx="871296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互联网时代，“火车跑的快，全靠车头带”的火车理论，已经让位于动车理论，每节车厢都有一个发动机，这样整体速度才会提上来。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对组织来讲，不应该只有领导时发动机，每个人都要成为发动机。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26719"/>
            <a:ext cx="10417175" cy="1810568"/>
          </a:xfrm>
          <a:prstGeom prst="snip1Rect">
            <a:avLst>
              <a:gd fmla="val 40881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40908" y="1844824"/>
            <a:ext cx="4500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把企业打造成员工平台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967" r="8967"/>
          <a:stretch>
            <a:fillRect/>
          </a:stretch>
        </p:blipFill>
        <p:spPr>
          <a:xfrm>
            <a:off x="8581542" y="3077122"/>
            <a:ext cx="3528392" cy="3528392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392238" y="4413915"/>
            <a:ext cx="726960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小米的组织架构基本只有三层级，七个核心创始人—部门领导—员工。团队不大，稍微大一点就拆分成小团队。除七个创始人有职位，其他人都没有职位，都是工程师，晋升的唯一奖励就是涨薪。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603722" y="5711911"/>
            <a:ext cx="5580510" cy="440693"/>
            <a:chOff x="2767506" y="5711911"/>
            <a:chExt cx="5416727" cy="440693"/>
          </a:xfrm>
        </p:grpSpPr>
        <p:sp>
          <p:nvSpPr>
            <p:cNvPr id="17" name="矩形 16"/>
            <p:cNvSpPr/>
            <p:nvPr/>
          </p:nvSpPr>
          <p:spPr>
            <a:xfrm>
              <a:off x="2872690" y="5751914"/>
              <a:ext cx="5311543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请问：如果老板不够酷，找到好员工就能开动车吗？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19" name="半闭框 18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半闭框 19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11171602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第九式 跨界思维</a:t>
            </a:r>
          </a:p>
        </p:txBody>
      </p:sp>
      <p:pic>
        <p:nvPicPr>
          <p:cNvPr id="1741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2709863" y="4741862"/>
            <a:ext cx="698658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互联网企业的跨界颠覆，本质是高效率整合低效率。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寻找低效点，打破利益分配格局。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携“用户”以令诸侯，敢于自我创新、主动跨界。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874963" y="4691063"/>
            <a:ext cx="252412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8543925" y="6369050"/>
            <a:ext cx="250825" cy="252413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2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互联网思维“独孤九剑”剑谱</a:t>
            </a:r>
          </a:p>
        </p:txBody>
      </p:sp>
      <p:pic>
        <p:nvPicPr>
          <p:cNvPr id="4099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1"/>
          <p:cNvGrpSpPr/>
          <p:nvPr/>
        </p:nvGrpSpPr>
        <p:grpSpPr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4" name="矩形 3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4101" name="组合 5"/>
          <p:cNvGrpSpPr/>
          <p:nvPr/>
        </p:nvGrpSpPr>
        <p:grpSpPr>
          <a:xfrm>
            <a:off x="906463" y="1343025"/>
            <a:ext cx="5268912" cy="5283200"/>
            <a:chOff x="551384" y="1283693"/>
            <a:chExt cx="5268112" cy="5283248"/>
          </a:xfrm>
        </p:grpSpPr>
        <p:sp>
          <p:nvSpPr>
            <p:cNvPr id="52" name="椭圆 51"/>
            <p:cNvSpPr/>
            <p:nvPr/>
          </p:nvSpPr>
          <p:spPr>
            <a:xfrm>
              <a:off x="551384" y="1283693"/>
              <a:ext cx="5268112" cy="5267373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3" name="椭圆 52"/>
            <p:cNvSpPr/>
            <p:nvPr/>
          </p:nvSpPr>
          <p:spPr>
            <a:xfrm>
              <a:off x="2519585" y="5219142"/>
              <a:ext cx="1331710" cy="133192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08506" y="2798182"/>
              <a:ext cx="3753868" cy="375288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838677" y="1859961"/>
              <a:ext cx="4707810" cy="470698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065656" y="2313990"/>
              <a:ext cx="4239568" cy="4237075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2035471" y="4250758"/>
              <a:ext cx="2299939" cy="2300308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551357" y="3282374"/>
              <a:ext cx="3268166" cy="3268692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792621" y="3766566"/>
              <a:ext cx="2785639" cy="278450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2276734" y="4734949"/>
              <a:ext cx="1817412" cy="1816116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4130" name="文本框 60"/>
            <p:cNvSpPr txBox="1">
              <a:spLocks noChangeArrowheads="1"/>
            </p:cNvSpPr>
            <p:nvPr/>
          </p:nvSpPr>
          <p:spPr bwMode="auto">
            <a:xfrm>
              <a:off x="2577192" y="5705566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用户思维</a:t>
              </a:r>
            </a:p>
          </p:txBody>
        </p:sp>
        <p:sp>
          <p:nvSpPr>
            <p:cNvPr id="4131" name="文本框 61"/>
            <p:cNvSpPr txBox="1">
              <a:spLocks noChangeArrowheads="1"/>
            </p:cNvSpPr>
            <p:nvPr/>
          </p:nvSpPr>
          <p:spPr bwMode="auto">
            <a:xfrm>
              <a:off x="2577192" y="4821680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简约思维</a:t>
              </a:r>
            </a:p>
          </p:txBody>
        </p:sp>
        <p:sp>
          <p:nvSpPr>
            <p:cNvPr id="4132" name="文本框 62"/>
            <p:cNvSpPr txBox="1">
              <a:spLocks noChangeArrowheads="1"/>
            </p:cNvSpPr>
            <p:nvPr/>
          </p:nvSpPr>
          <p:spPr bwMode="auto">
            <a:xfrm>
              <a:off x="2577192" y="4313086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极致思维</a:t>
              </a:r>
            </a:p>
          </p:txBody>
        </p:sp>
        <p:sp>
          <p:nvSpPr>
            <p:cNvPr id="4133" name="文本框 63"/>
            <p:cNvSpPr txBox="1">
              <a:spLocks noChangeArrowheads="1"/>
            </p:cNvSpPr>
            <p:nvPr/>
          </p:nvSpPr>
          <p:spPr bwMode="auto">
            <a:xfrm>
              <a:off x="2577192" y="3816459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迭代思维</a:t>
              </a:r>
            </a:p>
          </p:txBody>
        </p:sp>
        <p:sp>
          <p:nvSpPr>
            <p:cNvPr id="4134" name="文本框 65"/>
            <p:cNvSpPr txBox="1">
              <a:spLocks noChangeArrowheads="1"/>
            </p:cNvSpPr>
            <p:nvPr/>
          </p:nvSpPr>
          <p:spPr bwMode="auto">
            <a:xfrm>
              <a:off x="2577192" y="3319829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流量思维</a:t>
              </a:r>
            </a:p>
          </p:txBody>
        </p:sp>
        <p:sp>
          <p:nvSpPr>
            <p:cNvPr id="4135" name="文本框 66"/>
            <p:cNvSpPr txBox="1">
              <a:spLocks noChangeArrowheads="1"/>
            </p:cNvSpPr>
            <p:nvPr/>
          </p:nvSpPr>
          <p:spPr bwMode="auto">
            <a:xfrm>
              <a:off x="2455242" y="2844494"/>
              <a:ext cx="1539781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社会化思维</a:t>
              </a:r>
            </a:p>
          </p:txBody>
        </p:sp>
        <p:sp>
          <p:nvSpPr>
            <p:cNvPr id="4136" name="文本框 68"/>
            <p:cNvSpPr txBox="1">
              <a:spLocks noChangeArrowheads="1"/>
            </p:cNvSpPr>
            <p:nvPr/>
          </p:nvSpPr>
          <p:spPr bwMode="auto">
            <a:xfrm>
              <a:off x="2446720" y="2363294"/>
              <a:ext cx="1503751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大数据思维</a:t>
              </a:r>
            </a:p>
          </p:txBody>
        </p:sp>
        <p:sp>
          <p:nvSpPr>
            <p:cNvPr id="4137" name="文本框 69"/>
            <p:cNvSpPr txBox="1">
              <a:spLocks noChangeArrowheads="1"/>
            </p:cNvSpPr>
            <p:nvPr/>
          </p:nvSpPr>
          <p:spPr bwMode="auto">
            <a:xfrm>
              <a:off x="2577192" y="1894693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平台思维</a:t>
              </a:r>
            </a:p>
          </p:txBody>
        </p:sp>
        <p:sp>
          <p:nvSpPr>
            <p:cNvPr id="4138" name="文本框 71"/>
            <p:cNvSpPr txBox="1">
              <a:spLocks noChangeArrowheads="1"/>
            </p:cNvSpPr>
            <p:nvPr/>
          </p:nvSpPr>
          <p:spPr bwMode="auto">
            <a:xfrm>
              <a:off x="2577192" y="1382365"/>
              <a:ext cx="1251705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跨界思维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142264" y="595630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142264" y="5072063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142264" y="45783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142264" y="40655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142264" y="36083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142264" y="21399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4142264" y="163353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230688" y="309086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230688" y="262731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文本框 87"/>
          <p:cNvSpPr txBox="1">
            <a:spLocks noChangeArrowheads="1"/>
          </p:cNvSpPr>
          <p:nvPr/>
        </p:nvSpPr>
        <p:spPr bwMode="auto">
          <a:xfrm>
            <a:off x="7731124" y="5765800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关于经营理念和消费者</a:t>
            </a:r>
          </a:p>
        </p:txBody>
      </p:sp>
      <p:sp>
        <p:nvSpPr>
          <p:cNvPr id="4113" name="文本框 88"/>
          <p:cNvSpPr txBox="1">
            <a:spLocks noChangeArrowheads="1"/>
          </p:cNvSpPr>
          <p:nvPr/>
        </p:nvSpPr>
        <p:spPr bwMode="auto">
          <a:xfrm>
            <a:off x="7731124" y="4881563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关于品牌和产品规划</a:t>
            </a:r>
          </a:p>
        </p:txBody>
      </p:sp>
      <p:sp>
        <p:nvSpPr>
          <p:cNvPr id="4114" name="文本框 89"/>
          <p:cNvSpPr txBox="1">
            <a:spLocks noChangeArrowheads="1"/>
          </p:cNvSpPr>
          <p:nvPr/>
        </p:nvSpPr>
        <p:spPr bwMode="auto">
          <a:xfrm>
            <a:off x="7731124" y="4371975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关于产品和服务体验</a:t>
            </a:r>
          </a:p>
        </p:txBody>
      </p:sp>
      <p:sp>
        <p:nvSpPr>
          <p:cNvPr id="4115" name="文本框 90"/>
          <p:cNvSpPr txBox="1">
            <a:spLocks noChangeArrowheads="1"/>
          </p:cNvSpPr>
          <p:nvPr/>
        </p:nvSpPr>
        <p:spPr bwMode="auto">
          <a:xfrm>
            <a:off x="7731124" y="3876675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关于创新流程</a:t>
            </a:r>
          </a:p>
        </p:txBody>
      </p:sp>
      <p:sp>
        <p:nvSpPr>
          <p:cNvPr id="4116" name="文本框 91"/>
          <p:cNvSpPr txBox="1">
            <a:spLocks noChangeArrowheads="1"/>
          </p:cNvSpPr>
          <p:nvPr/>
        </p:nvSpPr>
        <p:spPr bwMode="auto">
          <a:xfrm>
            <a:off x="7731124" y="3384550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关于业务运营</a:t>
            </a:r>
          </a:p>
        </p:txBody>
      </p:sp>
      <p:sp>
        <p:nvSpPr>
          <p:cNvPr id="4117" name="文本框 92"/>
          <p:cNvSpPr txBox="1">
            <a:spLocks noChangeArrowheads="1"/>
          </p:cNvSpPr>
          <p:nvPr/>
        </p:nvSpPr>
        <p:spPr bwMode="auto">
          <a:xfrm>
            <a:off x="7731124" y="2903538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关于传播链、关键链</a:t>
            </a:r>
          </a:p>
        </p:txBody>
      </p:sp>
      <p:sp>
        <p:nvSpPr>
          <p:cNvPr id="4118" name="文本框 93"/>
          <p:cNvSpPr txBox="1">
            <a:spLocks noChangeArrowheads="1"/>
          </p:cNvSpPr>
          <p:nvPr/>
        </p:nvSpPr>
        <p:spPr bwMode="auto">
          <a:xfrm>
            <a:off x="7731124" y="2427288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关于企业资产、核心竞争力</a:t>
            </a:r>
          </a:p>
        </p:txBody>
      </p:sp>
      <p:sp>
        <p:nvSpPr>
          <p:cNvPr id="4119" name="文本框 94"/>
          <p:cNvSpPr txBox="1">
            <a:spLocks noChangeArrowheads="1"/>
          </p:cNvSpPr>
          <p:nvPr/>
        </p:nvSpPr>
        <p:spPr bwMode="auto">
          <a:xfrm>
            <a:off x="7731124" y="1947863"/>
            <a:ext cx="35496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关于商业模式、组织形态</a:t>
            </a:r>
          </a:p>
        </p:txBody>
      </p:sp>
      <p:sp>
        <p:nvSpPr>
          <p:cNvPr id="4120" name="文本框 95"/>
          <p:cNvSpPr txBox="1">
            <a:spLocks noChangeArrowheads="1"/>
          </p:cNvSpPr>
          <p:nvPr/>
        </p:nvSpPr>
        <p:spPr bwMode="auto">
          <a:xfrm>
            <a:off x="7731124" y="1452563"/>
            <a:ext cx="33353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000">
                <a:solidFill>
                  <a:srgbClr val="85A9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关于产业边界、创新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跨界思维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7264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互联网颠覆本质上是对传统产业要素的重新分配，是生产关系的重构，从而提升运营效率和组织效率。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互联网跨界进入的时候，思考的都是怎么能够打破原来的利益分配，干掉最大利益方，这样才能重新洗牌。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60937" y="1844824"/>
            <a:ext cx="6228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寻找低效点，打破利益分配格局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350613" y="2884513"/>
            <a:ext cx="3545749" cy="3841897"/>
            <a:chOff x="8333627" y="4184841"/>
            <a:chExt cx="3545749" cy="3841897"/>
          </a:xfrm>
          <a:effectLst>
            <a:outerShdw algn="ctr" blurRad="63500" rotWithShape="0" sx="101000" sy="101000">
              <a:prstClr val="black">
                <a:alpha val="40000"/>
              </a:prstClr>
            </a:outerShdw>
          </a:effectLst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33627" y="4501348"/>
              <a:ext cx="1804105" cy="320888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75271" y="4501348"/>
              <a:ext cx="1804105" cy="320888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43488" y="4184841"/>
              <a:ext cx="2160000" cy="384189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58925" y="4846637"/>
            <a:ext cx="6596279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原来买火车票要在火车站长时间地排队，而且还不一定有票，这显然存在一个低效问题点。网上售票之后，不仅不用长时间地排队，操作更加方便地进行订票操作。</a:t>
            </a:r>
          </a:p>
        </p:txBody>
      </p:sp>
    </p:spTree>
    <p:extLst>
      <p:ext uri="{BB962C8B-B14F-4D97-AF65-F5344CB8AC3E}">
        <p14:creationId val="6735254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跨界思维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558924" y="2497138"/>
            <a:ext cx="885755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跨界的互联网企业，一方面掌握用户数据，知道用户的收入情况、信用状况、社会关系、购买行为数据等；另一方面他们有具备互联网思维，懂得从始至终关注用户需求和用户体验，也就自然能够挟“用户”以令诸侯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46387" y="1844824"/>
            <a:ext cx="4069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携“用户”以令诸侯</a:t>
            </a:r>
          </a:p>
        </p:txBody>
      </p:sp>
      <p:grpSp>
        <p:nvGrpSpPr>
          <p:cNvPr id="16" name="组合 15"/>
          <p:cNvGrpSpPr/>
          <p:nvPr/>
        </p:nvGrpSpPr>
        <p:grpSpPr>
          <a:xfrm rot="20648538">
            <a:off x="8376781" y="3603129"/>
            <a:ext cx="3243973" cy="4737526"/>
            <a:chOff x="7848600" y="1524000"/>
            <a:chExt cx="4343400" cy="63431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9643" l="4386" r="92544" t="2500">
                          <a14:foregroundMark x1="20395" x2="9868" y1="10179" y2="52143"/>
                          <a14:foregroundMark x1="22149" x2="51535" y1="9464" y2="17143"/>
                          <a14:foregroundMark x1="83114" x2="85307" y1="18393" y2="62679"/>
                          <a14:foregroundMark x1="86623" x2="84868" y1="58393" y2="93750"/>
                          <a14:foregroundMark x1="86404" x2="86842" y1="53036" y2="22679"/>
                          <a14:foregroundMark x1="88158" x2="87281" y1="52143" y2="21786"/>
                          <a14:foregroundMark x1="9649" x2="8772" y1="50536" y2="78929"/>
                          <a14:foregroundMark x1="9430" x2="9649" y1="77857" y2="98393"/>
                          <a14:foregroundMark x1="87719" x2="86184" y1="91607" y2="99107"/>
                          <a14:foregroundMark x1="19298" x2="81360" y1="5893" y2="6429"/>
                          <a14:foregroundMark x1="82675" x2="85307" y1="6964" y2="9821"/>
                          <a14:foregroundMark x1="47588" x2="81579" y1="5357" y2="5714"/>
                          <a14:foregroundMark x1="21272" x2="80921" y1="5179" y2="51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48600" y="1524000"/>
              <a:ext cx="4343400" cy="5334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17904" y="2497138"/>
              <a:ext cx="3222000" cy="5370000"/>
            </a:xfrm>
            <a:prstGeom prst="rect">
              <a:avLst/>
            </a:prstGeom>
          </p:spPr>
        </p:pic>
      </p:grp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8925" y="4846637"/>
            <a:ext cx="6596279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2014年1月，与2013年6月份上线的余额宝理财产品基金规模已经2500亿元，客户数近5000万户，成为行业第一。对于传统的商业银行，余额宝已经成了头号大敌。</a:t>
            </a:r>
          </a:p>
        </p:txBody>
      </p:sp>
    </p:spTree>
    <p:extLst>
      <p:ext uri="{BB962C8B-B14F-4D97-AF65-F5344CB8AC3E}">
        <p14:creationId val="386607123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57250" y="1712913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第三招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跨界思维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69067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传统企业的领地，正在越来越多的被互联网公司所侵蚀，甚至一些占据明显优势的传统企业，也难以抵挡互联网新生代的冲击。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不少领先企业有了“富二代思维”，仰仗资源，反而缺乏竞争。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581128"/>
            <a:ext cx="10417175" cy="1710134"/>
          </a:xfrm>
          <a:prstGeom prst="snip1Rect">
            <a:avLst>
              <a:gd fmla="val 43709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04748" y="1844824"/>
            <a:ext cx="49326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敢于自我颠覆，主动跨界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911" l="19180" r="19250" t="19900"/>
          <a:stretch>
            <a:fillRect/>
          </a:stretch>
        </p:blipFill>
        <p:spPr>
          <a:xfrm>
            <a:off x="9408368" y="3257600"/>
            <a:ext cx="2520280" cy="3600400"/>
          </a:xfrm>
          <a:prstGeom prst="rect">
            <a:avLst/>
          </a:prstGeom>
        </p:spPr>
      </p:pic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151785" y="4521238"/>
            <a:ext cx="5541501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马云说：我们告诉阿里巴巴的无线团队，你们的职责就是灭了淘宝，什么时候灭了淘宝，那么什么时候就是成功的时候。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3" y="4963894"/>
            <a:ext cx="3261643" cy="107298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727848" y="5839721"/>
            <a:ext cx="4653581" cy="701450"/>
            <a:chOff x="2720098" y="5711911"/>
            <a:chExt cx="5464134" cy="734652"/>
          </a:xfrm>
        </p:grpSpPr>
        <p:sp>
          <p:nvSpPr>
            <p:cNvPr id="18" name="矩形 17"/>
            <p:cNvSpPr/>
            <p:nvPr/>
          </p:nvSpPr>
          <p:spPr>
            <a:xfrm>
              <a:off x="2821450" y="5737405"/>
              <a:ext cx="5362783" cy="39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9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请问：但为什么马云做“来往”就不行？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176393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6574496" y="1284671"/>
            <a:ext cx="4968552" cy="4941080"/>
            <a:chOff x="2963863" y="366713"/>
            <a:chExt cx="6300698" cy="6265862"/>
          </a:xfrm>
        </p:grpSpPr>
        <p:sp>
          <p:nvSpPr>
            <p:cNvPr id="7" name="椭圆 6"/>
            <p:cNvSpPr/>
            <p:nvPr/>
          </p:nvSpPr>
          <p:spPr bwMode="auto">
            <a:xfrm>
              <a:off x="2963863" y="366713"/>
              <a:ext cx="6264275" cy="6265862"/>
            </a:xfrm>
            <a:prstGeom prst="ellipse">
              <a:avLst/>
            </a:prstGeom>
            <a:solidFill>
              <a:srgbClr val="E9F8BA"/>
            </a:solidFill>
            <a:ln w="22225">
              <a:solidFill>
                <a:srgbClr val="DFF49A"/>
              </a:solidFill>
            </a:ln>
            <a:effectLst>
              <a:outerShdw algn="ctr" blurRad="63500" rotWithShape="0" sx="101000" sy="10100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400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3643728" y="1046599"/>
              <a:ext cx="4904545" cy="4906090"/>
            </a:xfrm>
            <a:prstGeom prst="ellipse">
              <a:avLst/>
            </a:prstGeom>
            <a:solidFill>
              <a:srgbClr val="DFF4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400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333690" y="1735894"/>
              <a:ext cx="3524620" cy="3527500"/>
            </a:xfrm>
            <a:prstGeom prst="ellipse">
              <a:avLst/>
            </a:prstGeom>
            <a:solidFill>
              <a:srgbClr val="CFEF6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40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083003" y="2486647"/>
              <a:ext cx="2025994" cy="2025994"/>
            </a:xfrm>
            <a:prstGeom prst="ellipse">
              <a:avLst/>
            </a:prstGeom>
            <a:solidFill>
              <a:srgbClr val="B5E51B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400"/>
            </a:p>
          </p:txBody>
        </p:sp>
        <p:sp>
          <p:nvSpPr>
            <p:cNvPr id="2" name="矩形 1"/>
            <p:cNvSpPr/>
            <p:nvPr/>
          </p:nvSpPr>
          <p:spPr>
            <a:xfrm>
              <a:off x="5542004" y="3176477"/>
              <a:ext cx="1133797" cy="65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用户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871864" y="4428161"/>
              <a:ext cx="1004956" cy="425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rgbClr val="85A91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战略层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295801" y="4883777"/>
              <a:ext cx="1004956" cy="425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rgbClr val="85A91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719736" y="5339392"/>
              <a:ext cx="1004956" cy="425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rgbClr val="85A91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65042" y="3286539"/>
              <a:ext cx="682855" cy="386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后勤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984141" y="3286539"/>
              <a:ext cx="682855" cy="386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行政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542004" y="6134508"/>
              <a:ext cx="1133797" cy="386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人力资源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903481" y="517018"/>
              <a:ext cx="427187" cy="386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IT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316093" y="4642387"/>
              <a:ext cx="682855" cy="65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销售</a:t>
              </a:r>
            </a:p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服务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4242382" y="1715401"/>
              <a:ext cx="682855" cy="65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产品</a:t>
              </a:r>
            </a:p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研发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4007770" y="4293097"/>
              <a:ext cx="682855" cy="65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售后</a:t>
              </a:r>
            </a:p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服务</a:t>
              </a: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5933563" y="1273216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50" name="等腰三角形 49"/>
            <p:cNvSpPr/>
            <p:nvPr/>
          </p:nvSpPr>
          <p:spPr>
            <a:xfrm flipH="1" rot="16200000">
              <a:off x="5933563" y="5419022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grpSp>
          <p:nvGrpSpPr>
            <p:cNvPr id="4" name="组合 3"/>
            <p:cNvGrpSpPr/>
            <p:nvPr/>
          </p:nvGrpSpPr>
          <p:grpSpPr>
            <a:xfrm rot="5400000">
              <a:off x="5948952" y="1118424"/>
              <a:ext cx="294095" cy="4630327"/>
              <a:chOff x="6181176" y="1330403"/>
              <a:chExt cx="294095" cy="4630327"/>
            </a:xfrm>
            <a:solidFill>
              <a:srgbClr val="98C016"/>
            </a:solidFill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6085963" y="1425616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flipH="1" rot="16200000">
                <a:off x="6085963" y="5571422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316093" y="1715401"/>
              <a:ext cx="682855" cy="65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采购</a:t>
              </a:r>
            </a:p>
            <a:p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生产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049511" y="6286447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互联网时代——“价值环”</a:t>
            </a: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9" y="1763517"/>
            <a:ext cx="5794713" cy="3701335"/>
          </a:xfrm>
          <a:prstGeom prst="rect">
            <a:avLst/>
          </a:prstGeom>
        </p:spPr>
      </p:pic>
      <p:sp>
        <p:nvSpPr>
          <p:cNvPr id="92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42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互联网时代与工业时代的对比</a:t>
            </a:r>
          </a:p>
        </p:txBody>
      </p:sp>
      <p:pic>
        <p:nvPicPr>
          <p:cNvPr id="93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组合 1"/>
          <p:cNvGrpSpPr/>
          <p:nvPr/>
        </p:nvGrpSpPr>
        <p:grpSpPr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95" name="矩形 94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97" name="矩形 96"/>
          <p:cNvSpPr/>
          <p:nvPr/>
        </p:nvSpPr>
        <p:spPr>
          <a:xfrm>
            <a:off x="1175777" y="6286447"/>
            <a:ext cx="4094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工业时代——“价值链”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3143672" y="562968"/>
            <a:ext cx="6119914" cy="733171"/>
            <a:chOff x="2678518" y="430324"/>
            <a:chExt cx="6119914" cy="1019685"/>
          </a:xfrm>
        </p:grpSpPr>
        <p:sp>
          <p:nvSpPr>
            <p:cNvPr id="5" name="矩形 4"/>
            <p:cNvSpPr/>
            <p:nvPr/>
          </p:nvSpPr>
          <p:spPr>
            <a:xfrm>
              <a:off x="6744073" y="548680"/>
              <a:ext cx="1872208" cy="90132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678518" y="548680"/>
              <a:ext cx="4065553" cy="9013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751974" y="430324"/>
              <a:ext cx="5757743" cy="10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42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互联网思维九问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561923" y="592458"/>
              <a:ext cx="2214880" cy="805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prstClr val="white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（测试题）</a:t>
              </a:r>
            </a:p>
          </p:txBody>
        </p:sp>
      </p:grpSp>
      <p:pic>
        <p:nvPicPr>
          <p:cNvPr id="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60191" y="-494755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67408" y="1268760"/>
            <a:ext cx="5472609" cy="661258"/>
            <a:chOff x="767408" y="1505130"/>
            <a:chExt cx="5472609" cy="661258"/>
          </a:xfrm>
        </p:grpSpPr>
        <p:grpSp>
          <p:nvGrpSpPr>
            <p:cNvPr id="12" name="组合 11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11" name="平行四边形 10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561916" y="1505130"/>
              <a:ext cx="42976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对于每种思维，你能举出一个反例来吗？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9976" y="1861178"/>
            <a:ext cx="5472609" cy="661258"/>
            <a:chOff x="767408" y="1505130"/>
            <a:chExt cx="5472609" cy="661258"/>
          </a:xfrm>
        </p:grpSpPr>
        <p:grpSp>
          <p:nvGrpSpPr>
            <p:cNvPr id="17" name="组合 1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20" name="平行四边形 1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031608" y="1505130"/>
              <a:ext cx="3383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我是小公司，哪里获得大数据？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7408" y="2453596"/>
            <a:ext cx="5472609" cy="661258"/>
            <a:chOff x="767408" y="1505130"/>
            <a:chExt cx="5472609" cy="661258"/>
          </a:xfrm>
        </p:grpSpPr>
        <p:grpSp>
          <p:nvGrpSpPr>
            <p:cNvPr id="29" name="组合 2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2" name="平行四边形 3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33" name="椭圆 3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438702" y="1505130"/>
              <a:ext cx="4754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为什么微信红包那么火，微博和来往就不行？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Q3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9976" y="3046014"/>
            <a:ext cx="5472609" cy="661258"/>
            <a:chOff x="767408" y="1505130"/>
            <a:chExt cx="5472609" cy="661258"/>
          </a:xfrm>
        </p:grpSpPr>
        <p:grpSp>
          <p:nvGrpSpPr>
            <p:cNvPr id="35" name="组合 3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8" name="平行四边形 3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343471" y="1505131"/>
              <a:ext cx="4754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我是沃尔玛的供应商，我也要瞄准屌丝市场？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Q4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08" y="3638432"/>
            <a:ext cx="5472609" cy="661258"/>
            <a:chOff x="767408" y="1505130"/>
            <a:chExt cx="5472609" cy="661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031608" y="1505130"/>
              <a:ext cx="3383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房地产行业会被互联网颠覆吗？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Q5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9976" y="4230850"/>
            <a:ext cx="5472609" cy="661258"/>
            <a:chOff x="767408" y="1505130"/>
            <a:chExt cx="5472609" cy="661258"/>
          </a:xfrm>
        </p:grpSpPr>
        <p:grpSp>
          <p:nvGrpSpPr>
            <p:cNvPr id="47" name="组合 4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0" name="平行四边形 4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1366695" y="1505131"/>
              <a:ext cx="4754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互联网时代，企业核心竞争力会有什么改变？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Q6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7408" y="4823268"/>
            <a:ext cx="5472609" cy="661258"/>
            <a:chOff x="767408" y="1505130"/>
            <a:chExt cx="5472609" cy="661258"/>
          </a:xfrm>
        </p:grpSpPr>
        <p:grpSp>
          <p:nvGrpSpPr>
            <p:cNvPr id="53" name="组合 52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6" name="平行四边形 55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1959600" y="1505131"/>
              <a:ext cx="3383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用户数量多，就一定能成事吗？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Q7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79976" y="5415686"/>
            <a:ext cx="5472609" cy="661258"/>
            <a:chOff x="767408" y="1505130"/>
            <a:chExt cx="5472609" cy="661258"/>
          </a:xfrm>
        </p:grpSpPr>
        <p:grpSp>
          <p:nvGrpSpPr>
            <p:cNvPr id="59" name="组合 5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2" name="平行四边形 6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631503" y="1505131"/>
              <a:ext cx="4275455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BAT三巨头的大战，谁会是最大的赢家？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Q8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67408" y="6008102"/>
            <a:ext cx="5472609" cy="661258"/>
            <a:chOff x="767408" y="1505130"/>
            <a:chExt cx="5472609" cy="66125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8" name="平行四边形 6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fmla="val 54891" name="adj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 sz="1400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algn="ctr" blurRad="25400" rotWithShape="0" sx="101000" sy="10100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400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1561916" y="1505130"/>
              <a:ext cx="4526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传统企业可以通过联合对抗互联网企业吗？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67408" y="1670323"/>
              <a:ext cx="67378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Q9</a:t>
              </a:r>
            </a:p>
          </p:txBody>
        </p:sp>
      </p:grpSp>
    </p:spTree>
    <p:extLst>
      <p:ext uri="{BB962C8B-B14F-4D97-AF65-F5344CB8AC3E}">
        <p14:creationId val="1982759329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-19844" y="4148166"/>
            <a:ext cx="12222932" cy="1369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-17860" y="4077080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470873" y="-991908"/>
            <a:ext cx="141231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400"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互联网思维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0852381" y="-891480"/>
            <a:ext cx="1375015" cy="191745"/>
          </a:xfrm>
          <a:custGeom>
            <a:gdLst>
              <a:gd fmla="*/ 5545926 w 5589190" name="connsiteX0"/>
              <a:gd fmla="*/ 755720 h 778425" name="connsiteY0"/>
              <a:gd fmla="*/ 5545926 w 5589190" name="connsiteX1"/>
              <a:gd fmla="*/ 770017 h 778425" name="connsiteY1"/>
              <a:gd fmla="*/ 5545436 w 5589190" name="connsiteX2"/>
              <a:gd fmla="*/ 758181 h 778425" name="connsiteY2"/>
              <a:gd fmla="*/ 4996228 w 5589190" name="connsiteX3"/>
              <a:gd fmla="*/ 529290 h 778425" name="connsiteY3"/>
              <a:gd fmla="*/ 5357687 w 5589190" name="connsiteX4"/>
              <a:gd fmla="*/ 529290 h 778425" name="connsiteY4"/>
              <a:gd fmla="*/ 5323729 w 5589190" name="connsiteX5"/>
              <a:gd fmla="*/ 603083 h 778425" name="connsiteY5"/>
              <a:gd fmla="*/ 4996228 w 5589190" name="connsiteX6"/>
              <a:gd fmla="*/ 603083 h 778425" name="connsiteY6"/>
              <a:gd fmla="*/ 5265282 w 5589190" name="connsiteX7"/>
              <a:gd fmla="*/ 343826 h 778425" name="connsiteY7"/>
              <a:gd fmla="*/ 5352136 w 5589190" name="connsiteX8"/>
              <a:gd fmla="*/ 343826 h 778425" name="connsiteY8"/>
              <a:gd fmla="*/ 5321443 w 5589190" name="connsiteX9"/>
              <a:gd fmla="*/ 482597 h 778425" name="connsiteY9"/>
              <a:gd fmla="*/ 5234262 w 5589190" name="connsiteX10"/>
              <a:gd fmla="*/ 482597 h 778425" name="connsiteY10"/>
              <a:gd fmla="*/ 5104307 w 5589190" name="connsiteX11"/>
              <a:gd fmla="*/ 343826 h 778425" name="connsiteY11"/>
              <a:gd fmla="*/ 5191488 w 5589190" name="connsiteX12"/>
              <a:gd fmla="*/ 343826 h 778425" name="connsiteY12"/>
              <a:gd fmla="*/ 5221202 w 5589190" name="connsiteX13"/>
              <a:gd fmla="*/ 482597 h 778425" name="connsiteY13"/>
              <a:gd fmla="*/ 5134020 w 5589190" name="connsiteX14"/>
              <a:gd fmla="*/ 482597 h 778425" name="connsiteY14"/>
              <a:gd fmla="*/ 4990678 w 5589190" name="connsiteX15"/>
              <a:gd fmla="*/ 343826 h 778425" name="connsiteY15"/>
              <a:gd fmla="*/ 5077858 w 5589190" name="connsiteX16"/>
              <a:gd fmla="*/ 343826 h 778425" name="connsiteY16"/>
              <a:gd fmla="*/ 5107572 w 5589190" name="connsiteX17"/>
              <a:gd fmla="*/ 482597 h 778425" name="connsiteY17"/>
              <a:gd fmla="*/ 5020391 w 5589190" name="connsiteX18"/>
              <a:gd fmla="*/ 482597 h 778425" name="connsiteY18"/>
              <a:gd fmla="*/ 4992311 w 5589190" name="connsiteX19"/>
              <a:gd fmla="*/ 229870 h 778425" name="connsiteY19"/>
              <a:gd fmla="*/ 5365523 w 5589190" name="connsiteX20"/>
              <a:gd fmla="*/ 229870 h 778425" name="connsiteY20"/>
              <a:gd fmla="*/ 5331239 w 5589190" name="connsiteX21"/>
              <a:gd fmla="*/ 303338 h 778425" name="connsiteY21"/>
              <a:gd fmla="*/ 4992311 w 5589190" name="connsiteX22"/>
              <a:gd fmla="*/ 303338 h 778425" name="connsiteY22"/>
              <a:gd fmla="*/ 4118541 w 5589190" name="connsiteX23"/>
              <a:gd fmla="*/ 132893 h 778425" name="connsiteY23"/>
              <a:gd fmla="*/ 4196906 w 5589190" name="connsiteX24"/>
              <a:gd fmla="*/ 132893 h 778425" name="connsiteY24"/>
              <a:gd fmla="*/ 4254373 w 5589190" name="connsiteX25"/>
              <a:gd fmla="*/ 612879 h 778425" name="connsiteY25"/>
              <a:gd fmla="*/ 4176661 w 5589190" name="connsiteX26"/>
              <a:gd fmla="*/ 612879 h 778425" name="connsiteY26"/>
              <a:gd fmla="*/ 4018625 w 5589190" name="connsiteX27"/>
              <a:gd fmla="*/ 132893 h 778425" name="connsiteY27"/>
              <a:gd fmla="*/ 4096664 w 5589190" name="connsiteX28"/>
              <a:gd fmla="*/ 132893 h 778425" name="connsiteY28"/>
              <a:gd fmla="*/ 4096664 w 5589190" name="connsiteX29"/>
              <a:gd fmla="*/ 543657 h 778425" name="connsiteY29"/>
              <a:gd fmla="*/ 4112010 w 5589190" name="connsiteX30"/>
              <a:gd fmla="*/ 543657 h 778425" name="connsiteY30"/>
              <a:gd fmla="*/ 4106460 w 5589190" name="connsiteX31"/>
              <a:gd fmla="*/ 499250 h 778425" name="connsiteY31"/>
              <a:gd fmla="*/ 4152498 w 5589190" name="connsiteX32"/>
              <a:gd fmla="*/ 499250 h 778425" name="connsiteY32"/>
              <a:gd fmla="*/ 4170132 w 5589190" name="connsiteX33"/>
              <a:gd fmla="*/ 615165 h 778425" name="connsiteY33"/>
              <a:gd fmla="*/ 4120174 w 5589190" name="connsiteX34"/>
              <a:gd fmla="*/ 615165 h 778425" name="connsiteY34"/>
              <a:gd fmla="*/ 4114296 w 5589190" name="connsiteX35"/>
              <a:gd fmla="*/ 558024 h 778425" name="connsiteY35"/>
              <a:gd fmla="*/ 4090133 w 5589190" name="connsiteX36"/>
              <a:gd fmla="*/ 612879 h 778425" name="connsiteY36"/>
              <a:gd fmla="*/ 4018625 w 5589190" name="connsiteX37"/>
              <a:gd fmla="*/ 612879 h 778425" name="connsiteY37"/>
              <a:gd fmla="*/ 3454071 w 5589190" name="connsiteX38"/>
              <a:gd fmla="*/ 122445 h 778425" name="connsiteY38"/>
              <a:gd fmla="*/ 3454071 w 5589190" name="connsiteX39"/>
              <a:gd fmla="*/ 378111 h 778425" name="connsiteY39"/>
              <a:gd fmla="*/ 3481499 w 5589190" name="connsiteX40"/>
              <a:gd fmla="*/ 377784 h 778425" name="connsiteY40"/>
              <a:gd fmla="*/ 3481499 w 5589190" name="connsiteX41"/>
              <a:gd fmla="*/ 122445 h 778425" name="connsiteY41"/>
              <a:gd fmla="*/ 3330647 w 5589190" name="connsiteX42"/>
              <a:gd fmla="*/ 122445 h 778425" name="connsiteY42"/>
              <a:gd fmla="*/ 3330647 w 5589190" name="connsiteX43"/>
              <a:gd fmla="*/ 378111 h 778425" name="connsiteY43"/>
              <a:gd fmla="*/ 3355788 w 5589190" name="connsiteX44"/>
              <a:gd fmla="*/ 378111 h 778425" name="connsiteY44"/>
              <a:gd fmla="*/ 3355788 w 5589190" name="connsiteX45"/>
              <a:gd fmla="*/ 122445 h 778425" name="connsiteY45"/>
              <a:gd fmla="*/ 5382828 w 5589190" name="connsiteX46"/>
              <a:gd fmla="*/ 38530 h 778425" name="connsiteY46"/>
              <a:gd fmla="*/ 5473929 w 5589190" name="connsiteX47"/>
              <a:gd fmla="*/ 38530 h 778425" name="connsiteY47"/>
              <a:gd fmla="*/ 5473929 w 5589190" name="connsiteX48"/>
              <a:gd fmla="*/ 453537 h 778425" name="connsiteY48"/>
              <a:gd fmla="*/ 5382828 w 5589190" name="connsiteX49"/>
              <a:gd fmla="*/ 495332 h 778425" name="connsiteY49"/>
              <a:gd fmla="*/ 3663045 w 5589190" name="connsiteX50"/>
              <a:gd fmla="*/ 20244 h 778425" name="connsiteY50"/>
              <a:gd fmla="*/ 3891283 w 5589190" name="connsiteX51"/>
              <a:gd fmla="*/ 20244 h 778425" name="connsiteY51"/>
              <a:gd fmla="*/ 3891283 w 5589190" name="connsiteX52"/>
              <a:gd fmla="*/ 101547 h 778425" name="connsiteY52"/>
              <a:gd fmla="*/ 3832182 w 5589190" name="connsiteX53"/>
              <a:gd fmla="*/ 194280 h 778425" name="connsiteY53"/>
              <a:gd fmla="*/ 3832182 w 5589190" name="connsiteX54"/>
              <a:gd fmla="*/ 258604 h 778425" name="connsiteY54"/>
              <a:gd fmla="*/ 3882792 w 5589190" name="connsiteX55"/>
              <a:gd fmla="*/ 258604 h 778425" name="connsiteY55"/>
              <a:gd fmla="*/ 3832182 w 5589190" name="connsiteX56"/>
              <a:gd fmla="*/ 343500 h 778425" name="connsiteY56"/>
              <a:gd fmla="*/ 3832182 w 5589190" name="connsiteX57"/>
              <a:gd fmla="*/ 537779 h 778425" name="connsiteY57"/>
              <a:gd fmla="*/ 3735859 w 5589190" name="connsiteX58"/>
              <a:gd fmla="*/ 611573 h 778425" name="connsiteY58"/>
              <a:gd fmla="*/ 3666636 w 5589190" name="connsiteX59"/>
              <a:gd fmla="*/ 611573 h 778425" name="connsiteY59"/>
              <a:gd fmla="*/ 3666636 w 5589190" name="connsiteX60"/>
              <a:gd fmla="*/ 547901 h 778425" name="connsiteY60"/>
              <a:gd fmla="*/ 3732267 w 5589190" name="connsiteX61"/>
              <a:gd fmla="*/ 547901 h 778425" name="connsiteY61"/>
              <a:gd fmla="*/ 3732267 w 5589190" name="connsiteX62"/>
              <a:gd fmla="*/ 446680 h 778425" name="connsiteY62"/>
              <a:gd fmla="*/ 3650964 w 5589190" name="connsiteX63"/>
              <a:gd fmla="*/ 446680 h 778425" name="connsiteY63"/>
              <a:gd fmla="*/ 3732267 w 5589190" name="connsiteX64"/>
              <a:gd fmla="*/ 328479 h 778425" name="connsiteY64"/>
              <a:gd fmla="*/ 3732267 w 5589190" name="connsiteX65"/>
              <a:gd fmla="*/ 177954 h 778425" name="connsiteY65"/>
              <a:gd fmla="*/ 3795612 w 5589190" name="connsiteX66"/>
              <a:gd fmla="*/ 82936 h 778425" name="connsiteY66"/>
              <a:gd fmla="*/ 3663045 w 5589190" name="connsiteX67"/>
              <a:gd fmla="*/ 82936 h 778425" name="connsiteY67"/>
              <a:gd fmla="*/ 4448001 w 5589190" name="connsiteX68"/>
              <a:gd fmla="*/ 17306 h 778425" name="connsiteY68"/>
              <a:gd fmla="*/ 4564242 w 5589190" name="connsiteX69"/>
              <a:gd fmla="*/ 17958 h 778425" name="connsiteY69"/>
              <a:gd fmla="*/ 4558038 w 5589190" name="connsiteX70"/>
              <a:gd fmla="*/ 51590 h 778425" name="connsiteY70"/>
              <a:gd fmla="*/ 4884559 w 5589190" name="connsiteX71"/>
              <a:gd fmla="*/ 51590 h 778425" name="connsiteY71"/>
              <a:gd fmla="*/ 4884886 w 5589190" name="connsiteX72"/>
              <a:gd fmla="*/ 533534 h 778425" name="connsiteY72"/>
              <a:gd fmla="*/ 4931577 w 5589190" name="connsiteX73"/>
              <a:gd fmla="*/ 533534 h 778425" name="connsiteY73"/>
              <a:gd fmla="*/ 4894355 w 5589190" name="connsiteX74"/>
              <a:gd fmla="*/ 615491 h 778425" name="connsiteY74"/>
              <a:gd fmla="*/ 4769950 w 5589190" name="connsiteX75"/>
              <a:gd fmla="*/ 615491 h 778425" name="connsiteY75"/>
              <a:gd fmla="*/ 4770276 w 5589190" name="connsiteX76"/>
              <a:gd fmla="*/ 132241 h 778425" name="connsiteY76"/>
              <a:gd fmla="*/ 4543671 w 5589190" name="connsiteX77"/>
              <a:gd fmla="*/ 132241 h 778425" name="connsiteY77"/>
              <a:gd fmla="*/ 4457796 w 5589190" name="connsiteX78"/>
              <a:gd fmla="*/ 608961 h 778425" name="connsiteY78"/>
              <a:gd fmla="*/ 4344167 w 5589190" name="connsiteX79"/>
              <a:gd fmla="*/ 609613 h 778425" name="connsiteY79"/>
              <a:gd fmla="*/ 4427756 w 5589190" name="connsiteX80"/>
              <a:gd fmla="*/ 132241 h 778425" name="connsiteY80"/>
              <a:gd fmla="*/ 4326861 w 5589190" name="connsiteX81"/>
              <a:gd fmla="*/ 132241 h 778425" name="connsiteY81"/>
              <a:gd fmla="*/ 4326861 w 5589190" name="connsiteX82"/>
              <a:gd fmla="*/ 51590 h 778425" name="connsiteY82"/>
              <a:gd fmla="*/ 4441796 w 5589190" name="connsiteX83"/>
              <a:gd fmla="*/ 51590 h 778425" name="connsiteY83"/>
              <a:gd fmla="*/ 5114102 w 5589190" name="connsiteX84"/>
              <a:gd fmla="*/ 10775 h 778425" name="connsiteY84"/>
              <a:gd fmla="*/ 5231976 w 5589190" name="connsiteX85"/>
              <a:gd fmla="*/ 10775 h 778425" name="connsiteY85"/>
              <a:gd fmla="*/ 5374666 w 5589190" name="connsiteX86"/>
              <a:gd fmla="*/ 194606 h 778425" name="connsiteY86"/>
              <a:gd fmla="*/ 5249935 w 5589190" name="connsiteX87"/>
              <a:gd fmla="*/ 194933 h 778425" name="connsiteY87"/>
              <a:gd fmla="*/ 5174835 w 5589190" name="connsiteX88"/>
              <a:gd fmla="*/ 96976 h 778425" name="connsiteY88"/>
              <a:gd fmla="*/ 5094185 w 5589190" name="connsiteX89"/>
              <a:gd fmla="*/ 202769 h 778425" name="connsiteY89"/>
              <a:gd fmla="*/ 4973046 w 5589190" name="connsiteX90"/>
              <a:gd fmla="*/ 202769 h 778425" name="connsiteY90"/>
              <a:gd fmla="*/ 5499070 w 5589190" name="connsiteX91"/>
              <a:gd fmla="*/ 9796 h 778425" name="connsiteY91"/>
              <a:gd fmla="*/ 5589190 w 5589190" name="connsiteX92"/>
              <a:gd fmla="*/ 9796 h 778425" name="connsiteY92"/>
              <a:gd fmla="*/ 5589190 w 5589190" name="connsiteX93"/>
              <a:gd fmla="*/ 538432 h 778425" name="connsiteY93"/>
              <a:gd fmla="*/ 5545926 w 5589190" name="connsiteX94"/>
              <a:gd fmla="*/ 755720 h 778425" name="connsiteY94"/>
              <a:gd fmla="*/ 5545926 w 5589190" name="connsiteX95"/>
              <a:gd fmla="*/ 754425 h 778425" name="connsiteY95"/>
              <a:gd fmla="*/ 5545926 w 5589190" name="connsiteX96"/>
              <a:gd fmla="*/ 748626 h 778425" name="connsiteY96"/>
              <a:gd fmla="*/ 5546416 w 5589190" name="connsiteX97"/>
              <a:gd fmla="*/ 750670 h 778425" name="connsiteY97"/>
              <a:gd fmla="*/ 5545926 w 5589190" name="connsiteX98"/>
              <a:gd fmla="*/ 738834 h 778425" name="connsiteY98"/>
              <a:gd fmla="*/ 5545926 w 5589190" name="connsiteX99"/>
              <a:gd fmla="*/ 748626 h 778425" name="connsiteY99"/>
              <a:gd fmla="*/ 5496786 w 5589190" name="connsiteX100"/>
              <a:gd fmla="*/ 543657 h 778425" name="connsiteY100"/>
              <a:gd fmla="*/ 5498744 w 5589190" name="connsiteX101"/>
              <a:gd fmla="*/ 538432 h 778425" name="connsiteY101"/>
              <a:gd fmla="*/ 5499070 w 5589190" name="connsiteX102"/>
              <a:gd fmla="*/ 9796 h 778425" name="connsiteY102"/>
              <a:gd fmla="*/ 3355788 w 5589190" name="connsiteX103"/>
              <a:gd fmla="*/ 5550 h 778425" name="connsiteY103"/>
              <a:gd fmla="*/ 3454397 w 5589190" name="connsiteX104"/>
              <a:gd fmla="*/ 5550 h 778425" name="connsiteY104"/>
              <a:gd fmla="*/ 3454397 w 5589190" name="connsiteX105"/>
              <a:gd fmla="*/ 44080 h 778425" name="connsiteY105"/>
              <a:gd fmla="*/ 3577496 w 5589190" name="connsiteX106"/>
              <a:gd fmla="*/ 44080 h 778425" name="connsiteY106"/>
              <a:gd fmla="*/ 3577496 w 5589190" name="connsiteX107"/>
              <a:gd fmla="*/ 369948 h 778425" name="connsiteY107"/>
              <a:gd fmla="*/ 3480194 w 5589190" name="connsiteX108"/>
              <a:gd fmla="*/ 456149 h 778425" name="connsiteY108"/>
              <a:gd fmla="*/ 3454397 w 5589190" name="connsiteX109"/>
              <a:gd fmla="*/ 456149 h 778425" name="connsiteY109"/>
              <a:gd fmla="*/ 3454397 w 5589190" name="connsiteX110"/>
              <a:gd fmla="*/ 534841 h 778425" name="connsiteY110"/>
              <a:gd fmla="*/ 3484765 w 5589190" name="connsiteX111"/>
              <a:gd fmla="*/ 534841 h 778425" name="connsiteY111"/>
              <a:gd fmla="*/ 3473662 w 5589190" name="connsiteX112"/>
              <a:gd fmla="*/ 471496 h 778425" name="connsiteY112"/>
              <a:gd fmla="*/ 3566395 w 5589190" name="connsiteX113"/>
              <a:gd fmla="*/ 471496 h 778425" name="connsiteY113"/>
              <a:gd fmla="*/ 3588598 w 5589190" name="connsiteX114"/>
              <a:gd fmla="*/ 611247 h 778425" name="connsiteY114"/>
              <a:gd fmla="*/ 3496846 w 5589190" name="connsiteX115"/>
              <a:gd fmla="*/ 611247 h 778425" name="connsiteY115"/>
              <a:gd fmla="*/ 3488029 w 5589190" name="connsiteX116"/>
              <a:gd fmla="*/ 555738 h 778425" name="connsiteY116"/>
              <a:gd fmla="*/ 3465173 w 5589190" name="connsiteX117"/>
              <a:gd fmla="*/ 612879 h 778425" name="connsiteY117"/>
              <a:gd fmla="*/ 3231384 w 5589190" name="connsiteX118"/>
              <a:gd fmla="*/ 612879 h 778425" name="connsiteY118"/>
              <a:gd fmla="*/ 3231384 w 5589190" name="connsiteX119"/>
              <a:gd fmla="*/ 534841 h 778425" name="connsiteY119"/>
              <a:gd fmla="*/ 3355788 w 5589190" name="connsiteX120"/>
              <a:gd fmla="*/ 534841 h 778425" name="connsiteY120"/>
              <a:gd fmla="*/ 3355788 w 5589190" name="connsiteX121"/>
              <a:gd fmla="*/ 456149 h 778425" name="connsiteY121"/>
              <a:gd fmla="*/ 3234649 w 5589190" name="connsiteX122"/>
              <a:gd fmla="*/ 456149 h 778425" name="connsiteY122"/>
              <a:gd fmla="*/ 3235303 w 5589190" name="connsiteX123"/>
              <a:gd fmla="*/ 52896 h 778425" name="connsiteY123"/>
              <a:gd fmla="*/ 3183386 w 5589190" name="connsiteX124"/>
              <a:gd fmla="*/ 136485 h 778425" name="connsiteY124"/>
              <a:gd fmla="*/ 3183386 w 5589190" name="connsiteX125"/>
              <a:gd fmla="*/ 644225 h 778425" name="connsiteY125"/>
              <a:gd fmla="*/ 3097837 w 5589190" name="connsiteX126"/>
              <a:gd fmla="*/ 775486 h 778425" name="connsiteY126"/>
              <a:gd fmla="*/ 3013267 w 5589190" name="connsiteX127"/>
              <a:gd fmla="*/ 778425 h 778425" name="connsiteY127"/>
              <a:gd fmla="*/ 3010655 w 5589190" name="connsiteX128"/>
              <a:gd fmla="*/ 676224 h 778425" name="connsiteY128"/>
              <a:gd fmla="*/ 3085429 w 5589190" name="connsiteX129"/>
              <a:gd fmla="*/ 679489 h 778425" name="connsiteY129"/>
              <a:gd fmla="*/ 3086409 w 5589190" name="connsiteX130"/>
              <a:gd fmla="*/ 414682 h 778425" name="connsiteY130"/>
              <a:gd fmla="*/ 2985188 w 5589190" name="connsiteX131"/>
              <a:gd fmla="*/ 414682 h 778425" name="connsiteY131"/>
              <a:gd fmla="*/ 2985188 w 5589190" name="connsiteX132"/>
              <a:gd fmla="*/ 414462 h 778425" name="connsiteY132"/>
              <a:gd fmla="*/ 122535 w 5589190" name="connsiteX133"/>
              <a:gd fmla="*/ 414462 h 778425" name="connsiteY133"/>
              <a:gd fmla="*/ 122535 w 5589190" name="connsiteX134"/>
              <a:gd fmla="*/ 414463 h 778425" name="connsiteY134"/>
              <a:gd fmla="*/ 0 w 5589190" name="connsiteX135"/>
              <a:gd fmla="*/ 372669 h 778425" name="connsiteY135"/>
              <a:gd fmla="*/ 122535 w 5589190" name="connsiteX136"/>
              <a:gd fmla="*/ 330875 h 778425" name="connsiteY136"/>
              <a:gd fmla="*/ 122535 w 5589190" name="connsiteX137"/>
              <a:gd fmla="*/ 330874 h 778425" name="connsiteY137"/>
              <a:gd fmla="*/ 2987472 w 5589190" name="connsiteX138"/>
              <a:gd fmla="*/ 330874 h 778425" name="connsiteY138"/>
              <a:gd fmla="*/ 2987472 w 5589190" name="connsiteX139"/>
              <a:gd fmla="*/ 333377 h 778425" name="connsiteY139"/>
              <a:gd fmla="*/ 3086409 w 5589190" name="connsiteX140"/>
              <a:gd fmla="*/ 333377 h 778425" name="connsiteY140"/>
              <a:gd fmla="*/ 3086409 w 5589190" name="connsiteX141"/>
              <a:gd fmla="*/ 227258 h 778425" name="connsiteY141"/>
              <a:gd fmla="*/ 2984861 w 5589190" name="connsiteX142"/>
              <a:gd fmla="*/ 227258 h 778425" name="connsiteY142"/>
              <a:gd fmla="*/ 2984861 w 5589190" name="connsiteX143"/>
              <a:gd fmla="*/ 153465 h 778425" name="connsiteY143"/>
              <a:gd fmla="*/ 3059634 w 5589190" name="connsiteX144"/>
              <a:gd fmla="*/ 153138 h 778425" name="connsiteY144"/>
              <a:gd fmla="*/ 3067798 w 5589190" name="connsiteX145"/>
              <a:gd fmla="*/ 142037 h 778425" name="connsiteY145"/>
              <a:gd fmla="*/ 2982249 w 5589190" name="connsiteX146"/>
              <a:gd fmla="*/ 9143 h 778425" name="connsiteY146"/>
              <a:gd fmla="*/ 3093592 w 5589190" name="connsiteX147"/>
              <a:gd fmla="*/ 8816 h 778425" name="connsiteY147"/>
              <a:gd fmla="*/ 3125918 w 5589190" name="connsiteX148"/>
              <a:gd fmla="*/ 59427 h 778425" name="connsiteY148"/>
              <a:gd fmla="*/ 3159223 w 5589190" name="connsiteX149"/>
              <a:gd fmla="*/ 8489 h 778425" name="connsiteY149"/>
              <a:gd fmla="*/ 3263709 w 5589190" name="connsiteX150"/>
              <a:gd fmla="*/ 8489 h 778425" name="connsiteY150"/>
              <a:gd fmla="*/ 3240853 w 5589190" name="connsiteX151"/>
              <a:gd fmla="*/ 44080 h 778425" name="connsiteY151"/>
              <a:gd fmla="*/ 3355788 w 5589190" name="connsiteX152"/>
              <a:gd fmla="*/ 44080 h 778425" name="connsiteY152"/>
              <a:gd fmla="*/ 4237721 w 5589190" name="connsiteX153"/>
              <a:gd fmla="*/ 0 h 778425" name="connsiteY153"/>
              <a:gd fmla="*/ 4216171 w 5589190" name="connsiteX154"/>
              <a:gd fmla="*/ 81957 h 778425" name="connsiteY154"/>
              <a:gd fmla="*/ 3987933 w 5589190" name="connsiteX155"/>
              <a:gd fmla="*/ 103181 h 778425" name="connsiteY155"/>
              <a:gd fmla="*/ 3987933 w 5589190" name="connsiteX156"/>
              <a:gd fmla="*/ 587084 h 778425" name="connsiteY156"/>
              <a:gd fmla="*/ 3905976 w 5589190" name="connsiteX157"/>
              <a:gd fmla="*/ 623980 h 778425" name="connsiteY157"/>
              <a:gd fmla="*/ 3905976 w 5589190" name="connsiteX158"/>
              <a:gd fmla="*/ 26775 h 778425" name="connsiteY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b="b" l="l" r="r" t="t"/>
            <a:pathLst>
              <a:path h="778425" w="5589190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50">
              <a:solidFill>
                <a:schemeClr val="tx1"/>
              </a:solidFill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033417"/>
            <a:ext cx="2008485" cy="1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27975" y="1331005"/>
            <a:ext cx="2336049" cy="2336049"/>
          </a:xfrm>
          <a:prstGeom prst="ellipse">
            <a:avLst/>
          </a:prstGeom>
          <a:ln w="28575">
            <a:noFill/>
          </a:ln>
          <a:effectLst>
            <a:outerShdw algn="ctr" blurRad="2413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501105" y="5968007"/>
            <a:ext cx="7112318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85A913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PPT读书笔记：@水蓦    指导：@秋叶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919536" y="4340256"/>
            <a:ext cx="8915804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5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且看，互联网的凶猛颠覆!</a:t>
            </a:r>
          </a:p>
        </p:txBody>
      </p:sp>
      <p:sp>
        <p:nvSpPr>
          <p:cNvPr id="14" name="矩形 13"/>
          <p:cNvSpPr/>
          <p:nvPr/>
        </p:nvSpPr>
        <p:spPr>
          <a:xfrm>
            <a:off x="-17860" y="5516317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</p:spTree>
    <p:extLst>
      <p:ext uri="{BB962C8B-B14F-4D97-AF65-F5344CB8AC3E}">
        <p14:creationId val="59334377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第一式 用户思维</a:t>
            </a:r>
          </a:p>
        </p:txBody>
      </p:sp>
      <p:grpSp>
        <p:nvGrpSpPr>
          <p:cNvPr id="512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1" name="矩形 10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130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pic>
        <p:nvPicPr>
          <p:cNvPr id="512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矩形 2"/>
          <p:cNvSpPr>
            <a:spLocks noChangeArrowheads="1"/>
          </p:cNvSpPr>
          <p:nvPr/>
        </p:nvSpPr>
        <p:spPr bwMode="auto">
          <a:xfrm>
            <a:off x="1685925" y="4711700"/>
            <a:ext cx="90376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用户思维是互联网思维的核心。其他思维都是围绕用户思维在不同层面的展开。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用户思维，是指在价值链各个环节中都要“以顾客为中心”去考虑问题。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6148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155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6156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614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用户思维</a:t>
            </a:r>
          </a:p>
        </p:txBody>
      </p:sp>
      <p:sp>
        <p:nvSpPr>
          <p:cNvPr id="6152" name="矩形 2"/>
          <p:cNvSpPr>
            <a:spLocks noChangeArrowheads="1"/>
          </p:cNvSpPr>
          <p:nvPr/>
        </p:nvSpPr>
        <p:spPr bwMode="auto">
          <a:xfrm>
            <a:off x="1861176" y="2570128"/>
            <a:ext cx="8466534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    这是一个人人自称“屌丝”而骨子里认为自己是“高富帅”和“白富美”的时代。当你的产品不 能让用户成为产品的一部分，不能和他们连接在一起，你的产品必然是失败的。</a:t>
            </a: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41591" y="1757561"/>
            <a:ext cx="4069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得“吊丝”者得天下</a:t>
            </a: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598" y="4941168"/>
            <a:ext cx="10417171" cy="1296144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3714" l="14286" r="86857" t="6286">
                        <a14:foregroundMark x1="61714" x2="37143" y1="24571" y2="78286"/>
                        <a14:foregroundMark x1="37714" x2="66857" y1="22857" y2="79429"/>
                        <a14:foregroundMark x1="72571" x2="33714" y1="60571" y2="77143"/>
                        <a14:foregroundMark x1="26857" x2="32571" y1="53714" y2="7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531" l="14047" r="13000" t="6839"/>
          <a:stretch>
            <a:fillRect/>
          </a:stretch>
        </p:blipFill>
        <p:spPr bwMode="auto">
          <a:xfrm>
            <a:off x="10128448" y="4465697"/>
            <a:ext cx="1830154" cy="21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278905" y="5007415"/>
            <a:ext cx="884954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腾讯、淘宝、小米，莫不如此。事业要想做大，就必须抓住屌丝人群！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311275" y="5661248"/>
            <a:ext cx="7512649" cy="400110"/>
            <a:chOff x="2267759" y="5701994"/>
            <a:chExt cx="6120868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4" y="5701995"/>
              <a:ext cx="6025762" cy="45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请问：任志强、潘石屹这样的房地产巨头也应该去瞄准屌丝？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7172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第二招</a:t>
              </a: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用户思维</a:t>
            </a: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913312" y="1804988"/>
            <a:ext cx="2341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兜售参与感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4" y="4784626"/>
            <a:ext cx="10417175" cy="1598712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176" name="矩形 2"/>
          <p:cNvSpPr>
            <a:spLocks noChangeArrowheads="1"/>
          </p:cNvSpPr>
          <p:nvPr/>
        </p:nvSpPr>
        <p:spPr bwMode="auto">
          <a:xfrm>
            <a:off x="1564547" y="4684774"/>
            <a:ext cx="762255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2013年12月27日，互联网知识型社群“罗辑思维”成功进行了第二次社群招募，号称“史上最无理的会员召集”，唯一通道是微信支付，一天之内轻松募集800万。</a:t>
            </a:r>
          </a:p>
        </p:txBody>
      </p:sp>
      <p:pic>
        <p:nvPicPr>
          <p:cNvPr descr="d:\已安装~1\360浏~1\360se6\USERDA~1\Temp\S_JPG_~1.JPG" id="717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114"/>
          <a:stretch>
            <a:fillRect/>
          </a:stretch>
        </p:blipFill>
        <p:spPr bwMode="auto">
          <a:xfrm>
            <a:off x="8814286" y="2615007"/>
            <a:ext cx="3513667" cy="42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564547" y="2257822"/>
            <a:ext cx="8491893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     让用户参产品与优化，让粉丝投票，粉丝决定了最终的潮流趋势，自然也会为这些产品买单。</a:t>
            </a:r>
          </a:p>
          <a:p>
            <a:pPr>
              <a:lnSpc>
                <a:spcPct val="20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    让用户参与品牌传播。我们的品牌需要的是粉丝，而不只是用户，因为用户远没有粉丝那么忠诚。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15124" y="5922254"/>
            <a:ext cx="6120685" cy="400110"/>
            <a:chOff x="2267759" y="5700474"/>
            <a:chExt cx="4997788" cy="454922"/>
          </a:xfrm>
        </p:grpSpPr>
        <p:sp>
          <p:nvSpPr>
            <p:cNvPr id="23" name="矩形 22"/>
            <p:cNvSpPr/>
            <p:nvPr/>
          </p:nvSpPr>
          <p:spPr>
            <a:xfrm>
              <a:off x="2336178" y="5700474"/>
              <a:ext cx="4929366" cy="45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请问：罗胖到底卖了什么？是视频？是图书？还是？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267759" y="5711911"/>
              <a:ext cx="4997788" cy="440693"/>
              <a:chOff x="2450564" y="5724611"/>
              <a:chExt cx="4490136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672467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50564" y="5724611"/>
                <a:ext cx="4490136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7172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第三招</a:t>
              </a: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用户思维</a:t>
            </a: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695616" y="1844824"/>
            <a:ext cx="27736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用户体验至上</a:t>
            </a: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fmla="val 50000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3361" l="500" r="98167" t="2905">
                        <a14:foregroundMark x1="92833" x2="96000" y1="39212" y2="35270"/>
                        <a14:foregroundMark x1="96833" x2="96667" y1="35270" y2="33817"/>
                        <a14:foregroundMark x1="95667" x2="95333" y1="34855" y2="34025"/>
                        <a14:foregroundMark x1="19667" x2="31000" y1="67635" y2="67842"/>
                        <a14:foregroundMark x1="20000" x2="28833" y1="72614" y2="72614"/>
                        <a14:foregroundMark x1="19667" x2="27667" y1="78423" y2="77386"/>
                        <a14:foregroundMark x1="37167" x2="36000" y1="67842" y2="72822"/>
                        <a14:foregroundMark x1="46167" x2="46833" y1="78216" y2="79253"/>
                        <a14:foregroundMark x1="54833" x2="55000" y1="68050" y2="71784"/>
                        <a14:foregroundMark x1="60167" x2="60167" y1="68880" y2="68880"/>
                        <a14:foregroundMark x1="65667" x2="65667" y1="69087" y2="69087"/>
                        <a14:foregroundMark x1="64000" x2="64000" y1="74481" y2="74481"/>
                        <a14:foregroundMark x1="69167" x2="69167" y1="67012" y2="67012"/>
                        <a14:foregroundMark x1="75167" x2="75167" y1="75311" y2="75311"/>
                        <a14:foregroundMark x1="80000" x2="80500" y1="76349" y2="78423"/>
                        <a14:foregroundMark x1="80167" x2="71333" y1="71162" y2="70954"/>
                        <a14:foregroundMark x1="69667" x2="69667" y1="74481" y2="78631"/>
                        <a14:backgroundMark x1="62833" x2="62000" y1="76349" y2="75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27" y="4220759"/>
            <a:ext cx="4010501" cy="3221769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9496" y="2564904"/>
            <a:ext cx="914501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    好的用户体验应该从细节开始，并贯穿于每一个细节，能够让用户有所感知，并且这种感知要超出用户预期，给用户带来惊喜，贯穿品牌与消费者沟通的整个链条，说白了，就是让消费者一直爽。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089846" y="4787900"/>
            <a:ext cx="71287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 smtClean="0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2014年2月在淘宝和天猫平台上，零售类目总销售额约17亿。销售排名第一的三只松鼠成交金额超过8000万，成交笔数接近2000万。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695616" y="5735978"/>
            <a:ext cx="5713626" cy="400110"/>
            <a:chOff x="2267759" y="5701994"/>
            <a:chExt cx="5934265" cy="454922"/>
          </a:xfrm>
        </p:grpSpPr>
        <p:sp>
          <p:nvSpPr>
            <p:cNvPr id="20" name="矩形 19"/>
            <p:cNvSpPr/>
            <p:nvPr/>
          </p:nvSpPr>
          <p:spPr>
            <a:xfrm>
              <a:off x="2362865" y="5701995"/>
              <a:ext cx="5839159" cy="45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请问：三只松鼠为何能成为淘宝第一的零食店？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2" name="半闭框 21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半闭框 22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2331336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第二式 简约思维</a:t>
            </a:r>
          </a:p>
        </p:txBody>
      </p:sp>
      <p:pic>
        <p:nvPicPr>
          <p:cNvPr id="1024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2"/>
          <p:cNvSpPr>
            <a:spLocks noChangeArrowheads="1"/>
          </p:cNvSpPr>
          <p:nvPr/>
        </p:nvSpPr>
        <p:spPr bwMode="auto">
          <a:xfrm>
            <a:off x="2495550" y="4741863"/>
            <a:ext cx="69865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在产品规划和品牌定位中，要力求专注和简单。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而对于产品设计，则力求简洁和简约。简约，意味着人性化。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fmla="val 10405" name="adj1"/>
              <a:gd fmla="val 9523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rgbClr val="95BD15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gdLst>
                <a:gd fmla="*/ 6767322 w 6806761" name="connsiteX0"/>
                <a:gd fmla="*/ 688916 h 709613" name="connsiteY0"/>
                <a:gd fmla="*/ 6767321 w 6806761" name="connsiteX1"/>
                <a:gd fmla="*/ 701948 h 709613" name="connsiteY1"/>
                <a:gd fmla="*/ 6766875 w 6806761" name="connsiteX2"/>
                <a:gd fmla="*/ 691158 h 709613" name="connsiteY2"/>
                <a:gd fmla="*/ 6266217 w 6806761" name="connsiteX3"/>
                <a:gd fmla="*/ 482501 h 709613" name="connsiteY3"/>
                <a:gd fmla="*/ 6595723 w 6806761" name="connsiteX4"/>
                <a:gd fmla="*/ 482501 h 709613" name="connsiteY4"/>
                <a:gd fmla="*/ 6564767 w 6806761" name="connsiteX5"/>
                <a:gd fmla="*/ 549771 h 709613" name="connsiteY5"/>
                <a:gd fmla="*/ 6266217 w 6806761" name="connsiteX6"/>
                <a:gd fmla="*/ 549771 h 709613" name="connsiteY6"/>
                <a:gd fmla="*/ 6511486 w 6806761" name="connsiteX7"/>
                <a:gd fmla="*/ 313432 h 709613" name="connsiteY7"/>
                <a:gd fmla="*/ 6590663 w 6806761" name="connsiteX8"/>
                <a:gd fmla="*/ 313432 h 709613" name="connsiteY8"/>
                <a:gd fmla="*/ 6562683 w 6806761" name="connsiteX9"/>
                <a:gd fmla="*/ 439936 h 709613" name="connsiteY9"/>
                <a:gd fmla="*/ 6483209 w 6806761" name="connsiteX10"/>
                <a:gd fmla="*/ 439936 h 709613" name="connsiteY10"/>
                <a:gd fmla="*/ 6364742 w 6806761" name="connsiteX11"/>
                <a:gd fmla="*/ 313432 h 709613" name="connsiteY11"/>
                <a:gd fmla="*/ 6444216 w 6806761" name="connsiteX12"/>
                <a:gd fmla="*/ 313432 h 709613" name="connsiteY12"/>
                <a:gd fmla="*/ 6471303 w 6806761" name="connsiteX13"/>
                <a:gd fmla="*/ 439936 h 709613" name="connsiteY13"/>
                <a:gd fmla="*/ 6391828 w 6806761" name="connsiteX14"/>
                <a:gd fmla="*/ 439936 h 709613" name="connsiteY14"/>
                <a:gd fmla="*/ 6261157 w 6806761" name="connsiteX15"/>
                <a:gd fmla="*/ 313432 h 709613" name="connsiteY15"/>
                <a:gd fmla="*/ 6340631 w 6806761" name="connsiteX16"/>
                <a:gd fmla="*/ 313432 h 709613" name="connsiteY16"/>
                <a:gd fmla="*/ 6367718 w 6806761" name="connsiteX17"/>
                <a:gd fmla="*/ 439936 h 709613" name="connsiteY17"/>
                <a:gd fmla="*/ 6288244 w 6806761" name="connsiteX18"/>
                <a:gd fmla="*/ 439936 h 709613" name="connsiteY18"/>
                <a:gd fmla="*/ 6262646 w 6806761" name="connsiteX19"/>
                <a:gd fmla="*/ 209550 h 709613" name="connsiteY19"/>
                <a:gd fmla="*/ 6602866 w 6806761" name="connsiteX20"/>
                <a:gd fmla="*/ 209550 h 709613" name="connsiteY20"/>
                <a:gd fmla="*/ 6571613 w 6806761" name="connsiteX21"/>
                <a:gd fmla="*/ 276523 h 709613" name="connsiteY21"/>
                <a:gd fmla="*/ 6262646 w 6806761" name="connsiteX22"/>
                <a:gd fmla="*/ 276523 h 709613" name="connsiteY22"/>
                <a:gd fmla="*/ 5466117 w 6806761" name="connsiteX23"/>
                <a:gd fmla="*/ 121146 h 709613" name="connsiteY23"/>
                <a:gd fmla="*/ 5537555 w 6806761" name="connsiteX24"/>
                <a:gd fmla="*/ 121146 h 709613" name="connsiteY24"/>
                <a:gd fmla="*/ 5589942 w 6806761" name="connsiteX25"/>
                <a:gd fmla="*/ 558701 h 709613" name="connsiteY25"/>
                <a:gd fmla="*/ 5519100 w 6806761" name="connsiteX26"/>
                <a:gd fmla="*/ 558701 h 709613" name="connsiteY26"/>
                <a:gd fmla="*/ 5375034 w 6806761" name="connsiteX27"/>
                <a:gd fmla="*/ 121146 h 709613" name="connsiteY27"/>
                <a:gd fmla="*/ 5446174 w 6806761" name="connsiteX28"/>
                <a:gd fmla="*/ 121146 h 709613" name="connsiteY28"/>
                <a:gd fmla="*/ 5446174 w 6806761" name="connsiteX29"/>
                <a:gd fmla="*/ 495598 h 709613" name="connsiteY29"/>
                <a:gd fmla="*/ 5460164 w 6806761" name="connsiteX30"/>
                <a:gd fmla="*/ 495598 h 709613" name="connsiteY30"/>
                <a:gd fmla="*/ 5455104 w 6806761" name="connsiteX31"/>
                <a:gd fmla="*/ 455117 h 709613" name="connsiteY31"/>
                <a:gd fmla="*/ 5497073 w 6806761" name="connsiteX32"/>
                <a:gd fmla="*/ 455117 h 709613" name="connsiteY32"/>
                <a:gd fmla="*/ 5513148 w 6806761" name="connsiteX33"/>
                <a:gd fmla="*/ 560785 h 709613" name="connsiteY33"/>
                <a:gd fmla="*/ 5467606 w 6806761" name="connsiteX34"/>
                <a:gd fmla="*/ 560785 h 709613" name="connsiteY34"/>
                <a:gd fmla="*/ 5462248 w 6806761" name="connsiteX35"/>
                <a:gd fmla="*/ 508695 h 709613" name="connsiteY35"/>
                <a:gd fmla="*/ 5440221 w 6806761" name="connsiteX36"/>
                <a:gd fmla="*/ 558701 h 709613" name="connsiteY36"/>
                <a:gd fmla="*/ 5375034 w 6806761" name="connsiteX37"/>
                <a:gd fmla="*/ 558701 h 709613" name="connsiteY37"/>
                <a:gd fmla="*/ 4860387 w 6806761" name="connsiteX38"/>
                <a:gd fmla="*/ 111621 h 709613" name="connsiteY38"/>
                <a:gd fmla="*/ 4860387 w 6806761" name="connsiteX39"/>
                <a:gd fmla="*/ 344686 h 709613" name="connsiteY39"/>
                <a:gd fmla="*/ 4885390 w 6806761" name="connsiteX40"/>
                <a:gd fmla="*/ 344388 h 709613" name="connsiteY40"/>
                <a:gd fmla="*/ 4885390 w 6806761" name="connsiteX41"/>
                <a:gd fmla="*/ 111621 h 709613" name="connsiteY41"/>
                <a:gd fmla="*/ 4747873 w 6806761" name="connsiteX42"/>
                <a:gd fmla="*/ 111621 h 709613" name="connsiteY42"/>
                <a:gd fmla="*/ 4747873 w 6806761" name="connsiteX43"/>
                <a:gd fmla="*/ 344686 h 709613" name="connsiteY43"/>
                <a:gd fmla="*/ 4770792 w 6806761" name="connsiteX44"/>
                <a:gd fmla="*/ 344686 h 709613" name="connsiteY44"/>
                <a:gd fmla="*/ 4770792 w 6806761" name="connsiteX45"/>
                <a:gd fmla="*/ 111621 h 709613" name="connsiteY45"/>
                <a:gd fmla="*/ 6618642 w 6806761" name="connsiteX46"/>
                <a:gd fmla="*/ 35124 h 709613" name="connsiteY46"/>
                <a:gd fmla="*/ 6701689 w 6806761" name="connsiteX47"/>
                <a:gd fmla="*/ 35124 h 709613" name="connsiteY47"/>
                <a:gd fmla="*/ 6701689 w 6806761" name="connsiteX48"/>
                <a:gd fmla="*/ 413445 h 709613" name="connsiteY48"/>
                <a:gd fmla="*/ 6618642 w 6806761" name="connsiteX49"/>
                <a:gd fmla="*/ 451545 h 709613" name="connsiteY49"/>
                <a:gd fmla="*/ 5050887 w 6806761" name="connsiteX50"/>
                <a:gd fmla="*/ 18455 h 709613" name="connsiteY50"/>
                <a:gd fmla="*/ 5258949 w 6806761" name="connsiteX51"/>
                <a:gd fmla="*/ 18455 h 709613" name="connsiteY51"/>
                <a:gd fmla="*/ 5258949 w 6806761" name="connsiteX52"/>
                <a:gd fmla="*/ 92571 h 709613" name="connsiteY52"/>
                <a:gd fmla="*/ 5205073 w 6806761" name="connsiteX53"/>
                <a:gd fmla="*/ 177106 h 709613" name="connsiteY53"/>
                <a:gd fmla="*/ 5205073 w 6806761" name="connsiteX54"/>
                <a:gd fmla="*/ 235744 h 709613" name="connsiteY54"/>
                <a:gd fmla="*/ 5251209 w 6806761" name="connsiteX55"/>
                <a:gd fmla="*/ 235744 h 709613" name="connsiteY55"/>
                <a:gd fmla="*/ 5205073 w 6806761" name="connsiteX56"/>
                <a:gd fmla="*/ 313135 h 709613" name="connsiteY56"/>
                <a:gd fmla="*/ 5205073 w 6806761" name="connsiteX57"/>
                <a:gd fmla="*/ 490240 h 709613" name="connsiteY57"/>
                <a:gd fmla="*/ 5117265 w 6806761" name="connsiteX58"/>
                <a:gd fmla="*/ 557510 h 709613" name="connsiteY58"/>
                <a:gd fmla="*/ 5054161 w 6806761" name="connsiteX59"/>
                <a:gd fmla="*/ 557510 h 709613" name="connsiteY59"/>
                <a:gd fmla="*/ 5054161 w 6806761" name="connsiteX60"/>
                <a:gd fmla="*/ 499467 h 709613" name="connsiteY60"/>
                <a:gd fmla="*/ 5113990 w 6806761" name="connsiteX61"/>
                <a:gd fmla="*/ 499467 h 709613" name="connsiteY61"/>
                <a:gd fmla="*/ 5113990 w 6806761" name="connsiteX62"/>
                <a:gd fmla="*/ 407194 h 709613" name="connsiteY62"/>
                <a:gd fmla="*/ 5039874 w 6806761" name="connsiteX63"/>
                <a:gd fmla="*/ 407194 h 709613" name="connsiteY63"/>
                <a:gd fmla="*/ 5113990 w 6806761" name="connsiteX64"/>
                <a:gd fmla="*/ 299442 h 709613" name="connsiteY64"/>
                <a:gd fmla="*/ 5113990 w 6806761" name="connsiteX65"/>
                <a:gd fmla="*/ 162223 h 709613" name="connsiteY65"/>
                <a:gd fmla="*/ 5171735 w 6806761" name="connsiteX66"/>
                <a:gd fmla="*/ 75605 h 709613" name="connsiteY66"/>
                <a:gd fmla="*/ 5050887 w 6806761" name="connsiteX67"/>
                <a:gd fmla="*/ 75605 h 709613" name="connsiteY67"/>
                <a:gd fmla="*/ 5766453 w 6806761" name="connsiteX68"/>
                <a:gd fmla="*/ 15776 h 709613" name="connsiteY68"/>
                <a:gd fmla="*/ 5872418 w 6806761" name="connsiteX69"/>
                <a:gd fmla="*/ 16371 h 709613" name="connsiteY69"/>
                <a:gd fmla="*/ 5866763 w 6806761" name="connsiteX70"/>
                <a:gd fmla="*/ 47030 h 709613" name="connsiteY70"/>
                <a:gd fmla="*/ 6164419 w 6806761" name="connsiteX71"/>
                <a:gd fmla="*/ 47030 h 709613" name="connsiteY71"/>
                <a:gd fmla="*/ 6164717 w 6806761" name="connsiteX72"/>
                <a:gd fmla="*/ 486370 h 709613" name="connsiteY72"/>
                <a:gd fmla="*/ 6207281 w 6806761" name="connsiteX73"/>
                <a:gd fmla="*/ 486370 h 709613" name="connsiteY73"/>
                <a:gd fmla="*/ 6173349 w 6806761" name="connsiteX74"/>
                <a:gd fmla="*/ 561082 h 709613" name="connsiteY74"/>
                <a:gd fmla="*/ 6059942 w 6806761" name="connsiteX75"/>
                <a:gd fmla="*/ 561082 h 709613" name="connsiteY75"/>
                <a:gd fmla="*/ 6060239 w 6806761" name="connsiteX76"/>
                <a:gd fmla="*/ 120551 h 709613" name="connsiteY76"/>
                <a:gd fmla="*/ 5853666 w 6806761" name="connsiteX77"/>
                <a:gd fmla="*/ 120551 h 709613" name="connsiteY77"/>
                <a:gd fmla="*/ 5775382 w 6806761" name="connsiteX78"/>
                <a:gd fmla="*/ 555129 h 709613" name="connsiteY78"/>
                <a:gd fmla="*/ 5671798 w 6806761" name="connsiteX79"/>
                <a:gd fmla="*/ 555724 h 709613" name="connsiteY79"/>
                <a:gd fmla="*/ 5747998 w 6806761" name="connsiteX80"/>
                <a:gd fmla="*/ 120551 h 709613" name="connsiteY80"/>
                <a:gd fmla="*/ 5656022 w 6806761" name="connsiteX81"/>
                <a:gd fmla="*/ 120551 h 709613" name="connsiteY81"/>
                <a:gd fmla="*/ 5656022 w 6806761" name="connsiteX82"/>
                <a:gd fmla="*/ 47030 h 709613" name="connsiteY82"/>
                <a:gd fmla="*/ 5760797 w 6806761" name="connsiteX83"/>
                <a:gd fmla="*/ 47030 h 709613" name="connsiteY83"/>
                <a:gd fmla="*/ 6373671 w 6806761" name="connsiteX84"/>
                <a:gd fmla="*/ 9823 h 709613" name="connsiteY84"/>
                <a:gd fmla="*/ 6481125 w 6806761" name="connsiteX85"/>
                <a:gd fmla="*/ 9823 h 709613" name="connsiteY85"/>
                <a:gd fmla="*/ 6611201 w 6806761" name="connsiteX86"/>
                <a:gd fmla="*/ 177403 h 709613" name="connsiteY86"/>
                <a:gd fmla="*/ 6497496 w 6806761" name="connsiteX87"/>
                <a:gd fmla="*/ 177701 h 709613" name="connsiteY87"/>
                <a:gd fmla="*/ 6429035 w 6806761" name="connsiteX88"/>
                <a:gd fmla="*/ 88404 h 709613" name="connsiteY88"/>
                <a:gd fmla="*/ 6355514 w 6806761" name="connsiteX89"/>
                <a:gd fmla="*/ 184845 h 709613" name="connsiteY89"/>
                <a:gd fmla="*/ 6245084 w 6806761" name="connsiteX90"/>
                <a:gd fmla="*/ 184845 h 709613" name="connsiteY90"/>
                <a:gd fmla="*/ 6724608 w 6806761" name="connsiteX91"/>
                <a:gd fmla="*/ 8930 h 709613" name="connsiteY91"/>
                <a:gd fmla="*/ 6806761 w 6806761" name="connsiteX92"/>
                <a:gd fmla="*/ 8930 h 709613" name="connsiteY92"/>
                <a:gd fmla="*/ 6806761 w 6806761" name="connsiteX93"/>
                <a:gd fmla="*/ 490835 h 709613" name="connsiteY93"/>
                <a:gd fmla="*/ 6767322 w 6806761" name="connsiteX94"/>
                <a:gd fmla="*/ 688916 h 709613" name="connsiteY94"/>
                <a:gd fmla="*/ 6767322 w 6806761" name="connsiteX95"/>
                <a:gd fmla="*/ 687735 h 709613" name="connsiteY95"/>
                <a:gd fmla="*/ 6767322 w 6806761" name="connsiteX96"/>
                <a:gd fmla="*/ 682449 h 709613" name="connsiteY96"/>
                <a:gd fmla="*/ 6767768 w 6806761" name="connsiteX97"/>
                <a:gd fmla="*/ 684311 h 709613" name="connsiteY97"/>
                <a:gd fmla="*/ 6767322 w 6806761" name="connsiteX98"/>
                <a:gd fmla="*/ 673521 h 709613" name="connsiteY98"/>
                <a:gd fmla="*/ 6767322 w 6806761" name="connsiteX99"/>
                <a:gd fmla="*/ 682449 h 709613" name="connsiteY99"/>
                <a:gd fmla="*/ 6722525 w 6806761" name="connsiteX100"/>
                <a:gd fmla="*/ 495598 h 709613" name="connsiteY100"/>
                <a:gd fmla="*/ 6724310 w 6806761" name="connsiteX101"/>
                <a:gd fmla="*/ 490835 h 709613" name="connsiteY101"/>
                <a:gd fmla="*/ 6724608 w 6806761" name="connsiteX102"/>
                <a:gd fmla="*/ 8930 h 709613" name="connsiteY102"/>
                <a:gd fmla="*/ 4770792 w 6806761" name="connsiteX103"/>
                <a:gd fmla="*/ 5060 h 709613" name="connsiteY103"/>
                <a:gd fmla="*/ 4860684 w 6806761" name="connsiteX104"/>
                <a:gd fmla="*/ 5060 h 709613" name="connsiteY104"/>
                <a:gd fmla="*/ 4860684 w 6806761" name="connsiteX105"/>
                <a:gd fmla="*/ 40184 h 709613" name="connsiteY105"/>
                <a:gd fmla="*/ 4972901 w 6806761" name="connsiteX106"/>
                <a:gd fmla="*/ 40184 h 709613" name="connsiteY106"/>
                <a:gd fmla="*/ 4972901 w 6806761" name="connsiteX107"/>
                <a:gd fmla="*/ 337245 h 709613" name="connsiteY107"/>
                <a:gd fmla="*/ 4884200 w 6806761" name="connsiteX108"/>
                <a:gd fmla="*/ 415826 h 709613" name="connsiteY108"/>
                <a:gd fmla="*/ 4860684 w 6806761" name="connsiteX109"/>
                <a:gd fmla="*/ 415826 h 709613" name="connsiteY109"/>
                <a:gd fmla="*/ 4860684 w 6806761" name="connsiteX110"/>
                <a:gd fmla="*/ 487561 h 709613" name="connsiteY110"/>
                <a:gd fmla="*/ 4888367 w 6806761" name="connsiteX111"/>
                <a:gd fmla="*/ 487561 h 709613" name="connsiteY111"/>
                <a:gd fmla="*/ 4878246 w 6806761" name="connsiteX112"/>
                <a:gd fmla="*/ 429816 h 709613" name="connsiteY112"/>
                <a:gd fmla="*/ 4962781 w 6806761" name="connsiteX113"/>
                <a:gd fmla="*/ 429816 h 709613" name="connsiteY113"/>
                <a:gd fmla="*/ 4983021 w 6806761" name="connsiteX114"/>
                <a:gd fmla="*/ 557213 h 709613" name="connsiteY114"/>
                <a:gd fmla="*/ 4899380 w 6806761" name="connsiteX115"/>
                <a:gd fmla="*/ 557213 h 709613" name="connsiteY115"/>
                <a:gd fmla="*/ 4891343 w 6806761" name="connsiteX116"/>
                <a:gd fmla="*/ 506611 h 709613" name="connsiteY116"/>
                <a:gd fmla="*/ 4870507 w 6806761" name="connsiteX117"/>
                <a:gd fmla="*/ 558701 h 709613" name="connsiteY117"/>
                <a:gd fmla="*/ 4657385 w 6806761" name="connsiteX118"/>
                <a:gd fmla="*/ 558701 h 709613" name="connsiteY118"/>
                <a:gd fmla="*/ 4657385 w 6806761" name="connsiteX119"/>
                <a:gd fmla="*/ 487561 h 709613" name="connsiteY119"/>
                <a:gd fmla="*/ 4770792 w 6806761" name="connsiteX120"/>
                <a:gd fmla="*/ 487561 h 709613" name="connsiteY120"/>
                <a:gd fmla="*/ 4770792 w 6806761" name="connsiteX121"/>
                <a:gd fmla="*/ 415826 h 709613" name="connsiteY121"/>
                <a:gd fmla="*/ 4660362 w 6806761" name="connsiteX122"/>
                <a:gd fmla="*/ 415826 h 709613" name="connsiteY122"/>
                <a:gd fmla="*/ 4660958 w 6806761" name="connsiteX123"/>
                <a:gd fmla="*/ 48220 h 709613" name="connsiteY123"/>
                <a:gd fmla="*/ 4613630 w 6806761" name="connsiteX124"/>
                <a:gd fmla="*/ 124420 h 709613" name="connsiteY124"/>
                <a:gd fmla="*/ 4613630 w 6806761" name="connsiteX125"/>
                <a:gd fmla="*/ 587276 h 709613" name="connsiteY125"/>
                <a:gd fmla="*/ 4535644 w 6806761" name="connsiteX126"/>
                <a:gd fmla="*/ 706934 h 709613" name="connsiteY126"/>
                <a:gd fmla="*/ 4458550 w 6806761" name="connsiteX127"/>
                <a:gd fmla="*/ 709613 h 709613" name="connsiteY127"/>
                <a:gd fmla="*/ 4456169 w 6806761" name="connsiteX128"/>
                <a:gd fmla="*/ 616446 h 709613" name="connsiteY128"/>
                <a:gd fmla="*/ 4524333 w 6806761" name="connsiteX129"/>
                <a:gd fmla="*/ 619423 h 709613" name="connsiteY129"/>
                <a:gd fmla="*/ 4525226 w 6806761" name="connsiteX130"/>
                <a:gd fmla="*/ 378024 h 709613" name="connsiteY130"/>
                <a:gd fmla="*/ 4432953 w 6806761" name="connsiteX131"/>
                <a:gd fmla="*/ 378024 h 709613" name="connsiteY131"/>
                <a:gd fmla="*/ 4432953 w 6806761" name="connsiteX132"/>
                <a:gd fmla="*/ 378021 h 709613" name="connsiteY132"/>
                <a:gd fmla="*/ 181908 w 6806761" name="connsiteX133"/>
                <a:gd fmla="*/ 378021 h 709613" name="connsiteY133"/>
                <a:gd fmla="*/ 181908 w 6806761" name="connsiteX134"/>
                <a:gd fmla="*/ 378022 h 709613" name="connsiteY134"/>
                <a:gd fmla="*/ 0 w 6806761" name="connsiteX135"/>
                <a:gd fmla="*/ 340222 h 709613" name="connsiteY135"/>
                <a:gd fmla="*/ 181908 w 6806761" name="connsiteX136"/>
                <a:gd fmla="*/ 302422 h 709613" name="connsiteY136"/>
                <a:gd fmla="*/ 181908 w 6806761" name="connsiteX137"/>
                <a:gd fmla="*/ 302421 h 709613" name="connsiteY137"/>
                <a:gd fmla="*/ 4435037 w 6806761" name="connsiteX138"/>
                <a:gd fmla="*/ 302421 h 709613" name="connsiteY138"/>
                <a:gd fmla="*/ 4435037 w 6806761" name="connsiteX139"/>
                <a:gd fmla="*/ 303907 h 709613" name="connsiteY139"/>
                <a:gd fmla="*/ 4525226 w 6806761" name="connsiteX140"/>
                <a:gd fmla="*/ 303907 h 709613" name="connsiteY140"/>
                <a:gd fmla="*/ 4525226 w 6806761" name="connsiteX141"/>
                <a:gd fmla="*/ 207169 h 709613" name="connsiteY141"/>
                <a:gd fmla="*/ 4432655 w 6806761" name="connsiteX142"/>
                <a:gd fmla="*/ 207169 h 709613" name="connsiteY142"/>
                <a:gd fmla="*/ 4432655 w 6806761" name="connsiteX143"/>
                <a:gd fmla="*/ 139899 h 709613" name="connsiteY143"/>
                <a:gd fmla="*/ 4500818 w 6806761" name="connsiteX144"/>
                <a:gd fmla="*/ 139601 h 709613" name="connsiteY144"/>
                <a:gd fmla="*/ 4508260 w 6806761" name="connsiteX145"/>
                <a:gd fmla="*/ 129481 h 709613" name="connsiteY145"/>
                <a:gd fmla="*/ 4430274 w 6806761" name="connsiteX146"/>
                <a:gd fmla="*/ 8335 h 709613" name="connsiteY146"/>
                <a:gd fmla="*/ 4531774 w 6806761" name="connsiteX147"/>
                <a:gd fmla="*/ 8037 h 709613" name="connsiteY147"/>
                <a:gd fmla="*/ 4561242 w 6806761" name="connsiteX148"/>
                <a:gd fmla="*/ 54174 h 709613" name="connsiteY148"/>
                <a:gd fmla="*/ 4591603 w 6806761" name="connsiteX149"/>
                <a:gd fmla="*/ 7739 h 709613" name="connsiteY149"/>
                <a:gd fmla="*/ 4686853 w 6806761" name="connsiteX150"/>
                <a:gd fmla="*/ 7739 h 709613" name="connsiteY150"/>
                <a:gd fmla="*/ 4666017 w 6806761" name="connsiteX151"/>
                <a:gd fmla="*/ 40184 h 709613" name="connsiteY151"/>
                <a:gd fmla="*/ 4770792 w 6806761" name="connsiteX152"/>
                <a:gd fmla="*/ 40184 h 709613" name="connsiteY152"/>
                <a:gd fmla="*/ 5574762 w 6806761" name="connsiteX153"/>
                <a:gd fmla="*/ 0 h 709613" name="connsiteY153"/>
                <a:gd fmla="*/ 5555117 w 6806761" name="connsiteX154"/>
                <a:gd fmla="*/ 74712 h 709613" name="connsiteY154"/>
                <a:gd fmla="*/ 5347055 w 6806761" name="connsiteX155"/>
                <a:gd fmla="*/ 94060 h 709613" name="connsiteY155"/>
                <a:gd fmla="*/ 5347055 w 6806761" name="connsiteX156"/>
                <a:gd fmla="*/ 535186 h 709613" name="connsiteY156"/>
                <a:gd fmla="*/ 5272343 w 6806761" name="connsiteX157"/>
                <a:gd fmla="*/ 568821 h 709613" name="connsiteY157"/>
                <a:gd fmla="*/ 5272343 w 6806761" name="connsiteX158"/>
                <a:gd fmla="*/ 24408 h 709613" name="connsiteY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b="b" l="l" r="r" t="t"/>
              <a:pathLst>
                <a:path h="709613" w="6806761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" name="组合 5"/>
          <p:cNvGrpSpPr/>
          <p:nvPr/>
        </p:nvGrpSpPr>
        <p:grpSpPr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98C01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简约思维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        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230124"/>
            <a:ext cx="10417175" cy="2007164"/>
          </a:xfrm>
          <a:prstGeom prst="snip1Rect">
            <a:avLst>
              <a:gd fmla="val 39153" name="adj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081" l="3232" r="98099" t="3838">
                        <a14:foregroundMark x1="11787" x2="54373" y1="6610" y2="6610"/>
                        <a14:foregroundMark x1="92776" x2="89354" y1="91258" y2="73987"/>
                        <a14:foregroundMark x1="92015" x2="89734" y1="90192" y2="77399"/>
                        <a14:foregroundMark x1="79848" x2="79468" y1="18763" y2="15139"/>
                        <a14:foregroundMark x1="51711" x2="76046" y1="82942" y2="88486"/>
                        <a14:foregroundMark x1="73764" x2="69011" y1="15565" y2="47122"/>
                        <a14:foregroundMark x1="69392" x2="51331" y1="23454" y2="86354"/>
                        <a14:backgroundMark x1="79468" x2="79278" y1="17484" y2="17484"/>
                        <a14:backgroundMark x1="79278" x2="79278" y1="17058" y2="1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9" y="3495476"/>
            <a:ext cx="3771190" cy="3362524"/>
          </a:xfrm>
          <a:prstGeom prst="rect">
            <a:avLst/>
          </a:prstGeom>
        </p:spPr>
      </p:pic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515400" y="1844824"/>
            <a:ext cx="32054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mtClean="0" sz="3400"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专注，少即是多</a:t>
            </a: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4322" y="4292659"/>
            <a:ext cx="706195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HTC正在没落，这是个毋庸置疑的事实。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根本问题是，HTC在产品定位和产品规划上出了问题。HTC One x，Buffterfly，One每款都是旗舰，但都淹没于机海。</a:t>
            </a: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0042" y="2574682"/>
            <a:ext cx="9001633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    大道至简，越简单的东西越容易传播，越难做。专注才有力量，才能做到极致。尤其在创业时期，做不到专注，就没有可能生存下去。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2762" y="5684478"/>
            <a:ext cx="4187405" cy="400110"/>
            <a:chOff x="2267759" y="5701994"/>
            <a:chExt cx="5934265" cy="454922"/>
          </a:xfrm>
        </p:grpSpPr>
        <p:sp>
          <p:nvSpPr>
            <p:cNvPr id="19" name="矩形 18"/>
            <p:cNvSpPr/>
            <p:nvPr/>
          </p:nvSpPr>
          <p:spPr>
            <a:xfrm>
              <a:off x="2362865" y="5701995"/>
              <a:ext cx="5839159" cy="45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黑体"/>
                  <a:ea charset="-122" panose="02010609060101010101" pitchFamily="49" typeface="黑体"/>
                  <a:cs charset="-122" panose="02010600040101010101" pitchFamily="2" typeface="华文黑体"/>
                </a:rPr>
                <a:t>请问：三星为什么能够屹立不倒？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1" name="半闭框 20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半闭框 21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97820353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http://www.ypppt.com/</Company>
  <PresentationFormat>宽屏</PresentationFormat>
  <Paragraphs>282</Paragraphs>
  <Slides>35</Slides>
  <Notes>0</Notes>
  <TotalTime>2738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8">
      <vt:lpstr>Arial</vt:lpstr>
      <vt:lpstr>Calibri Light</vt:lpstr>
      <vt:lpstr>Calibri</vt:lpstr>
      <vt:lpstr>宋体</vt:lpstr>
      <vt:lpstr>方正粗倩简体</vt:lpstr>
      <vt:lpstr>方正大黑简体</vt:lpstr>
      <vt:lpstr>华文黑体</vt:lpstr>
      <vt:lpstr>方正超粗黑简体</vt:lpstr>
      <vt:lpstr>微软雅黑</vt:lpstr>
      <vt:lpstr>汉仪菱心体简</vt:lpstr>
      <vt:lpstr>黑体</vt:lpstr>
      <vt:lpstr>方正大标宋简体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2012-06-06T01:30:27Z</dcterms:created>
  <cp:lastModifiedBy>Administrator</cp:lastModifiedBy>
  <dcterms:modified xsi:type="dcterms:W3CDTF">2021-08-22T05:52:29Z</dcterms:modified>
  <cp:revision>164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2052-8.1.0.2424</vt:lpwstr>
  </property>
</Properties>
</file>