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Lst>
  <p:notesMasterIdLst>
    <p:notesMasterId r:id="rId4"/>
  </p:notesMasterIdLst>
  <p:sldIdLst>
    <p:sldId id="333" r:id="rId5"/>
    <p:sldId id="337" r:id="rId6"/>
    <p:sldId id="336" r:id="rId7"/>
    <p:sldId id="341" r:id="rId8"/>
    <p:sldId id="335" r:id="rId9"/>
    <p:sldId id="347" r:id="rId10"/>
    <p:sldId id="348" r:id="rId11"/>
    <p:sldId id="338" r:id="rId12"/>
    <p:sldId id="349" r:id="rId13"/>
    <p:sldId id="350" r:id="rId14"/>
    <p:sldId id="339" r:id="rId15"/>
    <p:sldId id="343" r:id="rId16"/>
    <p:sldId id="351" r:id="rId17"/>
    <p:sldId id="344" r:id="rId18"/>
    <p:sldId id="352" r:id="rId19"/>
    <p:sldId id="353" r:id="rId20"/>
    <p:sldId id="345" r:id="rId21"/>
    <p:sldId id="354" r:id="rId22"/>
    <p:sldId id="355" r:id="rId23"/>
    <p:sldId id="346" r:id="rId24"/>
    <p:sldId id="356" r:id="rId25"/>
    <p:sldId id="357" r:id="rId26"/>
    <p:sldId id="33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6314" autoAdjust="0"/>
  </p:normalViewPr>
  <p:slideViewPr>
    <p:cSldViewPr snapToGrid="0">
      <p:cViewPr varScale="1">
        <p:scale>
          <a:sx n="108" d="100"/>
          <a:sy n="108" d="100"/>
        </p:scale>
        <p:origin x="732"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25.xml" Type="http://schemas.openxmlformats.org/officeDocument/2006/relationships/tags"/><Relationship Id="rId29" Target="presProps.xml" Type="http://schemas.openxmlformats.org/officeDocument/2006/relationships/presProps"/><Relationship Id="rId3" Target="slideMasters/slideMaster2.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2020/12/8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extLst>
      <p:ext uri="{BB962C8B-B14F-4D97-AF65-F5344CB8AC3E}">
        <p14:creationId val="111772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67343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394230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173932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54253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92137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11751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316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36301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519836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007524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00617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2020/12/8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5949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media/image4.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 Id="rId8" Target="../tags/tag4.xml" Type="http://schemas.openxmlformats.org/officeDocument/2006/relationships/tags"/><Relationship Id="rId9" Target="../tags/tag5.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3.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1.xml" Type="http://schemas.openxmlformats.org/officeDocument/2006/relationships/tags"/><Relationship Id="rId11" Target="../tags/tag22.xml" Type="http://schemas.openxmlformats.org/officeDocument/2006/relationships/tags"/><Relationship Id="rId12" Target="../tags/tag23.xml" Type="http://schemas.openxmlformats.org/officeDocument/2006/relationships/tags"/><Relationship Id="rId13" Target="../tags/tag24.xml" Type="http://schemas.openxmlformats.org/officeDocument/2006/relationships/tags"/><Relationship Id="rId14" Target="../media/image4.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 Id="rId9" Target="../tags/tag2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8" name="PA-10224">
            <a:extLst>
              <a:ext uri="{FF2B5EF4-FFF2-40B4-BE49-F238E27FC236}">
                <a16:creationId xmlns:a16="http://schemas.microsoft.com/office/drawing/2014/main" id="{F94FFD0C-8171-4429-B66B-FA294AEF3174}"/>
              </a:ext>
            </a:extLst>
          </p:cNvPr>
          <p:cNvSpPr txBox="1"/>
          <p:nvPr>
            <p:custDataLst>
              <p:tags r:id="rId5"/>
            </p:custDataLst>
          </p:nvPr>
        </p:nvSpPr>
        <p:spPr>
          <a:xfrm>
            <a:off x="3730689" y="3738394"/>
            <a:ext cx="5658472" cy="4572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C00000"/>
                </a:solidFill>
                <a:effectLst/>
                <a:uLnTx/>
                <a:uFillTx/>
                <a:cs typeface="+mn-ea"/>
                <a:sym typeface="+mn-lt"/>
              </a:rPr>
              <a:t>聚焦国旗法国徽法 修正草案五大看点</a:t>
            </a:r>
          </a:p>
        </p:txBody>
      </p:sp>
      <p:grpSp>
        <p:nvGrpSpPr>
          <p:cNvPr id="22" name="组合 21">
            <a:extLst>
              <a:ext uri="{FF2B5EF4-FFF2-40B4-BE49-F238E27FC236}">
                <a16:creationId xmlns:a16="http://schemas.microsoft.com/office/drawing/2014/main" id="{989B67DA-9860-485C-B3AC-AC23567D6685}"/>
              </a:ext>
            </a:extLst>
          </p:cNvPr>
          <p:cNvGrpSpPr/>
          <p:nvPr/>
        </p:nvGrpSpPr>
        <p:grpSpPr>
          <a:xfrm>
            <a:off x="6985874" y="4422318"/>
            <a:ext cx="2418334" cy="365760"/>
            <a:chOff x="7558778" y="3864135"/>
            <a:chExt cx="2418334" cy="365760"/>
          </a:xfrm>
        </p:grpSpPr>
        <p:sp>
          <p:nvSpPr>
            <p:cNvPr id="23" name="PA-椭圆 15">
              <a:extLst>
                <a:ext uri="{FF2B5EF4-FFF2-40B4-BE49-F238E27FC236}">
                  <a16:creationId xmlns:a16="http://schemas.microsoft.com/office/drawing/2014/main" id="{86BB88D6-54CB-40E6-8742-BF440575786B}"/>
                </a:ext>
              </a:extLst>
            </p:cNvPr>
            <p:cNvSpPr>
              <a:spLocks noChangeArrowheads="1"/>
            </p:cNvSpPr>
            <p:nvPr>
              <p:custDataLst>
                <p:tags r:id="rId6"/>
              </p:custDataLst>
            </p:nvPr>
          </p:nvSpPr>
          <p:spPr bwMode="auto">
            <a:xfrm>
              <a:off x="7558778"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24" name="Group 16">
              <a:extLst>
                <a:ext uri="{FF2B5EF4-FFF2-40B4-BE49-F238E27FC236}">
                  <a16:creationId xmlns:a16="http://schemas.microsoft.com/office/drawing/2014/main" id="{15E07D67-E644-4E39-B31A-4D42E12F0B3D}"/>
                </a:ext>
              </a:extLst>
            </p:cNvPr>
            <p:cNvGrpSpPr/>
            <p:nvPr/>
          </p:nvGrpSpPr>
          <p:grpSpPr>
            <a:xfrm>
              <a:off x="7652854" y="3971737"/>
              <a:ext cx="104799" cy="168447"/>
              <a:chOff x="4441" y="3144"/>
              <a:chExt cx="215" cy="345"/>
            </a:xfrm>
            <a:solidFill>
              <a:schemeClr val="bg1"/>
            </a:solidFill>
          </p:grpSpPr>
          <p:sp>
            <p:nvSpPr>
              <p:cNvPr id="26" name="PA-任意多边形 17">
                <a:extLst>
                  <a:ext uri="{FF2B5EF4-FFF2-40B4-BE49-F238E27FC236}">
                    <a16:creationId xmlns:a16="http://schemas.microsoft.com/office/drawing/2014/main" id="{38485E34-F055-4E98-85A6-22136A7ABE14}"/>
                  </a:ext>
                </a:extLst>
              </p:cNvPr>
              <p:cNvSpPr>
                <a:spLocks noEditPoints="1"/>
              </p:cNvSpPr>
              <p:nvPr>
                <p:custDataLst>
                  <p:tags r:id="rId7"/>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27" name="PA-任意多边形 18">
                <a:extLst>
                  <a:ext uri="{FF2B5EF4-FFF2-40B4-BE49-F238E27FC236}">
                    <a16:creationId xmlns:a16="http://schemas.microsoft.com/office/drawing/2014/main" id="{4D746777-42A9-43D6-A824-0FFC97FDB782}"/>
                  </a:ext>
                </a:extLst>
              </p:cNvPr>
              <p:cNvSpPr/>
              <p:nvPr>
                <p:custDataLst>
                  <p:tags r:id="rId8"/>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25" name="PA-102218">
              <a:extLst>
                <a:ext uri="{FF2B5EF4-FFF2-40B4-BE49-F238E27FC236}">
                  <a16:creationId xmlns:a16="http://schemas.microsoft.com/office/drawing/2014/main" id="{FB046456-E858-4B0C-A035-C523E3CA6592}"/>
                </a:ext>
              </a:extLst>
            </p:cNvPr>
            <p:cNvSpPr txBox="1">
              <a:spLocks noChangeArrowheads="1"/>
            </p:cNvSpPr>
            <p:nvPr>
              <p:custDataLst>
                <p:tags r:id="rId9"/>
              </p:custDataLst>
            </p:nvPr>
          </p:nvSpPr>
          <p:spPr bwMode="auto">
            <a:xfrm>
              <a:off x="7906694" y="3864135"/>
              <a:ext cx="2070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日期：202X年X月</a:t>
              </a:r>
            </a:p>
          </p:txBody>
        </p:sp>
      </p:grpSp>
      <p:grpSp>
        <p:nvGrpSpPr>
          <p:cNvPr id="28" name="组合 27">
            <a:extLst>
              <a:ext uri="{FF2B5EF4-FFF2-40B4-BE49-F238E27FC236}">
                <a16:creationId xmlns:a16="http://schemas.microsoft.com/office/drawing/2014/main" id="{B90B47E1-A1D8-4319-9E00-990533216AFF}"/>
              </a:ext>
            </a:extLst>
          </p:cNvPr>
          <p:cNvGrpSpPr/>
          <p:nvPr/>
        </p:nvGrpSpPr>
        <p:grpSpPr>
          <a:xfrm>
            <a:off x="3814170" y="4440646"/>
            <a:ext cx="2327635" cy="365760"/>
            <a:chOff x="5232362" y="3890101"/>
            <a:chExt cx="2327635" cy="365760"/>
          </a:xfrm>
        </p:grpSpPr>
        <p:sp>
          <p:nvSpPr>
            <p:cNvPr id="29" name="PA-椭圆 10">
              <a:extLst>
                <a:ext uri="{FF2B5EF4-FFF2-40B4-BE49-F238E27FC236}">
                  <a16:creationId xmlns:a16="http://schemas.microsoft.com/office/drawing/2014/main" id="{AA18A118-C8A0-4B5D-BBC2-ADF0640FBD18}"/>
                </a:ext>
              </a:extLst>
            </p:cNvPr>
            <p:cNvSpPr>
              <a:spLocks noChangeArrowheads="1"/>
            </p:cNvSpPr>
            <p:nvPr>
              <p:custDataLst>
                <p:tags r:id="rId10"/>
              </p:custDataLst>
            </p:nvPr>
          </p:nvSpPr>
          <p:spPr bwMode="auto">
            <a:xfrm>
              <a:off x="5232362"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30" name="组合 29">
              <a:extLst>
                <a:ext uri="{FF2B5EF4-FFF2-40B4-BE49-F238E27FC236}">
                  <a16:creationId xmlns:a16="http://schemas.microsoft.com/office/drawing/2014/main" id="{F534D64E-F74B-416F-B33C-585953D16BBE}"/>
                </a:ext>
              </a:extLst>
            </p:cNvPr>
            <p:cNvGrpSpPr/>
            <p:nvPr/>
          </p:nvGrpSpPr>
          <p:grpSpPr>
            <a:xfrm>
              <a:off x="5311947" y="3976988"/>
              <a:ext cx="133781" cy="152080"/>
              <a:chOff x="860980" y="3583766"/>
              <a:chExt cx="100336" cy="114060"/>
            </a:xfrm>
            <a:solidFill>
              <a:schemeClr val="bg1"/>
            </a:solidFill>
          </p:grpSpPr>
          <p:sp>
            <p:nvSpPr>
              <p:cNvPr id="32" name="PA-任意多边形 12">
                <a:extLst>
                  <a:ext uri="{FF2B5EF4-FFF2-40B4-BE49-F238E27FC236}">
                    <a16:creationId xmlns:a16="http://schemas.microsoft.com/office/drawing/2014/main" id="{E8D737A6-16F3-4FDB-B04B-07B4502909C3}"/>
                  </a:ext>
                </a:extLst>
              </p:cNvPr>
              <p:cNvSpPr>
                <a:spLocks noEditPoints="1"/>
              </p:cNvSpPr>
              <p:nvPr>
                <p:custDataLst>
                  <p:tags r:id="rId11"/>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33" name="PA-任意多边形 13">
                <a:extLst>
                  <a:ext uri="{FF2B5EF4-FFF2-40B4-BE49-F238E27FC236}">
                    <a16:creationId xmlns:a16="http://schemas.microsoft.com/office/drawing/2014/main" id="{8D889405-C4B9-4B7B-B8C7-1DF0B58775E9}"/>
                  </a:ext>
                </a:extLst>
              </p:cNvPr>
              <p:cNvSpPr/>
              <p:nvPr>
                <p:custDataLst>
                  <p:tags r:id="rId12"/>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31" name="PA-102219">
              <a:extLst>
                <a:ext uri="{FF2B5EF4-FFF2-40B4-BE49-F238E27FC236}">
                  <a16:creationId xmlns:a16="http://schemas.microsoft.com/office/drawing/2014/main" id="{67720F2F-635C-4D06-B124-FCC54228031A}"/>
                </a:ext>
              </a:extLst>
            </p:cNvPr>
            <p:cNvSpPr/>
            <p:nvPr>
              <p:custDataLst>
                <p:tags r:id="rId13"/>
              </p:custDataLst>
            </p:nvPr>
          </p:nvSpPr>
          <p:spPr>
            <a:xfrm>
              <a:off x="5561018" y="3890101"/>
              <a:ext cx="19989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汇报人：优页PPT</a:t>
              </a:r>
            </a:p>
          </p:txBody>
        </p:sp>
      </p:grpSp>
      <p:grpSp>
        <p:nvGrpSpPr>
          <p:cNvPr id="40" name="组合 39">
            <a:extLst>
              <a:ext uri="{FF2B5EF4-FFF2-40B4-BE49-F238E27FC236}">
                <a16:creationId xmlns:a16="http://schemas.microsoft.com/office/drawing/2014/main" id="{CC9F41FF-EEA8-4EB0-83C2-403F06768E18}"/>
              </a:ext>
            </a:extLst>
          </p:cNvPr>
          <p:cNvGrpSpPr/>
          <p:nvPr/>
        </p:nvGrpSpPr>
        <p:grpSpPr>
          <a:xfrm>
            <a:off x="2551588" y="3959622"/>
            <a:ext cx="7934510" cy="15223"/>
            <a:chOff x="3364949" y="1718469"/>
            <a:chExt cx="7934510" cy="15223"/>
          </a:xfrm>
        </p:grpSpPr>
        <p:cxnSp>
          <p:nvCxnSpPr>
            <p:cNvPr id="41" name="直接连接符 40">
              <a:extLst>
                <a:ext uri="{FF2B5EF4-FFF2-40B4-BE49-F238E27FC236}">
                  <a16:creationId xmlns:a16="http://schemas.microsoft.com/office/drawing/2014/main" id="{BBBA18C2-3F5C-48B3-B043-93A24E72891F}"/>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42" name="直接连接符 41">
              <a:extLst>
                <a:ext uri="{FF2B5EF4-FFF2-40B4-BE49-F238E27FC236}">
                  <a16:creationId xmlns:a16="http://schemas.microsoft.com/office/drawing/2014/main" id="{A689152C-F014-439F-A3A0-3B8F337396A7}"/>
                </a:ext>
              </a:extLst>
            </p:cNvPr>
            <p:cNvCxnSpPr/>
            <p:nvPr/>
          </p:nvCxnSpPr>
          <p:spPr>
            <a:xfrm flipH="1">
              <a:off x="10219459" y="171846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43" name="矩形 42">
            <a:extLst>
              <a:ext uri="{FF2B5EF4-FFF2-40B4-BE49-F238E27FC236}">
                <a16:creationId xmlns:a16="http://schemas.microsoft.com/office/drawing/2014/main" id="{B1E4C0C6-4C24-4154-B119-189878224735}"/>
              </a:ext>
            </a:extLst>
          </p:cNvPr>
          <p:cNvSpPr/>
          <p:nvPr/>
        </p:nvSpPr>
        <p:spPr>
          <a:xfrm>
            <a:off x="1508954" y="2251632"/>
            <a:ext cx="9933745" cy="1432560"/>
          </a:xfrm>
          <a:prstGeom prst="rect">
            <a:avLst/>
          </a:prstGeom>
        </p:spPr>
        <p:txBody>
          <a:bodyPr wrap="square">
            <a:spAutoFit/>
          </a:bodyPr>
          <a:lstStyle/>
          <a:p>
            <a:pPr algn="ctr" eaLnBrk="0" fontAlgn="base" hangingPunct="0">
              <a:spcBef>
                <a:spcPct val="0"/>
              </a:spcBef>
              <a:spcAft>
                <a:spcPct val="0"/>
              </a:spcAft>
            </a:pPr>
            <a:r>
              <a:rPr altLang="en-US" b="1" lang="zh-CN" spc="300" sz="88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国旗国徽的尊严</a:t>
            </a:r>
          </a:p>
        </p:txBody>
      </p:sp>
      <p:sp>
        <p:nvSpPr>
          <p:cNvPr id="44" name="矩形 43">
            <a:extLst>
              <a:ext uri="{FF2B5EF4-FFF2-40B4-BE49-F238E27FC236}">
                <a16:creationId xmlns:a16="http://schemas.microsoft.com/office/drawing/2014/main" id="{4C7783A3-E7DC-4124-969F-935537BE9C18}"/>
              </a:ext>
            </a:extLst>
          </p:cNvPr>
          <p:cNvSpPr/>
          <p:nvPr/>
        </p:nvSpPr>
        <p:spPr>
          <a:xfrm>
            <a:off x="2864807" y="1027792"/>
            <a:ext cx="7474638" cy="13106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如何加强维护</a:t>
            </a:r>
          </a:p>
        </p:txBody>
      </p:sp>
      <p:pic>
        <p:nvPicPr>
          <p:cNvPr id="9" name="图片 8">
            <a:extLst>
              <a:ext uri="{FF2B5EF4-FFF2-40B4-BE49-F238E27FC236}">
                <a16:creationId xmlns:a16="http://schemas.microsoft.com/office/drawing/2014/main" id="{9288CDF8-51A0-4E97-B78C-022142381D65}"/>
              </a:ext>
            </a:extLst>
          </p:cNvPr>
          <p:cNvPicPr>
            <a:picLocks noChangeAspect="1"/>
          </p:cNvPicPr>
          <p:nvPr/>
        </p:nvPicPr>
        <p:blipFill>
          <a:blip r:embed="rId14">
            <a:extLst>
              <a:ext uri="{28A0092B-C50C-407E-A947-70E740481C1C}">
                <a14:useLocalDpi val="0"/>
              </a:ext>
            </a:extLst>
          </a:blip>
          <a:stretch>
            <a:fillRect/>
          </a:stretch>
        </p:blipFill>
        <p:spPr>
          <a:xfrm>
            <a:off x="808239" y="285916"/>
            <a:ext cx="1743349" cy="1743349"/>
          </a:xfrm>
          <a:prstGeom prst="rect">
            <a:avLst/>
          </a:prstGeom>
        </p:spPr>
      </p:pic>
    </p:spTree>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4"/>
                                        </p:tgtEl>
                                        <p:attrNameLst>
                                          <p:attrName>style.visibility</p:attrName>
                                        </p:attrNameLst>
                                      </p:cBhvr>
                                      <p:to>
                                        <p:strVal val="visible"/>
                                      </p:to>
                                    </p:set>
                                    <p:anim by="(-#ppt_w*2)" calcmode="lin" valueType="num">
                                      <p:cBhvr rctx="PPT">
                                        <p:cTn autoRev="1" dur="500" fill="hold" id="12">
                                          <p:stCondLst>
                                            <p:cond delay="0"/>
                                          </p:stCondLst>
                                        </p:cTn>
                                        <p:tgtEl>
                                          <p:spTgt spid="44"/>
                                        </p:tgtEl>
                                        <p:attrNameLst>
                                          <p:attrName>ppt_w</p:attrName>
                                        </p:attrNameLst>
                                      </p:cBhvr>
                                    </p:anim>
                                    <p:anim by="(#ppt_w*0.50)" calcmode="lin" valueType="num">
                                      <p:cBhvr>
                                        <p:cTn autoRev="1" decel="50000" dur="500" fill="hold" id="13">
                                          <p:stCondLst>
                                            <p:cond delay="0"/>
                                          </p:stCondLst>
                                        </p:cTn>
                                        <p:tgtEl>
                                          <p:spTgt spid="44"/>
                                        </p:tgtEl>
                                        <p:attrNameLst>
                                          <p:attrName>ppt_x</p:attrName>
                                        </p:attrNameLst>
                                      </p:cBhvr>
                                    </p:anim>
                                    <p:anim calcmode="lin" from="(-#ppt_h/2)" to="(#ppt_y)" valueType="num">
                                      <p:cBhvr>
                                        <p:cTn dur="1000" fill="hold" id="14">
                                          <p:stCondLst>
                                            <p:cond delay="0"/>
                                          </p:stCondLst>
                                        </p:cTn>
                                        <p:tgtEl>
                                          <p:spTgt spid="44"/>
                                        </p:tgtEl>
                                        <p:attrNameLst>
                                          <p:attrName>ppt_y</p:attrName>
                                        </p:attrNameLst>
                                      </p:cBhvr>
                                    </p:anim>
                                    <p:animRot by="21600000">
                                      <p:cBhvr>
                                        <p:cTn dur="1000" fill="hold" id="15">
                                          <p:stCondLst>
                                            <p:cond delay="0"/>
                                          </p:stCondLst>
                                        </p:cTn>
                                        <p:tgtEl>
                                          <p:spTgt spid="44"/>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56" presetSubtype="0">
                                  <p:stCondLst>
                                    <p:cond delay="0"/>
                                  </p:stCondLst>
                                  <p:iterate type="lt">
                                    <p:tmPct val="10000"/>
                                  </p:iterate>
                                  <p:childTnLst>
                                    <p:set>
                                      <p:cBhvr>
                                        <p:cTn dur="1" fill="hold" id="19">
                                          <p:stCondLst>
                                            <p:cond delay="0"/>
                                          </p:stCondLst>
                                        </p:cTn>
                                        <p:tgtEl>
                                          <p:spTgt spid="43"/>
                                        </p:tgtEl>
                                        <p:attrNameLst>
                                          <p:attrName>style.visibility</p:attrName>
                                        </p:attrNameLst>
                                      </p:cBhvr>
                                      <p:to>
                                        <p:strVal val="visible"/>
                                      </p:to>
                                    </p:set>
                                    <p:anim by="(-#ppt_w*2)" calcmode="lin" valueType="num">
                                      <p:cBhvr rctx="PPT">
                                        <p:cTn autoRev="1" dur="500" fill="hold" id="20">
                                          <p:stCondLst>
                                            <p:cond delay="0"/>
                                          </p:stCondLst>
                                        </p:cTn>
                                        <p:tgtEl>
                                          <p:spTgt spid="43"/>
                                        </p:tgtEl>
                                        <p:attrNameLst>
                                          <p:attrName>ppt_w</p:attrName>
                                        </p:attrNameLst>
                                      </p:cBhvr>
                                    </p:anim>
                                    <p:anim by="(#ppt_w*0.50)" calcmode="lin" valueType="num">
                                      <p:cBhvr>
                                        <p:cTn autoRev="1" decel="50000" dur="500" fill="hold" id="21">
                                          <p:stCondLst>
                                            <p:cond delay="0"/>
                                          </p:stCondLst>
                                        </p:cTn>
                                        <p:tgtEl>
                                          <p:spTgt spid="43"/>
                                        </p:tgtEl>
                                        <p:attrNameLst>
                                          <p:attrName>ppt_x</p:attrName>
                                        </p:attrNameLst>
                                      </p:cBhvr>
                                    </p:anim>
                                    <p:anim calcmode="lin" from="(-#ppt_h/2)" to="(#ppt_y)" valueType="num">
                                      <p:cBhvr>
                                        <p:cTn dur="1000" fill="hold" id="22">
                                          <p:stCondLst>
                                            <p:cond delay="0"/>
                                          </p:stCondLst>
                                        </p:cTn>
                                        <p:tgtEl>
                                          <p:spTgt spid="43"/>
                                        </p:tgtEl>
                                        <p:attrNameLst>
                                          <p:attrName>ppt_y</p:attrName>
                                        </p:attrNameLst>
                                      </p:cBhvr>
                                    </p:anim>
                                    <p:animRot by="21600000">
                                      <p:cBhvr>
                                        <p:cTn dur="1000" fill="hold" id="23">
                                          <p:stCondLst>
                                            <p:cond delay="0"/>
                                          </p:stCondLst>
                                        </p:cTn>
                                        <p:tgtEl>
                                          <p:spTgt spid="43"/>
                                        </p:tgtEl>
                                        <p:attrNameLst>
                                          <p:attrName>r</p:attrName>
                                        </p:attrNameLst>
                                      </p:cBhvr>
                                    </p:animRo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6" presetSubtype="21">
                                  <p:stCondLst>
                                    <p:cond delay="0"/>
                                  </p:stCondLst>
                                  <p:childTnLst>
                                    <p:set>
                                      <p:cBhvr>
                                        <p:cTn dur="1" fill="hold" id="27">
                                          <p:stCondLst>
                                            <p:cond delay="0"/>
                                          </p:stCondLst>
                                        </p:cTn>
                                        <p:tgtEl>
                                          <p:spTgt spid="18"/>
                                        </p:tgtEl>
                                        <p:attrNameLst>
                                          <p:attrName>style.visibility</p:attrName>
                                        </p:attrNameLst>
                                      </p:cBhvr>
                                      <p:to>
                                        <p:strVal val="visible"/>
                                      </p:to>
                                    </p:set>
                                    <p:animEffect filter="barn(inVertical)" transition="in">
                                      <p:cBhvr>
                                        <p:cTn dur="500" id="28"/>
                                        <p:tgtEl>
                                          <p:spTgt spid="18"/>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28"/>
                                        </p:tgtEl>
                                        <p:attrNameLst>
                                          <p:attrName>style.visibility</p:attrName>
                                        </p:attrNameLst>
                                      </p:cBhvr>
                                      <p:to>
                                        <p:strVal val="visible"/>
                                      </p:to>
                                    </p:set>
                                    <p:animEffect filter="fade" transition="in">
                                      <p:cBhvr>
                                        <p:cTn dur="1000" id="33"/>
                                        <p:tgtEl>
                                          <p:spTgt spid="28"/>
                                        </p:tgtEl>
                                      </p:cBhvr>
                                    </p:animEffect>
                                    <p:anim calcmode="lin" valueType="num">
                                      <p:cBhvr>
                                        <p:cTn dur="1000" fill="hold" id="34"/>
                                        <p:tgtEl>
                                          <p:spTgt spid="28"/>
                                        </p:tgtEl>
                                        <p:attrNameLst>
                                          <p:attrName>ppt_x</p:attrName>
                                        </p:attrNameLst>
                                      </p:cBhvr>
                                      <p:tavLst>
                                        <p:tav tm="0">
                                          <p:val>
                                            <p:strVal val="#ppt_x"/>
                                          </p:val>
                                        </p:tav>
                                        <p:tav tm="100000">
                                          <p:val>
                                            <p:strVal val="#ppt_x"/>
                                          </p:val>
                                        </p:tav>
                                      </p:tavLst>
                                    </p:anim>
                                    <p:anim calcmode="lin" valueType="num">
                                      <p:cBhvr>
                                        <p:cTn dur="1000" fill="hold" id="35"/>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1000" id="40"/>
                                        <p:tgtEl>
                                          <p:spTgt spid="22"/>
                                        </p:tgtEl>
                                      </p:cBhvr>
                                    </p:animEffect>
                                    <p:anim calcmode="lin" valueType="num">
                                      <p:cBhvr>
                                        <p:cTn dur="1000" fill="hold" id="41"/>
                                        <p:tgtEl>
                                          <p:spTgt spid="22"/>
                                        </p:tgtEl>
                                        <p:attrNameLst>
                                          <p:attrName>ppt_x</p:attrName>
                                        </p:attrNameLst>
                                      </p:cBhvr>
                                      <p:tavLst>
                                        <p:tav tm="0">
                                          <p:val>
                                            <p:strVal val="#ppt_x"/>
                                          </p:val>
                                        </p:tav>
                                        <p:tav tm="100000">
                                          <p:val>
                                            <p:strVal val="#ppt_x"/>
                                          </p:val>
                                        </p:tav>
                                      </p:tavLst>
                                    </p:anim>
                                    <p:anim calcmode="lin" valueType="num">
                                      <p:cBhvr>
                                        <p:cTn dur="1000" fill="hold" id="42"/>
                                        <p:tgtEl>
                                          <p:spTgt spid="22"/>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1000"/>
                            </p:stCondLst>
                            <p:childTnLst>
                              <p:par>
                                <p:cTn fill="hold" id="44" nodeType="afterEffect" presetClass="entr" presetID="16" presetSubtype="21">
                                  <p:stCondLst>
                                    <p:cond delay="0"/>
                                  </p:stCondLst>
                                  <p:childTnLst>
                                    <p:set>
                                      <p:cBhvr>
                                        <p:cTn dur="1" fill="hold" id="45">
                                          <p:stCondLst>
                                            <p:cond delay="0"/>
                                          </p:stCondLst>
                                        </p:cTn>
                                        <p:tgtEl>
                                          <p:spTgt spid="40"/>
                                        </p:tgtEl>
                                        <p:attrNameLst>
                                          <p:attrName>style.visibility</p:attrName>
                                        </p:attrNameLst>
                                      </p:cBhvr>
                                      <p:to>
                                        <p:strVal val="visible"/>
                                      </p:to>
                                    </p:set>
                                    <p:animEffect filter="barn(inVertical)" transition="in">
                                      <p:cBhvr>
                                        <p:cTn dur="1500" id="46"/>
                                        <p:tgtEl>
                                          <p:spTgt spid="40"/>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10" presetSubtype="0">
                                  <p:stCondLst>
                                    <p:cond delay="0"/>
                                  </p:stCondLst>
                                  <p:childTnLst>
                                    <p:set>
                                      <p:cBhvr>
                                        <p:cTn dur="1" fill="hold" id="50">
                                          <p:stCondLst>
                                            <p:cond delay="0"/>
                                          </p:stCondLst>
                                        </p:cTn>
                                        <p:tgtEl>
                                          <p:spTgt spid="5"/>
                                        </p:tgtEl>
                                        <p:attrNameLst>
                                          <p:attrName>style.visibility</p:attrName>
                                        </p:attrNameLst>
                                      </p:cBhvr>
                                      <p:to>
                                        <p:strVal val="visible"/>
                                      </p:to>
                                    </p:set>
                                    <p:animEffect filter="fade" transition="in">
                                      <p:cBhvr>
                                        <p:cTn dur="500" id="51"/>
                                        <p:tgtEl>
                                          <p:spTgt spid="5"/>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42" presetSubtype="0">
                                  <p:stCondLst>
                                    <p:cond delay="0"/>
                                  </p:stCondLst>
                                  <p:childTnLst>
                                    <p:set>
                                      <p:cBhvr>
                                        <p:cTn dur="1" fill="hold" id="55">
                                          <p:stCondLst>
                                            <p:cond delay="0"/>
                                          </p:stCondLst>
                                        </p:cTn>
                                        <p:tgtEl>
                                          <p:spTgt spid="9"/>
                                        </p:tgtEl>
                                        <p:attrNameLst>
                                          <p:attrName>style.visibility</p:attrName>
                                        </p:attrNameLst>
                                      </p:cBhvr>
                                      <p:to>
                                        <p:strVal val="visible"/>
                                      </p:to>
                                    </p:set>
                                    <p:animEffect filter="fade" transition="in">
                                      <p:cBhvr>
                                        <p:cTn dur="1000" id="56"/>
                                        <p:tgtEl>
                                          <p:spTgt spid="9"/>
                                        </p:tgtEl>
                                      </p:cBhvr>
                                    </p:animEffect>
                                    <p:anim calcmode="lin" valueType="num">
                                      <p:cBhvr>
                                        <p:cTn dur="1000" fill="hold" id="57"/>
                                        <p:tgtEl>
                                          <p:spTgt spid="9"/>
                                        </p:tgtEl>
                                        <p:attrNameLst>
                                          <p:attrName>ppt_x</p:attrName>
                                        </p:attrNameLst>
                                      </p:cBhvr>
                                      <p:tavLst>
                                        <p:tav tm="0">
                                          <p:val>
                                            <p:strVal val="#ppt_x"/>
                                          </p:val>
                                        </p:tav>
                                        <p:tav tm="100000">
                                          <p:val>
                                            <p:strVal val="#ppt_x"/>
                                          </p:val>
                                        </p:tav>
                                      </p:tavLst>
                                    </p:anim>
                                    <p:anim calcmode="lin" valueType="num">
                                      <p:cBhvr>
                                        <p:cTn dur="1000" fill="hold" id="58"/>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43"/>
      <p:bldP grpId="0" spid="4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15" name="矩形: 圆角 45">
            <a:extLst>
              <a:ext uri="{FF2B5EF4-FFF2-40B4-BE49-F238E27FC236}">
                <a16:creationId xmlns:a16="http://schemas.microsoft.com/office/drawing/2014/main" id="{5C39C1C9-6191-40CB-ACF9-924C12AF2522}"/>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增加升挂国旗悬挂国徽的场合</a:t>
            </a:r>
          </a:p>
        </p:txBody>
      </p:sp>
      <p:pic>
        <p:nvPicPr>
          <p:cNvPr id="16" name="图片 15">
            <a:extLst>
              <a:ext uri="{FF2B5EF4-FFF2-40B4-BE49-F238E27FC236}">
                <a16:creationId xmlns:a16="http://schemas.microsoft.com/office/drawing/2014/main" id="{6AD415F0-3D48-4381-83C1-907558E62388}"/>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18" name="直接连接符 17">
            <a:extLst>
              <a:ext uri="{FF2B5EF4-FFF2-40B4-BE49-F238E27FC236}">
                <a16:creationId xmlns:a16="http://schemas.microsoft.com/office/drawing/2014/main" id="{A5B85FF7-F19D-47D0-90CF-D9A4C12DE395}"/>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9137409-E59B-48E9-B051-1BFF6243603B}"/>
              </a:ext>
            </a:extLst>
          </p:cNvPr>
          <p:cNvSpPr/>
          <p:nvPr/>
        </p:nvSpPr>
        <p:spPr>
          <a:xfrm>
            <a:off x="914866" y="1890685"/>
            <a:ext cx="7344366" cy="1280160"/>
          </a:xfrm>
          <a:prstGeom prst="rect">
            <a:avLst/>
          </a:prstGeom>
          <a:ln>
            <a:solidFill>
              <a:srgbClr val="C00000"/>
            </a:solidFill>
          </a:ln>
        </p:spPr>
        <p:txBody>
          <a:bodyPr wrap="square">
            <a:spAutoFit/>
          </a:bodyPr>
          <a:lstStyle/>
          <a:p>
            <a:pPr algn="just" defTabSz="914377"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85000"/>
                    <a:lumOff val="15000"/>
                  </a:schemeClr>
                </a:solidFill>
                <a:effectLst/>
                <a:uLnTx/>
                <a:uFillTx/>
                <a:cs typeface="+mn-ea"/>
                <a:sym typeface="+mn-lt"/>
              </a:rPr>
              <a:t>增加各民主党派、各人民团体在工作日升挂国旗的规定。增加非全日制学校和公共文化设施升挂国旗的规定。增加规定宪法宣誓场所悬挂国旗、国徽等。</a:t>
            </a:r>
          </a:p>
        </p:txBody>
      </p:sp>
      <p:pic>
        <p:nvPicPr>
          <p:cNvPr descr="F:\桌面\党政机关\素材\长城\矢量长城\线稿长城31.png" id="4" name="Aitds4-1">
            <a:extLst>
              <a:ext uri="{FF2B5EF4-FFF2-40B4-BE49-F238E27FC236}">
                <a16:creationId xmlns:a16="http://schemas.microsoft.com/office/drawing/2014/main" id="{98D21E69-E290-4612-9879-C4BA7192D1EB}"/>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8034342" y="2161063"/>
            <a:ext cx="3400999" cy="99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EC4DBE83-DCD7-446C-B273-CC93474956CE}"/>
              </a:ext>
            </a:extLst>
          </p:cNvPr>
          <p:cNvGrpSpPr/>
          <p:nvPr/>
        </p:nvGrpSpPr>
        <p:grpSpPr>
          <a:xfrm>
            <a:off x="992384" y="3590500"/>
            <a:ext cx="864000" cy="863999"/>
            <a:chOff x="6506571" y="1638199"/>
            <a:chExt cx="720000" cy="720000"/>
          </a:xfrm>
        </p:grpSpPr>
        <p:grpSp>
          <p:nvGrpSpPr>
            <p:cNvPr id="13" name="组合 12">
              <a:extLst>
                <a:ext uri="{FF2B5EF4-FFF2-40B4-BE49-F238E27FC236}">
                  <a16:creationId xmlns:a16="http://schemas.microsoft.com/office/drawing/2014/main" id="{6E329FBD-3833-4720-A0B4-D186E3390A25}"/>
                </a:ext>
              </a:extLst>
            </p:cNvPr>
            <p:cNvGrpSpPr/>
            <p:nvPr/>
          </p:nvGrpSpPr>
          <p:grpSpPr>
            <a:xfrm>
              <a:off x="6506571" y="1638199"/>
              <a:ext cx="720000" cy="720000"/>
              <a:chOff x="6845255" y="1255571"/>
              <a:chExt cx="720000" cy="720000"/>
            </a:xfrm>
          </p:grpSpPr>
          <p:sp>
            <p:nvSpPr>
              <p:cNvPr id="17" name="矩形 16">
                <a:extLst>
                  <a:ext uri="{FF2B5EF4-FFF2-40B4-BE49-F238E27FC236}">
                    <a16:creationId xmlns:a16="http://schemas.microsoft.com/office/drawing/2014/main" id="{553B6079-74D1-4769-B870-2EBD98C0E6E1}"/>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9" name="直接连接符 18">
                <a:extLst>
                  <a:ext uri="{FF2B5EF4-FFF2-40B4-BE49-F238E27FC236}">
                    <a16:creationId xmlns:a16="http://schemas.microsoft.com/office/drawing/2014/main" id="{9A44D3DE-49A0-4DFF-8DFB-203EC3E22E67}"/>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D37EF84-FC8B-4AB4-8E19-59BC58BAFC36}"/>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1723C163-D25E-4983-8675-188965763C03}"/>
                </a:ext>
              </a:extLst>
            </p:cNvPr>
            <p:cNvSpPr txBox="1"/>
            <p:nvPr/>
          </p:nvSpPr>
          <p:spPr>
            <a:xfrm>
              <a:off x="6602344" y="1649789"/>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解</a:t>
              </a:r>
            </a:p>
          </p:txBody>
        </p:sp>
      </p:grpSp>
      <p:grpSp>
        <p:nvGrpSpPr>
          <p:cNvPr id="21" name="组合 20">
            <a:extLst>
              <a:ext uri="{FF2B5EF4-FFF2-40B4-BE49-F238E27FC236}">
                <a16:creationId xmlns:a16="http://schemas.microsoft.com/office/drawing/2014/main" id="{19879530-35B7-42C4-9AD1-82BEE4FDBF4E}"/>
              </a:ext>
            </a:extLst>
          </p:cNvPr>
          <p:cNvGrpSpPr/>
          <p:nvPr/>
        </p:nvGrpSpPr>
        <p:grpSpPr>
          <a:xfrm>
            <a:off x="1983358" y="3578777"/>
            <a:ext cx="864000" cy="872086"/>
            <a:chOff x="6506571" y="1631460"/>
            <a:chExt cx="720000" cy="726739"/>
          </a:xfrm>
        </p:grpSpPr>
        <p:grpSp>
          <p:nvGrpSpPr>
            <p:cNvPr id="22" name="组合 21">
              <a:extLst>
                <a:ext uri="{FF2B5EF4-FFF2-40B4-BE49-F238E27FC236}">
                  <a16:creationId xmlns:a16="http://schemas.microsoft.com/office/drawing/2014/main" id="{358CCFB4-7E10-4B4F-A975-58CE551A9138}"/>
                </a:ext>
              </a:extLst>
            </p:cNvPr>
            <p:cNvGrpSpPr/>
            <p:nvPr/>
          </p:nvGrpSpPr>
          <p:grpSpPr>
            <a:xfrm>
              <a:off x="6506571" y="1638199"/>
              <a:ext cx="720000" cy="720000"/>
              <a:chOff x="6845255" y="1255571"/>
              <a:chExt cx="720000" cy="720000"/>
            </a:xfrm>
          </p:grpSpPr>
          <p:sp>
            <p:nvSpPr>
              <p:cNvPr id="24" name="矩形 23">
                <a:extLst>
                  <a:ext uri="{FF2B5EF4-FFF2-40B4-BE49-F238E27FC236}">
                    <a16:creationId xmlns:a16="http://schemas.microsoft.com/office/drawing/2014/main" id="{B2C541C9-894B-4CFD-9DD0-CD298D21801B}"/>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25" name="直接连接符 24">
                <a:extLst>
                  <a:ext uri="{FF2B5EF4-FFF2-40B4-BE49-F238E27FC236}">
                    <a16:creationId xmlns:a16="http://schemas.microsoft.com/office/drawing/2014/main" id="{02DC3971-7C19-4936-B363-81DC67DFD062}"/>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0633D40-252C-4C27-9EF8-19603F6BE472}"/>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id="{3DAB9F9F-AC95-449A-AF17-5EEEE84A5881}"/>
                </a:ext>
              </a:extLst>
            </p:cNvPr>
            <p:cNvSpPr txBox="1"/>
            <p:nvPr/>
          </p:nvSpPr>
          <p:spPr>
            <a:xfrm>
              <a:off x="6605405" y="1634809"/>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读</a:t>
              </a:r>
            </a:p>
          </p:txBody>
        </p:sp>
      </p:grpSp>
      <p:sp>
        <p:nvSpPr>
          <p:cNvPr id="27" name="矩形 26">
            <a:extLst>
              <a:ext uri="{FF2B5EF4-FFF2-40B4-BE49-F238E27FC236}">
                <a16:creationId xmlns:a16="http://schemas.microsoft.com/office/drawing/2014/main" id="{CD32CB76-29EC-4898-90CA-B8325EBD8469}"/>
              </a:ext>
            </a:extLst>
          </p:cNvPr>
          <p:cNvSpPr/>
          <p:nvPr/>
        </p:nvSpPr>
        <p:spPr>
          <a:xfrm>
            <a:off x="888523" y="4508686"/>
            <a:ext cx="10546818" cy="146304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85000"/>
                    <a:lumOff val="15000"/>
                  </a:schemeClr>
                </a:solidFill>
                <a:effectLst/>
                <a:uLnTx/>
                <a:uFillTx/>
                <a:cs typeface="+mn-ea"/>
                <a:sym typeface="+mn-lt"/>
              </a:rPr>
              <a:t>现行国旗法、国徽法对升挂国旗和悬挂国徽的时间、场合规定较为笼统，修正草案对此作出进一步细化，强化了升挂国旗和悬挂国徽的权威性和严肃性。两个修正草案明确相关规范，有助于强化相关部门和单位升挂国旗和悬挂国徽的法律意识。</a:t>
            </a:r>
          </a:p>
        </p:txBody>
      </p:sp>
      <p:sp>
        <p:nvSpPr>
          <p:cNvPr id="28" name="矩形 27">
            <a:extLst>
              <a:ext uri="{FF2B5EF4-FFF2-40B4-BE49-F238E27FC236}">
                <a16:creationId xmlns:a16="http://schemas.microsoft.com/office/drawing/2014/main" id="{750DD24F-6233-43B5-A82F-6E46CC8845CE}"/>
              </a:ext>
            </a:extLst>
          </p:cNvPr>
          <p:cNvSpPr/>
          <p:nvPr/>
        </p:nvSpPr>
        <p:spPr>
          <a:xfrm>
            <a:off x="2963699" y="4041142"/>
            <a:ext cx="54914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中国法学会宪法学研究会常务副会长莫纪宏</a:t>
            </a:r>
          </a:p>
        </p:txBody>
      </p:sp>
    </p:spTree>
    <p:extLst>
      <p:ext uri="{BB962C8B-B14F-4D97-AF65-F5344CB8AC3E}">
        <p14:creationId val="1652953340"/>
      </p:ext>
    </p:extLst>
  </p:cSld>
  <p:clrMapOvr>
    <a:masterClrMapping/>
  </p:clrMapOvr>
  <p:transition advTm="2000" spd="slow">
    <p:cover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par>
                                <p:cTn fill="hold" id="11" nodeType="withEffect" presetClass="entr" presetID="47"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14" presetSubtype="10">
                                  <p:stCondLst>
                                    <p:cond delay="0"/>
                                  </p:stCondLst>
                                  <p:childTnLst>
                                    <p:set>
                                      <p:cBhvr>
                                        <p:cTn dur="1" fill="hold" id="18">
                                          <p:stCondLst>
                                            <p:cond delay="0"/>
                                          </p:stCondLst>
                                        </p:cTn>
                                        <p:tgtEl>
                                          <p:spTgt spid="8"/>
                                        </p:tgtEl>
                                        <p:attrNameLst>
                                          <p:attrName>style.visibility</p:attrName>
                                        </p:attrNameLst>
                                      </p:cBhvr>
                                      <p:to>
                                        <p:strVal val="visible"/>
                                      </p:to>
                                    </p:set>
                                    <p:animEffect filter="randombar(horizontal)" transition="in">
                                      <p:cBhvr>
                                        <p:cTn dur="2000" id="19"/>
                                        <p:tgtEl>
                                          <p:spTgt spid="8"/>
                                        </p:tgtEl>
                                      </p:cBhvr>
                                    </p:animEffect>
                                  </p:childTnLst>
                                </p:cTn>
                              </p:par>
                            </p:childTnLst>
                          </p:cTn>
                        </p:par>
                        <p:par>
                          <p:cTn fill="hold" id="20" nodeType="afterGroup">
                            <p:stCondLst>
                              <p:cond delay="3000"/>
                            </p:stCondLst>
                            <p:childTnLst>
                              <p:par>
                                <p:cTn decel="100000" fill="hold" id="21" nodeType="afterEffect" presetClass="entr" presetID="49"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 calcmode="lin" valueType="num">
                                      <p:cBhvr>
                                        <p:cTn dur="500" fill="hold" id="25"/>
                                        <p:tgtEl>
                                          <p:spTgt spid="12"/>
                                        </p:tgtEl>
                                        <p:attrNameLst>
                                          <p:attrName>style.rotation</p:attrName>
                                        </p:attrNameLst>
                                      </p:cBhvr>
                                      <p:tavLst>
                                        <p:tav tm="0">
                                          <p:val>
                                            <p:fltVal val="360"/>
                                          </p:val>
                                        </p:tav>
                                        <p:tav tm="100000">
                                          <p:val>
                                            <p:fltVal val="0"/>
                                          </p:val>
                                        </p:tav>
                                      </p:tavLst>
                                    </p:anim>
                                    <p:animEffect filter="fade" transition="in">
                                      <p:cBhvr>
                                        <p:cTn dur="500" id="26"/>
                                        <p:tgtEl>
                                          <p:spTgt spid="12"/>
                                        </p:tgtEl>
                                      </p:cBhvr>
                                    </p:animEffect>
                                  </p:childTnLst>
                                </p:cTn>
                              </p:par>
                              <p:par>
                                <p:cTn decel="100000" fill="hold" id="27" nodeType="withEffect" presetClass="entr" presetID="49"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 calcmode="lin" valueType="num">
                                      <p:cBhvr>
                                        <p:cTn dur="500" fill="hold" id="31"/>
                                        <p:tgtEl>
                                          <p:spTgt spid="21"/>
                                        </p:tgtEl>
                                        <p:attrNameLst>
                                          <p:attrName>style.rotation</p:attrName>
                                        </p:attrNameLst>
                                      </p:cBhvr>
                                      <p:tavLst>
                                        <p:tav tm="0">
                                          <p:val>
                                            <p:fltVal val="360"/>
                                          </p:val>
                                        </p:tav>
                                        <p:tav tm="100000">
                                          <p:val>
                                            <p:fltVal val="0"/>
                                          </p:val>
                                        </p:tav>
                                      </p:tavLst>
                                    </p:anim>
                                    <p:animEffect filter="fade" transition="in">
                                      <p:cBhvr>
                                        <p:cTn dur="500" id="32"/>
                                        <p:tgtEl>
                                          <p:spTgt spid="21"/>
                                        </p:tgtEl>
                                      </p:cBhvr>
                                    </p:animEffect>
                                  </p:childTnLst>
                                </p:cTn>
                              </p:par>
                            </p:childTnLst>
                          </p:cTn>
                        </p:par>
                        <p:par>
                          <p:cTn fill="hold" id="33" nodeType="afterGroup">
                            <p:stCondLst>
                              <p:cond delay="3500"/>
                            </p:stCondLst>
                            <p:childTnLst>
                              <p:par>
                                <p:cTn fill="hold" grpId="0" id="34" nodeType="afterEffect" presetClass="entr" presetID="2" presetSubtype="2">
                                  <p:stCondLst>
                                    <p:cond delay="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500" fill="hold" id="36"/>
                                        <p:tgtEl>
                                          <p:spTgt spid="28"/>
                                        </p:tgtEl>
                                        <p:attrNameLst>
                                          <p:attrName>ppt_x</p:attrName>
                                        </p:attrNameLst>
                                      </p:cBhvr>
                                      <p:tavLst>
                                        <p:tav tm="0">
                                          <p:val>
                                            <p:strVal val="1+#ppt_w/2"/>
                                          </p:val>
                                        </p:tav>
                                        <p:tav tm="100000">
                                          <p:val>
                                            <p:strVal val="#ppt_x"/>
                                          </p:val>
                                        </p:tav>
                                      </p:tavLst>
                                    </p:anim>
                                    <p:anim calcmode="lin" valueType="num">
                                      <p:cBhvr additive="base">
                                        <p:cTn dur="500" fill="hold" id="37"/>
                                        <p:tgtEl>
                                          <p:spTgt spid="2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4000"/>
                            </p:stCondLst>
                            <p:childTnLst>
                              <p:par>
                                <p:cTn fill="hold" grpId="0" id="39" nodeType="afterEffect" presetClass="entr" presetID="22" presetSubtype="8">
                                  <p:stCondLst>
                                    <p:cond delay="0"/>
                                  </p:stCondLst>
                                  <p:childTnLst>
                                    <p:set>
                                      <p:cBhvr>
                                        <p:cTn dur="1" fill="hold" id="40">
                                          <p:stCondLst>
                                            <p:cond delay="0"/>
                                          </p:stCondLst>
                                        </p:cTn>
                                        <p:tgtEl>
                                          <p:spTgt spid="27"/>
                                        </p:tgtEl>
                                        <p:attrNameLst>
                                          <p:attrName>style.visibility</p:attrName>
                                        </p:attrNameLst>
                                      </p:cBhvr>
                                      <p:to>
                                        <p:strVal val="visible"/>
                                      </p:to>
                                    </p:set>
                                    <p:animEffect filter="wipe(left)" transition="in">
                                      <p:cBhvr>
                                        <p:cTn dur="500" id="4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
      <p:bldP grpId="0" spid="27"/>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看点二</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严禁损害国旗</a:t>
            </a:r>
          </a:p>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国徽尊严等行为</a:t>
            </a:r>
          </a:p>
        </p:txBody>
      </p:sp>
    </p:spTree>
    <p:extLst>
      <p:ext uri="{BB962C8B-B14F-4D97-AF65-F5344CB8AC3E}">
        <p14:creationId val="2974292881"/>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严禁损害国旗国徽尊严等行为</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7D1584A-71C3-4E24-B4EE-D78B25F5B8AA}"/>
              </a:ext>
            </a:extLst>
          </p:cNvPr>
          <p:cNvSpPr/>
          <p:nvPr/>
        </p:nvSpPr>
        <p:spPr>
          <a:xfrm>
            <a:off x="2120714" y="1592557"/>
            <a:ext cx="7950572" cy="822960"/>
          </a:xfrm>
          <a:prstGeom prst="rect">
            <a:avLst/>
          </a:prstGeom>
        </p:spPr>
        <p:txBody>
          <a:bodyPr wrap="square">
            <a:spAutoFit/>
          </a:bodyPr>
          <a:lstStyle/>
          <a:p>
            <a:pPr algn="ctr" lvl="0">
              <a:defRPr/>
            </a:pPr>
            <a:r>
              <a:rPr altLang="en-US" b="1" kern="0" lang="zh-CN" sz="2400">
                <a:solidFill>
                  <a:srgbClr val="C00000"/>
                </a:solidFill>
                <a:cs typeface="+mn-ea"/>
                <a:sym typeface="+mn-lt"/>
              </a:rPr>
              <a:t>两个修正草案的又一重要修改，是对损害国旗、国徽尊严的行为作出禁止性规定</a:t>
            </a:r>
          </a:p>
        </p:txBody>
      </p:sp>
      <p:sp>
        <p:nvSpPr>
          <p:cNvPr id="10" name="Aitds4-2">
            <a:extLst>
              <a:ext uri="{FF2B5EF4-FFF2-40B4-BE49-F238E27FC236}">
                <a16:creationId xmlns:a16="http://schemas.microsoft.com/office/drawing/2014/main" id="{C65DB640-D20F-458D-A82D-965E7D5D95EF}"/>
              </a:ext>
            </a:extLst>
          </p:cNvPr>
          <p:cNvSpPr txBox="1">
            <a:spLocks noChangeArrowheads="1"/>
          </p:cNvSpPr>
          <p:nvPr/>
        </p:nvSpPr>
        <p:spPr bwMode="auto">
          <a:xfrm>
            <a:off x="914866" y="2609229"/>
            <a:ext cx="4956586" cy="42667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defRPr/>
            </a:pPr>
            <a:r>
              <a:rPr altLang="en-US" b="1" lang="zh-CN" sz="2000">
                <a:solidFill>
                  <a:schemeClr val="bg1"/>
                </a:solidFill>
                <a:latin typeface="+mn-lt"/>
                <a:ea typeface="+mn-ea"/>
                <a:cs typeface="+mn-ea"/>
                <a:sym typeface="+mn-lt"/>
              </a:rPr>
              <a:t>国旗法修正草案</a:t>
            </a:r>
          </a:p>
        </p:txBody>
      </p:sp>
      <p:sp>
        <p:nvSpPr>
          <p:cNvPr id="11" name="矩形 10">
            <a:extLst>
              <a:ext uri="{FF2B5EF4-FFF2-40B4-BE49-F238E27FC236}">
                <a16:creationId xmlns:a16="http://schemas.microsoft.com/office/drawing/2014/main" id="{60280872-6841-4D7E-9DE4-BBE6463EA997}"/>
              </a:ext>
            </a:extLst>
          </p:cNvPr>
          <p:cNvSpPr/>
          <p:nvPr/>
        </p:nvSpPr>
        <p:spPr>
          <a:xfrm>
            <a:off x="914866" y="2609228"/>
            <a:ext cx="4956586" cy="3510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21CDC4CE-A3A9-4013-AD8D-2642C9934BE1}"/>
              </a:ext>
            </a:extLst>
          </p:cNvPr>
          <p:cNvSpPr/>
          <p:nvPr/>
        </p:nvSpPr>
        <p:spPr>
          <a:xfrm>
            <a:off x="914866" y="2609229"/>
            <a:ext cx="4956586" cy="3510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F7CFDBDC-94BE-499A-A6F4-3B7CCBB7CB88}"/>
              </a:ext>
            </a:extLst>
          </p:cNvPr>
          <p:cNvSpPr/>
          <p:nvPr/>
        </p:nvSpPr>
        <p:spPr>
          <a:xfrm>
            <a:off x="6290088" y="2609229"/>
            <a:ext cx="4956586" cy="2412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Aitds4-2">
            <a:extLst>
              <a:ext uri="{FF2B5EF4-FFF2-40B4-BE49-F238E27FC236}">
                <a16:creationId xmlns:a16="http://schemas.microsoft.com/office/drawing/2014/main" id="{CE05C1BE-3893-49EA-966C-E6E993D014FC}"/>
              </a:ext>
            </a:extLst>
          </p:cNvPr>
          <p:cNvSpPr txBox="1">
            <a:spLocks noChangeArrowheads="1"/>
          </p:cNvSpPr>
          <p:nvPr/>
        </p:nvSpPr>
        <p:spPr bwMode="auto">
          <a:xfrm>
            <a:off x="6290087" y="2593633"/>
            <a:ext cx="4956586" cy="42667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defRPr/>
            </a:pPr>
            <a:r>
              <a:rPr altLang="en-US" b="1" lang="zh-CN" sz="2000">
                <a:solidFill>
                  <a:schemeClr val="bg1"/>
                </a:solidFill>
                <a:latin typeface="+mn-lt"/>
                <a:ea typeface="+mn-ea"/>
                <a:cs typeface="+mn-ea"/>
                <a:sym typeface="+mn-lt"/>
              </a:rPr>
              <a:t>修正草案</a:t>
            </a:r>
          </a:p>
        </p:txBody>
      </p:sp>
      <p:sp>
        <p:nvSpPr>
          <p:cNvPr id="15" name="矩形 14">
            <a:extLst>
              <a:ext uri="{FF2B5EF4-FFF2-40B4-BE49-F238E27FC236}">
                <a16:creationId xmlns:a16="http://schemas.microsoft.com/office/drawing/2014/main" id="{BFD31024-3C25-48A3-957B-6440CE1FB993}"/>
              </a:ext>
            </a:extLst>
          </p:cNvPr>
          <p:cNvSpPr/>
          <p:nvPr/>
        </p:nvSpPr>
        <p:spPr>
          <a:xfrm>
            <a:off x="1301661" y="3411415"/>
            <a:ext cx="4184740" cy="2377440"/>
          </a:xfrm>
          <a:prstGeom prst="rect">
            <a:avLst/>
          </a:prstGeom>
          <a:noFill/>
        </p:spPr>
        <p:txBody>
          <a:bodyPr wrap="square">
            <a:spAutoFit/>
          </a:bodyPr>
          <a:lstStyle/>
          <a:p>
            <a:pPr algn="ctr" defTabSz="914377" fontAlgn="base" lvl="0">
              <a:lnSpc>
                <a:spcPct val="150000"/>
              </a:lnSpc>
              <a:spcBef>
                <a:spcPct val="0"/>
              </a:spcBef>
              <a:spcAft>
                <a:spcPct val="0"/>
              </a:spcAft>
              <a:defRPr/>
            </a:pPr>
            <a:r>
              <a:rPr altLang="en-US" kern="0" lang="zh-CN" sz="2000">
                <a:solidFill>
                  <a:prstClr val="black">
                    <a:lumMod val="95000"/>
                    <a:lumOff val="5000"/>
                  </a:prstClr>
                </a:solidFill>
                <a:cs typeface="+mn-ea"/>
                <a:sym typeface="+mn-lt"/>
              </a:rPr>
              <a:t>不得倒挂或者以其他有损国旗尊严的方式升挂、使用国旗；不得随意丢弃国旗；大型群众性活动结束后，活动主办方应当妥善处置活动现场使用的各类国旗。</a:t>
            </a:r>
          </a:p>
        </p:txBody>
      </p:sp>
      <p:sp>
        <p:nvSpPr>
          <p:cNvPr id="16" name="矩形 15">
            <a:extLst>
              <a:ext uri="{FF2B5EF4-FFF2-40B4-BE49-F238E27FC236}">
                <a16:creationId xmlns:a16="http://schemas.microsoft.com/office/drawing/2014/main" id="{1ECDBA35-3C2B-48B8-A7F0-C38A4D927B2B}"/>
              </a:ext>
            </a:extLst>
          </p:cNvPr>
          <p:cNvSpPr/>
          <p:nvPr/>
        </p:nvSpPr>
        <p:spPr>
          <a:xfrm>
            <a:off x="6564441" y="3353885"/>
            <a:ext cx="4407877" cy="1463040"/>
          </a:xfrm>
          <a:prstGeom prst="rect">
            <a:avLst/>
          </a:prstGeom>
          <a:noFill/>
        </p:spPr>
        <p:txBody>
          <a:bodyPr wrap="square">
            <a:spAutoFit/>
          </a:bodyPr>
          <a:lstStyle/>
          <a:p>
            <a:pPr algn="ctr" defTabSz="914377" fontAlgn="base">
              <a:lnSpc>
                <a:spcPct val="150000"/>
              </a:lnSpc>
              <a:spcBef>
                <a:spcPct val="0"/>
              </a:spcBef>
              <a:spcAft>
                <a:spcPct val="0"/>
              </a:spcAft>
              <a:defRPr/>
            </a:pPr>
            <a:r>
              <a:rPr altLang="en-US" kern="0" lang="zh-CN" sz="2000">
                <a:solidFill>
                  <a:prstClr val="black">
                    <a:lumMod val="95000"/>
                    <a:lumOff val="5000"/>
                  </a:prstClr>
                </a:solidFill>
                <a:cs typeface="+mn-ea"/>
                <a:sym typeface="+mn-lt"/>
              </a:rPr>
              <a:t>“公民和组织在网络中使用国旗图案，应当遵守相关网络管理规定，不得损害国旗尊严。</a:t>
            </a:r>
          </a:p>
        </p:txBody>
      </p:sp>
      <p:pic>
        <p:nvPicPr>
          <p:cNvPr descr="F:\桌面\党政机关\素材\长城\矢量长城\线稿长城31.png" id="4" name="Aitds4-1">
            <a:extLst>
              <a:ext uri="{FF2B5EF4-FFF2-40B4-BE49-F238E27FC236}">
                <a16:creationId xmlns:a16="http://schemas.microsoft.com/office/drawing/2014/main" id="{A35A0C18-F112-4B9E-879E-E7A1D6D5403E}"/>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6096000" y="4781052"/>
            <a:ext cx="5402838" cy="1587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26693262"/>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ppt_x"/>
                                          </p:val>
                                        </p:tav>
                                        <p:tav tm="100000">
                                          <p:val>
                                            <p:strVal val="#ppt_x"/>
                                          </p:val>
                                        </p:tav>
                                      </p:tavLst>
                                    </p:anim>
                                    <p:anim calcmode="lin" valueType="num">
                                      <p:cBhvr additive="base">
                                        <p:cTn dur="500" fill="hold" id="30"/>
                                        <p:tgtEl>
                                          <p:spTgt spid="1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ppt_x"/>
                                          </p:val>
                                        </p:tav>
                                        <p:tav tm="100000">
                                          <p:val>
                                            <p:strVal val="#ppt_x"/>
                                          </p:val>
                                        </p:tav>
                                      </p:tavLst>
                                    </p:anim>
                                    <p:anim calcmode="lin" valueType="num">
                                      <p:cBhvr additive="base">
                                        <p:cTn dur="500" fill="hold" id="34"/>
                                        <p:tgtEl>
                                          <p:spTgt spid="1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500" fill="hold" id="37"/>
                                        <p:tgtEl>
                                          <p:spTgt spid="15"/>
                                        </p:tgtEl>
                                        <p:attrNameLst>
                                          <p:attrName>ppt_x</p:attrName>
                                        </p:attrNameLst>
                                      </p:cBhvr>
                                      <p:tavLst>
                                        <p:tav tm="0">
                                          <p:val>
                                            <p:strVal val="#ppt_x"/>
                                          </p:val>
                                        </p:tav>
                                        <p:tav tm="100000">
                                          <p:val>
                                            <p:strVal val="#ppt_x"/>
                                          </p:val>
                                        </p:tav>
                                      </p:tavLst>
                                    </p:anim>
                                    <p:anim calcmode="lin" valueType="num">
                                      <p:cBhvr additive="base">
                                        <p:cTn dur="500" fill="hold" id="38"/>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ppt_x"/>
                                          </p:val>
                                        </p:tav>
                                        <p:tav tm="100000">
                                          <p:val>
                                            <p:strVal val="#ppt_x"/>
                                          </p:val>
                                        </p:tav>
                                      </p:tavLst>
                                    </p:anim>
                                    <p:anim calcmode="lin" valueType="num">
                                      <p:cBhvr additive="base">
                                        <p:cTn dur="500" fill="hold" id="52"/>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0"/>
      <p:bldP grpId="0" spid="11"/>
      <p:bldP grpId="0" spid="12"/>
      <p:bldP grpId="0" spid="13"/>
      <p:bldP grpId="0" spid="14"/>
      <p:bldP grpId="0" spid="15"/>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严禁损害国旗国徽尊严等行为</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Aitds3">
            <a:extLst>
              <a:ext uri="{FF2B5EF4-FFF2-40B4-BE49-F238E27FC236}">
                <a16:creationId xmlns:a16="http://schemas.microsoft.com/office/drawing/2014/main" id="{113AF1C3-C72A-4219-88DB-88357FB1063D}"/>
              </a:ext>
            </a:extLst>
          </p:cNvPr>
          <p:cNvSpPr/>
          <p:nvPr/>
        </p:nvSpPr>
        <p:spPr>
          <a:xfrm>
            <a:off x="1002732" y="3547639"/>
            <a:ext cx="3176710" cy="2560320"/>
          </a:xfrm>
          <a:prstGeom prst="rect">
            <a:avLst/>
          </a:prstGeom>
          <a:solidFill>
            <a:srgbClr val="C00000"/>
          </a:solidFill>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schemeClr val="bg1"/>
                </a:solidFill>
                <a:effectLst/>
                <a:uLnTx/>
                <a:uFillTx/>
                <a:cs typeface="+mn-ea"/>
                <a:sym typeface="+mn-lt"/>
              </a:rPr>
              <a:t>根据两个修正草案，在公共场合故意以焚烧、毁损、涂划、玷污、践踏等方式侮辱国旗、国徽的，依法追究刑事责任；情节较轻的，由公安机关处以十五日以下拘留。</a:t>
            </a:r>
          </a:p>
        </p:txBody>
      </p:sp>
      <p:grpSp>
        <p:nvGrpSpPr>
          <p:cNvPr id="10" name="组合 9">
            <a:extLst>
              <a:ext uri="{FF2B5EF4-FFF2-40B4-BE49-F238E27FC236}">
                <a16:creationId xmlns:a16="http://schemas.microsoft.com/office/drawing/2014/main" id="{7A91DC43-DBCC-49BF-AA97-C1406253D319}"/>
              </a:ext>
            </a:extLst>
          </p:cNvPr>
          <p:cNvGrpSpPr/>
          <p:nvPr/>
        </p:nvGrpSpPr>
        <p:grpSpPr>
          <a:xfrm>
            <a:off x="4743241" y="2078018"/>
            <a:ext cx="864000" cy="911292"/>
            <a:chOff x="6506571" y="1598788"/>
            <a:chExt cx="720000" cy="759411"/>
          </a:xfrm>
        </p:grpSpPr>
        <p:grpSp>
          <p:nvGrpSpPr>
            <p:cNvPr id="11" name="组合 10">
              <a:extLst>
                <a:ext uri="{FF2B5EF4-FFF2-40B4-BE49-F238E27FC236}">
                  <a16:creationId xmlns:a16="http://schemas.microsoft.com/office/drawing/2014/main" id="{C787139F-3CBF-4501-B8CD-7226BF0EC160}"/>
                </a:ext>
              </a:extLst>
            </p:cNvPr>
            <p:cNvGrpSpPr/>
            <p:nvPr/>
          </p:nvGrpSpPr>
          <p:grpSpPr>
            <a:xfrm>
              <a:off x="6506571" y="1638199"/>
              <a:ext cx="720000" cy="720000"/>
              <a:chOff x="6845255" y="1255571"/>
              <a:chExt cx="720000" cy="720000"/>
            </a:xfrm>
          </p:grpSpPr>
          <p:sp>
            <p:nvSpPr>
              <p:cNvPr id="13" name="矩形 12">
                <a:extLst>
                  <a:ext uri="{FF2B5EF4-FFF2-40B4-BE49-F238E27FC236}">
                    <a16:creationId xmlns:a16="http://schemas.microsoft.com/office/drawing/2014/main" id="{51C72BA9-70ED-49DA-B2F1-80D97674DB1D}"/>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67" u="none">
                  <a:ln>
                    <a:noFill/>
                  </a:ln>
                  <a:solidFill>
                    <a:srgbClr val="C00000"/>
                  </a:solidFill>
                  <a:effectLst/>
                  <a:uLnTx/>
                  <a:uFillTx/>
                  <a:cs typeface="+mn-ea"/>
                  <a:sym typeface="+mn-lt"/>
                </a:endParaRPr>
              </a:p>
            </p:txBody>
          </p:sp>
          <p:cxnSp>
            <p:nvCxnSpPr>
              <p:cNvPr id="14" name="直接连接符 13">
                <a:extLst>
                  <a:ext uri="{FF2B5EF4-FFF2-40B4-BE49-F238E27FC236}">
                    <a16:creationId xmlns:a16="http://schemas.microsoft.com/office/drawing/2014/main" id="{B226A73D-BEFD-4490-AC9C-D840F072E10D}"/>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F0EFDF6-766E-421F-A42B-A2E2875E2CB3}"/>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文本框 11">
              <a:extLst>
                <a:ext uri="{FF2B5EF4-FFF2-40B4-BE49-F238E27FC236}">
                  <a16:creationId xmlns:a16="http://schemas.microsoft.com/office/drawing/2014/main" id="{1F01DB51-C510-422B-B1E9-95AFAA7B1E5D}"/>
                </a:ext>
              </a:extLst>
            </p:cNvPr>
            <p:cNvSpPr txBox="1"/>
            <p:nvPr/>
          </p:nvSpPr>
          <p:spPr>
            <a:xfrm>
              <a:off x="6577914" y="1602137"/>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800" u="none">
                  <a:ln>
                    <a:noFill/>
                  </a:ln>
                  <a:solidFill>
                    <a:srgbClr val="C00000"/>
                  </a:solidFill>
                  <a:effectLst/>
                  <a:uLnTx/>
                  <a:uFillTx/>
                  <a:cs typeface="+mn-ea"/>
                  <a:sym typeface="+mn-lt"/>
                </a:rPr>
                <a:t>解</a:t>
              </a:r>
            </a:p>
          </p:txBody>
        </p:sp>
      </p:grpSp>
      <p:grpSp>
        <p:nvGrpSpPr>
          <p:cNvPr id="16" name="组合 15">
            <a:extLst>
              <a:ext uri="{FF2B5EF4-FFF2-40B4-BE49-F238E27FC236}">
                <a16:creationId xmlns:a16="http://schemas.microsoft.com/office/drawing/2014/main" id="{7881FB76-E4F6-443D-93CC-4CD1915B7BFF}"/>
              </a:ext>
            </a:extLst>
          </p:cNvPr>
          <p:cNvGrpSpPr/>
          <p:nvPr/>
        </p:nvGrpSpPr>
        <p:grpSpPr>
          <a:xfrm>
            <a:off x="5734215" y="2085013"/>
            <a:ext cx="864000" cy="900662"/>
            <a:chOff x="6506571" y="1607647"/>
            <a:chExt cx="720000" cy="750552"/>
          </a:xfrm>
        </p:grpSpPr>
        <p:grpSp>
          <p:nvGrpSpPr>
            <p:cNvPr id="17" name="组合 16">
              <a:extLst>
                <a:ext uri="{FF2B5EF4-FFF2-40B4-BE49-F238E27FC236}">
                  <a16:creationId xmlns:a16="http://schemas.microsoft.com/office/drawing/2014/main" id="{0ECD34ED-B3C0-4002-AD61-48461904960A}"/>
                </a:ext>
              </a:extLst>
            </p:cNvPr>
            <p:cNvGrpSpPr/>
            <p:nvPr/>
          </p:nvGrpSpPr>
          <p:grpSpPr>
            <a:xfrm>
              <a:off x="6506571" y="1638199"/>
              <a:ext cx="720000" cy="720000"/>
              <a:chOff x="6845255" y="1255571"/>
              <a:chExt cx="720000" cy="720000"/>
            </a:xfrm>
          </p:grpSpPr>
          <p:sp>
            <p:nvSpPr>
              <p:cNvPr id="19" name="矩形 18">
                <a:extLst>
                  <a:ext uri="{FF2B5EF4-FFF2-40B4-BE49-F238E27FC236}">
                    <a16:creationId xmlns:a16="http://schemas.microsoft.com/office/drawing/2014/main" id="{C53C2FF8-8145-4650-8A2F-E583DE709826}"/>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67" u="none">
                  <a:ln>
                    <a:noFill/>
                  </a:ln>
                  <a:solidFill>
                    <a:srgbClr val="C00000"/>
                  </a:solidFill>
                  <a:effectLst/>
                  <a:uLnTx/>
                  <a:uFillTx/>
                  <a:cs typeface="+mn-ea"/>
                  <a:sym typeface="+mn-lt"/>
                </a:endParaRPr>
              </a:p>
            </p:txBody>
          </p:sp>
          <p:cxnSp>
            <p:nvCxnSpPr>
              <p:cNvPr id="20" name="直接连接符 19">
                <a:extLst>
                  <a:ext uri="{FF2B5EF4-FFF2-40B4-BE49-F238E27FC236}">
                    <a16:creationId xmlns:a16="http://schemas.microsoft.com/office/drawing/2014/main" id="{B0879087-6EA2-4998-907E-B8D0D9BB5821}"/>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A457F2E-BCFB-4A11-95D1-4C02709B5093}"/>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9A533B7-5202-482E-BE73-657D00ABB8CA}"/>
                </a:ext>
              </a:extLst>
            </p:cNvPr>
            <p:cNvSpPr txBox="1"/>
            <p:nvPr/>
          </p:nvSpPr>
          <p:spPr>
            <a:xfrm>
              <a:off x="6586775" y="1610996"/>
              <a:ext cx="524151" cy="685800"/>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800" u="none">
                  <a:ln>
                    <a:noFill/>
                  </a:ln>
                  <a:solidFill>
                    <a:srgbClr val="C00000"/>
                  </a:solidFill>
                  <a:effectLst/>
                  <a:uLnTx/>
                  <a:uFillTx/>
                  <a:cs typeface="+mn-ea"/>
                  <a:sym typeface="+mn-lt"/>
                </a:rPr>
                <a:t>读</a:t>
              </a:r>
            </a:p>
          </p:txBody>
        </p:sp>
      </p:grpSp>
      <p:sp>
        <p:nvSpPr>
          <p:cNvPr id="22" name="矩形 21">
            <a:extLst>
              <a:ext uri="{FF2B5EF4-FFF2-40B4-BE49-F238E27FC236}">
                <a16:creationId xmlns:a16="http://schemas.microsoft.com/office/drawing/2014/main" id="{D4165E64-E256-4DD6-8D3D-6D06AB5616C7}"/>
              </a:ext>
            </a:extLst>
          </p:cNvPr>
          <p:cNvSpPr/>
          <p:nvPr/>
        </p:nvSpPr>
        <p:spPr>
          <a:xfrm>
            <a:off x="4658364" y="3138997"/>
            <a:ext cx="6769762" cy="109728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200" u="none">
                <a:ln>
                  <a:noFill/>
                </a:ln>
                <a:solidFill>
                  <a:prstClr val="black"/>
                </a:solidFill>
                <a:effectLst/>
                <a:uLnTx/>
                <a:uFillTx/>
                <a:cs typeface="+mn-ea"/>
                <a:sym typeface="+mn-lt"/>
              </a:rPr>
              <a:t>如果这些修改通过，今后看到一些损害国旗、国徽尊严的行为，也更有底气去及时制止了。</a:t>
            </a:r>
          </a:p>
        </p:txBody>
      </p:sp>
      <p:sp>
        <p:nvSpPr>
          <p:cNvPr id="23" name="矩形 22">
            <a:extLst>
              <a:ext uri="{FF2B5EF4-FFF2-40B4-BE49-F238E27FC236}">
                <a16:creationId xmlns:a16="http://schemas.microsoft.com/office/drawing/2014/main" id="{D1E01F33-5B2B-43D8-B422-AD990ECD2955}"/>
              </a:ext>
            </a:extLst>
          </p:cNvPr>
          <p:cNvSpPr/>
          <p:nvPr/>
        </p:nvSpPr>
        <p:spPr>
          <a:xfrm>
            <a:off x="6714555" y="2575953"/>
            <a:ext cx="32562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上海交通大学学生马文斌</a:t>
            </a:r>
          </a:p>
        </p:txBody>
      </p:sp>
      <p:pic>
        <p:nvPicPr>
          <p:cNvPr id="24" name="图片 23">
            <a:extLst>
              <a:ext uri="{FF2B5EF4-FFF2-40B4-BE49-F238E27FC236}">
                <a16:creationId xmlns:a16="http://schemas.microsoft.com/office/drawing/2014/main" id="{84AC15A3-016B-4031-BA57-40DC1CCE17DA}"/>
              </a:ext>
            </a:extLst>
          </p:cNvPr>
          <p:cNvPicPr>
            <a:picLocks noChangeAspect="1"/>
          </p:cNvPicPr>
          <p:nvPr/>
        </p:nvPicPr>
        <p:blipFill>
          <a:blip r:embed="rId5">
            <a:extLst>
              <a:ext uri="{28A0092B-C50C-407E-A947-70E740481C1C}">
                <a14:useLocalDpi val="0"/>
              </a:ext>
            </a:extLst>
          </a:blip>
          <a:stretch>
            <a:fillRect/>
          </a:stretch>
        </p:blipFill>
        <p:spPr>
          <a:xfrm>
            <a:off x="847862" y="1099757"/>
            <a:ext cx="3788903" cy="3157122"/>
          </a:xfrm>
          <a:prstGeom prst="rect">
            <a:avLst/>
          </a:prstGeom>
        </p:spPr>
      </p:pic>
      <p:pic>
        <p:nvPicPr>
          <p:cNvPr id="28" name="图片 27">
            <a:extLst>
              <a:ext uri="{FF2B5EF4-FFF2-40B4-BE49-F238E27FC236}">
                <a16:creationId xmlns:a16="http://schemas.microsoft.com/office/drawing/2014/main" id="{5B7922D8-33BF-4D2B-AFFB-BCCEAF256BF1}"/>
              </a:ext>
            </a:extLst>
          </p:cNvPr>
          <p:cNvPicPr>
            <a:picLocks noChangeAspect="1"/>
          </p:cNvPicPr>
          <p:nvPr/>
        </p:nvPicPr>
        <p:blipFill>
          <a:blip r:embed="rId6">
            <a:extLst>
              <a:ext uri="{28A0092B-C50C-407E-A947-70E740481C1C}">
                <a14:useLocalDpi val="0"/>
              </a:ext>
            </a:extLst>
          </a:blip>
          <a:stretch>
            <a:fillRect/>
          </a:stretch>
        </p:blipFill>
        <p:spPr>
          <a:xfrm>
            <a:off x="4973214" y="4017696"/>
            <a:ext cx="5990206" cy="2088690"/>
          </a:xfrm>
          <a:prstGeom prst="rect">
            <a:avLst/>
          </a:prstGeom>
        </p:spPr>
      </p:pic>
    </p:spTree>
    <p:extLst>
      <p:ext uri="{BB962C8B-B14F-4D97-AF65-F5344CB8AC3E}">
        <p14:creationId val="2788453761"/>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8"/>
                                        </p:tgtEl>
                                        <p:attrNameLst>
                                          <p:attrName>style.visibility</p:attrName>
                                        </p:attrNameLst>
                                      </p:cBhvr>
                                      <p:to>
                                        <p:strVal val="visible"/>
                                      </p:to>
                                    </p:set>
                                    <p:animEffect filter="wipe(up)" transition="in">
                                      <p:cBhvr>
                                        <p:cTn dur="500" id="19"/>
                                        <p:tgtEl>
                                          <p:spTgt spid="8"/>
                                        </p:tgtEl>
                                      </p:cBhvr>
                                    </p:animEffect>
                                  </p:childTnLst>
                                </p:cTn>
                              </p:par>
                            </p:childTnLst>
                          </p:cTn>
                        </p:par>
                        <p:par>
                          <p:cTn fill="hold" id="20" nodeType="afterGroup">
                            <p:stCondLst>
                              <p:cond delay="1500"/>
                            </p:stCondLst>
                            <p:childTnLst>
                              <p:par>
                                <p:cTn decel="100000" fill="hold" id="21" nodeType="afterEffect" presetClass="entr" presetID="49" presetSubtype="0">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 calcmode="lin" valueType="num">
                                      <p:cBhvr>
                                        <p:cTn dur="500" fill="hold" id="25"/>
                                        <p:tgtEl>
                                          <p:spTgt spid="10"/>
                                        </p:tgtEl>
                                        <p:attrNameLst>
                                          <p:attrName>style.rotation</p:attrName>
                                        </p:attrNameLst>
                                      </p:cBhvr>
                                      <p:tavLst>
                                        <p:tav tm="0">
                                          <p:val>
                                            <p:fltVal val="360"/>
                                          </p:val>
                                        </p:tav>
                                        <p:tav tm="100000">
                                          <p:val>
                                            <p:fltVal val="0"/>
                                          </p:val>
                                        </p:tav>
                                      </p:tavLst>
                                    </p:anim>
                                    <p:animEffect filter="fade" transition="in">
                                      <p:cBhvr>
                                        <p:cTn dur="500" id="26"/>
                                        <p:tgtEl>
                                          <p:spTgt spid="10"/>
                                        </p:tgtEl>
                                      </p:cBhvr>
                                    </p:animEffect>
                                  </p:childTnLst>
                                </p:cTn>
                              </p:par>
                              <p:par>
                                <p:cTn decel="100000" fill="hold" id="27" nodeType="withEffect" presetClass="entr" presetID="49" presetSubtype="0">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 calcmode="lin" valueType="num">
                                      <p:cBhvr>
                                        <p:cTn dur="500" fill="hold" id="31"/>
                                        <p:tgtEl>
                                          <p:spTgt spid="16"/>
                                        </p:tgtEl>
                                        <p:attrNameLst>
                                          <p:attrName>style.rotation</p:attrName>
                                        </p:attrNameLst>
                                      </p:cBhvr>
                                      <p:tavLst>
                                        <p:tav tm="0">
                                          <p:val>
                                            <p:fltVal val="360"/>
                                          </p:val>
                                        </p:tav>
                                        <p:tav tm="100000">
                                          <p:val>
                                            <p:fltVal val="0"/>
                                          </p:val>
                                        </p:tav>
                                      </p:tavLst>
                                    </p:anim>
                                    <p:animEffect filter="fade" transition="in">
                                      <p:cBhvr>
                                        <p:cTn dur="500" id="32"/>
                                        <p:tgtEl>
                                          <p:spTgt spid="16"/>
                                        </p:tgtEl>
                                      </p:cBhvr>
                                    </p:animEffect>
                                  </p:childTnLst>
                                </p:cTn>
                              </p:par>
                            </p:childTnLst>
                          </p:cTn>
                        </p:par>
                        <p:par>
                          <p:cTn fill="hold" id="33" nodeType="afterGroup">
                            <p:stCondLst>
                              <p:cond delay="2000"/>
                            </p:stCondLst>
                            <p:childTnLst>
                              <p:par>
                                <p:cTn fill="hold" grpId="0" id="34" nodeType="afterEffect" presetClass="entr" presetID="2" presetSubtype="2">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1+#ppt_w/2"/>
                                          </p:val>
                                        </p:tav>
                                        <p:tav tm="100000">
                                          <p:val>
                                            <p:strVal val="#ppt_x"/>
                                          </p:val>
                                        </p:tav>
                                      </p:tavLst>
                                    </p:anim>
                                    <p:anim calcmode="lin" valueType="num">
                                      <p:cBhvr additive="base">
                                        <p:cTn dur="500" fill="hold" id="37"/>
                                        <p:tgtEl>
                                          <p:spTgt spid="23"/>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2" presetSubtype="8">
                                  <p:stCondLst>
                                    <p:cond delay="0"/>
                                  </p:stCondLst>
                                  <p:childTnLst>
                                    <p:set>
                                      <p:cBhvr>
                                        <p:cTn dur="1" fill="hold" id="40">
                                          <p:stCondLst>
                                            <p:cond delay="0"/>
                                          </p:stCondLst>
                                        </p:cTn>
                                        <p:tgtEl>
                                          <p:spTgt spid="22"/>
                                        </p:tgtEl>
                                        <p:attrNameLst>
                                          <p:attrName>style.visibility</p:attrName>
                                        </p:attrNameLst>
                                      </p:cBhvr>
                                      <p:to>
                                        <p:strVal val="visible"/>
                                      </p:to>
                                    </p:set>
                                    <p:animEffect filter="wipe(left)" transition="in">
                                      <p:cBhvr>
                                        <p:cTn dur="500" id="41"/>
                                        <p:tgtEl>
                                          <p:spTgt spid="22"/>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10" presetSubtype="0">
                                  <p:stCondLst>
                                    <p:cond delay="0"/>
                                  </p:stCondLst>
                                  <p:childTnLst>
                                    <p:set>
                                      <p:cBhvr>
                                        <p:cTn dur="1" fill="hold" id="45">
                                          <p:stCondLst>
                                            <p:cond delay="0"/>
                                          </p:stCondLst>
                                        </p:cTn>
                                        <p:tgtEl>
                                          <p:spTgt spid="28"/>
                                        </p:tgtEl>
                                        <p:attrNameLst>
                                          <p:attrName>style.visibility</p:attrName>
                                        </p:attrNameLst>
                                      </p:cBhvr>
                                      <p:to>
                                        <p:strVal val="visible"/>
                                      </p:to>
                                    </p:set>
                                    <p:animEffect filter="fade" transition="in">
                                      <p:cBhvr>
                                        <p:cTn dur="500" id="4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2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看点三</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规范</a:t>
            </a:r>
          </a:p>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升旗仪式要求</a:t>
            </a:r>
          </a:p>
        </p:txBody>
      </p:sp>
    </p:spTree>
    <p:extLst>
      <p:ext uri="{BB962C8B-B14F-4D97-AF65-F5344CB8AC3E}">
        <p14:creationId val="2344822224"/>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规范升旗仪式要求</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524A134-ED75-4186-A7B2-F01ACC476966}"/>
              </a:ext>
            </a:extLst>
          </p:cNvPr>
          <p:cNvSpPr/>
          <p:nvPr/>
        </p:nvSpPr>
        <p:spPr>
          <a:xfrm>
            <a:off x="5046436" y="3017321"/>
            <a:ext cx="5813546" cy="2529840"/>
          </a:xfrm>
          <a:prstGeom prst="rect">
            <a:avLst/>
          </a:prstGeom>
        </p:spPr>
        <p:txBody>
          <a:bodyPr wrap="square">
            <a:spAutoFit/>
          </a:bodyPr>
          <a:lstStyle/>
          <a:p>
            <a:pPr algn="l" defTabSz="914377" eaLnBrk="1" fontAlgn="auto" hangingPunct="1" indent="0" latinLnBrk="0" lvl="0" marL="0" marR="0" rtl="0">
              <a:lnSpc>
                <a:spcPct val="16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black"/>
                </a:solidFill>
                <a:effectLst/>
                <a:uLnTx/>
                <a:uFillTx/>
                <a:cs typeface="+mn-ea"/>
                <a:sym typeface="+mn-lt"/>
              </a:rPr>
              <a:t>举行升旗仪式时，应当奏唱国歌，在国旗升起的过程中，参加者应当面向国旗肃立行注目礼或者按照规定要求敬礼，不得有损害国旗尊严的行为。草案还增加规定，北京天安门广场每日举行升旗仪式，由中国人民解放军仪仗队负责。</a:t>
            </a:r>
          </a:p>
        </p:txBody>
      </p:sp>
      <p:sp>
        <p:nvSpPr>
          <p:cNvPr id="12" name="矩形 11">
            <a:extLst>
              <a:ext uri="{FF2B5EF4-FFF2-40B4-BE49-F238E27FC236}">
                <a16:creationId xmlns:a16="http://schemas.microsoft.com/office/drawing/2014/main" id="{3517082D-CF5B-42BF-99F2-B6B76A8E55EB}"/>
              </a:ext>
            </a:extLst>
          </p:cNvPr>
          <p:cNvSpPr/>
          <p:nvPr/>
        </p:nvSpPr>
        <p:spPr>
          <a:xfrm>
            <a:off x="4686497" y="2452690"/>
            <a:ext cx="6113780" cy="426720"/>
          </a:xfrm>
          <a:prstGeom prst="rect">
            <a:avLst/>
          </a:prstGeom>
        </p:spPr>
        <p:txBody>
          <a:bodyPr wrap="none">
            <a:spAutoFit/>
          </a:bodyPr>
          <a:lstStyle/>
          <a:p>
            <a:pPr algn="l" defTabSz="914377" eaLnBrk="1" fontAlgn="auto" hangingPunct="1" indent="-342900" latinLnBrk="0" lvl="0" marL="3429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200" u="none">
                <a:ln>
                  <a:noFill/>
                </a:ln>
                <a:solidFill>
                  <a:srgbClr val="C00000"/>
                </a:solidFill>
                <a:effectLst/>
                <a:uLnTx/>
                <a:uFillTx/>
                <a:cs typeface="+mn-ea"/>
                <a:sym typeface="+mn-lt"/>
              </a:rPr>
              <a:t>国旗法修正草案对升国旗仪式的要求作出修改</a:t>
            </a:r>
          </a:p>
        </p:txBody>
      </p:sp>
      <p:pic>
        <p:nvPicPr>
          <p:cNvPr id="13" name="图片 12">
            <a:extLst>
              <a:ext uri="{FF2B5EF4-FFF2-40B4-BE49-F238E27FC236}">
                <a16:creationId xmlns:a16="http://schemas.microsoft.com/office/drawing/2014/main" id="{67CD7370-E5CF-4622-B157-1299E7D78F09}"/>
              </a:ext>
            </a:extLst>
          </p:cNvPr>
          <p:cNvPicPr>
            <a:picLocks noChangeAspect="1"/>
          </p:cNvPicPr>
          <p:nvPr/>
        </p:nvPicPr>
        <p:blipFill>
          <a:blip r:embed="rId5">
            <a:extLst>
              <a:ext uri="{28A0092B-C50C-407E-A947-70E740481C1C}">
                <a14:useLocalDpi val="0"/>
              </a:ext>
            </a:extLst>
          </a:blip>
          <a:stretch>
            <a:fillRect/>
          </a:stretch>
        </p:blipFill>
        <p:spPr>
          <a:xfrm>
            <a:off x="-230657" y="1316059"/>
            <a:ext cx="5098078" cy="5098078"/>
          </a:xfrm>
          <a:prstGeom prst="rect">
            <a:avLst/>
          </a:prstGeom>
        </p:spPr>
      </p:pic>
    </p:spTree>
    <p:extLst>
      <p:ext uri="{BB962C8B-B14F-4D97-AF65-F5344CB8AC3E}">
        <p14:creationId val="3521711340"/>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 presetSubtype="8">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0-#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22" presetSubtype="1">
                                  <p:stCondLst>
                                    <p:cond delay="0"/>
                                  </p:stCondLst>
                                  <p:childTnLst>
                                    <p:set>
                                      <p:cBhvr>
                                        <p:cTn dur="1" fill="hold" id="23">
                                          <p:stCondLst>
                                            <p:cond delay="0"/>
                                          </p:stCondLst>
                                        </p:cTn>
                                        <p:tgtEl>
                                          <p:spTgt spid="11"/>
                                        </p:tgtEl>
                                        <p:attrNameLst>
                                          <p:attrName>style.visibility</p:attrName>
                                        </p:attrNameLst>
                                      </p:cBhvr>
                                      <p:to>
                                        <p:strVal val="visible"/>
                                      </p:to>
                                    </p:set>
                                    <p:animEffect filter="wipe(up)" transition="in">
                                      <p:cBhvr>
                                        <p:cTn dur="500" id="24"/>
                                        <p:tgtEl>
                                          <p:spTgt spid="11"/>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4">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ppt_x"/>
                                          </p:val>
                                        </p:tav>
                                        <p:tav tm="100000">
                                          <p:val>
                                            <p:strVal val="#ppt_x"/>
                                          </p:val>
                                        </p:tav>
                                      </p:tavLst>
                                    </p:anim>
                                    <p:anim calcmode="lin" valueType="num">
                                      <p:cBhvr additive="base">
                                        <p:cTn dur="500" fill="hold" id="30"/>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规范升旗仪式要求</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C1178687-472D-44A7-8AC4-6DAF707A771D}"/>
              </a:ext>
            </a:extLst>
          </p:cNvPr>
          <p:cNvGrpSpPr/>
          <p:nvPr/>
        </p:nvGrpSpPr>
        <p:grpSpPr>
          <a:xfrm>
            <a:off x="916174" y="1756842"/>
            <a:ext cx="864000" cy="911292"/>
            <a:chOff x="6506571" y="1598788"/>
            <a:chExt cx="720000" cy="759411"/>
          </a:xfrm>
        </p:grpSpPr>
        <p:grpSp>
          <p:nvGrpSpPr>
            <p:cNvPr id="10" name="组合 9">
              <a:extLst>
                <a:ext uri="{FF2B5EF4-FFF2-40B4-BE49-F238E27FC236}">
                  <a16:creationId xmlns:a16="http://schemas.microsoft.com/office/drawing/2014/main" id="{B17D5694-671F-4181-B8DA-3343907D5B74}"/>
                </a:ext>
              </a:extLst>
            </p:cNvPr>
            <p:cNvGrpSpPr/>
            <p:nvPr/>
          </p:nvGrpSpPr>
          <p:grpSpPr>
            <a:xfrm>
              <a:off x="6506571" y="1638199"/>
              <a:ext cx="720000" cy="720000"/>
              <a:chOff x="6845255" y="1255571"/>
              <a:chExt cx="720000" cy="720000"/>
            </a:xfrm>
          </p:grpSpPr>
          <p:sp>
            <p:nvSpPr>
              <p:cNvPr id="12" name="矩形 11">
                <a:extLst>
                  <a:ext uri="{FF2B5EF4-FFF2-40B4-BE49-F238E27FC236}">
                    <a16:creationId xmlns:a16="http://schemas.microsoft.com/office/drawing/2014/main" id="{FDCA9390-E2B6-44EF-8106-E0448F1EB553}"/>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3" name="直接连接符 12">
                <a:extLst>
                  <a:ext uri="{FF2B5EF4-FFF2-40B4-BE49-F238E27FC236}">
                    <a16:creationId xmlns:a16="http://schemas.microsoft.com/office/drawing/2014/main" id="{D55B5E7C-3618-43B5-983C-756213102B52}"/>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2EE51041-58C6-4328-8336-1F4F12C876AB}"/>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83699FF2-98A3-4608-9102-777347A8567E}"/>
                </a:ext>
              </a:extLst>
            </p:cNvPr>
            <p:cNvSpPr txBox="1"/>
            <p:nvPr/>
          </p:nvSpPr>
          <p:spPr>
            <a:xfrm>
              <a:off x="6577914" y="1602137"/>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解</a:t>
              </a:r>
            </a:p>
          </p:txBody>
        </p:sp>
      </p:grpSp>
      <p:grpSp>
        <p:nvGrpSpPr>
          <p:cNvPr id="15" name="组合 14">
            <a:extLst>
              <a:ext uri="{FF2B5EF4-FFF2-40B4-BE49-F238E27FC236}">
                <a16:creationId xmlns:a16="http://schemas.microsoft.com/office/drawing/2014/main" id="{4969F04C-3C53-4A47-8861-2A0896A9AE1D}"/>
              </a:ext>
            </a:extLst>
          </p:cNvPr>
          <p:cNvGrpSpPr/>
          <p:nvPr/>
        </p:nvGrpSpPr>
        <p:grpSpPr>
          <a:xfrm>
            <a:off x="1907148" y="1763837"/>
            <a:ext cx="864000" cy="900662"/>
            <a:chOff x="6506571" y="1607647"/>
            <a:chExt cx="720000" cy="750552"/>
          </a:xfrm>
        </p:grpSpPr>
        <p:grpSp>
          <p:nvGrpSpPr>
            <p:cNvPr id="16" name="组合 15">
              <a:extLst>
                <a:ext uri="{FF2B5EF4-FFF2-40B4-BE49-F238E27FC236}">
                  <a16:creationId xmlns:a16="http://schemas.microsoft.com/office/drawing/2014/main" id="{353487D8-EC6B-4CE7-8022-DE56EF171739}"/>
                </a:ext>
              </a:extLst>
            </p:cNvPr>
            <p:cNvGrpSpPr/>
            <p:nvPr/>
          </p:nvGrpSpPr>
          <p:grpSpPr>
            <a:xfrm>
              <a:off x="6506571" y="1638199"/>
              <a:ext cx="720000" cy="720000"/>
              <a:chOff x="6845255" y="1255571"/>
              <a:chExt cx="720000" cy="720000"/>
            </a:xfrm>
          </p:grpSpPr>
          <p:sp>
            <p:nvSpPr>
              <p:cNvPr id="18" name="矩形 17">
                <a:extLst>
                  <a:ext uri="{FF2B5EF4-FFF2-40B4-BE49-F238E27FC236}">
                    <a16:creationId xmlns:a16="http://schemas.microsoft.com/office/drawing/2014/main" id="{9EB51CB3-1E08-423E-9AC7-EDF3F366EFDE}"/>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9" name="直接连接符 18">
                <a:extLst>
                  <a:ext uri="{FF2B5EF4-FFF2-40B4-BE49-F238E27FC236}">
                    <a16:creationId xmlns:a16="http://schemas.microsoft.com/office/drawing/2014/main" id="{057A42EC-FBC4-4127-8E38-666F0FCBE447}"/>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9919013-2CBB-490F-B68E-A461B2869605}"/>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99719F88-7CEE-4BD6-8580-80A579AD8C4D}"/>
                </a:ext>
              </a:extLst>
            </p:cNvPr>
            <p:cNvSpPr txBox="1"/>
            <p:nvPr/>
          </p:nvSpPr>
          <p:spPr>
            <a:xfrm>
              <a:off x="6586775" y="1610996"/>
              <a:ext cx="524151" cy="685800"/>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读</a:t>
              </a:r>
            </a:p>
          </p:txBody>
        </p:sp>
      </p:grpSp>
      <p:sp>
        <p:nvSpPr>
          <p:cNvPr id="21" name="矩形 20">
            <a:extLst>
              <a:ext uri="{FF2B5EF4-FFF2-40B4-BE49-F238E27FC236}">
                <a16:creationId xmlns:a16="http://schemas.microsoft.com/office/drawing/2014/main" id="{73F92F62-5592-4489-90F0-D3B6993579C1}"/>
              </a:ext>
            </a:extLst>
          </p:cNvPr>
          <p:cNvSpPr/>
          <p:nvPr/>
        </p:nvSpPr>
        <p:spPr>
          <a:xfrm>
            <a:off x="812314" y="2694185"/>
            <a:ext cx="6773898" cy="214884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这些修改进一步明确了升国旗仪式参加者的礼仪规范，将增强升国旗仪式的庄严感和仪式感。同时，北京天安门广场的升国旗仪式，已经在长期的实践中成为公众瞩目和参与度非常高的日常仪典。修正草案通过法律形式对这项仪式予以明确，是适应实践发展的需要。</a:t>
            </a:r>
          </a:p>
        </p:txBody>
      </p:sp>
      <p:sp>
        <p:nvSpPr>
          <p:cNvPr id="22" name="矩形 21">
            <a:extLst>
              <a:ext uri="{FF2B5EF4-FFF2-40B4-BE49-F238E27FC236}">
                <a16:creationId xmlns:a16="http://schemas.microsoft.com/office/drawing/2014/main" id="{45E3D51C-64A2-44CC-96E8-E70B7B45BA0A}"/>
              </a:ext>
            </a:extLst>
          </p:cNvPr>
          <p:cNvSpPr/>
          <p:nvPr/>
        </p:nvSpPr>
        <p:spPr>
          <a:xfrm>
            <a:off x="2887489" y="2254777"/>
            <a:ext cx="46532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中国法学会宪法学研究会秘书长张翔</a:t>
            </a:r>
          </a:p>
        </p:txBody>
      </p:sp>
      <p:sp>
        <p:nvSpPr>
          <p:cNvPr id="4" name="Aitds4-2">
            <a:extLst>
              <a:ext uri="{FF2B5EF4-FFF2-40B4-BE49-F238E27FC236}">
                <a16:creationId xmlns:a16="http://schemas.microsoft.com/office/drawing/2014/main" id="{2B4E9DFC-7F8A-4EED-8076-1FCC598036C3}"/>
              </a:ext>
            </a:extLst>
          </p:cNvPr>
          <p:cNvSpPr txBox="1">
            <a:spLocks noChangeArrowheads="1"/>
          </p:cNvSpPr>
          <p:nvPr/>
        </p:nvSpPr>
        <p:spPr bwMode="auto">
          <a:xfrm>
            <a:off x="812314" y="5003738"/>
            <a:ext cx="4956586" cy="426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1217613"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effectLst/>
                <a:uLnTx/>
                <a:uFillTx/>
                <a:latin typeface="+mn-lt"/>
                <a:ea typeface="+mn-ea"/>
                <a:cs typeface="+mn-ea"/>
                <a:sym typeface="+mn-lt"/>
              </a:rPr>
              <a:t>国旗法修正草案还规定</a:t>
            </a:r>
          </a:p>
        </p:txBody>
      </p:sp>
      <p:sp>
        <p:nvSpPr>
          <p:cNvPr id="25" name="矩形 24">
            <a:extLst>
              <a:ext uri="{FF2B5EF4-FFF2-40B4-BE49-F238E27FC236}">
                <a16:creationId xmlns:a16="http://schemas.microsoft.com/office/drawing/2014/main" id="{F60D577F-6D79-421F-A024-4674509AFBB7}"/>
              </a:ext>
            </a:extLst>
          </p:cNvPr>
          <p:cNvSpPr/>
          <p:nvPr/>
        </p:nvSpPr>
        <p:spPr>
          <a:xfrm>
            <a:off x="812314" y="5460888"/>
            <a:ext cx="5152387" cy="676656"/>
          </a:xfrm>
          <a:prstGeom prst="rect">
            <a:avLst/>
          </a:prstGeom>
          <a:noFill/>
        </p:spPr>
        <p:txBody>
          <a:bodyPr wrap="square">
            <a:spAutoFit/>
          </a:bodyPr>
          <a:lstStyle/>
          <a:p>
            <a:pPr algn="just" defTabSz="914377" eaLnBrk="1" fontAlgn="base" hangingPunct="1" indent="0" latinLnBrk="0" lvl="0" marL="0" marR="0" rtl="0">
              <a:lnSpc>
                <a:spcPct val="12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black">
                    <a:lumMod val="95000"/>
                    <a:lumOff val="5000"/>
                  </a:prstClr>
                </a:solidFill>
                <a:effectLst/>
                <a:uLnTx/>
                <a:uFillTx/>
                <a:cs typeface="+mn-ea"/>
                <a:sym typeface="+mn-lt"/>
              </a:rPr>
              <a:t>国家鼓励图书馆、博物馆、文化馆、美术馆、科技馆、纪念馆、青少年宫等公共文化设施在开放日升挂国旗。</a:t>
            </a:r>
          </a:p>
        </p:txBody>
      </p:sp>
      <p:sp>
        <p:nvSpPr>
          <p:cNvPr id="26" name="矩形 25">
            <a:extLst>
              <a:ext uri="{FF2B5EF4-FFF2-40B4-BE49-F238E27FC236}">
                <a16:creationId xmlns:a16="http://schemas.microsoft.com/office/drawing/2014/main" id="{139035E0-FA53-4A73-B01E-BB9D458C328A}"/>
              </a:ext>
            </a:extLst>
          </p:cNvPr>
          <p:cNvSpPr/>
          <p:nvPr/>
        </p:nvSpPr>
        <p:spPr>
          <a:xfrm>
            <a:off x="6431922" y="5500610"/>
            <a:ext cx="5060374" cy="579120"/>
          </a:xfrm>
          <a:prstGeom prst="rect">
            <a:avLst/>
          </a:prstGeom>
        </p:spPr>
        <p:txBody>
          <a:bodyPr wrap="square">
            <a:spAutoFit/>
          </a:bodyPr>
          <a:lstStyle/>
          <a:p>
            <a:pPr algn="just" defTabSz="914377" eaLnBrk="1" fontAlgn="auto" hangingPunct="1" indent="0" latinLnBrk="0" lvl="0" marL="0" marR="0" rtl="0">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cs typeface="+mn-ea"/>
                <a:sym typeface="+mn-lt"/>
              </a:rPr>
              <a:t>该规定能唤起公民内心真挚朴素的爱国情感，对这样的修改非常赞同。</a:t>
            </a:r>
          </a:p>
        </p:txBody>
      </p:sp>
      <p:sp>
        <p:nvSpPr>
          <p:cNvPr id="27" name="矩形 26">
            <a:extLst>
              <a:ext uri="{FF2B5EF4-FFF2-40B4-BE49-F238E27FC236}">
                <a16:creationId xmlns:a16="http://schemas.microsoft.com/office/drawing/2014/main" id="{0153C29F-B04A-47ED-BC4F-D2E8BC6C9CC7}"/>
              </a:ext>
            </a:extLst>
          </p:cNvPr>
          <p:cNvSpPr/>
          <p:nvPr/>
        </p:nvSpPr>
        <p:spPr>
          <a:xfrm>
            <a:off x="6422128" y="5060778"/>
            <a:ext cx="4416594" cy="396240"/>
          </a:xfrm>
          <a:prstGeom prst="rect">
            <a:avLst/>
          </a:prstGeom>
        </p:spPr>
        <p:txBody>
          <a:bodyPr wrap="squar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1" lang="zh-CN" sz="2000">
                <a:solidFill>
                  <a:srgbClr val="C00000"/>
                </a:solidFill>
                <a:cs typeface="+mn-ea"/>
                <a:sym typeface="+mn-lt"/>
              </a:rPr>
              <a:t>上海市浦东新区图书馆副馆长施丽</a:t>
            </a:r>
          </a:p>
        </p:txBody>
      </p:sp>
      <p:pic>
        <p:nvPicPr>
          <p:cNvPr id="29" name="图片 28">
            <a:extLst>
              <a:ext uri="{FF2B5EF4-FFF2-40B4-BE49-F238E27FC236}">
                <a16:creationId xmlns:a16="http://schemas.microsoft.com/office/drawing/2014/main" id="{A42E2EC0-237A-428A-A398-B3699A5F64B8}"/>
              </a:ext>
            </a:extLst>
          </p:cNvPr>
          <p:cNvPicPr>
            <a:picLocks noChangeAspect="1"/>
          </p:cNvPicPr>
          <p:nvPr/>
        </p:nvPicPr>
        <p:blipFill>
          <a:blip r:embed="rId5">
            <a:extLst>
              <a:ext uri="{28A0092B-C50C-407E-A947-70E740481C1C}">
                <a14:useLocalDpi val="0"/>
              </a:ext>
            </a:extLst>
          </a:blip>
          <a:stretch>
            <a:fillRect/>
          </a:stretch>
        </p:blipFill>
        <p:spPr>
          <a:xfrm>
            <a:off x="7442053" y="1388649"/>
            <a:ext cx="3433170" cy="3433170"/>
          </a:xfrm>
          <a:prstGeom prst="rect">
            <a:avLst/>
          </a:prstGeom>
        </p:spPr>
      </p:pic>
    </p:spTree>
    <p:extLst>
      <p:ext uri="{BB962C8B-B14F-4D97-AF65-F5344CB8AC3E}">
        <p14:creationId val="1529676242"/>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decel="100000" fill="hold" id="17" nodeType="afterEffect" presetClass="entr" presetID="49"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 calcmode="lin" valueType="num">
                                      <p:cBhvr>
                                        <p:cTn dur="500" fill="hold" id="21"/>
                                        <p:tgtEl>
                                          <p:spTgt spid="8"/>
                                        </p:tgtEl>
                                        <p:attrNameLst>
                                          <p:attrName>style.rotation</p:attrName>
                                        </p:attrNameLst>
                                      </p:cBhvr>
                                      <p:tavLst>
                                        <p:tav tm="0">
                                          <p:val>
                                            <p:fltVal val="360"/>
                                          </p:val>
                                        </p:tav>
                                        <p:tav tm="100000">
                                          <p:val>
                                            <p:fltVal val="0"/>
                                          </p:val>
                                        </p:tav>
                                      </p:tavLst>
                                    </p:anim>
                                    <p:animEffect filter="fade" transition="in">
                                      <p:cBhvr>
                                        <p:cTn dur="500" id="22"/>
                                        <p:tgtEl>
                                          <p:spTgt spid="8"/>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anim calcmode="lin" valueType="num">
                                      <p:cBhvr>
                                        <p:cTn dur="500" fill="hold" id="27"/>
                                        <p:tgtEl>
                                          <p:spTgt spid="15"/>
                                        </p:tgtEl>
                                        <p:attrNameLst>
                                          <p:attrName>style.rotation</p:attrName>
                                        </p:attrNameLst>
                                      </p:cBhvr>
                                      <p:tavLst>
                                        <p:tav tm="0">
                                          <p:val>
                                            <p:fltVal val="360"/>
                                          </p:val>
                                        </p:tav>
                                        <p:tav tm="100000">
                                          <p:val>
                                            <p:fltVal val="0"/>
                                          </p:val>
                                        </p:tav>
                                      </p:tavLst>
                                    </p:anim>
                                    <p:animEffect filter="fade" transition="in">
                                      <p:cBhvr>
                                        <p:cTn dur="500" id="28"/>
                                        <p:tgtEl>
                                          <p:spTgt spid="15"/>
                                        </p:tgtEl>
                                      </p:cBhvr>
                                    </p:animEffect>
                                  </p:childTnLst>
                                </p:cTn>
                              </p:par>
                            </p:childTnLst>
                          </p:cTn>
                        </p:par>
                        <p:par>
                          <p:cTn fill="hold" id="29" nodeType="afterGroup">
                            <p:stCondLst>
                              <p:cond delay="1500"/>
                            </p:stCondLst>
                            <p:childTnLst>
                              <p:par>
                                <p:cTn fill="hold" grpId="0" id="30" nodeType="afterEffect" presetClass="entr" presetID="2" presetSubtype="2">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1+#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22" presetSubtype="8">
                                  <p:stCondLst>
                                    <p:cond delay="0"/>
                                  </p:stCondLst>
                                  <p:childTnLst>
                                    <p:set>
                                      <p:cBhvr>
                                        <p:cTn dur="1" fill="hold" id="36">
                                          <p:stCondLst>
                                            <p:cond delay="0"/>
                                          </p:stCondLst>
                                        </p:cTn>
                                        <p:tgtEl>
                                          <p:spTgt spid="21"/>
                                        </p:tgtEl>
                                        <p:attrNameLst>
                                          <p:attrName>style.visibility</p:attrName>
                                        </p:attrNameLst>
                                      </p:cBhvr>
                                      <p:to>
                                        <p:strVal val="visible"/>
                                      </p:to>
                                    </p:set>
                                    <p:animEffect filter="wipe(left)" transition="in">
                                      <p:cBhvr>
                                        <p:cTn dur="500" id="37"/>
                                        <p:tgtEl>
                                          <p:spTgt spid="21"/>
                                        </p:tgtEl>
                                      </p:cBhvr>
                                    </p:animEffect>
                                  </p:childTnLst>
                                </p:cTn>
                              </p:par>
                            </p:childTnLst>
                          </p:cTn>
                        </p:par>
                        <p:par>
                          <p:cTn fill="hold" id="38" nodeType="afterGroup">
                            <p:stCondLst>
                              <p:cond delay="2500"/>
                            </p:stCondLst>
                            <p:childTnLst>
                              <p:par>
                                <p:cTn fill="hold" grpId="0" id="39" nodeType="afterEffect" presetClass="entr" presetID="2" presetSubtype="2">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additive="base">
                                        <p:cTn dur="500" fill="hold" id="41"/>
                                        <p:tgtEl>
                                          <p:spTgt spid="27"/>
                                        </p:tgtEl>
                                        <p:attrNameLst>
                                          <p:attrName>ppt_x</p:attrName>
                                        </p:attrNameLst>
                                      </p:cBhvr>
                                      <p:tavLst>
                                        <p:tav tm="0">
                                          <p:val>
                                            <p:strVal val="1+#ppt_w/2"/>
                                          </p:val>
                                        </p:tav>
                                        <p:tav tm="100000">
                                          <p:val>
                                            <p:strVal val="#ppt_x"/>
                                          </p:val>
                                        </p:tav>
                                      </p:tavLst>
                                    </p:anim>
                                    <p:anim calcmode="lin" valueType="num">
                                      <p:cBhvr additive="base">
                                        <p:cTn dur="500" fill="hold" id="42"/>
                                        <p:tgtEl>
                                          <p:spTgt spid="27"/>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500" id="46"/>
                                        <p:tgtEl>
                                          <p:spTgt spid="26"/>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childTnLst>
                                    <p:set>
                                      <p:cBhvr>
                                        <p:cTn dur="1" fill="hold" id="50">
                                          <p:stCondLst>
                                            <p:cond delay="0"/>
                                          </p:stCondLst>
                                        </p:cTn>
                                        <p:tgtEl>
                                          <p:spTgt spid="4"/>
                                        </p:tgtEl>
                                        <p:attrNameLst>
                                          <p:attrName>style.visibility</p:attrName>
                                        </p:attrNameLst>
                                      </p:cBhvr>
                                      <p:to>
                                        <p:strVal val="visible"/>
                                      </p:to>
                                    </p:set>
                                    <p:anim calcmode="lin" valueType="num">
                                      <p:cBhvr additive="base">
                                        <p:cTn dur="500" fill="hold" id="51"/>
                                        <p:tgtEl>
                                          <p:spTgt spid="4"/>
                                        </p:tgtEl>
                                        <p:attrNameLst>
                                          <p:attrName>ppt_x</p:attrName>
                                        </p:attrNameLst>
                                      </p:cBhvr>
                                      <p:tavLst>
                                        <p:tav tm="0">
                                          <p:val>
                                            <p:strVal val="#ppt_x"/>
                                          </p:val>
                                        </p:tav>
                                        <p:tav tm="100000">
                                          <p:val>
                                            <p:strVal val="#ppt_x"/>
                                          </p:val>
                                        </p:tav>
                                      </p:tavLst>
                                    </p:anim>
                                    <p:anim calcmode="lin" valueType="num">
                                      <p:cBhvr additive="base">
                                        <p:cTn dur="500" fill="hold" id="52"/>
                                        <p:tgtEl>
                                          <p:spTgt spid="4"/>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25"/>
                                        </p:tgtEl>
                                        <p:attrNameLst>
                                          <p:attrName>style.visibility</p:attrName>
                                        </p:attrNameLst>
                                      </p:cBhvr>
                                      <p:to>
                                        <p:strVal val="visible"/>
                                      </p:to>
                                    </p:set>
                                    <p:anim calcmode="lin" valueType="num">
                                      <p:cBhvr additive="base">
                                        <p:cTn dur="500" fill="hold" id="55"/>
                                        <p:tgtEl>
                                          <p:spTgt spid="25"/>
                                        </p:tgtEl>
                                        <p:attrNameLst>
                                          <p:attrName>ppt_x</p:attrName>
                                        </p:attrNameLst>
                                      </p:cBhvr>
                                      <p:tavLst>
                                        <p:tav tm="0">
                                          <p:val>
                                            <p:strVal val="#ppt_x"/>
                                          </p:val>
                                        </p:tav>
                                        <p:tav tm="100000">
                                          <p:val>
                                            <p:strVal val="#ppt_x"/>
                                          </p:val>
                                        </p:tav>
                                      </p:tavLst>
                                    </p:anim>
                                    <p:anim calcmode="lin" valueType="num">
                                      <p:cBhvr additive="base">
                                        <p:cTn dur="500" fill="hold" id="56"/>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1" presetSubtype="0">
                                  <p:stCondLst>
                                    <p:cond delay="0"/>
                                  </p:stCondLst>
                                  <p:childTnLst>
                                    <p:set>
                                      <p:cBhvr>
                                        <p:cTn dur="1" fill="hold" id="60">
                                          <p:stCondLst>
                                            <p:cond delay="0"/>
                                          </p:stCondLst>
                                        </p:cTn>
                                        <p:tgtEl>
                                          <p:spTgt spid="2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2"/>
      <p:bldP grpId="0" spid="4"/>
      <p:bldP grpId="0" spid="25"/>
      <p:bldP grpId="0" spid="26"/>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看点四</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明确</a:t>
            </a:r>
          </a:p>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监督管理部门</a:t>
            </a:r>
          </a:p>
        </p:txBody>
      </p:sp>
    </p:spTree>
    <p:extLst>
      <p:ext uri="{BB962C8B-B14F-4D97-AF65-F5344CB8AC3E}">
        <p14:creationId val="727773413"/>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明确督管理部门</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E783A578-44BD-48B7-A0CA-093CA80BBD26}"/>
              </a:ext>
            </a:extLst>
          </p:cNvPr>
          <p:cNvSpPr/>
          <p:nvPr/>
        </p:nvSpPr>
        <p:spPr>
          <a:xfrm>
            <a:off x="2120714" y="1592557"/>
            <a:ext cx="7950572" cy="822960"/>
          </a:xfrm>
          <a:prstGeom prst="rect">
            <a:avLst/>
          </a:prstGeom>
        </p:spPr>
        <p:txBody>
          <a:bodyPr wrap="square">
            <a:spAutoFit/>
          </a:bodyPr>
          <a:lstStyle/>
          <a:p>
            <a:pPr algn="ctr" lvl="0">
              <a:defRPr/>
            </a:pPr>
            <a:r>
              <a:rPr altLang="en-US" b="1" kern="0" lang="zh-CN" sz="2400">
                <a:solidFill>
                  <a:srgbClr val="C00000"/>
                </a:solidFill>
                <a:cs typeface="+mn-ea"/>
                <a:sym typeface="+mn-lt"/>
              </a:rPr>
              <a:t>现行法律没有明确国旗、国徽的具体监管部门，在实践中导致监管不到位</a:t>
            </a:r>
          </a:p>
        </p:txBody>
      </p:sp>
      <p:sp>
        <p:nvSpPr>
          <p:cNvPr id="4" name="Aitds4-2">
            <a:extLst>
              <a:ext uri="{FF2B5EF4-FFF2-40B4-BE49-F238E27FC236}">
                <a16:creationId xmlns:a16="http://schemas.microsoft.com/office/drawing/2014/main" id="{3E38010A-798B-47FB-AC5D-6CA6F8D29632}"/>
              </a:ext>
            </a:extLst>
          </p:cNvPr>
          <p:cNvSpPr txBox="1">
            <a:spLocks noChangeArrowheads="1"/>
          </p:cNvSpPr>
          <p:nvPr/>
        </p:nvSpPr>
        <p:spPr bwMode="auto">
          <a:xfrm>
            <a:off x="1168764" y="2945711"/>
            <a:ext cx="9955575" cy="42667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两个修正草案对此增加规定</a:t>
            </a:r>
          </a:p>
        </p:txBody>
      </p:sp>
      <p:sp>
        <p:nvSpPr>
          <p:cNvPr id="11" name="矩形 10">
            <a:extLst>
              <a:ext uri="{FF2B5EF4-FFF2-40B4-BE49-F238E27FC236}">
                <a16:creationId xmlns:a16="http://schemas.microsoft.com/office/drawing/2014/main" id="{03128A5E-D838-4D43-A3A6-AAE92733F3C9}"/>
              </a:ext>
            </a:extLst>
          </p:cNvPr>
          <p:cNvSpPr/>
          <p:nvPr/>
        </p:nvSpPr>
        <p:spPr>
          <a:xfrm>
            <a:off x="1364456" y="3709088"/>
            <a:ext cx="9658780" cy="1920240"/>
          </a:xfrm>
          <a:prstGeom prst="rect">
            <a:avLst/>
          </a:prstGeom>
        </p:spPr>
        <p:txBody>
          <a:bodyPr wrap="square">
            <a:spAutoFit/>
          </a:bodyPr>
          <a:lstStyle/>
          <a:p>
            <a:pPr algn="ctr"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cs typeface="+mn-ea"/>
                <a:sym typeface="+mn-lt"/>
              </a:rPr>
              <a:t>由国务院确定的部门统筹协调全国范围内国旗、国徽管理有关工作，地方各级人民政府统筹协调本行政区域内国旗、国徽管理有关工作。地方各级人民政府市场监督管理部门对本行政区域内国旗、国徽的制作和销售，实施监督管理；县级人民政府确定的部门对本行政区域内国旗、国徽的升挂（悬挂）、使用和回收，实施监督管理。</a:t>
            </a:r>
          </a:p>
        </p:txBody>
      </p:sp>
      <p:sp>
        <p:nvSpPr>
          <p:cNvPr id="12" name="矩形 11">
            <a:extLst>
              <a:ext uri="{FF2B5EF4-FFF2-40B4-BE49-F238E27FC236}">
                <a16:creationId xmlns:a16="http://schemas.microsoft.com/office/drawing/2014/main" id="{DB298062-8A1F-4CDE-96A5-CDF4F447C481}"/>
              </a:ext>
            </a:extLst>
          </p:cNvPr>
          <p:cNvSpPr/>
          <p:nvPr/>
        </p:nvSpPr>
        <p:spPr>
          <a:xfrm>
            <a:off x="1168764" y="3362482"/>
            <a:ext cx="9955575" cy="2756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66880052"/>
      </p:ext>
    </p:extLst>
  </p:cSld>
  <p:clrMapOvr>
    <a:masterClrMapping/>
  </p:clrMapOvr>
  <p:transition advTm="2000" spd="slow">
    <p:cover dir="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childTnLst>
                          </p:cTn>
                        </p:par>
                        <p:par>
                          <p:cTn fill="hold" id="21" nodeType="afterGroup">
                            <p:stCondLst>
                              <p:cond delay="500"/>
                            </p:stCondLst>
                            <p:childTnLst>
                              <p:par>
                                <p:cTn fill="hold" grpId="0" id="22" nodeType="after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明确督管理部门</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EB3951C6-956C-44DA-967B-5AB51CE0AFBE}"/>
              </a:ext>
            </a:extLst>
          </p:cNvPr>
          <p:cNvGrpSpPr/>
          <p:nvPr/>
        </p:nvGrpSpPr>
        <p:grpSpPr>
          <a:xfrm>
            <a:off x="1258185" y="1754139"/>
            <a:ext cx="864000" cy="911292"/>
            <a:chOff x="6506571" y="1598788"/>
            <a:chExt cx="720000" cy="759411"/>
          </a:xfrm>
        </p:grpSpPr>
        <p:grpSp>
          <p:nvGrpSpPr>
            <p:cNvPr id="10" name="组合 9">
              <a:extLst>
                <a:ext uri="{FF2B5EF4-FFF2-40B4-BE49-F238E27FC236}">
                  <a16:creationId xmlns:a16="http://schemas.microsoft.com/office/drawing/2014/main" id="{585A730E-EC5E-465D-AA2A-1306E11AF831}"/>
                </a:ext>
              </a:extLst>
            </p:cNvPr>
            <p:cNvGrpSpPr/>
            <p:nvPr/>
          </p:nvGrpSpPr>
          <p:grpSpPr>
            <a:xfrm>
              <a:off x="6506571" y="1638199"/>
              <a:ext cx="720000" cy="720000"/>
              <a:chOff x="6845255" y="1255571"/>
              <a:chExt cx="720000" cy="720000"/>
            </a:xfrm>
          </p:grpSpPr>
          <p:sp>
            <p:nvSpPr>
              <p:cNvPr id="12" name="矩形 11">
                <a:extLst>
                  <a:ext uri="{FF2B5EF4-FFF2-40B4-BE49-F238E27FC236}">
                    <a16:creationId xmlns:a16="http://schemas.microsoft.com/office/drawing/2014/main" id="{410E6DB3-7EA6-4641-8B01-2DB3E2F50B9D}"/>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3" name="直接连接符 12">
                <a:extLst>
                  <a:ext uri="{FF2B5EF4-FFF2-40B4-BE49-F238E27FC236}">
                    <a16:creationId xmlns:a16="http://schemas.microsoft.com/office/drawing/2014/main" id="{3D2AD592-8315-49A7-AAA1-6E0F659293AA}"/>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0287871-6BBE-4FA8-BC32-761EF5318CCE}"/>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BE59261A-0BB3-4C5E-95C6-665DE355A263}"/>
                </a:ext>
              </a:extLst>
            </p:cNvPr>
            <p:cNvSpPr txBox="1"/>
            <p:nvPr/>
          </p:nvSpPr>
          <p:spPr>
            <a:xfrm>
              <a:off x="6577914" y="1602137"/>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解</a:t>
              </a:r>
            </a:p>
          </p:txBody>
        </p:sp>
      </p:grpSp>
      <p:grpSp>
        <p:nvGrpSpPr>
          <p:cNvPr id="15" name="组合 14">
            <a:extLst>
              <a:ext uri="{FF2B5EF4-FFF2-40B4-BE49-F238E27FC236}">
                <a16:creationId xmlns:a16="http://schemas.microsoft.com/office/drawing/2014/main" id="{1AD793C8-C034-4CD1-B244-E0D6B9BCD6B0}"/>
              </a:ext>
            </a:extLst>
          </p:cNvPr>
          <p:cNvGrpSpPr/>
          <p:nvPr/>
        </p:nvGrpSpPr>
        <p:grpSpPr>
          <a:xfrm>
            <a:off x="2249159" y="1761134"/>
            <a:ext cx="864000" cy="900662"/>
            <a:chOff x="6506571" y="1607647"/>
            <a:chExt cx="720000" cy="750552"/>
          </a:xfrm>
        </p:grpSpPr>
        <p:grpSp>
          <p:nvGrpSpPr>
            <p:cNvPr id="16" name="组合 15">
              <a:extLst>
                <a:ext uri="{FF2B5EF4-FFF2-40B4-BE49-F238E27FC236}">
                  <a16:creationId xmlns:a16="http://schemas.microsoft.com/office/drawing/2014/main" id="{8B02FB04-8F78-456B-B28D-2DEE80FF6616}"/>
                </a:ext>
              </a:extLst>
            </p:cNvPr>
            <p:cNvGrpSpPr/>
            <p:nvPr/>
          </p:nvGrpSpPr>
          <p:grpSpPr>
            <a:xfrm>
              <a:off x="6506571" y="1638199"/>
              <a:ext cx="720000" cy="720000"/>
              <a:chOff x="6845255" y="1255571"/>
              <a:chExt cx="720000" cy="720000"/>
            </a:xfrm>
          </p:grpSpPr>
          <p:sp>
            <p:nvSpPr>
              <p:cNvPr id="18" name="矩形 17">
                <a:extLst>
                  <a:ext uri="{FF2B5EF4-FFF2-40B4-BE49-F238E27FC236}">
                    <a16:creationId xmlns:a16="http://schemas.microsoft.com/office/drawing/2014/main" id="{C147FDE7-5A9E-44C1-8B7B-A26F3B6108B0}"/>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9" name="直接连接符 18">
                <a:extLst>
                  <a:ext uri="{FF2B5EF4-FFF2-40B4-BE49-F238E27FC236}">
                    <a16:creationId xmlns:a16="http://schemas.microsoft.com/office/drawing/2014/main" id="{34E5178D-733B-4A2E-BD1B-58326F42503B}"/>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AA8DF34-F1DD-4027-B896-C98B9F8D3118}"/>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5B0C52C8-6725-4659-A8C4-5A215605A7F4}"/>
                </a:ext>
              </a:extLst>
            </p:cNvPr>
            <p:cNvSpPr txBox="1"/>
            <p:nvPr/>
          </p:nvSpPr>
          <p:spPr>
            <a:xfrm>
              <a:off x="6586775" y="1610996"/>
              <a:ext cx="524151" cy="685800"/>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读</a:t>
              </a:r>
            </a:p>
          </p:txBody>
        </p:sp>
      </p:grpSp>
      <p:sp>
        <p:nvSpPr>
          <p:cNvPr id="21" name="矩形 20">
            <a:extLst>
              <a:ext uri="{FF2B5EF4-FFF2-40B4-BE49-F238E27FC236}">
                <a16:creationId xmlns:a16="http://schemas.microsoft.com/office/drawing/2014/main" id="{2E4DB1C2-60BD-43FE-AB2D-CF88EF1C8D33}"/>
              </a:ext>
            </a:extLst>
          </p:cNvPr>
          <p:cNvSpPr/>
          <p:nvPr/>
        </p:nvSpPr>
        <p:spPr>
          <a:xfrm>
            <a:off x="1154324" y="2691482"/>
            <a:ext cx="8411707" cy="132588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此次两个修正草案的一大亮点，就是明确了国旗、国徽监督管理主体，规定了国旗、国徽制作、销售、升挂、使用、回收等方面监管责任，让监管工作的开展更加有法可依。</a:t>
            </a:r>
          </a:p>
        </p:txBody>
      </p:sp>
      <p:sp>
        <p:nvSpPr>
          <p:cNvPr id="22" name="矩形 21">
            <a:extLst>
              <a:ext uri="{FF2B5EF4-FFF2-40B4-BE49-F238E27FC236}">
                <a16:creationId xmlns:a16="http://schemas.microsoft.com/office/drawing/2014/main" id="{AEAE652D-52C9-4E49-819E-0BF29506278A}"/>
              </a:ext>
            </a:extLst>
          </p:cNvPr>
          <p:cNvSpPr/>
          <p:nvPr/>
        </p:nvSpPr>
        <p:spPr>
          <a:xfrm>
            <a:off x="3229500" y="2252074"/>
            <a:ext cx="46532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中国法学会宪法学研究会秘书长张翔</a:t>
            </a:r>
          </a:p>
        </p:txBody>
      </p:sp>
      <p:sp>
        <p:nvSpPr>
          <p:cNvPr id="23" name="矩形 22">
            <a:extLst>
              <a:ext uri="{FF2B5EF4-FFF2-40B4-BE49-F238E27FC236}">
                <a16:creationId xmlns:a16="http://schemas.microsoft.com/office/drawing/2014/main" id="{F8F7C7CE-E368-46F1-A77B-D834A4AB08C6}"/>
              </a:ext>
            </a:extLst>
          </p:cNvPr>
          <p:cNvSpPr/>
          <p:nvPr/>
        </p:nvSpPr>
        <p:spPr>
          <a:xfrm>
            <a:off x="1154325" y="4703510"/>
            <a:ext cx="5349082" cy="132588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上述修改有利于进一步强化各级人民政府和部门在保证国旗法、国徽法实施中的法律职责，加强对国旗、国徽的管理，并建立责任机制。</a:t>
            </a:r>
          </a:p>
        </p:txBody>
      </p:sp>
      <p:sp>
        <p:nvSpPr>
          <p:cNvPr id="24" name="矩形 23">
            <a:extLst>
              <a:ext uri="{FF2B5EF4-FFF2-40B4-BE49-F238E27FC236}">
                <a16:creationId xmlns:a16="http://schemas.microsoft.com/office/drawing/2014/main" id="{3CA38838-B66D-4037-9A71-1037F77A58E6}"/>
              </a:ext>
            </a:extLst>
          </p:cNvPr>
          <p:cNvSpPr/>
          <p:nvPr/>
        </p:nvSpPr>
        <p:spPr>
          <a:xfrm>
            <a:off x="1154324" y="4171680"/>
            <a:ext cx="54914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中国法学会宪法学研究会常务副会长莫纪宏</a:t>
            </a:r>
          </a:p>
        </p:txBody>
      </p:sp>
      <p:pic>
        <p:nvPicPr>
          <p:cNvPr id="25" name="图片 24">
            <a:extLst>
              <a:ext uri="{FF2B5EF4-FFF2-40B4-BE49-F238E27FC236}">
                <a16:creationId xmlns:a16="http://schemas.microsoft.com/office/drawing/2014/main" id="{19A46932-DB27-42D9-A822-6226004C3449}"/>
              </a:ext>
            </a:extLst>
          </p:cNvPr>
          <p:cNvPicPr>
            <a:picLocks noChangeAspect="1"/>
          </p:cNvPicPr>
          <p:nvPr/>
        </p:nvPicPr>
        <p:blipFill>
          <a:blip r:embed="rId5">
            <a:extLst>
              <a:ext uri="{28A0092B-C50C-407E-A947-70E740481C1C}">
                <a14:useLocalDpi val="0"/>
              </a:ext>
            </a:extLst>
          </a:blip>
          <a:stretch>
            <a:fillRect/>
          </a:stretch>
        </p:blipFill>
        <p:spPr>
          <a:xfrm flipH="1">
            <a:off x="6607889" y="2740342"/>
            <a:ext cx="5124741" cy="3575123"/>
          </a:xfrm>
          <a:prstGeom prst="rect">
            <a:avLst/>
          </a:prstGeom>
        </p:spPr>
      </p:pic>
    </p:spTree>
    <p:extLst>
      <p:ext uri="{BB962C8B-B14F-4D97-AF65-F5344CB8AC3E}">
        <p14:creationId val="1705475131"/>
      </p:ext>
    </p:extLst>
  </p:cSld>
  <p:clrMapOvr>
    <a:masterClrMapping/>
  </p:clrMapOvr>
  <p:transition advTm="2000" spd="slow">
    <p:cover dir="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decel="100000" fill="hold" id="17" nodeType="afterEffect" presetClass="entr" presetID="49"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 calcmode="lin" valueType="num">
                                      <p:cBhvr>
                                        <p:cTn dur="500" fill="hold" id="21"/>
                                        <p:tgtEl>
                                          <p:spTgt spid="8"/>
                                        </p:tgtEl>
                                        <p:attrNameLst>
                                          <p:attrName>style.rotation</p:attrName>
                                        </p:attrNameLst>
                                      </p:cBhvr>
                                      <p:tavLst>
                                        <p:tav tm="0">
                                          <p:val>
                                            <p:fltVal val="360"/>
                                          </p:val>
                                        </p:tav>
                                        <p:tav tm="100000">
                                          <p:val>
                                            <p:fltVal val="0"/>
                                          </p:val>
                                        </p:tav>
                                      </p:tavLst>
                                    </p:anim>
                                    <p:animEffect filter="fade" transition="in">
                                      <p:cBhvr>
                                        <p:cTn dur="500" id="22"/>
                                        <p:tgtEl>
                                          <p:spTgt spid="8"/>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anim calcmode="lin" valueType="num">
                                      <p:cBhvr>
                                        <p:cTn dur="500" fill="hold" id="27"/>
                                        <p:tgtEl>
                                          <p:spTgt spid="15"/>
                                        </p:tgtEl>
                                        <p:attrNameLst>
                                          <p:attrName>style.rotation</p:attrName>
                                        </p:attrNameLst>
                                      </p:cBhvr>
                                      <p:tavLst>
                                        <p:tav tm="0">
                                          <p:val>
                                            <p:fltVal val="360"/>
                                          </p:val>
                                        </p:tav>
                                        <p:tav tm="100000">
                                          <p:val>
                                            <p:fltVal val="0"/>
                                          </p:val>
                                        </p:tav>
                                      </p:tavLst>
                                    </p:anim>
                                    <p:animEffect filter="fade" transition="in">
                                      <p:cBhvr>
                                        <p:cTn dur="500" id="28"/>
                                        <p:tgtEl>
                                          <p:spTgt spid="15"/>
                                        </p:tgtEl>
                                      </p:cBhvr>
                                    </p:animEffect>
                                  </p:childTnLst>
                                </p:cTn>
                              </p:par>
                            </p:childTnLst>
                          </p:cTn>
                        </p:par>
                        <p:par>
                          <p:cTn fill="hold" id="29" nodeType="afterGroup">
                            <p:stCondLst>
                              <p:cond delay="1500"/>
                            </p:stCondLst>
                            <p:childTnLst>
                              <p:par>
                                <p:cTn fill="hold" grpId="0" id="30" nodeType="afterEffect" presetClass="entr" presetID="2" presetSubtype="2">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1+#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22" presetSubtype="8">
                                  <p:stCondLst>
                                    <p:cond delay="0"/>
                                  </p:stCondLst>
                                  <p:childTnLst>
                                    <p:set>
                                      <p:cBhvr>
                                        <p:cTn dur="1" fill="hold" id="36">
                                          <p:stCondLst>
                                            <p:cond delay="0"/>
                                          </p:stCondLst>
                                        </p:cTn>
                                        <p:tgtEl>
                                          <p:spTgt spid="21"/>
                                        </p:tgtEl>
                                        <p:attrNameLst>
                                          <p:attrName>style.visibility</p:attrName>
                                        </p:attrNameLst>
                                      </p:cBhvr>
                                      <p:to>
                                        <p:strVal val="visible"/>
                                      </p:to>
                                    </p:set>
                                    <p:animEffect filter="wipe(left)" transition="in">
                                      <p:cBhvr>
                                        <p:cTn dur="500" id="37"/>
                                        <p:tgtEl>
                                          <p:spTgt spid="21"/>
                                        </p:tgtEl>
                                      </p:cBhvr>
                                    </p:animEffect>
                                  </p:childTnLst>
                                </p:cTn>
                              </p:par>
                            </p:childTnLst>
                          </p:cTn>
                        </p:par>
                        <p:par>
                          <p:cTn fill="hold" id="38" nodeType="afterGroup">
                            <p:stCondLst>
                              <p:cond delay="2500"/>
                            </p:stCondLst>
                            <p:childTnLst>
                              <p:par>
                                <p:cTn fill="hold" grpId="0" id="39" nodeType="afterEffect" presetClass="entr" presetID="2" presetSubtype="2">
                                  <p:stCondLst>
                                    <p:cond delay="0"/>
                                  </p:stCondLst>
                                  <p:childTnLst>
                                    <p:set>
                                      <p:cBhvr>
                                        <p:cTn dur="1" fill="hold" id="40">
                                          <p:stCondLst>
                                            <p:cond delay="0"/>
                                          </p:stCondLst>
                                        </p:cTn>
                                        <p:tgtEl>
                                          <p:spTgt spid="24"/>
                                        </p:tgtEl>
                                        <p:attrNameLst>
                                          <p:attrName>style.visibility</p:attrName>
                                        </p:attrNameLst>
                                      </p:cBhvr>
                                      <p:to>
                                        <p:strVal val="visible"/>
                                      </p:to>
                                    </p:set>
                                    <p:anim calcmode="lin" valueType="num">
                                      <p:cBhvr additive="base">
                                        <p:cTn dur="500" fill="hold" id="41"/>
                                        <p:tgtEl>
                                          <p:spTgt spid="24"/>
                                        </p:tgtEl>
                                        <p:attrNameLst>
                                          <p:attrName>ppt_x</p:attrName>
                                        </p:attrNameLst>
                                      </p:cBhvr>
                                      <p:tavLst>
                                        <p:tav tm="0">
                                          <p:val>
                                            <p:strVal val="1+#ppt_w/2"/>
                                          </p:val>
                                        </p:tav>
                                        <p:tav tm="100000">
                                          <p:val>
                                            <p:strVal val="#ppt_x"/>
                                          </p:val>
                                        </p:tav>
                                      </p:tavLst>
                                    </p:anim>
                                    <p:anim calcmode="lin" valueType="num">
                                      <p:cBhvr additive="base">
                                        <p:cTn dur="500" fill="hold" id="42"/>
                                        <p:tgtEl>
                                          <p:spTgt spid="2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23"/>
                                        </p:tgtEl>
                                        <p:attrNameLst>
                                          <p:attrName>style.visibility</p:attrName>
                                        </p:attrNameLst>
                                      </p:cBhvr>
                                      <p:to>
                                        <p:strVal val="visible"/>
                                      </p:to>
                                    </p:set>
                                    <p:animEffect filter="wipe(left)" transition="in">
                                      <p:cBhvr>
                                        <p:cTn dur="500" id="46"/>
                                        <p:tgtEl>
                                          <p:spTgt spid="23"/>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22" presetSubtype="4">
                                  <p:stCondLst>
                                    <p:cond delay="0"/>
                                  </p:stCondLst>
                                  <p:childTnLst>
                                    <p:set>
                                      <p:cBhvr>
                                        <p:cTn dur="1" fill="hold" id="50">
                                          <p:stCondLst>
                                            <p:cond delay="0"/>
                                          </p:stCondLst>
                                        </p:cTn>
                                        <p:tgtEl>
                                          <p:spTgt spid="25"/>
                                        </p:tgtEl>
                                        <p:attrNameLst>
                                          <p:attrName>style.visibility</p:attrName>
                                        </p:attrNameLst>
                                      </p:cBhvr>
                                      <p:to>
                                        <p:strVal val="visible"/>
                                      </p:to>
                                    </p:set>
                                    <p:animEffect filter="wipe(down)" transition="in">
                                      <p:cBhvr>
                                        <p:cTn dur="500" id="5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2"/>
      <p:bldP grpId="0"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8" name="文本框 7">
            <a:extLst>
              <a:ext uri="{FF2B5EF4-FFF2-40B4-BE49-F238E27FC236}">
                <a16:creationId xmlns:a16="http://schemas.microsoft.com/office/drawing/2014/main" id="{71FD4E25-8E70-4C77-A04C-DB080F2ED19A}"/>
              </a:ext>
            </a:extLst>
          </p:cNvPr>
          <p:cNvSpPr txBox="1"/>
          <p:nvPr/>
        </p:nvSpPr>
        <p:spPr>
          <a:xfrm>
            <a:off x="2552143" y="2116655"/>
            <a:ext cx="7681571" cy="2606040"/>
          </a:xfrm>
          <a:prstGeom prst="rect">
            <a:avLst/>
          </a:prstGeom>
          <a:noFill/>
          <a:ln>
            <a:noFill/>
          </a:ln>
        </p:spPr>
        <p:txBody>
          <a:bodyPr rtlCol="0" wrap="square">
            <a:spAutoFit/>
          </a:bodyPr>
          <a:lstStyle/>
          <a:p>
            <a:pPr algn="ctr" defTabSz="914377" eaLnBrk="0" fontAlgn="auto" hangingPunct="0" indent="0" latinLnBrk="0" lvl="0" marL="0" marR="0" rtl="0">
              <a:lnSpc>
                <a:spcPct val="150000"/>
              </a:lnSpc>
              <a:spcBef>
                <a:spcPct val="0"/>
              </a:spcBef>
              <a:spcAft>
                <a:spcPct val="0"/>
              </a:spcAft>
              <a:buClrTx/>
              <a:buSzTx/>
              <a:buFontTx/>
              <a:buNone/>
              <a:defRPr/>
            </a:pPr>
            <a:r>
              <a:rPr altLang="en-US" b="1" baseline="0" cap="none" i="0" kern="0" kumimoji="0" lang="zh-CN" noProof="0" normalizeH="0" spc="0" strike="noStrike" sz="2200" u="none">
                <a:ln>
                  <a:noFill/>
                </a:ln>
                <a:solidFill>
                  <a:srgbClr val="C00000"/>
                </a:solidFill>
                <a:uLnTx/>
                <a:uFillTx/>
                <a:cs typeface="+mn-ea"/>
                <a:sym typeface="+mn-lt"/>
              </a:rPr>
              <a:t>颁布施行多年的国旗法、国徽法迎来重要修改。8月8日，国旗法修正草案和国徽法修正草案提请十三届全国人大常委会第二十一次会议审议，涉及增加升挂国旗、悬挂国徽的场合，规范国旗、国徽的使用，强化国旗宣传教育等多个方面，国家标志制度有望进一步完善。</a:t>
            </a:r>
          </a:p>
        </p:txBody>
      </p:sp>
      <p:sp>
        <p:nvSpPr>
          <p:cNvPr id="9" name="1">
            <a:extLst>
              <a:ext uri="{FF2B5EF4-FFF2-40B4-BE49-F238E27FC236}">
                <a16:creationId xmlns:a16="http://schemas.microsoft.com/office/drawing/2014/main" id="{883D992D-2ACE-4148-8CBB-D90799685A72}"/>
              </a:ext>
            </a:extLst>
          </p:cNvPr>
          <p:cNvSpPr txBox="1"/>
          <p:nvPr/>
        </p:nvSpPr>
        <p:spPr>
          <a:xfrm>
            <a:off x="4124081" y="729435"/>
            <a:ext cx="4537693" cy="1188720"/>
          </a:xfrm>
          <a:prstGeom prst="rect">
            <a:avLst/>
          </a:prstGeom>
          <a:noFill/>
          <a:ln>
            <a:noFill/>
          </a:ln>
        </p:spPr>
        <p:txBody>
          <a:bodyPr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lang="zh-CN" spc="-100" sz="7200">
                <a:solidFill>
                  <a:srgbClr val="C00000"/>
                </a:solidFill>
                <a:cs typeface="+mn-ea"/>
                <a:sym typeface="+mn-lt"/>
              </a:rPr>
              <a:t>前  言</a:t>
            </a:r>
          </a:p>
        </p:txBody>
      </p:sp>
    </p:spTree>
    <p:extLst>
      <p:ext uri="{BB962C8B-B14F-4D97-AF65-F5344CB8AC3E}">
        <p14:creationId val="1012806321"/>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14" presetSubtype="10">
                                  <p:stCondLst>
                                    <p:cond delay="0"/>
                                  </p:stCondLst>
                                  <p:childTnLst>
                                    <p:set>
                                      <p:cBhvr>
                                        <p:cTn dur="1" fill="hold" id="15">
                                          <p:stCondLst>
                                            <p:cond delay="0"/>
                                          </p:stCondLst>
                                        </p:cTn>
                                        <p:tgtEl>
                                          <p:spTgt spid="9"/>
                                        </p:tgtEl>
                                        <p:attrNameLst>
                                          <p:attrName>style.visibility</p:attrName>
                                        </p:attrNameLst>
                                      </p:cBhvr>
                                      <p:to>
                                        <p:strVal val="visible"/>
                                      </p:to>
                                    </p:set>
                                    <p:animEffect filter="randombar(horizontal)" transition="in">
                                      <p:cBhvr>
                                        <p:cTn dur="500" id="16"/>
                                        <p:tgtEl>
                                          <p:spTgt spid="9"/>
                                        </p:tgtEl>
                                      </p:cBhvr>
                                    </p:animEffect>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8"/>
                                        </p:tgtEl>
                                        <p:attrNameLst>
                                          <p:attrName>style.visibility</p:attrName>
                                        </p:attrNameLst>
                                      </p:cBhvr>
                                      <p:to>
                                        <p:strVal val="visible"/>
                                      </p:to>
                                    </p:set>
                                    <p:animEffect filter="wipe(up)" transition="in">
                                      <p:cBhvr>
                                        <p:cTn dur="2000" id="2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看点五</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加强</a:t>
            </a:r>
          </a:p>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国旗宣传教育</a:t>
            </a:r>
          </a:p>
        </p:txBody>
      </p:sp>
    </p:spTree>
    <p:extLst>
      <p:ext uri="{BB962C8B-B14F-4D97-AF65-F5344CB8AC3E}">
        <p14:creationId val="1316591820"/>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加强国旗宣传教育</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54E5AB6-2E41-455D-8497-00C246A21E97}"/>
              </a:ext>
            </a:extLst>
          </p:cNvPr>
          <p:cNvSpPr/>
          <p:nvPr/>
        </p:nvSpPr>
        <p:spPr>
          <a:xfrm>
            <a:off x="2120714" y="1592557"/>
            <a:ext cx="7950572" cy="822960"/>
          </a:xfrm>
          <a:prstGeom prst="rect">
            <a:avLst/>
          </a:prstGeom>
        </p:spPr>
        <p:txBody>
          <a:bodyPr wrap="square">
            <a:spAutoFit/>
          </a:bodyPr>
          <a:lstStyle/>
          <a:p>
            <a:pPr algn="ctr" lvl="0">
              <a:defRPr/>
            </a:pPr>
            <a:r>
              <a:rPr altLang="en-US" b="1" kern="0" lang="zh-CN" sz="2400">
                <a:solidFill>
                  <a:srgbClr val="C00000"/>
                </a:solidFill>
                <a:cs typeface="+mn-ea"/>
                <a:sym typeface="+mn-lt"/>
              </a:rPr>
              <a:t>国家倡导公民和组织在适宜的场合使用国旗及其图案，表达爱国情感</a:t>
            </a:r>
          </a:p>
        </p:txBody>
      </p:sp>
      <p:sp>
        <p:nvSpPr>
          <p:cNvPr id="10" name="Aitds4-2">
            <a:extLst>
              <a:ext uri="{FF2B5EF4-FFF2-40B4-BE49-F238E27FC236}">
                <a16:creationId xmlns:a16="http://schemas.microsoft.com/office/drawing/2014/main" id="{24FFB7F6-C975-42F5-B29F-5D2334B6963B}"/>
              </a:ext>
            </a:extLst>
          </p:cNvPr>
          <p:cNvSpPr txBox="1">
            <a:spLocks noChangeArrowheads="1"/>
          </p:cNvSpPr>
          <p:nvPr/>
        </p:nvSpPr>
        <p:spPr bwMode="auto">
          <a:xfrm>
            <a:off x="1168764" y="2945711"/>
            <a:ext cx="9955575" cy="42667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lvl="0">
              <a:defRPr/>
            </a:pPr>
            <a:r>
              <a:rPr altLang="en-US" b="1" lang="zh-CN" sz="2000">
                <a:solidFill>
                  <a:schemeClr val="bg1"/>
                </a:solidFill>
                <a:latin typeface="+mn-lt"/>
                <a:ea typeface="+mn-ea"/>
                <a:cs typeface="+mn-ea"/>
                <a:sym typeface="+mn-lt"/>
              </a:rPr>
              <a:t>体现加强国旗宣传教育的鲜明导向</a:t>
            </a:r>
          </a:p>
        </p:txBody>
      </p:sp>
      <p:sp>
        <p:nvSpPr>
          <p:cNvPr id="11" name="矩形 10">
            <a:extLst>
              <a:ext uri="{FF2B5EF4-FFF2-40B4-BE49-F238E27FC236}">
                <a16:creationId xmlns:a16="http://schemas.microsoft.com/office/drawing/2014/main" id="{6A514068-6964-41E9-9350-A3232FE4EAD8}"/>
              </a:ext>
            </a:extLst>
          </p:cNvPr>
          <p:cNvSpPr/>
          <p:nvPr/>
        </p:nvSpPr>
        <p:spPr>
          <a:xfrm>
            <a:off x="1364456" y="3709088"/>
            <a:ext cx="9658780" cy="1920240"/>
          </a:xfrm>
          <a:prstGeom prst="rect">
            <a:avLst/>
          </a:prstGeom>
        </p:spPr>
        <p:txBody>
          <a:bodyPr wrap="square">
            <a:spAutoFit/>
          </a:bodyPr>
          <a:lstStyle/>
          <a:p>
            <a:pPr algn="ctr" defTabSz="914377" lvl="0">
              <a:lnSpc>
                <a:spcPct val="150000"/>
              </a:lnSpc>
              <a:defRPr/>
            </a:pPr>
            <a:r>
              <a:rPr altLang="en-US" lang="zh-CN" sz="2000">
                <a:solidFill>
                  <a:prstClr val="black"/>
                </a:solidFill>
                <a:cs typeface="+mn-ea"/>
                <a:sym typeface="+mn-lt"/>
              </a:rPr>
              <a:t>规定全日制学校应当将国旗教育作为爱国主义教育的重要内容，教育学生了解国旗的历史和精神内涵，遵守国旗升挂使用规范和升国旗仪式礼仪；增加国家宪法日、烈士纪念日等重要纪念日升挂国旗的要求，对居民小区等在重要节日、纪念日升挂国旗作出规定。</a:t>
            </a:r>
          </a:p>
        </p:txBody>
      </p:sp>
      <p:sp>
        <p:nvSpPr>
          <p:cNvPr id="12" name="矩形 11">
            <a:extLst>
              <a:ext uri="{FF2B5EF4-FFF2-40B4-BE49-F238E27FC236}">
                <a16:creationId xmlns:a16="http://schemas.microsoft.com/office/drawing/2014/main" id="{B1B8175E-2116-4046-8FBC-25DDE7CB17CE}"/>
              </a:ext>
            </a:extLst>
          </p:cNvPr>
          <p:cNvSpPr/>
          <p:nvPr/>
        </p:nvSpPr>
        <p:spPr>
          <a:xfrm>
            <a:off x="1168764" y="3362482"/>
            <a:ext cx="9955575" cy="2756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48064029"/>
      </p:ext>
    </p:extLst>
  </p:cSld>
  <p:clrMapOvr>
    <a:masterClrMapping/>
  </p:clrMapOvr>
  <p:transition advTm="2000" spd="slow">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childTnLst>
                          </p:cTn>
                        </p:par>
                        <p:par>
                          <p:cTn fill="hold" id="21" nodeType="afterGroup">
                            <p:stCondLst>
                              <p:cond delay="500"/>
                            </p:stCondLst>
                            <p:childTnLst>
                              <p:par>
                                <p:cTn fill="hold" grpId="0" id="22" nodeType="after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1"/>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5" name="矩形: 圆角 45">
            <a:extLst>
              <a:ext uri="{FF2B5EF4-FFF2-40B4-BE49-F238E27FC236}">
                <a16:creationId xmlns:a16="http://schemas.microsoft.com/office/drawing/2014/main" id="{CC86307A-7339-45DD-A967-59D451C32BDB}"/>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加强国旗宣传教育</a:t>
            </a:r>
          </a:p>
        </p:txBody>
      </p:sp>
      <p:pic>
        <p:nvPicPr>
          <p:cNvPr id="6" name="图片 5">
            <a:extLst>
              <a:ext uri="{FF2B5EF4-FFF2-40B4-BE49-F238E27FC236}">
                <a16:creationId xmlns:a16="http://schemas.microsoft.com/office/drawing/2014/main" id="{9997D188-0027-41FF-980C-7D50C7F49EC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7" name="直接连接符 6">
            <a:extLst>
              <a:ext uri="{FF2B5EF4-FFF2-40B4-BE49-F238E27FC236}">
                <a16:creationId xmlns:a16="http://schemas.microsoft.com/office/drawing/2014/main" id="{58CBDEDB-0446-459A-8B84-C23A75AA47D6}"/>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AB2A6AA3-23BE-4319-9A23-2AD68A4B9048}"/>
              </a:ext>
            </a:extLst>
          </p:cNvPr>
          <p:cNvGrpSpPr/>
          <p:nvPr/>
        </p:nvGrpSpPr>
        <p:grpSpPr>
          <a:xfrm>
            <a:off x="1258185" y="1754139"/>
            <a:ext cx="864000" cy="911292"/>
            <a:chOff x="6506571" y="1598788"/>
            <a:chExt cx="720000" cy="759411"/>
          </a:xfrm>
        </p:grpSpPr>
        <p:grpSp>
          <p:nvGrpSpPr>
            <p:cNvPr id="10" name="组合 9">
              <a:extLst>
                <a:ext uri="{FF2B5EF4-FFF2-40B4-BE49-F238E27FC236}">
                  <a16:creationId xmlns:a16="http://schemas.microsoft.com/office/drawing/2014/main" id="{E9E88CB8-A09E-4FA7-A99C-AA4A8C4120C3}"/>
                </a:ext>
              </a:extLst>
            </p:cNvPr>
            <p:cNvGrpSpPr/>
            <p:nvPr/>
          </p:nvGrpSpPr>
          <p:grpSpPr>
            <a:xfrm>
              <a:off x="6506571" y="1638199"/>
              <a:ext cx="720000" cy="720000"/>
              <a:chOff x="6845255" y="1255571"/>
              <a:chExt cx="720000" cy="720000"/>
            </a:xfrm>
          </p:grpSpPr>
          <p:sp>
            <p:nvSpPr>
              <p:cNvPr id="12" name="矩形 11">
                <a:extLst>
                  <a:ext uri="{FF2B5EF4-FFF2-40B4-BE49-F238E27FC236}">
                    <a16:creationId xmlns:a16="http://schemas.microsoft.com/office/drawing/2014/main" id="{63B2082C-E551-41F7-90D9-F08CDD15676C}"/>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3" name="直接连接符 12">
                <a:extLst>
                  <a:ext uri="{FF2B5EF4-FFF2-40B4-BE49-F238E27FC236}">
                    <a16:creationId xmlns:a16="http://schemas.microsoft.com/office/drawing/2014/main" id="{B7432E52-F26F-46FA-8C34-7289B943E61F}"/>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0D8AF1E-046A-44DC-A3C7-8964ADBE3502}"/>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709126EC-00B3-4CBB-9416-ED31112A53D7}"/>
                </a:ext>
              </a:extLst>
            </p:cNvPr>
            <p:cNvSpPr txBox="1"/>
            <p:nvPr/>
          </p:nvSpPr>
          <p:spPr>
            <a:xfrm>
              <a:off x="6577914" y="1602137"/>
              <a:ext cx="524151" cy="685801"/>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解</a:t>
              </a:r>
            </a:p>
          </p:txBody>
        </p:sp>
      </p:grpSp>
      <p:grpSp>
        <p:nvGrpSpPr>
          <p:cNvPr id="15" name="组合 14">
            <a:extLst>
              <a:ext uri="{FF2B5EF4-FFF2-40B4-BE49-F238E27FC236}">
                <a16:creationId xmlns:a16="http://schemas.microsoft.com/office/drawing/2014/main" id="{5D644882-E99A-4E05-9296-FBF795CDD506}"/>
              </a:ext>
            </a:extLst>
          </p:cNvPr>
          <p:cNvGrpSpPr/>
          <p:nvPr/>
        </p:nvGrpSpPr>
        <p:grpSpPr>
          <a:xfrm>
            <a:off x="2249159" y="1761134"/>
            <a:ext cx="864000" cy="900662"/>
            <a:chOff x="6506571" y="1607647"/>
            <a:chExt cx="720000" cy="750552"/>
          </a:xfrm>
        </p:grpSpPr>
        <p:grpSp>
          <p:nvGrpSpPr>
            <p:cNvPr id="16" name="组合 15">
              <a:extLst>
                <a:ext uri="{FF2B5EF4-FFF2-40B4-BE49-F238E27FC236}">
                  <a16:creationId xmlns:a16="http://schemas.microsoft.com/office/drawing/2014/main" id="{4E019848-77F1-4592-A510-54058D0BE7B3}"/>
                </a:ext>
              </a:extLst>
            </p:cNvPr>
            <p:cNvGrpSpPr/>
            <p:nvPr/>
          </p:nvGrpSpPr>
          <p:grpSpPr>
            <a:xfrm>
              <a:off x="6506571" y="1638199"/>
              <a:ext cx="720000" cy="720000"/>
              <a:chOff x="6845255" y="1255571"/>
              <a:chExt cx="720000" cy="720000"/>
            </a:xfrm>
          </p:grpSpPr>
          <p:sp>
            <p:nvSpPr>
              <p:cNvPr id="18" name="矩形 17">
                <a:extLst>
                  <a:ext uri="{FF2B5EF4-FFF2-40B4-BE49-F238E27FC236}">
                    <a16:creationId xmlns:a16="http://schemas.microsoft.com/office/drawing/2014/main" id="{121B3025-776A-477C-9266-C99DB8BEB5F8}"/>
                  </a:ext>
                </a:extLst>
              </p:cNvPr>
              <p:cNvSpPr/>
              <p:nvPr/>
            </p:nvSpPr>
            <p:spPr>
              <a:xfrm>
                <a:off x="6845255" y="1255571"/>
                <a:ext cx="720000" cy="720000"/>
              </a:xfrm>
              <a:prstGeom prst="rect">
                <a:avLst/>
              </a:prstGeom>
              <a:noFill/>
              <a:ln w="190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67" u="none">
                  <a:ln>
                    <a:noFill/>
                  </a:ln>
                  <a:solidFill>
                    <a:srgbClr val="C00000"/>
                  </a:solidFill>
                  <a:effectLst/>
                  <a:uLnTx/>
                  <a:uFillTx/>
                  <a:cs typeface="+mn-ea"/>
                  <a:sym typeface="+mn-lt"/>
                </a:endParaRPr>
              </a:p>
            </p:txBody>
          </p:sp>
          <p:cxnSp>
            <p:nvCxnSpPr>
              <p:cNvPr id="19" name="直接连接符 18">
                <a:extLst>
                  <a:ext uri="{FF2B5EF4-FFF2-40B4-BE49-F238E27FC236}">
                    <a16:creationId xmlns:a16="http://schemas.microsoft.com/office/drawing/2014/main" id="{E9AD6AE4-955C-4A3E-9D41-778F5C43D403}"/>
                  </a:ext>
                </a:extLst>
              </p:cNvPr>
              <p:cNvCxnSpPr/>
              <p:nvPr/>
            </p:nvCxnSpPr>
            <p:spPr>
              <a:xfrm>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4470097-F366-4C01-81DF-53C512C63110}"/>
                  </a:ext>
                </a:extLst>
              </p:cNvPr>
              <p:cNvCxnSpPr/>
              <p:nvPr/>
            </p:nvCxnSpPr>
            <p:spPr>
              <a:xfrm rot="5400000">
                <a:off x="6863255" y="1615571"/>
                <a:ext cx="68400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30750C0E-B49D-48B3-B198-F6F947E47F15}"/>
                </a:ext>
              </a:extLst>
            </p:cNvPr>
            <p:cNvSpPr txBox="1"/>
            <p:nvPr/>
          </p:nvSpPr>
          <p:spPr>
            <a:xfrm>
              <a:off x="6586775" y="1610996"/>
              <a:ext cx="524151" cy="685800"/>
            </a:xfrm>
            <a:prstGeom prst="rect">
              <a:avLst/>
            </a:prstGeom>
            <a:noFill/>
          </p:spPr>
          <p:txBody>
            <a:bodyPr anchor="ctr" anchorCtr="0" rtlCol="0" wrap="square">
              <a:spAutoFit/>
            </a:bodyPr>
            <a:lstStyle/>
            <a:p>
              <a:pPr algn="ctr"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C00000"/>
                  </a:solidFill>
                  <a:effectLst/>
                  <a:uLnTx/>
                  <a:uFillTx/>
                  <a:cs typeface="+mn-ea"/>
                  <a:sym typeface="+mn-lt"/>
                </a:rPr>
                <a:t>读</a:t>
              </a:r>
            </a:p>
          </p:txBody>
        </p:sp>
      </p:grpSp>
      <p:sp>
        <p:nvSpPr>
          <p:cNvPr id="21" name="矩形 20">
            <a:extLst>
              <a:ext uri="{FF2B5EF4-FFF2-40B4-BE49-F238E27FC236}">
                <a16:creationId xmlns:a16="http://schemas.microsoft.com/office/drawing/2014/main" id="{26E61C76-E0DC-4035-90B0-C945BA6FFD9F}"/>
              </a:ext>
            </a:extLst>
          </p:cNvPr>
          <p:cNvSpPr/>
          <p:nvPr/>
        </p:nvSpPr>
        <p:spPr>
          <a:xfrm>
            <a:off x="1154324" y="2691482"/>
            <a:ext cx="8733955" cy="571500"/>
          </a:xfrm>
          <a:prstGeom prst="rect">
            <a:avLst/>
          </a:prstGeom>
        </p:spPr>
        <p:txBody>
          <a:bodyPr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100" u="none">
                <a:ln>
                  <a:noFill/>
                </a:ln>
                <a:solidFill>
                  <a:prstClr val="black"/>
                </a:solidFill>
                <a:effectLst/>
                <a:uLnTx/>
                <a:uFillTx/>
                <a:cs typeface="+mn-ea"/>
                <a:sym typeface="+mn-lt"/>
              </a:rPr>
              <a:t>这些修改从法律层面上为学校开展爱国主义教育提供了支持和保障。</a:t>
            </a:r>
          </a:p>
        </p:txBody>
      </p:sp>
      <p:sp>
        <p:nvSpPr>
          <p:cNvPr id="22" name="矩形 21">
            <a:extLst>
              <a:ext uri="{FF2B5EF4-FFF2-40B4-BE49-F238E27FC236}">
                <a16:creationId xmlns:a16="http://schemas.microsoft.com/office/drawing/2014/main" id="{28AEFBBB-A9AD-4196-8F57-21007A95C179}"/>
              </a:ext>
            </a:extLst>
          </p:cNvPr>
          <p:cNvSpPr/>
          <p:nvPr/>
        </p:nvSpPr>
        <p:spPr>
          <a:xfrm>
            <a:off x="3229500" y="2252074"/>
            <a:ext cx="4373880" cy="426720"/>
          </a:xfrm>
          <a:prstGeom prst="rect">
            <a:avLst/>
          </a:prstGeom>
        </p:spPr>
        <p:txBody>
          <a:bodyPr wrap="none">
            <a:spAutoFit/>
          </a:bodyPr>
          <a:lstStyle/>
          <a:p>
            <a:pPr algn="l" defTabSz="914377"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cs typeface="+mn-ea"/>
                <a:sym typeface="+mn-lt"/>
              </a:rPr>
              <a:t>上海市闵行区中心小学校长金建芳</a:t>
            </a:r>
          </a:p>
        </p:txBody>
      </p:sp>
      <p:sp>
        <p:nvSpPr>
          <p:cNvPr id="23" name="矩形 22">
            <a:extLst>
              <a:ext uri="{FF2B5EF4-FFF2-40B4-BE49-F238E27FC236}">
                <a16:creationId xmlns:a16="http://schemas.microsoft.com/office/drawing/2014/main" id="{4D1E276A-0344-47EE-BB36-87D1357E216F}"/>
              </a:ext>
            </a:extLst>
          </p:cNvPr>
          <p:cNvSpPr/>
          <p:nvPr/>
        </p:nvSpPr>
        <p:spPr>
          <a:xfrm>
            <a:off x="1154324" y="3570803"/>
            <a:ext cx="7231380" cy="426720"/>
          </a:xfrm>
          <a:prstGeom prst="rect">
            <a:avLst/>
          </a:prstGeom>
        </p:spPr>
        <p:txBody>
          <a:bodyPr wrap="none">
            <a:spAutoFit/>
          </a:bodyPr>
          <a:lstStyle/>
          <a:p>
            <a:pPr algn="l" defTabSz="914377" eaLnBrk="1" fontAlgn="auto" hangingPunct="1" indent="-342900" latinLnBrk="0" lvl="0" marL="3429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200" u="none">
                <a:ln>
                  <a:noFill/>
                </a:ln>
                <a:solidFill>
                  <a:srgbClr val="C00000"/>
                </a:solidFill>
                <a:effectLst/>
                <a:uLnTx/>
                <a:uFillTx/>
                <a:cs typeface="+mn-ea"/>
                <a:sym typeface="+mn-lt"/>
              </a:rPr>
              <a:t>修正草案让我们在开展国旗教育方面有了更明确的目标</a:t>
            </a:r>
          </a:p>
        </p:txBody>
      </p:sp>
      <p:cxnSp>
        <p:nvCxnSpPr>
          <p:cNvPr id="24" name="直接箭头连接符 23">
            <a:extLst>
              <a:ext uri="{FF2B5EF4-FFF2-40B4-BE49-F238E27FC236}">
                <a16:creationId xmlns:a16="http://schemas.microsoft.com/office/drawing/2014/main" id="{304343F6-24B5-45AF-BA37-1C4B89D18937}"/>
              </a:ext>
            </a:extLst>
          </p:cNvPr>
          <p:cNvCxnSpPr/>
          <p:nvPr/>
        </p:nvCxnSpPr>
        <p:spPr>
          <a:xfrm flipH="1">
            <a:off x="1658287" y="4262510"/>
            <a:ext cx="0" cy="18850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103B1F6F-382D-4678-972E-1179E1207F09}"/>
              </a:ext>
            </a:extLst>
          </p:cNvPr>
          <p:cNvSpPr/>
          <p:nvPr/>
        </p:nvSpPr>
        <p:spPr>
          <a:xfrm>
            <a:off x="1398835" y="4527076"/>
            <a:ext cx="518903" cy="430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1</a:t>
            </a:r>
          </a:p>
        </p:txBody>
      </p:sp>
      <p:sp>
        <p:nvSpPr>
          <p:cNvPr id="27" name="矩形 26">
            <a:extLst>
              <a:ext uri="{FF2B5EF4-FFF2-40B4-BE49-F238E27FC236}">
                <a16:creationId xmlns:a16="http://schemas.microsoft.com/office/drawing/2014/main" id="{9E240644-890B-42F0-B4B7-DCCB27A3D8B4}"/>
              </a:ext>
            </a:extLst>
          </p:cNvPr>
          <p:cNvSpPr/>
          <p:nvPr/>
        </p:nvSpPr>
        <p:spPr>
          <a:xfrm>
            <a:off x="2143018" y="4462235"/>
            <a:ext cx="7627481" cy="460248"/>
          </a:xfrm>
          <a:prstGeom prst="rect">
            <a:avLst/>
          </a:prstGeom>
        </p:spPr>
        <p:txBody>
          <a:bodyPr wrap="square">
            <a:spAutoFit/>
          </a:bodyPr>
          <a:lstStyle/>
          <a:p>
            <a:pPr algn="just" defTabSz="913851" eaLnBrk="0" fontAlgn="base" hangingPunct="0"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2200" u="none">
                <a:ln>
                  <a:noFill/>
                </a:ln>
                <a:solidFill>
                  <a:prstClr val="black"/>
                </a:solidFill>
                <a:effectLst/>
                <a:uLnTx/>
                <a:uFillTx/>
                <a:cs typeface="+mn-ea"/>
                <a:sym typeface="+mn-lt"/>
              </a:rPr>
              <a:t>我们要通过课堂主渠道强化国旗教育</a:t>
            </a:r>
          </a:p>
        </p:txBody>
      </p:sp>
      <p:sp>
        <p:nvSpPr>
          <p:cNvPr id="28" name="矩形 27">
            <a:extLst>
              <a:ext uri="{FF2B5EF4-FFF2-40B4-BE49-F238E27FC236}">
                <a16:creationId xmlns:a16="http://schemas.microsoft.com/office/drawing/2014/main" id="{AC086A10-24AB-43F5-B5BA-0E315181DCE5}"/>
              </a:ext>
            </a:extLst>
          </p:cNvPr>
          <p:cNvSpPr/>
          <p:nvPr/>
        </p:nvSpPr>
        <p:spPr>
          <a:xfrm>
            <a:off x="1398835" y="5337791"/>
            <a:ext cx="518903" cy="430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2</a:t>
            </a:r>
          </a:p>
        </p:txBody>
      </p:sp>
      <p:sp>
        <p:nvSpPr>
          <p:cNvPr id="29" name="矩形 28">
            <a:extLst>
              <a:ext uri="{FF2B5EF4-FFF2-40B4-BE49-F238E27FC236}">
                <a16:creationId xmlns:a16="http://schemas.microsoft.com/office/drawing/2014/main" id="{F4DF0DA7-FFF6-40FD-ADBC-A5CA7AAF11C2}"/>
              </a:ext>
            </a:extLst>
          </p:cNvPr>
          <p:cNvSpPr/>
          <p:nvPr/>
        </p:nvSpPr>
        <p:spPr>
          <a:xfrm>
            <a:off x="2085439" y="5329711"/>
            <a:ext cx="9533160" cy="460248"/>
          </a:xfrm>
          <a:prstGeom prst="rect">
            <a:avLst/>
          </a:prstGeom>
        </p:spPr>
        <p:txBody>
          <a:bodyPr wrap="square">
            <a:spAutoFit/>
          </a:bodyPr>
          <a:lstStyle/>
          <a:p>
            <a:pPr algn="just" defTabSz="913851" eaLnBrk="0" fontAlgn="base" hangingPunct="0"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2200" u="none">
                <a:ln>
                  <a:noFill/>
                </a:ln>
                <a:solidFill>
                  <a:prstClr val="black"/>
                </a:solidFill>
                <a:effectLst/>
                <a:uLnTx/>
                <a:uFillTx/>
                <a:cs typeface="+mn-ea"/>
                <a:sym typeface="+mn-lt"/>
              </a:rPr>
              <a:t>要从校园文化环境氛围上着手，以重大节庆日、纪念日为契机开展国旗教育</a:t>
            </a:r>
          </a:p>
        </p:txBody>
      </p:sp>
    </p:spTree>
    <p:extLst>
      <p:ext uri="{BB962C8B-B14F-4D97-AF65-F5344CB8AC3E}">
        <p14:creationId val="2702829292"/>
      </p:ext>
    </p:extLst>
  </p:cSld>
  <p:clrMapOvr>
    <a:masterClrMapping/>
  </p:clrMapOvr>
  <p:transition advTm="2000" spd="slow">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1000" id="10"/>
                                        <p:tgtEl>
                                          <p:spTgt spid="5"/>
                                        </p:tgtEl>
                                      </p:cBhvr>
                                    </p:animEffect>
                                  </p:childTnLst>
                                </p:cTn>
                              </p:par>
                              <p:par>
                                <p:cTn fill="hold" id="11" nodeType="withEffect" presetClass="entr" presetID="47"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decel="100000" fill="hold" id="17" nodeType="afterEffect" presetClass="entr" presetID="49"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 calcmode="lin" valueType="num">
                                      <p:cBhvr>
                                        <p:cTn dur="500" fill="hold" id="21"/>
                                        <p:tgtEl>
                                          <p:spTgt spid="8"/>
                                        </p:tgtEl>
                                        <p:attrNameLst>
                                          <p:attrName>style.rotation</p:attrName>
                                        </p:attrNameLst>
                                      </p:cBhvr>
                                      <p:tavLst>
                                        <p:tav tm="0">
                                          <p:val>
                                            <p:fltVal val="360"/>
                                          </p:val>
                                        </p:tav>
                                        <p:tav tm="100000">
                                          <p:val>
                                            <p:fltVal val="0"/>
                                          </p:val>
                                        </p:tav>
                                      </p:tavLst>
                                    </p:anim>
                                    <p:animEffect filter="fade" transition="in">
                                      <p:cBhvr>
                                        <p:cTn dur="500" id="22"/>
                                        <p:tgtEl>
                                          <p:spTgt spid="8"/>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anim calcmode="lin" valueType="num">
                                      <p:cBhvr>
                                        <p:cTn dur="500" fill="hold" id="27"/>
                                        <p:tgtEl>
                                          <p:spTgt spid="15"/>
                                        </p:tgtEl>
                                        <p:attrNameLst>
                                          <p:attrName>style.rotation</p:attrName>
                                        </p:attrNameLst>
                                      </p:cBhvr>
                                      <p:tavLst>
                                        <p:tav tm="0">
                                          <p:val>
                                            <p:fltVal val="360"/>
                                          </p:val>
                                        </p:tav>
                                        <p:tav tm="100000">
                                          <p:val>
                                            <p:fltVal val="0"/>
                                          </p:val>
                                        </p:tav>
                                      </p:tavLst>
                                    </p:anim>
                                    <p:animEffect filter="fade" transition="in">
                                      <p:cBhvr>
                                        <p:cTn dur="500" id="28"/>
                                        <p:tgtEl>
                                          <p:spTgt spid="15"/>
                                        </p:tgtEl>
                                      </p:cBhvr>
                                    </p:animEffect>
                                  </p:childTnLst>
                                </p:cTn>
                              </p:par>
                            </p:childTnLst>
                          </p:cTn>
                        </p:par>
                        <p:par>
                          <p:cTn fill="hold" id="29" nodeType="afterGroup">
                            <p:stCondLst>
                              <p:cond delay="1500"/>
                            </p:stCondLst>
                            <p:childTnLst>
                              <p:par>
                                <p:cTn fill="hold" grpId="0" id="30" nodeType="afterEffect" presetClass="entr" presetID="2" presetSubtype="2">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500" fill="hold" id="32"/>
                                        <p:tgtEl>
                                          <p:spTgt spid="22"/>
                                        </p:tgtEl>
                                        <p:attrNameLst>
                                          <p:attrName>ppt_x</p:attrName>
                                        </p:attrNameLst>
                                      </p:cBhvr>
                                      <p:tavLst>
                                        <p:tav tm="0">
                                          <p:val>
                                            <p:strVal val="1+#ppt_w/2"/>
                                          </p:val>
                                        </p:tav>
                                        <p:tav tm="100000">
                                          <p:val>
                                            <p:strVal val="#ppt_x"/>
                                          </p:val>
                                        </p:tav>
                                      </p:tavLst>
                                    </p:anim>
                                    <p:anim calcmode="lin" valueType="num">
                                      <p:cBhvr additive="base">
                                        <p:cTn dur="500" fill="hold" id="33"/>
                                        <p:tgtEl>
                                          <p:spTgt spid="2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22" presetSubtype="8">
                                  <p:stCondLst>
                                    <p:cond delay="0"/>
                                  </p:stCondLst>
                                  <p:childTnLst>
                                    <p:set>
                                      <p:cBhvr>
                                        <p:cTn dur="1" fill="hold" id="36">
                                          <p:stCondLst>
                                            <p:cond delay="0"/>
                                          </p:stCondLst>
                                        </p:cTn>
                                        <p:tgtEl>
                                          <p:spTgt spid="21"/>
                                        </p:tgtEl>
                                        <p:attrNameLst>
                                          <p:attrName>style.visibility</p:attrName>
                                        </p:attrNameLst>
                                      </p:cBhvr>
                                      <p:to>
                                        <p:strVal val="visible"/>
                                      </p:to>
                                    </p:set>
                                    <p:animEffect filter="wipe(left)" transition="in">
                                      <p:cBhvr>
                                        <p:cTn dur="500" id="37"/>
                                        <p:tgtEl>
                                          <p:spTgt spid="21"/>
                                        </p:tgtEl>
                                      </p:cBhvr>
                                    </p:animEffect>
                                  </p:childTnLst>
                                </p:cTn>
                              </p:par>
                            </p:childTnLst>
                          </p:cTn>
                        </p:par>
                        <p:par>
                          <p:cTn fill="hold" id="38" nodeType="afterGroup">
                            <p:stCondLst>
                              <p:cond delay="2500"/>
                            </p:stCondLst>
                            <p:childTnLst>
                              <p:par>
                                <p:cTn fill="hold" grpId="0" id="39" nodeType="afterEffect" presetClass="entr" presetID="42"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300" id="41"/>
                                        <p:tgtEl>
                                          <p:spTgt spid="23"/>
                                        </p:tgtEl>
                                      </p:cBhvr>
                                    </p:animEffect>
                                    <p:anim calcmode="lin" valueType="num">
                                      <p:cBhvr>
                                        <p:cTn dur="300" fill="hold" id="42"/>
                                        <p:tgtEl>
                                          <p:spTgt spid="23"/>
                                        </p:tgtEl>
                                        <p:attrNameLst>
                                          <p:attrName>ppt_x</p:attrName>
                                        </p:attrNameLst>
                                      </p:cBhvr>
                                      <p:tavLst>
                                        <p:tav tm="0">
                                          <p:val>
                                            <p:strVal val="#ppt_x"/>
                                          </p:val>
                                        </p:tav>
                                        <p:tav tm="100000">
                                          <p:val>
                                            <p:strVal val="#ppt_x"/>
                                          </p:val>
                                        </p:tav>
                                      </p:tavLst>
                                    </p:anim>
                                    <p:anim calcmode="lin" valueType="num">
                                      <p:cBhvr>
                                        <p:cTn dur="300" fill="hold" id="4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fade" transition="in">
                                      <p:cBhvr>
                                        <p:cTn dur="1000" id="48"/>
                                        <p:tgtEl>
                                          <p:spTgt spid="25"/>
                                        </p:tgtEl>
                                      </p:cBhvr>
                                    </p:animEffect>
                                    <p:anim calcmode="lin" valueType="num">
                                      <p:cBhvr>
                                        <p:cTn dur="1000" fill="hold" id="49"/>
                                        <p:tgtEl>
                                          <p:spTgt spid="25"/>
                                        </p:tgtEl>
                                        <p:attrNameLst>
                                          <p:attrName>ppt_x</p:attrName>
                                        </p:attrNameLst>
                                      </p:cBhvr>
                                      <p:tavLst>
                                        <p:tav tm="0">
                                          <p:val>
                                            <p:strVal val="#ppt_x"/>
                                          </p:val>
                                        </p:tav>
                                        <p:tav tm="100000">
                                          <p:val>
                                            <p:strVal val="#ppt_x"/>
                                          </p:val>
                                        </p:tav>
                                      </p:tavLst>
                                    </p:anim>
                                    <p:anim calcmode="lin" valueType="num">
                                      <p:cBhvr>
                                        <p:cTn dur="1000" fill="hold" id="50"/>
                                        <p:tgtEl>
                                          <p:spTgt spid="2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28"/>
                                        </p:tgtEl>
                                        <p:attrNameLst>
                                          <p:attrName>style.visibility</p:attrName>
                                        </p:attrNameLst>
                                      </p:cBhvr>
                                      <p:to>
                                        <p:strVal val="visible"/>
                                      </p:to>
                                    </p:set>
                                    <p:animEffect filter="fade" transition="in">
                                      <p:cBhvr>
                                        <p:cTn dur="1000" id="53"/>
                                        <p:tgtEl>
                                          <p:spTgt spid="28"/>
                                        </p:tgtEl>
                                      </p:cBhvr>
                                    </p:animEffect>
                                    <p:anim calcmode="lin" valueType="num">
                                      <p:cBhvr>
                                        <p:cTn dur="1000" fill="hold" id="54"/>
                                        <p:tgtEl>
                                          <p:spTgt spid="28"/>
                                        </p:tgtEl>
                                        <p:attrNameLst>
                                          <p:attrName>ppt_x</p:attrName>
                                        </p:attrNameLst>
                                      </p:cBhvr>
                                      <p:tavLst>
                                        <p:tav tm="0">
                                          <p:val>
                                            <p:strVal val="#ppt_x"/>
                                          </p:val>
                                        </p:tav>
                                        <p:tav tm="100000">
                                          <p:val>
                                            <p:strVal val="#ppt_x"/>
                                          </p:val>
                                        </p:tav>
                                      </p:tavLst>
                                    </p:anim>
                                    <p:anim calcmode="lin" valueType="num">
                                      <p:cBhvr>
                                        <p:cTn dur="1000" fill="hold" id="55"/>
                                        <p:tgtEl>
                                          <p:spTgt spid="28"/>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24"/>
                                        </p:tgtEl>
                                        <p:attrNameLst>
                                          <p:attrName>style.visibility</p:attrName>
                                        </p:attrNameLst>
                                      </p:cBhvr>
                                      <p:to>
                                        <p:strVal val="visible"/>
                                      </p:to>
                                    </p:set>
                                    <p:animEffect filter="fade" transition="in">
                                      <p:cBhvr>
                                        <p:cTn dur="1000" id="58"/>
                                        <p:tgtEl>
                                          <p:spTgt spid="24"/>
                                        </p:tgtEl>
                                      </p:cBhvr>
                                    </p:animEffect>
                                    <p:anim calcmode="lin" valueType="num">
                                      <p:cBhvr>
                                        <p:cTn dur="1000" fill="hold" id="59"/>
                                        <p:tgtEl>
                                          <p:spTgt spid="24"/>
                                        </p:tgtEl>
                                        <p:attrNameLst>
                                          <p:attrName>ppt_x</p:attrName>
                                        </p:attrNameLst>
                                      </p:cBhvr>
                                      <p:tavLst>
                                        <p:tav tm="0">
                                          <p:val>
                                            <p:strVal val="#ppt_x"/>
                                          </p:val>
                                        </p:tav>
                                        <p:tav tm="100000">
                                          <p:val>
                                            <p:strVal val="#ppt_x"/>
                                          </p:val>
                                        </p:tav>
                                      </p:tavLst>
                                    </p:anim>
                                    <p:anim calcmode="lin" valueType="num">
                                      <p:cBhvr>
                                        <p:cTn dur="1000" fill="hold" id="60"/>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22" presetSubtype="8">
                                  <p:stCondLst>
                                    <p:cond delay="0"/>
                                  </p:stCondLst>
                                  <p:childTnLst>
                                    <p:set>
                                      <p:cBhvr>
                                        <p:cTn dur="1" fill="hold" id="64">
                                          <p:stCondLst>
                                            <p:cond delay="0"/>
                                          </p:stCondLst>
                                        </p:cTn>
                                        <p:tgtEl>
                                          <p:spTgt spid="27"/>
                                        </p:tgtEl>
                                        <p:attrNameLst>
                                          <p:attrName>style.visibility</p:attrName>
                                        </p:attrNameLst>
                                      </p:cBhvr>
                                      <p:to>
                                        <p:strVal val="visible"/>
                                      </p:to>
                                    </p:set>
                                    <p:animEffect filter="wipe(left)" transition="in">
                                      <p:cBhvr>
                                        <p:cTn dur="500" id="65"/>
                                        <p:tgtEl>
                                          <p:spTgt spid="27"/>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29"/>
                                        </p:tgtEl>
                                        <p:attrNameLst>
                                          <p:attrName>style.visibility</p:attrName>
                                        </p:attrNameLst>
                                      </p:cBhvr>
                                      <p:to>
                                        <p:strVal val="visible"/>
                                      </p:to>
                                    </p:set>
                                    <p:animEffect filter="wipe(left)" transition="in">
                                      <p:cBhvr>
                                        <p:cTn dur="500" id="6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2"/>
      <p:bldP grpId="0" spid="23"/>
      <p:bldP grpId="0" spid="25"/>
      <p:bldP grpId="0" spid="27"/>
      <p:bldP grpId="0" spid="28"/>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8" name="PA-10224">
            <a:extLst>
              <a:ext uri="{FF2B5EF4-FFF2-40B4-BE49-F238E27FC236}">
                <a16:creationId xmlns:a16="http://schemas.microsoft.com/office/drawing/2014/main" id="{F94FFD0C-8171-4429-B66B-FA294AEF3174}"/>
              </a:ext>
            </a:extLst>
          </p:cNvPr>
          <p:cNvSpPr txBox="1"/>
          <p:nvPr>
            <p:custDataLst>
              <p:tags r:id="rId5"/>
            </p:custDataLst>
          </p:nvPr>
        </p:nvSpPr>
        <p:spPr>
          <a:xfrm>
            <a:off x="3730689" y="3738394"/>
            <a:ext cx="5658472" cy="4572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C00000"/>
                </a:solidFill>
                <a:effectLst/>
                <a:uLnTx/>
                <a:uFillTx/>
                <a:cs typeface="+mn-ea"/>
                <a:sym typeface="+mn-lt"/>
              </a:rPr>
              <a:t>聚焦国旗法国徽法 修正草案五大看点</a:t>
            </a:r>
          </a:p>
        </p:txBody>
      </p:sp>
      <p:grpSp>
        <p:nvGrpSpPr>
          <p:cNvPr id="22" name="组合 21">
            <a:extLst>
              <a:ext uri="{FF2B5EF4-FFF2-40B4-BE49-F238E27FC236}">
                <a16:creationId xmlns:a16="http://schemas.microsoft.com/office/drawing/2014/main" id="{989B67DA-9860-485C-B3AC-AC23567D6685}"/>
              </a:ext>
            </a:extLst>
          </p:cNvPr>
          <p:cNvGrpSpPr/>
          <p:nvPr/>
        </p:nvGrpSpPr>
        <p:grpSpPr>
          <a:xfrm>
            <a:off x="6985874" y="4422319"/>
            <a:ext cx="2414506" cy="369332"/>
            <a:chOff x="7558778" y="3864136"/>
            <a:chExt cx="2414506" cy="369332"/>
          </a:xfrm>
        </p:grpSpPr>
        <p:sp>
          <p:nvSpPr>
            <p:cNvPr id="23" name="PA-椭圆 15">
              <a:extLst>
                <a:ext uri="{FF2B5EF4-FFF2-40B4-BE49-F238E27FC236}">
                  <a16:creationId xmlns:a16="http://schemas.microsoft.com/office/drawing/2014/main" id="{86BB88D6-54CB-40E6-8742-BF440575786B}"/>
                </a:ext>
              </a:extLst>
            </p:cNvPr>
            <p:cNvSpPr>
              <a:spLocks noChangeArrowheads="1"/>
            </p:cNvSpPr>
            <p:nvPr>
              <p:custDataLst>
                <p:tags r:id="rId6"/>
              </p:custDataLst>
            </p:nvPr>
          </p:nvSpPr>
          <p:spPr bwMode="auto">
            <a:xfrm>
              <a:off x="7558778"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24" name="Group 16">
              <a:extLst>
                <a:ext uri="{FF2B5EF4-FFF2-40B4-BE49-F238E27FC236}">
                  <a16:creationId xmlns:a16="http://schemas.microsoft.com/office/drawing/2014/main" id="{15E07D67-E644-4E39-B31A-4D42E12F0B3D}"/>
                </a:ext>
              </a:extLst>
            </p:cNvPr>
            <p:cNvGrpSpPr/>
            <p:nvPr/>
          </p:nvGrpSpPr>
          <p:grpSpPr>
            <a:xfrm>
              <a:off x="7652854" y="3971737"/>
              <a:ext cx="104799" cy="168447"/>
              <a:chOff x="4441" y="3144"/>
              <a:chExt cx="215" cy="345"/>
            </a:xfrm>
            <a:solidFill>
              <a:schemeClr val="bg1"/>
            </a:solidFill>
          </p:grpSpPr>
          <p:sp>
            <p:nvSpPr>
              <p:cNvPr id="26" name="PA-任意多边形 17">
                <a:extLst>
                  <a:ext uri="{FF2B5EF4-FFF2-40B4-BE49-F238E27FC236}">
                    <a16:creationId xmlns:a16="http://schemas.microsoft.com/office/drawing/2014/main" id="{38485E34-F055-4E98-85A6-22136A7ABE14}"/>
                  </a:ext>
                </a:extLst>
              </p:cNvPr>
              <p:cNvSpPr>
                <a:spLocks noEditPoints="1"/>
              </p:cNvSpPr>
              <p:nvPr>
                <p:custDataLst>
                  <p:tags r:id="rId7"/>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27" name="PA-任意多边形 18">
                <a:extLst>
                  <a:ext uri="{FF2B5EF4-FFF2-40B4-BE49-F238E27FC236}">
                    <a16:creationId xmlns:a16="http://schemas.microsoft.com/office/drawing/2014/main" id="{4D746777-42A9-43D6-A824-0FFC97FDB782}"/>
                  </a:ext>
                </a:extLst>
              </p:cNvPr>
              <p:cNvSpPr/>
              <p:nvPr>
                <p:custDataLst>
                  <p:tags r:id="rId8"/>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25" name="PA-102218">
              <a:extLst>
                <a:ext uri="{FF2B5EF4-FFF2-40B4-BE49-F238E27FC236}">
                  <a16:creationId xmlns:a16="http://schemas.microsoft.com/office/drawing/2014/main" id="{FB046456-E858-4B0C-A035-C523E3CA6592}"/>
                </a:ext>
              </a:extLst>
            </p:cNvPr>
            <p:cNvSpPr txBox="1">
              <a:spLocks noChangeArrowheads="1"/>
            </p:cNvSpPr>
            <p:nvPr>
              <p:custDataLst>
                <p:tags r:id="rId9"/>
              </p:custDataLst>
            </p:nvPr>
          </p:nvSpPr>
          <p:spPr bwMode="auto">
            <a:xfrm>
              <a:off x="7906694" y="3864135"/>
              <a:ext cx="2070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日期：202X年X月</a:t>
              </a:r>
            </a:p>
          </p:txBody>
        </p:sp>
      </p:grpSp>
      <p:grpSp>
        <p:nvGrpSpPr>
          <p:cNvPr id="28" name="组合 27">
            <a:extLst>
              <a:ext uri="{FF2B5EF4-FFF2-40B4-BE49-F238E27FC236}">
                <a16:creationId xmlns:a16="http://schemas.microsoft.com/office/drawing/2014/main" id="{B90B47E1-A1D8-4319-9E00-990533216AFF}"/>
              </a:ext>
            </a:extLst>
          </p:cNvPr>
          <p:cNvGrpSpPr/>
          <p:nvPr/>
        </p:nvGrpSpPr>
        <p:grpSpPr>
          <a:xfrm>
            <a:off x="3814170" y="4440646"/>
            <a:ext cx="2359725" cy="369332"/>
            <a:chOff x="5232362" y="3890101"/>
            <a:chExt cx="2359725" cy="369332"/>
          </a:xfrm>
        </p:grpSpPr>
        <p:sp>
          <p:nvSpPr>
            <p:cNvPr id="29" name="PA-椭圆 10">
              <a:extLst>
                <a:ext uri="{FF2B5EF4-FFF2-40B4-BE49-F238E27FC236}">
                  <a16:creationId xmlns:a16="http://schemas.microsoft.com/office/drawing/2014/main" id="{AA18A118-C8A0-4B5D-BBC2-ADF0640FBD18}"/>
                </a:ext>
              </a:extLst>
            </p:cNvPr>
            <p:cNvSpPr>
              <a:spLocks noChangeArrowheads="1"/>
            </p:cNvSpPr>
            <p:nvPr>
              <p:custDataLst>
                <p:tags r:id="rId10"/>
              </p:custDataLst>
            </p:nvPr>
          </p:nvSpPr>
          <p:spPr bwMode="auto">
            <a:xfrm>
              <a:off x="5232362"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30" name="组合 29">
              <a:extLst>
                <a:ext uri="{FF2B5EF4-FFF2-40B4-BE49-F238E27FC236}">
                  <a16:creationId xmlns:a16="http://schemas.microsoft.com/office/drawing/2014/main" id="{F534D64E-F74B-416F-B33C-585953D16BBE}"/>
                </a:ext>
              </a:extLst>
            </p:cNvPr>
            <p:cNvGrpSpPr/>
            <p:nvPr/>
          </p:nvGrpSpPr>
          <p:grpSpPr>
            <a:xfrm>
              <a:off x="5311947" y="3976988"/>
              <a:ext cx="133781" cy="152080"/>
              <a:chOff x="860980" y="3583766"/>
              <a:chExt cx="100336" cy="114060"/>
            </a:xfrm>
            <a:solidFill>
              <a:schemeClr val="bg1"/>
            </a:solidFill>
          </p:grpSpPr>
          <p:sp>
            <p:nvSpPr>
              <p:cNvPr id="32" name="PA-任意多边形 12">
                <a:extLst>
                  <a:ext uri="{FF2B5EF4-FFF2-40B4-BE49-F238E27FC236}">
                    <a16:creationId xmlns:a16="http://schemas.microsoft.com/office/drawing/2014/main" id="{E8D737A6-16F3-4FDB-B04B-07B4502909C3}"/>
                  </a:ext>
                </a:extLst>
              </p:cNvPr>
              <p:cNvSpPr>
                <a:spLocks noEditPoints="1"/>
              </p:cNvSpPr>
              <p:nvPr>
                <p:custDataLst>
                  <p:tags r:id="rId11"/>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33" name="PA-任意多边形 13">
                <a:extLst>
                  <a:ext uri="{FF2B5EF4-FFF2-40B4-BE49-F238E27FC236}">
                    <a16:creationId xmlns:a16="http://schemas.microsoft.com/office/drawing/2014/main" id="{8D889405-C4B9-4B7B-B8C7-1DF0B58775E9}"/>
                  </a:ext>
                </a:extLst>
              </p:cNvPr>
              <p:cNvSpPr/>
              <p:nvPr>
                <p:custDataLst>
                  <p:tags r:id="rId12"/>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31" name="PA-102219">
              <a:extLst>
                <a:ext uri="{FF2B5EF4-FFF2-40B4-BE49-F238E27FC236}">
                  <a16:creationId xmlns:a16="http://schemas.microsoft.com/office/drawing/2014/main" id="{67720F2F-635C-4D06-B124-FCC54228031A}"/>
                </a:ext>
              </a:extLst>
            </p:cNvPr>
            <p:cNvSpPr/>
            <p:nvPr>
              <p:custDataLst>
                <p:tags r:id="rId13"/>
              </p:custDataLst>
            </p:nvPr>
          </p:nvSpPr>
          <p:spPr>
            <a:xfrm>
              <a:off x="5561018" y="3890101"/>
              <a:ext cx="19989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汇报人：优页PPT</a:t>
              </a:r>
            </a:p>
          </p:txBody>
        </p:sp>
      </p:grpSp>
      <p:grpSp>
        <p:nvGrpSpPr>
          <p:cNvPr id="40" name="组合 39">
            <a:extLst>
              <a:ext uri="{FF2B5EF4-FFF2-40B4-BE49-F238E27FC236}">
                <a16:creationId xmlns:a16="http://schemas.microsoft.com/office/drawing/2014/main" id="{CC9F41FF-EEA8-4EB0-83C2-403F06768E18}"/>
              </a:ext>
            </a:extLst>
          </p:cNvPr>
          <p:cNvGrpSpPr/>
          <p:nvPr/>
        </p:nvGrpSpPr>
        <p:grpSpPr>
          <a:xfrm>
            <a:off x="2551588" y="3959622"/>
            <a:ext cx="7934510" cy="15223"/>
            <a:chOff x="3364949" y="1718469"/>
            <a:chExt cx="7934510" cy="15223"/>
          </a:xfrm>
        </p:grpSpPr>
        <p:cxnSp>
          <p:nvCxnSpPr>
            <p:cNvPr id="41" name="直接连接符 40">
              <a:extLst>
                <a:ext uri="{FF2B5EF4-FFF2-40B4-BE49-F238E27FC236}">
                  <a16:creationId xmlns:a16="http://schemas.microsoft.com/office/drawing/2014/main" id="{BBBA18C2-3F5C-48B3-B043-93A24E72891F}"/>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42" name="直接连接符 41">
              <a:extLst>
                <a:ext uri="{FF2B5EF4-FFF2-40B4-BE49-F238E27FC236}">
                  <a16:creationId xmlns:a16="http://schemas.microsoft.com/office/drawing/2014/main" id="{A689152C-F014-439F-A3A0-3B8F337396A7}"/>
                </a:ext>
              </a:extLst>
            </p:cNvPr>
            <p:cNvCxnSpPr/>
            <p:nvPr/>
          </p:nvCxnSpPr>
          <p:spPr>
            <a:xfrm flipH="1">
              <a:off x="10219459" y="171846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43" name="矩形 42">
            <a:extLst>
              <a:ext uri="{FF2B5EF4-FFF2-40B4-BE49-F238E27FC236}">
                <a16:creationId xmlns:a16="http://schemas.microsoft.com/office/drawing/2014/main" id="{B1E4C0C6-4C24-4154-B119-189878224735}"/>
              </a:ext>
            </a:extLst>
          </p:cNvPr>
          <p:cNvSpPr/>
          <p:nvPr/>
        </p:nvSpPr>
        <p:spPr>
          <a:xfrm>
            <a:off x="1508954" y="2251632"/>
            <a:ext cx="9933745" cy="1432560"/>
          </a:xfrm>
          <a:prstGeom prst="rect">
            <a:avLst/>
          </a:prstGeom>
        </p:spPr>
        <p:txBody>
          <a:bodyPr wrap="square">
            <a:spAutoFit/>
          </a:bodyPr>
          <a:lstStyle/>
          <a:p>
            <a:pPr algn="ctr" eaLnBrk="0" fontAlgn="base" hangingPunct="0">
              <a:spcBef>
                <a:spcPct val="0"/>
              </a:spcBef>
              <a:spcAft>
                <a:spcPct val="0"/>
              </a:spcAft>
            </a:pPr>
            <a:r>
              <a:rPr altLang="en-US" b="1" lang="zh-CN" spc="300" sz="88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国旗国徽的尊严</a:t>
            </a:r>
          </a:p>
        </p:txBody>
      </p:sp>
      <p:sp>
        <p:nvSpPr>
          <p:cNvPr id="44" name="矩形 43">
            <a:extLst>
              <a:ext uri="{FF2B5EF4-FFF2-40B4-BE49-F238E27FC236}">
                <a16:creationId xmlns:a16="http://schemas.microsoft.com/office/drawing/2014/main" id="{4C7783A3-E7DC-4124-969F-935537BE9C18}"/>
              </a:ext>
            </a:extLst>
          </p:cNvPr>
          <p:cNvSpPr/>
          <p:nvPr/>
        </p:nvSpPr>
        <p:spPr>
          <a:xfrm>
            <a:off x="2864807" y="1027792"/>
            <a:ext cx="7474638" cy="13106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如何加强维护</a:t>
            </a:r>
          </a:p>
        </p:txBody>
      </p:sp>
      <p:pic>
        <p:nvPicPr>
          <p:cNvPr id="9" name="图片 8">
            <a:extLst>
              <a:ext uri="{FF2B5EF4-FFF2-40B4-BE49-F238E27FC236}">
                <a16:creationId xmlns:a16="http://schemas.microsoft.com/office/drawing/2014/main" id="{9288CDF8-51A0-4E97-B78C-022142381D65}"/>
              </a:ext>
            </a:extLst>
          </p:cNvPr>
          <p:cNvPicPr>
            <a:picLocks noChangeAspect="1"/>
          </p:cNvPicPr>
          <p:nvPr/>
        </p:nvPicPr>
        <p:blipFill>
          <a:blip r:embed="rId14">
            <a:extLst>
              <a:ext uri="{28A0092B-C50C-407E-A947-70E740481C1C}">
                <a14:useLocalDpi val="0"/>
              </a:ext>
            </a:extLst>
          </a:blip>
          <a:stretch>
            <a:fillRect/>
          </a:stretch>
        </p:blipFill>
        <p:spPr>
          <a:xfrm>
            <a:off x="808239" y="285916"/>
            <a:ext cx="1743349" cy="1743349"/>
          </a:xfrm>
          <a:prstGeom prst="rect">
            <a:avLst/>
          </a:prstGeom>
        </p:spPr>
      </p:pic>
    </p:spTree>
    <p:extLst>
      <p:ext uri="{BB962C8B-B14F-4D97-AF65-F5344CB8AC3E}">
        <p14:creationId val="2430628777"/>
      </p:ext>
    </p:extLst>
  </p:cSld>
  <p:clrMapOvr>
    <a:masterClrMapping/>
  </p:clrMapOvr>
  <mc:AlternateContent>
    <mc:Choice Requires="p15">
      <p:transition advTm="9000" p14:dur="2000" spd="slow">
        <p15:prstTrans prst="drape"/>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4"/>
                                        </p:tgtEl>
                                        <p:attrNameLst>
                                          <p:attrName>style.visibility</p:attrName>
                                        </p:attrNameLst>
                                      </p:cBhvr>
                                      <p:to>
                                        <p:strVal val="visible"/>
                                      </p:to>
                                    </p:set>
                                    <p:anim by="(-#ppt_w*2)" calcmode="lin" valueType="num">
                                      <p:cBhvr rctx="PPT">
                                        <p:cTn autoRev="1" dur="500" fill="hold" id="12">
                                          <p:stCondLst>
                                            <p:cond delay="0"/>
                                          </p:stCondLst>
                                        </p:cTn>
                                        <p:tgtEl>
                                          <p:spTgt spid="44"/>
                                        </p:tgtEl>
                                        <p:attrNameLst>
                                          <p:attrName>ppt_w</p:attrName>
                                        </p:attrNameLst>
                                      </p:cBhvr>
                                    </p:anim>
                                    <p:anim by="(#ppt_w*0.50)" calcmode="lin" valueType="num">
                                      <p:cBhvr>
                                        <p:cTn autoRev="1" decel="50000" dur="500" fill="hold" id="13">
                                          <p:stCondLst>
                                            <p:cond delay="0"/>
                                          </p:stCondLst>
                                        </p:cTn>
                                        <p:tgtEl>
                                          <p:spTgt spid="44"/>
                                        </p:tgtEl>
                                        <p:attrNameLst>
                                          <p:attrName>ppt_x</p:attrName>
                                        </p:attrNameLst>
                                      </p:cBhvr>
                                    </p:anim>
                                    <p:anim calcmode="lin" from="(-#ppt_h/2)" to="(#ppt_y)" valueType="num">
                                      <p:cBhvr>
                                        <p:cTn dur="1000" fill="hold" id="14">
                                          <p:stCondLst>
                                            <p:cond delay="0"/>
                                          </p:stCondLst>
                                        </p:cTn>
                                        <p:tgtEl>
                                          <p:spTgt spid="44"/>
                                        </p:tgtEl>
                                        <p:attrNameLst>
                                          <p:attrName>ppt_y</p:attrName>
                                        </p:attrNameLst>
                                      </p:cBhvr>
                                    </p:anim>
                                    <p:animRot by="21600000">
                                      <p:cBhvr>
                                        <p:cTn dur="1000" fill="hold" id="15">
                                          <p:stCondLst>
                                            <p:cond delay="0"/>
                                          </p:stCondLst>
                                        </p:cTn>
                                        <p:tgtEl>
                                          <p:spTgt spid="44"/>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56" presetSubtype="0">
                                  <p:stCondLst>
                                    <p:cond delay="0"/>
                                  </p:stCondLst>
                                  <p:iterate type="lt">
                                    <p:tmPct val="10000"/>
                                  </p:iterate>
                                  <p:childTnLst>
                                    <p:set>
                                      <p:cBhvr>
                                        <p:cTn dur="1" fill="hold" id="19">
                                          <p:stCondLst>
                                            <p:cond delay="0"/>
                                          </p:stCondLst>
                                        </p:cTn>
                                        <p:tgtEl>
                                          <p:spTgt spid="43"/>
                                        </p:tgtEl>
                                        <p:attrNameLst>
                                          <p:attrName>style.visibility</p:attrName>
                                        </p:attrNameLst>
                                      </p:cBhvr>
                                      <p:to>
                                        <p:strVal val="visible"/>
                                      </p:to>
                                    </p:set>
                                    <p:anim by="(-#ppt_w*2)" calcmode="lin" valueType="num">
                                      <p:cBhvr rctx="PPT">
                                        <p:cTn autoRev="1" dur="500" fill="hold" id="20">
                                          <p:stCondLst>
                                            <p:cond delay="0"/>
                                          </p:stCondLst>
                                        </p:cTn>
                                        <p:tgtEl>
                                          <p:spTgt spid="43"/>
                                        </p:tgtEl>
                                        <p:attrNameLst>
                                          <p:attrName>ppt_w</p:attrName>
                                        </p:attrNameLst>
                                      </p:cBhvr>
                                    </p:anim>
                                    <p:anim by="(#ppt_w*0.50)" calcmode="lin" valueType="num">
                                      <p:cBhvr>
                                        <p:cTn autoRev="1" decel="50000" dur="500" fill="hold" id="21">
                                          <p:stCondLst>
                                            <p:cond delay="0"/>
                                          </p:stCondLst>
                                        </p:cTn>
                                        <p:tgtEl>
                                          <p:spTgt spid="43"/>
                                        </p:tgtEl>
                                        <p:attrNameLst>
                                          <p:attrName>ppt_x</p:attrName>
                                        </p:attrNameLst>
                                      </p:cBhvr>
                                    </p:anim>
                                    <p:anim calcmode="lin" from="(-#ppt_h/2)" to="(#ppt_y)" valueType="num">
                                      <p:cBhvr>
                                        <p:cTn dur="1000" fill="hold" id="22">
                                          <p:stCondLst>
                                            <p:cond delay="0"/>
                                          </p:stCondLst>
                                        </p:cTn>
                                        <p:tgtEl>
                                          <p:spTgt spid="43"/>
                                        </p:tgtEl>
                                        <p:attrNameLst>
                                          <p:attrName>ppt_y</p:attrName>
                                        </p:attrNameLst>
                                      </p:cBhvr>
                                    </p:anim>
                                    <p:animRot by="21600000">
                                      <p:cBhvr>
                                        <p:cTn dur="1000" fill="hold" id="23">
                                          <p:stCondLst>
                                            <p:cond delay="0"/>
                                          </p:stCondLst>
                                        </p:cTn>
                                        <p:tgtEl>
                                          <p:spTgt spid="43"/>
                                        </p:tgtEl>
                                        <p:attrNameLst>
                                          <p:attrName>r</p:attrName>
                                        </p:attrNameLst>
                                      </p:cBhvr>
                                    </p:animRo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6" presetSubtype="21">
                                  <p:stCondLst>
                                    <p:cond delay="0"/>
                                  </p:stCondLst>
                                  <p:childTnLst>
                                    <p:set>
                                      <p:cBhvr>
                                        <p:cTn dur="1" fill="hold" id="27">
                                          <p:stCondLst>
                                            <p:cond delay="0"/>
                                          </p:stCondLst>
                                        </p:cTn>
                                        <p:tgtEl>
                                          <p:spTgt spid="18"/>
                                        </p:tgtEl>
                                        <p:attrNameLst>
                                          <p:attrName>style.visibility</p:attrName>
                                        </p:attrNameLst>
                                      </p:cBhvr>
                                      <p:to>
                                        <p:strVal val="visible"/>
                                      </p:to>
                                    </p:set>
                                    <p:animEffect filter="barn(inVertical)" transition="in">
                                      <p:cBhvr>
                                        <p:cTn dur="500" id="28"/>
                                        <p:tgtEl>
                                          <p:spTgt spid="18"/>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28"/>
                                        </p:tgtEl>
                                        <p:attrNameLst>
                                          <p:attrName>style.visibility</p:attrName>
                                        </p:attrNameLst>
                                      </p:cBhvr>
                                      <p:to>
                                        <p:strVal val="visible"/>
                                      </p:to>
                                    </p:set>
                                    <p:animEffect filter="fade" transition="in">
                                      <p:cBhvr>
                                        <p:cTn dur="1000" id="33"/>
                                        <p:tgtEl>
                                          <p:spTgt spid="28"/>
                                        </p:tgtEl>
                                      </p:cBhvr>
                                    </p:animEffect>
                                    <p:anim calcmode="lin" valueType="num">
                                      <p:cBhvr>
                                        <p:cTn dur="1000" fill="hold" id="34"/>
                                        <p:tgtEl>
                                          <p:spTgt spid="28"/>
                                        </p:tgtEl>
                                        <p:attrNameLst>
                                          <p:attrName>ppt_x</p:attrName>
                                        </p:attrNameLst>
                                      </p:cBhvr>
                                      <p:tavLst>
                                        <p:tav tm="0">
                                          <p:val>
                                            <p:strVal val="#ppt_x"/>
                                          </p:val>
                                        </p:tav>
                                        <p:tav tm="100000">
                                          <p:val>
                                            <p:strVal val="#ppt_x"/>
                                          </p:val>
                                        </p:tav>
                                      </p:tavLst>
                                    </p:anim>
                                    <p:anim calcmode="lin" valueType="num">
                                      <p:cBhvr>
                                        <p:cTn dur="1000" fill="hold" id="35"/>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1000" id="40"/>
                                        <p:tgtEl>
                                          <p:spTgt spid="22"/>
                                        </p:tgtEl>
                                      </p:cBhvr>
                                    </p:animEffect>
                                    <p:anim calcmode="lin" valueType="num">
                                      <p:cBhvr>
                                        <p:cTn dur="1000" fill="hold" id="41"/>
                                        <p:tgtEl>
                                          <p:spTgt spid="22"/>
                                        </p:tgtEl>
                                        <p:attrNameLst>
                                          <p:attrName>ppt_x</p:attrName>
                                        </p:attrNameLst>
                                      </p:cBhvr>
                                      <p:tavLst>
                                        <p:tav tm="0">
                                          <p:val>
                                            <p:strVal val="#ppt_x"/>
                                          </p:val>
                                        </p:tav>
                                        <p:tav tm="100000">
                                          <p:val>
                                            <p:strVal val="#ppt_x"/>
                                          </p:val>
                                        </p:tav>
                                      </p:tavLst>
                                    </p:anim>
                                    <p:anim calcmode="lin" valueType="num">
                                      <p:cBhvr>
                                        <p:cTn dur="1000" fill="hold" id="42"/>
                                        <p:tgtEl>
                                          <p:spTgt spid="22"/>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1000"/>
                            </p:stCondLst>
                            <p:childTnLst>
                              <p:par>
                                <p:cTn fill="hold" id="44" nodeType="afterEffect" presetClass="entr" presetID="16" presetSubtype="21">
                                  <p:stCondLst>
                                    <p:cond delay="0"/>
                                  </p:stCondLst>
                                  <p:childTnLst>
                                    <p:set>
                                      <p:cBhvr>
                                        <p:cTn dur="1" fill="hold" id="45">
                                          <p:stCondLst>
                                            <p:cond delay="0"/>
                                          </p:stCondLst>
                                        </p:cTn>
                                        <p:tgtEl>
                                          <p:spTgt spid="40"/>
                                        </p:tgtEl>
                                        <p:attrNameLst>
                                          <p:attrName>style.visibility</p:attrName>
                                        </p:attrNameLst>
                                      </p:cBhvr>
                                      <p:to>
                                        <p:strVal val="visible"/>
                                      </p:to>
                                    </p:set>
                                    <p:animEffect filter="barn(inVertical)" transition="in">
                                      <p:cBhvr>
                                        <p:cTn dur="1500" id="46"/>
                                        <p:tgtEl>
                                          <p:spTgt spid="40"/>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10" presetSubtype="0">
                                  <p:stCondLst>
                                    <p:cond delay="0"/>
                                  </p:stCondLst>
                                  <p:childTnLst>
                                    <p:set>
                                      <p:cBhvr>
                                        <p:cTn dur="1" fill="hold" id="50">
                                          <p:stCondLst>
                                            <p:cond delay="0"/>
                                          </p:stCondLst>
                                        </p:cTn>
                                        <p:tgtEl>
                                          <p:spTgt spid="5"/>
                                        </p:tgtEl>
                                        <p:attrNameLst>
                                          <p:attrName>style.visibility</p:attrName>
                                        </p:attrNameLst>
                                      </p:cBhvr>
                                      <p:to>
                                        <p:strVal val="visible"/>
                                      </p:to>
                                    </p:set>
                                    <p:animEffect filter="fade" transition="in">
                                      <p:cBhvr>
                                        <p:cTn dur="500" id="51"/>
                                        <p:tgtEl>
                                          <p:spTgt spid="5"/>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42" presetSubtype="0">
                                  <p:stCondLst>
                                    <p:cond delay="0"/>
                                  </p:stCondLst>
                                  <p:childTnLst>
                                    <p:set>
                                      <p:cBhvr>
                                        <p:cTn dur="1" fill="hold" id="55">
                                          <p:stCondLst>
                                            <p:cond delay="0"/>
                                          </p:stCondLst>
                                        </p:cTn>
                                        <p:tgtEl>
                                          <p:spTgt spid="9"/>
                                        </p:tgtEl>
                                        <p:attrNameLst>
                                          <p:attrName>style.visibility</p:attrName>
                                        </p:attrNameLst>
                                      </p:cBhvr>
                                      <p:to>
                                        <p:strVal val="visible"/>
                                      </p:to>
                                    </p:set>
                                    <p:animEffect filter="fade" transition="in">
                                      <p:cBhvr>
                                        <p:cTn dur="1000" id="56"/>
                                        <p:tgtEl>
                                          <p:spTgt spid="9"/>
                                        </p:tgtEl>
                                      </p:cBhvr>
                                    </p:animEffect>
                                    <p:anim calcmode="lin" valueType="num">
                                      <p:cBhvr>
                                        <p:cTn dur="1000" fill="hold" id="57"/>
                                        <p:tgtEl>
                                          <p:spTgt spid="9"/>
                                        </p:tgtEl>
                                        <p:attrNameLst>
                                          <p:attrName>ppt_x</p:attrName>
                                        </p:attrNameLst>
                                      </p:cBhvr>
                                      <p:tavLst>
                                        <p:tav tm="0">
                                          <p:val>
                                            <p:strVal val="#ppt_x"/>
                                          </p:val>
                                        </p:tav>
                                        <p:tav tm="100000">
                                          <p:val>
                                            <p:strVal val="#ppt_x"/>
                                          </p:val>
                                        </p:tav>
                                      </p:tavLst>
                                    </p:anim>
                                    <p:anim calcmode="lin" valueType="num">
                                      <p:cBhvr>
                                        <p:cTn dur="1000" fill="hold" id="58"/>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43"/>
      <p:bldP grpId="0" spid="4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24ADBFBB-500A-4C48-9355-A80FC0C6E6D4}"/>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9481624" y="0"/>
            <a:ext cx="2710375" cy="2290985"/>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43" name="矩形 42">
            <a:extLst>
              <a:ext uri="{FF2B5EF4-FFF2-40B4-BE49-F238E27FC236}">
                <a16:creationId xmlns:a16="http://schemas.microsoft.com/office/drawing/2014/main" id="{B1E4C0C6-4C24-4154-B119-189878224735}"/>
              </a:ext>
            </a:extLst>
          </p:cNvPr>
          <p:cNvSpPr/>
          <p:nvPr/>
        </p:nvSpPr>
        <p:spPr>
          <a:xfrm>
            <a:off x="1353961" y="783775"/>
            <a:ext cx="804210" cy="1920240"/>
          </a:xfrm>
          <a:prstGeom prst="rect">
            <a:avLst/>
          </a:prstGeom>
        </p:spPr>
        <p:txBody>
          <a:bodyPr wrap="square">
            <a:spAutoFit/>
          </a:bodyPr>
          <a:lstStyle/>
          <a:p>
            <a:pPr algn="ctr" eaLnBrk="0" fontAlgn="base" hangingPunct="0">
              <a:spcBef>
                <a:spcPct val="0"/>
              </a:spcBef>
              <a:spcAft>
                <a:spcPct val="0"/>
              </a:spcAft>
            </a:pPr>
            <a:r>
              <a:rPr altLang="en-US" b="1" lang="zh-CN" spc="300" sz="60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目录</a:t>
            </a:r>
          </a:p>
        </p:txBody>
      </p:sp>
      <p:sp>
        <p:nvSpPr>
          <p:cNvPr id="34" name="矩形 33">
            <a:extLst>
              <a:ext uri="{FF2B5EF4-FFF2-40B4-BE49-F238E27FC236}">
                <a16:creationId xmlns:a16="http://schemas.microsoft.com/office/drawing/2014/main" id="{B898F04B-FCDE-4CA1-87EC-FBBD5190494B}"/>
              </a:ext>
            </a:extLst>
          </p:cNvPr>
          <p:cNvSpPr/>
          <p:nvPr/>
        </p:nvSpPr>
        <p:spPr>
          <a:xfrm>
            <a:off x="2038834" y="783775"/>
            <a:ext cx="670560" cy="2459504"/>
          </a:xfrm>
          <a:prstGeom prst="rect">
            <a:avLst/>
          </a:prstGeom>
        </p:spPr>
        <p:txBody>
          <a:bodyPr vert="eaVert" wrap="square">
            <a:spAutoFit/>
          </a:bodyPr>
          <a:lstStyle/>
          <a:p>
            <a:pPr algn="ctr" eaLnBrk="0" fontAlgn="base" hangingPunct="0">
              <a:spcBef>
                <a:spcPct val="0"/>
              </a:spcBef>
              <a:spcAft>
                <a:spcPct val="0"/>
              </a:spcAft>
            </a:pPr>
            <a:r>
              <a:rPr altLang="zh-CN" b="1" lang="en-US" spc="300" sz="3200">
                <a:ln w="41275">
                  <a:solidFill>
                    <a:schemeClr val="bg1"/>
                  </a:solidFill>
                </a:ln>
                <a:solidFill>
                  <a:srgbClr val="C00000"/>
                </a:solidFill>
                <a:effectLst>
                  <a:outerShdw algn="tl" blurRad="139700" dir="2700000" dist="38100" rotWithShape="0" sx="101000" sy="101000">
                    <a:prstClr val="black">
                      <a:alpha val="20000"/>
                    </a:prstClr>
                  </a:outerShdw>
                </a:effectLst>
                <a:latin charset="-122" panose="020b0a00000000000000" pitchFamily="34" typeface="思源黑体 CN Heavy"/>
                <a:ea charset="-122" panose="020b0a00000000000000" pitchFamily="34" typeface="思源黑体 CN Heavy"/>
                <a:cs charset="0" panose="020b0502040204020203" pitchFamily="34" typeface="Segoe UI Light"/>
                <a:sym typeface="+mn-lt"/>
              </a:rPr>
              <a:t>CONTENT</a:t>
            </a:r>
          </a:p>
        </p:txBody>
      </p:sp>
      <p:sp>
        <p:nvSpPr>
          <p:cNvPr id="35" name="矩形: 圆角 45">
            <a:extLst>
              <a:ext uri="{FF2B5EF4-FFF2-40B4-BE49-F238E27FC236}">
                <a16:creationId xmlns:a16="http://schemas.microsoft.com/office/drawing/2014/main" id="{C79D6649-AB33-4B30-87F1-D12804CB870D}"/>
              </a:ext>
            </a:extLst>
          </p:cNvPr>
          <p:cNvSpPr/>
          <p:nvPr/>
        </p:nvSpPr>
        <p:spPr>
          <a:xfrm>
            <a:off x="3642584" y="1815202"/>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300" u="none">
                <a:ln>
                  <a:noFill/>
                </a:ln>
                <a:solidFill>
                  <a:srgbClr val="C00000"/>
                </a:solidFill>
                <a:effectLst/>
                <a:uLnTx/>
                <a:uFillTx/>
                <a:cs typeface="+mn-ea"/>
                <a:sym typeface="+mn-lt"/>
              </a:rPr>
              <a:t>      看点一：增加升挂国旗、悬挂国徽的场合</a:t>
            </a:r>
          </a:p>
        </p:txBody>
      </p:sp>
      <p:sp>
        <p:nvSpPr>
          <p:cNvPr id="36" name="矩形: 圆角 45">
            <a:extLst>
              <a:ext uri="{FF2B5EF4-FFF2-40B4-BE49-F238E27FC236}">
                <a16:creationId xmlns:a16="http://schemas.microsoft.com/office/drawing/2014/main" id="{1E857F59-6C51-4F1F-8514-1DB26B17792A}"/>
              </a:ext>
            </a:extLst>
          </p:cNvPr>
          <p:cNvSpPr/>
          <p:nvPr/>
        </p:nvSpPr>
        <p:spPr>
          <a:xfrm>
            <a:off x="3642584" y="2517556"/>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300" u="none">
                <a:ln>
                  <a:noFill/>
                </a:ln>
                <a:solidFill>
                  <a:srgbClr val="C00000"/>
                </a:solidFill>
                <a:effectLst/>
                <a:uLnTx/>
                <a:uFillTx/>
                <a:cs typeface="+mn-ea"/>
                <a:sym typeface="+mn-lt"/>
              </a:rPr>
              <a:t>      看点二：严禁损害国旗、国徽尊严等行为</a:t>
            </a:r>
          </a:p>
        </p:txBody>
      </p:sp>
      <p:sp>
        <p:nvSpPr>
          <p:cNvPr id="37" name="矩形: 圆角 45">
            <a:extLst>
              <a:ext uri="{FF2B5EF4-FFF2-40B4-BE49-F238E27FC236}">
                <a16:creationId xmlns:a16="http://schemas.microsoft.com/office/drawing/2014/main" id="{6F99B10F-5C9E-43D0-9637-A749B2AA6DC8}"/>
              </a:ext>
            </a:extLst>
          </p:cNvPr>
          <p:cNvSpPr/>
          <p:nvPr/>
        </p:nvSpPr>
        <p:spPr>
          <a:xfrm>
            <a:off x="3642584" y="1145492"/>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600" u="none">
                <a:ln>
                  <a:noFill/>
                </a:ln>
                <a:solidFill>
                  <a:srgbClr val="C00000"/>
                </a:solidFill>
                <a:effectLst/>
                <a:uLnTx/>
                <a:uFillTx/>
                <a:cs typeface="+mn-ea"/>
                <a:sym typeface="+mn-lt"/>
              </a:rPr>
              <a:t>国旗法国徽法迎来重要修改</a:t>
            </a:r>
          </a:p>
        </p:txBody>
      </p:sp>
      <p:sp>
        <p:nvSpPr>
          <p:cNvPr id="38" name="矩形: 圆角 45">
            <a:extLst>
              <a:ext uri="{FF2B5EF4-FFF2-40B4-BE49-F238E27FC236}">
                <a16:creationId xmlns:a16="http://schemas.microsoft.com/office/drawing/2014/main" id="{80BF47C7-878A-4945-B26F-929A37DF160A}"/>
              </a:ext>
            </a:extLst>
          </p:cNvPr>
          <p:cNvSpPr/>
          <p:nvPr/>
        </p:nvSpPr>
        <p:spPr>
          <a:xfrm>
            <a:off x="3642584" y="3219910"/>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600" u="none">
                <a:ln>
                  <a:noFill/>
                </a:ln>
                <a:solidFill>
                  <a:srgbClr val="C00000"/>
                </a:solidFill>
                <a:effectLst/>
                <a:uLnTx/>
                <a:uFillTx/>
                <a:cs typeface="+mn-ea"/>
                <a:sym typeface="+mn-lt"/>
              </a:rPr>
              <a:t>看点三：规范升旗仪式要求</a:t>
            </a:r>
          </a:p>
        </p:txBody>
      </p:sp>
      <p:sp>
        <p:nvSpPr>
          <p:cNvPr id="39" name="矩形: 圆角 45">
            <a:extLst>
              <a:ext uri="{FF2B5EF4-FFF2-40B4-BE49-F238E27FC236}">
                <a16:creationId xmlns:a16="http://schemas.microsoft.com/office/drawing/2014/main" id="{6540065D-50AE-4D02-892F-6C9A9D299712}"/>
              </a:ext>
            </a:extLst>
          </p:cNvPr>
          <p:cNvSpPr/>
          <p:nvPr/>
        </p:nvSpPr>
        <p:spPr>
          <a:xfrm>
            <a:off x="3642584" y="3922264"/>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600" u="none">
                <a:ln>
                  <a:noFill/>
                </a:ln>
                <a:solidFill>
                  <a:srgbClr val="C00000"/>
                </a:solidFill>
                <a:effectLst/>
                <a:uLnTx/>
                <a:uFillTx/>
                <a:cs typeface="+mn-ea"/>
                <a:sym typeface="+mn-lt"/>
              </a:rPr>
              <a:t>看点四：明确监督管理部门</a:t>
            </a:r>
          </a:p>
        </p:txBody>
      </p:sp>
      <p:sp>
        <p:nvSpPr>
          <p:cNvPr id="45" name="矩形: 圆角 45">
            <a:extLst>
              <a:ext uri="{FF2B5EF4-FFF2-40B4-BE49-F238E27FC236}">
                <a16:creationId xmlns:a16="http://schemas.microsoft.com/office/drawing/2014/main" id="{6DF795DA-2805-4EFC-A099-0BF367238BA3}"/>
              </a:ext>
            </a:extLst>
          </p:cNvPr>
          <p:cNvSpPr/>
          <p:nvPr/>
        </p:nvSpPr>
        <p:spPr>
          <a:xfrm>
            <a:off x="3642584" y="4624618"/>
            <a:ext cx="6513856" cy="451092"/>
          </a:xfrm>
          <a:prstGeom prst="roundRect">
            <a:avLst>
              <a:gd fmla="val 0"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600" u="none">
                <a:ln>
                  <a:noFill/>
                </a:ln>
                <a:solidFill>
                  <a:srgbClr val="C00000"/>
                </a:solidFill>
                <a:effectLst/>
                <a:uLnTx/>
                <a:uFillTx/>
                <a:cs typeface="+mn-ea"/>
                <a:sym typeface="+mn-lt"/>
              </a:rPr>
              <a:t>看点五：加强国旗宣传教育</a:t>
            </a:r>
          </a:p>
        </p:txBody>
      </p:sp>
      <p:sp>
        <p:nvSpPr>
          <p:cNvPr id="4" name="矩形 3">
            <a:extLst>
              <a:ext uri="{FF2B5EF4-FFF2-40B4-BE49-F238E27FC236}">
                <a16:creationId xmlns:a16="http://schemas.microsoft.com/office/drawing/2014/main" id="{7ADFA4AD-055B-4EE8-A0FC-1029D0A1C96E}"/>
              </a:ext>
            </a:extLst>
          </p:cNvPr>
          <p:cNvSpPr/>
          <p:nvPr/>
        </p:nvSpPr>
        <p:spPr>
          <a:xfrm>
            <a:off x="3838844" y="1077725"/>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1</a:t>
            </a:r>
          </a:p>
        </p:txBody>
      </p:sp>
      <p:sp>
        <p:nvSpPr>
          <p:cNvPr id="49" name="矩形 48">
            <a:extLst>
              <a:ext uri="{FF2B5EF4-FFF2-40B4-BE49-F238E27FC236}">
                <a16:creationId xmlns:a16="http://schemas.microsoft.com/office/drawing/2014/main" id="{FC2A9BB9-D114-4A63-A401-F7784DD28FE4}"/>
              </a:ext>
            </a:extLst>
          </p:cNvPr>
          <p:cNvSpPr/>
          <p:nvPr/>
        </p:nvSpPr>
        <p:spPr>
          <a:xfrm>
            <a:off x="3838844" y="1766632"/>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2</a:t>
            </a:r>
          </a:p>
        </p:txBody>
      </p:sp>
      <p:sp>
        <p:nvSpPr>
          <p:cNvPr id="50" name="矩形 49">
            <a:extLst>
              <a:ext uri="{FF2B5EF4-FFF2-40B4-BE49-F238E27FC236}">
                <a16:creationId xmlns:a16="http://schemas.microsoft.com/office/drawing/2014/main" id="{86C45BA3-1AAB-4155-8D41-C4E6AFEB8808}"/>
              </a:ext>
            </a:extLst>
          </p:cNvPr>
          <p:cNvSpPr/>
          <p:nvPr/>
        </p:nvSpPr>
        <p:spPr>
          <a:xfrm>
            <a:off x="3838844" y="2462462"/>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3</a:t>
            </a:r>
          </a:p>
        </p:txBody>
      </p:sp>
      <p:sp>
        <p:nvSpPr>
          <p:cNvPr id="51" name="矩形 50">
            <a:extLst>
              <a:ext uri="{FF2B5EF4-FFF2-40B4-BE49-F238E27FC236}">
                <a16:creationId xmlns:a16="http://schemas.microsoft.com/office/drawing/2014/main" id="{00CA2668-F105-4819-AE99-8E90BB0B99DD}"/>
              </a:ext>
            </a:extLst>
          </p:cNvPr>
          <p:cNvSpPr/>
          <p:nvPr/>
        </p:nvSpPr>
        <p:spPr>
          <a:xfrm>
            <a:off x="3838844" y="3163692"/>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4</a:t>
            </a:r>
          </a:p>
        </p:txBody>
      </p:sp>
      <p:sp>
        <p:nvSpPr>
          <p:cNvPr id="52" name="矩形 51">
            <a:extLst>
              <a:ext uri="{FF2B5EF4-FFF2-40B4-BE49-F238E27FC236}">
                <a16:creationId xmlns:a16="http://schemas.microsoft.com/office/drawing/2014/main" id="{1E70ADA0-B8B8-415F-8AA2-5681D64D7451}"/>
              </a:ext>
            </a:extLst>
          </p:cNvPr>
          <p:cNvSpPr/>
          <p:nvPr/>
        </p:nvSpPr>
        <p:spPr>
          <a:xfrm>
            <a:off x="3838844" y="3835040"/>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5</a:t>
            </a:r>
          </a:p>
        </p:txBody>
      </p:sp>
      <p:sp>
        <p:nvSpPr>
          <p:cNvPr id="53" name="矩形 52">
            <a:extLst>
              <a:ext uri="{FF2B5EF4-FFF2-40B4-BE49-F238E27FC236}">
                <a16:creationId xmlns:a16="http://schemas.microsoft.com/office/drawing/2014/main" id="{5E026BB8-4071-43DA-BBBD-154A4CFDEBD7}"/>
              </a:ext>
            </a:extLst>
          </p:cNvPr>
          <p:cNvSpPr/>
          <p:nvPr/>
        </p:nvSpPr>
        <p:spPr>
          <a:xfrm>
            <a:off x="3838844" y="4569524"/>
            <a:ext cx="451802"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6</a:t>
            </a:r>
          </a:p>
        </p:txBody>
      </p:sp>
    </p:spTree>
    <p:extLst>
      <p:ext uri="{BB962C8B-B14F-4D97-AF65-F5344CB8AC3E}">
        <p14:creationId val="637882301"/>
      </p:ext>
    </p:extLst>
  </p:cSld>
  <p:clrMapOvr>
    <a:masterClrMapping/>
  </p:clrMapOvr>
  <p:transition advTm="2000"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43"/>
                                        </p:tgtEl>
                                        <p:attrNameLst>
                                          <p:attrName>style.visibility</p:attrName>
                                        </p:attrNameLst>
                                      </p:cBhvr>
                                      <p:to>
                                        <p:strVal val="visible"/>
                                      </p:to>
                                    </p:set>
                                    <p:anim by="(-#ppt_w*2)" calcmode="lin" valueType="num">
                                      <p:cBhvr rctx="PPT">
                                        <p:cTn autoRev="1" dur="500" fill="hold" id="12">
                                          <p:stCondLst>
                                            <p:cond delay="0"/>
                                          </p:stCondLst>
                                        </p:cTn>
                                        <p:tgtEl>
                                          <p:spTgt spid="43"/>
                                        </p:tgtEl>
                                        <p:attrNameLst>
                                          <p:attrName>ppt_w</p:attrName>
                                        </p:attrNameLst>
                                      </p:cBhvr>
                                    </p:anim>
                                    <p:anim by="(#ppt_w*0.50)" calcmode="lin" valueType="num">
                                      <p:cBhvr>
                                        <p:cTn autoRev="1" decel="50000" dur="500" fill="hold" id="13">
                                          <p:stCondLst>
                                            <p:cond delay="0"/>
                                          </p:stCondLst>
                                        </p:cTn>
                                        <p:tgtEl>
                                          <p:spTgt spid="43"/>
                                        </p:tgtEl>
                                        <p:attrNameLst>
                                          <p:attrName>ppt_x</p:attrName>
                                        </p:attrNameLst>
                                      </p:cBhvr>
                                    </p:anim>
                                    <p:anim calcmode="lin" from="(-#ppt_h/2)" to="(#ppt_y)" valueType="num">
                                      <p:cBhvr>
                                        <p:cTn dur="1000" fill="hold" id="14">
                                          <p:stCondLst>
                                            <p:cond delay="0"/>
                                          </p:stCondLst>
                                        </p:cTn>
                                        <p:tgtEl>
                                          <p:spTgt spid="43"/>
                                        </p:tgtEl>
                                        <p:attrNameLst>
                                          <p:attrName>ppt_y</p:attrName>
                                        </p:attrNameLst>
                                      </p:cBhvr>
                                    </p:anim>
                                    <p:animRot by="21600000">
                                      <p:cBhvr>
                                        <p:cTn dur="1000" fill="hold" id="15">
                                          <p:stCondLst>
                                            <p:cond delay="0"/>
                                          </p:stCondLst>
                                        </p:cTn>
                                        <p:tgtEl>
                                          <p:spTgt spid="43"/>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6" presetSubtype="0">
                                  <p:stCondLst>
                                    <p:cond delay="0"/>
                                  </p:stCondLst>
                                  <p:iterate type="lt">
                                    <p:tmPct val="10000"/>
                                  </p:iterate>
                                  <p:childTnLst>
                                    <p:set>
                                      <p:cBhvr>
                                        <p:cTn dur="1" fill="hold" id="24">
                                          <p:stCondLst>
                                            <p:cond delay="0"/>
                                          </p:stCondLst>
                                        </p:cTn>
                                        <p:tgtEl>
                                          <p:spTgt spid="34"/>
                                        </p:tgtEl>
                                        <p:attrNameLst>
                                          <p:attrName>style.visibility</p:attrName>
                                        </p:attrNameLst>
                                      </p:cBhvr>
                                      <p:to>
                                        <p:strVal val="visible"/>
                                      </p:to>
                                    </p:set>
                                    <p:anim by="(-#ppt_w*2)" calcmode="lin" valueType="num">
                                      <p:cBhvr rctx="PPT">
                                        <p:cTn autoRev="1" dur="500" fill="hold" id="25">
                                          <p:stCondLst>
                                            <p:cond delay="0"/>
                                          </p:stCondLst>
                                        </p:cTn>
                                        <p:tgtEl>
                                          <p:spTgt spid="34"/>
                                        </p:tgtEl>
                                        <p:attrNameLst>
                                          <p:attrName>ppt_w</p:attrName>
                                        </p:attrNameLst>
                                      </p:cBhvr>
                                    </p:anim>
                                    <p:anim by="(#ppt_w*0.50)" calcmode="lin" valueType="num">
                                      <p:cBhvr>
                                        <p:cTn autoRev="1" decel="50000" dur="500" fill="hold" id="26">
                                          <p:stCondLst>
                                            <p:cond delay="0"/>
                                          </p:stCondLst>
                                        </p:cTn>
                                        <p:tgtEl>
                                          <p:spTgt spid="34"/>
                                        </p:tgtEl>
                                        <p:attrNameLst>
                                          <p:attrName>ppt_x</p:attrName>
                                        </p:attrNameLst>
                                      </p:cBhvr>
                                    </p:anim>
                                    <p:anim calcmode="lin" from="(-#ppt_h/2)" to="(#ppt_y)" valueType="num">
                                      <p:cBhvr>
                                        <p:cTn dur="1000" fill="hold" id="27">
                                          <p:stCondLst>
                                            <p:cond delay="0"/>
                                          </p:stCondLst>
                                        </p:cTn>
                                        <p:tgtEl>
                                          <p:spTgt spid="34"/>
                                        </p:tgtEl>
                                        <p:attrNameLst>
                                          <p:attrName>ppt_y</p:attrName>
                                        </p:attrNameLst>
                                      </p:cBhvr>
                                    </p:anim>
                                    <p:animRot by="21600000">
                                      <p:cBhvr>
                                        <p:cTn dur="1000" fill="hold" id="28">
                                          <p:stCondLst>
                                            <p:cond delay="0"/>
                                          </p:stCondLst>
                                        </p:cTn>
                                        <p:tgtEl>
                                          <p:spTgt spid="34"/>
                                        </p:tgtEl>
                                        <p:attrNameLst>
                                          <p:attrName>r</p:attrName>
                                        </p:attrNameLst>
                                      </p:cBhvr>
                                    </p:animRot>
                                  </p:childTnLst>
                                </p:cTn>
                              </p:par>
                              <p:par>
                                <p:cTn fill="hold" grpId="0" id="29" nodeType="withEffect" presetClass="entr" presetID="22" presetSubtype="8">
                                  <p:stCondLst>
                                    <p:cond delay="0"/>
                                  </p:stCondLst>
                                  <p:childTnLst>
                                    <p:set>
                                      <p:cBhvr>
                                        <p:cTn dur="1" fill="hold" id="30">
                                          <p:stCondLst>
                                            <p:cond delay="0"/>
                                          </p:stCondLst>
                                        </p:cTn>
                                        <p:tgtEl>
                                          <p:spTgt spid="37"/>
                                        </p:tgtEl>
                                        <p:attrNameLst>
                                          <p:attrName>style.visibility</p:attrName>
                                        </p:attrNameLst>
                                      </p:cBhvr>
                                      <p:to>
                                        <p:strVal val="visible"/>
                                      </p:to>
                                    </p:set>
                                    <p:animEffect filter="wipe(left)" transition="in">
                                      <p:cBhvr>
                                        <p:cTn dur="1000" id="31"/>
                                        <p:tgtEl>
                                          <p:spTgt spid="37"/>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35"/>
                                        </p:tgtEl>
                                        <p:attrNameLst>
                                          <p:attrName>style.visibility</p:attrName>
                                        </p:attrNameLst>
                                      </p:cBhvr>
                                      <p:to>
                                        <p:strVal val="visible"/>
                                      </p:to>
                                    </p:set>
                                    <p:animEffect filter="wipe(left)" transition="in">
                                      <p:cBhvr>
                                        <p:cTn dur="1000" id="34"/>
                                        <p:tgtEl>
                                          <p:spTgt spid="35"/>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6"/>
                                        </p:tgtEl>
                                        <p:attrNameLst>
                                          <p:attrName>style.visibility</p:attrName>
                                        </p:attrNameLst>
                                      </p:cBhvr>
                                      <p:to>
                                        <p:strVal val="visible"/>
                                      </p:to>
                                    </p:set>
                                    <p:animEffect filter="wipe(left)" transition="in">
                                      <p:cBhvr>
                                        <p:cTn dur="1000" id="37"/>
                                        <p:tgtEl>
                                          <p:spTgt spid="36"/>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8"/>
                                        </p:tgtEl>
                                        <p:attrNameLst>
                                          <p:attrName>style.visibility</p:attrName>
                                        </p:attrNameLst>
                                      </p:cBhvr>
                                      <p:to>
                                        <p:strVal val="visible"/>
                                      </p:to>
                                    </p:set>
                                    <p:animEffect filter="wipe(left)" transition="in">
                                      <p:cBhvr>
                                        <p:cTn dur="1000" id="40"/>
                                        <p:tgtEl>
                                          <p:spTgt spid="38"/>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39"/>
                                        </p:tgtEl>
                                        <p:attrNameLst>
                                          <p:attrName>style.visibility</p:attrName>
                                        </p:attrNameLst>
                                      </p:cBhvr>
                                      <p:to>
                                        <p:strVal val="visible"/>
                                      </p:to>
                                    </p:set>
                                    <p:animEffect filter="wipe(left)" transition="in">
                                      <p:cBhvr>
                                        <p:cTn dur="1000" id="43"/>
                                        <p:tgtEl>
                                          <p:spTgt spid="39"/>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45"/>
                                        </p:tgtEl>
                                        <p:attrNameLst>
                                          <p:attrName>style.visibility</p:attrName>
                                        </p:attrNameLst>
                                      </p:cBhvr>
                                      <p:to>
                                        <p:strVal val="visible"/>
                                      </p:to>
                                    </p:set>
                                    <p:animEffect filter="wipe(left)" transition="in">
                                      <p:cBhvr>
                                        <p:cTn dur="1000" id="46"/>
                                        <p:tgtEl>
                                          <p:spTgt spid="45"/>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childTnLst>
                                    <p:set>
                                      <p:cBhvr>
                                        <p:cTn dur="1" fill="hold" id="50">
                                          <p:stCondLst>
                                            <p:cond delay="0"/>
                                          </p:stCondLst>
                                        </p:cTn>
                                        <p:tgtEl>
                                          <p:spTgt spid="4"/>
                                        </p:tgtEl>
                                        <p:attrNameLst>
                                          <p:attrName>style.visibility</p:attrName>
                                        </p:attrNameLst>
                                      </p:cBhvr>
                                      <p:to>
                                        <p:strVal val="visible"/>
                                      </p:to>
                                    </p:set>
                                    <p:anim calcmode="lin" valueType="num">
                                      <p:cBhvr additive="base">
                                        <p:cTn dur="500" fill="hold" id="51"/>
                                        <p:tgtEl>
                                          <p:spTgt spid="4"/>
                                        </p:tgtEl>
                                        <p:attrNameLst>
                                          <p:attrName>ppt_x</p:attrName>
                                        </p:attrNameLst>
                                      </p:cBhvr>
                                      <p:tavLst>
                                        <p:tav tm="0">
                                          <p:val>
                                            <p:strVal val="#ppt_x"/>
                                          </p:val>
                                        </p:tav>
                                        <p:tav tm="100000">
                                          <p:val>
                                            <p:strVal val="#ppt_x"/>
                                          </p:val>
                                        </p:tav>
                                      </p:tavLst>
                                    </p:anim>
                                    <p:anim calcmode="lin" valueType="num">
                                      <p:cBhvr additive="base">
                                        <p:cTn dur="500" fill="hold" id="52"/>
                                        <p:tgtEl>
                                          <p:spTgt spid="4"/>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49"/>
                                        </p:tgtEl>
                                        <p:attrNameLst>
                                          <p:attrName>style.visibility</p:attrName>
                                        </p:attrNameLst>
                                      </p:cBhvr>
                                      <p:to>
                                        <p:strVal val="visible"/>
                                      </p:to>
                                    </p:set>
                                    <p:anim calcmode="lin" valueType="num">
                                      <p:cBhvr additive="base">
                                        <p:cTn dur="500" fill="hold" id="55"/>
                                        <p:tgtEl>
                                          <p:spTgt spid="49"/>
                                        </p:tgtEl>
                                        <p:attrNameLst>
                                          <p:attrName>ppt_x</p:attrName>
                                        </p:attrNameLst>
                                      </p:cBhvr>
                                      <p:tavLst>
                                        <p:tav tm="0">
                                          <p:val>
                                            <p:strVal val="#ppt_x"/>
                                          </p:val>
                                        </p:tav>
                                        <p:tav tm="100000">
                                          <p:val>
                                            <p:strVal val="#ppt_x"/>
                                          </p:val>
                                        </p:tav>
                                      </p:tavLst>
                                    </p:anim>
                                    <p:anim calcmode="lin" valueType="num">
                                      <p:cBhvr additive="base">
                                        <p:cTn dur="500" fill="hold" id="56"/>
                                        <p:tgtEl>
                                          <p:spTgt spid="49"/>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50"/>
                                        </p:tgtEl>
                                        <p:attrNameLst>
                                          <p:attrName>style.visibility</p:attrName>
                                        </p:attrNameLst>
                                      </p:cBhvr>
                                      <p:to>
                                        <p:strVal val="visible"/>
                                      </p:to>
                                    </p:set>
                                    <p:anim calcmode="lin" valueType="num">
                                      <p:cBhvr additive="base">
                                        <p:cTn dur="500" fill="hold" id="59"/>
                                        <p:tgtEl>
                                          <p:spTgt spid="50"/>
                                        </p:tgtEl>
                                        <p:attrNameLst>
                                          <p:attrName>ppt_x</p:attrName>
                                        </p:attrNameLst>
                                      </p:cBhvr>
                                      <p:tavLst>
                                        <p:tav tm="0">
                                          <p:val>
                                            <p:strVal val="#ppt_x"/>
                                          </p:val>
                                        </p:tav>
                                        <p:tav tm="100000">
                                          <p:val>
                                            <p:strVal val="#ppt_x"/>
                                          </p:val>
                                        </p:tav>
                                      </p:tavLst>
                                    </p:anim>
                                    <p:anim calcmode="lin" valueType="num">
                                      <p:cBhvr additive="base">
                                        <p:cTn dur="500" fill="hold" id="60"/>
                                        <p:tgtEl>
                                          <p:spTgt spid="50"/>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51"/>
                                        </p:tgtEl>
                                        <p:attrNameLst>
                                          <p:attrName>style.visibility</p:attrName>
                                        </p:attrNameLst>
                                      </p:cBhvr>
                                      <p:to>
                                        <p:strVal val="visible"/>
                                      </p:to>
                                    </p:set>
                                    <p:anim calcmode="lin" valueType="num">
                                      <p:cBhvr additive="base">
                                        <p:cTn dur="500" fill="hold" id="63"/>
                                        <p:tgtEl>
                                          <p:spTgt spid="51"/>
                                        </p:tgtEl>
                                        <p:attrNameLst>
                                          <p:attrName>ppt_x</p:attrName>
                                        </p:attrNameLst>
                                      </p:cBhvr>
                                      <p:tavLst>
                                        <p:tav tm="0">
                                          <p:val>
                                            <p:strVal val="#ppt_x"/>
                                          </p:val>
                                        </p:tav>
                                        <p:tav tm="100000">
                                          <p:val>
                                            <p:strVal val="#ppt_x"/>
                                          </p:val>
                                        </p:tav>
                                      </p:tavLst>
                                    </p:anim>
                                    <p:anim calcmode="lin" valueType="num">
                                      <p:cBhvr additive="base">
                                        <p:cTn dur="500" fill="hold" id="64"/>
                                        <p:tgtEl>
                                          <p:spTgt spid="51"/>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52"/>
                                        </p:tgtEl>
                                        <p:attrNameLst>
                                          <p:attrName>style.visibility</p:attrName>
                                        </p:attrNameLst>
                                      </p:cBhvr>
                                      <p:to>
                                        <p:strVal val="visible"/>
                                      </p:to>
                                    </p:set>
                                    <p:anim calcmode="lin" valueType="num">
                                      <p:cBhvr additive="base">
                                        <p:cTn dur="500" fill="hold" id="67"/>
                                        <p:tgtEl>
                                          <p:spTgt spid="52"/>
                                        </p:tgtEl>
                                        <p:attrNameLst>
                                          <p:attrName>ppt_x</p:attrName>
                                        </p:attrNameLst>
                                      </p:cBhvr>
                                      <p:tavLst>
                                        <p:tav tm="0">
                                          <p:val>
                                            <p:strVal val="#ppt_x"/>
                                          </p:val>
                                        </p:tav>
                                        <p:tav tm="100000">
                                          <p:val>
                                            <p:strVal val="#ppt_x"/>
                                          </p:val>
                                        </p:tav>
                                      </p:tavLst>
                                    </p:anim>
                                    <p:anim calcmode="lin" valueType="num">
                                      <p:cBhvr additive="base">
                                        <p:cTn dur="500" fill="hold" id="68"/>
                                        <p:tgtEl>
                                          <p:spTgt spid="52"/>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53"/>
                                        </p:tgtEl>
                                        <p:attrNameLst>
                                          <p:attrName>style.visibility</p:attrName>
                                        </p:attrNameLst>
                                      </p:cBhvr>
                                      <p:to>
                                        <p:strVal val="visible"/>
                                      </p:to>
                                    </p:set>
                                    <p:anim calcmode="lin" valueType="num">
                                      <p:cBhvr additive="base">
                                        <p:cTn dur="500" fill="hold" id="71"/>
                                        <p:tgtEl>
                                          <p:spTgt spid="53"/>
                                        </p:tgtEl>
                                        <p:attrNameLst>
                                          <p:attrName>ppt_x</p:attrName>
                                        </p:attrNameLst>
                                      </p:cBhvr>
                                      <p:tavLst>
                                        <p:tav tm="0">
                                          <p:val>
                                            <p:strVal val="#ppt_x"/>
                                          </p:val>
                                        </p:tav>
                                        <p:tav tm="100000">
                                          <p:val>
                                            <p:strVal val="#ppt_x"/>
                                          </p:val>
                                        </p:tav>
                                      </p:tavLst>
                                    </p:anim>
                                    <p:anim calcmode="lin" valueType="num">
                                      <p:cBhvr additive="base">
                                        <p:cTn dur="500" fill="hold" id="72"/>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34"/>
      <p:bldP grpId="0" spid="35"/>
      <p:bldP grpId="0" spid="36"/>
      <p:bldP grpId="0" spid="37"/>
      <p:bldP grpId="0" spid="38"/>
      <p:bldP grpId="0" spid="39"/>
      <p:bldP grpId="0" spid="45"/>
      <p:bldP grpId="0" spid="4"/>
      <p:bldP grpId="0" spid="49"/>
      <p:bldP grpId="0" spid="50"/>
      <p:bldP grpId="0" spid="51"/>
      <p:bldP grpId="0" spid="52"/>
      <p:bldP grpId="0" spid="5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第一部分</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国旗法国徽法</a:t>
            </a:r>
          </a:p>
          <a:p>
            <a:pPr algn="ctr" eaLnBrk="0" fontAlgn="base" hangingPunct="0">
              <a:spcBef>
                <a:spcPct val="0"/>
              </a:spcBef>
              <a:spcAft>
                <a:spcPct val="0"/>
              </a:spcAft>
            </a:pPr>
            <a:r>
              <a:rPr altLang="en-US" b="1" lang="zh-CN" spc="300" sz="8000">
                <a:ln w="41275">
                  <a:solidFill>
                    <a:schemeClr val="bg1"/>
                  </a:solidFill>
                </a:ln>
                <a:solidFill>
                  <a:srgbClr val="C00000"/>
                </a:solidFill>
                <a:latin charset="-122" panose="020b0a00000000000000" pitchFamily="34" typeface="思源黑体 CN Heavy"/>
                <a:ea charset="-122" panose="020b0a00000000000000" pitchFamily="34" typeface="思源黑体 CN Heavy"/>
                <a:cs charset="0" panose="020b0502040204020203" pitchFamily="34" typeface="Segoe UI Light"/>
                <a:sym typeface="+mn-lt"/>
              </a:rPr>
              <a:t>迎来重要修改</a:t>
            </a:r>
          </a:p>
        </p:txBody>
      </p:sp>
    </p:spTree>
    <p:extLst>
      <p:ext uri="{BB962C8B-B14F-4D97-AF65-F5344CB8AC3E}">
        <p14:creationId val="2287937491"/>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15" name="矩形: 圆角 45">
            <a:extLst>
              <a:ext uri="{FF2B5EF4-FFF2-40B4-BE49-F238E27FC236}">
                <a16:creationId xmlns:a16="http://schemas.microsoft.com/office/drawing/2014/main" id="{5C39C1C9-6191-40CB-ACF9-924C12AF2522}"/>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cs typeface="+mn-ea"/>
                <a:sym typeface="+mn-lt"/>
              </a:rPr>
              <a:t>国旗法国徽法迎来重要修改</a:t>
            </a:r>
          </a:p>
        </p:txBody>
      </p:sp>
      <p:pic>
        <p:nvPicPr>
          <p:cNvPr id="16" name="图片 15">
            <a:extLst>
              <a:ext uri="{FF2B5EF4-FFF2-40B4-BE49-F238E27FC236}">
                <a16:creationId xmlns:a16="http://schemas.microsoft.com/office/drawing/2014/main" id="{6AD415F0-3D48-4381-83C1-907558E62388}"/>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18" name="直接连接符 17">
            <a:extLst>
              <a:ext uri="{FF2B5EF4-FFF2-40B4-BE49-F238E27FC236}">
                <a16:creationId xmlns:a16="http://schemas.microsoft.com/office/drawing/2014/main" id="{A5B85FF7-F19D-47D0-90CF-D9A4C12DE395}"/>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5F0591C5-7C58-4D70-A372-EC68FBB74A7D}"/>
              </a:ext>
            </a:extLst>
          </p:cNvPr>
          <p:cNvSpPr/>
          <p:nvPr/>
        </p:nvSpPr>
        <p:spPr>
          <a:xfrm>
            <a:off x="980741" y="1613595"/>
            <a:ext cx="56184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800" u="none">
                <a:ln>
                  <a:noFill/>
                </a:ln>
                <a:solidFill>
                  <a:srgbClr val="C00000"/>
                </a:solidFill>
                <a:effectLst/>
                <a:uLnTx/>
                <a:uFillTx/>
                <a:cs typeface="+mn-ea"/>
                <a:sym typeface="+mn-lt"/>
              </a:rPr>
              <a:t>举行升国旗仪式时应该做什么？</a:t>
            </a:r>
          </a:p>
        </p:txBody>
      </p:sp>
      <p:sp>
        <p:nvSpPr>
          <p:cNvPr id="21" name="Aitds5">
            <a:extLst>
              <a:ext uri="{FF2B5EF4-FFF2-40B4-BE49-F238E27FC236}">
                <a16:creationId xmlns:a16="http://schemas.microsoft.com/office/drawing/2014/main" id="{5A4FD9D2-4E1A-48DF-B69B-099B908E5035}"/>
              </a:ext>
            </a:extLst>
          </p:cNvPr>
          <p:cNvSpPr>
            <a:spLocks noChangeArrowheads="1"/>
          </p:cNvSpPr>
          <p:nvPr/>
        </p:nvSpPr>
        <p:spPr bwMode="auto">
          <a:xfrm>
            <a:off x="1487781" y="2194507"/>
            <a:ext cx="9119730" cy="1280152"/>
          </a:xfrm>
          <a:prstGeom prst="rect">
            <a:avLst/>
          </a:prstGeom>
          <a:noFill/>
          <a:ln w="9525">
            <a:noFill/>
            <a:miter lim="800000"/>
          </a:ln>
        </p:spPr>
        <p:txBody>
          <a:bodyPr bIns="45716" lIns="91431" rIns="91431" tIns="45716" wrap="square">
            <a:spAutoFit/>
          </a:bodyPr>
          <a:lstStyle/>
          <a:p>
            <a:pPr algn="just" defTabSz="914377" eaLnBrk="1" fontAlgn="base" hangingPunct="1" latinLnBrk="0" lvl="0" marR="0" rtl="0">
              <a:lnSpc>
                <a:spcPct val="130000"/>
              </a:lnSpc>
              <a:spcBef>
                <a:spcPct val="0"/>
              </a:spcBef>
              <a:spcAft>
                <a:spcPts val="50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国旗法修正草案规定，举行升旗仪式时，应当奏唱国歌，在国旗升起的过程中，参加者应当面向国旗肃立行注目礼或者按照规定要求敬礼，不得有损害国旗尊严的行为。</a:t>
            </a:r>
          </a:p>
        </p:txBody>
      </p:sp>
      <p:sp>
        <p:nvSpPr>
          <p:cNvPr id="22" name="矩形 21">
            <a:extLst>
              <a:ext uri="{FF2B5EF4-FFF2-40B4-BE49-F238E27FC236}">
                <a16:creationId xmlns:a16="http://schemas.microsoft.com/office/drawing/2014/main" id="{A92850E3-32B8-4A49-83F1-F214DB7E24C0}"/>
              </a:ext>
            </a:extLst>
          </p:cNvPr>
          <p:cNvSpPr/>
          <p:nvPr/>
        </p:nvSpPr>
        <p:spPr>
          <a:xfrm>
            <a:off x="980741" y="3735253"/>
            <a:ext cx="56184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800" u="none">
                <a:ln>
                  <a:noFill/>
                </a:ln>
                <a:solidFill>
                  <a:srgbClr val="C00000"/>
                </a:solidFill>
                <a:effectLst/>
                <a:uLnTx/>
                <a:uFillTx/>
                <a:cs typeface="+mn-ea"/>
                <a:sym typeface="+mn-lt"/>
              </a:rPr>
              <a:t>国旗及其图案有什么使用要求？</a:t>
            </a:r>
          </a:p>
        </p:txBody>
      </p:sp>
      <p:sp>
        <p:nvSpPr>
          <p:cNvPr id="23" name="Aitds5">
            <a:extLst>
              <a:ext uri="{FF2B5EF4-FFF2-40B4-BE49-F238E27FC236}">
                <a16:creationId xmlns:a16="http://schemas.microsoft.com/office/drawing/2014/main" id="{4F42827E-716E-42EB-9B1E-7E285D8D7C95}"/>
              </a:ext>
            </a:extLst>
          </p:cNvPr>
          <p:cNvSpPr>
            <a:spLocks noChangeArrowheads="1"/>
          </p:cNvSpPr>
          <p:nvPr/>
        </p:nvSpPr>
        <p:spPr bwMode="auto">
          <a:xfrm>
            <a:off x="1487781" y="4427633"/>
            <a:ext cx="9864847" cy="1866892"/>
          </a:xfrm>
          <a:prstGeom prst="rect">
            <a:avLst/>
          </a:prstGeom>
          <a:noFill/>
          <a:ln w="9525">
            <a:noFill/>
            <a:miter lim="800000"/>
          </a:ln>
        </p:spPr>
        <p:txBody>
          <a:bodyPr bIns="45716" lIns="91431" rIns="91431" tIns="45716" wrap="square">
            <a:spAutoFit/>
          </a:bodyPr>
          <a:lstStyle/>
          <a:p>
            <a:pPr algn="just" defTabSz="914377" eaLnBrk="1" fontAlgn="base" hangingPunct="1" latinLnBrk="0" lvl="0" marR="0" rtl="0">
              <a:lnSpc>
                <a:spcPct val="130000"/>
              </a:lnSpc>
              <a:spcBef>
                <a:spcPct val="0"/>
              </a:spcBef>
              <a:spcAft>
                <a:spcPts val="50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不得倒挂或者以其他有损国旗尊严的方式升挂、使用国旗。不得随意丢弃国旗。</a:t>
            </a:r>
          </a:p>
          <a:p>
            <a:pPr algn="just" defTabSz="914377" eaLnBrk="1" fontAlgn="base" hangingPunct="1" latinLnBrk="0" lvl="0" marR="0" rtl="0">
              <a:lnSpc>
                <a:spcPct val="130000"/>
              </a:lnSpc>
              <a:spcBef>
                <a:spcPct val="0"/>
              </a:spcBef>
              <a:spcAft>
                <a:spcPts val="50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大型群众性活动结束后，活动主办方应当妥善处置活动现场使用的各类国旗。</a:t>
            </a:r>
          </a:p>
          <a:p>
            <a:pPr algn="just" defTabSz="914377" eaLnBrk="1" fontAlgn="base" hangingPunct="1" latinLnBrk="0" lvl="0" marR="0" rtl="0">
              <a:lnSpc>
                <a:spcPct val="130000"/>
              </a:lnSpc>
              <a:spcBef>
                <a:spcPct val="0"/>
              </a:spcBef>
              <a:spcAft>
                <a:spcPts val="50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国旗及其图案不得用作商标、产品外观设计和商业广告。</a:t>
            </a:r>
          </a:p>
          <a:p>
            <a:pPr algn="just" defTabSz="914377" eaLnBrk="1" fontAlgn="base" hangingPunct="1" latinLnBrk="0" lvl="0" marR="0" rtl="0">
              <a:lnSpc>
                <a:spcPct val="130000"/>
              </a:lnSpc>
              <a:spcBef>
                <a:spcPct val="0"/>
              </a:spcBef>
              <a:spcAft>
                <a:spcPts val="50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公民和组织在网络中使用国旗图案，应当遵守相关网络管理规定，不得损害国旗尊严。</a:t>
            </a:r>
          </a:p>
        </p:txBody>
      </p:sp>
    </p:spTree>
    <p:extLst>
      <p:ext uri="{BB962C8B-B14F-4D97-AF65-F5344CB8AC3E}">
        <p14:creationId val="823591223"/>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par>
                                <p:cTn fill="hold" id="11" nodeType="withEffect" presetClass="entr" presetID="47"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1000" id="26"/>
                                        <p:tgtEl>
                                          <p:spTgt spid="21"/>
                                        </p:tgtEl>
                                      </p:cBhvr>
                                    </p:animEffect>
                                    <p:anim calcmode="lin" valueType="num">
                                      <p:cBhvr>
                                        <p:cTn dur="1000" fill="hold" id="27"/>
                                        <p:tgtEl>
                                          <p:spTgt spid="21"/>
                                        </p:tgtEl>
                                        <p:attrNameLst>
                                          <p:attrName>ppt_x</p:attrName>
                                        </p:attrNameLst>
                                      </p:cBhvr>
                                      <p:tavLst>
                                        <p:tav tm="0">
                                          <p:val>
                                            <p:strVal val="#ppt_x"/>
                                          </p:val>
                                        </p:tav>
                                        <p:tav tm="100000">
                                          <p:val>
                                            <p:strVal val="#ppt_x"/>
                                          </p:val>
                                        </p:tav>
                                      </p:tavLst>
                                    </p:anim>
                                    <p:anim calcmode="lin" valueType="num">
                                      <p:cBhvr>
                                        <p:cTn dur="1000" fill="hold" id="28"/>
                                        <p:tgtEl>
                                          <p:spTgt spid="2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par>
                                <p:cTn fill="hold" grpId="0" id="35" nodeType="with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0"/>
      <p:bldP grpId="0" spid="21"/>
      <p:bldP grpId="0" spid="22"/>
      <p:bldP grpId="0" spid="2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15" name="矩形: 圆角 45">
            <a:extLst>
              <a:ext uri="{FF2B5EF4-FFF2-40B4-BE49-F238E27FC236}">
                <a16:creationId xmlns:a16="http://schemas.microsoft.com/office/drawing/2014/main" id="{5C39C1C9-6191-40CB-ACF9-924C12AF2522}"/>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cs typeface="+mn-ea"/>
                <a:sym typeface="+mn-lt"/>
              </a:rPr>
              <a:t>国旗法国徽法迎来重要修改</a:t>
            </a:r>
          </a:p>
        </p:txBody>
      </p:sp>
      <p:pic>
        <p:nvPicPr>
          <p:cNvPr id="16" name="图片 15">
            <a:extLst>
              <a:ext uri="{FF2B5EF4-FFF2-40B4-BE49-F238E27FC236}">
                <a16:creationId xmlns:a16="http://schemas.microsoft.com/office/drawing/2014/main" id="{6AD415F0-3D48-4381-83C1-907558E62388}"/>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18" name="直接连接符 17">
            <a:extLst>
              <a:ext uri="{FF2B5EF4-FFF2-40B4-BE49-F238E27FC236}">
                <a16:creationId xmlns:a16="http://schemas.microsoft.com/office/drawing/2014/main" id="{A5B85FF7-F19D-47D0-90CF-D9A4C12DE395}"/>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0008444-D567-4C3D-81DB-B1D096328EE5}"/>
              </a:ext>
            </a:extLst>
          </p:cNvPr>
          <p:cNvSpPr/>
          <p:nvPr/>
        </p:nvSpPr>
        <p:spPr>
          <a:xfrm>
            <a:off x="1196076" y="1523551"/>
            <a:ext cx="52628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kern="1200" kumimoji="0" lang="zh-CN" noProof="0" normalizeH="0" spc="0" strike="noStrike" sz="2800" u="none">
                <a:ln>
                  <a:noFill/>
                </a:ln>
                <a:solidFill>
                  <a:srgbClr val="C00000"/>
                </a:solidFill>
                <a:effectLst/>
                <a:uLnTx/>
                <a:uFillTx/>
                <a:cs typeface="+mn-ea"/>
                <a:sym typeface="+mn-lt"/>
              </a:rPr>
              <a:t>国徽及其图案有么使用要求？</a:t>
            </a:r>
          </a:p>
        </p:txBody>
      </p:sp>
      <p:sp>
        <p:nvSpPr>
          <p:cNvPr id="10" name="矩形 9">
            <a:extLst>
              <a:ext uri="{FF2B5EF4-FFF2-40B4-BE49-F238E27FC236}">
                <a16:creationId xmlns:a16="http://schemas.microsoft.com/office/drawing/2014/main" id="{20174704-5AB9-4C5E-950C-CB556BBE764D}"/>
              </a:ext>
            </a:extLst>
          </p:cNvPr>
          <p:cNvSpPr/>
          <p:nvPr/>
        </p:nvSpPr>
        <p:spPr>
          <a:xfrm>
            <a:off x="1224260" y="2863345"/>
            <a:ext cx="2447970" cy="96012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在本法规定的范围以外不得随意悬挂国徽或者使用国徽图案。</a:t>
            </a:r>
          </a:p>
        </p:txBody>
      </p:sp>
      <p:sp>
        <p:nvSpPr>
          <p:cNvPr id="11" name="矩形 10">
            <a:extLst>
              <a:ext uri="{FF2B5EF4-FFF2-40B4-BE49-F238E27FC236}">
                <a16:creationId xmlns:a16="http://schemas.microsoft.com/office/drawing/2014/main" id="{18DB749F-2A3B-4C75-A746-0A11D1DFF50A}"/>
              </a:ext>
            </a:extLst>
          </p:cNvPr>
          <p:cNvSpPr/>
          <p:nvPr/>
        </p:nvSpPr>
        <p:spPr>
          <a:xfrm>
            <a:off x="6458609" y="2839388"/>
            <a:ext cx="2250508" cy="96012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国徽及其图案不得用于商标、产品外观设计、商业广告。</a:t>
            </a:r>
          </a:p>
        </p:txBody>
      </p:sp>
      <p:sp>
        <p:nvSpPr>
          <p:cNvPr id="12" name="矩形 11">
            <a:extLst>
              <a:ext uri="{FF2B5EF4-FFF2-40B4-BE49-F238E27FC236}">
                <a16:creationId xmlns:a16="http://schemas.microsoft.com/office/drawing/2014/main" id="{F195741C-FD58-46EF-943A-76414210A46D}"/>
              </a:ext>
            </a:extLst>
          </p:cNvPr>
          <p:cNvSpPr/>
          <p:nvPr/>
        </p:nvSpPr>
        <p:spPr>
          <a:xfrm>
            <a:off x="4027117" y="2875260"/>
            <a:ext cx="2250508" cy="96012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国徽及其图案不得用于日常用品和陈设布置。</a:t>
            </a:r>
          </a:p>
        </p:txBody>
      </p:sp>
      <p:sp>
        <p:nvSpPr>
          <p:cNvPr id="13" name="矩形 12">
            <a:extLst>
              <a:ext uri="{FF2B5EF4-FFF2-40B4-BE49-F238E27FC236}">
                <a16:creationId xmlns:a16="http://schemas.microsoft.com/office/drawing/2014/main" id="{0C805EC0-1A5F-4A2A-B57A-06C25DC87BF4}"/>
              </a:ext>
            </a:extLst>
          </p:cNvPr>
          <p:cNvSpPr/>
          <p:nvPr/>
        </p:nvSpPr>
        <p:spPr>
          <a:xfrm>
            <a:off x="9064003" y="2829450"/>
            <a:ext cx="2032081" cy="960120"/>
          </a:xfrm>
          <a:prstGeom prst="rect">
            <a:avLst/>
          </a:prstGeom>
          <a:noFill/>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不得悬挂破损、污损或者不合规格的国徽。</a:t>
            </a:r>
          </a:p>
        </p:txBody>
      </p:sp>
      <p:sp>
        <p:nvSpPr>
          <p:cNvPr id="14" name="矩形 13">
            <a:extLst>
              <a:ext uri="{FF2B5EF4-FFF2-40B4-BE49-F238E27FC236}">
                <a16:creationId xmlns:a16="http://schemas.microsoft.com/office/drawing/2014/main" id="{7D263B37-927C-48F5-B4FD-8331F131566C}"/>
              </a:ext>
            </a:extLst>
          </p:cNvPr>
          <p:cNvSpPr/>
          <p:nvPr/>
        </p:nvSpPr>
        <p:spPr>
          <a:xfrm>
            <a:off x="1196076" y="4214397"/>
            <a:ext cx="54152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kern="1200" kumimoji="0" lang="zh-CN" noProof="0" normalizeH="0" spc="0" strike="noStrike" sz="2800" u="none">
                <a:ln>
                  <a:noFill/>
                </a:ln>
                <a:solidFill>
                  <a:srgbClr val="C00000"/>
                </a:solidFill>
                <a:effectLst/>
                <a:uLnTx/>
                <a:uFillTx/>
                <a:cs typeface="+mn-ea"/>
                <a:sym typeface="+mn-lt"/>
              </a:rPr>
              <a:t>损害国旗国徽尊严”有啥后果？</a:t>
            </a:r>
          </a:p>
        </p:txBody>
      </p:sp>
      <p:sp>
        <p:nvSpPr>
          <p:cNvPr id="17" name="Aitds5">
            <a:extLst>
              <a:ext uri="{FF2B5EF4-FFF2-40B4-BE49-F238E27FC236}">
                <a16:creationId xmlns:a16="http://schemas.microsoft.com/office/drawing/2014/main" id="{5D2AC8F5-3A17-478E-8A1D-DDE715CC6F1A}"/>
              </a:ext>
            </a:extLst>
          </p:cNvPr>
          <p:cNvSpPr>
            <a:spLocks noChangeArrowheads="1"/>
          </p:cNvSpPr>
          <p:nvPr/>
        </p:nvSpPr>
        <p:spPr bwMode="auto">
          <a:xfrm>
            <a:off x="1170370" y="4941649"/>
            <a:ext cx="10182258" cy="1280152"/>
          </a:xfrm>
          <a:prstGeom prst="rect">
            <a:avLst/>
          </a:prstGeom>
          <a:noFill/>
          <a:ln w="9525">
            <a:noFill/>
            <a:miter lim="800000"/>
          </a:ln>
        </p:spPr>
        <p:txBody>
          <a:bodyPr bIns="45716" lIns="91431" rIns="91431" tIns="45716" wrap="square">
            <a:spAutoFit/>
          </a:bodyPr>
          <a:lstStyle/>
          <a:p>
            <a:pPr algn="just" defTabSz="914377" eaLnBrk="1" fontAlgn="base" hangingPunct="1" indent="0" latinLnBrk="0" lvl="0" marL="0" marR="0" rtl="0">
              <a:lnSpc>
                <a:spcPct val="130000"/>
              </a:lnSpc>
              <a:spcBef>
                <a:spcPct val="0"/>
              </a:spcBef>
              <a:spcAft>
                <a:spcPts val="500"/>
              </a:spcAft>
              <a:buClrTx/>
              <a:buSzTx/>
              <a:buFontTx/>
              <a:buNone/>
              <a:defRPr/>
            </a:pPr>
            <a:r>
              <a:rPr altLang="en-US" b="0" baseline="0" cap="none" i="0" kern="1200" kumimoji="0" lang="zh-CN" noProof="0" normalizeH="0" spc="0" strike="noStrike" sz="2000" u="none">
                <a:ln>
                  <a:noFill/>
                </a:ln>
                <a:solidFill>
                  <a:prstClr val="black"/>
                </a:solidFill>
                <a:effectLst/>
                <a:uLnTx/>
                <a:uFillTx/>
                <a:cs typeface="+mn-ea"/>
                <a:sym typeface="+mn-lt"/>
              </a:rPr>
              <a:t>一切公民和组织，都应当尊重和爱护国旗国徽，维护国旗国徽尊严。在公共场合故意以焚烧、毁损、涂划、玷污、践踏等方式侮辱国旗国徽的，依法追究刑事责任；情节较轻的，由公安机关处以十五日以下拘留。</a:t>
            </a:r>
          </a:p>
        </p:txBody>
      </p:sp>
      <p:sp>
        <p:nvSpPr>
          <p:cNvPr id="4" name="矩形 3">
            <a:extLst>
              <a:ext uri="{FF2B5EF4-FFF2-40B4-BE49-F238E27FC236}">
                <a16:creationId xmlns:a16="http://schemas.microsoft.com/office/drawing/2014/main" id="{DCE13DDB-F1D7-488D-8F7C-6E370678FA10}"/>
              </a:ext>
            </a:extLst>
          </p:cNvPr>
          <p:cNvSpPr/>
          <p:nvPr/>
        </p:nvSpPr>
        <p:spPr>
          <a:xfrm>
            <a:off x="1196076" y="2491587"/>
            <a:ext cx="2476154" cy="1353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59058CE4-1176-44BB-9259-503EFB6E37D8}"/>
              </a:ext>
            </a:extLst>
          </p:cNvPr>
          <p:cNvSpPr/>
          <p:nvPr/>
        </p:nvSpPr>
        <p:spPr>
          <a:xfrm>
            <a:off x="3853213" y="2505148"/>
            <a:ext cx="2337460" cy="1353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a:extLst>
              <a:ext uri="{FF2B5EF4-FFF2-40B4-BE49-F238E27FC236}">
                <a16:creationId xmlns:a16="http://schemas.microsoft.com/office/drawing/2014/main" id="{DFECFE8A-64F3-41E0-AF3A-759F08E784AC}"/>
              </a:ext>
            </a:extLst>
          </p:cNvPr>
          <p:cNvSpPr/>
          <p:nvPr/>
        </p:nvSpPr>
        <p:spPr>
          <a:xfrm>
            <a:off x="6371656" y="2491587"/>
            <a:ext cx="2476154" cy="1353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12072B7C-6664-4FE4-BE0B-1E96E0943285}"/>
              </a:ext>
            </a:extLst>
          </p:cNvPr>
          <p:cNvSpPr/>
          <p:nvPr/>
        </p:nvSpPr>
        <p:spPr>
          <a:xfrm>
            <a:off x="9064003" y="2491587"/>
            <a:ext cx="2068285" cy="1353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F3020B7C-0E7E-4A06-9572-21ADCEE8F921}"/>
              </a:ext>
            </a:extLst>
          </p:cNvPr>
          <p:cNvSpPr/>
          <p:nvPr/>
        </p:nvSpPr>
        <p:spPr>
          <a:xfrm>
            <a:off x="2140647" y="2285565"/>
            <a:ext cx="615196"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1</a:t>
            </a:r>
          </a:p>
        </p:txBody>
      </p:sp>
      <p:sp>
        <p:nvSpPr>
          <p:cNvPr id="24" name="矩形 23">
            <a:extLst>
              <a:ext uri="{FF2B5EF4-FFF2-40B4-BE49-F238E27FC236}">
                <a16:creationId xmlns:a16="http://schemas.microsoft.com/office/drawing/2014/main" id="{84DFBB21-4C43-4049-AFAF-F871B8E8A65E}"/>
              </a:ext>
            </a:extLst>
          </p:cNvPr>
          <p:cNvSpPr/>
          <p:nvPr/>
        </p:nvSpPr>
        <p:spPr>
          <a:xfrm>
            <a:off x="4714345" y="2299126"/>
            <a:ext cx="615196"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2</a:t>
            </a:r>
          </a:p>
        </p:txBody>
      </p:sp>
      <p:sp>
        <p:nvSpPr>
          <p:cNvPr id="25" name="矩形 24">
            <a:extLst>
              <a:ext uri="{FF2B5EF4-FFF2-40B4-BE49-F238E27FC236}">
                <a16:creationId xmlns:a16="http://schemas.microsoft.com/office/drawing/2014/main" id="{13D0D5FC-0F70-40F4-B61C-B47C2A4FA0E2}"/>
              </a:ext>
            </a:extLst>
          </p:cNvPr>
          <p:cNvSpPr/>
          <p:nvPr/>
        </p:nvSpPr>
        <p:spPr>
          <a:xfrm>
            <a:off x="7342215" y="2299126"/>
            <a:ext cx="615196"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3</a:t>
            </a:r>
          </a:p>
        </p:txBody>
      </p:sp>
      <p:sp>
        <p:nvSpPr>
          <p:cNvPr id="26" name="矩形 25">
            <a:extLst>
              <a:ext uri="{FF2B5EF4-FFF2-40B4-BE49-F238E27FC236}">
                <a16:creationId xmlns:a16="http://schemas.microsoft.com/office/drawing/2014/main" id="{3F3F9F6E-379C-4B1C-A2DD-9F2BE3691EAD}"/>
              </a:ext>
            </a:extLst>
          </p:cNvPr>
          <p:cNvSpPr/>
          <p:nvPr/>
        </p:nvSpPr>
        <p:spPr>
          <a:xfrm>
            <a:off x="9790547" y="2285565"/>
            <a:ext cx="615196" cy="5612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4</a:t>
            </a:r>
          </a:p>
        </p:txBody>
      </p:sp>
    </p:spTree>
    <p:extLst>
      <p:ext uri="{BB962C8B-B14F-4D97-AF65-F5344CB8AC3E}">
        <p14:creationId val="3237189072"/>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par>
                                <p:cTn fill="hold" id="11" nodeType="withEffect" presetClass="entr" presetID="47"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par>
                                <p:cTn fill="hold" grpId="0" id="22" nodeType="withEffect" presetClass="entr" presetID="31" presetSubtype="0">
                                  <p:stCondLst>
                                    <p:cond delay="0"/>
                                  </p:stCondLst>
                                  <p:iterate type="lt">
                                    <p:tmPct val="1410"/>
                                  </p:iterate>
                                  <p:childTnLst>
                                    <p:set>
                                      <p:cBhvr>
                                        <p:cTn dur="1" fill="hold" id="23">
                                          <p:stCondLst>
                                            <p:cond delay="0"/>
                                          </p:stCondLst>
                                        </p:cTn>
                                        <p:tgtEl>
                                          <p:spTgt spid="10"/>
                                        </p:tgtEl>
                                        <p:attrNameLst>
                                          <p:attrName>style.visibility</p:attrName>
                                        </p:attrNameLst>
                                      </p:cBhvr>
                                      <p:to>
                                        <p:strVal val="visible"/>
                                      </p:to>
                                    </p:set>
                                    <p:anim calcmode="lin" valueType="num">
                                      <p:cBhvr>
                                        <p:cTn dur="750" fill="hold" id="24"/>
                                        <p:tgtEl>
                                          <p:spTgt spid="10"/>
                                        </p:tgtEl>
                                        <p:attrNameLst>
                                          <p:attrName>ppt_w</p:attrName>
                                        </p:attrNameLst>
                                      </p:cBhvr>
                                      <p:tavLst>
                                        <p:tav tm="0">
                                          <p:val>
                                            <p:fltVal val="0"/>
                                          </p:val>
                                        </p:tav>
                                        <p:tav tm="100000">
                                          <p:val>
                                            <p:strVal val="#ppt_w"/>
                                          </p:val>
                                        </p:tav>
                                      </p:tavLst>
                                    </p:anim>
                                    <p:anim calcmode="lin" valueType="num">
                                      <p:cBhvr>
                                        <p:cTn dur="750" fill="hold" id="25"/>
                                        <p:tgtEl>
                                          <p:spTgt spid="10"/>
                                        </p:tgtEl>
                                        <p:attrNameLst>
                                          <p:attrName>ppt_h</p:attrName>
                                        </p:attrNameLst>
                                      </p:cBhvr>
                                      <p:tavLst>
                                        <p:tav tm="0">
                                          <p:val>
                                            <p:fltVal val="0"/>
                                          </p:val>
                                        </p:tav>
                                        <p:tav tm="100000">
                                          <p:val>
                                            <p:strVal val="#ppt_h"/>
                                          </p:val>
                                        </p:tav>
                                      </p:tavLst>
                                    </p:anim>
                                    <p:anim calcmode="lin" valueType="num">
                                      <p:cBhvr>
                                        <p:cTn dur="750" fill="hold" id="26"/>
                                        <p:tgtEl>
                                          <p:spTgt spid="10"/>
                                        </p:tgtEl>
                                        <p:attrNameLst>
                                          <p:attrName>style.rotation</p:attrName>
                                        </p:attrNameLst>
                                      </p:cBhvr>
                                      <p:tavLst>
                                        <p:tav tm="0">
                                          <p:val>
                                            <p:fltVal val="90"/>
                                          </p:val>
                                        </p:tav>
                                        <p:tav tm="100000">
                                          <p:val>
                                            <p:fltVal val="0"/>
                                          </p:val>
                                        </p:tav>
                                      </p:tavLst>
                                    </p:anim>
                                    <p:animEffect filter="fade" transition="in">
                                      <p:cBhvr>
                                        <p:cTn dur="750" id="27"/>
                                        <p:tgtEl>
                                          <p:spTgt spid="10"/>
                                        </p:tgtEl>
                                      </p:cBhvr>
                                    </p:animEffect>
                                  </p:childTnLst>
                                </p:cTn>
                              </p:par>
                              <p:par>
                                <p:cTn fill="hold" grpId="0" id="28" nodeType="withEffect" presetClass="entr" presetID="31" presetSubtype="0">
                                  <p:stCondLst>
                                    <p:cond delay="0"/>
                                  </p:stCondLst>
                                  <p:iterate type="lt">
                                    <p:tmPct val="1410"/>
                                  </p:iterate>
                                  <p:childTnLst>
                                    <p:set>
                                      <p:cBhvr>
                                        <p:cTn dur="1" fill="hold" id="29">
                                          <p:stCondLst>
                                            <p:cond delay="0"/>
                                          </p:stCondLst>
                                        </p:cTn>
                                        <p:tgtEl>
                                          <p:spTgt spid="11"/>
                                        </p:tgtEl>
                                        <p:attrNameLst>
                                          <p:attrName>style.visibility</p:attrName>
                                        </p:attrNameLst>
                                      </p:cBhvr>
                                      <p:to>
                                        <p:strVal val="visible"/>
                                      </p:to>
                                    </p:set>
                                    <p:anim calcmode="lin" valueType="num">
                                      <p:cBhvr>
                                        <p:cTn dur="750" fill="hold" id="30"/>
                                        <p:tgtEl>
                                          <p:spTgt spid="11"/>
                                        </p:tgtEl>
                                        <p:attrNameLst>
                                          <p:attrName>ppt_w</p:attrName>
                                        </p:attrNameLst>
                                      </p:cBhvr>
                                      <p:tavLst>
                                        <p:tav tm="0">
                                          <p:val>
                                            <p:fltVal val="0"/>
                                          </p:val>
                                        </p:tav>
                                        <p:tav tm="100000">
                                          <p:val>
                                            <p:strVal val="#ppt_w"/>
                                          </p:val>
                                        </p:tav>
                                      </p:tavLst>
                                    </p:anim>
                                    <p:anim calcmode="lin" valueType="num">
                                      <p:cBhvr>
                                        <p:cTn dur="750" fill="hold" id="31"/>
                                        <p:tgtEl>
                                          <p:spTgt spid="11"/>
                                        </p:tgtEl>
                                        <p:attrNameLst>
                                          <p:attrName>ppt_h</p:attrName>
                                        </p:attrNameLst>
                                      </p:cBhvr>
                                      <p:tavLst>
                                        <p:tav tm="0">
                                          <p:val>
                                            <p:fltVal val="0"/>
                                          </p:val>
                                        </p:tav>
                                        <p:tav tm="100000">
                                          <p:val>
                                            <p:strVal val="#ppt_h"/>
                                          </p:val>
                                        </p:tav>
                                      </p:tavLst>
                                    </p:anim>
                                    <p:anim calcmode="lin" valueType="num">
                                      <p:cBhvr>
                                        <p:cTn dur="750" fill="hold" id="32"/>
                                        <p:tgtEl>
                                          <p:spTgt spid="11"/>
                                        </p:tgtEl>
                                        <p:attrNameLst>
                                          <p:attrName>style.rotation</p:attrName>
                                        </p:attrNameLst>
                                      </p:cBhvr>
                                      <p:tavLst>
                                        <p:tav tm="0">
                                          <p:val>
                                            <p:fltVal val="90"/>
                                          </p:val>
                                        </p:tav>
                                        <p:tav tm="100000">
                                          <p:val>
                                            <p:fltVal val="0"/>
                                          </p:val>
                                        </p:tav>
                                      </p:tavLst>
                                    </p:anim>
                                    <p:animEffect filter="fade" transition="in">
                                      <p:cBhvr>
                                        <p:cTn dur="750" id="33"/>
                                        <p:tgtEl>
                                          <p:spTgt spid="11"/>
                                        </p:tgtEl>
                                      </p:cBhvr>
                                    </p:animEffect>
                                  </p:childTnLst>
                                </p:cTn>
                              </p:par>
                              <p:par>
                                <p:cTn fill="hold" grpId="0" id="34" nodeType="withEffect" presetClass="entr" presetID="31" presetSubtype="0">
                                  <p:stCondLst>
                                    <p:cond delay="0"/>
                                  </p:stCondLst>
                                  <p:iterate type="lt">
                                    <p:tmPct val="1410"/>
                                  </p:iterate>
                                  <p:childTnLst>
                                    <p:set>
                                      <p:cBhvr>
                                        <p:cTn dur="1" fill="hold" id="35">
                                          <p:stCondLst>
                                            <p:cond delay="0"/>
                                          </p:stCondLst>
                                        </p:cTn>
                                        <p:tgtEl>
                                          <p:spTgt spid="12"/>
                                        </p:tgtEl>
                                        <p:attrNameLst>
                                          <p:attrName>style.visibility</p:attrName>
                                        </p:attrNameLst>
                                      </p:cBhvr>
                                      <p:to>
                                        <p:strVal val="visible"/>
                                      </p:to>
                                    </p:set>
                                    <p:anim calcmode="lin" valueType="num">
                                      <p:cBhvr>
                                        <p:cTn dur="750" fill="hold" id="36"/>
                                        <p:tgtEl>
                                          <p:spTgt spid="12"/>
                                        </p:tgtEl>
                                        <p:attrNameLst>
                                          <p:attrName>ppt_w</p:attrName>
                                        </p:attrNameLst>
                                      </p:cBhvr>
                                      <p:tavLst>
                                        <p:tav tm="0">
                                          <p:val>
                                            <p:fltVal val="0"/>
                                          </p:val>
                                        </p:tav>
                                        <p:tav tm="100000">
                                          <p:val>
                                            <p:strVal val="#ppt_w"/>
                                          </p:val>
                                        </p:tav>
                                      </p:tavLst>
                                    </p:anim>
                                    <p:anim calcmode="lin" valueType="num">
                                      <p:cBhvr>
                                        <p:cTn dur="750" fill="hold" id="37"/>
                                        <p:tgtEl>
                                          <p:spTgt spid="12"/>
                                        </p:tgtEl>
                                        <p:attrNameLst>
                                          <p:attrName>ppt_h</p:attrName>
                                        </p:attrNameLst>
                                      </p:cBhvr>
                                      <p:tavLst>
                                        <p:tav tm="0">
                                          <p:val>
                                            <p:fltVal val="0"/>
                                          </p:val>
                                        </p:tav>
                                        <p:tav tm="100000">
                                          <p:val>
                                            <p:strVal val="#ppt_h"/>
                                          </p:val>
                                        </p:tav>
                                      </p:tavLst>
                                    </p:anim>
                                    <p:anim calcmode="lin" valueType="num">
                                      <p:cBhvr>
                                        <p:cTn dur="750" fill="hold" id="38"/>
                                        <p:tgtEl>
                                          <p:spTgt spid="12"/>
                                        </p:tgtEl>
                                        <p:attrNameLst>
                                          <p:attrName>style.rotation</p:attrName>
                                        </p:attrNameLst>
                                      </p:cBhvr>
                                      <p:tavLst>
                                        <p:tav tm="0">
                                          <p:val>
                                            <p:fltVal val="90"/>
                                          </p:val>
                                        </p:tav>
                                        <p:tav tm="100000">
                                          <p:val>
                                            <p:fltVal val="0"/>
                                          </p:val>
                                        </p:tav>
                                      </p:tavLst>
                                    </p:anim>
                                    <p:animEffect filter="fade" transition="in">
                                      <p:cBhvr>
                                        <p:cTn dur="750" id="39"/>
                                        <p:tgtEl>
                                          <p:spTgt spid="12"/>
                                        </p:tgtEl>
                                      </p:cBhvr>
                                    </p:animEffect>
                                  </p:childTnLst>
                                </p:cTn>
                              </p:par>
                              <p:par>
                                <p:cTn fill="hold" grpId="0" id="40" nodeType="withEffect" presetClass="entr" presetID="31" presetSubtype="0">
                                  <p:stCondLst>
                                    <p:cond delay="0"/>
                                  </p:stCondLst>
                                  <p:iterate type="lt">
                                    <p:tmPct val="1410"/>
                                  </p:iterate>
                                  <p:childTnLst>
                                    <p:set>
                                      <p:cBhvr>
                                        <p:cTn dur="1" fill="hold" id="41">
                                          <p:stCondLst>
                                            <p:cond delay="0"/>
                                          </p:stCondLst>
                                        </p:cTn>
                                        <p:tgtEl>
                                          <p:spTgt spid="13"/>
                                        </p:tgtEl>
                                        <p:attrNameLst>
                                          <p:attrName>style.visibility</p:attrName>
                                        </p:attrNameLst>
                                      </p:cBhvr>
                                      <p:to>
                                        <p:strVal val="visible"/>
                                      </p:to>
                                    </p:set>
                                    <p:anim calcmode="lin" valueType="num">
                                      <p:cBhvr>
                                        <p:cTn dur="750" fill="hold" id="42"/>
                                        <p:tgtEl>
                                          <p:spTgt spid="13"/>
                                        </p:tgtEl>
                                        <p:attrNameLst>
                                          <p:attrName>ppt_w</p:attrName>
                                        </p:attrNameLst>
                                      </p:cBhvr>
                                      <p:tavLst>
                                        <p:tav tm="0">
                                          <p:val>
                                            <p:fltVal val="0"/>
                                          </p:val>
                                        </p:tav>
                                        <p:tav tm="100000">
                                          <p:val>
                                            <p:strVal val="#ppt_w"/>
                                          </p:val>
                                        </p:tav>
                                      </p:tavLst>
                                    </p:anim>
                                    <p:anim calcmode="lin" valueType="num">
                                      <p:cBhvr>
                                        <p:cTn dur="750" fill="hold" id="43"/>
                                        <p:tgtEl>
                                          <p:spTgt spid="13"/>
                                        </p:tgtEl>
                                        <p:attrNameLst>
                                          <p:attrName>ppt_h</p:attrName>
                                        </p:attrNameLst>
                                      </p:cBhvr>
                                      <p:tavLst>
                                        <p:tav tm="0">
                                          <p:val>
                                            <p:fltVal val="0"/>
                                          </p:val>
                                        </p:tav>
                                        <p:tav tm="100000">
                                          <p:val>
                                            <p:strVal val="#ppt_h"/>
                                          </p:val>
                                        </p:tav>
                                      </p:tavLst>
                                    </p:anim>
                                    <p:anim calcmode="lin" valueType="num">
                                      <p:cBhvr>
                                        <p:cTn dur="750" fill="hold" id="44"/>
                                        <p:tgtEl>
                                          <p:spTgt spid="13"/>
                                        </p:tgtEl>
                                        <p:attrNameLst>
                                          <p:attrName>style.rotation</p:attrName>
                                        </p:attrNameLst>
                                      </p:cBhvr>
                                      <p:tavLst>
                                        <p:tav tm="0">
                                          <p:val>
                                            <p:fltVal val="90"/>
                                          </p:val>
                                        </p:tav>
                                        <p:tav tm="100000">
                                          <p:val>
                                            <p:fltVal val="0"/>
                                          </p:val>
                                        </p:tav>
                                      </p:tavLst>
                                    </p:anim>
                                    <p:animEffect filter="fade" transition="in">
                                      <p:cBhvr>
                                        <p:cTn dur="750" id="45"/>
                                        <p:tgtEl>
                                          <p:spTgt spid="13"/>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 presetSubtype="4">
                                  <p:stCondLst>
                                    <p:cond delay="0"/>
                                  </p:stCondLst>
                                  <p:childTnLst>
                                    <p:set>
                                      <p:cBhvr>
                                        <p:cTn dur="1" fill="hold" id="49">
                                          <p:stCondLst>
                                            <p:cond delay="0"/>
                                          </p:stCondLst>
                                        </p:cTn>
                                        <p:tgtEl>
                                          <p:spTgt spid="23"/>
                                        </p:tgtEl>
                                        <p:attrNameLst>
                                          <p:attrName>style.visibility</p:attrName>
                                        </p:attrNameLst>
                                      </p:cBhvr>
                                      <p:to>
                                        <p:strVal val="visible"/>
                                      </p:to>
                                    </p:set>
                                    <p:anim calcmode="lin" valueType="num">
                                      <p:cBhvr additive="base">
                                        <p:cTn dur="500" fill="hold" id="50"/>
                                        <p:tgtEl>
                                          <p:spTgt spid="23"/>
                                        </p:tgtEl>
                                        <p:attrNameLst>
                                          <p:attrName>ppt_x</p:attrName>
                                        </p:attrNameLst>
                                      </p:cBhvr>
                                      <p:tavLst>
                                        <p:tav tm="0">
                                          <p:val>
                                            <p:strVal val="#ppt_x"/>
                                          </p:val>
                                        </p:tav>
                                        <p:tav tm="100000">
                                          <p:val>
                                            <p:strVal val="#ppt_x"/>
                                          </p:val>
                                        </p:tav>
                                      </p:tavLst>
                                    </p:anim>
                                    <p:anim calcmode="lin" valueType="num">
                                      <p:cBhvr additive="base">
                                        <p:cTn dur="500" fill="hold" id="51"/>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500" fill="hold" id="56"/>
                                        <p:tgtEl>
                                          <p:spTgt spid="24"/>
                                        </p:tgtEl>
                                        <p:attrNameLst>
                                          <p:attrName>ppt_x</p:attrName>
                                        </p:attrNameLst>
                                      </p:cBhvr>
                                      <p:tavLst>
                                        <p:tav tm="0">
                                          <p:val>
                                            <p:strVal val="#ppt_x"/>
                                          </p:val>
                                        </p:tav>
                                        <p:tav tm="100000">
                                          <p:val>
                                            <p:strVal val="#ppt_x"/>
                                          </p:val>
                                        </p:tav>
                                      </p:tavLst>
                                    </p:anim>
                                    <p:anim calcmode="lin" valueType="num">
                                      <p:cBhvr additive="base">
                                        <p:cTn dur="500" fill="hold" id="57"/>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2" presetSubtype="4">
                                  <p:stCondLst>
                                    <p:cond delay="0"/>
                                  </p:stCondLst>
                                  <p:childTnLst>
                                    <p:set>
                                      <p:cBhvr>
                                        <p:cTn dur="1" fill="hold" id="61">
                                          <p:stCondLst>
                                            <p:cond delay="0"/>
                                          </p:stCondLst>
                                        </p:cTn>
                                        <p:tgtEl>
                                          <p:spTgt spid="25"/>
                                        </p:tgtEl>
                                        <p:attrNameLst>
                                          <p:attrName>style.visibility</p:attrName>
                                        </p:attrNameLst>
                                      </p:cBhvr>
                                      <p:to>
                                        <p:strVal val="visible"/>
                                      </p:to>
                                    </p:set>
                                    <p:anim calcmode="lin" valueType="num">
                                      <p:cBhvr additive="base">
                                        <p:cTn dur="500" fill="hold" id="62"/>
                                        <p:tgtEl>
                                          <p:spTgt spid="25"/>
                                        </p:tgtEl>
                                        <p:attrNameLst>
                                          <p:attrName>ppt_x</p:attrName>
                                        </p:attrNameLst>
                                      </p:cBhvr>
                                      <p:tavLst>
                                        <p:tav tm="0">
                                          <p:val>
                                            <p:strVal val="#ppt_x"/>
                                          </p:val>
                                        </p:tav>
                                        <p:tav tm="100000">
                                          <p:val>
                                            <p:strVal val="#ppt_x"/>
                                          </p:val>
                                        </p:tav>
                                      </p:tavLst>
                                    </p:anim>
                                    <p:anim calcmode="lin" valueType="num">
                                      <p:cBhvr additive="base">
                                        <p:cTn dur="500" fill="hold" id="63"/>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2" presetSubtype="4">
                                  <p:stCondLst>
                                    <p:cond delay="0"/>
                                  </p:stCondLst>
                                  <p:childTnLst>
                                    <p:set>
                                      <p:cBhvr>
                                        <p:cTn dur="1" fill="hold" id="67">
                                          <p:stCondLst>
                                            <p:cond delay="0"/>
                                          </p:stCondLst>
                                        </p:cTn>
                                        <p:tgtEl>
                                          <p:spTgt spid="26"/>
                                        </p:tgtEl>
                                        <p:attrNameLst>
                                          <p:attrName>style.visibility</p:attrName>
                                        </p:attrNameLst>
                                      </p:cBhvr>
                                      <p:to>
                                        <p:strVal val="visible"/>
                                      </p:to>
                                    </p:set>
                                    <p:anim calcmode="lin" valueType="num">
                                      <p:cBhvr additive="base">
                                        <p:cTn dur="500" fill="hold" id="68"/>
                                        <p:tgtEl>
                                          <p:spTgt spid="26"/>
                                        </p:tgtEl>
                                        <p:attrNameLst>
                                          <p:attrName>ppt_x</p:attrName>
                                        </p:attrNameLst>
                                      </p:cBhvr>
                                      <p:tavLst>
                                        <p:tav tm="0">
                                          <p:val>
                                            <p:strVal val="#ppt_x"/>
                                          </p:val>
                                        </p:tav>
                                        <p:tav tm="100000">
                                          <p:val>
                                            <p:strVal val="#ppt_x"/>
                                          </p:val>
                                        </p:tav>
                                      </p:tavLst>
                                    </p:anim>
                                    <p:anim calcmode="lin" valueType="num">
                                      <p:cBhvr additive="base">
                                        <p:cTn dur="500" fill="hold" id="69"/>
                                        <p:tgtEl>
                                          <p:spTgt spid="26"/>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500"/>
                            </p:stCondLst>
                            <p:childTnLst>
                              <p:par>
                                <p:cTn fill="hold" grpId="0" id="71" nodeType="afterEffect" presetClass="entr" presetID="53" presetSubtype="0">
                                  <p:stCondLst>
                                    <p:cond delay="0"/>
                                  </p:stCondLst>
                                  <p:childTnLst>
                                    <p:set>
                                      <p:cBhvr>
                                        <p:cTn dur="1" fill="hold" id="72">
                                          <p:stCondLst>
                                            <p:cond delay="0"/>
                                          </p:stCondLst>
                                        </p:cTn>
                                        <p:tgtEl>
                                          <p:spTgt spid="14"/>
                                        </p:tgtEl>
                                        <p:attrNameLst>
                                          <p:attrName>style.visibility</p:attrName>
                                        </p:attrNameLst>
                                      </p:cBhvr>
                                      <p:to>
                                        <p:strVal val="visible"/>
                                      </p:to>
                                    </p:set>
                                    <p:anim calcmode="lin" valueType="num">
                                      <p:cBhvr>
                                        <p:cTn dur="500" fill="hold" id="73"/>
                                        <p:tgtEl>
                                          <p:spTgt spid="14"/>
                                        </p:tgtEl>
                                        <p:attrNameLst>
                                          <p:attrName>ppt_w</p:attrName>
                                        </p:attrNameLst>
                                      </p:cBhvr>
                                      <p:tavLst>
                                        <p:tav tm="0">
                                          <p:val>
                                            <p:fltVal val="0"/>
                                          </p:val>
                                        </p:tav>
                                        <p:tav tm="100000">
                                          <p:val>
                                            <p:strVal val="#ppt_w"/>
                                          </p:val>
                                        </p:tav>
                                      </p:tavLst>
                                    </p:anim>
                                    <p:anim calcmode="lin" valueType="num">
                                      <p:cBhvr>
                                        <p:cTn dur="500" fill="hold" id="74"/>
                                        <p:tgtEl>
                                          <p:spTgt spid="14"/>
                                        </p:tgtEl>
                                        <p:attrNameLst>
                                          <p:attrName>ppt_h</p:attrName>
                                        </p:attrNameLst>
                                      </p:cBhvr>
                                      <p:tavLst>
                                        <p:tav tm="0">
                                          <p:val>
                                            <p:fltVal val="0"/>
                                          </p:val>
                                        </p:tav>
                                        <p:tav tm="100000">
                                          <p:val>
                                            <p:strVal val="#ppt_h"/>
                                          </p:val>
                                        </p:tav>
                                      </p:tavLst>
                                    </p:anim>
                                    <p:animEffect filter="fade" transition="in">
                                      <p:cBhvr>
                                        <p:cTn dur="500" id="75"/>
                                        <p:tgtEl>
                                          <p:spTgt spid="14"/>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2" presetSubtype="8">
                                  <p:stCondLst>
                                    <p:cond delay="0"/>
                                  </p:stCondLst>
                                  <p:childTnLst>
                                    <p:set>
                                      <p:cBhvr>
                                        <p:cTn dur="1" fill="hold" id="79">
                                          <p:stCondLst>
                                            <p:cond delay="0"/>
                                          </p:stCondLst>
                                        </p:cTn>
                                        <p:tgtEl>
                                          <p:spTgt spid="17"/>
                                        </p:tgtEl>
                                        <p:attrNameLst>
                                          <p:attrName>style.visibility</p:attrName>
                                        </p:attrNameLst>
                                      </p:cBhvr>
                                      <p:to>
                                        <p:strVal val="visible"/>
                                      </p:to>
                                    </p:set>
                                    <p:animEffect filter="wipe(left)" transition="in">
                                      <p:cBhvr>
                                        <p:cTn dur="500" id="8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
      <p:bldP grpId="0" spid="10"/>
      <p:bldP grpId="0" spid="11"/>
      <p:bldP grpId="0" spid="12"/>
      <p:bldP grpId="0" spid="13"/>
      <p:bldP grpId="0" spid="14"/>
      <p:bldP grpId="0" spid="17"/>
      <p:bldP grpId="0" spid="23"/>
      <p:bldP grpId="0" spid="24"/>
      <p:bldP grpId="0" spid="25"/>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15" name="矩形: 圆角 45">
            <a:extLst>
              <a:ext uri="{FF2B5EF4-FFF2-40B4-BE49-F238E27FC236}">
                <a16:creationId xmlns:a16="http://schemas.microsoft.com/office/drawing/2014/main" id="{5C39C1C9-6191-40CB-ACF9-924C12AF2522}"/>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cs typeface="+mn-ea"/>
                <a:sym typeface="+mn-lt"/>
              </a:rPr>
              <a:t>国旗法国徽法迎来重要修改</a:t>
            </a:r>
          </a:p>
        </p:txBody>
      </p:sp>
      <p:pic>
        <p:nvPicPr>
          <p:cNvPr id="16" name="图片 15">
            <a:extLst>
              <a:ext uri="{FF2B5EF4-FFF2-40B4-BE49-F238E27FC236}">
                <a16:creationId xmlns:a16="http://schemas.microsoft.com/office/drawing/2014/main" id="{6AD415F0-3D48-4381-83C1-907558E62388}"/>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18" name="直接连接符 17">
            <a:extLst>
              <a:ext uri="{FF2B5EF4-FFF2-40B4-BE49-F238E27FC236}">
                <a16:creationId xmlns:a16="http://schemas.microsoft.com/office/drawing/2014/main" id="{A5B85FF7-F19D-47D0-90CF-D9A4C12DE395}"/>
              </a:ext>
            </a:extLst>
          </p:cNvPr>
          <p:cNvCxnSpPr/>
          <p:nvPr/>
        </p:nvCxnSpPr>
        <p:spPr>
          <a:xfrm flipH="1">
            <a:off x="6120271" y="2672862"/>
            <a:ext cx="0" cy="33332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34C9F16-E3F3-4A62-9EB9-C18BDAD9E276}"/>
              </a:ext>
            </a:extLst>
          </p:cNvPr>
          <p:cNvSpPr/>
          <p:nvPr/>
        </p:nvSpPr>
        <p:spPr>
          <a:xfrm>
            <a:off x="879571" y="1929936"/>
            <a:ext cx="52628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800" u="none">
                <a:ln>
                  <a:noFill/>
                </a:ln>
                <a:solidFill>
                  <a:srgbClr val="C00000"/>
                </a:solidFill>
                <a:effectLst/>
                <a:uLnTx/>
                <a:uFillTx/>
                <a:cs typeface="+mn-ea"/>
                <a:sym typeface="+mn-lt"/>
              </a:rPr>
              <a:t>使用国旗志哀制度有啥变化？</a:t>
            </a:r>
          </a:p>
        </p:txBody>
      </p:sp>
      <p:sp>
        <p:nvSpPr>
          <p:cNvPr id="10" name="Aitds5">
            <a:extLst>
              <a:ext uri="{FF2B5EF4-FFF2-40B4-BE49-F238E27FC236}">
                <a16:creationId xmlns:a16="http://schemas.microsoft.com/office/drawing/2014/main" id="{9F1D2C3D-057A-4E6F-94FC-AC93C020606B}"/>
              </a:ext>
            </a:extLst>
          </p:cNvPr>
          <p:cNvSpPr>
            <a:spLocks noChangeArrowheads="1"/>
          </p:cNvSpPr>
          <p:nvPr/>
        </p:nvSpPr>
        <p:spPr bwMode="auto">
          <a:xfrm>
            <a:off x="879570" y="2553082"/>
            <a:ext cx="4902251" cy="3446771"/>
          </a:xfrm>
          <a:prstGeom prst="rect">
            <a:avLst/>
          </a:prstGeom>
          <a:noFill/>
          <a:ln w="9525">
            <a:noFill/>
            <a:miter lim="800000"/>
          </a:ln>
        </p:spPr>
        <p:txBody>
          <a:bodyPr bIns="45716" lIns="91431" rIns="91431" tIns="45716" wrap="square">
            <a:spAutoFit/>
          </a:bodyPr>
          <a:lstStyle/>
          <a:p>
            <a:pPr algn="just" defTabSz="914377" eaLnBrk="1" fontAlgn="base" hangingPunct="1" indent="0" latinLnBrk="0" lvl="0" marL="0" marR="0" rtl="0">
              <a:lnSpc>
                <a:spcPct val="150000"/>
              </a:lnSpc>
              <a:spcBef>
                <a:spcPct val="0"/>
              </a:spcBef>
              <a:spcAft>
                <a:spcPts val="500"/>
              </a:spcAft>
              <a:buClrTx/>
              <a:buSzTx/>
              <a:buFontTx/>
              <a:buNone/>
              <a:defRPr/>
            </a:pPr>
            <a:r>
              <a:rPr altLang="en-US" b="0" baseline="0" cap="none" i="0" kern="1200" kumimoji="0" lang="zh-CN" noProof="0" normalizeH="0" spc="0" strike="noStrike" u="none">
                <a:ln>
                  <a:noFill/>
                </a:ln>
                <a:solidFill>
                  <a:prstClr val="black"/>
                </a:solidFill>
                <a:effectLst/>
                <a:uLnTx/>
                <a:uFillTx/>
                <a:cs typeface="+mn-ea"/>
                <a:sym typeface="+mn-lt"/>
              </a:rPr>
              <a:t>在现行规定情形的基础上，规定发生特别重大伤亡的不幸事件、严重自然灾害和公共卫生事件造成重大伤亡或者举行国家公祭仪式时，可以在全国范围内下半旗志哀，也可以在部分地区或者特定场所下半旗志哀。</a:t>
            </a:r>
          </a:p>
          <a:p>
            <a:pPr algn="just" defTabSz="914377" eaLnBrk="1" fontAlgn="base" hangingPunct="1" indent="0" latinLnBrk="0" lvl="0" marL="0" marR="0" rtl="0">
              <a:lnSpc>
                <a:spcPct val="150000"/>
              </a:lnSpc>
              <a:spcBef>
                <a:spcPct val="0"/>
              </a:spcBef>
              <a:spcAft>
                <a:spcPts val="500"/>
              </a:spcAft>
              <a:buClrTx/>
              <a:buSzTx/>
              <a:buFontTx/>
              <a:buNone/>
              <a:defRPr/>
            </a:pPr>
            <a:r>
              <a:rPr altLang="en-US" b="0" baseline="0" cap="none" i="0" kern="1200" kumimoji="0" lang="zh-CN" noProof="0" normalizeH="0" spc="0" strike="noStrike" u="none">
                <a:ln>
                  <a:noFill/>
                </a:ln>
                <a:solidFill>
                  <a:prstClr val="black"/>
                </a:solidFill>
                <a:effectLst/>
                <a:uLnTx/>
                <a:uFillTx/>
                <a:cs typeface="+mn-ea"/>
                <a:sym typeface="+mn-lt"/>
              </a:rPr>
              <a:t>为了进一步增强这项制度的可操作性，增加了下半旗的程序规定，明确由国务院有关部门或者省、自治区、直辖市人民政府报国务院决定。</a:t>
            </a:r>
          </a:p>
        </p:txBody>
      </p:sp>
      <p:sp>
        <p:nvSpPr>
          <p:cNvPr id="11" name="矩形 10">
            <a:extLst>
              <a:ext uri="{FF2B5EF4-FFF2-40B4-BE49-F238E27FC236}">
                <a16:creationId xmlns:a16="http://schemas.microsoft.com/office/drawing/2014/main" id="{49A08774-413B-43E7-8694-8021378343D2}"/>
              </a:ext>
            </a:extLst>
          </p:cNvPr>
          <p:cNvSpPr/>
          <p:nvPr/>
        </p:nvSpPr>
        <p:spPr>
          <a:xfrm>
            <a:off x="6410181" y="1935367"/>
            <a:ext cx="4551680" cy="518160"/>
          </a:xfrm>
          <a:prstGeom prst="rect">
            <a:avLst/>
          </a:prstGeom>
        </p:spPr>
        <p:txBody>
          <a:bodyPr wrap="none">
            <a:spAutoFit/>
          </a:bodyPr>
          <a:lstStyle/>
          <a:p>
            <a:pPr algn="l" defTabSz="914377" eaLnBrk="1" fontAlgn="auto" hangingPunct="1" indent="-457200" latinLnBrk="0" lvl="0" marL="457200" marR="0" rtl="0">
              <a:lnSpc>
                <a:spcPct val="10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800" u="none">
                <a:ln>
                  <a:noFill/>
                </a:ln>
                <a:solidFill>
                  <a:srgbClr val="C00000"/>
                </a:solidFill>
                <a:effectLst/>
                <a:uLnTx/>
                <a:uFillTx/>
                <a:cs typeface="+mn-ea"/>
                <a:sym typeface="+mn-lt"/>
              </a:rPr>
              <a:t>如何加强国旗宣传教育？</a:t>
            </a:r>
          </a:p>
        </p:txBody>
      </p:sp>
      <p:sp>
        <p:nvSpPr>
          <p:cNvPr id="12" name="Aitds5">
            <a:extLst>
              <a:ext uri="{FF2B5EF4-FFF2-40B4-BE49-F238E27FC236}">
                <a16:creationId xmlns:a16="http://schemas.microsoft.com/office/drawing/2014/main" id="{69BFCF7A-3E2B-47AA-A1A6-306323FD46C1}"/>
              </a:ext>
            </a:extLst>
          </p:cNvPr>
          <p:cNvSpPr>
            <a:spLocks noChangeArrowheads="1"/>
          </p:cNvSpPr>
          <p:nvPr/>
        </p:nvSpPr>
        <p:spPr bwMode="auto">
          <a:xfrm>
            <a:off x="6410180" y="2503747"/>
            <a:ext cx="5015042" cy="3510271"/>
          </a:xfrm>
          <a:prstGeom prst="rect">
            <a:avLst/>
          </a:prstGeom>
          <a:noFill/>
          <a:ln w="9525">
            <a:noFill/>
            <a:miter lim="800000"/>
          </a:ln>
        </p:spPr>
        <p:txBody>
          <a:bodyPr bIns="45716" lIns="91431" rIns="91431" tIns="45716" wrap="square">
            <a:spAutoFit/>
          </a:bodyPr>
          <a:lstStyle/>
          <a:p>
            <a:pPr defTabSz="914377" eaLnBrk="1" fontAlgn="base" hangingPunct="1" latinLnBrk="0" lvl="0" marR="0" rtl="0">
              <a:lnSpc>
                <a:spcPct val="150000"/>
              </a:lnSpc>
              <a:spcBef>
                <a:spcPct val="0"/>
              </a:spcBef>
              <a:spcAft>
                <a:spcPts val="500"/>
              </a:spcAft>
              <a:buClrTx/>
              <a:buSzTx/>
              <a:defRPr/>
            </a:pPr>
            <a:r>
              <a:rPr altLang="en-US" b="0" baseline="0" cap="none" i="0" kern="1200" kumimoji="0" lang="zh-CN" noProof="0" normalizeH="0" spc="0" strike="noStrike" sz="1800" u="none">
                <a:ln>
                  <a:noFill/>
                </a:ln>
                <a:solidFill>
                  <a:prstClr val="black"/>
                </a:solidFill>
                <a:effectLst/>
                <a:uLnTx/>
                <a:uFillTx/>
                <a:cs typeface="+mn-ea"/>
                <a:sym typeface="+mn-lt"/>
              </a:rPr>
              <a:t>鼓励图书馆、博物馆、文化馆、美术馆、科技馆、纪念馆、青少年宫等公共文化设施在开放日升挂国旗。</a:t>
            </a:r>
          </a:p>
          <a:p>
            <a:pPr defTabSz="914377" eaLnBrk="1" fontAlgn="base" hangingPunct="1" latinLnBrk="0" lvl="0" marR="0" rtl="0">
              <a:lnSpc>
                <a:spcPct val="150000"/>
              </a:lnSpc>
              <a:spcBef>
                <a:spcPct val="0"/>
              </a:spcBef>
              <a:spcAft>
                <a:spcPts val="500"/>
              </a:spcAft>
              <a:buClrTx/>
              <a:buSzTx/>
              <a:defRPr/>
            </a:pPr>
            <a:r>
              <a:rPr altLang="en-US" b="0" baseline="0" cap="none" i="0" kern="1200" kumimoji="0" lang="zh-CN" noProof="0" normalizeH="0" spc="0" strike="noStrike" sz="1800" u="none">
                <a:ln>
                  <a:noFill/>
                </a:ln>
                <a:solidFill>
                  <a:prstClr val="black"/>
                </a:solidFill>
                <a:effectLst/>
                <a:uLnTx/>
                <a:uFillTx/>
                <a:cs typeface="+mn-ea"/>
                <a:sym typeface="+mn-lt"/>
              </a:rPr>
              <a:t>倡导公民和组织在适宜的场合使用国旗及其图案，表达爱国情感。</a:t>
            </a:r>
          </a:p>
          <a:p>
            <a:pPr defTabSz="914377" eaLnBrk="1" fontAlgn="base" hangingPunct="1" latinLnBrk="0" lvl="0" marR="0" rtl="0">
              <a:lnSpc>
                <a:spcPct val="150000"/>
              </a:lnSpc>
              <a:spcBef>
                <a:spcPct val="0"/>
              </a:spcBef>
              <a:spcAft>
                <a:spcPts val="500"/>
              </a:spcAft>
              <a:buClrTx/>
              <a:buSzTx/>
              <a:defRPr/>
            </a:pPr>
            <a:r>
              <a:rPr altLang="en-US" b="0" baseline="0" cap="none" i="0" kern="1200" kumimoji="0" lang="zh-CN" noProof="0" normalizeH="0" spc="0" strike="noStrike" sz="1800" u="none">
                <a:ln>
                  <a:noFill/>
                </a:ln>
                <a:solidFill>
                  <a:prstClr val="black"/>
                </a:solidFill>
                <a:effectLst/>
                <a:uLnTx/>
                <a:uFillTx/>
                <a:cs typeface="+mn-ea"/>
                <a:sym typeface="+mn-lt"/>
              </a:rPr>
              <a:t>全日制学校应当将国旗教育作为爱国主义教育的重要内容，教育学生了解国旗的历史和精神内涵，遵守国旗升挂使用规范和升国旗仪式礼仪。</a:t>
            </a:r>
          </a:p>
        </p:txBody>
      </p:sp>
    </p:spTree>
    <p:extLst>
      <p:ext uri="{BB962C8B-B14F-4D97-AF65-F5344CB8AC3E}">
        <p14:creationId val="2459253401"/>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par>
                                <p:cTn fill="hold" id="11" nodeType="withEffect" presetClass="entr" presetID="47"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ppt_x"/>
                                          </p:val>
                                        </p:tav>
                                        <p:tav tm="100000">
                                          <p:val>
                                            <p:strVal val="#ppt_x"/>
                                          </p:val>
                                        </p:tav>
                                      </p:tavLst>
                                    </p:anim>
                                    <p:anim calcmode="lin" valueType="num">
                                      <p:cBhvr additive="base">
                                        <p:cTn dur="500" fill="hold" id="27"/>
                                        <p:tgtEl>
                                          <p:spTgt spid="1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500" fill="hold" id="38"/>
                                        <p:tgtEl>
                                          <p:spTgt spid="12"/>
                                        </p:tgtEl>
                                        <p:attrNameLst>
                                          <p:attrName>ppt_x</p:attrName>
                                        </p:attrNameLst>
                                      </p:cBhvr>
                                      <p:tavLst>
                                        <p:tav tm="0">
                                          <p:val>
                                            <p:strVal val="#ppt_x"/>
                                          </p:val>
                                        </p:tav>
                                        <p:tav tm="100000">
                                          <p:val>
                                            <p:strVal val="#ppt_x"/>
                                          </p:val>
                                        </p:tav>
                                      </p:tavLst>
                                    </p:anim>
                                    <p:anim calcmode="lin" valueType="num">
                                      <p:cBhvr additive="base">
                                        <p:cTn dur="500" fill="hold" id="39"/>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
      <p:bldP grpId="0" spid="10"/>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18A8897-EC18-454E-8CA5-C38F6921D7E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E9E4B100-C35F-4F54-8D24-D77E2362590A}"/>
              </a:ext>
            </a:extLst>
          </p:cNvPr>
          <p:cNvPicPr>
            <a:picLocks noChangeAspect="1"/>
          </p:cNvPicPr>
          <p:nvPr/>
        </p:nvPicPr>
        <p:blipFill>
          <a:blip r:embed="rId3">
            <a:extLst>
              <a:ext uri="{28A0092B-C50C-407E-A947-70E740481C1C}">
                <a14:useLocalDpi val="0"/>
              </a:ext>
            </a:extLst>
          </a:blip>
          <a:srcRect b="42327" l="65884"/>
          <a:stretch>
            <a:fillRect/>
          </a:stretch>
        </p:blipFill>
        <p:spPr>
          <a:xfrm>
            <a:off x="8328074" y="0"/>
            <a:ext cx="3863926" cy="3266041"/>
          </a:xfrm>
          <a:prstGeom prst="rect">
            <a:avLst/>
          </a:prstGeom>
        </p:spPr>
      </p:pic>
      <p:pic>
        <p:nvPicPr>
          <p:cNvPr id="7" name="图片 6">
            <a:extLst>
              <a:ext uri="{FF2B5EF4-FFF2-40B4-BE49-F238E27FC236}">
                <a16:creationId xmlns:a16="http://schemas.microsoft.com/office/drawing/2014/main" id="{5A112437-AB5F-467C-85E6-01732B062EAC}"/>
              </a:ext>
            </a:extLst>
          </p:cNvPr>
          <p:cNvPicPr>
            <a:picLocks noChangeAspect="1"/>
          </p:cNvPicPr>
          <p:nvPr/>
        </p:nvPicPr>
        <p:blipFill>
          <a:blip r:embed="rId4">
            <a:extLst>
              <a:ext uri="{28A0092B-C50C-407E-A947-70E740481C1C}">
                <a14:useLocalDpi val="0"/>
              </a:ext>
            </a:extLst>
          </a:blip>
          <a:srcRect t="23058"/>
          <a:stretch>
            <a:fillRect/>
          </a:stretch>
        </p:blipFill>
        <p:spPr>
          <a:xfrm>
            <a:off x="0" y="2167597"/>
            <a:ext cx="12192000" cy="4690403"/>
          </a:xfrm>
          <a:prstGeom prst="rect">
            <a:avLst/>
          </a:prstGeom>
        </p:spPr>
      </p:pic>
      <p:sp>
        <p:nvSpPr>
          <p:cNvPr id="10" name="PA-10224">
            <a:extLst>
              <a:ext uri="{FF2B5EF4-FFF2-40B4-BE49-F238E27FC236}">
                <a16:creationId xmlns:a16="http://schemas.microsoft.com/office/drawing/2014/main" id="{5A960DB9-D791-496F-87A3-7FAA4A37B05F}"/>
              </a:ext>
            </a:extLst>
          </p:cNvPr>
          <p:cNvSpPr txBox="1"/>
          <p:nvPr>
            <p:custDataLst>
              <p:tags r:id="rId5"/>
            </p:custDataLst>
          </p:nvPr>
        </p:nvSpPr>
        <p:spPr>
          <a:xfrm>
            <a:off x="4697179" y="1051352"/>
            <a:ext cx="3190918" cy="762000"/>
          </a:xfrm>
          <a:prstGeom prst="rect">
            <a:avLst/>
          </a:prstGeom>
          <a:noFill/>
        </p:spPr>
        <p:txBody>
          <a:bodyPr rtlCol="0" wrap="square">
            <a:spAutoFit/>
          </a:bodyPr>
          <a:lstStyle/>
          <a:p>
            <a:pPr algn="dist" defTabSz="914377" eaLnBrk="1" fontAlgn="auto" hangingPunct="1" indent="0" latinLnBrk="0" lvl="0" marL="0" marR="0" rtl="0">
              <a:lnSpc>
                <a:spcPct val="100000"/>
              </a:lnSpc>
              <a:spcBef>
                <a:spcPct val="0"/>
              </a:spcBef>
              <a:spcAft>
                <a:spcPct val="0"/>
              </a:spcAft>
              <a:buClrTx/>
              <a:buSzTx/>
              <a:buFontTx/>
              <a:buNone/>
              <a:defRPr/>
            </a:pPr>
            <a:r>
              <a:rPr altLang="en-US" b="1" lang="zh-CN" sz="4400">
                <a:solidFill>
                  <a:srgbClr val="C00000"/>
                </a:solidFill>
                <a:cs typeface="+mn-ea"/>
                <a:sym typeface="+mn-lt"/>
              </a:rPr>
              <a:t>看点一</a:t>
            </a:r>
          </a:p>
        </p:txBody>
      </p:sp>
      <p:grpSp>
        <p:nvGrpSpPr>
          <p:cNvPr id="11" name="组合 10">
            <a:extLst>
              <a:ext uri="{FF2B5EF4-FFF2-40B4-BE49-F238E27FC236}">
                <a16:creationId xmlns:a16="http://schemas.microsoft.com/office/drawing/2014/main" id="{1B76CF98-E365-4344-802D-9BAE94A35054}"/>
              </a:ext>
            </a:extLst>
          </p:cNvPr>
          <p:cNvGrpSpPr/>
          <p:nvPr/>
        </p:nvGrpSpPr>
        <p:grpSpPr>
          <a:xfrm>
            <a:off x="3271797" y="1434905"/>
            <a:ext cx="6041682" cy="1167"/>
            <a:chOff x="3364949" y="1733692"/>
            <a:chExt cx="6041682" cy="1167"/>
          </a:xfrm>
        </p:grpSpPr>
        <p:cxnSp>
          <p:nvCxnSpPr>
            <p:cNvPr id="12" name="直接连接符 11">
              <a:extLst>
                <a:ext uri="{FF2B5EF4-FFF2-40B4-BE49-F238E27FC236}">
                  <a16:creationId xmlns:a16="http://schemas.microsoft.com/office/drawing/2014/main" id="{0071B0C9-718B-4E78-8CDF-FE7F91437EE0}"/>
                </a:ext>
              </a:extLst>
            </p:cNvPr>
            <p:cNvCxnSpPr/>
            <p:nvPr/>
          </p:nvCxnSpPr>
          <p:spPr>
            <a:xfrm>
              <a:off x="3364949" y="1733692"/>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cxnSp>
          <p:nvCxnSpPr>
            <p:cNvPr id="13" name="直接连接符 12">
              <a:extLst>
                <a:ext uri="{FF2B5EF4-FFF2-40B4-BE49-F238E27FC236}">
                  <a16:creationId xmlns:a16="http://schemas.microsoft.com/office/drawing/2014/main" id="{61D2882E-4C27-4BC6-A288-29BEB1E93983}"/>
                </a:ext>
              </a:extLst>
            </p:cNvPr>
            <p:cNvCxnSpPr/>
            <p:nvPr/>
          </p:nvCxnSpPr>
          <p:spPr>
            <a:xfrm flipH="1">
              <a:off x="8326631" y="1734859"/>
              <a:ext cx="1080000" cy="0"/>
            </a:xfrm>
            <a:prstGeom prst="line">
              <a:avLst/>
            </a:prstGeom>
            <a:noFill/>
            <a:ln algn="ctr" cap="rnd" cmpd="sng" w="38100">
              <a:gradFill>
                <a:gsLst>
                  <a:gs pos="0">
                    <a:srgbClr val="C00000">
                      <a:alpha val="0"/>
                    </a:srgbClr>
                  </a:gs>
                  <a:gs pos="100000">
                    <a:srgbClr val="C00000"/>
                  </a:gs>
                </a:gsLst>
                <a:lin ang="0" scaled="0"/>
              </a:gradFill>
              <a:prstDash val="solid"/>
              <a:miter lim="800000"/>
            </a:ln>
            <a:effectLst/>
          </p:spPr>
        </p:cxnSp>
      </p:grpSp>
      <p:sp>
        <p:nvSpPr>
          <p:cNvPr id="14" name="矩形 13">
            <a:extLst>
              <a:ext uri="{FF2B5EF4-FFF2-40B4-BE49-F238E27FC236}">
                <a16:creationId xmlns:a16="http://schemas.microsoft.com/office/drawing/2014/main" id="{58638AAA-1B9A-46E1-B5A7-9F9977CA59B9}"/>
              </a:ext>
            </a:extLst>
          </p:cNvPr>
          <p:cNvSpPr/>
          <p:nvPr/>
        </p:nvSpPr>
        <p:spPr>
          <a:xfrm>
            <a:off x="1997613" y="2054685"/>
            <a:ext cx="8421858" cy="2529840"/>
          </a:xfrm>
          <a:prstGeom prst="rect">
            <a:avLst/>
          </a:prstGeom>
        </p:spPr>
        <p:txBody>
          <a:bodyPr wrap="square">
            <a:spAutoFit/>
          </a:bodyPr>
          <a:lstStyle/>
          <a:p>
            <a:pPr algn="ctr" eaLnBrk="0" fontAlgn="base" hangingPunct="0">
              <a:spcBef>
                <a:spcPct val="0"/>
              </a:spcBef>
              <a:spcAft>
                <a:spcPct val="0"/>
              </a:spcAft>
            </a:pPr>
            <a:r>
              <a:rPr altLang="en-US" b="1" lang="zh-CN" sz="8000">
                <a:solidFill>
                  <a:srgbClr val="C00000"/>
                </a:solidFill>
                <a:cs typeface="+mn-ea"/>
                <a:sym typeface="+mn-lt"/>
              </a:rPr>
              <a:t>增加升挂国旗</a:t>
            </a:r>
          </a:p>
          <a:p>
            <a:pPr algn="ctr" eaLnBrk="0" fontAlgn="base" hangingPunct="0">
              <a:spcBef>
                <a:spcPct val="0"/>
              </a:spcBef>
              <a:spcAft>
                <a:spcPct val="0"/>
              </a:spcAft>
            </a:pPr>
            <a:r>
              <a:rPr altLang="en-US" b="1" lang="zh-CN" sz="8000">
                <a:solidFill>
                  <a:srgbClr val="C00000"/>
                </a:solidFill>
                <a:cs typeface="+mn-ea"/>
                <a:sym typeface="+mn-lt"/>
              </a:rPr>
              <a:t>悬挂国徽的场合</a:t>
            </a:r>
          </a:p>
        </p:txBody>
      </p:sp>
    </p:spTree>
    <p:extLst>
      <p:ext uri="{BB962C8B-B14F-4D97-AF65-F5344CB8AC3E}">
        <p14:creationId val="854622464"/>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par>
                          <p:cTn fill="hold" id="18" nodeType="afterGroup">
                            <p:stCondLst>
                              <p:cond delay="500"/>
                            </p:stCondLst>
                            <p:childTnLst>
                              <p:par>
                                <p:cTn fill="hold" id="19" nodeType="afterEffect" presetClass="entr" presetID="16" presetSubtype="21">
                                  <p:stCondLst>
                                    <p:cond delay="0"/>
                                  </p:stCondLst>
                                  <p:childTnLst>
                                    <p:set>
                                      <p:cBhvr>
                                        <p:cTn dur="1" fill="hold" id="20">
                                          <p:stCondLst>
                                            <p:cond delay="0"/>
                                          </p:stCondLst>
                                        </p:cTn>
                                        <p:tgtEl>
                                          <p:spTgt spid="11"/>
                                        </p:tgtEl>
                                        <p:attrNameLst>
                                          <p:attrName>style.visibility</p:attrName>
                                        </p:attrNameLst>
                                      </p:cBhvr>
                                      <p:to>
                                        <p:strVal val="visible"/>
                                      </p:to>
                                    </p:set>
                                    <p:animEffect filter="barn(inVertical)" transition="in">
                                      <p:cBhvr>
                                        <p:cTn dur="1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6" presetSubtype="0">
                                  <p:stCondLst>
                                    <p:cond delay="0"/>
                                  </p:stCondLst>
                                  <p:iterate type="lt">
                                    <p:tmPct val="10000"/>
                                  </p:iterate>
                                  <p:childTnLst>
                                    <p:set>
                                      <p:cBhvr>
                                        <p:cTn dur="1" fill="hold" id="25">
                                          <p:stCondLst>
                                            <p:cond delay="0"/>
                                          </p:stCondLst>
                                        </p:cTn>
                                        <p:tgtEl>
                                          <p:spTgt spid="14"/>
                                        </p:tgtEl>
                                        <p:attrNameLst>
                                          <p:attrName>style.visibility</p:attrName>
                                        </p:attrNameLst>
                                      </p:cBhvr>
                                      <p:to>
                                        <p:strVal val="visible"/>
                                      </p:to>
                                    </p:set>
                                    <p:anim by="(-#ppt_w*2)" calcmode="lin" valueType="num">
                                      <p:cBhvr rctx="PPT">
                                        <p:cTn autoRev="1" dur="500" fill="hold" id="26">
                                          <p:stCondLst>
                                            <p:cond delay="0"/>
                                          </p:stCondLst>
                                        </p:cTn>
                                        <p:tgtEl>
                                          <p:spTgt spid="14"/>
                                        </p:tgtEl>
                                        <p:attrNameLst>
                                          <p:attrName>ppt_w</p:attrName>
                                        </p:attrNameLst>
                                      </p:cBhvr>
                                    </p:anim>
                                    <p:anim by="(#ppt_w*0.50)" calcmode="lin" valueType="num">
                                      <p:cBhvr>
                                        <p:cTn autoRev="1" decel="50000" dur="500" fill="hold" id="27">
                                          <p:stCondLst>
                                            <p:cond delay="0"/>
                                          </p:stCondLst>
                                        </p:cTn>
                                        <p:tgtEl>
                                          <p:spTgt spid="14"/>
                                        </p:tgtEl>
                                        <p:attrNameLst>
                                          <p:attrName>ppt_x</p:attrName>
                                        </p:attrNameLst>
                                      </p:cBhvr>
                                    </p:anim>
                                    <p:anim calcmode="lin" from="(-#ppt_h/2)" to="(#ppt_y)" valueType="num">
                                      <p:cBhvr>
                                        <p:cTn dur="1000" fill="hold" id="28">
                                          <p:stCondLst>
                                            <p:cond delay="0"/>
                                          </p:stCondLst>
                                        </p:cTn>
                                        <p:tgtEl>
                                          <p:spTgt spid="14"/>
                                        </p:tgtEl>
                                        <p:attrNameLst>
                                          <p:attrName>ppt_y</p:attrName>
                                        </p:attrNameLst>
                                      </p:cBhvr>
                                    </p:anim>
                                    <p:animRot by="21600000">
                                      <p:cBhvr>
                                        <p:cTn dur="1000" fill="hold" id="2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D9CD3F0-B31F-4D5C-AC21-D50DA4F7472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4052693-7E54-48DA-B8CB-CDE7048977EC}"/>
              </a:ext>
            </a:extLst>
          </p:cNvPr>
          <p:cNvSpPr/>
          <p:nvPr/>
        </p:nvSpPr>
        <p:spPr>
          <a:xfrm>
            <a:off x="354887" y="379828"/>
            <a:ext cx="11482226" cy="609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CE3595C4-F711-4476-9ADA-2AAC700C15A8}"/>
              </a:ext>
            </a:extLst>
          </p:cNvPr>
          <p:cNvPicPr>
            <a:picLocks noChangeAspect="1"/>
          </p:cNvPicPr>
          <p:nvPr/>
        </p:nvPicPr>
        <p:blipFill>
          <a:blip r:embed="rId3">
            <a:extLst>
              <a:ext uri="{28A0092B-C50C-407E-A947-70E740481C1C}">
                <a14:useLocalDpi val="0"/>
              </a:ext>
            </a:extLst>
          </a:blip>
          <a:srcRect b="42327" l="65884"/>
          <a:stretch>
            <a:fillRect/>
          </a:stretch>
        </p:blipFill>
        <p:spPr>
          <a:xfrm>
            <a:off x="9734842" y="0"/>
            <a:ext cx="2457157" cy="2076949"/>
          </a:xfrm>
          <a:prstGeom prst="rect">
            <a:avLst/>
          </a:prstGeom>
        </p:spPr>
      </p:pic>
      <p:sp>
        <p:nvSpPr>
          <p:cNvPr id="15" name="矩形: 圆角 45">
            <a:extLst>
              <a:ext uri="{FF2B5EF4-FFF2-40B4-BE49-F238E27FC236}">
                <a16:creationId xmlns:a16="http://schemas.microsoft.com/office/drawing/2014/main" id="{5C39C1C9-6191-40CB-ACF9-924C12AF2522}"/>
              </a:ext>
            </a:extLst>
          </p:cNvPr>
          <p:cNvSpPr/>
          <p:nvPr/>
        </p:nvSpPr>
        <p:spPr>
          <a:xfrm>
            <a:off x="1348174" y="576726"/>
            <a:ext cx="4845672" cy="451092"/>
          </a:xfrm>
          <a:prstGeom prst="roundRect">
            <a:avLst>
              <a:gd fmla="val 0" name="adj"/>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lvl="0">
              <a:defRPr/>
            </a:pPr>
            <a:r>
              <a:rPr altLang="en-US" b="1" lang="zh-CN" sz="2800">
                <a:solidFill>
                  <a:srgbClr val="C00000"/>
                </a:solidFill>
                <a:cs typeface="+mn-ea"/>
                <a:sym typeface="+mn-lt"/>
              </a:rPr>
              <a:t>增加升挂国旗悬挂国徽的场合</a:t>
            </a:r>
          </a:p>
        </p:txBody>
      </p:sp>
      <p:pic>
        <p:nvPicPr>
          <p:cNvPr id="16" name="图片 15">
            <a:extLst>
              <a:ext uri="{FF2B5EF4-FFF2-40B4-BE49-F238E27FC236}">
                <a16:creationId xmlns:a16="http://schemas.microsoft.com/office/drawing/2014/main" id="{6AD415F0-3D48-4381-83C1-907558E62388}"/>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553437" y="520747"/>
            <a:ext cx="722858" cy="731278"/>
          </a:xfrm>
          <a:prstGeom prst="rect">
            <a:avLst/>
          </a:prstGeom>
          <a:effectLst>
            <a:outerShdw algn="t" blurRad="50800" dir="5400000" dist="76200" rotWithShape="0">
              <a:prstClr val="black">
                <a:alpha val="60000"/>
              </a:prstClr>
            </a:outerShdw>
          </a:effectLst>
        </p:spPr>
      </p:pic>
      <p:cxnSp>
        <p:nvCxnSpPr>
          <p:cNvPr id="18" name="直接连接符 17">
            <a:extLst>
              <a:ext uri="{FF2B5EF4-FFF2-40B4-BE49-F238E27FC236}">
                <a16:creationId xmlns:a16="http://schemas.microsoft.com/office/drawing/2014/main" id="{A5B85FF7-F19D-47D0-90CF-D9A4C12DE395}"/>
              </a:ext>
            </a:extLst>
          </p:cNvPr>
          <p:cNvCxnSpPr/>
          <p:nvPr/>
        </p:nvCxnSpPr>
        <p:spPr>
          <a:xfrm>
            <a:off x="1276295" y="1111932"/>
            <a:ext cx="911973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DA035D91-77C3-420D-8916-15EF875CC1A0}"/>
              </a:ext>
            </a:extLst>
          </p:cNvPr>
          <p:cNvSpPr/>
          <p:nvPr/>
        </p:nvSpPr>
        <p:spPr>
          <a:xfrm>
            <a:off x="1348174" y="1703118"/>
            <a:ext cx="9469881" cy="45720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srgbClr val="C00000"/>
                </a:solidFill>
                <a:effectLst/>
                <a:uLnTx/>
                <a:uFillTx/>
                <a:cs typeface="+mn-ea"/>
                <a:sym typeface="+mn-lt"/>
              </a:rPr>
              <a:t>两个修正草案在升挂国旗和悬挂国徽的时间、场合方面作出修改完善</a:t>
            </a:r>
          </a:p>
        </p:txBody>
      </p:sp>
      <p:sp>
        <p:nvSpPr>
          <p:cNvPr id="6" name="Aitds4-2">
            <a:extLst>
              <a:ext uri="{FF2B5EF4-FFF2-40B4-BE49-F238E27FC236}">
                <a16:creationId xmlns:a16="http://schemas.microsoft.com/office/drawing/2014/main" id="{A6E5E53E-D22F-4450-8191-7FFD36DDF792}"/>
              </a:ext>
            </a:extLst>
          </p:cNvPr>
          <p:cNvSpPr txBox="1">
            <a:spLocks noChangeArrowheads="1"/>
          </p:cNvSpPr>
          <p:nvPr/>
        </p:nvSpPr>
        <p:spPr bwMode="auto">
          <a:xfrm>
            <a:off x="914866" y="2609229"/>
            <a:ext cx="4956586" cy="42667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bg1"/>
                </a:solidFill>
                <a:effectLst/>
                <a:uLnTx/>
                <a:uFillTx/>
                <a:latin typeface="+mn-lt"/>
                <a:ea typeface="+mn-ea"/>
                <a:cs typeface="+mn-ea"/>
                <a:sym typeface="+mn-lt"/>
              </a:rPr>
              <a:t>为体现中国共产党在国家中的领导地位</a:t>
            </a:r>
          </a:p>
        </p:txBody>
      </p:sp>
      <p:sp>
        <p:nvSpPr>
          <p:cNvPr id="7" name="矩形 6">
            <a:extLst>
              <a:ext uri="{FF2B5EF4-FFF2-40B4-BE49-F238E27FC236}">
                <a16:creationId xmlns:a16="http://schemas.microsoft.com/office/drawing/2014/main" id="{C660648A-B7A0-4335-8105-A0AFCA1A4F85}"/>
              </a:ext>
            </a:extLst>
          </p:cNvPr>
          <p:cNvSpPr/>
          <p:nvPr/>
        </p:nvSpPr>
        <p:spPr>
          <a:xfrm>
            <a:off x="914866" y="2609228"/>
            <a:ext cx="4956586" cy="3510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F7C4CC06-F4C8-4DC0-8283-6836D6358B25}"/>
              </a:ext>
            </a:extLst>
          </p:cNvPr>
          <p:cNvSpPr/>
          <p:nvPr/>
        </p:nvSpPr>
        <p:spPr>
          <a:xfrm>
            <a:off x="914866" y="2609229"/>
            <a:ext cx="4956586" cy="3510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4EEE353E-E788-4CE9-883A-25AC6B43B5AE}"/>
              </a:ext>
            </a:extLst>
          </p:cNvPr>
          <p:cNvSpPr/>
          <p:nvPr/>
        </p:nvSpPr>
        <p:spPr>
          <a:xfrm>
            <a:off x="6290088" y="2609228"/>
            <a:ext cx="4956586" cy="3510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Aitds4-2">
            <a:extLst>
              <a:ext uri="{FF2B5EF4-FFF2-40B4-BE49-F238E27FC236}">
                <a16:creationId xmlns:a16="http://schemas.microsoft.com/office/drawing/2014/main" id="{AE9B12EF-9544-4F0C-B011-FE36B3DFECB8}"/>
              </a:ext>
            </a:extLst>
          </p:cNvPr>
          <p:cNvSpPr txBox="1">
            <a:spLocks noChangeArrowheads="1"/>
          </p:cNvSpPr>
          <p:nvPr/>
        </p:nvSpPr>
        <p:spPr bwMode="auto">
          <a:xfrm>
            <a:off x="6290087" y="2593633"/>
            <a:ext cx="4956586" cy="396192"/>
          </a:xfrm>
          <a:prstGeom prst="rect">
            <a:avLst/>
          </a:prstGeom>
          <a:solidFill>
            <a:srgbClr val="C00000"/>
          </a:solidFill>
          <a:ln>
            <a:noFill/>
          </a:ln>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1217613"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typeface="+mn-lt"/>
                <a:ea typeface="+mn-ea"/>
                <a:cs typeface="+mn-ea"/>
                <a:sym typeface="+mn-lt"/>
              </a:rPr>
              <a:t>为体现国家监察体制改革后国家机构新变化</a:t>
            </a:r>
          </a:p>
        </p:txBody>
      </p:sp>
      <p:sp>
        <p:nvSpPr>
          <p:cNvPr id="8" name="矩形 7">
            <a:extLst>
              <a:ext uri="{FF2B5EF4-FFF2-40B4-BE49-F238E27FC236}">
                <a16:creationId xmlns:a16="http://schemas.microsoft.com/office/drawing/2014/main" id="{AA5F5C52-B3CE-4F01-991D-BA23578AD6D7}"/>
              </a:ext>
            </a:extLst>
          </p:cNvPr>
          <p:cNvSpPr/>
          <p:nvPr/>
        </p:nvSpPr>
        <p:spPr>
          <a:xfrm>
            <a:off x="1301661" y="3411415"/>
            <a:ext cx="4184740" cy="2286000"/>
          </a:xfrm>
          <a:prstGeom prst="rect">
            <a:avLst/>
          </a:prstGeom>
          <a:noFill/>
        </p:spPr>
        <p:txBody>
          <a:bodyPr wrap="square">
            <a:spAutoFit/>
          </a:bodyPr>
          <a:lstStyle/>
          <a:p>
            <a:pPr algn="ctr" defTabSz="914377" eaLnBrk="1" fontAlgn="base"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2400" u="none">
                <a:ln>
                  <a:noFill/>
                </a:ln>
                <a:solidFill>
                  <a:prstClr val="black">
                    <a:lumMod val="95000"/>
                    <a:lumOff val="5000"/>
                  </a:prstClr>
                </a:solidFill>
                <a:effectLst/>
                <a:uLnTx/>
                <a:uFillTx/>
                <a:cs typeface="+mn-ea"/>
                <a:sym typeface="+mn-lt"/>
              </a:rPr>
              <a:t>“中国共产党中央委员会”每日升挂国旗，“中国共产党中央各部门和地方各级委员会”在工作日升挂国旗。</a:t>
            </a:r>
          </a:p>
        </p:txBody>
      </p:sp>
      <p:sp>
        <p:nvSpPr>
          <p:cNvPr id="13" name="矩形 12">
            <a:extLst>
              <a:ext uri="{FF2B5EF4-FFF2-40B4-BE49-F238E27FC236}">
                <a16:creationId xmlns:a16="http://schemas.microsoft.com/office/drawing/2014/main" id="{A726BF8A-EF84-48F4-A67B-FE11511030B6}"/>
              </a:ext>
            </a:extLst>
          </p:cNvPr>
          <p:cNvSpPr/>
          <p:nvPr/>
        </p:nvSpPr>
        <p:spPr>
          <a:xfrm>
            <a:off x="6564441" y="3353885"/>
            <a:ext cx="4407877" cy="2377440"/>
          </a:xfrm>
          <a:prstGeom prst="rect">
            <a:avLst/>
          </a:prstGeom>
          <a:noFill/>
        </p:spPr>
        <p:txBody>
          <a:bodyPr wrap="square">
            <a:spAutoFit/>
          </a:bodyPr>
          <a:lstStyle/>
          <a:p>
            <a:pPr algn="ctr" defTabSz="914377" eaLnBrk="1" fontAlgn="base" hangingPunct="1" indent="0" latinLnBrk="0" lvl="0" marL="0" marR="0" rtl="0">
              <a:lnSpc>
                <a:spcPct val="15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black">
                    <a:lumMod val="95000"/>
                    <a:lumOff val="5000"/>
                  </a:prstClr>
                </a:solidFill>
                <a:effectLst/>
                <a:uLnTx/>
                <a:uFillTx/>
                <a:cs typeface="+mn-ea"/>
                <a:sym typeface="+mn-lt"/>
              </a:rPr>
              <a:t>“中国共产党中央纪律检查委员会、国家监察委员会”每日升挂国旗，“中国共产党地方各级纪律检查委员会、地方各级监察委员会”在工作日升挂国旗；明确各级监察委员会悬挂国徽。</a:t>
            </a:r>
          </a:p>
        </p:txBody>
      </p:sp>
    </p:spTree>
    <p:extLst>
      <p:ext uri="{BB962C8B-B14F-4D97-AF65-F5344CB8AC3E}">
        <p14:creationId val="1148035691"/>
      </p:ext>
    </p:extLst>
  </p:cSld>
  <p:clrMapOvr>
    <a:masterClrMapping/>
  </p:clrMapOvr>
  <p:transition advTm="2000" spd="slow">
    <p:cover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5"/>
                                        </p:tgtEl>
                                        <p:attrNameLst>
                                          <p:attrName>style.visibility</p:attrName>
                                        </p:attrNameLst>
                                      </p:cBhvr>
                                      <p:to>
                                        <p:strVal val="visible"/>
                                      </p:to>
                                    </p:set>
                                    <p:animEffect filter="wipe(left)" transition="in">
                                      <p:cBhvr>
                                        <p:cTn dur="1000" id="10"/>
                                        <p:tgtEl>
                                          <p:spTgt spid="15"/>
                                        </p:tgtEl>
                                      </p:cBhvr>
                                    </p:animEffect>
                                  </p:childTnLst>
                                </p:cTn>
                              </p:par>
                              <p:par>
                                <p:cTn fill="hold" id="11" nodeType="withEffect" presetClass="entr" presetID="47"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5"/>
                                        </p:tgtEl>
                                        <p:attrNameLst>
                                          <p:attrName>style.visibility</p:attrName>
                                        </p:attrNameLst>
                                      </p:cBhvr>
                                      <p:to>
                                        <p:strVal val="visible"/>
                                      </p:to>
                                    </p:set>
                                    <p:animEffect filter="barn(inVertical)"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500" fill="hold" id="25"/>
                                        <p:tgtEl>
                                          <p:spTgt spid="6"/>
                                        </p:tgtEl>
                                        <p:attrNameLst>
                                          <p:attrName>ppt_x</p:attrName>
                                        </p:attrNameLst>
                                      </p:cBhvr>
                                      <p:tavLst>
                                        <p:tav tm="0">
                                          <p:val>
                                            <p:strVal val="#ppt_x"/>
                                          </p:val>
                                        </p:tav>
                                        <p:tav tm="100000">
                                          <p:val>
                                            <p:strVal val="#ppt_x"/>
                                          </p:val>
                                        </p:tav>
                                      </p:tavLst>
                                    </p:anim>
                                    <p:anim calcmode="lin" valueType="num">
                                      <p:cBhvr additive="base">
                                        <p:cTn dur="500" fill="hold" id="26"/>
                                        <p:tgtEl>
                                          <p:spTgt spid="6"/>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500" fill="hold" id="33"/>
                                        <p:tgtEl>
                                          <p:spTgt spid="17"/>
                                        </p:tgtEl>
                                        <p:attrNameLst>
                                          <p:attrName>ppt_x</p:attrName>
                                        </p:attrNameLst>
                                      </p:cBhvr>
                                      <p:tavLst>
                                        <p:tav tm="0">
                                          <p:val>
                                            <p:strVal val="#ppt_x"/>
                                          </p:val>
                                        </p:tav>
                                        <p:tav tm="100000">
                                          <p:val>
                                            <p:strVal val="#ppt_x"/>
                                          </p:val>
                                        </p:tav>
                                      </p:tavLst>
                                    </p:anim>
                                    <p:anim calcmode="lin" valueType="num">
                                      <p:cBhvr additive="base">
                                        <p:cTn dur="500" fill="hold" id="34"/>
                                        <p:tgtEl>
                                          <p:spTgt spid="17"/>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ppt_x"/>
                                          </p:val>
                                        </p:tav>
                                        <p:tav tm="100000">
                                          <p:val>
                                            <p:strVal val="#ppt_x"/>
                                          </p:val>
                                        </p:tav>
                                      </p:tavLst>
                                    </p:anim>
                                    <p:anim calcmode="lin" valueType="num">
                                      <p:cBhvr additive="base">
                                        <p:cTn dur="500" fill="hold" id="3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500" fill="hold" id="43"/>
                                        <p:tgtEl>
                                          <p:spTgt spid="19"/>
                                        </p:tgtEl>
                                        <p:attrNameLst>
                                          <p:attrName>ppt_x</p:attrName>
                                        </p:attrNameLst>
                                      </p:cBhvr>
                                      <p:tavLst>
                                        <p:tav tm="0">
                                          <p:val>
                                            <p:strVal val="#ppt_x"/>
                                          </p:val>
                                        </p:tav>
                                        <p:tav tm="100000">
                                          <p:val>
                                            <p:strVal val="#ppt_x"/>
                                          </p:val>
                                        </p:tav>
                                      </p:tavLst>
                                    </p:anim>
                                    <p:anim calcmode="lin" valueType="num">
                                      <p:cBhvr additive="base">
                                        <p:cTn dur="500" fill="hold" id="44"/>
                                        <p:tgtEl>
                                          <p:spTgt spid="1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20"/>
                                        </p:tgtEl>
                                        <p:attrNameLst>
                                          <p:attrName>style.visibility</p:attrName>
                                        </p:attrNameLst>
                                      </p:cBhvr>
                                      <p:to>
                                        <p:strVal val="visible"/>
                                      </p:to>
                                    </p:set>
                                    <p:anim calcmode="lin" valueType="num">
                                      <p:cBhvr additive="base">
                                        <p:cTn dur="500" fill="hold" id="47"/>
                                        <p:tgtEl>
                                          <p:spTgt spid="20"/>
                                        </p:tgtEl>
                                        <p:attrNameLst>
                                          <p:attrName>ppt_x</p:attrName>
                                        </p:attrNameLst>
                                      </p:cBhvr>
                                      <p:tavLst>
                                        <p:tav tm="0">
                                          <p:val>
                                            <p:strVal val="#ppt_x"/>
                                          </p:val>
                                        </p:tav>
                                        <p:tav tm="100000">
                                          <p:val>
                                            <p:strVal val="#ppt_x"/>
                                          </p:val>
                                        </p:tav>
                                      </p:tavLst>
                                    </p:anim>
                                    <p:anim calcmode="lin" valueType="num">
                                      <p:cBhvr additive="base">
                                        <p:cTn dur="500" fill="hold" id="48"/>
                                        <p:tgtEl>
                                          <p:spTgt spid="20"/>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500" fill="hold" id="51"/>
                                        <p:tgtEl>
                                          <p:spTgt spid="13"/>
                                        </p:tgtEl>
                                        <p:attrNameLst>
                                          <p:attrName>ppt_x</p:attrName>
                                        </p:attrNameLst>
                                      </p:cBhvr>
                                      <p:tavLst>
                                        <p:tav tm="0">
                                          <p:val>
                                            <p:strVal val="#ppt_x"/>
                                          </p:val>
                                        </p:tav>
                                        <p:tav tm="100000">
                                          <p:val>
                                            <p:strVal val="#ppt_x"/>
                                          </p:val>
                                        </p:tav>
                                      </p:tavLst>
                                    </p:anim>
                                    <p:anim calcmode="lin" valueType="num">
                                      <p:cBhvr additive="base">
                                        <p:cTn dur="500" fill="hold" id="52"/>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5"/>
      <p:bldP grpId="0" spid="6"/>
      <p:bldP grpId="0" spid="7"/>
      <p:bldP grpId="0" spid="17"/>
      <p:bldP grpId="0" spid="19"/>
      <p:bldP grpId="0" spid="20"/>
      <p:bldP grpId="0" spid="8"/>
      <p:bldP grpId="0" spid="13"/>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133</Paragraphs>
  <Slides>23</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23</vt:i4>
      </vt:variant>
    </vt:vector>
  </HeadingPairs>
  <TitlesOfParts>
    <vt:vector baseType="lpstr" size="32">
      <vt:lpstr>Arial</vt:lpstr>
      <vt:lpstr>等线 Light</vt:lpstr>
      <vt:lpstr>等线</vt:lpstr>
      <vt:lpstr>Calibri Light</vt:lpstr>
      <vt:lpstr>Calibri</vt:lpstr>
      <vt:lpstr>思源黑体 CN Heavy</vt:lpstr>
      <vt:lpstr>Segoe UI Light</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2021-08-22T11:53:18Z</dcterms:created>
  <cp:lastPrinted>2021-08-22T11:53:18Z</cp:lastPrinted>
  <dcterms:modified xsi:type="dcterms:W3CDTF">2021-08-22T05:46:02Z</dcterms:modified>
  <cp:revision>1</cp:revision>
</cp:coreProperties>
</file>