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0" r:id="rId4"/>
    <p:sldId id="256" r:id="rId5"/>
    <p:sldId id="257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  <p15:guide id="4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>
        <p:guide pos="3840"/>
        <p:guide orient="horz" pos="1570"/>
        <p:guide orient="horz" pos="2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FD1A-CB15-4166-8C46-6977CE11A0E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2682-5D9E-4C08-8F1C-BB4AEA30F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07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807610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467988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396051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92042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3076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33203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410535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18039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67734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867585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63796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val="176081704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102758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772712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78768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03437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900729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58661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802192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256129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405653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156161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44C9-885A-4A76-98FE-5AB80A07EB7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0423C-8A2D-43C0-840A-52A1CF3B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90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30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http://www.lfppt.com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>
            <a:spLocks noChangeArrowheads="1" noGrp="1"/>
          </p:cNvSpPr>
          <p:nvPr>
            <p:ph idx="4294967295" type="ctrTitle"/>
          </p:nvPr>
        </p:nvSpPr>
        <p:spPr>
          <a:xfrm rot="21031394">
            <a:off x="214" y="2747661"/>
            <a:ext cx="3154680" cy="585216"/>
          </a:xfrm>
        </p:spPr>
        <p:txBody>
          <a:bodyPr wrap="none">
            <a:spAutoFit/>
          </a:bodyPr>
          <a:lstStyle/>
          <a:p>
            <a:r>
              <a:rPr altLang="en-US" lang="zh-CN" smtClean="0" spc="300" sz="36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cs typeface="+mn-cs"/>
                <a:sym charset="-122" panose="020b0503020204020204" pitchFamily="34" typeface="微软雅黑"/>
              </a:rPr>
              <a:t>“主管竞聘”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-12809"/>
            <a:ext cx="12192000" cy="1574909"/>
            <a:chOff x="0" y="-12809"/>
            <a:chExt cx="12192000" cy="1574909"/>
          </a:xfrm>
        </p:grpSpPr>
        <p:sp>
          <p:nvSpPr>
            <p:cNvPr id="35" name="任意多边形 34"/>
            <p:cNvSpPr/>
            <p:nvPr/>
          </p:nvSpPr>
          <p:spPr>
            <a:xfrm>
              <a:off x="0" y="0"/>
              <a:ext cx="12192000" cy="1562100"/>
            </a:xfrm>
            <a:custGeom>
              <a:gdLst>
                <a:gd fmla="*/ 0 w 8918974" name="connsiteX0"/>
                <a:gd fmla="*/ 0 h 1562100" name="connsiteY0"/>
                <a:gd fmla="*/ 8918974 w 8918974" name="connsiteX1"/>
                <a:gd fmla="*/ 0 h 1562100" name="connsiteY1"/>
                <a:gd fmla="*/ 8774722 w 8918974" name="connsiteX2"/>
                <a:gd fmla="*/ 9503 h 1562100" name="connsiteY2"/>
                <a:gd fmla="*/ 6995732 w 8918974" name="connsiteX3"/>
                <a:gd fmla="*/ 174814 h 1562100" name="connsiteY3"/>
                <a:gd fmla="*/ 258196 w 8918974" name="connsiteX4"/>
                <a:gd fmla="*/ 1477436 h 1562100" name="connsiteY4"/>
                <a:gd fmla="*/ 15926 w 8918974" name="connsiteX5"/>
                <a:gd fmla="*/ 1562100 h 1562100" name="connsiteY5"/>
                <a:gd fmla="*/ 0 w 8918974" name="connsiteX6"/>
                <a:gd fmla="*/ 1562100 h 15621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562100" w="8918974">
                  <a:moveTo>
                    <a:pt x="0" y="0"/>
                  </a:moveTo>
                  <a:lnTo>
                    <a:pt x="8918974" y="0"/>
                  </a:lnTo>
                  <a:lnTo>
                    <a:pt x="8774722" y="9503"/>
                  </a:lnTo>
                  <a:cubicBezTo>
                    <a:pt x="8198961" y="52653"/>
                    <a:pt x="7603958" y="107635"/>
                    <a:pt x="6995732" y="174814"/>
                  </a:cubicBezTo>
                  <a:cubicBezTo>
                    <a:pt x="4258716" y="477116"/>
                    <a:pt x="1836923" y="961998"/>
                    <a:pt x="258196" y="1477436"/>
                  </a:cubicBezTo>
                  <a:lnTo>
                    <a:pt x="15926" y="1562100"/>
                  </a:lnTo>
                  <a:lnTo>
                    <a:pt x="0" y="1562100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>
              <a:hlinkClick r:id="rId2"/>
            </p:cNvPr>
            <p:cNvSpPr/>
            <p:nvPr/>
          </p:nvSpPr>
          <p:spPr>
            <a:xfrm>
              <a:off x="0" y="-12809"/>
              <a:ext cx="12192000" cy="1436667"/>
            </a:xfrm>
            <a:custGeom>
              <a:gdLst>
                <a:gd fmla="*/ 0 w 8918974" name="connsiteX0"/>
                <a:gd fmla="*/ 0 h 1562100" name="connsiteY0"/>
                <a:gd fmla="*/ 8918974 w 8918974" name="connsiteX1"/>
                <a:gd fmla="*/ 0 h 1562100" name="connsiteY1"/>
                <a:gd fmla="*/ 8774722 w 8918974" name="connsiteX2"/>
                <a:gd fmla="*/ 9503 h 1562100" name="connsiteY2"/>
                <a:gd fmla="*/ 6995732 w 8918974" name="connsiteX3"/>
                <a:gd fmla="*/ 174814 h 1562100" name="connsiteY3"/>
                <a:gd fmla="*/ 258196 w 8918974" name="connsiteX4"/>
                <a:gd fmla="*/ 1477436 h 1562100" name="connsiteY4"/>
                <a:gd fmla="*/ 15926 w 8918974" name="connsiteX5"/>
                <a:gd fmla="*/ 1562100 h 1562100" name="connsiteY5"/>
                <a:gd fmla="*/ 0 w 8918974" name="connsiteX6"/>
                <a:gd fmla="*/ 1562100 h 15621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562100" w="8918974">
                  <a:moveTo>
                    <a:pt x="0" y="0"/>
                  </a:moveTo>
                  <a:lnTo>
                    <a:pt x="8918974" y="0"/>
                  </a:lnTo>
                  <a:lnTo>
                    <a:pt x="8774722" y="9503"/>
                  </a:lnTo>
                  <a:cubicBezTo>
                    <a:pt x="8198961" y="52653"/>
                    <a:pt x="7603958" y="107635"/>
                    <a:pt x="6995732" y="174814"/>
                  </a:cubicBezTo>
                  <a:cubicBezTo>
                    <a:pt x="4258716" y="477116"/>
                    <a:pt x="1836923" y="961998"/>
                    <a:pt x="258196" y="1477436"/>
                  </a:cubicBezTo>
                  <a:lnTo>
                    <a:pt x="15926" y="1562100"/>
                  </a:lnTo>
                  <a:lnTo>
                    <a:pt x="0" y="156210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4175101"/>
            <a:ext cx="12192000" cy="2711790"/>
            <a:chOff x="0" y="4175101"/>
            <a:chExt cx="12192000" cy="2711790"/>
          </a:xfrm>
        </p:grpSpPr>
        <p:sp>
          <p:nvSpPr>
            <p:cNvPr id="37" name="任意多边形 36"/>
            <p:cNvSpPr/>
            <p:nvPr/>
          </p:nvSpPr>
          <p:spPr>
            <a:xfrm>
              <a:off x="0" y="4175101"/>
              <a:ext cx="12192000" cy="2682900"/>
            </a:xfrm>
            <a:custGeom>
              <a:gdLst>
                <a:gd fmla="*/ 12192000 w 12192000" name="connsiteX0"/>
                <a:gd fmla="*/ 0 h 2682900" name="connsiteY0"/>
                <a:gd fmla="*/ 12192000 w 12192000" name="connsiteX1"/>
                <a:gd fmla="*/ 2682900 h 2682900" name="connsiteY1"/>
                <a:gd fmla="*/ 0 w 12192000" name="connsiteX2"/>
                <a:gd fmla="*/ 2682900 h 2682900" name="connsiteY2"/>
                <a:gd fmla="*/ 0 w 12192000" name="connsiteX3"/>
                <a:gd fmla="*/ 2124687 h 2682900" name="connsiteY3"/>
                <a:gd fmla="*/ 379093 w 12192000" name="connsiteX4"/>
                <a:gd fmla="*/ 2178621 h 2682900" name="connsiteY4"/>
                <a:gd fmla="*/ 6383312 w 12192000" name="connsiteX5"/>
                <a:gd fmla="*/ 1796491 h 2682900" name="connsiteY5"/>
                <a:gd fmla="*/ 12134925 w 12192000" name="connsiteX6"/>
                <a:gd fmla="*/ 31377 h 26829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82900" w="12192000">
                  <a:moveTo>
                    <a:pt x="12192000" y="0"/>
                  </a:moveTo>
                  <a:lnTo>
                    <a:pt x="12192000" y="2682900"/>
                  </a:lnTo>
                  <a:lnTo>
                    <a:pt x="0" y="2682900"/>
                  </a:lnTo>
                  <a:lnTo>
                    <a:pt x="0" y="2124687"/>
                  </a:lnTo>
                  <a:lnTo>
                    <a:pt x="379093" y="2178621"/>
                  </a:lnTo>
                  <a:cubicBezTo>
                    <a:pt x="1853363" y="2345741"/>
                    <a:pt x="4016906" y="2228723"/>
                    <a:pt x="6383312" y="1796491"/>
                  </a:cubicBezTo>
                  <a:cubicBezTo>
                    <a:pt x="8749719" y="1364258"/>
                    <a:pt x="10814928" y="708880"/>
                    <a:pt x="12134925" y="31377"/>
                  </a:cubicBez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>
              <a:hlinkClick r:id="rId2"/>
            </p:cNvPr>
            <p:cNvSpPr/>
            <p:nvPr/>
          </p:nvSpPr>
          <p:spPr>
            <a:xfrm>
              <a:off x="0" y="4439621"/>
              <a:ext cx="12192000" cy="2447270"/>
            </a:xfrm>
            <a:custGeom>
              <a:gdLst>
                <a:gd fmla="*/ 12192000 w 12192000" name="connsiteX0"/>
                <a:gd fmla="*/ 0 h 2682900" name="connsiteY0"/>
                <a:gd fmla="*/ 12192000 w 12192000" name="connsiteX1"/>
                <a:gd fmla="*/ 2682900 h 2682900" name="connsiteY1"/>
                <a:gd fmla="*/ 0 w 12192000" name="connsiteX2"/>
                <a:gd fmla="*/ 2682900 h 2682900" name="connsiteY2"/>
                <a:gd fmla="*/ 0 w 12192000" name="connsiteX3"/>
                <a:gd fmla="*/ 2124687 h 2682900" name="connsiteY3"/>
                <a:gd fmla="*/ 379093 w 12192000" name="connsiteX4"/>
                <a:gd fmla="*/ 2178621 h 2682900" name="connsiteY4"/>
                <a:gd fmla="*/ 6383312 w 12192000" name="connsiteX5"/>
                <a:gd fmla="*/ 1796491 h 2682900" name="connsiteY5"/>
                <a:gd fmla="*/ 12134925 w 12192000" name="connsiteX6"/>
                <a:gd fmla="*/ 31377 h 26829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82900" w="12192000">
                  <a:moveTo>
                    <a:pt x="12192000" y="0"/>
                  </a:moveTo>
                  <a:lnTo>
                    <a:pt x="12192000" y="2682900"/>
                  </a:lnTo>
                  <a:lnTo>
                    <a:pt x="0" y="2682900"/>
                  </a:lnTo>
                  <a:lnTo>
                    <a:pt x="0" y="2124687"/>
                  </a:lnTo>
                  <a:lnTo>
                    <a:pt x="379093" y="2178621"/>
                  </a:lnTo>
                  <a:cubicBezTo>
                    <a:pt x="1853363" y="2345741"/>
                    <a:pt x="4016906" y="2228723"/>
                    <a:pt x="6383312" y="1796491"/>
                  </a:cubicBezTo>
                  <a:cubicBezTo>
                    <a:pt x="8749719" y="1364258"/>
                    <a:pt x="10814928" y="708880"/>
                    <a:pt x="12134925" y="3137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41907" y="2240695"/>
            <a:ext cx="12254662" cy="1876056"/>
            <a:chOff x="-41907" y="2240695"/>
            <a:chExt cx="12254662" cy="1876056"/>
          </a:xfrm>
        </p:grpSpPr>
        <p:sp>
          <p:nvSpPr>
            <p:cNvPr id="39" name="Freeform 22"/>
            <p:cNvSpPr>
              <a:spLocks noEditPoints="1"/>
            </p:cNvSpPr>
            <p:nvPr/>
          </p:nvSpPr>
          <p:spPr bwMode="auto">
            <a:xfrm rot="21046708">
              <a:off x="4033757" y="2702649"/>
              <a:ext cx="1614730" cy="1414102"/>
            </a:xfrm>
            <a:custGeom>
              <a:gdLst>
                <a:gd fmla="*/ 39 w 211" name="T0"/>
                <a:gd fmla="*/ 10 h 183" name="T1"/>
                <a:gd fmla="*/ 107 w 211" name="T2"/>
                <a:gd fmla="*/ 26 h 183" name="T3"/>
                <a:gd fmla="*/ 71 w 211" name="T4"/>
                <a:gd fmla="*/ 131 h 183" name="T5"/>
                <a:gd fmla="*/ 80 w 211" name="T6"/>
                <a:gd fmla="*/ 142 h 183" name="T7"/>
                <a:gd fmla="*/ 67 w 211" name="T8"/>
                <a:gd fmla="*/ 146 h 183" name="T9"/>
                <a:gd fmla="*/ 38 w 211" name="T10"/>
                <a:gd fmla="*/ 183 h 183" name="T11"/>
                <a:gd fmla="*/ 0 w 211" name="T12"/>
                <a:gd fmla="*/ 158 h 183" name="T13"/>
                <a:gd fmla="*/ 13 w 211" name="T14"/>
                <a:gd fmla="*/ 138 h 183" name="T15"/>
                <a:gd fmla="*/ 35 w 211" name="T16"/>
                <a:gd fmla="*/ 26 h 183" name="T17"/>
                <a:gd fmla="*/ 55 w 211" name="T18"/>
                <a:gd fmla="*/ 50 h 183" name="T19"/>
                <a:gd fmla="*/ 81 w 211" name="T20"/>
                <a:gd fmla="*/ 26 h 183" name="T21"/>
                <a:gd fmla="*/ 51 w 211" name="T22"/>
                <a:gd fmla="*/ 65 h 183" name="T23"/>
                <a:gd fmla="*/ 63 w 211" name="T24"/>
                <a:gd fmla="*/ 90 h 183" name="T25"/>
                <a:gd fmla="*/ 51 w 211" name="T26"/>
                <a:gd fmla="*/ 65 h 183" name="T27"/>
                <a:gd fmla="*/ 52 w 211" name="T28"/>
                <a:gd fmla="*/ 134 h 183" name="T29"/>
                <a:gd fmla="*/ 40 w 211" name="T30"/>
                <a:gd fmla="*/ 106 h 183" name="T31"/>
                <a:gd fmla="*/ 83 w 211" name="T32"/>
                <a:gd fmla="*/ 110 h 183" name="T33"/>
                <a:gd fmla="*/ 197 w 211" name="T34"/>
                <a:gd fmla="*/ 94 h 183" name="T35"/>
                <a:gd fmla="*/ 125 w 211" name="T36"/>
                <a:gd fmla="*/ 110 h 183" name="T37"/>
                <a:gd fmla="*/ 176 w 211" name="T38"/>
                <a:gd fmla="*/ 124 h 183" name="T39"/>
                <a:gd fmla="*/ 134 w 211" name="T40"/>
                <a:gd fmla="*/ 179 h 183" name="T41"/>
                <a:gd fmla="*/ 111 w 211" name="T42"/>
                <a:gd fmla="*/ 164 h 183" name="T43"/>
                <a:gd fmla="*/ 145 w 211" name="T44"/>
                <a:gd fmla="*/ 153 h 183" name="T45"/>
                <a:gd fmla="*/ 90 w 211" name="T46"/>
                <a:gd fmla="*/ 139 h 183" name="T47"/>
                <a:gd fmla="*/ 102 w 211" name="T48"/>
                <a:gd fmla="*/ 110 h 183" name="T49"/>
                <a:gd fmla="*/ 98 w 211" name="T50"/>
                <a:gd fmla="*/ 84 h 183" name="T51"/>
                <a:gd fmla="*/ 154 w 211" name="T52"/>
                <a:gd fmla="*/ 13 h 183" name="T53"/>
                <a:gd fmla="*/ 177 w 211" name="T54"/>
                <a:gd fmla="*/ 0 h 183" name="T55"/>
                <a:gd fmla="*/ 211 w 211" name="T56"/>
                <a:gd fmla="*/ 13 h 183" name="T57"/>
                <a:gd fmla="*/ 168 w 211" name="T58"/>
                <a:gd fmla="*/ 84 h 183" name="T59"/>
                <a:gd fmla="*/ 131 w 211" name="T60"/>
                <a:gd fmla="*/ 26 h 183" name="T61"/>
                <a:gd fmla="*/ 146 w 211" name="T62"/>
                <a:gd fmla="*/ 41 h 183" name="T63"/>
                <a:gd fmla="*/ 131 w 211" name="T64"/>
                <a:gd fmla="*/ 26 h 183" name="T65"/>
                <a:gd fmla="*/ 138 w 211" name="T66"/>
                <a:gd fmla="*/ 70 h 183" name="T67"/>
                <a:gd fmla="*/ 123 w 211" name="T68"/>
                <a:gd fmla="*/ 54 h 183" name="T69"/>
                <a:gd fmla="*/ 188 w 211" name="T70"/>
                <a:gd fmla="*/ 26 h 183" name="T71"/>
                <a:gd fmla="*/ 166 w 211" name="T72"/>
                <a:gd fmla="*/ 41 h 183" name="T73"/>
                <a:gd fmla="*/ 188 w 211" name="T74"/>
                <a:gd fmla="*/ 26 h 183" name="T75"/>
                <a:gd fmla="*/ 180 w 211" name="T76"/>
                <a:gd fmla="*/ 59 h 183" name="T77"/>
                <a:gd fmla="*/ 163 w 211" name="T78"/>
                <a:gd fmla="*/ 54 h 183" name="T79"/>
                <a:gd fmla="*/ 167 w 211" name="T80"/>
                <a:gd fmla="*/ 70 h 18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3" w="211">
                  <a:moveTo>
                    <a:pt x="35" y="26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3"/>
                    <a:pt x="77" y="143"/>
                    <a:pt x="75" y="144"/>
                  </a:cubicBezTo>
                  <a:cubicBezTo>
                    <a:pt x="71" y="145"/>
                    <a:pt x="69" y="145"/>
                    <a:pt x="67" y="146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32" y="154"/>
                    <a:pt x="16" y="156"/>
                    <a:pt x="0" y="158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43" y="26"/>
                    <a:pt x="43" y="26"/>
                    <a:pt x="43" y="26"/>
                  </a:cubicBezTo>
                  <a:lnTo>
                    <a:pt x="35" y="26"/>
                  </a:lnTo>
                  <a:close/>
                  <a:moveTo>
                    <a:pt x="61" y="26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61" y="26"/>
                  </a:lnTo>
                  <a:close/>
                  <a:moveTo>
                    <a:pt x="51" y="65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70" y="65"/>
                    <a:pt x="70" y="65"/>
                    <a:pt x="70" y="65"/>
                  </a:cubicBezTo>
                  <a:lnTo>
                    <a:pt x="51" y="65"/>
                  </a:lnTo>
                  <a:close/>
                  <a:moveTo>
                    <a:pt x="32" y="137"/>
                  </a:moveTo>
                  <a:cubicBezTo>
                    <a:pt x="39" y="136"/>
                    <a:pt x="46" y="135"/>
                    <a:pt x="52" y="13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40" y="106"/>
                    <a:pt x="40" y="106"/>
                    <a:pt x="40" y="106"/>
                  </a:cubicBezTo>
                  <a:lnTo>
                    <a:pt x="32" y="137"/>
                  </a:lnTo>
                  <a:close/>
                  <a:moveTo>
                    <a:pt x="83" y="110"/>
                  </a:moveTo>
                  <a:cubicBezTo>
                    <a:pt x="87" y="94"/>
                    <a:pt x="87" y="94"/>
                    <a:pt x="87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2" y="114"/>
                    <a:pt x="119" y="119"/>
                    <a:pt x="11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3" y="171"/>
                    <a:pt x="152" y="180"/>
                    <a:pt x="134" y="17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38" y="164"/>
                    <a:pt x="143" y="161"/>
                    <a:pt x="145" y="153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7" y="119"/>
                    <a:pt x="100" y="114"/>
                    <a:pt x="102" y="110"/>
                  </a:cubicBezTo>
                  <a:lnTo>
                    <a:pt x="83" y="110"/>
                  </a:lnTo>
                  <a:close/>
                  <a:moveTo>
                    <a:pt x="98" y="84"/>
                  </a:moveTo>
                  <a:cubicBezTo>
                    <a:pt x="117" y="13"/>
                    <a:pt x="117" y="13"/>
                    <a:pt x="117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4" y="76"/>
                    <a:pt x="184" y="85"/>
                    <a:pt x="168" y="84"/>
                  </a:cubicBezTo>
                  <a:lnTo>
                    <a:pt x="98" y="84"/>
                  </a:lnTo>
                  <a:close/>
                  <a:moveTo>
                    <a:pt x="131" y="26"/>
                  </a:moveTo>
                  <a:cubicBezTo>
                    <a:pt x="127" y="41"/>
                    <a:pt x="127" y="41"/>
                    <a:pt x="127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50" y="26"/>
                    <a:pt x="150" y="26"/>
                    <a:pt x="150" y="26"/>
                  </a:cubicBezTo>
                  <a:lnTo>
                    <a:pt x="131" y="26"/>
                  </a:lnTo>
                  <a:close/>
                  <a:moveTo>
                    <a:pt x="119" y="70"/>
                  </a:moveTo>
                  <a:cubicBezTo>
                    <a:pt x="138" y="70"/>
                    <a:pt x="138" y="70"/>
                    <a:pt x="138" y="70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23" y="54"/>
                    <a:pt x="123" y="54"/>
                    <a:pt x="123" y="54"/>
                  </a:cubicBezTo>
                  <a:lnTo>
                    <a:pt x="119" y="70"/>
                  </a:lnTo>
                  <a:close/>
                  <a:moveTo>
                    <a:pt x="188" y="26"/>
                  </a:moveTo>
                  <a:cubicBezTo>
                    <a:pt x="170" y="26"/>
                    <a:pt x="170" y="26"/>
                    <a:pt x="170" y="26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85" y="41"/>
                    <a:pt x="185" y="41"/>
                    <a:pt x="185" y="41"/>
                  </a:cubicBezTo>
                  <a:lnTo>
                    <a:pt x="188" y="26"/>
                  </a:lnTo>
                  <a:close/>
                  <a:moveTo>
                    <a:pt x="167" y="70"/>
                  </a:moveTo>
                  <a:cubicBezTo>
                    <a:pt x="174" y="70"/>
                    <a:pt x="178" y="67"/>
                    <a:pt x="180" y="59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58" y="70"/>
                    <a:pt x="158" y="70"/>
                    <a:pt x="158" y="70"/>
                  </a:cubicBezTo>
                  <a:lnTo>
                    <a:pt x="167" y="70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 rot="21046708">
              <a:off x="5672714" y="2431636"/>
              <a:ext cx="1676211" cy="1423809"/>
            </a:xfrm>
            <a:custGeom>
              <a:gdLst>
                <a:gd fmla="*/ 40 w 219" name="T0"/>
                <a:gd fmla="*/ 97 h 184" name="T1"/>
                <a:gd fmla="*/ 23 w 219" name="T2"/>
                <a:gd fmla="*/ 175 h 184" name="T3"/>
                <a:gd fmla="*/ 51 w 219" name="T4"/>
                <a:gd fmla="*/ 41 h 184" name="T5"/>
                <a:gd fmla="*/ 68 w 219" name="T6"/>
                <a:gd fmla="*/ 4 h 184" name="T7"/>
                <a:gd fmla="*/ 51 w 219" name="T8"/>
                <a:gd fmla="*/ 41 h 184" name="T9"/>
                <a:gd fmla="*/ 39 w 219" name="T10"/>
                <a:gd fmla="*/ 50 h 184" name="T11"/>
                <a:gd fmla="*/ 62 w 219" name="T12"/>
                <a:gd fmla="*/ 87 h 184" name="T13"/>
                <a:gd fmla="*/ 38 w 219" name="T14"/>
                <a:gd fmla="*/ 184 h 184" name="T15"/>
                <a:gd fmla="*/ 83 w 219" name="T16"/>
                <a:gd fmla="*/ 148 h 184" name="T17"/>
                <a:gd fmla="*/ 38 w 219" name="T18"/>
                <a:gd fmla="*/ 184 h 184" name="T19"/>
                <a:gd fmla="*/ 88 w 219" name="T20"/>
                <a:gd fmla="*/ 13 h 184" name="T21"/>
                <a:gd fmla="*/ 144 w 219" name="T22"/>
                <a:gd fmla="*/ 0 h 184" name="T23"/>
                <a:gd fmla="*/ 166 w 219" name="T24"/>
                <a:gd fmla="*/ 13 h 184" name="T25"/>
                <a:gd fmla="*/ 210 w 219" name="T26"/>
                <a:gd fmla="*/ 45 h 184" name="T27"/>
                <a:gd fmla="*/ 190 w 219" name="T28"/>
                <a:gd fmla="*/ 56 h 184" name="T29"/>
                <a:gd fmla="*/ 149 w 219" name="T30"/>
                <a:gd fmla="*/ 70 h 184" name="T31"/>
                <a:gd fmla="*/ 183 w 219" name="T32"/>
                <a:gd fmla="*/ 117 h 184" name="T33"/>
                <a:gd fmla="*/ 60 w 219" name="T34"/>
                <a:gd fmla="*/ 141 h 184" name="T35"/>
                <a:gd fmla="*/ 127 w 219" name="T36"/>
                <a:gd fmla="*/ 70 h 184" name="T37"/>
                <a:gd fmla="*/ 94 w 219" name="T38"/>
                <a:gd fmla="*/ 56 h 184" name="T39"/>
                <a:gd fmla="*/ 79 w 219" name="T40"/>
                <a:gd fmla="*/ 45 h 184" name="T41"/>
                <a:gd fmla="*/ 102 w 219" name="T42"/>
                <a:gd fmla="*/ 41 h 184" name="T43"/>
                <a:gd fmla="*/ 193 w 219" name="T44"/>
                <a:gd fmla="*/ 27 h 184" name="T45"/>
                <a:gd fmla="*/ 96 w 219" name="T46"/>
                <a:gd fmla="*/ 84 h 184" name="T47"/>
                <a:gd fmla="*/ 119 w 219" name="T48"/>
                <a:gd fmla="*/ 99 h 184" name="T49"/>
                <a:gd fmla="*/ 96 w 219" name="T50"/>
                <a:gd fmla="*/ 84 h 184" name="T51"/>
                <a:gd fmla="*/ 112 w 219" name="T52"/>
                <a:gd fmla="*/ 127 h 184" name="T53"/>
                <a:gd fmla="*/ 88 w 219" name="T54"/>
                <a:gd fmla="*/ 112 h 184" name="T55"/>
                <a:gd fmla="*/ 176 w 219" name="T56"/>
                <a:gd fmla="*/ 184 h 184" name="T57"/>
                <a:gd fmla="*/ 149 w 219" name="T58"/>
                <a:gd fmla="*/ 148 h 184" name="T59"/>
                <a:gd fmla="*/ 176 w 219" name="T60"/>
                <a:gd fmla="*/ 184 h 184" name="T61"/>
                <a:gd fmla="*/ 145 w 219" name="T62"/>
                <a:gd fmla="*/ 84 h 184" name="T63"/>
                <a:gd fmla="*/ 168 w 219" name="T64"/>
                <a:gd fmla="*/ 99 h 184" name="T65"/>
                <a:gd fmla="*/ 151 w 219" name="T66"/>
                <a:gd fmla="*/ 127 h 184" name="T67"/>
                <a:gd fmla="*/ 165 w 219" name="T68"/>
                <a:gd fmla="*/ 112 h 184" name="T69"/>
                <a:gd fmla="*/ 133 w 219" name="T70"/>
                <a:gd fmla="*/ 127 h 18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84" w="219">
                  <a:moveTo>
                    <a:pt x="0" y="175"/>
                  </a:moveTo>
                  <a:cubicBezTo>
                    <a:pt x="17" y="150"/>
                    <a:pt x="31" y="123"/>
                    <a:pt x="4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48" y="127"/>
                    <a:pt x="36" y="153"/>
                    <a:pt x="23" y="175"/>
                  </a:cubicBezTo>
                  <a:lnTo>
                    <a:pt x="0" y="175"/>
                  </a:lnTo>
                  <a:close/>
                  <a:moveTo>
                    <a:pt x="51" y="41"/>
                  </a:moveTo>
                  <a:cubicBezTo>
                    <a:pt x="51" y="26"/>
                    <a:pt x="50" y="14"/>
                    <a:pt x="4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19"/>
                    <a:pt x="73" y="31"/>
                    <a:pt x="72" y="41"/>
                  </a:cubicBezTo>
                  <a:lnTo>
                    <a:pt x="51" y="41"/>
                  </a:lnTo>
                  <a:close/>
                  <a:moveTo>
                    <a:pt x="40" y="87"/>
                  </a:moveTo>
                  <a:cubicBezTo>
                    <a:pt x="41" y="75"/>
                    <a:pt x="41" y="62"/>
                    <a:pt x="3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61"/>
                    <a:pt x="62" y="74"/>
                    <a:pt x="62" y="87"/>
                  </a:cubicBezTo>
                  <a:lnTo>
                    <a:pt x="40" y="87"/>
                  </a:lnTo>
                  <a:close/>
                  <a:moveTo>
                    <a:pt x="38" y="184"/>
                  </a:moveTo>
                  <a:cubicBezTo>
                    <a:pt x="42" y="169"/>
                    <a:pt x="42" y="169"/>
                    <a:pt x="42" y="169"/>
                  </a:cubicBezTo>
                  <a:cubicBezTo>
                    <a:pt x="61" y="166"/>
                    <a:pt x="75" y="156"/>
                    <a:pt x="83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93" y="166"/>
                    <a:pt x="69" y="182"/>
                    <a:pt x="38" y="184"/>
                  </a:cubicBezTo>
                  <a:close/>
                  <a:moveTo>
                    <a:pt x="79" y="45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96" y="70"/>
                    <a:pt x="196" y="70"/>
                    <a:pt x="196" y="70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79" y="134"/>
                    <a:pt x="169" y="142"/>
                    <a:pt x="154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7" y="45"/>
                    <a:pt x="97" y="45"/>
                    <a:pt x="97" y="45"/>
                  </a:cubicBezTo>
                  <a:lnTo>
                    <a:pt x="79" y="45"/>
                  </a:lnTo>
                  <a:close/>
                  <a:moveTo>
                    <a:pt x="105" y="27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3" y="27"/>
                    <a:pt x="193" y="27"/>
                    <a:pt x="193" y="27"/>
                  </a:cubicBezTo>
                  <a:lnTo>
                    <a:pt x="105" y="27"/>
                  </a:lnTo>
                  <a:close/>
                  <a:moveTo>
                    <a:pt x="96" y="84"/>
                  </a:moveTo>
                  <a:cubicBezTo>
                    <a:pt x="92" y="99"/>
                    <a:pt x="92" y="99"/>
                    <a:pt x="92" y="99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24" y="84"/>
                    <a:pt x="124" y="84"/>
                    <a:pt x="124" y="84"/>
                  </a:cubicBezTo>
                  <a:lnTo>
                    <a:pt x="96" y="84"/>
                  </a:lnTo>
                  <a:close/>
                  <a:moveTo>
                    <a:pt x="84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88" y="112"/>
                    <a:pt x="88" y="112"/>
                    <a:pt x="88" y="112"/>
                  </a:cubicBezTo>
                  <a:lnTo>
                    <a:pt x="84" y="127"/>
                  </a:lnTo>
                  <a:close/>
                  <a:moveTo>
                    <a:pt x="176" y="184"/>
                  </a:moveTo>
                  <a:cubicBezTo>
                    <a:pt x="146" y="182"/>
                    <a:pt x="130" y="166"/>
                    <a:pt x="125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4" y="157"/>
                    <a:pt x="164" y="167"/>
                    <a:pt x="180" y="169"/>
                  </a:cubicBezTo>
                  <a:lnTo>
                    <a:pt x="176" y="184"/>
                  </a:lnTo>
                  <a:close/>
                  <a:moveTo>
                    <a:pt x="172" y="84"/>
                  </a:moveTo>
                  <a:cubicBezTo>
                    <a:pt x="145" y="84"/>
                    <a:pt x="145" y="84"/>
                    <a:pt x="145" y="84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68" y="99"/>
                    <a:pt x="168" y="99"/>
                    <a:pt x="168" y="99"/>
                  </a:cubicBezTo>
                  <a:lnTo>
                    <a:pt x="172" y="84"/>
                  </a:lnTo>
                  <a:close/>
                  <a:moveTo>
                    <a:pt x="151" y="127"/>
                  </a:moveTo>
                  <a:cubicBezTo>
                    <a:pt x="158" y="128"/>
                    <a:pt x="162" y="124"/>
                    <a:pt x="163" y="117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3" y="127"/>
                    <a:pt x="133" y="127"/>
                    <a:pt x="133" y="127"/>
                  </a:cubicBezTo>
                  <a:lnTo>
                    <a:pt x="151" y="127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1046708">
              <a:off x="-41907" y="3179360"/>
              <a:ext cx="3917235" cy="207099"/>
            </a:xfrm>
            <a:custGeom>
              <a:gdLst>
                <a:gd fmla="*/ 3428610 w 3917235" name="connsiteX0"/>
                <a:gd fmla="*/ 0 h 207099" name="connsiteY0"/>
                <a:gd fmla="*/ 3405958 w 3917235" name="connsiteX1"/>
                <a:gd fmla="*/ 90606 h 207099" name="connsiteY1"/>
                <a:gd fmla="*/ 3917235 w 3917235" name="connsiteX2"/>
                <a:gd fmla="*/ 90606 h 207099" name="connsiteY2"/>
                <a:gd fmla="*/ 3878404 w 3917235" name="connsiteX3"/>
                <a:gd fmla="*/ 207099 h 207099" name="connsiteY3"/>
                <a:gd fmla="*/ 0 w 3917235" name="connsiteX4"/>
                <a:gd fmla="*/ 207099 h 207099" name="connsiteY4"/>
                <a:gd fmla="*/ 18912 w 3917235" name="connsiteX5"/>
                <a:gd fmla="*/ 90606 h 207099" name="connsiteY5"/>
                <a:gd fmla="*/ 3189151 w 3917235" name="connsiteX6"/>
                <a:gd fmla="*/ 90606 h 207099" name="connsiteY6"/>
                <a:gd fmla="*/ 3211803 w 3917235" name="connsiteX7"/>
                <a:gd fmla="*/ 0 h 20709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07099" w="3917234">
                  <a:moveTo>
                    <a:pt x="3428610" y="0"/>
                  </a:moveTo>
                  <a:lnTo>
                    <a:pt x="3405958" y="90606"/>
                  </a:lnTo>
                  <a:lnTo>
                    <a:pt x="3917235" y="90606"/>
                  </a:lnTo>
                  <a:lnTo>
                    <a:pt x="3878404" y="207099"/>
                  </a:lnTo>
                  <a:lnTo>
                    <a:pt x="0" y="207099"/>
                  </a:lnTo>
                  <a:lnTo>
                    <a:pt x="18912" y="90606"/>
                  </a:lnTo>
                  <a:lnTo>
                    <a:pt x="3189151" y="90606"/>
                  </a:lnTo>
                  <a:lnTo>
                    <a:pt x="3211803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42" name="Freeform 25"/>
            <p:cNvSpPr/>
            <p:nvPr/>
          </p:nvSpPr>
          <p:spPr bwMode="auto">
            <a:xfrm rot="21046708">
              <a:off x="2479331" y="3223265"/>
              <a:ext cx="1407630" cy="262111"/>
            </a:xfrm>
            <a:custGeom>
              <a:gdLst>
                <a:gd fmla="*/ 184 w 184" name="T0"/>
                <a:gd fmla="*/ 19 h 34" name="T1"/>
                <a:gd fmla="*/ 138 w 184" name="T2"/>
                <a:gd fmla="*/ 19 h 34" name="T3"/>
                <a:gd fmla="*/ 149 w 184" name="T4"/>
                <a:gd fmla="*/ 0 h 34" name="T5"/>
                <a:gd fmla="*/ 125 w 184" name="T6"/>
                <a:gd fmla="*/ 0 h 34" name="T7"/>
                <a:gd fmla="*/ 114 w 184" name="T8"/>
                <a:gd fmla="*/ 19 h 34" name="T9"/>
                <a:gd fmla="*/ 75 w 184" name="T10"/>
                <a:gd fmla="*/ 19 h 34" name="T11"/>
                <a:gd fmla="*/ 74 w 184" name="T12"/>
                <a:gd fmla="*/ 0 h 34" name="T13"/>
                <a:gd fmla="*/ 49 w 184" name="T14"/>
                <a:gd fmla="*/ 0 h 34" name="T15"/>
                <a:gd fmla="*/ 51 w 184" name="T16"/>
                <a:gd fmla="*/ 19 h 34" name="T17"/>
                <a:gd fmla="*/ 5 w 184" name="T18"/>
                <a:gd fmla="*/ 19 h 34" name="T19"/>
                <a:gd fmla="*/ 0 w 184" name="T20"/>
                <a:gd fmla="*/ 34 h 34" name="T21"/>
                <a:gd fmla="*/ 179 w 184" name="T22"/>
                <a:gd fmla="*/ 34 h 34" name="T23"/>
                <a:gd fmla="*/ 184 w 184" name="T24"/>
                <a:gd fmla="*/ 19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184">
                  <a:moveTo>
                    <a:pt x="184" y="19"/>
                  </a:moveTo>
                  <a:cubicBezTo>
                    <a:pt x="138" y="19"/>
                    <a:pt x="138" y="19"/>
                    <a:pt x="138" y="19"/>
                  </a:cubicBezTo>
                  <a:cubicBezTo>
                    <a:pt x="142" y="14"/>
                    <a:pt x="146" y="7"/>
                    <a:pt x="149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6"/>
                    <a:pt x="119" y="13"/>
                    <a:pt x="11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3" y="13"/>
                    <a:pt x="73" y="6"/>
                    <a:pt x="7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9" y="14"/>
                    <a:pt x="51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79" y="34"/>
                    <a:pt x="179" y="34"/>
                    <a:pt x="179" y="34"/>
                  </a:cubicBezTo>
                  <a:lnTo>
                    <a:pt x="184" y="19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26"/>
            <p:cNvSpPr/>
            <p:nvPr/>
          </p:nvSpPr>
          <p:spPr bwMode="auto">
            <a:xfrm rot="21046708">
              <a:off x="7642295" y="2240695"/>
              <a:ext cx="200628" cy="300942"/>
            </a:xfrm>
            <a:custGeom>
              <a:gdLst>
                <a:gd fmla="*/ 26 w 26" name="T0"/>
                <a:gd fmla="*/ 39 h 39" name="T1"/>
                <a:gd fmla="*/ 21 w 26" name="T2"/>
                <a:gd fmla="*/ 0 h 39" name="T3"/>
                <a:gd fmla="*/ 0 w 26" name="T4"/>
                <a:gd fmla="*/ 0 h 39" name="T5"/>
                <a:gd fmla="*/ 3 w 26" name="T6"/>
                <a:gd fmla="*/ 39 h 39" name="T7"/>
                <a:gd fmla="*/ 26 w 26" name="T8"/>
                <a:gd fmla="*/ 39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26">
                  <a:moveTo>
                    <a:pt x="26" y="39"/>
                  </a:moveTo>
                  <a:cubicBezTo>
                    <a:pt x="26" y="25"/>
                    <a:pt x="24" y="1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4"/>
                    <a:pt x="4" y="27"/>
                    <a:pt x="3" y="39"/>
                  </a:cubicBezTo>
                  <a:lnTo>
                    <a:pt x="26" y="39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27"/>
            <p:cNvSpPr/>
            <p:nvPr/>
          </p:nvSpPr>
          <p:spPr bwMode="auto">
            <a:xfrm rot="21046708">
              <a:off x="7469342" y="2677037"/>
              <a:ext cx="427143" cy="873701"/>
            </a:xfrm>
            <a:custGeom>
              <a:gdLst>
                <a:gd fmla="*/ 51 w 56" name="T0"/>
                <a:gd fmla="*/ 88 h 113" name="T1"/>
                <a:gd fmla="*/ 56 w 56" name="T2"/>
                <a:gd fmla="*/ 69 h 113" name="T3"/>
                <a:gd fmla="*/ 32 w 56" name="T4"/>
                <a:gd fmla="*/ 82 h 113" name="T5"/>
                <a:gd fmla="*/ 54 w 56" name="T6"/>
                <a:gd fmla="*/ 0 h 113" name="T7"/>
                <a:gd fmla="*/ 14 w 56" name="T8"/>
                <a:gd fmla="*/ 0 h 113" name="T9"/>
                <a:gd fmla="*/ 10 w 56" name="T10"/>
                <a:gd fmla="*/ 16 h 113" name="T11"/>
                <a:gd fmla="*/ 26 w 56" name="T12"/>
                <a:gd fmla="*/ 16 h 113" name="T13"/>
                <a:gd fmla="*/ 0 w 56" name="T14"/>
                <a:gd fmla="*/ 113 h 113" name="T15"/>
                <a:gd fmla="*/ 51 w 56" name="T16"/>
                <a:gd fmla="*/ 88 h 1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3" w="56">
                  <a:moveTo>
                    <a:pt x="51" y="88"/>
                  </a:moveTo>
                  <a:cubicBezTo>
                    <a:pt x="56" y="69"/>
                    <a:pt x="56" y="69"/>
                    <a:pt x="56" y="69"/>
                  </a:cubicBezTo>
                  <a:cubicBezTo>
                    <a:pt x="49" y="74"/>
                    <a:pt x="41" y="78"/>
                    <a:pt x="32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0" y="106"/>
                    <a:pt x="37" y="98"/>
                    <a:pt x="51" y="88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35"/>
            <p:cNvSpPr>
              <a:spLocks noEditPoints="1"/>
            </p:cNvSpPr>
            <p:nvPr/>
          </p:nvSpPr>
          <p:spPr bwMode="auto">
            <a:xfrm rot="21046708">
              <a:off x="2232006" y="2435154"/>
              <a:ext cx="8646402" cy="1559718"/>
            </a:xfrm>
            <a:custGeom>
              <a:gdLst>
                <a:gd fmla="*/ 821 w 1129" name="T0"/>
                <a:gd fmla="*/ 171 h 202" name="T1"/>
                <a:gd fmla="*/ 825 w 1129" name="T2"/>
                <a:gd fmla="*/ 157 h 202" name="T3"/>
                <a:gd fmla="*/ 839 w 1129" name="T4"/>
                <a:gd fmla="*/ 106 h 202" name="T5"/>
                <a:gd fmla="*/ 869 w 1129" name="T6"/>
                <a:gd fmla="*/ 90 h 202" name="T7"/>
                <a:gd fmla="*/ 856 w 1129" name="T8"/>
                <a:gd fmla="*/ 40 h 202" name="T9"/>
                <a:gd fmla="*/ 882 w 1129" name="T10"/>
                <a:gd fmla="*/ 24 h 202" name="T11"/>
                <a:gd fmla="*/ 867 w 1129" name="T12"/>
                <a:gd fmla="*/ 0 h 202" name="T13"/>
                <a:gd fmla="*/ 837 w 1129" name="T14"/>
                <a:gd fmla="*/ 24 h 202" name="T15"/>
                <a:gd fmla="*/ 814 w 1129" name="T16"/>
                <a:gd fmla="*/ 0 h 202" name="T17"/>
                <a:gd fmla="*/ 784 w 1129" name="T18"/>
                <a:gd fmla="*/ 24 h 202" name="T19"/>
                <a:gd fmla="*/ 759 w 1129" name="T20"/>
                <a:gd fmla="*/ 40 h 202" name="T21"/>
                <a:gd fmla="*/ 766 w 1129" name="T22"/>
                <a:gd fmla="*/ 90 h 202" name="T23"/>
                <a:gd fmla="*/ 736 w 1129" name="T24"/>
                <a:gd fmla="*/ 106 h 202" name="T25"/>
                <a:gd fmla="*/ 760 w 1129" name="T26"/>
                <a:gd fmla="*/ 113 h 202" name="T27"/>
                <a:gd fmla="*/ 744 w 1129" name="T28"/>
                <a:gd fmla="*/ 171 h 202" name="T29"/>
                <a:gd fmla="*/ 730 w 1129" name="T30"/>
                <a:gd fmla="*/ 182 h 202" name="T31"/>
                <a:gd fmla="*/ 128 w 1129" name="T32"/>
                <a:gd fmla="*/ 171 h 202" name="T33"/>
                <a:gd fmla="*/ 139 w 1129" name="T34"/>
                <a:gd fmla="*/ 130 h 202" name="T35"/>
                <a:gd fmla="*/ 183 w 1129" name="T36"/>
                <a:gd fmla="*/ 106 h 202" name="T37"/>
                <a:gd fmla="*/ 53 w 1129" name="T38"/>
                <a:gd fmla="*/ 79 h 202" name="T39"/>
                <a:gd fmla="*/ 70 w 1129" name="T40"/>
                <a:gd fmla="*/ 130 h 202" name="T41"/>
                <a:gd fmla="*/ 34 w 1129" name="T42"/>
                <a:gd fmla="*/ 198 h 202" name="T43"/>
                <a:gd fmla="*/ 115 w 1129" name="T44"/>
                <a:gd fmla="*/ 130 h 202" name="T45"/>
                <a:gd fmla="*/ 104 w 1129" name="T46"/>
                <a:gd fmla="*/ 174 h 202" name="T47"/>
                <a:gd fmla="*/ 733 w 1129" name="T48"/>
                <a:gd fmla="*/ 202 h 202" name="T49"/>
                <a:gd fmla="*/ 734 w 1129" name="T50"/>
                <a:gd fmla="*/ 202 h 202" name="T51"/>
                <a:gd fmla="*/ 782 w 1129" name="T52"/>
                <a:gd fmla="*/ 120 h 202" name="T53"/>
                <a:gd fmla="*/ 783 w 1129" name="T54"/>
                <a:gd fmla="*/ 116 h 202" name="T55"/>
                <a:gd fmla="*/ 815 w 1129" name="T56"/>
                <a:gd fmla="*/ 106 h 202" name="T57"/>
                <a:gd fmla="*/ 800 w 1129" name="T58"/>
                <a:gd fmla="*/ 161 h 202" name="T59"/>
                <a:gd fmla="*/ 797 w 1129" name="T60"/>
                <a:gd fmla="*/ 174 h 202" name="T61"/>
                <a:gd fmla="*/ 1129 w 1129" name="T62"/>
                <a:gd fmla="*/ 202 h 202" name="T63"/>
                <a:gd fmla="*/ 850 w 1129" name="T64"/>
                <a:gd fmla="*/ 182 h 202" name="T65"/>
                <a:gd fmla="*/ 73 w 1129" name="T66"/>
                <a:gd fmla="*/ 93 h 202" name="T67"/>
                <a:gd fmla="*/ 159 w 1129" name="T68"/>
                <a:gd fmla="*/ 106 h 202" name="T69"/>
                <a:gd fmla="*/ 67 w 1129" name="T70"/>
                <a:gd fmla="*/ 116 h 202" name="T71"/>
                <a:gd fmla="*/ 803 w 1129" name="T72"/>
                <a:gd fmla="*/ 40 h 202" name="T73"/>
                <a:gd fmla="*/ 819 w 1129" name="T74"/>
                <a:gd fmla="*/ 90 h 20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1" w="1129">
                  <a:moveTo>
                    <a:pt x="850" y="182"/>
                  </a:moveTo>
                  <a:cubicBezTo>
                    <a:pt x="822" y="182"/>
                    <a:pt x="819" y="179"/>
                    <a:pt x="821" y="171"/>
                  </a:cubicBezTo>
                  <a:cubicBezTo>
                    <a:pt x="825" y="157"/>
                    <a:pt x="825" y="157"/>
                    <a:pt x="825" y="157"/>
                  </a:cubicBezTo>
                  <a:cubicBezTo>
                    <a:pt x="825" y="157"/>
                    <a:pt x="825" y="157"/>
                    <a:pt x="825" y="157"/>
                  </a:cubicBezTo>
                  <a:cubicBezTo>
                    <a:pt x="835" y="120"/>
                    <a:pt x="835" y="120"/>
                    <a:pt x="835" y="120"/>
                  </a:cubicBezTo>
                  <a:cubicBezTo>
                    <a:pt x="839" y="106"/>
                    <a:pt x="839" y="106"/>
                    <a:pt x="839" y="106"/>
                  </a:cubicBezTo>
                  <a:cubicBezTo>
                    <a:pt x="864" y="106"/>
                    <a:pt x="864" y="106"/>
                    <a:pt x="864" y="106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43" y="90"/>
                    <a:pt x="843" y="90"/>
                    <a:pt x="843" y="90"/>
                  </a:cubicBezTo>
                  <a:cubicBezTo>
                    <a:pt x="856" y="40"/>
                    <a:pt x="856" y="40"/>
                    <a:pt x="856" y="40"/>
                  </a:cubicBezTo>
                  <a:cubicBezTo>
                    <a:pt x="878" y="40"/>
                    <a:pt x="878" y="40"/>
                    <a:pt x="878" y="40"/>
                  </a:cubicBezTo>
                  <a:cubicBezTo>
                    <a:pt x="882" y="24"/>
                    <a:pt x="882" y="24"/>
                    <a:pt x="882" y="24"/>
                  </a:cubicBezTo>
                  <a:cubicBezTo>
                    <a:pt x="861" y="24"/>
                    <a:pt x="861" y="24"/>
                    <a:pt x="861" y="24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37" y="24"/>
                    <a:pt x="837" y="24"/>
                    <a:pt x="837" y="24"/>
                  </a:cubicBezTo>
                  <a:cubicBezTo>
                    <a:pt x="808" y="24"/>
                    <a:pt x="808" y="24"/>
                    <a:pt x="808" y="24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784" y="24"/>
                    <a:pt x="784" y="24"/>
                    <a:pt x="784" y="24"/>
                  </a:cubicBezTo>
                  <a:cubicBezTo>
                    <a:pt x="763" y="24"/>
                    <a:pt x="763" y="24"/>
                    <a:pt x="763" y="24"/>
                  </a:cubicBezTo>
                  <a:cubicBezTo>
                    <a:pt x="759" y="40"/>
                    <a:pt x="759" y="40"/>
                    <a:pt x="759" y="40"/>
                  </a:cubicBezTo>
                  <a:cubicBezTo>
                    <a:pt x="779" y="40"/>
                    <a:pt x="779" y="40"/>
                    <a:pt x="779" y="40"/>
                  </a:cubicBezTo>
                  <a:cubicBezTo>
                    <a:pt x="766" y="90"/>
                    <a:pt x="766" y="90"/>
                    <a:pt x="766" y="90"/>
                  </a:cubicBezTo>
                  <a:cubicBezTo>
                    <a:pt x="740" y="90"/>
                    <a:pt x="740" y="90"/>
                    <a:pt x="740" y="90"/>
                  </a:cubicBezTo>
                  <a:cubicBezTo>
                    <a:pt x="736" y="106"/>
                    <a:pt x="736" y="106"/>
                    <a:pt x="736" y="106"/>
                  </a:cubicBezTo>
                  <a:cubicBezTo>
                    <a:pt x="762" y="106"/>
                    <a:pt x="762" y="106"/>
                    <a:pt x="762" y="106"/>
                  </a:cubicBezTo>
                  <a:cubicBezTo>
                    <a:pt x="760" y="113"/>
                    <a:pt x="760" y="113"/>
                    <a:pt x="760" y="113"/>
                  </a:cubicBezTo>
                  <a:cubicBezTo>
                    <a:pt x="760" y="113"/>
                    <a:pt x="760" y="113"/>
                    <a:pt x="760" y="113"/>
                  </a:cubicBezTo>
                  <a:cubicBezTo>
                    <a:pt x="744" y="171"/>
                    <a:pt x="744" y="171"/>
                    <a:pt x="744" y="171"/>
                  </a:cubicBezTo>
                  <a:cubicBezTo>
                    <a:pt x="743" y="179"/>
                    <a:pt x="738" y="182"/>
                    <a:pt x="730" y="182"/>
                  </a:cubicBezTo>
                  <a:cubicBezTo>
                    <a:pt x="730" y="182"/>
                    <a:pt x="730" y="182"/>
                    <a:pt x="730" y="182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29" y="182"/>
                    <a:pt x="126" y="179"/>
                    <a:pt x="128" y="171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53" y="130"/>
                    <a:pt x="153" y="130"/>
                    <a:pt x="153" y="130"/>
                  </a:cubicBezTo>
                  <a:cubicBezTo>
                    <a:pt x="169" y="131"/>
                    <a:pt x="179" y="123"/>
                    <a:pt x="183" y="106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44"/>
                    <a:pt x="16" y="191"/>
                    <a:pt x="0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54" y="188"/>
                    <a:pt x="90" y="141"/>
                    <a:pt x="94" y="130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99" y="190"/>
                    <a:pt x="104" y="202"/>
                    <a:pt x="123" y="202"/>
                  </a:cubicBezTo>
                  <a:cubicBezTo>
                    <a:pt x="733" y="202"/>
                    <a:pt x="733" y="202"/>
                    <a:pt x="733" y="202"/>
                  </a:cubicBezTo>
                  <a:cubicBezTo>
                    <a:pt x="733" y="202"/>
                    <a:pt x="733" y="202"/>
                    <a:pt x="733" y="202"/>
                  </a:cubicBezTo>
                  <a:cubicBezTo>
                    <a:pt x="734" y="202"/>
                    <a:pt x="734" y="202"/>
                    <a:pt x="734" y="202"/>
                  </a:cubicBezTo>
                  <a:cubicBezTo>
                    <a:pt x="752" y="202"/>
                    <a:pt x="764" y="190"/>
                    <a:pt x="767" y="174"/>
                  </a:cubicBezTo>
                  <a:cubicBezTo>
                    <a:pt x="782" y="120"/>
                    <a:pt x="782" y="120"/>
                    <a:pt x="782" y="120"/>
                  </a:cubicBezTo>
                  <a:cubicBezTo>
                    <a:pt x="782" y="120"/>
                    <a:pt x="782" y="120"/>
                    <a:pt x="782" y="120"/>
                  </a:cubicBezTo>
                  <a:cubicBezTo>
                    <a:pt x="782" y="119"/>
                    <a:pt x="783" y="118"/>
                    <a:pt x="783" y="116"/>
                  </a:cubicBezTo>
                  <a:cubicBezTo>
                    <a:pt x="785" y="106"/>
                    <a:pt x="785" y="106"/>
                    <a:pt x="78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1" y="120"/>
                    <a:pt x="811" y="120"/>
                    <a:pt x="811" y="120"/>
                  </a:cubicBezTo>
                  <a:cubicBezTo>
                    <a:pt x="800" y="161"/>
                    <a:pt x="800" y="161"/>
                    <a:pt x="800" y="161"/>
                  </a:cubicBezTo>
                  <a:cubicBezTo>
                    <a:pt x="800" y="161"/>
                    <a:pt x="800" y="161"/>
                    <a:pt x="800" y="161"/>
                  </a:cubicBezTo>
                  <a:cubicBezTo>
                    <a:pt x="797" y="174"/>
                    <a:pt x="797" y="174"/>
                    <a:pt x="797" y="174"/>
                  </a:cubicBezTo>
                  <a:cubicBezTo>
                    <a:pt x="792" y="190"/>
                    <a:pt x="797" y="202"/>
                    <a:pt x="816" y="202"/>
                  </a:cubicBezTo>
                  <a:cubicBezTo>
                    <a:pt x="1129" y="202"/>
                    <a:pt x="1129" y="202"/>
                    <a:pt x="1129" y="202"/>
                  </a:cubicBezTo>
                  <a:cubicBezTo>
                    <a:pt x="1129" y="182"/>
                    <a:pt x="1129" y="182"/>
                    <a:pt x="1129" y="182"/>
                  </a:cubicBezTo>
                  <a:lnTo>
                    <a:pt x="850" y="182"/>
                  </a:lnTo>
                  <a:close/>
                  <a:moveTo>
                    <a:pt x="67" y="116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57" y="112"/>
                    <a:pt x="153" y="116"/>
                    <a:pt x="146" y="116"/>
                  </a:cubicBezTo>
                  <a:lnTo>
                    <a:pt x="67" y="116"/>
                  </a:lnTo>
                  <a:close/>
                  <a:moveTo>
                    <a:pt x="790" y="90"/>
                  </a:moveTo>
                  <a:cubicBezTo>
                    <a:pt x="803" y="40"/>
                    <a:pt x="803" y="40"/>
                    <a:pt x="803" y="40"/>
                  </a:cubicBezTo>
                  <a:cubicBezTo>
                    <a:pt x="833" y="40"/>
                    <a:pt x="833" y="40"/>
                    <a:pt x="833" y="40"/>
                  </a:cubicBezTo>
                  <a:cubicBezTo>
                    <a:pt x="819" y="90"/>
                    <a:pt x="819" y="90"/>
                    <a:pt x="819" y="90"/>
                  </a:cubicBezTo>
                  <a:lnTo>
                    <a:pt x="790" y="9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1046708">
              <a:off x="10926753" y="3034627"/>
              <a:ext cx="1286002" cy="155325"/>
            </a:xfrm>
            <a:custGeom>
              <a:gdLst>
                <a:gd fmla="*/ 1286002 w 1286002" name="connsiteX0"/>
                <a:gd fmla="*/ 0 h 155325" name="connsiteY0"/>
                <a:gd fmla="*/ 1260785 w 1286002" name="connsiteX1"/>
                <a:gd fmla="*/ 155325 h 155325" name="connsiteY1"/>
                <a:gd fmla="*/ 0 w 1286002" name="connsiteX2"/>
                <a:gd fmla="*/ 155325 h 155325" name="connsiteY2"/>
                <a:gd fmla="*/ 0 w 1286002" name="connsiteX3"/>
                <a:gd fmla="*/ 0 h 1553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55325" w="1286002">
                  <a:moveTo>
                    <a:pt x="1286002" y="0"/>
                  </a:moveTo>
                  <a:lnTo>
                    <a:pt x="1260785" y="155325"/>
                  </a:lnTo>
                  <a:lnTo>
                    <a:pt x="0" y="15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 rot="21076796">
            <a:off x="9013282" y="2601541"/>
            <a:ext cx="3205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进攻时刻 不胜不归</a:t>
            </a:r>
          </a:p>
        </p:txBody>
      </p:sp>
      <p:sp>
        <p:nvSpPr>
          <p:cNvPr id="2" name="矩形 1"/>
          <p:cNvSpPr/>
          <p:nvPr/>
        </p:nvSpPr>
        <p:spPr>
          <a:xfrm>
            <a:off x="9106964" y="5714662"/>
            <a:ext cx="259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部门：LBS事业部一团</a:t>
            </a:r>
          </a:p>
        </p:txBody>
      </p:sp>
      <p:sp>
        <p:nvSpPr>
          <p:cNvPr id="55" name="矩形 54"/>
          <p:cNvSpPr/>
          <p:nvPr/>
        </p:nvSpPr>
        <p:spPr>
          <a:xfrm>
            <a:off x="10168151" y="6225403"/>
            <a:ext cx="15163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日期：201x-x-xx</a:t>
            </a:r>
          </a:p>
        </p:txBody>
      </p:sp>
    </p:spTree>
    <p:extLst>
      <p:ext uri="{BB962C8B-B14F-4D97-AF65-F5344CB8AC3E}">
        <p14:creationId val="3680314150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2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6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6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  <p:bldP grpId="0" spid="2"/>
      <p:bldP grpId="0" spid="5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70027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itchFamily="2" typeface="方正黑体简体"/>
              </a:rPr>
              <a:t>团队建设方案-市场开发</a:t>
            </a:r>
          </a:p>
        </p:txBody>
      </p:sp>
      <p:sp>
        <p:nvSpPr>
          <p:cNvPr id="126" name="Text Box 15"/>
          <p:cNvSpPr txBox="1">
            <a:spLocks noChangeArrowheads="1"/>
          </p:cNvSpPr>
          <p:nvPr/>
        </p:nvSpPr>
        <p:spPr bwMode="auto">
          <a:xfrm>
            <a:off x="7847655" y="3735605"/>
            <a:ext cx="376963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/>
              <a:t>上以商城整体合作为切入点，以阶段性活动为依托，签约为合作商家</a:t>
            </a:r>
          </a:p>
        </p:txBody>
      </p:sp>
      <p:sp>
        <p:nvSpPr>
          <p:cNvPr id="127" name="Text Box 16"/>
          <p:cNvSpPr txBox="1">
            <a:spLocks noChangeArrowheads="1"/>
          </p:cNvSpPr>
          <p:nvPr/>
        </p:nvSpPr>
        <p:spPr bwMode="auto">
          <a:xfrm>
            <a:off x="760513" y="3735605"/>
            <a:ext cx="358243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defRPr>
            </a:lvl1pPr>
          </a:lstStyle>
          <a:p>
            <a:pPr algn="r">
              <a:lnSpc>
                <a:spcPct val="130000"/>
              </a:lnSpc>
            </a:pPr>
            <a:r>
              <a:rPr altLang="en-US" lang="zh-CN"/>
              <a:t>下以新开业的商家，以及规模较小商家，自主开发</a:t>
            </a:r>
          </a:p>
        </p:txBody>
      </p:sp>
      <p:sp>
        <p:nvSpPr>
          <p:cNvPr id="128" name="Text Box 17"/>
          <p:cNvSpPr txBox="1">
            <a:spLocks noChangeArrowheads="1"/>
          </p:cNvSpPr>
          <p:nvPr/>
        </p:nvSpPr>
        <p:spPr bwMode="auto">
          <a:xfrm>
            <a:off x="4124085" y="1975900"/>
            <a:ext cx="394577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defRPr>
            </a:lvl1pPr>
          </a:lstStyle>
          <a:p>
            <a:pPr algn="r">
              <a:lnSpc>
                <a:spcPct val="130000"/>
              </a:lnSpc>
            </a:pPr>
            <a:r>
              <a:rPr altLang="en-US" lang="zh-CN">
                <a:solidFill>
                  <a:schemeClr val="tx2"/>
                </a:solidFill>
              </a:rPr>
              <a:t>人员分配;上两名，下四名，左右两名</a:t>
            </a:r>
          </a:p>
        </p:txBody>
      </p:sp>
      <p:sp>
        <p:nvSpPr>
          <p:cNvPr id="129" name="Text Box 18"/>
          <p:cNvSpPr txBox="1">
            <a:spLocks noChangeArrowheads="1"/>
          </p:cNvSpPr>
          <p:nvPr/>
        </p:nvSpPr>
        <p:spPr bwMode="auto">
          <a:xfrm>
            <a:off x="4150821" y="5845453"/>
            <a:ext cx="3957378" cy="4480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2"/>
                </a:solidFill>
              </a:rPr>
              <a:t>左右结合以连锁品牌为主，横向合作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13785" y="2536635"/>
            <a:ext cx="3203514" cy="3210471"/>
            <a:chOff x="4513785" y="2536635"/>
            <a:chExt cx="3203514" cy="3210471"/>
          </a:xfrm>
        </p:grpSpPr>
        <p:sp>
          <p:nvSpPr>
            <p:cNvPr id="136" name="文本框 135"/>
            <p:cNvSpPr txBox="1">
              <a:spLocks noChangeArrowheads="1"/>
            </p:cNvSpPr>
            <p:nvPr/>
          </p:nvSpPr>
          <p:spPr bwMode="auto">
            <a:xfrm>
              <a:off x="5613325" y="3577602"/>
              <a:ext cx="1082151" cy="1128537"/>
            </a:xfrm>
            <a:custGeom>
              <a:rect b="b" l="l" r="r" t="t"/>
              <a:pathLst>
                <a:path h="585532" w="561465">
                  <a:moveTo>
                    <a:pt x="170832" y="293531"/>
                  </a:moveTo>
                  <a:cubicBezTo>
                    <a:pt x="142257" y="309605"/>
                    <a:pt x="122612" y="325678"/>
                    <a:pt x="111896" y="341752"/>
                  </a:cubicBezTo>
                  <a:cubicBezTo>
                    <a:pt x="111896" y="341752"/>
                    <a:pt x="112789" y="342645"/>
                    <a:pt x="114575" y="344431"/>
                  </a:cubicBezTo>
                  <a:cubicBezTo>
                    <a:pt x="114575" y="346217"/>
                    <a:pt x="114575" y="348003"/>
                    <a:pt x="114575" y="349788"/>
                  </a:cubicBezTo>
                  <a:cubicBezTo>
                    <a:pt x="130649" y="344431"/>
                    <a:pt x="147615" y="335501"/>
                    <a:pt x="165475" y="322999"/>
                  </a:cubicBezTo>
                  <a:cubicBezTo>
                    <a:pt x="170832" y="321213"/>
                    <a:pt x="172618" y="311391"/>
                    <a:pt x="170832" y="293531"/>
                  </a:cubicBezTo>
                  <a:close/>
                  <a:moveTo>
                    <a:pt x="481585" y="274779"/>
                  </a:moveTo>
                  <a:cubicBezTo>
                    <a:pt x="469084" y="276565"/>
                    <a:pt x="458368" y="280137"/>
                    <a:pt x="449439" y="285495"/>
                  </a:cubicBezTo>
                  <a:cubicBezTo>
                    <a:pt x="444081" y="299782"/>
                    <a:pt x="432472" y="328357"/>
                    <a:pt x="414613" y="371220"/>
                  </a:cubicBezTo>
                  <a:cubicBezTo>
                    <a:pt x="403897" y="396223"/>
                    <a:pt x="396753" y="414082"/>
                    <a:pt x="393182" y="424798"/>
                  </a:cubicBezTo>
                  <a:cubicBezTo>
                    <a:pt x="402111" y="455159"/>
                    <a:pt x="415506" y="475697"/>
                    <a:pt x="433365" y="486413"/>
                  </a:cubicBezTo>
                  <a:cubicBezTo>
                    <a:pt x="444081" y="493556"/>
                    <a:pt x="451225" y="490878"/>
                    <a:pt x="454796" y="478376"/>
                  </a:cubicBezTo>
                  <a:cubicBezTo>
                    <a:pt x="474442" y="430156"/>
                    <a:pt x="488729" y="372113"/>
                    <a:pt x="497659" y="304247"/>
                  </a:cubicBezTo>
                  <a:cubicBezTo>
                    <a:pt x="497659" y="286388"/>
                    <a:pt x="492301" y="276565"/>
                    <a:pt x="481585" y="274779"/>
                  </a:cubicBezTo>
                  <a:close/>
                  <a:moveTo>
                    <a:pt x="245842" y="264063"/>
                  </a:moveTo>
                  <a:cubicBezTo>
                    <a:pt x="236912" y="265849"/>
                    <a:pt x="227089" y="270314"/>
                    <a:pt x="216374" y="277458"/>
                  </a:cubicBezTo>
                  <a:cubicBezTo>
                    <a:pt x="216374" y="291746"/>
                    <a:pt x="218160" y="298889"/>
                    <a:pt x="221732" y="298889"/>
                  </a:cubicBezTo>
                  <a:cubicBezTo>
                    <a:pt x="243163" y="291746"/>
                    <a:pt x="252985" y="281923"/>
                    <a:pt x="251200" y="269421"/>
                  </a:cubicBezTo>
                  <a:cubicBezTo>
                    <a:pt x="252985" y="264063"/>
                    <a:pt x="251200" y="262278"/>
                    <a:pt x="245842" y="264063"/>
                  </a:cubicBezTo>
                  <a:close/>
                  <a:moveTo>
                    <a:pt x="219053" y="138155"/>
                  </a:moveTo>
                  <a:cubicBezTo>
                    <a:pt x="210123" y="139941"/>
                    <a:pt x="200300" y="143513"/>
                    <a:pt x="189585" y="148870"/>
                  </a:cubicBezTo>
                  <a:cubicBezTo>
                    <a:pt x="184227" y="150656"/>
                    <a:pt x="180655" y="156907"/>
                    <a:pt x="178869" y="167623"/>
                  </a:cubicBezTo>
                  <a:cubicBezTo>
                    <a:pt x="178869" y="174767"/>
                    <a:pt x="181548" y="177445"/>
                    <a:pt x="186906" y="175660"/>
                  </a:cubicBezTo>
                  <a:cubicBezTo>
                    <a:pt x="206551" y="166730"/>
                    <a:pt x="217267" y="154228"/>
                    <a:pt x="219053" y="138155"/>
                  </a:cubicBezTo>
                  <a:close/>
                  <a:moveTo>
                    <a:pt x="242828" y="24"/>
                  </a:moveTo>
                  <a:cubicBezTo>
                    <a:pt x="256892" y="-311"/>
                    <a:pt x="265934" y="2870"/>
                    <a:pt x="269952" y="9567"/>
                  </a:cubicBezTo>
                  <a:cubicBezTo>
                    <a:pt x="298527" y="30999"/>
                    <a:pt x="311028" y="51537"/>
                    <a:pt x="307457" y="71182"/>
                  </a:cubicBezTo>
                  <a:cubicBezTo>
                    <a:pt x="319958" y="81898"/>
                    <a:pt x="327995" y="90828"/>
                    <a:pt x="331567" y="97971"/>
                  </a:cubicBezTo>
                  <a:cubicBezTo>
                    <a:pt x="336925" y="108687"/>
                    <a:pt x="334246" y="115831"/>
                    <a:pt x="323530" y="119403"/>
                  </a:cubicBezTo>
                  <a:cubicBezTo>
                    <a:pt x="319958" y="121188"/>
                    <a:pt x="313707" y="122974"/>
                    <a:pt x="304778" y="124760"/>
                  </a:cubicBezTo>
                  <a:cubicBezTo>
                    <a:pt x="295848" y="126546"/>
                    <a:pt x="288704" y="128332"/>
                    <a:pt x="283346" y="130118"/>
                  </a:cubicBezTo>
                  <a:cubicBezTo>
                    <a:pt x="261915" y="156907"/>
                    <a:pt x="255664" y="172981"/>
                    <a:pt x="264594" y="178338"/>
                  </a:cubicBezTo>
                  <a:cubicBezTo>
                    <a:pt x="275310" y="194412"/>
                    <a:pt x="271738" y="204235"/>
                    <a:pt x="253878" y="207806"/>
                  </a:cubicBezTo>
                  <a:cubicBezTo>
                    <a:pt x="230661" y="211378"/>
                    <a:pt x="219946" y="221201"/>
                    <a:pt x="221732" y="237274"/>
                  </a:cubicBezTo>
                  <a:cubicBezTo>
                    <a:pt x="239591" y="233703"/>
                    <a:pt x="249414" y="231024"/>
                    <a:pt x="251200" y="229238"/>
                  </a:cubicBezTo>
                  <a:cubicBezTo>
                    <a:pt x="258343" y="223880"/>
                    <a:pt x="269059" y="224773"/>
                    <a:pt x="283346" y="231917"/>
                  </a:cubicBezTo>
                  <a:cubicBezTo>
                    <a:pt x="308350" y="246204"/>
                    <a:pt x="318172" y="261385"/>
                    <a:pt x="312814" y="277458"/>
                  </a:cubicBezTo>
                  <a:cubicBezTo>
                    <a:pt x="336032" y="259599"/>
                    <a:pt x="367285" y="241739"/>
                    <a:pt x="406576" y="223880"/>
                  </a:cubicBezTo>
                  <a:cubicBezTo>
                    <a:pt x="408362" y="216736"/>
                    <a:pt x="411041" y="205128"/>
                    <a:pt x="414613" y="189054"/>
                  </a:cubicBezTo>
                  <a:cubicBezTo>
                    <a:pt x="416399" y="181910"/>
                    <a:pt x="417292" y="177445"/>
                    <a:pt x="417292" y="175660"/>
                  </a:cubicBezTo>
                  <a:cubicBezTo>
                    <a:pt x="419078" y="168516"/>
                    <a:pt x="417292" y="164051"/>
                    <a:pt x="411934" y="162265"/>
                  </a:cubicBezTo>
                  <a:cubicBezTo>
                    <a:pt x="406576" y="162265"/>
                    <a:pt x="400325" y="164944"/>
                    <a:pt x="393182" y="170302"/>
                  </a:cubicBezTo>
                  <a:cubicBezTo>
                    <a:pt x="389610" y="175660"/>
                    <a:pt x="388717" y="174767"/>
                    <a:pt x="390503" y="167623"/>
                  </a:cubicBezTo>
                  <a:cubicBezTo>
                    <a:pt x="399432" y="142620"/>
                    <a:pt x="411041" y="131011"/>
                    <a:pt x="425328" y="132797"/>
                  </a:cubicBezTo>
                  <a:cubicBezTo>
                    <a:pt x="457475" y="139941"/>
                    <a:pt x="473549" y="155121"/>
                    <a:pt x="473549" y="178338"/>
                  </a:cubicBezTo>
                  <a:cubicBezTo>
                    <a:pt x="468191" y="190840"/>
                    <a:pt x="464619" y="201556"/>
                    <a:pt x="462833" y="210485"/>
                  </a:cubicBezTo>
                  <a:cubicBezTo>
                    <a:pt x="486050" y="203342"/>
                    <a:pt x="513732" y="215843"/>
                    <a:pt x="545879" y="247990"/>
                  </a:cubicBezTo>
                  <a:cubicBezTo>
                    <a:pt x="560167" y="267635"/>
                    <a:pt x="564632" y="285495"/>
                    <a:pt x="559274" y="301568"/>
                  </a:cubicBezTo>
                  <a:cubicBezTo>
                    <a:pt x="548558" y="319428"/>
                    <a:pt x="540521" y="344431"/>
                    <a:pt x="535164" y="376578"/>
                  </a:cubicBezTo>
                  <a:cubicBezTo>
                    <a:pt x="513732" y="478376"/>
                    <a:pt x="489622" y="539098"/>
                    <a:pt x="462833" y="558743"/>
                  </a:cubicBezTo>
                  <a:cubicBezTo>
                    <a:pt x="452117" y="571245"/>
                    <a:pt x="442295" y="571245"/>
                    <a:pt x="433365" y="558743"/>
                  </a:cubicBezTo>
                  <a:cubicBezTo>
                    <a:pt x="410148" y="544456"/>
                    <a:pt x="391396" y="509630"/>
                    <a:pt x="377108" y="454266"/>
                  </a:cubicBezTo>
                  <a:cubicBezTo>
                    <a:pt x="336032" y="523917"/>
                    <a:pt x="296741" y="565887"/>
                    <a:pt x="259236" y="580174"/>
                  </a:cubicBezTo>
                  <a:cubicBezTo>
                    <a:pt x="248521" y="587318"/>
                    <a:pt x="246735" y="585532"/>
                    <a:pt x="253878" y="574817"/>
                  </a:cubicBezTo>
                  <a:cubicBezTo>
                    <a:pt x="303885" y="531954"/>
                    <a:pt x="344961" y="442657"/>
                    <a:pt x="377108" y="306926"/>
                  </a:cubicBezTo>
                  <a:cubicBezTo>
                    <a:pt x="339603" y="308712"/>
                    <a:pt x="317279" y="303354"/>
                    <a:pt x="310135" y="290853"/>
                  </a:cubicBezTo>
                  <a:cubicBezTo>
                    <a:pt x="294062" y="301568"/>
                    <a:pt x="281560" y="311391"/>
                    <a:pt x="272631" y="320320"/>
                  </a:cubicBezTo>
                  <a:cubicBezTo>
                    <a:pt x="276203" y="329250"/>
                    <a:pt x="274417" y="335501"/>
                    <a:pt x="267273" y="339073"/>
                  </a:cubicBezTo>
                  <a:cubicBezTo>
                    <a:pt x="251200" y="348003"/>
                    <a:pt x="234233" y="360504"/>
                    <a:pt x="216374" y="376578"/>
                  </a:cubicBezTo>
                  <a:cubicBezTo>
                    <a:pt x="218160" y="378363"/>
                    <a:pt x="218160" y="380149"/>
                    <a:pt x="216374" y="381935"/>
                  </a:cubicBezTo>
                  <a:cubicBezTo>
                    <a:pt x="216374" y="383721"/>
                    <a:pt x="216374" y="384614"/>
                    <a:pt x="216374" y="384614"/>
                  </a:cubicBezTo>
                  <a:cubicBezTo>
                    <a:pt x="225303" y="384614"/>
                    <a:pt x="233340" y="381935"/>
                    <a:pt x="240484" y="376578"/>
                  </a:cubicBezTo>
                  <a:cubicBezTo>
                    <a:pt x="256557" y="369434"/>
                    <a:pt x="277989" y="368541"/>
                    <a:pt x="304778" y="373899"/>
                  </a:cubicBezTo>
                  <a:cubicBezTo>
                    <a:pt x="313707" y="375685"/>
                    <a:pt x="320851" y="382828"/>
                    <a:pt x="326209" y="395330"/>
                  </a:cubicBezTo>
                  <a:cubicBezTo>
                    <a:pt x="331567" y="406045"/>
                    <a:pt x="328888" y="412296"/>
                    <a:pt x="318172" y="414082"/>
                  </a:cubicBezTo>
                  <a:cubicBezTo>
                    <a:pt x="298527" y="417654"/>
                    <a:pt x="283346" y="416761"/>
                    <a:pt x="272631" y="411403"/>
                  </a:cubicBezTo>
                  <a:cubicBezTo>
                    <a:pt x="258343" y="406045"/>
                    <a:pt x="237805" y="409617"/>
                    <a:pt x="211016" y="422119"/>
                  </a:cubicBezTo>
                  <a:cubicBezTo>
                    <a:pt x="209230" y="445336"/>
                    <a:pt x="206551" y="489985"/>
                    <a:pt x="202979" y="556064"/>
                  </a:cubicBezTo>
                  <a:cubicBezTo>
                    <a:pt x="204765" y="548921"/>
                    <a:pt x="204765" y="555171"/>
                    <a:pt x="202979" y="574817"/>
                  </a:cubicBezTo>
                  <a:cubicBezTo>
                    <a:pt x="202979" y="580174"/>
                    <a:pt x="201193" y="583746"/>
                    <a:pt x="197621" y="585532"/>
                  </a:cubicBezTo>
                  <a:cubicBezTo>
                    <a:pt x="194050" y="585532"/>
                    <a:pt x="191371" y="583746"/>
                    <a:pt x="189585" y="580174"/>
                  </a:cubicBezTo>
                  <a:cubicBezTo>
                    <a:pt x="173511" y="562315"/>
                    <a:pt x="166368" y="546242"/>
                    <a:pt x="168153" y="531954"/>
                  </a:cubicBezTo>
                  <a:cubicBezTo>
                    <a:pt x="168153" y="496235"/>
                    <a:pt x="167260" y="464088"/>
                    <a:pt x="165475" y="435513"/>
                  </a:cubicBezTo>
                  <a:cubicBezTo>
                    <a:pt x="133328" y="449801"/>
                    <a:pt x="104753" y="468553"/>
                    <a:pt x="79750" y="491770"/>
                  </a:cubicBezTo>
                  <a:cubicBezTo>
                    <a:pt x="52960" y="509630"/>
                    <a:pt x="28850" y="511416"/>
                    <a:pt x="7419" y="497128"/>
                  </a:cubicBezTo>
                  <a:cubicBezTo>
                    <a:pt x="-3297" y="486413"/>
                    <a:pt x="-2404" y="474804"/>
                    <a:pt x="10098" y="462303"/>
                  </a:cubicBezTo>
                  <a:cubicBezTo>
                    <a:pt x="15456" y="458731"/>
                    <a:pt x="17242" y="459624"/>
                    <a:pt x="15456" y="464981"/>
                  </a:cubicBezTo>
                  <a:cubicBezTo>
                    <a:pt x="15456" y="468553"/>
                    <a:pt x="19921" y="467660"/>
                    <a:pt x="28850" y="462303"/>
                  </a:cubicBezTo>
                  <a:cubicBezTo>
                    <a:pt x="55639" y="444443"/>
                    <a:pt x="83321" y="428370"/>
                    <a:pt x="111896" y="414082"/>
                  </a:cubicBezTo>
                  <a:cubicBezTo>
                    <a:pt x="131542" y="406938"/>
                    <a:pt x="145829" y="395330"/>
                    <a:pt x="154759" y="379256"/>
                  </a:cubicBezTo>
                  <a:cubicBezTo>
                    <a:pt x="120826" y="397116"/>
                    <a:pt x="99395" y="399795"/>
                    <a:pt x="90465" y="387293"/>
                  </a:cubicBezTo>
                  <a:cubicBezTo>
                    <a:pt x="67248" y="356932"/>
                    <a:pt x="52068" y="324785"/>
                    <a:pt x="44924" y="290853"/>
                  </a:cubicBezTo>
                  <a:cubicBezTo>
                    <a:pt x="43138" y="285495"/>
                    <a:pt x="43138" y="281923"/>
                    <a:pt x="44924" y="280137"/>
                  </a:cubicBezTo>
                  <a:cubicBezTo>
                    <a:pt x="46710" y="278351"/>
                    <a:pt x="49389" y="278351"/>
                    <a:pt x="52960" y="280137"/>
                  </a:cubicBezTo>
                  <a:cubicBezTo>
                    <a:pt x="61890" y="285495"/>
                    <a:pt x="72606" y="293531"/>
                    <a:pt x="85107" y="304247"/>
                  </a:cubicBezTo>
                  <a:cubicBezTo>
                    <a:pt x="88679" y="309605"/>
                    <a:pt x="92251" y="313177"/>
                    <a:pt x="95823" y="314963"/>
                  </a:cubicBezTo>
                  <a:cubicBezTo>
                    <a:pt x="115468" y="291746"/>
                    <a:pt x="138686" y="270314"/>
                    <a:pt x="165475" y="250669"/>
                  </a:cubicBezTo>
                  <a:cubicBezTo>
                    <a:pt x="142257" y="259599"/>
                    <a:pt x="129756" y="258706"/>
                    <a:pt x="127970" y="247990"/>
                  </a:cubicBezTo>
                  <a:cubicBezTo>
                    <a:pt x="115468" y="226559"/>
                    <a:pt x="113682" y="214057"/>
                    <a:pt x="122612" y="210485"/>
                  </a:cubicBezTo>
                  <a:cubicBezTo>
                    <a:pt x="126184" y="208699"/>
                    <a:pt x="127970" y="205128"/>
                    <a:pt x="127970" y="199770"/>
                  </a:cubicBezTo>
                  <a:cubicBezTo>
                    <a:pt x="94037" y="208699"/>
                    <a:pt x="69927" y="200663"/>
                    <a:pt x="55639" y="175660"/>
                  </a:cubicBezTo>
                  <a:cubicBezTo>
                    <a:pt x="50282" y="163158"/>
                    <a:pt x="52960" y="156907"/>
                    <a:pt x="63676" y="156907"/>
                  </a:cubicBezTo>
                  <a:cubicBezTo>
                    <a:pt x="72606" y="160479"/>
                    <a:pt x="93144" y="149763"/>
                    <a:pt x="125291" y="124760"/>
                  </a:cubicBezTo>
                  <a:cubicBezTo>
                    <a:pt x="119933" y="99757"/>
                    <a:pt x="111896" y="79219"/>
                    <a:pt x="101181" y="63145"/>
                  </a:cubicBezTo>
                  <a:cubicBezTo>
                    <a:pt x="99395" y="59574"/>
                    <a:pt x="99395" y="56002"/>
                    <a:pt x="101181" y="52430"/>
                  </a:cubicBezTo>
                  <a:cubicBezTo>
                    <a:pt x="102967" y="50644"/>
                    <a:pt x="105646" y="51537"/>
                    <a:pt x="109218" y="55109"/>
                  </a:cubicBezTo>
                  <a:cubicBezTo>
                    <a:pt x="116361" y="60467"/>
                    <a:pt x="125291" y="64038"/>
                    <a:pt x="136007" y="65824"/>
                  </a:cubicBezTo>
                  <a:cubicBezTo>
                    <a:pt x="159224" y="71182"/>
                    <a:pt x="175297" y="81898"/>
                    <a:pt x="184227" y="97971"/>
                  </a:cubicBezTo>
                  <a:cubicBezTo>
                    <a:pt x="194943" y="97971"/>
                    <a:pt x="208337" y="94399"/>
                    <a:pt x="224410" y="87256"/>
                  </a:cubicBezTo>
                  <a:cubicBezTo>
                    <a:pt x="233340" y="87256"/>
                    <a:pt x="237805" y="81898"/>
                    <a:pt x="237805" y="71182"/>
                  </a:cubicBezTo>
                  <a:cubicBezTo>
                    <a:pt x="244949" y="46179"/>
                    <a:pt x="239591" y="26534"/>
                    <a:pt x="221732" y="12246"/>
                  </a:cubicBezTo>
                  <a:cubicBezTo>
                    <a:pt x="218160" y="10460"/>
                    <a:pt x="216374" y="8674"/>
                    <a:pt x="216374" y="6888"/>
                  </a:cubicBezTo>
                  <a:cubicBezTo>
                    <a:pt x="218160" y="5103"/>
                    <a:pt x="221732" y="3317"/>
                    <a:pt x="227089" y="1531"/>
                  </a:cubicBezTo>
                  <a:cubicBezTo>
                    <a:pt x="232894" y="638"/>
                    <a:pt x="238140" y="135"/>
                    <a:pt x="242828" y="24"/>
                  </a:cubicBez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5400">
                <a:solidFill>
                  <a:srgbClr val="0085D0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 rot="5400000">
              <a:off x="4510306" y="2540114"/>
              <a:ext cx="3210471" cy="3203514"/>
              <a:chOff x="4167885" y="2682629"/>
              <a:chExt cx="2716159" cy="2710273"/>
            </a:xfrm>
          </p:grpSpPr>
          <p:sp>
            <p:nvSpPr>
              <p:cNvPr id="130" name="Freeform 6"/>
              <p:cNvSpPr/>
              <p:nvPr/>
            </p:nvSpPr>
            <p:spPr bwMode="auto">
              <a:xfrm>
                <a:off x="4167885" y="3238810"/>
                <a:ext cx="791600" cy="1603800"/>
              </a:xfrm>
              <a:custGeom>
                <a:gdLst>
                  <a:gd fmla="*/ 27 w 114" name="T0"/>
                  <a:gd fmla="*/ 96 h 231" name="T1"/>
                  <a:gd fmla="*/ 0 w 114" name="T2"/>
                  <a:gd fmla="*/ 117 h 231" name="T3"/>
                  <a:gd fmla="*/ 27 w 114" name="T4"/>
                  <a:gd fmla="*/ 137 h 231" name="T5"/>
                  <a:gd fmla="*/ 70 w 114" name="T6"/>
                  <a:gd fmla="*/ 231 h 231" name="T7"/>
                  <a:gd fmla="*/ 111 w 114" name="T8"/>
                  <a:gd fmla="*/ 190 h 231" name="T9"/>
                  <a:gd fmla="*/ 84 w 114" name="T10"/>
                  <a:gd fmla="*/ 117 h 231" name="T11"/>
                  <a:gd fmla="*/ 114 w 114" name="T12"/>
                  <a:gd fmla="*/ 41 h 231" name="T13"/>
                  <a:gd fmla="*/ 73 w 114" name="T14"/>
                  <a:gd fmla="*/ 0 h 231" name="T15"/>
                  <a:gd fmla="*/ 27 w 114" name="T16"/>
                  <a:gd fmla="*/ 96 h 23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1" w="114">
                    <a:moveTo>
                      <a:pt x="27" y="96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32" y="173"/>
                      <a:pt x="47" y="205"/>
                      <a:pt x="70" y="23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94" y="170"/>
                      <a:pt x="84" y="145"/>
                      <a:pt x="84" y="117"/>
                    </a:cubicBezTo>
                    <a:cubicBezTo>
                      <a:pt x="84" y="87"/>
                      <a:pt x="95" y="61"/>
                      <a:pt x="114" y="4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48" y="25"/>
                      <a:pt x="32" y="59"/>
                      <a:pt x="27" y="96"/>
                    </a:cubicBezTo>
                    <a:close/>
                  </a:path>
                </a:pathLst>
              </a:custGeom>
              <a:solidFill>
                <a:srgbClr val="485B6C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4694638" y="4601302"/>
                <a:ext cx="1653827" cy="791600"/>
              </a:xfrm>
              <a:custGeom>
                <a:gdLst>
                  <a:gd fmla="*/ 41 w 238" name="T0"/>
                  <a:gd fmla="*/ 0 h 114" name="T1"/>
                  <a:gd fmla="*/ 0 w 238" name="T2"/>
                  <a:gd fmla="*/ 41 h 114" name="T3"/>
                  <a:gd fmla="*/ 102 w 238" name="T4"/>
                  <a:gd fmla="*/ 91 h 114" name="T5"/>
                  <a:gd fmla="*/ 119 w 238" name="T6"/>
                  <a:gd fmla="*/ 114 h 114" name="T7"/>
                  <a:gd fmla="*/ 136 w 238" name="T8"/>
                  <a:gd fmla="*/ 91 h 114" name="T9"/>
                  <a:gd fmla="*/ 238 w 238" name="T10"/>
                  <a:gd fmla="*/ 45 h 114" name="T11"/>
                  <a:gd fmla="*/ 197 w 238" name="T12"/>
                  <a:gd fmla="*/ 4 h 114" name="T13"/>
                  <a:gd fmla="*/ 121 w 238" name="T14"/>
                  <a:gd fmla="*/ 34 h 114" name="T15"/>
                  <a:gd fmla="*/ 41 w 238" name="T16"/>
                  <a:gd fmla="*/ 0 h 1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4" w="238">
                    <a:moveTo>
                      <a:pt x="4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6" y="68"/>
                      <a:pt x="62" y="86"/>
                      <a:pt x="102" y="91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76" y="88"/>
                      <a:pt x="211" y="71"/>
                      <a:pt x="238" y="45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77" y="23"/>
                      <a:pt x="151" y="34"/>
                      <a:pt x="121" y="34"/>
                    </a:cubicBezTo>
                    <a:cubicBezTo>
                      <a:pt x="90" y="34"/>
                      <a:pt x="61" y="21"/>
                      <a:pt x="41" y="0"/>
                    </a:cubicBezTo>
                    <a:close/>
                  </a:path>
                </a:pathLst>
              </a:custGeom>
              <a:solidFill>
                <a:srgbClr val="0085D0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8"/>
              <p:cNvSpPr/>
              <p:nvPr/>
            </p:nvSpPr>
            <p:spPr bwMode="auto">
              <a:xfrm>
                <a:off x="4718180" y="2682629"/>
                <a:ext cx="1609686" cy="791600"/>
              </a:xfrm>
              <a:custGeom>
                <a:gdLst>
                  <a:gd fmla="*/ 116 w 232" name="T0"/>
                  <a:gd fmla="*/ 0 h 114" name="T1"/>
                  <a:gd fmla="*/ 95 w 232" name="T2"/>
                  <a:gd fmla="*/ 27 h 114" name="T3"/>
                  <a:gd fmla="*/ 0 w 232" name="T4"/>
                  <a:gd fmla="*/ 73 h 114" name="T5"/>
                  <a:gd fmla="*/ 41 w 232" name="T6"/>
                  <a:gd fmla="*/ 114 h 114" name="T7"/>
                  <a:gd fmla="*/ 118 w 232" name="T8"/>
                  <a:gd fmla="*/ 84 h 114" name="T9"/>
                  <a:gd fmla="*/ 191 w 232" name="T10"/>
                  <a:gd fmla="*/ 110 h 114" name="T11"/>
                  <a:gd fmla="*/ 232 w 232" name="T12"/>
                  <a:gd fmla="*/ 69 h 114" name="T13"/>
                  <a:gd fmla="*/ 136 w 232" name="T14"/>
                  <a:gd fmla="*/ 27 h 114" name="T15"/>
                  <a:gd fmla="*/ 116 w 232" name="T16"/>
                  <a:gd fmla="*/ 0 h 11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4" w="231">
                    <a:moveTo>
                      <a:pt x="116" y="0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59" y="32"/>
                      <a:pt x="25" y="49"/>
                      <a:pt x="0" y="7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61" y="95"/>
                      <a:pt x="88" y="84"/>
                      <a:pt x="118" y="84"/>
                    </a:cubicBezTo>
                    <a:cubicBezTo>
                      <a:pt x="146" y="84"/>
                      <a:pt x="171" y="94"/>
                      <a:pt x="191" y="110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06" y="46"/>
                      <a:pt x="173" y="30"/>
                      <a:pt x="136" y="27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85D0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9"/>
              <p:cNvSpPr/>
              <p:nvPr/>
            </p:nvSpPr>
            <p:spPr bwMode="auto">
              <a:xfrm>
                <a:off x="6092444" y="3203497"/>
                <a:ext cx="791600" cy="1668541"/>
              </a:xfrm>
              <a:custGeom>
                <a:gdLst>
                  <a:gd fmla="*/ 91 w 114" name="T0"/>
                  <a:gd fmla="*/ 104 h 240" name="T1"/>
                  <a:gd fmla="*/ 41 w 114" name="T2"/>
                  <a:gd fmla="*/ 0 h 240" name="T3"/>
                  <a:gd fmla="*/ 0 w 114" name="T4"/>
                  <a:gd fmla="*/ 41 h 240" name="T5"/>
                  <a:gd fmla="*/ 33 w 114" name="T6"/>
                  <a:gd fmla="*/ 122 h 240" name="T7"/>
                  <a:gd fmla="*/ 3 w 114" name="T8"/>
                  <a:gd fmla="*/ 199 h 240" name="T9"/>
                  <a:gd fmla="*/ 44 w 114" name="T10"/>
                  <a:gd fmla="*/ 240 h 240" name="T11"/>
                  <a:gd fmla="*/ 90 w 114" name="T12"/>
                  <a:gd fmla="*/ 139 h 240" name="T13"/>
                  <a:gd fmla="*/ 114 w 114" name="T14"/>
                  <a:gd fmla="*/ 122 h 240" name="T15"/>
                  <a:gd fmla="*/ 91 w 114" name="T16"/>
                  <a:gd fmla="*/ 104 h 2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0" w="114">
                    <a:moveTo>
                      <a:pt x="91" y="104"/>
                    </a:moveTo>
                    <a:cubicBezTo>
                      <a:pt x="86" y="64"/>
                      <a:pt x="68" y="27"/>
                      <a:pt x="41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0" y="62"/>
                      <a:pt x="33" y="90"/>
                      <a:pt x="33" y="122"/>
                    </a:cubicBezTo>
                    <a:cubicBezTo>
                      <a:pt x="33" y="152"/>
                      <a:pt x="22" y="179"/>
                      <a:pt x="3" y="199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69" y="213"/>
                      <a:pt x="87" y="178"/>
                      <a:pt x="90" y="139"/>
                    </a:cubicBezTo>
                    <a:cubicBezTo>
                      <a:pt x="114" y="122"/>
                      <a:pt x="114" y="122"/>
                      <a:pt x="114" y="122"/>
                    </a:cubicBezTo>
                    <a:lnTo>
                      <a:pt x="91" y="104"/>
                    </a:lnTo>
                    <a:close/>
                  </a:path>
                </a:pathLst>
              </a:custGeom>
              <a:solidFill>
                <a:srgbClr val="485B6C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44718357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  <p:bldP grpId="0" spid="127"/>
      <p:bldP grpId="0" spid="128"/>
      <p:bldP grpId="0" spid="1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70027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itchFamily="2" typeface="方正黑体简体"/>
              </a:rPr>
              <a:t>团队建设方案-工作计划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1573122" y="4258365"/>
            <a:ext cx="2846144" cy="1025508"/>
            <a:chOff x="1573122" y="4258365"/>
            <a:chExt cx="2846144" cy="1025508"/>
          </a:xfrm>
        </p:grpSpPr>
        <p:sp>
          <p:nvSpPr>
            <p:cNvPr id="2" name="矩形 1"/>
            <p:cNvSpPr/>
            <p:nvPr/>
          </p:nvSpPr>
          <p:spPr>
            <a:xfrm>
              <a:off x="2832976" y="4914541"/>
              <a:ext cx="1440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9月27、28日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1573122" y="4258364"/>
              <a:ext cx="2846144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勒泰大扫除，分类整理整理汇总商家明细，将商家分配到人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2700084" y="2112224"/>
            <a:ext cx="7091932" cy="1112939"/>
            <a:chOff x="2700084" y="2112224"/>
            <a:chExt cx="7091932" cy="1112939"/>
          </a:xfrm>
        </p:grpSpPr>
        <p:sp>
          <p:nvSpPr>
            <p:cNvPr id="3" name="矩形 2"/>
            <p:cNvSpPr/>
            <p:nvPr/>
          </p:nvSpPr>
          <p:spPr>
            <a:xfrm>
              <a:off x="5563448" y="2855831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10月份节点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700084" y="2112224"/>
              <a:ext cx="7091932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第二、三周：上对接商场策划活动，并跟进白名单，下及时跟进中长尾，左右同时跟进连锁商家！第四周初，举办活动，大力地推，并总结经验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8036172" y="4271956"/>
            <a:ext cx="2549592" cy="1033466"/>
            <a:chOff x="8036172" y="4271956"/>
            <a:chExt cx="2549592" cy="1033466"/>
          </a:xfrm>
        </p:grpSpPr>
        <p:sp>
          <p:nvSpPr>
            <p:cNvPr id="123" name="矩形 122"/>
            <p:cNvSpPr/>
            <p:nvPr/>
          </p:nvSpPr>
          <p:spPr>
            <a:xfrm>
              <a:off x="8036173" y="4936090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11月份节点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8076776" y="4271956"/>
              <a:ext cx="2508989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将商圈地推效应，向周边蔓延，并对第二个目标进行侦测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443338" y="3321050"/>
            <a:ext cx="3599621" cy="3829050"/>
            <a:chOff x="4443338" y="3321050"/>
            <a:chExt cx="3599621" cy="3829050"/>
          </a:xfrm>
        </p:grpSpPr>
        <p:sp>
          <p:nvSpPr>
            <p:cNvPr id="155" name="等腰三角形 154"/>
            <p:cNvSpPr/>
            <p:nvPr/>
          </p:nvSpPr>
          <p:spPr>
            <a:xfrm>
              <a:off x="6145869" y="3321050"/>
              <a:ext cx="194560" cy="16772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443338" y="3670787"/>
              <a:ext cx="3599621" cy="3479313"/>
              <a:chOff x="4443338" y="3670787"/>
              <a:chExt cx="3599621" cy="3479313"/>
            </a:xfrm>
          </p:grpSpPr>
          <p:sp>
            <p:nvSpPr>
              <p:cNvPr id="128" name="空心弧 127"/>
              <p:cNvSpPr/>
              <p:nvPr/>
            </p:nvSpPr>
            <p:spPr>
              <a:xfrm>
                <a:off x="4668928" y="3670787"/>
                <a:ext cx="3126080" cy="3126081"/>
              </a:xfrm>
              <a:prstGeom prst="blockArc">
                <a:avLst>
                  <a:gd fmla="val 10800000" name="adj1"/>
                  <a:gd fmla="val 0" name="adj2"/>
                  <a:gd fmla="val 4000" name="adj3"/>
                </a:avLst>
              </a:prstGeom>
              <a:solidFill>
                <a:srgbClr val="00B3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reeform 5"/>
              <p:cNvSpPr/>
              <p:nvPr/>
            </p:nvSpPr>
            <p:spPr bwMode="auto">
              <a:xfrm>
                <a:off x="5654920" y="6105394"/>
                <a:ext cx="780930" cy="977114"/>
              </a:xfrm>
              <a:custGeom>
                <a:gdLst>
                  <a:gd fmla="*/ 607 w 607" name="T0"/>
                  <a:gd fmla="*/ 748 h 760" name="T1"/>
                  <a:gd fmla="*/ 595 w 607" name="T2"/>
                  <a:gd fmla="*/ 760 h 760" name="T3"/>
                  <a:gd fmla="*/ 13 w 607" name="T4"/>
                  <a:gd fmla="*/ 760 h 760" name="T5"/>
                  <a:gd fmla="*/ 0 w 607" name="T6"/>
                  <a:gd fmla="*/ 748 h 760" name="T7"/>
                  <a:gd fmla="*/ 0 w 607" name="T8"/>
                  <a:gd fmla="*/ 11 h 760" name="T9"/>
                  <a:gd fmla="*/ 13 w 607" name="T10"/>
                  <a:gd fmla="*/ 0 h 760" name="T11"/>
                  <a:gd fmla="*/ 595 w 607" name="T12"/>
                  <a:gd fmla="*/ 0 h 760" name="T13"/>
                  <a:gd fmla="*/ 607 w 607" name="T14"/>
                  <a:gd fmla="*/ 11 h 760" name="T15"/>
                  <a:gd fmla="*/ 607 w 607" name="T16"/>
                  <a:gd fmla="*/ 748 h 76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60" w="607">
                    <a:moveTo>
                      <a:pt x="607" y="748"/>
                    </a:moveTo>
                    <a:cubicBezTo>
                      <a:pt x="607" y="755"/>
                      <a:pt x="602" y="760"/>
                      <a:pt x="595" y="760"/>
                    </a:cubicBezTo>
                    <a:cubicBezTo>
                      <a:pt x="13" y="760"/>
                      <a:pt x="13" y="760"/>
                      <a:pt x="13" y="760"/>
                    </a:cubicBezTo>
                    <a:cubicBezTo>
                      <a:pt x="6" y="760"/>
                      <a:pt x="0" y="755"/>
                      <a:pt x="0" y="74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595" y="0"/>
                      <a:pt x="595" y="0"/>
                      <a:pt x="595" y="0"/>
                    </a:cubicBezTo>
                    <a:cubicBezTo>
                      <a:pt x="602" y="0"/>
                      <a:pt x="607" y="5"/>
                      <a:pt x="607" y="11"/>
                    </a:cubicBezTo>
                    <a:lnTo>
                      <a:pt x="607" y="748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6"/>
              <p:cNvSpPr/>
              <p:nvPr/>
            </p:nvSpPr>
            <p:spPr bwMode="auto">
              <a:xfrm>
                <a:off x="5458193" y="5430436"/>
                <a:ext cx="1177101" cy="1176015"/>
              </a:xfrm>
              <a:custGeom>
                <a:gdLst>
                  <a:gd fmla="*/ 359 w 915" name="T0"/>
                  <a:gd fmla="*/ 0 h 915" name="T1"/>
                  <a:gd fmla="*/ 54 w 915" name="T2"/>
                  <a:gd fmla="*/ 305 h 915" name="T3"/>
                  <a:gd fmla="*/ 54 w 915" name="T4"/>
                  <a:gd fmla="*/ 502 h 915" name="T5"/>
                  <a:gd fmla="*/ 413 w 915" name="T6"/>
                  <a:gd fmla="*/ 860 h 915" name="T7"/>
                  <a:gd fmla="*/ 610 w 915" name="T8"/>
                  <a:gd fmla="*/ 861 h 915" name="T9"/>
                  <a:gd fmla="*/ 915 w 915" name="T10"/>
                  <a:gd fmla="*/ 556 h 915" name="T11"/>
                  <a:gd fmla="*/ 359 w 915" name="T12"/>
                  <a:gd fmla="*/ 0 h 9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5" w="915">
                    <a:moveTo>
                      <a:pt x="359" y="0"/>
                    </a:moveTo>
                    <a:cubicBezTo>
                      <a:pt x="54" y="305"/>
                      <a:pt x="54" y="305"/>
                      <a:pt x="54" y="305"/>
                    </a:cubicBezTo>
                    <a:cubicBezTo>
                      <a:pt x="0" y="359"/>
                      <a:pt x="0" y="448"/>
                      <a:pt x="54" y="502"/>
                    </a:cubicBezTo>
                    <a:cubicBezTo>
                      <a:pt x="413" y="860"/>
                      <a:pt x="413" y="860"/>
                      <a:pt x="413" y="860"/>
                    </a:cubicBezTo>
                    <a:cubicBezTo>
                      <a:pt x="467" y="915"/>
                      <a:pt x="555" y="915"/>
                      <a:pt x="610" y="861"/>
                    </a:cubicBezTo>
                    <a:cubicBezTo>
                      <a:pt x="915" y="556"/>
                      <a:pt x="915" y="556"/>
                      <a:pt x="915" y="556"/>
                    </a:cubicBez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6265752" y="4591357"/>
                <a:ext cx="851578" cy="851035"/>
              </a:xfrm>
              <a:custGeom>
                <a:gdLst>
                  <a:gd fmla="*/ 171 w 662" name="T0"/>
                  <a:gd fmla="*/ 630 h 662" name="T1"/>
                  <a:gd fmla="*/ 55 w 662" name="T2"/>
                  <a:gd fmla="*/ 630 h 662" name="T3"/>
                  <a:gd fmla="*/ 32 w 662" name="T4"/>
                  <a:gd fmla="*/ 607 h 662" name="T5"/>
                  <a:gd fmla="*/ 32 w 662" name="T6"/>
                  <a:gd fmla="*/ 491 h 662" name="T7"/>
                  <a:gd fmla="*/ 491 w 662" name="T8"/>
                  <a:gd fmla="*/ 31 h 662" name="T9"/>
                  <a:gd fmla="*/ 607 w 662" name="T10"/>
                  <a:gd fmla="*/ 32 h 662" name="T11"/>
                  <a:gd fmla="*/ 630 w 662" name="T12"/>
                  <a:gd fmla="*/ 55 h 662" name="T13"/>
                  <a:gd fmla="*/ 631 w 662" name="T14"/>
                  <a:gd fmla="*/ 171 h 662" name="T15"/>
                  <a:gd fmla="*/ 171 w 662" name="T16"/>
                  <a:gd fmla="*/ 630 h 66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2" w="662">
                    <a:moveTo>
                      <a:pt x="171" y="630"/>
                    </a:moveTo>
                    <a:cubicBezTo>
                      <a:pt x="140" y="662"/>
                      <a:pt x="88" y="662"/>
                      <a:pt x="55" y="630"/>
                    </a:cubicBezTo>
                    <a:cubicBezTo>
                      <a:pt x="32" y="607"/>
                      <a:pt x="32" y="607"/>
                      <a:pt x="32" y="607"/>
                    </a:cubicBezTo>
                    <a:cubicBezTo>
                      <a:pt x="0" y="574"/>
                      <a:pt x="0" y="522"/>
                      <a:pt x="32" y="491"/>
                    </a:cubicBezTo>
                    <a:cubicBezTo>
                      <a:pt x="491" y="31"/>
                      <a:pt x="491" y="31"/>
                      <a:pt x="491" y="31"/>
                    </a:cubicBezTo>
                    <a:cubicBezTo>
                      <a:pt x="523" y="0"/>
                      <a:pt x="575" y="0"/>
                      <a:pt x="607" y="32"/>
                    </a:cubicBezTo>
                    <a:cubicBezTo>
                      <a:pt x="630" y="55"/>
                      <a:pt x="630" y="55"/>
                      <a:pt x="630" y="55"/>
                    </a:cubicBezTo>
                    <a:cubicBezTo>
                      <a:pt x="662" y="87"/>
                      <a:pt x="662" y="139"/>
                      <a:pt x="631" y="171"/>
                    </a:cubicBezTo>
                    <a:lnTo>
                      <a:pt x="171" y="630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8"/>
              <p:cNvSpPr/>
              <p:nvPr/>
            </p:nvSpPr>
            <p:spPr bwMode="auto">
              <a:xfrm>
                <a:off x="5685896" y="4179970"/>
                <a:ext cx="1107540" cy="1980857"/>
              </a:xfrm>
              <a:custGeom>
                <a:gdLst>
                  <a:gd fmla="*/ 861 w 861" name="T0"/>
                  <a:gd fmla="*/ 1503 h 1541" name="T1"/>
                  <a:gd fmla="*/ 823 w 861" name="T2"/>
                  <a:gd fmla="*/ 1541 h 1541" name="T3"/>
                  <a:gd fmla="*/ 38 w 861" name="T4"/>
                  <a:gd fmla="*/ 1541 h 1541" name="T5"/>
                  <a:gd fmla="*/ 0 w 861" name="T6"/>
                  <a:gd fmla="*/ 1503 h 1541" name="T7"/>
                  <a:gd fmla="*/ 0 w 861" name="T8"/>
                  <a:gd fmla="*/ 39 h 1541" name="T9"/>
                  <a:gd fmla="*/ 38 w 861" name="T10"/>
                  <a:gd fmla="*/ 0 h 1541" name="T11"/>
                  <a:gd fmla="*/ 823 w 861" name="T12"/>
                  <a:gd fmla="*/ 0 h 1541" name="T13"/>
                  <a:gd fmla="*/ 861 w 861" name="T14"/>
                  <a:gd fmla="*/ 39 h 1541" name="T15"/>
                  <a:gd fmla="*/ 861 w 861" name="T16"/>
                  <a:gd fmla="*/ 1503 h 15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41" w="861">
                    <a:moveTo>
                      <a:pt x="861" y="1503"/>
                    </a:moveTo>
                    <a:cubicBezTo>
                      <a:pt x="861" y="1524"/>
                      <a:pt x="844" y="1541"/>
                      <a:pt x="823" y="1541"/>
                    </a:cubicBezTo>
                    <a:cubicBezTo>
                      <a:pt x="38" y="1541"/>
                      <a:pt x="38" y="1541"/>
                      <a:pt x="38" y="1541"/>
                    </a:cubicBezTo>
                    <a:cubicBezTo>
                      <a:pt x="17" y="1541"/>
                      <a:pt x="0" y="1524"/>
                      <a:pt x="0" y="150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844" y="0"/>
                      <a:pt x="861" y="17"/>
                      <a:pt x="861" y="39"/>
                    </a:cubicBezTo>
                    <a:lnTo>
                      <a:pt x="861" y="1503"/>
                    </a:lnTo>
                    <a:close/>
                  </a:path>
                </a:pathLst>
              </a:custGeom>
              <a:solidFill>
                <a:srgbClr val="0439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774478" y="4322896"/>
                <a:ext cx="929834" cy="15526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0"/>
              <p:cNvSpPr/>
              <p:nvPr/>
            </p:nvSpPr>
            <p:spPr bwMode="auto">
              <a:xfrm>
                <a:off x="6642902" y="5019592"/>
                <a:ext cx="384759" cy="384216"/>
              </a:xfrm>
              <a:custGeom>
                <a:gdLst>
                  <a:gd fmla="*/ 172 w 299" name="T0"/>
                  <a:gd fmla="*/ 267 h 299" name="T1"/>
                  <a:gd fmla="*/ 56 w 299" name="T2"/>
                  <a:gd fmla="*/ 266 h 299" name="T3"/>
                  <a:gd fmla="*/ 33 w 299" name="T4"/>
                  <a:gd fmla="*/ 243 h 299" name="T5"/>
                  <a:gd fmla="*/ 32 w 299" name="T6"/>
                  <a:gd fmla="*/ 127 h 299" name="T7"/>
                  <a:gd fmla="*/ 127 w 299" name="T8"/>
                  <a:gd fmla="*/ 31 h 299" name="T9"/>
                  <a:gd fmla="*/ 244 w 299" name="T10"/>
                  <a:gd fmla="*/ 32 h 299" name="T11"/>
                  <a:gd fmla="*/ 267 w 299" name="T12"/>
                  <a:gd fmla="*/ 55 h 299" name="T13"/>
                  <a:gd fmla="*/ 267 w 299" name="T14"/>
                  <a:gd fmla="*/ 171 h 299" name="T15"/>
                  <a:gd fmla="*/ 172 w 299" name="T16"/>
                  <a:gd fmla="*/ 267 h 2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9" w="299">
                    <a:moveTo>
                      <a:pt x="172" y="267"/>
                    </a:moveTo>
                    <a:cubicBezTo>
                      <a:pt x="140" y="299"/>
                      <a:pt x="88" y="298"/>
                      <a:pt x="56" y="266"/>
                    </a:cubicBezTo>
                    <a:cubicBezTo>
                      <a:pt x="33" y="243"/>
                      <a:pt x="33" y="243"/>
                      <a:pt x="33" y="243"/>
                    </a:cubicBezTo>
                    <a:cubicBezTo>
                      <a:pt x="0" y="211"/>
                      <a:pt x="0" y="159"/>
                      <a:pt x="32" y="127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159" y="0"/>
                      <a:pt x="211" y="0"/>
                      <a:pt x="244" y="32"/>
                    </a:cubicBezTo>
                    <a:cubicBezTo>
                      <a:pt x="267" y="55"/>
                      <a:pt x="267" y="55"/>
                      <a:pt x="267" y="55"/>
                    </a:cubicBezTo>
                    <a:cubicBezTo>
                      <a:pt x="299" y="87"/>
                      <a:pt x="299" y="139"/>
                      <a:pt x="267" y="171"/>
                    </a:cubicBezTo>
                    <a:lnTo>
                      <a:pt x="172" y="267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1"/>
              <p:cNvSpPr/>
              <p:nvPr/>
            </p:nvSpPr>
            <p:spPr bwMode="auto">
              <a:xfrm>
                <a:off x="6685291" y="5183712"/>
                <a:ext cx="179880" cy="181510"/>
              </a:xfrm>
              <a:custGeom>
                <a:gdLst>
                  <a:gd fmla="*/ 40 w 140" name="T0"/>
                  <a:gd fmla="*/ 0 h 141" name="T1"/>
                  <a:gd fmla="*/ 25 w 140" name="T2"/>
                  <a:gd fmla="*/ 16 h 141" name="T3"/>
                  <a:gd fmla="*/ 23 w 140" name="T4"/>
                  <a:gd fmla="*/ 102 h 141" name="T5"/>
                  <a:gd fmla="*/ 39 w 140" name="T6"/>
                  <a:gd fmla="*/ 118 h 141" name="T7"/>
                  <a:gd fmla="*/ 125 w 140" name="T8"/>
                  <a:gd fmla="*/ 116 h 141" name="T9"/>
                  <a:gd fmla="*/ 140 w 140" name="T10"/>
                  <a:gd fmla="*/ 101 h 141" name="T11"/>
                  <a:gd fmla="*/ 40 w 140" name="T12"/>
                  <a:gd fmla="*/ 0 h 1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1" w="140">
                    <a:moveTo>
                      <a:pt x="40" y="0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0" y="40"/>
                      <a:pt x="0" y="79"/>
                      <a:pt x="23" y="10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62" y="141"/>
                      <a:pt x="101" y="140"/>
                      <a:pt x="125" y="116"/>
                    </a:cubicBezTo>
                    <a:cubicBezTo>
                      <a:pt x="140" y="101"/>
                      <a:pt x="140" y="101"/>
                      <a:pt x="140" y="101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4D9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2"/>
              <p:cNvSpPr/>
              <p:nvPr/>
            </p:nvSpPr>
            <p:spPr bwMode="auto">
              <a:xfrm>
                <a:off x="6642902" y="5340767"/>
                <a:ext cx="384759" cy="384216"/>
              </a:xfrm>
              <a:custGeom>
                <a:gdLst>
                  <a:gd fmla="*/ 172 w 299" name="T0"/>
                  <a:gd fmla="*/ 267 h 299" name="T1"/>
                  <a:gd fmla="*/ 56 w 299" name="T2"/>
                  <a:gd fmla="*/ 266 h 299" name="T3"/>
                  <a:gd fmla="*/ 33 w 299" name="T4"/>
                  <a:gd fmla="*/ 243 h 299" name="T5"/>
                  <a:gd fmla="*/ 32 w 299" name="T6"/>
                  <a:gd fmla="*/ 127 h 299" name="T7"/>
                  <a:gd fmla="*/ 127 w 299" name="T8"/>
                  <a:gd fmla="*/ 32 h 299" name="T9"/>
                  <a:gd fmla="*/ 244 w 299" name="T10"/>
                  <a:gd fmla="*/ 32 h 299" name="T11"/>
                  <a:gd fmla="*/ 267 w 299" name="T12"/>
                  <a:gd fmla="*/ 55 h 299" name="T13"/>
                  <a:gd fmla="*/ 267 w 299" name="T14"/>
                  <a:gd fmla="*/ 171 h 299" name="T15"/>
                  <a:gd fmla="*/ 172 w 299" name="T16"/>
                  <a:gd fmla="*/ 267 h 2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9" w="299">
                    <a:moveTo>
                      <a:pt x="172" y="267"/>
                    </a:moveTo>
                    <a:cubicBezTo>
                      <a:pt x="140" y="299"/>
                      <a:pt x="88" y="299"/>
                      <a:pt x="56" y="266"/>
                    </a:cubicBezTo>
                    <a:cubicBezTo>
                      <a:pt x="33" y="243"/>
                      <a:pt x="33" y="243"/>
                      <a:pt x="33" y="243"/>
                    </a:cubicBezTo>
                    <a:cubicBezTo>
                      <a:pt x="0" y="211"/>
                      <a:pt x="0" y="159"/>
                      <a:pt x="32" y="127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59" y="0"/>
                      <a:pt x="211" y="0"/>
                      <a:pt x="244" y="32"/>
                    </a:cubicBezTo>
                    <a:cubicBezTo>
                      <a:pt x="267" y="55"/>
                      <a:pt x="267" y="55"/>
                      <a:pt x="267" y="55"/>
                    </a:cubicBezTo>
                    <a:cubicBezTo>
                      <a:pt x="299" y="88"/>
                      <a:pt x="299" y="140"/>
                      <a:pt x="267" y="171"/>
                    </a:cubicBezTo>
                    <a:lnTo>
                      <a:pt x="172" y="267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3"/>
              <p:cNvSpPr/>
              <p:nvPr/>
            </p:nvSpPr>
            <p:spPr bwMode="auto">
              <a:xfrm>
                <a:off x="6685291" y="5506519"/>
                <a:ext cx="179880" cy="180967"/>
              </a:xfrm>
              <a:custGeom>
                <a:gdLst>
                  <a:gd fmla="*/ 40 w 140" name="T0"/>
                  <a:gd fmla="*/ 0 h 141" name="T1"/>
                  <a:gd fmla="*/ 25 w 140" name="T2"/>
                  <a:gd fmla="*/ 15 h 141" name="T3"/>
                  <a:gd fmla="*/ 23 w 140" name="T4"/>
                  <a:gd fmla="*/ 101 h 141" name="T5"/>
                  <a:gd fmla="*/ 39 w 140" name="T6"/>
                  <a:gd fmla="*/ 118 h 141" name="T7"/>
                  <a:gd fmla="*/ 125 w 140" name="T8"/>
                  <a:gd fmla="*/ 116 h 141" name="T9"/>
                  <a:gd fmla="*/ 140 w 140" name="T10"/>
                  <a:gd fmla="*/ 100 h 141" name="T11"/>
                  <a:gd fmla="*/ 40 w 140" name="T12"/>
                  <a:gd fmla="*/ 0 h 1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1" w="140">
                    <a:moveTo>
                      <a:pt x="40" y="0"/>
                    </a:moveTo>
                    <a:cubicBezTo>
                      <a:pt x="25" y="15"/>
                      <a:pt x="25" y="15"/>
                      <a:pt x="25" y="15"/>
                    </a:cubicBezTo>
                    <a:cubicBezTo>
                      <a:pt x="0" y="39"/>
                      <a:pt x="0" y="78"/>
                      <a:pt x="23" y="101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62" y="141"/>
                      <a:pt x="101" y="140"/>
                      <a:pt x="125" y="116"/>
                    </a:cubicBezTo>
                    <a:cubicBezTo>
                      <a:pt x="140" y="100"/>
                      <a:pt x="140" y="100"/>
                      <a:pt x="140" y="10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4D9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14"/>
              <p:cNvSpPr/>
              <p:nvPr/>
            </p:nvSpPr>
            <p:spPr bwMode="auto">
              <a:xfrm>
                <a:off x="6642902" y="5661944"/>
                <a:ext cx="384759" cy="384216"/>
              </a:xfrm>
              <a:custGeom>
                <a:gdLst>
                  <a:gd fmla="*/ 172 w 299" name="T0"/>
                  <a:gd fmla="*/ 267 h 299" name="T1"/>
                  <a:gd fmla="*/ 56 w 299" name="T2"/>
                  <a:gd fmla="*/ 267 h 299" name="T3"/>
                  <a:gd fmla="*/ 33 w 299" name="T4"/>
                  <a:gd fmla="*/ 244 h 299" name="T5"/>
                  <a:gd fmla="*/ 32 w 299" name="T6"/>
                  <a:gd fmla="*/ 127 h 299" name="T7"/>
                  <a:gd fmla="*/ 127 w 299" name="T8"/>
                  <a:gd fmla="*/ 32 h 299" name="T9"/>
                  <a:gd fmla="*/ 244 w 299" name="T10"/>
                  <a:gd fmla="*/ 33 h 299" name="T11"/>
                  <a:gd fmla="*/ 267 w 299" name="T12"/>
                  <a:gd fmla="*/ 56 h 299" name="T13"/>
                  <a:gd fmla="*/ 267 w 299" name="T14"/>
                  <a:gd fmla="*/ 172 h 299" name="T15"/>
                  <a:gd fmla="*/ 172 w 299" name="T16"/>
                  <a:gd fmla="*/ 267 h 2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99" w="299">
                    <a:moveTo>
                      <a:pt x="172" y="267"/>
                    </a:moveTo>
                    <a:cubicBezTo>
                      <a:pt x="140" y="299"/>
                      <a:pt x="88" y="299"/>
                      <a:pt x="56" y="267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0" y="211"/>
                      <a:pt x="0" y="159"/>
                      <a:pt x="32" y="127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59" y="0"/>
                      <a:pt x="211" y="0"/>
                      <a:pt x="244" y="33"/>
                    </a:cubicBezTo>
                    <a:cubicBezTo>
                      <a:pt x="267" y="56"/>
                      <a:pt x="267" y="56"/>
                      <a:pt x="267" y="56"/>
                    </a:cubicBezTo>
                    <a:cubicBezTo>
                      <a:pt x="299" y="88"/>
                      <a:pt x="299" y="140"/>
                      <a:pt x="267" y="172"/>
                    </a:cubicBezTo>
                    <a:lnTo>
                      <a:pt x="172" y="267"/>
                    </a:ln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15"/>
              <p:cNvSpPr/>
              <p:nvPr/>
            </p:nvSpPr>
            <p:spPr bwMode="auto">
              <a:xfrm>
                <a:off x="6685291" y="5827694"/>
                <a:ext cx="179880" cy="181510"/>
              </a:xfrm>
              <a:custGeom>
                <a:gdLst>
                  <a:gd fmla="*/ 40 w 140" name="T0"/>
                  <a:gd fmla="*/ 0 h 141" name="T1"/>
                  <a:gd fmla="*/ 25 w 140" name="T2"/>
                  <a:gd fmla="*/ 16 h 141" name="T3"/>
                  <a:gd fmla="*/ 23 w 140" name="T4"/>
                  <a:gd fmla="*/ 101 h 141" name="T5"/>
                  <a:gd fmla="*/ 39 w 140" name="T6"/>
                  <a:gd fmla="*/ 118 h 141" name="T7"/>
                  <a:gd fmla="*/ 125 w 140" name="T8"/>
                  <a:gd fmla="*/ 116 h 141" name="T9"/>
                  <a:gd fmla="*/ 140 w 140" name="T10"/>
                  <a:gd fmla="*/ 100 h 141" name="T11"/>
                  <a:gd fmla="*/ 40 w 140" name="T12"/>
                  <a:gd fmla="*/ 0 h 1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1" w="140">
                    <a:moveTo>
                      <a:pt x="40" y="0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0" y="40"/>
                      <a:pt x="0" y="78"/>
                      <a:pt x="23" y="101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62" y="141"/>
                      <a:pt x="101" y="140"/>
                      <a:pt x="125" y="116"/>
                    </a:cubicBezTo>
                    <a:cubicBezTo>
                      <a:pt x="140" y="100"/>
                      <a:pt x="140" y="100"/>
                      <a:pt x="140" y="10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4D9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16"/>
              <p:cNvSpPr/>
              <p:nvPr/>
            </p:nvSpPr>
            <p:spPr bwMode="auto">
              <a:xfrm>
                <a:off x="5472323" y="4734284"/>
                <a:ext cx="211943" cy="1299376"/>
              </a:xfrm>
              <a:custGeom>
                <a:gdLst>
                  <a:gd fmla="*/ 102 w 165" name="T0"/>
                  <a:gd fmla="*/ 1 h 1011" name="T1"/>
                  <a:gd fmla="*/ 99 w 165" name="T2"/>
                  <a:gd fmla="*/ 0 h 1011" name="T3"/>
                  <a:gd fmla="*/ 12 w 165" name="T4"/>
                  <a:gd fmla="*/ 0 h 1011" name="T5"/>
                  <a:gd fmla="*/ 0 w 165" name="T6"/>
                  <a:gd fmla="*/ 12 h 1011" name="T7"/>
                  <a:gd fmla="*/ 0 w 165" name="T8"/>
                  <a:gd fmla="*/ 128 h 1011" name="T9"/>
                  <a:gd fmla="*/ 0 w 165" name="T10"/>
                  <a:gd fmla="*/ 130 h 1011" name="T11"/>
                  <a:gd fmla="*/ 0 w 165" name="T12"/>
                  <a:gd fmla="*/ 942 h 1011" name="T13"/>
                  <a:gd fmla="*/ 69 w 165" name="T14"/>
                  <a:gd fmla="*/ 1011 h 1011" name="T15"/>
                  <a:gd fmla="*/ 96 w 165" name="T16"/>
                  <a:gd fmla="*/ 1011 h 1011" name="T17"/>
                  <a:gd fmla="*/ 165 w 165" name="T18"/>
                  <a:gd fmla="*/ 942 h 1011" name="T19"/>
                  <a:gd fmla="*/ 165 w 165" name="T20"/>
                  <a:gd fmla="*/ 69 h 1011" name="T21"/>
                  <a:gd fmla="*/ 102 w 165" name="T22"/>
                  <a:gd fmla="*/ 1 h 101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11" w="165">
                    <a:moveTo>
                      <a:pt x="102" y="1"/>
                    </a:moveTo>
                    <a:cubicBezTo>
                      <a:pt x="101" y="1"/>
                      <a:pt x="100" y="0"/>
                      <a:pt x="9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9"/>
                      <a:pt x="0" y="130"/>
                      <a:pt x="0" y="130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80"/>
                      <a:pt x="31" y="1011"/>
                      <a:pt x="69" y="1011"/>
                    </a:cubicBezTo>
                    <a:cubicBezTo>
                      <a:pt x="96" y="1011"/>
                      <a:pt x="96" y="1011"/>
                      <a:pt x="96" y="1011"/>
                    </a:cubicBezTo>
                    <a:cubicBezTo>
                      <a:pt x="134" y="1011"/>
                      <a:pt x="165" y="980"/>
                      <a:pt x="165" y="942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33"/>
                      <a:pt x="137" y="3"/>
                      <a:pt x="102" y="1"/>
                    </a:cubicBezTo>
                    <a:close/>
                  </a:path>
                </a:pathLst>
              </a:custGeom>
              <a:solidFill>
                <a:srgbClr val="F4C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17"/>
              <p:cNvSpPr/>
              <p:nvPr/>
            </p:nvSpPr>
            <p:spPr bwMode="auto">
              <a:xfrm>
                <a:off x="5472323" y="4767434"/>
                <a:ext cx="97820" cy="201618"/>
              </a:xfrm>
              <a:custGeom>
                <a:gdLst>
                  <a:gd fmla="*/ 0 w 76" name="T0"/>
                  <a:gd fmla="*/ 0 h 157" name="T1"/>
                  <a:gd fmla="*/ 0 w 76" name="T2"/>
                  <a:gd fmla="*/ 112 h 157" name="T3"/>
                  <a:gd fmla="*/ 0 w 76" name="T4"/>
                  <a:gd fmla="*/ 115 h 157" name="T5"/>
                  <a:gd fmla="*/ 0 w 76" name="T6"/>
                  <a:gd fmla="*/ 157 h 157" name="T7"/>
                  <a:gd fmla="*/ 45 w 76" name="T8"/>
                  <a:gd fmla="*/ 157 h 157" name="T9"/>
                  <a:gd fmla="*/ 76 w 76" name="T10"/>
                  <a:gd fmla="*/ 126 h 157" name="T11"/>
                  <a:gd fmla="*/ 76 w 76" name="T12"/>
                  <a:gd fmla="*/ 0 h 157" name="T13"/>
                  <a:gd fmla="*/ 0 w 76" name="T14"/>
                  <a:gd fmla="*/ 0 h 15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7" w="76">
                    <a:moveTo>
                      <a:pt x="0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0" y="114"/>
                      <a:pt x="0" y="11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62" y="157"/>
                      <a:pt x="76" y="143"/>
                      <a:pt x="76" y="126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9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5897840" y="5940731"/>
                <a:ext cx="208682" cy="105428"/>
              </a:xfrm>
              <a:custGeom>
                <a:gdLst>
                  <a:gd fmla="*/ 142 w 162" name="T0"/>
                  <a:gd fmla="*/ 82 h 82" name="T1"/>
                  <a:gd fmla="*/ 20 w 162" name="T2"/>
                  <a:gd fmla="*/ 82 h 82" name="T3"/>
                  <a:gd fmla="*/ 0 w 162" name="T4"/>
                  <a:gd fmla="*/ 61 h 82" name="T5"/>
                  <a:gd fmla="*/ 0 w 162" name="T6"/>
                  <a:gd fmla="*/ 21 h 82" name="T7"/>
                  <a:gd fmla="*/ 20 w 162" name="T8"/>
                  <a:gd fmla="*/ 0 h 82" name="T9"/>
                  <a:gd fmla="*/ 142 w 162" name="T10"/>
                  <a:gd fmla="*/ 0 h 82" name="T11"/>
                  <a:gd fmla="*/ 162 w 162" name="T12"/>
                  <a:gd fmla="*/ 21 h 82" name="T13"/>
                  <a:gd fmla="*/ 162 w 162" name="T14"/>
                  <a:gd fmla="*/ 61 h 82" name="T15"/>
                  <a:gd fmla="*/ 142 w 162" name="T16"/>
                  <a:gd fmla="*/ 82 h 82" name="T17"/>
                  <a:gd fmla="*/ 20 w 162" name="T18"/>
                  <a:gd fmla="*/ 13 h 82" name="T19"/>
                  <a:gd fmla="*/ 12 w 162" name="T20"/>
                  <a:gd fmla="*/ 21 h 82" name="T21"/>
                  <a:gd fmla="*/ 12 w 162" name="T22"/>
                  <a:gd fmla="*/ 61 h 82" name="T23"/>
                  <a:gd fmla="*/ 20 w 162" name="T24"/>
                  <a:gd fmla="*/ 69 h 82" name="T25"/>
                  <a:gd fmla="*/ 142 w 162" name="T26"/>
                  <a:gd fmla="*/ 69 h 82" name="T27"/>
                  <a:gd fmla="*/ 149 w 162" name="T28"/>
                  <a:gd fmla="*/ 61 h 82" name="T29"/>
                  <a:gd fmla="*/ 149 w 162" name="T30"/>
                  <a:gd fmla="*/ 21 h 82" name="T31"/>
                  <a:gd fmla="*/ 142 w 162" name="T32"/>
                  <a:gd fmla="*/ 13 h 82" name="T33"/>
                  <a:gd fmla="*/ 20 w 162" name="T34"/>
                  <a:gd fmla="*/ 13 h 8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2" w="162">
                    <a:moveTo>
                      <a:pt x="142" y="82"/>
                    </a:moveTo>
                    <a:cubicBezTo>
                      <a:pt x="20" y="82"/>
                      <a:pt x="20" y="82"/>
                      <a:pt x="20" y="82"/>
                    </a:cubicBezTo>
                    <a:cubicBezTo>
                      <a:pt x="9" y="82"/>
                      <a:pt x="0" y="72"/>
                      <a:pt x="0" y="6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53" y="0"/>
                      <a:pt x="162" y="10"/>
                      <a:pt x="162" y="2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72"/>
                      <a:pt x="153" y="82"/>
                      <a:pt x="142" y="82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2" y="17"/>
                      <a:pt x="12" y="2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5"/>
                      <a:pt x="16" y="69"/>
                      <a:pt x="20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6" y="69"/>
                      <a:pt x="149" y="65"/>
                      <a:pt x="149" y="6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17"/>
                      <a:pt x="146" y="13"/>
                      <a:pt x="142" y="13"/>
                    </a:cubicBez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406C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6388027" y="5940731"/>
                <a:ext cx="208682" cy="105428"/>
              </a:xfrm>
              <a:custGeom>
                <a:gdLst>
                  <a:gd fmla="*/ 141 w 162" name="T0"/>
                  <a:gd fmla="*/ 82 h 82" name="T1"/>
                  <a:gd fmla="*/ 20 w 162" name="T2"/>
                  <a:gd fmla="*/ 82 h 82" name="T3"/>
                  <a:gd fmla="*/ 0 w 162" name="T4"/>
                  <a:gd fmla="*/ 61 h 82" name="T5"/>
                  <a:gd fmla="*/ 0 w 162" name="T6"/>
                  <a:gd fmla="*/ 21 h 82" name="T7"/>
                  <a:gd fmla="*/ 20 w 162" name="T8"/>
                  <a:gd fmla="*/ 0 h 82" name="T9"/>
                  <a:gd fmla="*/ 141 w 162" name="T10"/>
                  <a:gd fmla="*/ 0 h 82" name="T11"/>
                  <a:gd fmla="*/ 162 w 162" name="T12"/>
                  <a:gd fmla="*/ 21 h 82" name="T13"/>
                  <a:gd fmla="*/ 162 w 162" name="T14"/>
                  <a:gd fmla="*/ 61 h 82" name="T15"/>
                  <a:gd fmla="*/ 141 w 162" name="T16"/>
                  <a:gd fmla="*/ 82 h 82" name="T17"/>
                  <a:gd fmla="*/ 20 w 162" name="T18"/>
                  <a:gd fmla="*/ 13 h 82" name="T19"/>
                  <a:gd fmla="*/ 12 w 162" name="T20"/>
                  <a:gd fmla="*/ 21 h 82" name="T21"/>
                  <a:gd fmla="*/ 12 w 162" name="T22"/>
                  <a:gd fmla="*/ 61 h 82" name="T23"/>
                  <a:gd fmla="*/ 20 w 162" name="T24"/>
                  <a:gd fmla="*/ 69 h 82" name="T25"/>
                  <a:gd fmla="*/ 141 w 162" name="T26"/>
                  <a:gd fmla="*/ 69 h 82" name="T27"/>
                  <a:gd fmla="*/ 149 w 162" name="T28"/>
                  <a:gd fmla="*/ 61 h 82" name="T29"/>
                  <a:gd fmla="*/ 149 w 162" name="T30"/>
                  <a:gd fmla="*/ 21 h 82" name="T31"/>
                  <a:gd fmla="*/ 141 w 162" name="T32"/>
                  <a:gd fmla="*/ 13 h 82" name="T33"/>
                  <a:gd fmla="*/ 20 w 162" name="T34"/>
                  <a:gd fmla="*/ 13 h 8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2" w="162">
                    <a:moveTo>
                      <a:pt x="141" y="82"/>
                    </a:moveTo>
                    <a:cubicBezTo>
                      <a:pt x="20" y="82"/>
                      <a:pt x="20" y="82"/>
                      <a:pt x="20" y="82"/>
                    </a:cubicBezTo>
                    <a:cubicBezTo>
                      <a:pt x="9" y="82"/>
                      <a:pt x="0" y="72"/>
                      <a:pt x="0" y="6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53" y="0"/>
                      <a:pt x="162" y="10"/>
                      <a:pt x="162" y="2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72"/>
                      <a:pt x="153" y="82"/>
                      <a:pt x="141" y="82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2" y="17"/>
                      <a:pt x="12" y="2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5"/>
                      <a:pt x="16" y="69"/>
                      <a:pt x="20" y="69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46" y="69"/>
                      <a:pt x="149" y="65"/>
                      <a:pt x="149" y="61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17"/>
                      <a:pt x="146" y="13"/>
                      <a:pt x="141" y="13"/>
                    </a:cubicBez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406C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6142390" y="5940731"/>
                <a:ext cx="208139" cy="105428"/>
              </a:xfrm>
              <a:custGeom>
                <a:gdLst>
                  <a:gd fmla="*/ 142 w 162" name="T0"/>
                  <a:gd fmla="*/ 82 h 82" name="T1"/>
                  <a:gd fmla="*/ 21 w 162" name="T2"/>
                  <a:gd fmla="*/ 82 h 82" name="T3"/>
                  <a:gd fmla="*/ 0 w 162" name="T4"/>
                  <a:gd fmla="*/ 61 h 82" name="T5"/>
                  <a:gd fmla="*/ 0 w 162" name="T6"/>
                  <a:gd fmla="*/ 21 h 82" name="T7"/>
                  <a:gd fmla="*/ 21 w 162" name="T8"/>
                  <a:gd fmla="*/ 0 h 82" name="T9"/>
                  <a:gd fmla="*/ 142 w 162" name="T10"/>
                  <a:gd fmla="*/ 0 h 82" name="T11"/>
                  <a:gd fmla="*/ 162 w 162" name="T12"/>
                  <a:gd fmla="*/ 21 h 82" name="T13"/>
                  <a:gd fmla="*/ 162 w 162" name="T14"/>
                  <a:gd fmla="*/ 61 h 82" name="T15"/>
                  <a:gd fmla="*/ 142 w 162" name="T16"/>
                  <a:gd fmla="*/ 82 h 82" name="T17"/>
                  <a:gd fmla="*/ 21 w 162" name="T18"/>
                  <a:gd fmla="*/ 13 h 82" name="T19"/>
                  <a:gd fmla="*/ 13 w 162" name="T20"/>
                  <a:gd fmla="*/ 21 h 82" name="T21"/>
                  <a:gd fmla="*/ 13 w 162" name="T22"/>
                  <a:gd fmla="*/ 61 h 82" name="T23"/>
                  <a:gd fmla="*/ 21 w 162" name="T24"/>
                  <a:gd fmla="*/ 69 h 82" name="T25"/>
                  <a:gd fmla="*/ 142 w 162" name="T26"/>
                  <a:gd fmla="*/ 69 h 82" name="T27"/>
                  <a:gd fmla="*/ 150 w 162" name="T28"/>
                  <a:gd fmla="*/ 61 h 82" name="T29"/>
                  <a:gd fmla="*/ 150 w 162" name="T30"/>
                  <a:gd fmla="*/ 21 h 82" name="T31"/>
                  <a:gd fmla="*/ 142 w 162" name="T32"/>
                  <a:gd fmla="*/ 13 h 82" name="T33"/>
                  <a:gd fmla="*/ 21 w 162" name="T34"/>
                  <a:gd fmla="*/ 13 h 8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2" w="162">
                    <a:moveTo>
                      <a:pt x="142" y="8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9" y="82"/>
                      <a:pt x="0" y="72"/>
                      <a:pt x="0" y="6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53" y="0"/>
                      <a:pt x="162" y="10"/>
                      <a:pt x="162" y="2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72"/>
                      <a:pt x="153" y="82"/>
                      <a:pt x="142" y="82"/>
                    </a:cubicBezTo>
                    <a:close/>
                    <a:moveTo>
                      <a:pt x="21" y="13"/>
                    </a:moveTo>
                    <a:cubicBezTo>
                      <a:pt x="16" y="13"/>
                      <a:pt x="13" y="17"/>
                      <a:pt x="13" y="2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5"/>
                      <a:pt x="16" y="69"/>
                      <a:pt x="2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6" y="69"/>
                      <a:pt x="150" y="65"/>
                      <a:pt x="150" y="61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0" y="17"/>
                      <a:pt x="146" y="13"/>
                      <a:pt x="142" y="13"/>
                    </a:cubicBez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406C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Rectangle 21"/>
              <p:cNvSpPr>
                <a:spLocks noChangeArrowheads="1"/>
              </p:cNvSpPr>
              <p:nvPr/>
            </p:nvSpPr>
            <p:spPr bwMode="auto">
              <a:xfrm>
                <a:off x="5596772" y="6578191"/>
                <a:ext cx="883641" cy="485667"/>
              </a:xfrm>
              <a:prstGeom prst="rect">
                <a:avLst/>
              </a:prstGeom>
              <a:solidFill>
                <a:srgbClr val="00B39F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5536449" y="6768398"/>
                <a:ext cx="1004829" cy="381702"/>
              </a:xfrm>
              <a:prstGeom prst="rect">
                <a:avLst/>
              </a:prstGeom>
              <a:solidFill>
                <a:srgbClr val="00B39F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等腰三角形 153"/>
              <p:cNvSpPr/>
              <p:nvPr/>
            </p:nvSpPr>
            <p:spPr>
              <a:xfrm rot="16200000">
                <a:off x="4429920" y="5036999"/>
                <a:ext cx="194560" cy="167724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6" name="等腰三角形 155"/>
              <p:cNvSpPr/>
              <p:nvPr/>
            </p:nvSpPr>
            <p:spPr>
              <a:xfrm rot="5400000">
                <a:off x="7861817" y="5036999"/>
                <a:ext cx="194560" cy="167724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7" name="任意多边形 156"/>
              <p:cNvSpPr/>
              <p:nvPr/>
            </p:nvSpPr>
            <p:spPr>
              <a:xfrm>
                <a:off x="5863714" y="4923792"/>
                <a:ext cx="768943" cy="353476"/>
              </a:xfrm>
              <a:custGeom>
                <a:rect b="b" l="l" r="r" t="t"/>
                <a:pathLst>
                  <a:path h="353476" w="768943">
                    <a:moveTo>
                      <a:pt x="454721" y="104022"/>
                    </a:moveTo>
                    <a:lnTo>
                      <a:pt x="444144" y="209522"/>
                    </a:lnTo>
                    <a:lnTo>
                      <a:pt x="465894" y="209522"/>
                    </a:lnTo>
                    <a:close/>
                    <a:moveTo>
                      <a:pt x="75674" y="50532"/>
                    </a:moveTo>
                    <a:lnTo>
                      <a:pt x="75674" y="172794"/>
                    </a:lnTo>
                    <a:cubicBezTo>
                      <a:pt x="92929" y="172794"/>
                      <a:pt x="101556" y="166550"/>
                      <a:pt x="101556" y="154060"/>
                    </a:cubicBezTo>
                    <a:lnTo>
                      <a:pt x="101556" y="69266"/>
                    </a:lnTo>
                    <a:cubicBezTo>
                      <a:pt x="101556" y="56776"/>
                      <a:pt x="92929" y="50532"/>
                      <a:pt x="75674" y="50532"/>
                    </a:cubicBezTo>
                    <a:close/>
                    <a:moveTo>
                      <a:pt x="571500" y="0"/>
                    </a:moveTo>
                    <a:lnTo>
                      <a:pt x="659745" y="0"/>
                    </a:lnTo>
                    <a:lnTo>
                      <a:pt x="704115" y="161209"/>
                    </a:lnTo>
                    <a:lnTo>
                      <a:pt x="704115" y="0"/>
                    </a:lnTo>
                    <a:lnTo>
                      <a:pt x="768943" y="0"/>
                    </a:lnTo>
                    <a:lnTo>
                      <a:pt x="768943" y="353476"/>
                    </a:lnTo>
                    <a:lnTo>
                      <a:pt x="689078" y="353476"/>
                    </a:lnTo>
                    <a:lnTo>
                      <a:pt x="636328" y="165153"/>
                    </a:lnTo>
                    <a:lnTo>
                      <a:pt x="636328" y="353476"/>
                    </a:lnTo>
                    <a:lnTo>
                      <a:pt x="571500" y="353476"/>
                    </a:lnTo>
                    <a:close/>
                    <a:moveTo>
                      <a:pt x="405564" y="0"/>
                    </a:moveTo>
                    <a:lnTo>
                      <a:pt x="504016" y="0"/>
                    </a:lnTo>
                    <a:lnTo>
                      <a:pt x="562193" y="353476"/>
                    </a:lnTo>
                    <a:lnTo>
                      <a:pt x="485255" y="353476"/>
                    </a:lnTo>
                    <a:lnTo>
                      <a:pt x="472149" y="258575"/>
                    </a:lnTo>
                    <a:lnTo>
                      <a:pt x="437693" y="258575"/>
                    </a:lnTo>
                    <a:lnTo>
                      <a:pt x="424432" y="353476"/>
                    </a:lnTo>
                    <a:lnTo>
                      <a:pt x="347495" y="353476"/>
                    </a:lnTo>
                    <a:close/>
                    <a:moveTo>
                      <a:pt x="191239" y="0"/>
                    </a:moveTo>
                    <a:lnTo>
                      <a:pt x="268886" y="0"/>
                    </a:lnTo>
                    <a:lnTo>
                      <a:pt x="268886" y="308121"/>
                    </a:lnTo>
                    <a:lnTo>
                      <a:pt x="336919" y="308121"/>
                    </a:lnTo>
                    <a:lnTo>
                      <a:pt x="336919" y="353476"/>
                    </a:lnTo>
                    <a:lnTo>
                      <a:pt x="191239" y="353476"/>
                    </a:lnTo>
                    <a:close/>
                    <a:moveTo>
                      <a:pt x="0" y="0"/>
                    </a:moveTo>
                    <a:lnTo>
                      <a:pt x="81590" y="0"/>
                    </a:lnTo>
                    <a:cubicBezTo>
                      <a:pt x="113963" y="0"/>
                      <a:pt x="137997" y="4108"/>
                      <a:pt x="153690" y="12325"/>
                    </a:cubicBezTo>
                    <a:cubicBezTo>
                      <a:pt x="169384" y="20541"/>
                      <a:pt x="177231" y="37303"/>
                      <a:pt x="177231" y="62610"/>
                    </a:cubicBezTo>
                    <a:lnTo>
                      <a:pt x="177231" y="160716"/>
                    </a:lnTo>
                    <a:cubicBezTo>
                      <a:pt x="177231" y="183886"/>
                      <a:pt x="170822" y="200279"/>
                      <a:pt x="158004" y="209892"/>
                    </a:cubicBezTo>
                    <a:cubicBezTo>
                      <a:pt x="145186" y="219505"/>
                      <a:pt x="117743" y="223983"/>
                      <a:pt x="75674" y="223326"/>
                    </a:cubicBezTo>
                    <a:lnTo>
                      <a:pt x="75674" y="353476"/>
                    </a:lnTo>
                    <a:lnTo>
                      <a:pt x="0" y="353476"/>
                    </a:lnTo>
                    <a:close/>
                  </a:path>
                </a:pathLst>
              </a:custGeom>
              <a:solidFill>
                <a:srgbClr val="033D6C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4000">
                  <a:latin charset="0" panose="020b0706040902060204" pitchFamily="34" typeface="Haettenschweiler"/>
                </a:endParaRPr>
              </a:p>
            </p:txBody>
          </p:sp>
        </p:grpSp>
      </p:grpSp>
    </p:spTree>
    <p:extLst>
      <p:ext uri="{BB962C8B-B14F-4D97-AF65-F5344CB8AC3E}">
        <p14:creationId val="30960639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7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70027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itchFamily="2" typeface="方正黑体简体"/>
              </a:rPr>
              <a:t>团队建设方案-人才培养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81548" y="3258661"/>
            <a:ext cx="1941557" cy="2782332"/>
            <a:chOff x="2881548" y="3258661"/>
            <a:chExt cx="1941557" cy="2782332"/>
          </a:xfrm>
        </p:grpSpPr>
        <p:sp>
          <p:nvSpPr>
            <p:cNvPr id="2" name="矩形 1"/>
            <p:cNvSpPr/>
            <p:nvPr/>
          </p:nvSpPr>
          <p:spPr>
            <a:xfrm>
              <a:off x="2881548" y="3258662"/>
              <a:ext cx="1440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客户经理2人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2881548" y="3861912"/>
              <a:ext cx="1897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高级营销顾问1人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881548" y="4465162"/>
              <a:ext cx="1440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销售顾问2人</a:t>
              </a:r>
            </a:p>
          </p:txBody>
        </p:sp>
        <p:sp>
          <p:nvSpPr>
            <p:cNvPr id="133" name="矩形 132"/>
            <p:cNvSpPr/>
            <p:nvPr/>
          </p:nvSpPr>
          <p:spPr>
            <a:xfrm>
              <a:off x="2881548" y="5068412"/>
              <a:ext cx="18973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高级销售代表2人</a:t>
              </a:r>
            </a:p>
          </p:txBody>
        </p:sp>
        <p:sp>
          <p:nvSpPr>
            <p:cNvPr id="134" name="矩形 133"/>
            <p:cNvSpPr/>
            <p:nvPr/>
          </p:nvSpPr>
          <p:spPr>
            <a:xfrm>
              <a:off x="2881548" y="5671662"/>
              <a:ext cx="1440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销售代表2人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043084" y="3734082"/>
            <a:ext cx="2031325" cy="1126530"/>
            <a:chOff x="8043084" y="3734082"/>
            <a:chExt cx="2031325" cy="1126530"/>
          </a:xfrm>
        </p:grpSpPr>
        <p:sp>
          <p:nvSpPr>
            <p:cNvPr id="135" name="矩形 134"/>
            <p:cNvSpPr/>
            <p:nvPr/>
          </p:nvSpPr>
          <p:spPr>
            <a:xfrm>
              <a:off x="8043085" y="3734082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讲师一名</a:t>
              </a:r>
            </a:p>
          </p:txBody>
        </p:sp>
        <p:sp>
          <p:nvSpPr>
            <p:cNvPr id="136" name="矩形 135"/>
            <p:cNvSpPr/>
            <p:nvPr/>
          </p:nvSpPr>
          <p:spPr>
            <a:xfrm>
              <a:off x="8043085" y="4491280"/>
              <a:ext cx="2011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各数据接口各一名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942421" y="2980571"/>
            <a:ext cx="1335405" cy="3338512"/>
            <a:chOff x="4849192" y="2853571"/>
            <a:chExt cx="1335405" cy="3338512"/>
          </a:xfrm>
        </p:grpSpPr>
        <p:sp>
          <p:nvSpPr>
            <p:cNvPr id="125" name="Freeform 6"/>
            <p:cNvSpPr/>
            <p:nvPr/>
          </p:nvSpPr>
          <p:spPr bwMode="auto">
            <a:xfrm>
              <a:off x="5173659" y="2853571"/>
              <a:ext cx="624799" cy="681110"/>
            </a:xfrm>
            <a:custGeom>
              <a:gdLst>
                <a:gd fmla="*/ 133 w 267" name="T0"/>
                <a:gd fmla="*/ 0 h 292" name="T1"/>
                <a:gd fmla="*/ 161 w 267" name="T2"/>
                <a:gd fmla="*/ 3 h 292" name="T3"/>
                <a:gd fmla="*/ 186 w 267" name="T4"/>
                <a:gd fmla="*/ 12 h 292" name="T5"/>
                <a:gd fmla="*/ 209 w 267" name="T6"/>
                <a:gd fmla="*/ 25 h 292" name="T7"/>
                <a:gd fmla="*/ 228 w 267" name="T8"/>
                <a:gd fmla="*/ 42 h 292" name="T9"/>
                <a:gd fmla="*/ 245 w 267" name="T10"/>
                <a:gd fmla="*/ 64 h 292" name="T11"/>
                <a:gd fmla="*/ 257 w 267" name="T12"/>
                <a:gd fmla="*/ 88 h 292" name="T13"/>
                <a:gd fmla="*/ 265 w 267" name="T14"/>
                <a:gd fmla="*/ 116 h 292" name="T15"/>
                <a:gd fmla="*/ 267 w 267" name="T16"/>
                <a:gd fmla="*/ 146 h 292" name="T17"/>
                <a:gd fmla="*/ 265 w 267" name="T18"/>
                <a:gd fmla="*/ 175 h 292" name="T19"/>
                <a:gd fmla="*/ 257 w 267" name="T20"/>
                <a:gd fmla="*/ 203 h 292" name="T21"/>
                <a:gd fmla="*/ 245 w 267" name="T22"/>
                <a:gd fmla="*/ 227 h 292" name="T23"/>
                <a:gd fmla="*/ 228 w 267" name="T24"/>
                <a:gd fmla="*/ 249 h 292" name="T25"/>
                <a:gd fmla="*/ 209 w 267" name="T26"/>
                <a:gd fmla="*/ 267 h 292" name="T27"/>
                <a:gd fmla="*/ 186 w 267" name="T28"/>
                <a:gd fmla="*/ 281 h 292" name="T29"/>
                <a:gd fmla="*/ 161 w 267" name="T30"/>
                <a:gd fmla="*/ 289 h 292" name="T31"/>
                <a:gd fmla="*/ 133 w 267" name="T32"/>
                <a:gd fmla="*/ 292 h 292" name="T33"/>
                <a:gd fmla="*/ 103 w 267" name="T34"/>
                <a:gd fmla="*/ 288 h 292" name="T35"/>
                <a:gd fmla="*/ 75 w 267" name="T36"/>
                <a:gd fmla="*/ 277 h 292" name="T37"/>
                <a:gd fmla="*/ 51 w 267" name="T38"/>
                <a:gd fmla="*/ 260 h 292" name="T39"/>
                <a:gd fmla="*/ 29 w 267" name="T40"/>
                <a:gd fmla="*/ 237 h 292" name="T41"/>
                <a:gd fmla="*/ 13 w 267" name="T42"/>
                <a:gd fmla="*/ 210 h 292" name="T43"/>
                <a:gd fmla="*/ 4 w 267" name="T44"/>
                <a:gd fmla="*/ 178 h 292" name="T45"/>
                <a:gd fmla="*/ 0 w 267" name="T46"/>
                <a:gd fmla="*/ 146 h 292" name="T47"/>
                <a:gd fmla="*/ 4 w 267" name="T48"/>
                <a:gd fmla="*/ 113 h 292" name="T49"/>
                <a:gd fmla="*/ 13 w 267" name="T50"/>
                <a:gd fmla="*/ 81 h 292" name="T51"/>
                <a:gd fmla="*/ 29 w 267" name="T52"/>
                <a:gd fmla="*/ 54 h 292" name="T53"/>
                <a:gd fmla="*/ 51 w 267" name="T54"/>
                <a:gd fmla="*/ 32 h 292" name="T55"/>
                <a:gd fmla="*/ 75 w 267" name="T56"/>
                <a:gd fmla="*/ 14 h 292" name="T57"/>
                <a:gd fmla="*/ 103 w 267" name="T58"/>
                <a:gd fmla="*/ 3 h 292" name="T59"/>
                <a:gd fmla="*/ 133 w 267" name="T60"/>
                <a:gd fmla="*/ 0 h 292" name="T61"/>
                <a:gd fmla="*/ 0 w 267" name="T62"/>
                <a:gd fmla="*/ 0 h 292" name="T63"/>
                <a:gd fmla="*/ 267 w 267" name="T64"/>
                <a:gd fmla="*/ 292 h 29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T65" l="T62" r="T64" t="T63"/>
              <a:pathLst>
                <a:path h="292" w="267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4849192" y="3607082"/>
              <a:ext cx="1335405" cy="2585001"/>
            </a:xfrm>
            <a:custGeom>
              <a:gdLst>
                <a:gd fmla="*/ 72 w 573" name="T0"/>
                <a:gd fmla="*/ 5 h 1111" name="T1"/>
                <a:gd fmla="*/ 30 w 573" name="T2"/>
                <a:gd fmla="*/ 32 h 1111" name="T3"/>
                <a:gd fmla="*/ 4 w 573" name="T4"/>
                <a:gd fmla="*/ 75 h 1111" name="T5"/>
                <a:gd fmla="*/ 0 w 573" name="T6"/>
                <a:gd fmla="*/ 509 h 1111" name="T7"/>
                <a:gd fmla="*/ 1 w 573" name="T8"/>
                <a:gd fmla="*/ 516 h 1111" name="T9"/>
                <a:gd fmla="*/ 9 w 573" name="T10"/>
                <a:gd fmla="*/ 533 h 1111" name="T11"/>
                <a:gd fmla="*/ 26 w 573" name="T12"/>
                <a:gd fmla="*/ 550 h 1111" name="T13"/>
                <a:gd fmla="*/ 56 w 573" name="T14"/>
                <a:gd fmla="*/ 557 h 1111" name="T15"/>
                <a:gd fmla="*/ 84 w 573" name="T16"/>
                <a:gd fmla="*/ 551 h 1111" name="T17"/>
                <a:gd fmla="*/ 100 w 573" name="T18"/>
                <a:gd fmla="*/ 534 h 1111" name="T19"/>
                <a:gd fmla="*/ 106 w 573" name="T20"/>
                <a:gd fmla="*/ 516 h 1111" name="T21"/>
                <a:gd fmla="*/ 108 w 573" name="T22"/>
                <a:gd fmla="*/ 503 h 1111" name="T23"/>
                <a:gd fmla="*/ 108 w 573" name="T24"/>
                <a:gd fmla="*/ 166 h 1111" name="T25"/>
                <a:gd fmla="*/ 135 w 573" name="T26"/>
                <a:gd fmla="*/ 1066 h 1111" name="T27"/>
                <a:gd fmla="*/ 138 w 573" name="T28"/>
                <a:gd fmla="*/ 1073 h 1111" name="T29"/>
                <a:gd fmla="*/ 151 w 573" name="T30"/>
                <a:gd fmla="*/ 1089 h 1111" name="T31"/>
                <a:gd fmla="*/ 174 w 573" name="T32"/>
                <a:gd fmla="*/ 1105 h 1111" name="T33"/>
                <a:gd fmla="*/ 199 w 573" name="T34"/>
                <a:gd fmla="*/ 1111 h 1111" name="T35"/>
                <a:gd fmla="*/ 227 w 573" name="T36"/>
                <a:gd fmla="*/ 1110 h 1111" name="T37"/>
                <a:gd fmla="*/ 255 w 573" name="T38"/>
                <a:gd fmla="*/ 1097 h 1111" name="T39"/>
                <a:gd fmla="*/ 272 w 573" name="T40"/>
                <a:gd fmla="*/ 1080 h 1111" name="T41"/>
                <a:gd fmla="*/ 278 w 573" name="T42"/>
                <a:gd fmla="*/ 1068 h 1111" name="T43"/>
                <a:gd fmla="*/ 279 w 573" name="T44"/>
                <a:gd fmla="*/ 499 h 1111" name="T45"/>
                <a:gd fmla="*/ 302 w 573" name="T46"/>
                <a:gd fmla="*/ 503 h 1111" name="T47"/>
                <a:gd fmla="*/ 302 w 573" name="T48"/>
                <a:gd fmla="*/ 534 h 1111" name="T49"/>
                <a:gd fmla="*/ 304 w 573" name="T50"/>
                <a:gd fmla="*/ 590 h 1111" name="T51"/>
                <a:gd fmla="*/ 304 w 573" name="T52"/>
                <a:gd fmla="*/ 664 h 1111" name="T53"/>
                <a:gd fmla="*/ 304 w 573" name="T54"/>
                <a:gd fmla="*/ 750 h 1111" name="T55"/>
                <a:gd fmla="*/ 304 w 573" name="T56"/>
                <a:gd fmla="*/ 838 h 1111" name="T57"/>
                <a:gd fmla="*/ 305 w 573" name="T58"/>
                <a:gd fmla="*/ 926 h 1111" name="T59"/>
                <a:gd fmla="*/ 305 w 573" name="T60"/>
                <a:gd fmla="*/ 1004 h 1111" name="T61"/>
                <a:gd fmla="*/ 305 w 573" name="T62"/>
                <a:gd fmla="*/ 1066 h 1111" name="T63"/>
                <a:gd fmla="*/ 306 w 573" name="T64"/>
                <a:gd fmla="*/ 1073 h 1111" name="T65"/>
                <a:gd fmla="*/ 315 w 573" name="T66"/>
                <a:gd fmla="*/ 1088 h 1111" name="T67"/>
                <a:gd fmla="*/ 335 w 573" name="T68"/>
                <a:gd fmla="*/ 1103 h 1111" name="T69"/>
                <a:gd fmla="*/ 372 w 573" name="T70"/>
                <a:gd fmla="*/ 1111 h 1111" name="T71"/>
                <a:gd fmla="*/ 408 w 573" name="T72"/>
                <a:gd fmla="*/ 1103 h 1111" name="T73"/>
                <a:gd fmla="*/ 429 w 573" name="T74"/>
                <a:gd fmla="*/ 1089 h 1111" name="T75"/>
                <a:gd fmla="*/ 437 w 573" name="T76"/>
                <a:gd fmla="*/ 1073 h 1111" name="T77"/>
                <a:gd fmla="*/ 438 w 573" name="T78"/>
                <a:gd fmla="*/ 1067 h 1111" name="T79"/>
                <a:gd fmla="*/ 466 w 573" name="T80"/>
                <a:gd fmla="*/ 166 h 1111" name="T81"/>
                <a:gd fmla="*/ 468 w 573" name="T82"/>
                <a:gd fmla="*/ 503 h 1111" name="T83"/>
                <a:gd fmla="*/ 472 w 573" name="T84"/>
                <a:gd fmla="*/ 517 h 1111" name="T85"/>
                <a:gd fmla="*/ 483 w 573" name="T86"/>
                <a:gd fmla="*/ 537 h 1111" name="T87"/>
                <a:gd fmla="*/ 505 w 573" name="T88"/>
                <a:gd fmla="*/ 551 h 1111" name="T89"/>
                <a:gd fmla="*/ 536 w 573" name="T90"/>
                <a:gd fmla="*/ 551 h 1111" name="T91"/>
                <a:gd fmla="*/ 557 w 573" name="T92"/>
                <a:gd fmla="*/ 537 h 1111" name="T93"/>
                <a:gd fmla="*/ 570 w 573" name="T94"/>
                <a:gd fmla="*/ 517 h 1111" name="T95"/>
                <a:gd fmla="*/ 573 w 573" name="T96"/>
                <a:gd fmla="*/ 508 h 1111" name="T97"/>
                <a:gd fmla="*/ 572 w 573" name="T98"/>
                <a:gd fmla="*/ 68 h 1111" name="T99"/>
                <a:gd fmla="*/ 546 w 573" name="T100"/>
                <a:gd fmla="*/ 28 h 1111" name="T101"/>
                <a:gd fmla="*/ 506 w 573" name="T102"/>
                <a:gd fmla="*/ 4 h 1111" name="T103"/>
                <a:gd fmla="*/ 94 w 573" name="T104"/>
                <a:gd fmla="*/ 0 h 1111" name="T105"/>
                <a:gd fmla="*/ 0 w 573" name="T106"/>
                <a:gd fmla="*/ 0 h 1111" name="T107"/>
                <a:gd fmla="*/ 573 w 573" name="T108"/>
                <a:gd fmla="*/ 1111 h 111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1111" w="573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486986" y="2980571"/>
            <a:ext cx="1335405" cy="3338512"/>
            <a:chOff x="6393757" y="2853571"/>
            <a:chExt cx="1335405" cy="3338512"/>
          </a:xfrm>
          <a:solidFill>
            <a:srgbClr val="DE2A2A"/>
          </a:solidFill>
        </p:grpSpPr>
        <p:sp>
          <p:nvSpPr>
            <p:cNvPr id="130" name="Freeform 11"/>
            <p:cNvSpPr/>
            <p:nvPr/>
          </p:nvSpPr>
          <p:spPr bwMode="auto">
            <a:xfrm>
              <a:off x="6718224" y="2853571"/>
              <a:ext cx="624799" cy="681110"/>
            </a:xfrm>
            <a:custGeom>
              <a:gdLst>
                <a:gd fmla="*/ 133 w 267" name="T0"/>
                <a:gd fmla="*/ 0 h 292" name="T1"/>
                <a:gd fmla="*/ 161 w 267" name="T2"/>
                <a:gd fmla="*/ 3 h 292" name="T3"/>
                <a:gd fmla="*/ 186 w 267" name="T4"/>
                <a:gd fmla="*/ 12 h 292" name="T5"/>
                <a:gd fmla="*/ 209 w 267" name="T6"/>
                <a:gd fmla="*/ 25 h 292" name="T7"/>
                <a:gd fmla="*/ 228 w 267" name="T8"/>
                <a:gd fmla="*/ 42 h 292" name="T9"/>
                <a:gd fmla="*/ 245 w 267" name="T10"/>
                <a:gd fmla="*/ 64 h 292" name="T11"/>
                <a:gd fmla="*/ 257 w 267" name="T12"/>
                <a:gd fmla="*/ 88 h 292" name="T13"/>
                <a:gd fmla="*/ 265 w 267" name="T14"/>
                <a:gd fmla="*/ 116 h 292" name="T15"/>
                <a:gd fmla="*/ 267 w 267" name="T16"/>
                <a:gd fmla="*/ 146 h 292" name="T17"/>
                <a:gd fmla="*/ 265 w 267" name="T18"/>
                <a:gd fmla="*/ 175 h 292" name="T19"/>
                <a:gd fmla="*/ 257 w 267" name="T20"/>
                <a:gd fmla="*/ 203 h 292" name="T21"/>
                <a:gd fmla="*/ 245 w 267" name="T22"/>
                <a:gd fmla="*/ 227 h 292" name="T23"/>
                <a:gd fmla="*/ 228 w 267" name="T24"/>
                <a:gd fmla="*/ 249 h 292" name="T25"/>
                <a:gd fmla="*/ 209 w 267" name="T26"/>
                <a:gd fmla="*/ 267 h 292" name="T27"/>
                <a:gd fmla="*/ 186 w 267" name="T28"/>
                <a:gd fmla="*/ 281 h 292" name="T29"/>
                <a:gd fmla="*/ 161 w 267" name="T30"/>
                <a:gd fmla="*/ 289 h 292" name="T31"/>
                <a:gd fmla="*/ 133 w 267" name="T32"/>
                <a:gd fmla="*/ 292 h 292" name="T33"/>
                <a:gd fmla="*/ 103 w 267" name="T34"/>
                <a:gd fmla="*/ 288 h 292" name="T35"/>
                <a:gd fmla="*/ 75 w 267" name="T36"/>
                <a:gd fmla="*/ 277 h 292" name="T37"/>
                <a:gd fmla="*/ 51 w 267" name="T38"/>
                <a:gd fmla="*/ 260 h 292" name="T39"/>
                <a:gd fmla="*/ 29 w 267" name="T40"/>
                <a:gd fmla="*/ 237 h 292" name="T41"/>
                <a:gd fmla="*/ 13 w 267" name="T42"/>
                <a:gd fmla="*/ 210 h 292" name="T43"/>
                <a:gd fmla="*/ 4 w 267" name="T44"/>
                <a:gd fmla="*/ 178 h 292" name="T45"/>
                <a:gd fmla="*/ 0 w 267" name="T46"/>
                <a:gd fmla="*/ 146 h 292" name="T47"/>
                <a:gd fmla="*/ 4 w 267" name="T48"/>
                <a:gd fmla="*/ 113 h 292" name="T49"/>
                <a:gd fmla="*/ 13 w 267" name="T50"/>
                <a:gd fmla="*/ 81 h 292" name="T51"/>
                <a:gd fmla="*/ 29 w 267" name="T52"/>
                <a:gd fmla="*/ 54 h 292" name="T53"/>
                <a:gd fmla="*/ 51 w 267" name="T54"/>
                <a:gd fmla="*/ 32 h 292" name="T55"/>
                <a:gd fmla="*/ 75 w 267" name="T56"/>
                <a:gd fmla="*/ 14 h 292" name="T57"/>
                <a:gd fmla="*/ 103 w 267" name="T58"/>
                <a:gd fmla="*/ 3 h 292" name="T59"/>
                <a:gd fmla="*/ 133 w 267" name="T60"/>
                <a:gd fmla="*/ 0 h 292" name="T61"/>
                <a:gd fmla="*/ 0 w 267" name="T62"/>
                <a:gd fmla="*/ 0 h 292" name="T63"/>
                <a:gd fmla="*/ 267 w 267" name="T64"/>
                <a:gd fmla="*/ 292 h 29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T65" l="T62" r="T64" t="T63"/>
              <a:pathLst>
                <a:path h="292" w="267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1" name="Freeform 12"/>
            <p:cNvSpPr/>
            <p:nvPr/>
          </p:nvSpPr>
          <p:spPr bwMode="auto">
            <a:xfrm>
              <a:off x="6393757" y="3607082"/>
              <a:ext cx="1335405" cy="2585001"/>
            </a:xfrm>
            <a:custGeom>
              <a:gdLst>
                <a:gd fmla="*/ 72 w 573" name="T0"/>
                <a:gd fmla="*/ 5 h 1111" name="T1"/>
                <a:gd fmla="*/ 30 w 573" name="T2"/>
                <a:gd fmla="*/ 32 h 1111" name="T3"/>
                <a:gd fmla="*/ 4 w 573" name="T4"/>
                <a:gd fmla="*/ 75 h 1111" name="T5"/>
                <a:gd fmla="*/ 0 w 573" name="T6"/>
                <a:gd fmla="*/ 509 h 1111" name="T7"/>
                <a:gd fmla="*/ 1 w 573" name="T8"/>
                <a:gd fmla="*/ 516 h 1111" name="T9"/>
                <a:gd fmla="*/ 9 w 573" name="T10"/>
                <a:gd fmla="*/ 533 h 1111" name="T11"/>
                <a:gd fmla="*/ 26 w 573" name="T12"/>
                <a:gd fmla="*/ 550 h 1111" name="T13"/>
                <a:gd fmla="*/ 56 w 573" name="T14"/>
                <a:gd fmla="*/ 557 h 1111" name="T15"/>
                <a:gd fmla="*/ 84 w 573" name="T16"/>
                <a:gd fmla="*/ 551 h 1111" name="T17"/>
                <a:gd fmla="*/ 100 w 573" name="T18"/>
                <a:gd fmla="*/ 534 h 1111" name="T19"/>
                <a:gd fmla="*/ 106 w 573" name="T20"/>
                <a:gd fmla="*/ 516 h 1111" name="T21"/>
                <a:gd fmla="*/ 108 w 573" name="T22"/>
                <a:gd fmla="*/ 503 h 1111" name="T23"/>
                <a:gd fmla="*/ 108 w 573" name="T24"/>
                <a:gd fmla="*/ 166 h 1111" name="T25"/>
                <a:gd fmla="*/ 135 w 573" name="T26"/>
                <a:gd fmla="*/ 1066 h 1111" name="T27"/>
                <a:gd fmla="*/ 138 w 573" name="T28"/>
                <a:gd fmla="*/ 1073 h 1111" name="T29"/>
                <a:gd fmla="*/ 151 w 573" name="T30"/>
                <a:gd fmla="*/ 1089 h 1111" name="T31"/>
                <a:gd fmla="*/ 174 w 573" name="T32"/>
                <a:gd fmla="*/ 1105 h 1111" name="T33"/>
                <a:gd fmla="*/ 199 w 573" name="T34"/>
                <a:gd fmla="*/ 1111 h 1111" name="T35"/>
                <a:gd fmla="*/ 227 w 573" name="T36"/>
                <a:gd fmla="*/ 1110 h 1111" name="T37"/>
                <a:gd fmla="*/ 255 w 573" name="T38"/>
                <a:gd fmla="*/ 1097 h 1111" name="T39"/>
                <a:gd fmla="*/ 272 w 573" name="T40"/>
                <a:gd fmla="*/ 1080 h 1111" name="T41"/>
                <a:gd fmla="*/ 278 w 573" name="T42"/>
                <a:gd fmla="*/ 1068 h 1111" name="T43"/>
                <a:gd fmla="*/ 279 w 573" name="T44"/>
                <a:gd fmla="*/ 499 h 1111" name="T45"/>
                <a:gd fmla="*/ 302 w 573" name="T46"/>
                <a:gd fmla="*/ 503 h 1111" name="T47"/>
                <a:gd fmla="*/ 302 w 573" name="T48"/>
                <a:gd fmla="*/ 534 h 1111" name="T49"/>
                <a:gd fmla="*/ 304 w 573" name="T50"/>
                <a:gd fmla="*/ 590 h 1111" name="T51"/>
                <a:gd fmla="*/ 304 w 573" name="T52"/>
                <a:gd fmla="*/ 664 h 1111" name="T53"/>
                <a:gd fmla="*/ 304 w 573" name="T54"/>
                <a:gd fmla="*/ 750 h 1111" name="T55"/>
                <a:gd fmla="*/ 304 w 573" name="T56"/>
                <a:gd fmla="*/ 838 h 1111" name="T57"/>
                <a:gd fmla="*/ 305 w 573" name="T58"/>
                <a:gd fmla="*/ 926 h 1111" name="T59"/>
                <a:gd fmla="*/ 305 w 573" name="T60"/>
                <a:gd fmla="*/ 1004 h 1111" name="T61"/>
                <a:gd fmla="*/ 305 w 573" name="T62"/>
                <a:gd fmla="*/ 1066 h 1111" name="T63"/>
                <a:gd fmla="*/ 306 w 573" name="T64"/>
                <a:gd fmla="*/ 1073 h 1111" name="T65"/>
                <a:gd fmla="*/ 315 w 573" name="T66"/>
                <a:gd fmla="*/ 1088 h 1111" name="T67"/>
                <a:gd fmla="*/ 335 w 573" name="T68"/>
                <a:gd fmla="*/ 1103 h 1111" name="T69"/>
                <a:gd fmla="*/ 372 w 573" name="T70"/>
                <a:gd fmla="*/ 1111 h 1111" name="T71"/>
                <a:gd fmla="*/ 408 w 573" name="T72"/>
                <a:gd fmla="*/ 1103 h 1111" name="T73"/>
                <a:gd fmla="*/ 429 w 573" name="T74"/>
                <a:gd fmla="*/ 1089 h 1111" name="T75"/>
                <a:gd fmla="*/ 437 w 573" name="T76"/>
                <a:gd fmla="*/ 1073 h 1111" name="T77"/>
                <a:gd fmla="*/ 438 w 573" name="T78"/>
                <a:gd fmla="*/ 1067 h 1111" name="T79"/>
                <a:gd fmla="*/ 466 w 573" name="T80"/>
                <a:gd fmla="*/ 166 h 1111" name="T81"/>
                <a:gd fmla="*/ 468 w 573" name="T82"/>
                <a:gd fmla="*/ 503 h 1111" name="T83"/>
                <a:gd fmla="*/ 472 w 573" name="T84"/>
                <a:gd fmla="*/ 517 h 1111" name="T85"/>
                <a:gd fmla="*/ 483 w 573" name="T86"/>
                <a:gd fmla="*/ 537 h 1111" name="T87"/>
                <a:gd fmla="*/ 505 w 573" name="T88"/>
                <a:gd fmla="*/ 551 h 1111" name="T89"/>
                <a:gd fmla="*/ 536 w 573" name="T90"/>
                <a:gd fmla="*/ 551 h 1111" name="T91"/>
                <a:gd fmla="*/ 557 w 573" name="T92"/>
                <a:gd fmla="*/ 537 h 1111" name="T93"/>
                <a:gd fmla="*/ 570 w 573" name="T94"/>
                <a:gd fmla="*/ 517 h 1111" name="T95"/>
                <a:gd fmla="*/ 573 w 573" name="T96"/>
                <a:gd fmla="*/ 508 h 1111" name="T97"/>
                <a:gd fmla="*/ 572 w 573" name="T98"/>
                <a:gd fmla="*/ 68 h 1111" name="T99"/>
                <a:gd fmla="*/ 546 w 573" name="T100"/>
                <a:gd fmla="*/ 28 h 1111" name="T101"/>
                <a:gd fmla="*/ 506 w 573" name="T102"/>
                <a:gd fmla="*/ 4 h 1111" name="T103"/>
                <a:gd fmla="*/ 94 w 573" name="T104"/>
                <a:gd fmla="*/ 0 h 1111" name="T105"/>
                <a:gd fmla="*/ 0 w 573" name="T106"/>
                <a:gd fmla="*/ 0 h 1111" name="T107"/>
                <a:gd fmla="*/ 573 w 573" name="T108"/>
                <a:gd fmla="*/ 1111 h 111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1111" w="573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7" name="矩形 136"/>
          <p:cNvSpPr/>
          <p:nvPr/>
        </p:nvSpPr>
        <p:spPr>
          <a:xfrm>
            <a:off x="5264151" y="1833525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因材施教</a:t>
            </a:r>
          </a:p>
        </p:txBody>
      </p:sp>
    </p:spTree>
    <p:extLst>
      <p:ext uri="{BB962C8B-B14F-4D97-AF65-F5344CB8AC3E}">
        <p14:creationId val="174994733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矩形 122"/>
          <p:cNvSpPr/>
          <p:nvPr/>
        </p:nvSpPr>
        <p:spPr>
          <a:xfrm>
            <a:off x="1708329" y="343638"/>
            <a:ext cx="79552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可能遇到的问题及解决方案</a:t>
            </a:r>
          </a:p>
        </p:txBody>
      </p:sp>
      <p:sp>
        <p:nvSpPr>
          <p:cNvPr id="3" name="矩形 2"/>
          <p:cNvSpPr/>
          <p:nvPr/>
        </p:nvSpPr>
        <p:spPr>
          <a:xfrm>
            <a:off x="5861668" y="2522267"/>
            <a:ext cx="6889131" cy="36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777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301908" y="2327647"/>
            <a:ext cx="6021122" cy="6049195"/>
            <a:chOff x="-301908" y="2327647"/>
            <a:chExt cx="6021122" cy="6049195"/>
          </a:xfrm>
        </p:grpSpPr>
        <p:sp>
          <p:nvSpPr>
            <p:cNvPr id="138" name="任意多边形 137"/>
            <p:cNvSpPr/>
            <p:nvPr/>
          </p:nvSpPr>
          <p:spPr>
            <a:xfrm rot="3600000">
              <a:off x="-392781" y="2956049"/>
              <a:ext cx="5511666" cy="5329919"/>
            </a:xfrm>
            <a:custGeom>
              <a:gdLst>
                <a:gd fmla="*/ 115055 w 5511666" name="connsiteX0"/>
                <a:gd fmla="*/ 498885 h 5329919" name="connsiteY0"/>
                <a:gd fmla="*/ 953270 w 5511666" name="connsiteX1"/>
                <a:gd fmla="*/ 0 h 5329919" name="connsiteY1"/>
                <a:gd fmla="*/ 4766238 w 5511666" name="connsiteX2"/>
                <a:gd fmla="*/ 0 h 5329919" name="connsiteY2"/>
                <a:gd fmla="*/ 5440302 w 5511666" name="connsiteX3"/>
                <a:gd fmla="*/ 279206 h 5329919" name="connsiteY3"/>
                <a:gd fmla="*/ 5511666 w 5511666" name="connsiteX4"/>
                <a:gd fmla="*/ 365701 h 5329919" name="connsiteY4"/>
                <a:gd fmla="*/ 2645574 w 5511666" name="connsiteX5"/>
                <a:gd fmla="*/ 5329919 h 5329919" name="connsiteY5"/>
                <a:gd fmla="*/ 0 w 5511666" name="connsiteX6"/>
                <a:gd fmla="*/ 3802497 h 5329919" name="connsiteY6"/>
                <a:gd fmla="*/ 0 w 5511666" name="connsiteX7"/>
                <a:gd fmla="*/ 953270 h 5329919" name="connsiteY7"/>
                <a:gd fmla="*/ 115055 w 5511666" name="connsiteX8"/>
                <a:gd fmla="*/ 498885 h 532991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5329919" w="5511666">
                  <a:moveTo>
                    <a:pt x="115055" y="498885"/>
                  </a:moveTo>
                  <a:cubicBezTo>
                    <a:pt x="276481" y="201727"/>
                    <a:pt x="591318" y="0"/>
                    <a:pt x="953270" y="0"/>
                  </a:cubicBezTo>
                  <a:lnTo>
                    <a:pt x="4766238" y="0"/>
                  </a:lnTo>
                  <a:cubicBezTo>
                    <a:pt x="5029476" y="0"/>
                    <a:pt x="5267793" y="106699"/>
                    <a:pt x="5440302" y="279206"/>
                  </a:cubicBezTo>
                  <a:lnTo>
                    <a:pt x="5511666" y="365701"/>
                  </a:lnTo>
                  <a:lnTo>
                    <a:pt x="2645574" y="5329919"/>
                  </a:lnTo>
                  <a:lnTo>
                    <a:pt x="0" y="3802497"/>
                  </a:lnTo>
                  <a:lnTo>
                    <a:pt x="0" y="953270"/>
                  </a:lnTo>
                  <a:cubicBezTo>
                    <a:pt x="0" y="788746"/>
                    <a:pt x="41679" y="633957"/>
                    <a:pt x="115055" y="498885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-24081" y="2327647"/>
              <a:ext cx="5743295" cy="4545874"/>
            </a:xfrm>
            <a:custGeom>
              <a:gdLst>
                <a:gd fmla="*/ 2910044 w 5743295" name="connsiteX0"/>
                <a:gd fmla="*/ 451 h 4545874" name="connsiteY0"/>
                <a:gd fmla="*/ 3749657 w 5743295" name="connsiteX1"/>
                <a:gd fmla="*/ 464812 h 4545874" name="connsiteY1"/>
                <a:gd fmla="*/ 5619158 w 5743295" name="connsiteX2"/>
                <a:gd fmla="*/ 3702882 h 4545874" name="connsiteY2"/>
                <a:gd fmla="*/ 5709762 w 5743295" name="connsiteX3"/>
                <a:gd fmla="*/ 4413815 h 4545874" name="connsiteY3"/>
                <a:gd fmla="*/ 5670436 w 5743295" name="connsiteX4"/>
                <a:gd fmla="*/ 4517325 h 4545874" name="connsiteY4"/>
                <a:gd fmla="*/ 0 w 5743295" name="connsiteX5"/>
                <a:gd fmla="*/ 4545874 h 4545874" name="connsiteY5"/>
                <a:gd fmla="*/ 15214 w 5743295" name="connsiteX6"/>
                <a:gd fmla="*/ 1541505 h 4545874" name="connsiteY6"/>
                <a:gd fmla="*/ 2463231 w 5743295" name="connsiteX7"/>
                <a:gd fmla="*/ 128141 h 4545874" name="connsiteY7"/>
                <a:gd fmla="*/ 2910044 w 5743295" name="connsiteX8"/>
                <a:gd fmla="*/ 451 h 454587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545874" w="5743295">
                  <a:moveTo>
                    <a:pt x="2910044" y="451"/>
                  </a:moveTo>
                  <a:cubicBezTo>
                    <a:pt x="3244506" y="-9868"/>
                    <a:pt x="3572192" y="157433"/>
                    <a:pt x="3749657" y="464812"/>
                  </a:cubicBezTo>
                  <a:lnTo>
                    <a:pt x="5619158" y="3702882"/>
                  </a:lnTo>
                  <a:cubicBezTo>
                    <a:pt x="5748224" y="3926431"/>
                    <a:pt x="5773396" y="4181744"/>
                    <a:pt x="5709762" y="4413815"/>
                  </a:cubicBezTo>
                  <a:lnTo>
                    <a:pt x="5670436" y="4517325"/>
                  </a:lnTo>
                  <a:lnTo>
                    <a:pt x="0" y="4545874"/>
                  </a:lnTo>
                  <a:lnTo>
                    <a:pt x="15214" y="1541505"/>
                  </a:lnTo>
                  <a:lnTo>
                    <a:pt x="2463231" y="128141"/>
                  </a:lnTo>
                  <a:cubicBezTo>
                    <a:pt x="2604588" y="46529"/>
                    <a:pt x="2758016" y="5140"/>
                    <a:pt x="2910044" y="451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4452336" y="2703826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一：团队融入困难</a:t>
            </a:r>
          </a:p>
        </p:txBody>
      </p:sp>
      <p:sp>
        <p:nvSpPr>
          <p:cNvPr id="4" name="矩形 3"/>
          <p:cNvSpPr/>
          <p:nvPr/>
        </p:nvSpPr>
        <p:spPr>
          <a:xfrm>
            <a:off x="5450163" y="4545037"/>
            <a:ext cx="3154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二：团队管理和预期差距太大</a:t>
            </a:r>
          </a:p>
        </p:txBody>
      </p:sp>
      <p:sp>
        <p:nvSpPr>
          <p:cNvPr id="137" name="矩形 136"/>
          <p:cNvSpPr/>
          <p:nvPr/>
        </p:nvSpPr>
        <p:spPr>
          <a:xfrm>
            <a:off x="5409254" y="5139839"/>
            <a:ext cx="657183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777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检讨自己，找到自身问题，跟领导沟通，帮助自己快速提升；学习管理技巧，运用到实际的团队管理工作中；加倍努力。 掌握心员工心态，提升他人，锻炼自我</a:t>
            </a:r>
          </a:p>
        </p:txBody>
      </p:sp>
      <p:sp>
        <p:nvSpPr>
          <p:cNvPr id="145" name="矩形 144"/>
          <p:cNvSpPr/>
          <p:nvPr/>
        </p:nvSpPr>
        <p:spPr>
          <a:xfrm>
            <a:off x="4429954" y="3164215"/>
            <a:ext cx="705450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7777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多与员工和领导沟通，了解每个人的想法，弥补自己的不足：组织团建或者横向联谊，提升员工的归属感，为每个人办实事。以身作则，率先为团队做表率</a:t>
            </a:r>
          </a:p>
        </p:txBody>
      </p:sp>
    </p:spTree>
    <p:extLst>
      <p:ext uri="{BB962C8B-B14F-4D97-AF65-F5344CB8AC3E}">
        <p14:creationId val="1544590754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137"/>
      <p:bldP grpId="0" spid="14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-12809"/>
            <a:ext cx="12192000" cy="1574909"/>
            <a:chOff x="0" y="-12809"/>
            <a:chExt cx="12192000" cy="1574909"/>
          </a:xfrm>
        </p:grpSpPr>
        <p:sp>
          <p:nvSpPr>
            <p:cNvPr id="35" name="任意多边形 34"/>
            <p:cNvSpPr/>
            <p:nvPr/>
          </p:nvSpPr>
          <p:spPr>
            <a:xfrm>
              <a:off x="0" y="0"/>
              <a:ext cx="12192000" cy="1562100"/>
            </a:xfrm>
            <a:custGeom>
              <a:gdLst>
                <a:gd fmla="*/ 0 w 8918974" name="connsiteX0"/>
                <a:gd fmla="*/ 0 h 1562100" name="connsiteY0"/>
                <a:gd fmla="*/ 8918974 w 8918974" name="connsiteX1"/>
                <a:gd fmla="*/ 0 h 1562100" name="connsiteY1"/>
                <a:gd fmla="*/ 8774722 w 8918974" name="connsiteX2"/>
                <a:gd fmla="*/ 9503 h 1562100" name="connsiteY2"/>
                <a:gd fmla="*/ 6995732 w 8918974" name="connsiteX3"/>
                <a:gd fmla="*/ 174814 h 1562100" name="connsiteY3"/>
                <a:gd fmla="*/ 258196 w 8918974" name="connsiteX4"/>
                <a:gd fmla="*/ 1477436 h 1562100" name="connsiteY4"/>
                <a:gd fmla="*/ 15926 w 8918974" name="connsiteX5"/>
                <a:gd fmla="*/ 1562100 h 1562100" name="connsiteY5"/>
                <a:gd fmla="*/ 0 w 8918974" name="connsiteX6"/>
                <a:gd fmla="*/ 1562100 h 15621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562100" w="8918974">
                  <a:moveTo>
                    <a:pt x="0" y="0"/>
                  </a:moveTo>
                  <a:lnTo>
                    <a:pt x="8918974" y="0"/>
                  </a:lnTo>
                  <a:lnTo>
                    <a:pt x="8774722" y="9503"/>
                  </a:lnTo>
                  <a:cubicBezTo>
                    <a:pt x="8198961" y="52653"/>
                    <a:pt x="7603958" y="107635"/>
                    <a:pt x="6995732" y="174814"/>
                  </a:cubicBezTo>
                  <a:cubicBezTo>
                    <a:pt x="4258716" y="477116"/>
                    <a:pt x="1836923" y="961998"/>
                    <a:pt x="258196" y="1477436"/>
                  </a:cubicBezTo>
                  <a:lnTo>
                    <a:pt x="15926" y="1562100"/>
                  </a:lnTo>
                  <a:lnTo>
                    <a:pt x="0" y="1562100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0" y="-12809"/>
              <a:ext cx="12192000" cy="1436667"/>
            </a:xfrm>
            <a:custGeom>
              <a:gdLst>
                <a:gd fmla="*/ 0 w 8918974" name="connsiteX0"/>
                <a:gd fmla="*/ 0 h 1562100" name="connsiteY0"/>
                <a:gd fmla="*/ 8918974 w 8918974" name="connsiteX1"/>
                <a:gd fmla="*/ 0 h 1562100" name="connsiteY1"/>
                <a:gd fmla="*/ 8774722 w 8918974" name="connsiteX2"/>
                <a:gd fmla="*/ 9503 h 1562100" name="connsiteY2"/>
                <a:gd fmla="*/ 6995732 w 8918974" name="connsiteX3"/>
                <a:gd fmla="*/ 174814 h 1562100" name="connsiteY3"/>
                <a:gd fmla="*/ 258196 w 8918974" name="connsiteX4"/>
                <a:gd fmla="*/ 1477436 h 1562100" name="connsiteY4"/>
                <a:gd fmla="*/ 15926 w 8918974" name="connsiteX5"/>
                <a:gd fmla="*/ 1562100 h 1562100" name="connsiteY5"/>
                <a:gd fmla="*/ 0 w 8918974" name="connsiteX6"/>
                <a:gd fmla="*/ 1562100 h 15621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562100" w="8918974">
                  <a:moveTo>
                    <a:pt x="0" y="0"/>
                  </a:moveTo>
                  <a:lnTo>
                    <a:pt x="8918974" y="0"/>
                  </a:lnTo>
                  <a:lnTo>
                    <a:pt x="8774722" y="9503"/>
                  </a:lnTo>
                  <a:cubicBezTo>
                    <a:pt x="8198961" y="52653"/>
                    <a:pt x="7603958" y="107635"/>
                    <a:pt x="6995732" y="174814"/>
                  </a:cubicBezTo>
                  <a:cubicBezTo>
                    <a:pt x="4258716" y="477116"/>
                    <a:pt x="1836923" y="961998"/>
                    <a:pt x="258196" y="1477436"/>
                  </a:cubicBezTo>
                  <a:lnTo>
                    <a:pt x="15926" y="1562100"/>
                  </a:lnTo>
                  <a:lnTo>
                    <a:pt x="0" y="156210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4175101"/>
            <a:ext cx="12192000" cy="2711790"/>
            <a:chOff x="0" y="4175101"/>
            <a:chExt cx="12192000" cy="2711790"/>
          </a:xfrm>
        </p:grpSpPr>
        <p:sp>
          <p:nvSpPr>
            <p:cNvPr id="37" name="任意多边形 36"/>
            <p:cNvSpPr/>
            <p:nvPr/>
          </p:nvSpPr>
          <p:spPr>
            <a:xfrm>
              <a:off x="0" y="4175101"/>
              <a:ext cx="12192000" cy="2682900"/>
            </a:xfrm>
            <a:custGeom>
              <a:gdLst>
                <a:gd fmla="*/ 12192000 w 12192000" name="connsiteX0"/>
                <a:gd fmla="*/ 0 h 2682900" name="connsiteY0"/>
                <a:gd fmla="*/ 12192000 w 12192000" name="connsiteX1"/>
                <a:gd fmla="*/ 2682900 h 2682900" name="connsiteY1"/>
                <a:gd fmla="*/ 0 w 12192000" name="connsiteX2"/>
                <a:gd fmla="*/ 2682900 h 2682900" name="connsiteY2"/>
                <a:gd fmla="*/ 0 w 12192000" name="connsiteX3"/>
                <a:gd fmla="*/ 2124687 h 2682900" name="connsiteY3"/>
                <a:gd fmla="*/ 379093 w 12192000" name="connsiteX4"/>
                <a:gd fmla="*/ 2178621 h 2682900" name="connsiteY4"/>
                <a:gd fmla="*/ 6383312 w 12192000" name="connsiteX5"/>
                <a:gd fmla="*/ 1796491 h 2682900" name="connsiteY5"/>
                <a:gd fmla="*/ 12134925 w 12192000" name="connsiteX6"/>
                <a:gd fmla="*/ 31377 h 26829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82900" w="12192000">
                  <a:moveTo>
                    <a:pt x="12192000" y="0"/>
                  </a:moveTo>
                  <a:lnTo>
                    <a:pt x="12192000" y="2682900"/>
                  </a:lnTo>
                  <a:lnTo>
                    <a:pt x="0" y="2682900"/>
                  </a:lnTo>
                  <a:lnTo>
                    <a:pt x="0" y="2124687"/>
                  </a:lnTo>
                  <a:lnTo>
                    <a:pt x="379093" y="2178621"/>
                  </a:lnTo>
                  <a:cubicBezTo>
                    <a:pt x="1853363" y="2345741"/>
                    <a:pt x="4016906" y="2228723"/>
                    <a:pt x="6383312" y="1796491"/>
                  </a:cubicBezTo>
                  <a:cubicBezTo>
                    <a:pt x="8749719" y="1364258"/>
                    <a:pt x="10814928" y="708880"/>
                    <a:pt x="12134925" y="31377"/>
                  </a:cubicBez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0" y="4439621"/>
              <a:ext cx="12192000" cy="2447270"/>
            </a:xfrm>
            <a:custGeom>
              <a:gdLst>
                <a:gd fmla="*/ 12192000 w 12192000" name="connsiteX0"/>
                <a:gd fmla="*/ 0 h 2682900" name="connsiteY0"/>
                <a:gd fmla="*/ 12192000 w 12192000" name="connsiteX1"/>
                <a:gd fmla="*/ 2682900 h 2682900" name="connsiteY1"/>
                <a:gd fmla="*/ 0 w 12192000" name="connsiteX2"/>
                <a:gd fmla="*/ 2682900 h 2682900" name="connsiteY2"/>
                <a:gd fmla="*/ 0 w 12192000" name="connsiteX3"/>
                <a:gd fmla="*/ 2124687 h 2682900" name="connsiteY3"/>
                <a:gd fmla="*/ 379093 w 12192000" name="connsiteX4"/>
                <a:gd fmla="*/ 2178621 h 2682900" name="connsiteY4"/>
                <a:gd fmla="*/ 6383312 w 12192000" name="connsiteX5"/>
                <a:gd fmla="*/ 1796491 h 2682900" name="connsiteY5"/>
                <a:gd fmla="*/ 12134925 w 12192000" name="connsiteX6"/>
                <a:gd fmla="*/ 31377 h 26829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82900" w="12192000">
                  <a:moveTo>
                    <a:pt x="12192000" y="0"/>
                  </a:moveTo>
                  <a:lnTo>
                    <a:pt x="12192000" y="2682900"/>
                  </a:lnTo>
                  <a:lnTo>
                    <a:pt x="0" y="2682900"/>
                  </a:lnTo>
                  <a:lnTo>
                    <a:pt x="0" y="2124687"/>
                  </a:lnTo>
                  <a:lnTo>
                    <a:pt x="379093" y="2178621"/>
                  </a:lnTo>
                  <a:cubicBezTo>
                    <a:pt x="1853363" y="2345741"/>
                    <a:pt x="4016906" y="2228723"/>
                    <a:pt x="6383312" y="1796491"/>
                  </a:cubicBezTo>
                  <a:cubicBezTo>
                    <a:pt x="8749719" y="1364258"/>
                    <a:pt x="10814928" y="708880"/>
                    <a:pt x="12134925" y="3137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9106964" y="5714662"/>
            <a:ext cx="2595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部门：LBS事业部一团</a:t>
            </a:r>
          </a:p>
        </p:txBody>
      </p:sp>
      <p:sp>
        <p:nvSpPr>
          <p:cNvPr id="55" name="矩形 54"/>
          <p:cNvSpPr/>
          <p:nvPr/>
        </p:nvSpPr>
        <p:spPr>
          <a:xfrm>
            <a:off x="10168151" y="6225403"/>
            <a:ext cx="15163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日期：201Z-X-XX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812" y="1083313"/>
            <a:ext cx="12216616" cy="4143804"/>
            <a:chOff x="37812" y="1083313"/>
            <a:chExt cx="12216616" cy="4143804"/>
          </a:xfrm>
        </p:grpSpPr>
        <p:sp>
          <p:nvSpPr>
            <p:cNvPr id="61" name="Freeform 10"/>
            <p:cNvSpPr/>
            <p:nvPr/>
          </p:nvSpPr>
          <p:spPr bwMode="auto">
            <a:xfrm flipH="1" rot="431514">
              <a:off x="3385958" y="421656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"/>
            <p:cNvSpPr/>
            <p:nvPr/>
          </p:nvSpPr>
          <p:spPr bwMode="auto">
            <a:xfrm rot="431514">
              <a:off x="37812" y="4032569"/>
              <a:ext cx="3138616" cy="1194548"/>
            </a:xfrm>
            <a:custGeom>
              <a:gdLst>
                <a:gd fmla="*/ 1072 w 1072" name="T0"/>
                <a:gd fmla="*/ 57 h 408" name="T1"/>
                <a:gd fmla="*/ 0 w 1072" name="T2"/>
                <a:gd fmla="*/ 408 h 408" name="T3"/>
                <a:gd fmla="*/ 0 w 1072" name="T4"/>
                <a:gd fmla="*/ 351 h 408" name="T5"/>
                <a:gd fmla="*/ 1072 w 1072" name="T6"/>
                <a:gd fmla="*/ 0 h 408" name="T7"/>
                <a:gd fmla="*/ 1072 w 1072" name="T8"/>
                <a:gd fmla="*/ 57 h 4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8" w="1072">
                  <a:moveTo>
                    <a:pt x="1072" y="57"/>
                  </a:moveTo>
                  <a:lnTo>
                    <a:pt x="0" y="408"/>
                  </a:lnTo>
                  <a:lnTo>
                    <a:pt x="0" y="351"/>
                  </a:lnTo>
                  <a:lnTo>
                    <a:pt x="1072" y="0"/>
                  </a:lnTo>
                  <a:lnTo>
                    <a:pt x="1072" y="57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 rot="431514">
              <a:off x="3013520" y="2731144"/>
              <a:ext cx="1358506" cy="1797678"/>
            </a:xfrm>
            <a:custGeom>
              <a:gdLst>
                <a:gd fmla="*/ 195 w 196" name="T0"/>
                <a:gd fmla="*/ 0 h 259" name="T1"/>
                <a:gd fmla="*/ 164 w 196" name="T2"/>
                <a:gd fmla="*/ 43 h 259" name="T3"/>
                <a:gd fmla="*/ 135 w 196" name="T4"/>
                <a:gd fmla="*/ 76 h 259" name="T5"/>
                <a:gd fmla="*/ 164 w 196" name="T6"/>
                <a:gd fmla="*/ 132 h 259" name="T7"/>
                <a:gd fmla="*/ 132 w 196" name="T8"/>
                <a:gd fmla="*/ 94 h 259" name="T9"/>
                <a:gd fmla="*/ 164 w 196" name="T10"/>
                <a:gd fmla="*/ 141 h 259" name="T11"/>
                <a:gd fmla="*/ 155 w 196" name="T12"/>
                <a:gd fmla="*/ 190 h 259" name="T13"/>
                <a:gd fmla="*/ 146 w 196" name="T14"/>
                <a:gd fmla="*/ 215 h 259" name="T15"/>
                <a:gd fmla="*/ 195 w 196" name="T16"/>
                <a:gd fmla="*/ 171 h 259" name="T17"/>
                <a:gd fmla="*/ 195 w 196" name="T18"/>
                <a:gd fmla="*/ 60 h 259" name="T19"/>
                <a:gd fmla="*/ 33 w 196" name="T20"/>
                <a:gd fmla="*/ 55 h 259" name="T21"/>
                <a:gd fmla="*/ 17 w 196" name="T22"/>
                <a:gd fmla="*/ 104 h 259" name="T23"/>
                <a:gd fmla="*/ 33 w 196" name="T24"/>
                <a:gd fmla="*/ 55 h 259" name="T25"/>
                <a:gd fmla="*/ 0 w 196" name="T26"/>
                <a:gd fmla="*/ 148 h 259" name="T27"/>
                <a:gd fmla="*/ 12 w 196" name="T28"/>
                <a:gd fmla="*/ 259 h 259" name="T29"/>
                <a:gd fmla="*/ 44 w 196" name="T30"/>
                <a:gd fmla="*/ 110 h 259" name="T31"/>
                <a:gd fmla="*/ 55 w 196" name="T32"/>
                <a:gd fmla="*/ 189 h 259" name="T33"/>
                <a:gd fmla="*/ 55 w 196" name="T34"/>
                <a:gd fmla="*/ 189 h 259" name="T35"/>
                <a:gd fmla="*/ 108 w 196" name="T36"/>
                <a:gd fmla="*/ 43 h 259" name="T37"/>
                <a:gd fmla="*/ 79 w 196" name="T38"/>
                <a:gd fmla="*/ 38 h 259" name="T39"/>
                <a:gd fmla="*/ 55 w 196" name="T40"/>
                <a:gd fmla="*/ 60 h 259" name="T41"/>
                <a:gd fmla="*/ 48 w 196" name="T42"/>
                <a:gd fmla="*/ 162 h 259" name="T43"/>
                <a:gd fmla="*/ 79 w 196" name="T44"/>
                <a:gd fmla="*/ 175 h 259" name="T45"/>
                <a:gd fmla="*/ 74 w 196" name="T46"/>
                <a:gd fmla="*/ 186 h 259" name="T47"/>
                <a:gd fmla="*/ 73 w 196" name="T48"/>
                <a:gd fmla="*/ 186 h 259" name="T49"/>
                <a:gd fmla="*/ 51 w 196" name="T50"/>
                <a:gd fmla="*/ 219 h 259" name="T51"/>
                <a:gd fmla="*/ 47 w 196" name="T52"/>
                <a:gd fmla="*/ 242 h 259" name="T53"/>
                <a:gd fmla="*/ 103 w 196" name="T54"/>
                <a:gd fmla="*/ 202 h 259" name="T55"/>
                <a:gd fmla="*/ 88 w 196" name="T56"/>
                <a:gd fmla="*/ 215 h 259" name="T57"/>
                <a:gd fmla="*/ 104 w 196" name="T58"/>
                <a:gd fmla="*/ 230 h 259" name="T59"/>
                <a:gd fmla="*/ 131 w 196" name="T60"/>
                <a:gd fmla="*/ 35 h 259" name="T61"/>
                <a:gd fmla="*/ 103 w 196" name="T62"/>
                <a:gd fmla="*/ 144 h 259" name="T63"/>
                <a:gd fmla="*/ 83 w 196" name="T64"/>
                <a:gd fmla="*/ 138 h 259" name="T65"/>
                <a:gd fmla="*/ 103 w 196" name="T66"/>
                <a:gd fmla="*/ 144 h 259" name="T67"/>
                <a:gd fmla="*/ 83 w 196" name="T68"/>
                <a:gd fmla="*/ 117 h 259" name="T69"/>
                <a:gd fmla="*/ 103 w 196" name="T70"/>
                <a:gd fmla="*/ 99 h 259" name="T71"/>
                <a:gd fmla="*/ 103 w 196" name="T72"/>
                <a:gd fmla="*/ 79 h 259" name="T73"/>
                <a:gd fmla="*/ 83 w 196" name="T74"/>
                <a:gd fmla="*/ 73 h 259" name="T75"/>
                <a:gd fmla="*/ 103 w 196" name="T76"/>
                <a:gd fmla="*/ 79 h 25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259" w="196">
                  <a:moveTo>
                    <a:pt x="195" y="33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3" y="119"/>
                    <a:pt x="159" y="104"/>
                    <a:pt x="154" y="87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7" y="115"/>
                    <a:pt x="140" y="134"/>
                    <a:pt x="141" y="149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5" y="185"/>
                    <a:pt x="162" y="189"/>
                    <a:pt x="155" y="190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215"/>
                    <a:pt x="146" y="215"/>
                    <a:pt x="146" y="215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86" y="203"/>
                    <a:pt x="196" y="190"/>
                    <a:pt x="195" y="171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33"/>
                    <a:pt x="195" y="33"/>
                    <a:pt x="195" y="33"/>
                  </a:cubicBezTo>
                  <a:close/>
                  <a:moveTo>
                    <a:pt x="33" y="55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10" y="76"/>
                    <a:pt x="14" y="89"/>
                    <a:pt x="17" y="10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5" y="82"/>
                    <a:pt x="41" y="69"/>
                    <a:pt x="33" y="55"/>
                  </a:cubicBezTo>
                  <a:close/>
                  <a:moveTo>
                    <a:pt x="0" y="124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259"/>
                    <a:pt x="12" y="259"/>
                    <a:pt x="12" y="259"/>
                  </a:cubicBezTo>
                  <a:cubicBezTo>
                    <a:pt x="44" y="248"/>
                    <a:pt x="44" y="248"/>
                    <a:pt x="44" y="248"/>
                  </a:cubicBezTo>
                  <a:cubicBezTo>
                    <a:pt x="44" y="110"/>
                    <a:pt x="44" y="110"/>
                    <a:pt x="44" y="110"/>
                  </a:cubicBezTo>
                  <a:lnTo>
                    <a:pt x="0" y="124"/>
                  </a:lnTo>
                  <a:close/>
                  <a:moveTo>
                    <a:pt x="55" y="189"/>
                  </a:move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lose/>
                  <a:moveTo>
                    <a:pt x="108" y="43"/>
                  </a:moveTo>
                  <a:cubicBezTo>
                    <a:pt x="109" y="38"/>
                    <a:pt x="110" y="33"/>
                    <a:pt x="112" y="27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8" y="44"/>
                    <a:pt x="77" y="49"/>
                    <a:pt x="76" y="53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77" y="178"/>
                    <a:pt x="75" y="182"/>
                    <a:pt x="74" y="186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69" y="194"/>
                    <a:pt x="64" y="203"/>
                    <a:pt x="57" y="211"/>
                  </a:cubicBezTo>
                  <a:cubicBezTo>
                    <a:pt x="55" y="214"/>
                    <a:pt x="53" y="217"/>
                    <a:pt x="51" y="219"/>
                  </a:cubicBezTo>
                  <a:cubicBezTo>
                    <a:pt x="49" y="221"/>
                    <a:pt x="48" y="222"/>
                    <a:pt x="47" y="22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75" y="222"/>
                    <a:pt x="94" y="201"/>
                    <a:pt x="103" y="178"/>
                  </a:cubicBezTo>
                  <a:cubicBezTo>
                    <a:pt x="103" y="202"/>
                    <a:pt x="103" y="202"/>
                    <a:pt x="103" y="202"/>
                  </a:cubicBezTo>
                  <a:cubicBezTo>
                    <a:pt x="104" y="207"/>
                    <a:pt x="101" y="210"/>
                    <a:pt x="96" y="212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104" y="230"/>
                    <a:pt x="104" y="230"/>
                    <a:pt x="104" y="230"/>
                  </a:cubicBezTo>
                  <a:cubicBezTo>
                    <a:pt x="123" y="224"/>
                    <a:pt x="132" y="213"/>
                    <a:pt x="131" y="195"/>
                  </a:cubicBezTo>
                  <a:cubicBezTo>
                    <a:pt x="131" y="35"/>
                    <a:pt x="131" y="35"/>
                    <a:pt x="131" y="35"/>
                  </a:cubicBezTo>
                  <a:lnTo>
                    <a:pt x="108" y="43"/>
                  </a:lnTo>
                  <a:close/>
                  <a:moveTo>
                    <a:pt x="103" y="144"/>
                  </a:moveTo>
                  <a:cubicBezTo>
                    <a:pt x="83" y="151"/>
                    <a:pt x="83" y="151"/>
                    <a:pt x="83" y="151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103" y="131"/>
                    <a:pt x="103" y="131"/>
                    <a:pt x="103" y="131"/>
                  </a:cubicBezTo>
                  <a:lnTo>
                    <a:pt x="103" y="144"/>
                  </a:lnTo>
                  <a:close/>
                  <a:moveTo>
                    <a:pt x="103" y="111"/>
                  </a:moveTo>
                  <a:cubicBezTo>
                    <a:pt x="83" y="117"/>
                    <a:pt x="83" y="117"/>
                    <a:pt x="83" y="117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103" y="99"/>
                    <a:pt x="103" y="99"/>
                    <a:pt x="103" y="99"/>
                  </a:cubicBezTo>
                  <a:lnTo>
                    <a:pt x="103" y="111"/>
                  </a:lnTo>
                  <a:close/>
                  <a:moveTo>
                    <a:pt x="103" y="79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103" y="66"/>
                    <a:pt x="103" y="66"/>
                    <a:pt x="103" y="66"/>
                  </a:cubicBezTo>
                  <a:lnTo>
                    <a:pt x="103" y="79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 rot="431514">
              <a:off x="4647666" y="2421549"/>
              <a:ext cx="1323372" cy="1771328"/>
            </a:xfrm>
            <a:custGeom>
              <a:gdLst>
                <a:gd fmla="*/ 104 w 191" name="T0"/>
                <a:gd fmla="*/ 43 h 255" name="T1"/>
                <a:gd fmla="*/ 127 w 191" name="T2"/>
                <a:gd fmla="*/ 196 h 255" name="T3"/>
                <a:gd fmla="*/ 84 w 191" name="T4"/>
                <a:gd fmla="*/ 235 h 255" name="T5"/>
                <a:gd fmla="*/ 92 w 191" name="T6"/>
                <a:gd fmla="*/ 212 h 255" name="T7"/>
                <a:gd fmla="*/ 99 w 191" name="T8"/>
                <a:gd fmla="*/ 179 h 255" name="T9"/>
                <a:gd fmla="*/ 43 w 191" name="T10"/>
                <a:gd fmla="*/ 225 h 255" name="T11"/>
                <a:gd fmla="*/ 8 w 191" name="T12"/>
                <a:gd fmla="*/ 148 h 255" name="T13"/>
                <a:gd fmla="*/ 8 w 191" name="T14"/>
                <a:gd fmla="*/ 121 h 255" name="T15"/>
                <a:gd fmla="*/ 40 w 191" name="T16"/>
                <a:gd fmla="*/ 200 h 255" name="T17"/>
                <a:gd fmla="*/ 51 w 191" name="T18"/>
                <a:gd fmla="*/ 213 h 255" name="T19"/>
                <a:gd fmla="*/ 44 w 191" name="T20"/>
                <a:gd fmla="*/ 185 h 255" name="T21"/>
                <a:gd fmla="*/ 51 w 191" name="T22"/>
                <a:gd fmla="*/ 160 h 255" name="T23"/>
                <a:gd fmla="*/ 72 w 191" name="T24"/>
                <a:gd fmla="*/ 53 h 255" name="T25"/>
                <a:gd fmla="*/ 108 w 191" name="T26"/>
                <a:gd fmla="*/ 27 h 255" name="T27"/>
                <a:gd fmla="*/ 43 w 191" name="T28"/>
                <a:gd fmla="*/ 94 h 255" name="T29"/>
                <a:gd fmla="*/ 0 w 191" name="T30"/>
                <a:gd fmla="*/ 65 h 255" name="T31"/>
                <a:gd fmla="*/ 99 w 191" name="T32"/>
                <a:gd fmla="*/ 67 h 255" name="T33"/>
                <a:gd fmla="*/ 79 w 191" name="T34"/>
                <a:gd fmla="*/ 85 h 255" name="T35"/>
                <a:gd fmla="*/ 99 w 191" name="T36"/>
                <a:gd fmla="*/ 67 h 255" name="T37"/>
                <a:gd fmla="*/ 79 w 191" name="T38"/>
                <a:gd fmla="*/ 118 h 255" name="T39"/>
                <a:gd fmla="*/ 99 w 191" name="T40"/>
                <a:gd fmla="*/ 99 h 255" name="T41"/>
                <a:gd fmla="*/ 79 w 191" name="T42"/>
                <a:gd fmla="*/ 138 h 255" name="T43"/>
                <a:gd fmla="*/ 99 w 191" name="T44"/>
                <a:gd fmla="*/ 144 h 255" name="T45"/>
                <a:gd fmla="*/ 79 w 191" name="T46"/>
                <a:gd fmla="*/ 138 h 255" name="T47"/>
                <a:gd fmla="*/ 191 w 191" name="T48"/>
                <a:gd fmla="*/ 33 h 255" name="T49"/>
                <a:gd fmla="*/ 191 w 191" name="T50"/>
                <a:gd fmla="*/ 57 h 255" name="T51"/>
                <a:gd fmla="*/ 191 w 191" name="T52"/>
                <a:gd fmla="*/ 171 h 255" name="T53"/>
                <a:gd fmla="*/ 142 w 191" name="T54"/>
                <a:gd fmla="*/ 215 h 255" name="T55"/>
                <a:gd fmla="*/ 151 w 191" name="T56"/>
                <a:gd fmla="*/ 191 h 255" name="T57"/>
                <a:gd fmla="*/ 160 w 191" name="T58"/>
                <a:gd fmla="*/ 141 h 255" name="T59"/>
                <a:gd fmla="*/ 128 w 191" name="T60"/>
                <a:gd fmla="*/ 94 h 255" name="T61"/>
                <a:gd fmla="*/ 160 w 191" name="T62"/>
                <a:gd fmla="*/ 132 h 255" name="T63"/>
                <a:gd fmla="*/ 131 w 191" name="T64"/>
                <a:gd fmla="*/ 76 h 255" name="T65"/>
                <a:gd fmla="*/ 160 w 191" name="T66"/>
                <a:gd fmla="*/ 43 h 255" name="T67"/>
                <a:gd fmla="*/ 191 w 191" name="T68"/>
                <a:gd fmla="*/ 0 h 25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55" w="191">
                  <a:moveTo>
                    <a:pt x="108" y="27"/>
                  </a:moveTo>
                  <a:cubicBezTo>
                    <a:pt x="106" y="33"/>
                    <a:pt x="105" y="39"/>
                    <a:pt x="104" y="43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196"/>
                    <a:pt x="127" y="196"/>
                    <a:pt x="127" y="196"/>
                  </a:cubicBezTo>
                  <a:cubicBezTo>
                    <a:pt x="128" y="213"/>
                    <a:pt x="119" y="224"/>
                    <a:pt x="100" y="230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7" y="211"/>
                    <a:pt x="100" y="207"/>
                    <a:pt x="99" y="202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90" y="201"/>
                    <a:pt x="71" y="223"/>
                    <a:pt x="43" y="242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33" y="235"/>
                    <a:pt x="21" y="245"/>
                    <a:pt x="8" y="255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3" y="197"/>
                    <a:pt x="47" y="194"/>
                    <a:pt x="51" y="189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61" y="201"/>
                    <a:pt x="69" y="188"/>
                    <a:pt x="75" y="175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3" y="49"/>
                    <a:pt x="74" y="44"/>
                    <a:pt x="75" y="38"/>
                  </a:cubicBezTo>
                  <a:lnTo>
                    <a:pt x="108" y="27"/>
                  </a:lnTo>
                  <a:close/>
                  <a:moveTo>
                    <a:pt x="29" y="55"/>
                  </a:moveTo>
                  <a:cubicBezTo>
                    <a:pt x="37" y="69"/>
                    <a:pt x="41" y="82"/>
                    <a:pt x="43" y="9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89"/>
                    <a:pt x="6" y="76"/>
                    <a:pt x="0" y="65"/>
                  </a:cubicBezTo>
                  <a:lnTo>
                    <a:pt x="29" y="55"/>
                  </a:lnTo>
                  <a:close/>
                  <a:moveTo>
                    <a:pt x="99" y="67"/>
                  </a:moveTo>
                  <a:cubicBezTo>
                    <a:pt x="79" y="73"/>
                    <a:pt x="79" y="73"/>
                    <a:pt x="79" y="73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99" y="79"/>
                    <a:pt x="99" y="79"/>
                    <a:pt x="99" y="79"/>
                  </a:cubicBezTo>
                  <a:lnTo>
                    <a:pt x="99" y="67"/>
                  </a:lnTo>
                  <a:close/>
                  <a:moveTo>
                    <a:pt x="79" y="105"/>
                  </a:moveTo>
                  <a:cubicBezTo>
                    <a:pt x="79" y="118"/>
                    <a:pt x="79" y="118"/>
                    <a:pt x="79" y="118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9"/>
                    <a:pt x="99" y="99"/>
                    <a:pt x="99" y="99"/>
                  </a:cubicBezTo>
                  <a:lnTo>
                    <a:pt x="79" y="105"/>
                  </a:lnTo>
                  <a:close/>
                  <a:moveTo>
                    <a:pt x="79" y="138"/>
                  </a:moveTo>
                  <a:cubicBezTo>
                    <a:pt x="79" y="151"/>
                    <a:pt x="79" y="151"/>
                    <a:pt x="79" y="151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31"/>
                    <a:pt x="99" y="131"/>
                    <a:pt x="99" y="131"/>
                  </a:cubicBezTo>
                  <a:lnTo>
                    <a:pt x="79" y="138"/>
                  </a:lnTo>
                  <a:close/>
                  <a:moveTo>
                    <a:pt x="191" y="0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90"/>
                    <a:pt x="182" y="203"/>
                    <a:pt x="163" y="208"/>
                  </a:cubicBezTo>
                  <a:cubicBezTo>
                    <a:pt x="142" y="215"/>
                    <a:pt x="142" y="215"/>
                    <a:pt x="142" y="215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8" y="189"/>
                    <a:pt x="161" y="185"/>
                    <a:pt x="160" y="180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5" y="134"/>
                    <a:pt x="133" y="116"/>
                    <a:pt x="128" y="94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55" y="104"/>
                    <a:pt x="159" y="120"/>
                    <a:pt x="160" y="132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10"/>
                    <a:pt x="160" y="10"/>
                    <a:pt x="160" y="10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 rot="431514">
              <a:off x="6227386" y="2203592"/>
              <a:ext cx="1592731" cy="1648360"/>
            </a:xfrm>
            <a:custGeom>
              <a:gdLst>
                <a:gd fmla="*/ 8 w 230" name="T0"/>
                <a:gd fmla="*/ 84 h 237" name="T1"/>
                <a:gd fmla="*/ 8 w 230" name="T2"/>
                <a:gd fmla="*/ 59 h 237" name="T3"/>
                <a:gd fmla="*/ 87 w 230" name="T4"/>
                <a:gd fmla="*/ 34 h 237" name="T5"/>
                <a:gd fmla="*/ 87 w 230" name="T6"/>
                <a:gd fmla="*/ 58 h 237" name="T7"/>
                <a:gd fmla="*/ 77 w 230" name="T8"/>
                <a:gd fmla="*/ 61 h 237" name="T9"/>
                <a:gd fmla="*/ 77 w 230" name="T10"/>
                <a:gd fmla="*/ 170 h 237" name="T11"/>
                <a:gd fmla="*/ 87 w 230" name="T12"/>
                <a:gd fmla="*/ 164 h 237" name="T13"/>
                <a:gd fmla="*/ 87 w 230" name="T14"/>
                <a:gd fmla="*/ 188 h 237" name="T15"/>
                <a:gd fmla="*/ 77 w 230" name="T16"/>
                <a:gd fmla="*/ 194 h 237" name="T17"/>
                <a:gd fmla="*/ 77 w 230" name="T18"/>
                <a:gd fmla="*/ 228 h 237" name="T19"/>
                <a:gd fmla="*/ 50 w 230" name="T20"/>
                <a:gd fmla="*/ 237 h 237" name="T21"/>
                <a:gd fmla="*/ 50 w 230" name="T22"/>
                <a:gd fmla="*/ 209 h 237" name="T23"/>
                <a:gd fmla="*/ 0 w 230" name="T24"/>
                <a:gd fmla="*/ 231 h 237" name="T25"/>
                <a:gd fmla="*/ 0 w 230" name="T26"/>
                <a:gd fmla="*/ 204 h 237" name="T27"/>
                <a:gd fmla="*/ 4 w 230" name="T28"/>
                <a:gd fmla="*/ 201 h 237" name="T29"/>
                <a:gd fmla="*/ 8 w 230" name="T30"/>
                <a:gd fmla="*/ 200 h 237" name="T31"/>
                <a:gd fmla="*/ 8 w 230" name="T32"/>
                <a:gd fmla="*/ 84 h 237" name="T33"/>
                <a:gd fmla="*/ 36 w 230" name="T34"/>
                <a:gd fmla="*/ 74 h 237" name="T35"/>
                <a:gd fmla="*/ 36 w 230" name="T36"/>
                <a:gd fmla="*/ 95 h 237" name="T37"/>
                <a:gd fmla="*/ 50 w 230" name="T38"/>
                <a:gd fmla="*/ 90 h 237" name="T39"/>
                <a:gd fmla="*/ 50 w 230" name="T40"/>
                <a:gd fmla="*/ 70 h 237" name="T41"/>
                <a:gd fmla="*/ 36 w 230" name="T42"/>
                <a:gd fmla="*/ 74 h 237" name="T43"/>
                <a:gd fmla="*/ 36 w 230" name="T44"/>
                <a:gd fmla="*/ 118 h 237" name="T45"/>
                <a:gd fmla="*/ 36 w 230" name="T46"/>
                <a:gd fmla="*/ 141 h 237" name="T47"/>
                <a:gd fmla="*/ 50 w 230" name="T48"/>
                <a:gd fmla="*/ 136 h 237" name="T49"/>
                <a:gd fmla="*/ 50 w 230" name="T50"/>
                <a:gd fmla="*/ 114 h 237" name="T51"/>
                <a:gd fmla="*/ 36 w 230" name="T52"/>
                <a:gd fmla="*/ 118 h 237" name="T53"/>
                <a:gd fmla="*/ 36 w 230" name="T54"/>
                <a:gd fmla="*/ 189 h 237" name="T55"/>
                <a:gd fmla="*/ 50 w 230" name="T56"/>
                <a:gd fmla="*/ 183 h 237" name="T57"/>
                <a:gd fmla="*/ 50 w 230" name="T58"/>
                <a:gd fmla="*/ 160 h 237" name="T59"/>
                <a:gd fmla="*/ 36 w 230" name="T60"/>
                <a:gd fmla="*/ 165 h 237" name="T61"/>
                <a:gd fmla="*/ 36 w 230" name="T62"/>
                <a:gd fmla="*/ 189 h 237" name="T63"/>
                <a:gd fmla="*/ 95 w 230" name="T64"/>
                <a:gd fmla="*/ 157 h 237" name="T65"/>
                <a:gd fmla="*/ 137 w 230" name="T66"/>
                <a:gd fmla="*/ 156 h 237" name="T67"/>
                <a:gd fmla="*/ 156 w 230" name="T68"/>
                <a:gd fmla="*/ 116 h 237" name="T69"/>
                <a:gd fmla="*/ 88 w 230" name="T70"/>
                <a:gd fmla="*/ 138 h 237" name="T71"/>
                <a:gd fmla="*/ 88 w 230" name="T72"/>
                <a:gd fmla="*/ 114 h 237" name="T73"/>
                <a:gd fmla="*/ 129 w 230" name="T74"/>
                <a:gd fmla="*/ 100 h 237" name="T75"/>
                <a:gd fmla="*/ 122 w 230" name="T76"/>
                <a:gd fmla="*/ 75 h 237" name="T77"/>
                <a:gd fmla="*/ 81 w 230" name="T78"/>
                <a:gd fmla="*/ 110 h 237" name="T79"/>
                <a:gd fmla="*/ 81 w 230" name="T80"/>
                <a:gd fmla="*/ 87 h 237" name="T81"/>
                <a:gd fmla="*/ 125 w 230" name="T82"/>
                <a:gd fmla="*/ 12 h 237" name="T83"/>
                <a:gd fmla="*/ 161 w 230" name="T84"/>
                <a:gd fmla="*/ 0 h 237" name="T85"/>
                <a:gd fmla="*/ 230 w 230" name="T86"/>
                <a:gd fmla="*/ 43 h 237" name="T87"/>
                <a:gd fmla="*/ 230 w 230" name="T88"/>
                <a:gd fmla="*/ 65 h 237" name="T89"/>
                <a:gd fmla="*/ 142 w 230" name="T90"/>
                <a:gd fmla="*/ 47 h 237" name="T91"/>
                <a:gd fmla="*/ 123 w 230" name="T92"/>
                <a:gd fmla="*/ 73 h 237" name="T93"/>
                <a:gd fmla="*/ 152 w 230" name="T94"/>
                <a:gd fmla="*/ 64 h 237" name="T95"/>
                <a:gd fmla="*/ 161 w 230" name="T96"/>
                <a:gd fmla="*/ 90 h 237" name="T97"/>
                <a:gd fmla="*/ 197 w 230" name="T98"/>
                <a:gd fmla="*/ 78 h 237" name="T99"/>
                <a:gd fmla="*/ 197 w 230" name="T100"/>
                <a:gd fmla="*/ 103 h 237" name="T101"/>
                <a:gd fmla="*/ 165 w 230" name="T102"/>
                <a:gd fmla="*/ 160 h 237" name="T103"/>
                <a:gd fmla="*/ 184 w 230" name="T104"/>
                <a:gd fmla="*/ 164 h 237" name="T105"/>
                <a:gd fmla="*/ 184 w 230" name="T106"/>
                <a:gd fmla="*/ 198 h 237" name="T107"/>
                <a:gd fmla="*/ 95 w 230" name="T108"/>
                <a:gd fmla="*/ 185 h 237" name="T109"/>
                <a:gd fmla="*/ 95 w 230" name="T110"/>
                <a:gd fmla="*/ 157 h 23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36" w="230">
                  <a:moveTo>
                    <a:pt x="8" y="84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81" y="167"/>
                    <a:pt x="84" y="165"/>
                    <a:pt x="87" y="164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4" y="190"/>
                    <a:pt x="81" y="192"/>
                    <a:pt x="77" y="194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50" y="237"/>
                    <a:pt x="50" y="237"/>
                    <a:pt x="50" y="237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35" y="217"/>
                    <a:pt x="18" y="224"/>
                    <a:pt x="0" y="23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203"/>
                    <a:pt x="2" y="202"/>
                    <a:pt x="4" y="201"/>
                  </a:cubicBezTo>
                  <a:cubicBezTo>
                    <a:pt x="6" y="201"/>
                    <a:pt x="8" y="200"/>
                    <a:pt x="8" y="200"/>
                  </a:cubicBezTo>
                  <a:cubicBezTo>
                    <a:pt x="8" y="84"/>
                    <a:pt x="8" y="84"/>
                    <a:pt x="8" y="84"/>
                  </a:cubicBezTo>
                  <a:close/>
                  <a:moveTo>
                    <a:pt x="36" y="74"/>
                  </a:moveTo>
                  <a:cubicBezTo>
                    <a:pt x="36" y="95"/>
                    <a:pt x="36" y="95"/>
                    <a:pt x="36" y="95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70"/>
                    <a:pt x="50" y="70"/>
                    <a:pt x="50" y="70"/>
                  </a:cubicBezTo>
                  <a:lnTo>
                    <a:pt x="36" y="74"/>
                  </a:lnTo>
                  <a:close/>
                  <a:moveTo>
                    <a:pt x="36" y="118"/>
                  </a:moveTo>
                  <a:cubicBezTo>
                    <a:pt x="36" y="141"/>
                    <a:pt x="36" y="141"/>
                    <a:pt x="36" y="141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0" y="114"/>
                    <a:pt x="50" y="114"/>
                    <a:pt x="50" y="114"/>
                  </a:cubicBezTo>
                  <a:lnTo>
                    <a:pt x="36" y="118"/>
                  </a:lnTo>
                  <a:close/>
                  <a:moveTo>
                    <a:pt x="36" y="189"/>
                  </a:moveTo>
                  <a:cubicBezTo>
                    <a:pt x="41" y="188"/>
                    <a:pt x="46" y="185"/>
                    <a:pt x="50" y="183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36" y="165"/>
                    <a:pt x="36" y="165"/>
                    <a:pt x="36" y="165"/>
                  </a:cubicBezTo>
                  <a:lnTo>
                    <a:pt x="36" y="189"/>
                  </a:lnTo>
                  <a:close/>
                  <a:moveTo>
                    <a:pt x="95" y="157"/>
                  </a:moveTo>
                  <a:cubicBezTo>
                    <a:pt x="110" y="155"/>
                    <a:pt x="124" y="155"/>
                    <a:pt x="137" y="156"/>
                  </a:cubicBezTo>
                  <a:cubicBezTo>
                    <a:pt x="145" y="144"/>
                    <a:pt x="151" y="131"/>
                    <a:pt x="156" y="116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8" y="92"/>
                    <a:pt x="126" y="83"/>
                    <a:pt x="122" y="75"/>
                  </a:cubicBezTo>
                  <a:cubicBezTo>
                    <a:pt x="112" y="85"/>
                    <a:pt x="98" y="97"/>
                    <a:pt x="81" y="110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101" y="66"/>
                    <a:pt x="115" y="41"/>
                    <a:pt x="125" y="1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70" y="22"/>
                    <a:pt x="210" y="34"/>
                    <a:pt x="230" y="43"/>
                  </a:cubicBezTo>
                  <a:cubicBezTo>
                    <a:pt x="230" y="65"/>
                    <a:pt x="230" y="65"/>
                    <a:pt x="230" y="65"/>
                  </a:cubicBezTo>
                  <a:cubicBezTo>
                    <a:pt x="202" y="64"/>
                    <a:pt x="156" y="60"/>
                    <a:pt x="142" y="47"/>
                  </a:cubicBezTo>
                  <a:cubicBezTo>
                    <a:pt x="136" y="57"/>
                    <a:pt x="130" y="65"/>
                    <a:pt x="123" y="7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6" y="73"/>
                    <a:pt x="159" y="81"/>
                    <a:pt x="161" y="90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87" y="125"/>
                    <a:pt x="177" y="144"/>
                    <a:pt x="165" y="160"/>
                  </a:cubicBezTo>
                  <a:cubicBezTo>
                    <a:pt x="171" y="161"/>
                    <a:pt x="177" y="163"/>
                    <a:pt x="184" y="164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9" y="190"/>
                    <a:pt x="129" y="185"/>
                    <a:pt x="95" y="185"/>
                  </a:cubicBezTo>
                  <a:lnTo>
                    <a:pt x="95" y="157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9"/>
            <p:cNvSpPr>
              <a:spLocks noEditPoints="1"/>
            </p:cNvSpPr>
            <p:nvPr/>
          </p:nvSpPr>
          <p:spPr bwMode="auto">
            <a:xfrm rot="431514">
              <a:off x="7924190" y="1083313"/>
              <a:ext cx="4330238" cy="2611610"/>
            </a:xfrm>
            <a:custGeom>
              <a:gdLst>
                <a:gd fmla="*/ 0 w 625" name="T0"/>
                <a:gd fmla="*/ 376 h 376" name="T1"/>
                <a:gd fmla="*/ 0 w 625" name="T2"/>
                <a:gd fmla="*/ 208 h 376" name="T3"/>
                <a:gd fmla="*/ 73 w 625" name="T4"/>
                <a:gd fmla="*/ 185 h 376" name="T5"/>
                <a:gd fmla="*/ 73 w 625" name="T6"/>
                <a:gd fmla="*/ 322 h 376" name="T7"/>
                <a:gd fmla="*/ 43 w 625" name="T8"/>
                <a:gd fmla="*/ 361 h 376" name="T9"/>
                <a:gd fmla="*/ 0 w 625" name="T10"/>
                <a:gd fmla="*/ 376 h 376" name="T11"/>
                <a:gd fmla="*/ 43 w 625" name="T12"/>
                <a:gd fmla="*/ 331 h 376" name="T13"/>
                <a:gd fmla="*/ 43 w 625" name="T14"/>
                <a:gd fmla="*/ 217 h 376" name="T15"/>
                <a:gd fmla="*/ 31 w 625" name="T16"/>
                <a:gd fmla="*/ 221 h 376" name="T17"/>
                <a:gd fmla="*/ 31 w 625" name="T18"/>
                <a:gd fmla="*/ 343 h 376" name="T19"/>
                <a:gd fmla="*/ 36 w 625" name="T20"/>
                <a:gd fmla="*/ 341 h 376" name="T21"/>
                <a:gd fmla="*/ 43 w 625" name="T22"/>
                <a:gd fmla="*/ 331 h 376" name="T23"/>
                <a:gd fmla="*/ 625 w 625" name="T24"/>
                <a:gd fmla="*/ 24 h 376" name="T25"/>
                <a:gd fmla="*/ 121 w 625" name="T26"/>
                <a:gd fmla="*/ 187 h 376" name="T27"/>
                <a:gd fmla="*/ 121 w 625" name="T28"/>
                <a:gd fmla="*/ 219 h 376" name="T29"/>
                <a:gd fmla="*/ 197 w 625" name="T30"/>
                <a:gd fmla="*/ 194 h 376" name="T31"/>
                <a:gd fmla="*/ 197 w 625" name="T32"/>
                <a:gd fmla="*/ 219 h 376" name="T33"/>
                <a:gd fmla="*/ 175 w 625" name="T34"/>
                <a:gd fmla="*/ 226 h 376" name="T35"/>
                <a:gd fmla="*/ 175 w 625" name="T36"/>
                <a:gd fmla="*/ 334 h 376" name="T37"/>
                <a:gd fmla="*/ 140 w 625" name="T38"/>
                <a:gd fmla="*/ 346 h 376" name="T39"/>
                <a:gd fmla="*/ 140 w 625" name="T40"/>
                <a:gd fmla="*/ 237 h 376" name="T41"/>
                <a:gd fmla="*/ 121 w 625" name="T42"/>
                <a:gd fmla="*/ 243 h 376" name="T43"/>
                <a:gd fmla="*/ 121 w 625" name="T44"/>
                <a:gd fmla="*/ 283 h 376" name="T45"/>
                <a:gd fmla="*/ 72 w 625" name="T46"/>
                <a:gd fmla="*/ 373 h 376" name="T47"/>
                <a:gd fmla="*/ 72 w 625" name="T48"/>
                <a:gd fmla="*/ 350 h 376" name="T49"/>
                <a:gd fmla="*/ 85 w 625" name="T50"/>
                <a:gd fmla="*/ 302 h 376" name="T51"/>
                <a:gd fmla="*/ 85 w 625" name="T52"/>
                <a:gd fmla="*/ 174 h 376" name="T53"/>
                <a:gd fmla="*/ 623 w 625" name="T54"/>
                <a:gd fmla="*/ 0 h 37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76" w="625">
                  <a:moveTo>
                    <a:pt x="0" y="376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3" y="322"/>
                    <a:pt x="73" y="322"/>
                    <a:pt x="73" y="322"/>
                  </a:cubicBezTo>
                  <a:cubicBezTo>
                    <a:pt x="74" y="343"/>
                    <a:pt x="64" y="356"/>
                    <a:pt x="43" y="361"/>
                  </a:cubicBezTo>
                  <a:lnTo>
                    <a:pt x="0" y="376"/>
                  </a:lnTo>
                  <a:close/>
                  <a:moveTo>
                    <a:pt x="43" y="331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1" y="343"/>
                    <a:pt x="31" y="343"/>
                    <a:pt x="31" y="343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41" y="340"/>
                    <a:pt x="44" y="336"/>
                    <a:pt x="43" y="331"/>
                  </a:cubicBezTo>
                  <a:close/>
                  <a:moveTo>
                    <a:pt x="625" y="24"/>
                  </a:moveTo>
                  <a:cubicBezTo>
                    <a:pt x="121" y="187"/>
                    <a:pt x="121" y="187"/>
                    <a:pt x="121" y="187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197" y="194"/>
                    <a:pt x="197" y="194"/>
                    <a:pt x="197" y="194"/>
                  </a:cubicBezTo>
                  <a:cubicBezTo>
                    <a:pt x="197" y="219"/>
                    <a:pt x="197" y="219"/>
                    <a:pt x="197" y="219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5" y="334"/>
                    <a:pt x="175" y="334"/>
                    <a:pt x="175" y="334"/>
                  </a:cubicBezTo>
                  <a:cubicBezTo>
                    <a:pt x="140" y="346"/>
                    <a:pt x="140" y="346"/>
                    <a:pt x="140" y="346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21" y="283"/>
                    <a:pt x="121" y="283"/>
                    <a:pt x="121" y="283"/>
                  </a:cubicBezTo>
                  <a:cubicBezTo>
                    <a:pt x="122" y="320"/>
                    <a:pt x="106" y="350"/>
                    <a:pt x="72" y="373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82" y="335"/>
                    <a:pt x="86" y="319"/>
                    <a:pt x="85" y="302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623" y="0"/>
                    <a:pt x="623" y="0"/>
                    <a:pt x="623" y="0"/>
                  </a:cubicBezTo>
                </a:path>
              </a:pathLst>
            </a:custGeom>
            <a:solidFill>
              <a:srgbClr val="DE2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1"/>
            <p:cNvSpPr/>
            <p:nvPr/>
          </p:nvSpPr>
          <p:spPr bwMode="auto">
            <a:xfrm rot="431514">
              <a:off x="4422645" y="3065364"/>
              <a:ext cx="283999" cy="289854"/>
            </a:xfrm>
            <a:custGeom>
              <a:gdLst>
                <a:gd fmla="*/ 0 w 97" name="T0"/>
                <a:gd fmla="*/ 0 h 99" name="T1"/>
                <a:gd fmla="*/ 97 w 97" name="T2"/>
                <a:gd fmla="*/ 35 h 99" name="T3"/>
                <a:gd fmla="*/ 97 w 97" name="T4"/>
                <a:gd fmla="*/ 99 h 99" name="T5"/>
                <a:gd fmla="*/ 0 w 97" name="T6"/>
                <a:gd fmla="*/ 64 h 99" name="T7"/>
                <a:gd fmla="*/ 0 w 97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7">
                  <a:moveTo>
                    <a:pt x="0" y="0"/>
                  </a:moveTo>
                  <a:lnTo>
                    <a:pt x="97" y="35"/>
                  </a:lnTo>
                  <a:lnTo>
                    <a:pt x="97" y="99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2"/>
            <p:cNvSpPr/>
            <p:nvPr/>
          </p:nvSpPr>
          <p:spPr bwMode="auto">
            <a:xfrm rot="431514">
              <a:off x="6048528" y="2506016"/>
              <a:ext cx="269359" cy="474306"/>
            </a:xfrm>
            <a:custGeom>
              <a:gdLst>
                <a:gd fmla="*/ 92 w 92" name="T0"/>
                <a:gd fmla="*/ 0 h 162" name="T1"/>
                <a:gd fmla="*/ 0 w 92" name="T2"/>
                <a:gd fmla="*/ 98 h 162" name="T3"/>
                <a:gd fmla="*/ 0 w 92" name="T4"/>
                <a:gd fmla="*/ 162 h 162" name="T5"/>
                <a:gd fmla="*/ 92 w 92" name="T6"/>
                <a:gd fmla="*/ 64 h 162" name="T7"/>
                <a:gd fmla="*/ 92 w 92" name="T8"/>
                <a:gd fmla="*/ 0 h 1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2" w="92">
                  <a:moveTo>
                    <a:pt x="92" y="0"/>
                  </a:moveTo>
                  <a:lnTo>
                    <a:pt x="0" y="98"/>
                  </a:lnTo>
                  <a:lnTo>
                    <a:pt x="0" y="162"/>
                  </a:lnTo>
                  <a:lnTo>
                    <a:pt x="92" y="6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0" name="矩形 69"/>
          <p:cNvSpPr/>
          <p:nvPr/>
        </p:nvSpPr>
        <p:spPr>
          <a:xfrm rot="20933920">
            <a:off x="-67502" y="3965663"/>
            <a:ext cx="3205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进攻时刻 不胜不归</a:t>
            </a:r>
          </a:p>
        </p:txBody>
      </p:sp>
      <p:sp>
        <p:nvSpPr>
          <p:cNvPr id="71" name="矩形 70"/>
          <p:cNvSpPr/>
          <p:nvPr/>
        </p:nvSpPr>
        <p:spPr>
          <a:xfrm rot="20909736">
            <a:off x="9673492" y="2077780"/>
            <a:ext cx="2125980" cy="749808"/>
          </a:xfrm>
          <a:prstGeom prst="rect">
            <a:avLst/>
          </a:prstGeom>
        </p:spPr>
        <p:txBody>
          <a:bodyPr anchor="ctr" bIns="45720" lIns="91440" rIns="91440" rtlCol="0" tIns="45720" vert="horz"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altLang="en-US" lang="zh-CN" spc="300" sz="480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0" panose="020b0604020202020204" pitchFamily="34" typeface="Arial"/>
              </a:rPr>
              <a:t>和庆旺</a:t>
            </a:r>
          </a:p>
        </p:txBody>
      </p:sp>
    </p:spTree>
    <p:extLst>
      <p:ext uri="{BB962C8B-B14F-4D97-AF65-F5344CB8AC3E}">
        <p14:creationId val="54370564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2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6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21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22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24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25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26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27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28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29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31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6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3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37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38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39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4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41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2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43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4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45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6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47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5"/>
      <p:bldP grpId="0" spid="70"/>
      <p:bldP grpId="0" spid="7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>
            <a:off x="1708329" y="343638"/>
            <a:ext cx="21259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目录页</a:t>
            </a:r>
          </a:p>
        </p:txBody>
      </p:sp>
      <p:sp>
        <p:nvSpPr>
          <p:cNvPr id="128" name="矩形 127"/>
          <p:cNvSpPr/>
          <p:nvPr/>
        </p:nvSpPr>
        <p:spPr>
          <a:xfrm>
            <a:off x="3768880" y="774325"/>
            <a:ext cx="1783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DIRECTORY PAGE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3695278" y="1816679"/>
            <a:ext cx="4811521" cy="626940"/>
            <a:chOff x="3608045" y="1816679"/>
            <a:chExt cx="4811521" cy="626940"/>
          </a:xfrm>
        </p:grpSpPr>
        <p:sp>
          <p:nvSpPr>
            <p:cNvPr id="130" name="任意多边形 129"/>
            <p:cNvSpPr/>
            <p:nvPr/>
          </p:nvSpPr>
          <p:spPr>
            <a:xfrm>
              <a:off x="3608045" y="2084669"/>
              <a:ext cx="132883" cy="263959"/>
            </a:xfrm>
            <a:custGeom>
              <a:rect b="b" l="l" r="r" t="t"/>
              <a:pathLst>
                <a:path h="597545" w="300818">
                  <a:moveTo>
                    <a:pt x="151841" y="0"/>
                  </a:moveTo>
                  <a:cubicBezTo>
                    <a:pt x="251159" y="0"/>
                    <a:pt x="300818" y="37790"/>
                    <a:pt x="300818" y="113370"/>
                  </a:cubicBezTo>
                  <a:lnTo>
                    <a:pt x="300818" y="491133"/>
                  </a:lnTo>
                  <a:cubicBezTo>
                    <a:pt x="300818" y="524966"/>
                    <a:pt x="286835" y="551160"/>
                    <a:pt x="258867" y="569714"/>
                  </a:cubicBezTo>
                  <a:cubicBezTo>
                    <a:pt x="230900" y="588268"/>
                    <a:pt x="194952" y="597545"/>
                    <a:pt x="151023" y="597545"/>
                  </a:cubicBezTo>
                  <a:cubicBezTo>
                    <a:pt x="105730" y="597545"/>
                    <a:pt x="69236" y="588404"/>
                    <a:pt x="41541" y="570123"/>
                  </a:cubicBezTo>
                  <a:cubicBezTo>
                    <a:pt x="13847" y="551842"/>
                    <a:pt x="0" y="525785"/>
                    <a:pt x="0" y="491951"/>
                  </a:cubicBezTo>
                  <a:lnTo>
                    <a:pt x="0" y="114188"/>
                  </a:lnTo>
                  <a:cubicBezTo>
                    <a:pt x="0" y="38063"/>
                    <a:pt x="50613" y="0"/>
                    <a:pt x="151841" y="0"/>
                  </a:cubicBezTo>
                  <a:close/>
                  <a:moveTo>
                    <a:pt x="151023" y="80627"/>
                  </a:moveTo>
                  <a:cubicBezTo>
                    <a:pt x="136289" y="80627"/>
                    <a:pt x="128922" y="86494"/>
                    <a:pt x="128922" y="98226"/>
                  </a:cubicBezTo>
                  <a:lnTo>
                    <a:pt x="128922" y="498090"/>
                  </a:lnTo>
                  <a:cubicBezTo>
                    <a:pt x="128922" y="509823"/>
                    <a:pt x="136289" y="515689"/>
                    <a:pt x="151023" y="515689"/>
                  </a:cubicBezTo>
                  <a:cubicBezTo>
                    <a:pt x="164938" y="515689"/>
                    <a:pt x="171896" y="509823"/>
                    <a:pt x="171896" y="498090"/>
                  </a:cubicBezTo>
                  <a:lnTo>
                    <a:pt x="171896" y="98226"/>
                  </a:lnTo>
                  <a:cubicBezTo>
                    <a:pt x="171896" y="86494"/>
                    <a:pt x="164938" y="80627"/>
                    <a:pt x="151023" y="8062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3784988" y="1903694"/>
              <a:ext cx="134969" cy="444934"/>
            </a:xfrm>
            <a:custGeom>
              <a:gdLst>
                <a:gd fmla="*/ 50575 w 134969" name="connsiteX0"/>
                <a:gd fmla="*/ 0 h 444934" name="connsiteY0"/>
                <a:gd fmla="*/ 134969 w 134969" name="connsiteX1"/>
                <a:gd fmla="*/ 0 h 444934" name="connsiteY1"/>
                <a:gd fmla="*/ 134969 w 134969" name="connsiteX2"/>
                <a:gd fmla="*/ 350658 h 444934" name="connsiteY2"/>
                <a:gd fmla="*/ 40693 w 134969" name="connsiteX3"/>
                <a:gd fmla="*/ 444934 h 444934" name="connsiteY3"/>
                <a:gd fmla="*/ 37233 w 134969" name="connsiteX4"/>
                <a:gd fmla="*/ 444934 h 444934" name="connsiteY4"/>
                <a:gd fmla="*/ 37233 w 134969" name="connsiteX5"/>
                <a:gd fmla="*/ 118836 h 444934" name="connsiteY5"/>
                <a:gd fmla="*/ 0 w 134969" name="connsiteX6"/>
                <a:gd fmla="*/ 118836 h 444934" name="connsiteY6"/>
                <a:gd fmla="*/ 0 w 134969" name="connsiteX7"/>
                <a:gd fmla="*/ 53988 h 444934" name="connsiteY7"/>
                <a:gd fmla="*/ 35926 w 134969" name="connsiteX8"/>
                <a:gd fmla="*/ 35682 h 444934" name="connsiteY8"/>
                <a:gd fmla="*/ 50575 w 134969" name="connsiteX9"/>
                <a:gd fmla="*/ 0 h 44493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44933" w="134969">
                  <a:moveTo>
                    <a:pt x="50575" y="0"/>
                  </a:moveTo>
                  <a:lnTo>
                    <a:pt x="134969" y="0"/>
                  </a:lnTo>
                  <a:lnTo>
                    <a:pt x="134969" y="350658"/>
                  </a:lnTo>
                  <a:lnTo>
                    <a:pt x="40693" y="444934"/>
                  </a:lnTo>
                  <a:lnTo>
                    <a:pt x="37233" y="444934"/>
                  </a:lnTo>
                  <a:lnTo>
                    <a:pt x="37233" y="118836"/>
                  </a:lnTo>
                  <a:lnTo>
                    <a:pt x="0" y="118836"/>
                  </a:lnTo>
                  <a:lnTo>
                    <a:pt x="0" y="53988"/>
                  </a:lnTo>
                  <a:cubicBezTo>
                    <a:pt x="14185" y="53988"/>
                    <a:pt x="26161" y="47886"/>
                    <a:pt x="35926" y="35682"/>
                  </a:cubicBezTo>
                  <a:cubicBezTo>
                    <a:pt x="45692" y="23478"/>
                    <a:pt x="50575" y="11584"/>
                    <a:pt x="50575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2" name="直接连接符 131"/>
            <p:cNvCxnSpPr/>
            <p:nvPr/>
          </p:nvCxnSpPr>
          <p:spPr>
            <a:xfrm flipV="1">
              <a:off x="3824707" y="1816679"/>
              <a:ext cx="528204" cy="528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132"/>
            <p:cNvSpPr/>
            <p:nvPr/>
          </p:nvSpPr>
          <p:spPr>
            <a:xfrm>
              <a:off x="4392630" y="1958193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个人情况简介</a:t>
              </a:r>
            </a:p>
          </p:txBody>
        </p:sp>
        <p:sp>
          <p:nvSpPr>
            <p:cNvPr id="134" name="矩形 133"/>
            <p:cNvSpPr/>
            <p:nvPr/>
          </p:nvSpPr>
          <p:spPr>
            <a:xfrm>
              <a:off x="6423957" y="2074287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bg1">
                      <a:lumMod val="50000"/>
                    </a:schemeClr>
                  </a:solidFill>
                </a:rPr>
                <a:t>PERSONAL PROFILE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3668905" y="2799960"/>
            <a:ext cx="4932290" cy="613886"/>
            <a:chOff x="3581672" y="2878949"/>
            <a:chExt cx="4932290" cy="613886"/>
          </a:xfrm>
        </p:grpSpPr>
        <p:sp>
          <p:nvSpPr>
            <p:cNvPr id="135" name="任意多边形 134"/>
            <p:cNvSpPr/>
            <p:nvPr/>
          </p:nvSpPr>
          <p:spPr>
            <a:xfrm>
              <a:off x="3740928" y="2967035"/>
              <a:ext cx="223088" cy="448967"/>
            </a:xfrm>
            <a:custGeom>
              <a:gdLst>
                <a:gd fmla="*/ 110458 w 223088" name="connsiteX0"/>
                <a:gd fmla="*/ 0 h 448967" name="connsiteY0"/>
                <a:gd fmla="*/ 200904 w 223088" name="connsiteX1"/>
                <a:gd fmla="*/ 31492 h 448967" name="connsiteY1"/>
                <a:gd fmla="*/ 223088 w 223088" name="connsiteX2"/>
                <a:gd fmla="*/ 134969 h 448967" name="connsiteY2"/>
                <a:gd fmla="*/ 213469 w 223088" name="connsiteX3"/>
                <a:gd fmla="*/ 181511 h 448967" name="connsiteY3"/>
                <a:gd fmla="*/ 103501 w 223088" name="connsiteX4"/>
                <a:gd fmla="*/ 391877 h 448967" name="connsiteY4"/>
                <a:gd fmla="*/ 107841 w 223088" name="connsiteX5"/>
                <a:gd fmla="*/ 391877 h 448967" name="connsiteY5"/>
                <a:gd fmla="*/ 50751 w 223088" name="connsiteX6"/>
                <a:gd fmla="*/ 448967 h 448967" name="connsiteY6"/>
                <a:gd fmla="*/ 0 w 223088" name="connsiteX7"/>
                <a:gd fmla="*/ 448967 h 448967" name="connsiteY7"/>
                <a:gd fmla="*/ 0 w 223088" name="connsiteX8"/>
                <a:gd fmla="*/ 390015 h 448967" name="connsiteY8"/>
                <a:gd fmla="*/ 109838 w 223088" name="connsiteX9"/>
                <a:gd fmla="*/ 188337 h 448967" name="connsiteY9"/>
                <a:gd fmla="*/ 127834 w 223088" name="connsiteX10"/>
                <a:gd fmla="*/ 98357 h 448967" name="connsiteY10"/>
                <a:gd fmla="*/ 107976 w 223088" name="connsiteX11"/>
                <a:gd fmla="*/ 68571 h 448967" name="connsiteY11"/>
                <a:gd fmla="*/ 87498 w 223088" name="connsiteX12"/>
                <a:gd fmla="*/ 87187 h 448967" name="connsiteY12"/>
                <a:gd fmla="*/ 87498 w 223088" name="connsiteX13"/>
                <a:gd fmla="*/ 163515 h 448967" name="connsiteY13"/>
                <a:gd fmla="*/ 0 w 223088" name="connsiteX14"/>
                <a:gd fmla="*/ 163515 h 448967" name="connsiteY14"/>
                <a:gd fmla="*/ 0 w 223088" name="connsiteX15"/>
                <a:gd fmla="*/ 85946 h 448967" name="connsiteY15"/>
                <a:gd fmla="*/ 110458 w 223088" name="connsiteX16"/>
                <a:gd fmla="*/ 0 h 448967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48966" w="223088">
                  <a:moveTo>
                    <a:pt x="110458" y="0"/>
                  </a:moveTo>
                  <a:cubicBezTo>
                    <a:pt x="155966" y="0"/>
                    <a:pt x="186114" y="10498"/>
                    <a:pt x="200904" y="31492"/>
                  </a:cubicBezTo>
                  <a:cubicBezTo>
                    <a:pt x="215694" y="52488"/>
                    <a:pt x="223088" y="86980"/>
                    <a:pt x="223088" y="134969"/>
                  </a:cubicBezTo>
                  <a:cubicBezTo>
                    <a:pt x="223088" y="153793"/>
                    <a:pt x="219882" y="169307"/>
                    <a:pt x="213469" y="181511"/>
                  </a:cubicBezTo>
                  <a:lnTo>
                    <a:pt x="103501" y="391877"/>
                  </a:lnTo>
                  <a:lnTo>
                    <a:pt x="107841" y="391877"/>
                  </a:lnTo>
                  <a:lnTo>
                    <a:pt x="50751" y="448967"/>
                  </a:lnTo>
                  <a:lnTo>
                    <a:pt x="0" y="448967"/>
                  </a:lnTo>
                  <a:lnTo>
                    <a:pt x="0" y="390015"/>
                  </a:lnTo>
                  <a:lnTo>
                    <a:pt x="109838" y="188337"/>
                  </a:lnTo>
                  <a:cubicBezTo>
                    <a:pt x="121835" y="166411"/>
                    <a:pt x="127834" y="136417"/>
                    <a:pt x="127834" y="98357"/>
                  </a:cubicBezTo>
                  <a:cubicBezTo>
                    <a:pt x="127834" y="78499"/>
                    <a:pt x="121214" y="68571"/>
                    <a:pt x="107976" y="68571"/>
                  </a:cubicBezTo>
                  <a:cubicBezTo>
                    <a:pt x="94324" y="68571"/>
                    <a:pt x="87498" y="74776"/>
                    <a:pt x="87498" y="87187"/>
                  </a:cubicBezTo>
                  <a:lnTo>
                    <a:pt x="87498" y="163515"/>
                  </a:lnTo>
                  <a:lnTo>
                    <a:pt x="0" y="163515"/>
                  </a:lnTo>
                  <a:lnTo>
                    <a:pt x="0" y="85946"/>
                  </a:lnTo>
                  <a:cubicBezTo>
                    <a:pt x="0" y="28649"/>
                    <a:pt x="36820" y="0"/>
                    <a:pt x="11045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3581672" y="3152043"/>
              <a:ext cx="132883" cy="263959"/>
            </a:xfrm>
            <a:custGeom>
              <a:rect b="b" l="l" r="r" t="t"/>
              <a:pathLst>
                <a:path h="597545" w="300818">
                  <a:moveTo>
                    <a:pt x="151841" y="0"/>
                  </a:moveTo>
                  <a:cubicBezTo>
                    <a:pt x="251159" y="0"/>
                    <a:pt x="300818" y="37790"/>
                    <a:pt x="300818" y="113370"/>
                  </a:cubicBezTo>
                  <a:lnTo>
                    <a:pt x="300818" y="491133"/>
                  </a:lnTo>
                  <a:cubicBezTo>
                    <a:pt x="300818" y="524966"/>
                    <a:pt x="286835" y="551160"/>
                    <a:pt x="258867" y="569714"/>
                  </a:cubicBezTo>
                  <a:cubicBezTo>
                    <a:pt x="230900" y="588268"/>
                    <a:pt x="194952" y="597545"/>
                    <a:pt x="151023" y="597545"/>
                  </a:cubicBezTo>
                  <a:cubicBezTo>
                    <a:pt x="105730" y="597545"/>
                    <a:pt x="69236" y="588404"/>
                    <a:pt x="41541" y="570123"/>
                  </a:cubicBezTo>
                  <a:cubicBezTo>
                    <a:pt x="13847" y="551842"/>
                    <a:pt x="0" y="525785"/>
                    <a:pt x="0" y="491951"/>
                  </a:cubicBezTo>
                  <a:lnTo>
                    <a:pt x="0" y="114188"/>
                  </a:lnTo>
                  <a:cubicBezTo>
                    <a:pt x="0" y="38063"/>
                    <a:pt x="50613" y="0"/>
                    <a:pt x="151841" y="0"/>
                  </a:cubicBezTo>
                  <a:close/>
                  <a:moveTo>
                    <a:pt x="151023" y="80627"/>
                  </a:moveTo>
                  <a:cubicBezTo>
                    <a:pt x="136289" y="80627"/>
                    <a:pt x="128922" y="86494"/>
                    <a:pt x="128922" y="98226"/>
                  </a:cubicBezTo>
                  <a:lnTo>
                    <a:pt x="128922" y="498090"/>
                  </a:lnTo>
                  <a:cubicBezTo>
                    <a:pt x="128922" y="509823"/>
                    <a:pt x="136289" y="515689"/>
                    <a:pt x="151023" y="515689"/>
                  </a:cubicBezTo>
                  <a:cubicBezTo>
                    <a:pt x="164938" y="515689"/>
                    <a:pt x="171896" y="509823"/>
                    <a:pt x="171896" y="498090"/>
                  </a:cubicBezTo>
                  <a:lnTo>
                    <a:pt x="171896" y="98226"/>
                  </a:lnTo>
                  <a:cubicBezTo>
                    <a:pt x="171896" y="86494"/>
                    <a:pt x="164938" y="80627"/>
                    <a:pt x="151023" y="8062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37" name="直接连接符 136"/>
            <p:cNvCxnSpPr/>
            <p:nvPr/>
          </p:nvCxnSpPr>
          <p:spPr>
            <a:xfrm flipV="1">
              <a:off x="3796132" y="2878949"/>
              <a:ext cx="528204" cy="528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矩形 137"/>
            <p:cNvSpPr/>
            <p:nvPr/>
          </p:nvSpPr>
          <p:spPr>
            <a:xfrm>
              <a:off x="4392631" y="3031170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4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岗位认识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5721403" y="3123503"/>
              <a:ext cx="2765531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</a:rPr>
                <a:t>POSITION UNDERSTANDING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668905" y="3770187"/>
            <a:ext cx="4031394" cy="608044"/>
            <a:chOff x="3581672" y="3928165"/>
            <a:chExt cx="4031394" cy="608044"/>
          </a:xfrm>
        </p:grpSpPr>
        <p:sp>
          <p:nvSpPr>
            <p:cNvPr id="140" name="任意多边形 139"/>
            <p:cNvSpPr/>
            <p:nvPr/>
          </p:nvSpPr>
          <p:spPr>
            <a:xfrm>
              <a:off x="3741550" y="4012218"/>
              <a:ext cx="220295" cy="444152"/>
            </a:xfrm>
            <a:custGeom>
              <a:gdLst>
                <a:gd fmla="*/ 0 w 220295" name="connsiteX0"/>
                <a:gd fmla="*/ 262493 h 444152" name="connsiteY0"/>
                <a:gd fmla="*/ 89669 w 220295" name="connsiteX1"/>
                <a:gd fmla="*/ 262493 h 444152" name="connsiteY1"/>
                <a:gd fmla="*/ 89669 w 220295" name="connsiteX2"/>
                <a:gd fmla="*/ 367986 h 444152" name="connsiteY2"/>
                <a:gd fmla="*/ 107355 w 220295" name="connsiteX3"/>
                <a:gd fmla="*/ 384430 h 444152" name="connsiteY3"/>
                <a:gd fmla="*/ 117952 w 220295" name="connsiteX4"/>
                <a:gd fmla="*/ 381146 h 444152" name="connsiteY4"/>
                <a:gd fmla="*/ 54946 w 220295" name="connsiteX5"/>
                <a:gd fmla="*/ 444152 h 444152" name="connsiteY5"/>
                <a:gd fmla="*/ 27925 w 220295" name="connsiteX6"/>
                <a:gd fmla="*/ 431903 h 444152" name="connsiteY6"/>
                <a:gd fmla="*/ 0 w 220295" name="connsiteX7"/>
                <a:gd fmla="*/ 368606 h 444152" name="connsiteY7"/>
                <a:gd fmla="*/ 111544 w 220295" name="connsiteX8"/>
                <a:gd fmla="*/ 0 h 444152" name="connsiteY8"/>
                <a:gd fmla="*/ 187762 w 220295" name="connsiteX9"/>
                <a:gd fmla="*/ 18927 h 444152" name="connsiteY9"/>
                <a:gd fmla="*/ 220295 w 220295" name="connsiteX10"/>
                <a:gd fmla="*/ 78810 h 444152" name="connsiteY10"/>
                <a:gd fmla="*/ 220295 w 220295" name="connsiteX11"/>
                <a:gd fmla="*/ 139934 h 444152" name="connsiteY11"/>
                <a:gd fmla="*/ 169720 w 220295" name="connsiteX12"/>
                <a:gd fmla="*/ 211607 h 444152" name="connsiteY12"/>
                <a:gd fmla="*/ 208815 w 220295" name="connsiteX13"/>
                <a:gd fmla="*/ 239843 h 444152" name="connsiteY13"/>
                <a:gd fmla="*/ 218577 w 220295" name="connsiteX14"/>
                <a:gd fmla="*/ 280521 h 444152" name="connsiteY14"/>
                <a:gd fmla="*/ 121648 w 220295" name="connsiteX15"/>
                <a:gd fmla="*/ 377450 h 444152" name="connsiteY15"/>
                <a:gd fmla="*/ 125041 w 220295" name="connsiteX16"/>
                <a:gd fmla="*/ 367986 h 444152" name="connsiteY16"/>
                <a:gd fmla="*/ 125041 w 220295" name="connsiteX17"/>
                <a:gd fmla="*/ 264975 h 444152" name="connsiteY17"/>
                <a:gd fmla="*/ 116198 w 220295" name="connsiteX18"/>
                <a:gd fmla="*/ 240929 h 444152" name="connsiteY18"/>
                <a:gd fmla="*/ 83154 w 220295" name="connsiteX19"/>
                <a:gd fmla="*/ 234568 h 444152" name="connsiteY19"/>
                <a:gd fmla="*/ 83154 w 220295" name="connsiteX20"/>
                <a:gd fmla="*/ 184304 h 444152" name="connsiteY20"/>
                <a:gd fmla="*/ 125041 w 220295" name="connsiteX21"/>
                <a:gd fmla="*/ 158240 h 444152" name="connsiteY21"/>
                <a:gd fmla="*/ 125041 w 220295" name="connsiteX22"/>
                <a:gd fmla="*/ 79431 h 444152" name="connsiteY22"/>
                <a:gd fmla="*/ 107355 w 220295" name="connsiteX23"/>
                <a:gd fmla="*/ 66089 h 444152" name="connsiteY23"/>
                <a:gd fmla="*/ 89049 w 220295" name="connsiteX24"/>
                <a:gd fmla="*/ 79431 h 444152" name="connsiteY24"/>
                <a:gd fmla="*/ 89049 w 220295" name="connsiteX25"/>
                <a:gd fmla="*/ 161343 h 444152" name="connsiteY25"/>
                <a:gd fmla="*/ 2482 w 220295" name="connsiteX26"/>
                <a:gd fmla="*/ 161343 h 444152" name="connsiteY26"/>
                <a:gd fmla="*/ 2482 w 220295" name="connsiteX27"/>
                <a:gd fmla="*/ 78810 h 444152" name="connsiteY27"/>
                <a:gd fmla="*/ 111544 w 220295" name="connsiteX28"/>
                <a:gd fmla="*/ 0 h 444152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444152" w="220294">
                  <a:moveTo>
                    <a:pt x="0" y="262493"/>
                  </a:moveTo>
                  <a:lnTo>
                    <a:pt x="89669" y="262493"/>
                  </a:lnTo>
                  <a:lnTo>
                    <a:pt x="89669" y="367986"/>
                  </a:lnTo>
                  <a:cubicBezTo>
                    <a:pt x="89669" y="378949"/>
                    <a:pt x="95564" y="384430"/>
                    <a:pt x="107355" y="384430"/>
                  </a:cubicBezTo>
                  <a:lnTo>
                    <a:pt x="117952" y="381146"/>
                  </a:lnTo>
                  <a:lnTo>
                    <a:pt x="54946" y="444152"/>
                  </a:lnTo>
                  <a:lnTo>
                    <a:pt x="27925" y="431903"/>
                  </a:lnTo>
                  <a:cubicBezTo>
                    <a:pt x="9308" y="417837"/>
                    <a:pt x="0" y="396738"/>
                    <a:pt x="0" y="368606"/>
                  </a:cubicBezTo>
                  <a:close/>
                  <a:moveTo>
                    <a:pt x="111544" y="0"/>
                  </a:moveTo>
                  <a:cubicBezTo>
                    <a:pt x="140668" y="0"/>
                    <a:pt x="166073" y="6309"/>
                    <a:pt x="187762" y="18927"/>
                  </a:cubicBezTo>
                  <a:cubicBezTo>
                    <a:pt x="209450" y="31545"/>
                    <a:pt x="220295" y="51506"/>
                    <a:pt x="220295" y="78810"/>
                  </a:cubicBezTo>
                  <a:lnTo>
                    <a:pt x="220295" y="139934"/>
                  </a:lnTo>
                  <a:cubicBezTo>
                    <a:pt x="220295" y="175512"/>
                    <a:pt x="203436" y="199403"/>
                    <a:pt x="169720" y="211607"/>
                  </a:cubicBezTo>
                  <a:cubicBezTo>
                    <a:pt x="187096" y="216675"/>
                    <a:pt x="200127" y="226087"/>
                    <a:pt x="208815" y="239843"/>
                  </a:cubicBezTo>
                  <a:lnTo>
                    <a:pt x="218577" y="280521"/>
                  </a:lnTo>
                  <a:lnTo>
                    <a:pt x="121648" y="377450"/>
                  </a:lnTo>
                  <a:lnTo>
                    <a:pt x="125041" y="367986"/>
                  </a:lnTo>
                  <a:lnTo>
                    <a:pt x="125041" y="264975"/>
                  </a:lnTo>
                  <a:cubicBezTo>
                    <a:pt x="125041" y="253184"/>
                    <a:pt x="122093" y="245169"/>
                    <a:pt x="116198" y="240929"/>
                  </a:cubicBezTo>
                  <a:cubicBezTo>
                    <a:pt x="110303" y="236688"/>
                    <a:pt x="99287" y="234568"/>
                    <a:pt x="83154" y="234568"/>
                  </a:cubicBezTo>
                  <a:lnTo>
                    <a:pt x="83154" y="184304"/>
                  </a:lnTo>
                  <a:cubicBezTo>
                    <a:pt x="111078" y="184304"/>
                    <a:pt x="125041" y="175616"/>
                    <a:pt x="125041" y="158240"/>
                  </a:cubicBezTo>
                  <a:lnTo>
                    <a:pt x="125041" y="79431"/>
                  </a:lnTo>
                  <a:cubicBezTo>
                    <a:pt x="125041" y="70536"/>
                    <a:pt x="119145" y="66089"/>
                    <a:pt x="107355" y="66089"/>
                  </a:cubicBezTo>
                  <a:cubicBezTo>
                    <a:pt x="95151" y="66089"/>
                    <a:pt x="89049" y="70536"/>
                    <a:pt x="89049" y="79431"/>
                  </a:cubicBezTo>
                  <a:lnTo>
                    <a:pt x="89049" y="161343"/>
                  </a:lnTo>
                  <a:lnTo>
                    <a:pt x="2482" y="161343"/>
                  </a:lnTo>
                  <a:lnTo>
                    <a:pt x="2482" y="78810"/>
                  </a:lnTo>
                  <a:cubicBezTo>
                    <a:pt x="2482" y="26270"/>
                    <a:pt x="38836" y="0"/>
                    <a:pt x="111544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3581672" y="4196944"/>
              <a:ext cx="132883" cy="263959"/>
            </a:xfrm>
            <a:custGeom>
              <a:rect b="b" l="l" r="r" t="t"/>
              <a:pathLst>
                <a:path h="597545" w="300818">
                  <a:moveTo>
                    <a:pt x="151841" y="0"/>
                  </a:moveTo>
                  <a:cubicBezTo>
                    <a:pt x="251159" y="0"/>
                    <a:pt x="300818" y="37790"/>
                    <a:pt x="300818" y="113370"/>
                  </a:cubicBezTo>
                  <a:lnTo>
                    <a:pt x="300818" y="491133"/>
                  </a:lnTo>
                  <a:cubicBezTo>
                    <a:pt x="300818" y="524966"/>
                    <a:pt x="286835" y="551160"/>
                    <a:pt x="258867" y="569714"/>
                  </a:cubicBezTo>
                  <a:cubicBezTo>
                    <a:pt x="230900" y="588268"/>
                    <a:pt x="194952" y="597545"/>
                    <a:pt x="151023" y="597545"/>
                  </a:cubicBezTo>
                  <a:cubicBezTo>
                    <a:pt x="105730" y="597545"/>
                    <a:pt x="69236" y="588404"/>
                    <a:pt x="41541" y="570123"/>
                  </a:cubicBezTo>
                  <a:cubicBezTo>
                    <a:pt x="13847" y="551842"/>
                    <a:pt x="0" y="525785"/>
                    <a:pt x="0" y="491951"/>
                  </a:cubicBezTo>
                  <a:lnTo>
                    <a:pt x="0" y="114188"/>
                  </a:lnTo>
                  <a:cubicBezTo>
                    <a:pt x="0" y="38063"/>
                    <a:pt x="50613" y="0"/>
                    <a:pt x="151841" y="0"/>
                  </a:cubicBezTo>
                  <a:close/>
                  <a:moveTo>
                    <a:pt x="151023" y="80627"/>
                  </a:moveTo>
                  <a:cubicBezTo>
                    <a:pt x="136289" y="80627"/>
                    <a:pt x="128922" y="86494"/>
                    <a:pt x="128922" y="98226"/>
                  </a:cubicBezTo>
                  <a:lnTo>
                    <a:pt x="128922" y="498090"/>
                  </a:lnTo>
                  <a:cubicBezTo>
                    <a:pt x="128922" y="509823"/>
                    <a:pt x="136289" y="515689"/>
                    <a:pt x="151023" y="515689"/>
                  </a:cubicBezTo>
                  <a:cubicBezTo>
                    <a:pt x="164938" y="515689"/>
                    <a:pt x="171896" y="509823"/>
                    <a:pt x="171896" y="498090"/>
                  </a:cubicBezTo>
                  <a:lnTo>
                    <a:pt x="171896" y="98226"/>
                  </a:lnTo>
                  <a:cubicBezTo>
                    <a:pt x="171896" y="86494"/>
                    <a:pt x="164938" y="80627"/>
                    <a:pt x="151023" y="8062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2" name="直接连接符 141"/>
            <p:cNvCxnSpPr/>
            <p:nvPr/>
          </p:nvCxnSpPr>
          <p:spPr>
            <a:xfrm flipV="1">
              <a:off x="3786607" y="3928165"/>
              <a:ext cx="528204" cy="528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矩形 142"/>
            <p:cNvSpPr/>
            <p:nvPr/>
          </p:nvSpPr>
          <p:spPr>
            <a:xfrm>
              <a:off x="4414835" y="4056569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 smtClean="0" sz="24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行业现状</a:t>
              </a:r>
            </a:p>
          </p:txBody>
        </p:sp>
        <p:sp>
          <p:nvSpPr>
            <p:cNvPr id="144" name="矩形 143"/>
            <p:cNvSpPr/>
            <p:nvPr/>
          </p:nvSpPr>
          <p:spPr>
            <a:xfrm>
              <a:off x="5749415" y="4166877"/>
              <a:ext cx="1845662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</a:rPr>
                <a:t>INDUSTRY STATUS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628836" y="4734572"/>
            <a:ext cx="5195588" cy="602799"/>
            <a:chOff x="3541603" y="4971539"/>
            <a:chExt cx="5195588" cy="602799"/>
          </a:xfrm>
        </p:grpSpPr>
        <p:sp>
          <p:nvSpPr>
            <p:cNvPr id="145" name="任意多边形 144"/>
            <p:cNvSpPr/>
            <p:nvPr/>
          </p:nvSpPr>
          <p:spPr>
            <a:xfrm>
              <a:off x="3714555" y="5109861"/>
              <a:ext cx="227432" cy="389882"/>
            </a:xfrm>
            <a:custGeom>
              <a:gdLst>
                <a:gd fmla="*/ 132178 w 227432" name="connsiteX0"/>
                <a:gd fmla="*/ 145553 h 389882" name="connsiteY0"/>
                <a:gd fmla="*/ 87798 w 227432" name="connsiteX1"/>
                <a:gd fmla="*/ 321135 h 389882" name="connsiteY1"/>
                <a:gd fmla="*/ 132178 w 227432" name="connsiteX2"/>
                <a:gd fmla="*/ 321135 h 389882" name="connsiteY2"/>
                <a:gd fmla="*/ 95875 w 227432" name="connsiteX3"/>
                <a:gd fmla="*/ 0 h 389882" name="connsiteY3"/>
                <a:gd fmla="*/ 227432 w 227432" name="connsiteX4"/>
                <a:gd fmla="*/ 0 h 389882" name="connsiteY4"/>
                <a:gd fmla="*/ 227432 w 227432" name="connsiteX5"/>
                <a:gd fmla="*/ 294628 h 389882" name="connsiteY5"/>
                <a:gd fmla="*/ 132178 w 227432" name="connsiteX6"/>
                <a:gd fmla="*/ 389882 h 389882" name="connsiteY6"/>
                <a:gd fmla="*/ 132178 w 227432" name="connsiteX7"/>
                <a:gd fmla="*/ 387844 h 389882" name="connsiteY7"/>
                <a:gd fmla="*/ 0 w 227432" name="connsiteX8"/>
                <a:gd fmla="*/ 387844 h 389882" name="connsiteY8"/>
                <a:gd fmla="*/ 0 w 227432" name="connsiteX9"/>
                <a:gd fmla="*/ 324858 h 389882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89882" w="227432">
                  <a:moveTo>
                    <a:pt x="132178" y="145553"/>
                  </a:moveTo>
                  <a:lnTo>
                    <a:pt x="87798" y="321135"/>
                  </a:lnTo>
                  <a:lnTo>
                    <a:pt x="132178" y="321135"/>
                  </a:lnTo>
                  <a:close/>
                  <a:moveTo>
                    <a:pt x="95875" y="0"/>
                  </a:moveTo>
                  <a:lnTo>
                    <a:pt x="227432" y="0"/>
                  </a:lnTo>
                  <a:lnTo>
                    <a:pt x="227432" y="294628"/>
                  </a:lnTo>
                  <a:lnTo>
                    <a:pt x="132178" y="389882"/>
                  </a:lnTo>
                  <a:lnTo>
                    <a:pt x="132178" y="387844"/>
                  </a:lnTo>
                  <a:lnTo>
                    <a:pt x="0" y="387844"/>
                  </a:lnTo>
                  <a:lnTo>
                    <a:pt x="0" y="324858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任意多边形 145"/>
            <p:cNvSpPr/>
            <p:nvPr/>
          </p:nvSpPr>
          <p:spPr>
            <a:xfrm>
              <a:off x="3541603" y="5235784"/>
              <a:ext cx="132883" cy="263959"/>
            </a:xfrm>
            <a:custGeom>
              <a:rect b="b" l="l" r="r" t="t"/>
              <a:pathLst>
                <a:path h="597545" w="300818">
                  <a:moveTo>
                    <a:pt x="151841" y="0"/>
                  </a:moveTo>
                  <a:cubicBezTo>
                    <a:pt x="251159" y="0"/>
                    <a:pt x="300818" y="37790"/>
                    <a:pt x="300818" y="113370"/>
                  </a:cubicBezTo>
                  <a:lnTo>
                    <a:pt x="300818" y="491133"/>
                  </a:lnTo>
                  <a:cubicBezTo>
                    <a:pt x="300818" y="524966"/>
                    <a:pt x="286835" y="551160"/>
                    <a:pt x="258867" y="569714"/>
                  </a:cubicBezTo>
                  <a:cubicBezTo>
                    <a:pt x="230900" y="588268"/>
                    <a:pt x="194952" y="597545"/>
                    <a:pt x="151023" y="597545"/>
                  </a:cubicBezTo>
                  <a:cubicBezTo>
                    <a:pt x="105730" y="597545"/>
                    <a:pt x="69236" y="588404"/>
                    <a:pt x="41541" y="570123"/>
                  </a:cubicBezTo>
                  <a:cubicBezTo>
                    <a:pt x="13847" y="551842"/>
                    <a:pt x="0" y="525785"/>
                    <a:pt x="0" y="491951"/>
                  </a:cubicBezTo>
                  <a:lnTo>
                    <a:pt x="0" y="114188"/>
                  </a:lnTo>
                  <a:cubicBezTo>
                    <a:pt x="0" y="38063"/>
                    <a:pt x="50613" y="0"/>
                    <a:pt x="151841" y="0"/>
                  </a:cubicBezTo>
                  <a:close/>
                  <a:moveTo>
                    <a:pt x="151023" y="80627"/>
                  </a:moveTo>
                  <a:cubicBezTo>
                    <a:pt x="136289" y="80627"/>
                    <a:pt x="128922" y="86494"/>
                    <a:pt x="128922" y="98226"/>
                  </a:cubicBezTo>
                  <a:lnTo>
                    <a:pt x="128922" y="498090"/>
                  </a:lnTo>
                  <a:cubicBezTo>
                    <a:pt x="128922" y="509823"/>
                    <a:pt x="136289" y="515689"/>
                    <a:pt x="151023" y="515689"/>
                  </a:cubicBezTo>
                  <a:cubicBezTo>
                    <a:pt x="164938" y="515689"/>
                    <a:pt x="171896" y="509823"/>
                    <a:pt x="171896" y="498090"/>
                  </a:cubicBezTo>
                  <a:lnTo>
                    <a:pt x="171896" y="98226"/>
                  </a:lnTo>
                  <a:cubicBezTo>
                    <a:pt x="171896" y="86494"/>
                    <a:pt x="164938" y="80627"/>
                    <a:pt x="151023" y="8062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7" name="直接连接符 146"/>
            <p:cNvCxnSpPr/>
            <p:nvPr/>
          </p:nvCxnSpPr>
          <p:spPr>
            <a:xfrm flipV="1">
              <a:off x="3843757" y="4971539"/>
              <a:ext cx="528204" cy="528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147"/>
            <p:cNvSpPr/>
            <p:nvPr/>
          </p:nvSpPr>
          <p:spPr>
            <a:xfrm>
              <a:off x="4317288" y="5109861"/>
              <a:ext cx="2011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4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团体建设文案</a:t>
              </a: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305051" y="5205006"/>
              <a:ext cx="2408629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</a:rPr>
                <a:t>GROUP CONSTRUCTION</a:t>
              </a: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3628836" y="5693711"/>
            <a:ext cx="6110510" cy="620445"/>
            <a:chOff x="3541603" y="5693711"/>
            <a:chExt cx="6110510" cy="620445"/>
          </a:xfrm>
        </p:grpSpPr>
        <p:sp>
          <p:nvSpPr>
            <p:cNvPr id="166" name="任意多边形 165"/>
            <p:cNvSpPr/>
            <p:nvPr/>
          </p:nvSpPr>
          <p:spPr>
            <a:xfrm>
              <a:off x="3729536" y="5818454"/>
              <a:ext cx="216396" cy="403462"/>
            </a:xfrm>
            <a:custGeom>
              <a:gdLst>
                <a:gd fmla="*/ 0 w 216396" name="connsiteX0"/>
                <a:gd fmla="*/ 247650 h 403462" name="connsiteY0"/>
                <a:gd fmla="*/ 91381 w 216396" name="connsiteX1"/>
                <a:gd fmla="*/ 247650 h 403462" name="connsiteY1"/>
                <a:gd fmla="*/ 91381 w 216396" name="connsiteX2"/>
                <a:gd fmla="*/ 332132 h 403462" name="connsiteY2"/>
                <a:gd fmla="*/ 20051 w 216396" name="connsiteX3"/>
                <a:gd fmla="*/ 403462 h 403462" name="connsiteY3"/>
                <a:gd fmla="*/ 6697 w 216396" name="connsiteX4"/>
                <a:gd fmla="*/ 387511 h 403462" name="connsiteY4"/>
                <a:gd fmla="*/ 0 w 216396" name="connsiteX5"/>
                <a:gd fmla="*/ 353913 h 403462" name="connsiteY5"/>
                <a:gd fmla="*/ 5953 w 216396" name="connsiteX6"/>
                <a:gd fmla="*/ 0 h 403462" name="connsiteY6"/>
                <a:gd fmla="*/ 216396 w 216396" name="connsiteX7"/>
                <a:gd fmla="*/ 0 h 403462" name="connsiteY7"/>
                <a:gd fmla="*/ 201793 w 216396" name="connsiteX8"/>
                <a:gd fmla="*/ 64592 h 403462" name="connsiteY8"/>
                <a:gd fmla="*/ 95390 w 216396" name="connsiteX9"/>
                <a:gd fmla="*/ 64592 h 403462" name="connsiteY9"/>
                <a:gd fmla="*/ 91436 w 216396" name="connsiteX10"/>
                <a:gd fmla="*/ 152400 h 403462" name="connsiteY10"/>
                <a:gd fmla="*/ 140229 w 216396" name="connsiteX11"/>
                <a:gd fmla="*/ 138410 h 403462" name="connsiteY11"/>
                <a:gd fmla="*/ 214015 w 216396" name="connsiteX12"/>
                <a:gd fmla="*/ 201811 h 403462" name="connsiteY12"/>
                <a:gd fmla="*/ 214015 w 216396" name="connsiteX13"/>
                <a:gd fmla="*/ 209498 h 403462" name="connsiteY13"/>
                <a:gd fmla="*/ 122635 w 216396" name="connsiteX14"/>
                <a:gd fmla="*/ 300878 h 403462" name="connsiteY14"/>
                <a:gd fmla="*/ 122635 w 216396" name="connsiteX15"/>
                <a:gd fmla="*/ 215206 h 403462" name="connsiteY15"/>
                <a:gd fmla="*/ 105357 w 216396" name="connsiteX16"/>
                <a:gd fmla="*/ 200025 h 403462" name="connsiteY16"/>
                <a:gd fmla="*/ 88972 w 216396" name="connsiteX17"/>
                <a:gd fmla="*/ 226219 h 403462" name="connsiteY17"/>
                <a:gd fmla="*/ 1191 w 216396" name="connsiteX18"/>
                <a:gd fmla="*/ 223838 h 403462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403462" w="216396">
                  <a:moveTo>
                    <a:pt x="0" y="247650"/>
                  </a:moveTo>
                  <a:lnTo>
                    <a:pt x="91381" y="247650"/>
                  </a:lnTo>
                  <a:lnTo>
                    <a:pt x="91381" y="332132"/>
                  </a:lnTo>
                  <a:lnTo>
                    <a:pt x="20051" y="403462"/>
                  </a:lnTo>
                  <a:lnTo>
                    <a:pt x="6697" y="387511"/>
                  </a:lnTo>
                  <a:cubicBezTo>
                    <a:pt x="2233" y="377912"/>
                    <a:pt x="0" y="366712"/>
                    <a:pt x="0" y="353913"/>
                  </a:cubicBezTo>
                  <a:close/>
                  <a:moveTo>
                    <a:pt x="5953" y="0"/>
                  </a:moveTo>
                  <a:lnTo>
                    <a:pt x="216396" y="0"/>
                  </a:lnTo>
                  <a:lnTo>
                    <a:pt x="201793" y="64592"/>
                  </a:lnTo>
                  <a:lnTo>
                    <a:pt x="95390" y="64592"/>
                  </a:lnTo>
                  <a:lnTo>
                    <a:pt x="91436" y="152400"/>
                  </a:lnTo>
                  <a:cubicBezTo>
                    <a:pt x="100760" y="143074"/>
                    <a:pt x="117024" y="138410"/>
                    <a:pt x="140229" y="138410"/>
                  </a:cubicBezTo>
                  <a:cubicBezTo>
                    <a:pt x="189420" y="138410"/>
                    <a:pt x="214015" y="159544"/>
                    <a:pt x="214015" y="201811"/>
                  </a:cubicBezTo>
                  <a:lnTo>
                    <a:pt x="214015" y="209498"/>
                  </a:lnTo>
                  <a:lnTo>
                    <a:pt x="122635" y="300878"/>
                  </a:lnTo>
                  <a:lnTo>
                    <a:pt x="122635" y="215206"/>
                  </a:lnTo>
                  <a:cubicBezTo>
                    <a:pt x="122635" y="205085"/>
                    <a:pt x="116875" y="200025"/>
                    <a:pt x="105357" y="200025"/>
                  </a:cubicBezTo>
                  <a:cubicBezTo>
                    <a:pt x="94830" y="200025"/>
                    <a:pt x="89368" y="208756"/>
                    <a:pt x="88972" y="226219"/>
                  </a:cubicBezTo>
                  <a:lnTo>
                    <a:pt x="1191" y="223838"/>
                  </a:ln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68" name="直接连接符 167"/>
            <p:cNvCxnSpPr/>
            <p:nvPr/>
          </p:nvCxnSpPr>
          <p:spPr>
            <a:xfrm flipV="1">
              <a:off x="3757298" y="5693711"/>
              <a:ext cx="528204" cy="52820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任意多边形 169"/>
            <p:cNvSpPr/>
            <p:nvPr/>
          </p:nvSpPr>
          <p:spPr>
            <a:xfrm>
              <a:off x="3541603" y="5985699"/>
              <a:ext cx="132883" cy="263959"/>
            </a:xfrm>
            <a:custGeom>
              <a:rect b="b" l="l" r="r" t="t"/>
              <a:pathLst>
                <a:path h="597545" w="300818">
                  <a:moveTo>
                    <a:pt x="151841" y="0"/>
                  </a:moveTo>
                  <a:cubicBezTo>
                    <a:pt x="251159" y="0"/>
                    <a:pt x="300818" y="37790"/>
                    <a:pt x="300818" y="113370"/>
                  </a:cubicBezTo>
                  <a:lnTo>
                    <a:pt x="300818" y="491133"/>
                  </a:lnTo>
                  <a:cubicBezTo>
                    <a:pt x="300818" y="524966"/>
                    <a:pt x="286835" y="551160"/>
                    <a:pt x="258867" y="569714"/>
                  </a:cubicBezTo>
                  <a:cubicBezTo>
                    <a:pt x="230900" y="588268"/>
                    <a:pt x="194952" y="597545"/>
                    <a:pt x="151023" y="597545"/>
                  </a:cubicBezTo>
                  <a:cubicBezTo>
                    <a:pt x="105730" y="597545"/>
                    <a:pt x="69236" y="588404"/>
                    <a:pt x="41541" y="570123"/>
                  </a:cubicBezTo>
                  <a:cubicBezTo>
                    <a:pt x="13847" y="551842"/>
                    <a:pt x="0" y="525785"/>
                    <a:pt x="0" y="491951"/>
                  </a:cubicBezTo>
                  <a:lnTo>
                    <a:pt x="0" y="114188"/>
                  </a:lnTo>
                  <a:cubicBezTo>
                    <a:pt x="0" y="38063"/>
                    <a:pt x="50613" y="0"/>
                    <a:pt x="151841" y="0"/>
                  </a:cubicBezTo>
                  <a:close/>
                  <a:moveTo>
                    <a:pt x="151023" y="80627"/>
                  </a:moveTo>
                  <a:cubicBezTo>
                    <a:pt x="136289" y="80627"/>
                    <a:pt x="128922" y="86494"/>
                    <a:pt x="128922" y="98226"/>
                  </a:cubicBezTo>
                  <a:lnTo>
                    <a:pt x="128922" y="498090"/>
                  </a:lnTo>
                  <a:cubicBezTo>
                    <a:pt x="128922" y="509823"/>
                    <a:pt x="136289" y="515689"/>
                    <a:pt x="151023" y="515689"/>
                  </a:cubicBezTo>
                  <a:cubicBezTo>
                    <a:pt x="164938" y="515689"/>
                    <a:pt x="171896" y="509823"/>
                    <a:pt x="171896" y="498090"/>
                  </a:cubicBezTo>
                  <a:lnTo>
                    <a:pt x="171896" y="98226"/>
                  </a:lnTo>
                  <a:cubicBezTo>
                    <a:pt x="171896" y="86494"/>
                    <a:pt x="164938" y="80627"/>
                    <a:pt x="151023" y="80627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4317288" y="5849679"/>
              <a:ext cx="2926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4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遇到问题及解决文案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7201891" y="5944824"/>
              <a:ext cx="2426538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>
                  <a:solidFill>
                    <a:schemeClr val="bg1">
                      <a:lumMod val="50000"/>
                    </a:schemeClr>
                  </a:solidFill>
                </a:rPr>
                <a:t>ENCOUNTER PROBLEMS</a:t>
              </a:r>
            </a:p>
          </p:txBody>
        </p:sp>
      </p:grpSp>
      <p:sp>
        <p:nvSpPr>
          <p:cNvPr id="183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97" name="组合 296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184" name="直接连接符 183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6396507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7" name="直接连接符 186"/>
          <p:cNvCxnSpPr/>
          <p:nvPr/>
        </p:nvCxnSpPr>
        <p:spPr>
          <a:xfrm flipH="1">
            <a:off x="5653830" y="3116119"/>
            <a:ext cx="0" cy="29144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矩形 134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自我介绍</a:t>
            </a:r>
          </a:p>
        </p:txBody>
      </p:sp>
      <p:sp>
        <p:nvSpPr>
          <p:cNvPr id="136" name="矩形 135"/>
          <p:cNvSpPr/>
          <p:nvPr/>
        </p:nvSpPr>
        <p:spPr>
          <a:xfrm>
            <a:off x="4388005" y="774325"/>
            <a:ext cx="2118514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SELF INTRODUCTION</a:t>
            </a:r>
          </a:p>
        </p:txBody>
      </p:sp>
      <p:grpSp>
        <p:nvGrpSpPr>
          <p:cNvPr id="155" name="组合 154"/>
          <p:cNvGrpSpPr/>
          <p:nvPr/>
        </p:nvGrpSpPr>
        <p:grpSpPr>
          <a:xfrm>
            <a:off x="1359110" y="4917501"/>
            <a:ext cx="2735799" cy="1015663"/>
            <a:chOff x="1359110" y="5052332"/>
            <a:chExt cx="2735799" cy="101566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809159" y="5560163"/>
              <a:ext cx="285750" cy="285750"/>
              <a:chOff x="6897215" y="5272732"/>
              <a:chExt cx="285750" cy="285750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6897215" y="5272732"/>
                <a:ext cx="285750" cy="2857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5" name="任意多边形 144"/>
              <p:cNvSpPr/>
              <p:nvPr/>
            </p:nvSpPr>
            <p:spPr bwMode="auto">
              <a:xfrm>
                <a:off x="6949459" y="5323449"/>
                <a:ext cx="181262" cy="184317"/>
              </a:xfrm>
              <a:custGeom>
                <a:gdLst>
                  <a:gd fmla="*/ 327498 w 847725" name="connsiteX0"/>
                  <a:gd fmla="*/ 300817 h 862013" name="connsiteY0"/>
                  <a:gd fmla="*/ 103660 w 847725" name="connsiteX1"/>
                  <a:gd fmla="*/ 524655 h 862013" name="connsiteY1"/>
                  <a:gd fmla="*/ 327498 w 847725" name="connsiteX2"/>
                  <a:gd fmla="*/ 748493 h 862013" name="connsiteY2"/>
                  <a:gd fmla="*/ 551336 w 847725" name="connsiteX3"/>
                  <a:gd fmla="*/ 524655 h 862013" name="connsiteY3"/>
                  <a:gd fmla="*/ 327498 w 847725" name="connsiteX4"/>
                  <a:gd fmla="*/ 300817 h 862013" name="connsiteY4"/>
                  <a:gd fmla="*/ 847725 w 847725" name="connsiteX5"/>
                  <a:gd fmla="*/ 0 h 862013" name="connsiteY5"/>
                  <a:gd fmla="*/ 843924 w 847725" name="connsiteX6"/>
                  <a:gd fmla="*/ 277211 h 862013" name="connsiteY6"/>
                  <a:gd fmla="*/ 752689 w 847725" name="connsiteX7"/>
                  <a:gd fmla="*/ 364552 h 862013" name="connsiteY7"/>
                  <a:gd fmla="*/ 756490 w 847725" name="connsiteX8"/>
                  <a:gd fmla="*/ 178479 h 862013" name="connsiteY8"/>
                  <a:gd fmla="*/ 638645 w 847725" name="connsiteX9"/>
                  <a:gd fmla="*/ 299996 h 862013" name="connsiteY9"/>
                  <a:gd fmla="*/ 596829 w 847725" name="connsiteX10"/>
                  <a:gd fmla="*/ 337970 h 862013" name="connsiteY10"/>
                  <a:gd fmla="*/ 657652 w 847725" name="connsiteX11"/>
                  <a:gd fmla="*/ 531638 h 862013" name="connsiteY11"/>
                  <a:gd fmla="*/ 330727 w 847725" name="connsiteX12"/>
                  <a:gd fmla="*/ 862013 h 862013" name="connsiteY12"/>
                  <a:gd fmla="*/ 0 w 847725" name="connsiteX13"/>
                  <a:gd fmla="*/ 531638 h 862013" name="connsiteY13"/>
                  <a:gd fmla="*/ 330727 w 847725" name="connsiteX14"/>
                  <a:gd fmla="*/ 205061 h 862013" name="connsiteY14"/>
                  <a:gd fmla="*/ 505594 w 847725" name="connsiteX15"/>
                  <a:gd fmla="*/ 254427 h 862013" name="connsiteY15"/>
                  <a:gd fmla="*/ 574020 w 847725" name="connsiteX16"/>
                  <a:gd fmla="*/ 189871 h 862013" name="connsiteY16"/>
                  <a:gd fmla="*/ 574020 w 847725" name="connsiteX17"/>
                  <a:gd fmla="*/ 186074 h 862013" name="connsiteY17"/>
                  <a:gd fmla="*/ 672858 w 847725" name="connsiteX18"/>
                  <a:gd fmla="*/ 91138 h 862013" name="connsiteY18"/>
                  <a:gd fmla="*/ 482785 w 847725" name="connsiteX19"/>
                  <a:gd fmla="*/ 94936 h 862013" name="connsiteY19"/>
                  <a:gd fmla="*/ 574020 w 847725" name="connsiteX20"/>
                  <a:gd fmla="*/ 3798 h 862013" name="connsiteY20"/>
                  <a:gd fmla="*/ 847725 w 847725" name="connsiteX21"/>
                  <a:gd fmla="*/ 0 h 862013" name="connsiteY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b="b" l="l" r="r" t="t"/>
                <a:pathLst>
                  <a:path h="862013" w="847725">
                    <a:moveTo>
                      <a:pt x="327498" y="300817"/>
                    </a:moveTo>
                    <a:cubicBezTo>
                      <a:pt x="203876" y="300817"/>
                      <a:pt x="103660" y="401033"/>
                      <a:pt x="103660" y="524655"/>
                    </a:cubicBezTo>
                    <a:cubicBezTo>
                      <a:pt x="103660" y="648277"/>
                      <a:pt x="203876" y="748493"/>
                      <a:pt x="327498" y="748493"/>
                    </a:cubicBezTo>
                    <a:cubicBezTo>
                      <a:pt x="451120" y="748493"/>
                      <a:pt x="551336" y="648277"/>
                      <a:pt x="551336" y="524655"/>
                    </a:cubicBezTo>
                    <a:cubicBezTo>
                      <a:pt x="551336" y="401033"/>
                      <a:pt x="451120" y="300817"/>
                      <a:pt x="327498" y="300817"/>
                    </a:cubicBezTo>
                    <a:close/>
                    <a:moveTo>
                      <a:pt x="847725" y="0"/>
                    </a:moveTo>
                    <a:lnTo>
                      <a:pt x="843924" y="277211"/>
                    </a:lnTo>
                    <a:cubicBezTo>
                      <a:pt x="843924" y="277211"/>
                      <a:pt x="843924" y="277211"/>
                      <a:pt x="752689" y="364552"/>
                    </a:cubicBezTo>
                    <a:cubicBezTo>
                      <a:pt x="752689" y="364552"/>
                      <a:pt x="752689" y="364552"/>
                      <a:pt x="756490" y="178479"/>
                    </a:cubicBezTo>
                    <a:cubicBezTo>
                      <a:pt x="756490" y="178479"/>
                      <a:pt x="756490" y="178479"/>
                      <a:pt x="638645" y="299996"/>
                    </a:cubicBezTo>
                    <a:cubicBezTo>
                      <a:pt x="638645" y="299996"/>
                      <a:pt x="638645" y="299996"/>
                      <a:pt x="596829" y="337970"/>
                    </a:cubicBezTo>
                    <a:cubicBezTo>
                      <a:pt x="634844" y="394931"/>
                      <a:pt x="657652" y="459487"/>
                      <a:pt x="657652" y="531638"/>
                    </a:cubicBezTo>
                    <a:cubicBezTo>
                      <a:pt x="657652" y="713914"/>
                      <a:pt x="513197" y="862013"/>
                      <a:pt x="330727" y="862013"/>
                    </a:cubicBezTo>
                    <a:cubicBezTo>
                      <a:pt x="148257" y="862013"/>
                      <a:pt x="0" y="713914"/>
                      <a:pt x="0" y="531638"/>
                    </a:cubicBezTo>
                    <a:cubicBezTo>
                      <a:pt x="0" y="353160"/>
                      <a:pt x="148257" y="205061"/>
                      <a:pt x="330727" y="205061"/>
                    </a:cubicBezTo>
                    <a:cubicBezTo>
                      <a:pt x="395352" y="205061"/>
                      <a:pt x="456175" y="224048"/>
                      <a:pt x="505594" y="254427"/>
                    </a:cubicBezTo>
                    <a:cubicBezTo>
                      <a:pt x="505594" y="254427"/>
                      <a:pt x="505594" y="254427"/>
                      <a:pt x="574020" y="189871"/>
                    </a:cubicBezTo>
                    <a:cubicBezTo>
                      <a:pt x="574020" y="189871"/>
                      <a:pt x="574020" y="189871"/>
                      <a:pt x="574020" y="186074"/>
                    </a:cubicBezTo>
                    <a:cubicBezTo>
                      <a:pt x="574020" y="186074"/>
                      <a:pt x="574020" y="186074"/>
                      <a:pt x="672858" y="91138"/>
                    </a:cubicBezTo>
                    <a:cubicBezTo>
                      <a:pt x="672858" y="91138"/>
                      <a:pt x="672858" y="91138"/>
                      <a:pt x="482785" y="94936"/>
                    </a:cubicBezTo>
                    <a:cubicBezTo>
                      <a:pt x="482785" y="94936"/>
                      <a:pt x="482785" y="94936"/>
                      <a:pt x="574020" y="3798"/>
                    </a:cubicBezTo>
                    <a:cubicBezTo>
                      <a:pt x="574020" y="3798"/>
                      <a:pt x="574020" y="3798"/>
                      <a:pt x="8477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47" name="矩形 146"/>
            <p:cNvSpPr/>
            <p:nvPr/>
          </p:nvSpPr>
          <p:spPr>
            <a:xfrm>
              <a:off x="1359110" y="5052332"/>
              <a:ext cx="249299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60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和庆旺</a:t>
              </a:r>
            </a:p>
          </p:txBody>
        </p:sp>
      </p:grpSp>
      <p:sp>
        <p:nvSpPr>
          <p:cNvPr id="148" name="矩形 147"/>
          <p:cNvSpPr/>
          <p:nvPr/>
        </p:nvSpPr>
        <p:spPr>
          <a:xfrm>
            <a:off x="7611351" y="1987067"/>
            <a:ext cx="175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80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工作履历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97732" y="2909604"/>
            <a:ext cx="4931934" cy="1032308"/>
            <a:chOff x="5997732" y="2909604"/>
            <a:chExt cx="4931934" cy="1032308"/>
          </a:xfrm>
        </p:grpSpPr>
        <p:sp>
          <p:nvSpPr>
            <p:cNvPr id="149" name="矩形 148"/>
            <p:cNvSpPr/>
            <p:nvPr/>
          </p:nvSpPr>
          <p:spPr>
            <a:xfrm>
              <a:off x="5997732" y="2909604"/>
              <a:ext cx="2354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2012年2月-2013年4月</a:t>
              </a:r>
            </a:p>
          </p:txBody>
        </p:sp>
        <p:sp>
          <p:nvSpPr>
            <p:cNvPr id="150" name="矩形 149"/>
            <p:cNvSpPr/>
            <p:nvPr/>
          </p:nvSpPr>
          <p:spPr>
            <a:xfrm>
              <a:off x="6067880" y="3289426"/>
              <a:ext cx="4861786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就职于嘀嗒团，入职2个月流水业绩稳居前三，并创造单笔广告费5w的最高纪录！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9108" y="4355844"/>
            <a:ext cx="5274178" cy="1026598"/>
            <a:chOff x="6019108" y="4355844"/>
            <a:chExt cx="5274178" cy="1026598"/>
          </a:xfrm>
        </p:grpSpPr>
        <p:sp>
          <p:nvSpPr>
            <p:cNvPr id="151" name="矩形 150"/>
            <p:cNvSpPr/>
            <p:nvPr/>
          </p:nvSpPr>
          <p:spPr>
            <a:xfrm>
              <a:off x="6060545" y="4355843"/>
              <a:ext cx="2354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2013年4月-2014年3月</a:t>
              </a:r>
            </a:p>
          </p:txBody>
        </p:sp>
        <p:sp>
          <p:nvSpPr>
            <p:cNvPr id="152" name="矩形 151"/>
            <p:cNvSpPr/>
            <p:nvPr/>
          </p:nvSpPr>
          <p:spPr>
            <a:xfrm>
              <a:off x="6019109" y="4729956"/>
              <a:ext cx="5274178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就职于道驰网络科技有限公司（即博雅立方渠道），主要负责SEM智能优化系统的售卖！</a:t>
              </a:r>
            </a:p>
          </p:txBody>
        </p:sp>
      </p:grpSp>
      <p:sp>
        <p:nvSpPr>
          <p:cNvPr id="153" name="矩形 152"/>
          <p:cNvSpPr/>
          <p:nvPr/>
        </p:nvSpPr>
        <p:spPr>
          <a:xfrm>
            <a:off x="5985979" y="5789824"/>
            <a:ext cx="41833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0" panose="020b0604020202020204" pitchFamily="34" typeface="Arial"/>
              </a:rPr>
              <a:t>2014年4月7日至今一直在LBS事业部一团！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5546736" y="3000573"/>
            <a:ext cx="202810" cy="202810"/>
            <a:chOff x="1938965" y="3133901"/>
            <a:chExt cx="202810" cy="202810"/>
          </a:xfrm>
        </p:grpSpPr>
        <p:sp>
          <p:nvSpPr>
            <p:cNvPr id="176" name="椭圆 175"/>
            <p:cNvSpPr/>
            <p:nvPr/>
          </p:nvSpPr>
          <p:spPr>
            <a:xfrm>
              <a:off x="1938965" y="3133901"/>
              <a:ext cx="202810" cy="202810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10800000">
              <a:off x="1984315" y="3179251"/>
              <a:ext cx="112110" cy="112110"/>
            </a:xfrm>
            <a:prstGeom prst="ellipse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5552426" y="4436829"/>
            <a:ext cx="202810" cy="202810"/>
            <a:chOff x="1938965" y="3133901"/>
            <a:chExt cx="202810" cy="202810"/>
          </a:xfrm>
        </p:grpSpPr>
        <p:sp>
          <p:nvSpPr>
            <p:cNvPr id="181" name="椭圆 180"/>
            <p:cNvSpPr/>
            <p:nvPr/>
          </p:nvSpPr>
          <p:spPr>
            <a:xfrm>
              <a:off x="1938965" y="3133901"/>
              <a:ext cx="202810" cy="202810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 rot="10800000">
              <a:off x="1984315" y="3179251"/>
              <a:ext cx="112110" cy="112110"/>
            </a:xfrm>
            <a:prstGeom prst="ellipse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85D0"/>
                </a:solidFill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552426" y="5873085"/>
            <a:ext cx="202810" cy="202810"/>
            <a:chOff x="1938965" y="3133901"/>
            <a:chExt cx="202810" cy="202810"/>
          </a:xfrm>
        </p:grpSpPr>
        <p:sp>
          <p:nvSpPr>
            <p:cNvPr id="184" name="椭圆 183"/>
            <p:cNvSpPr/>
            <p:nvPr/>
          </p:nvSpPr>
          <p:spPr>
            <a:xfrm>
              <a:off x="1938965" y="3133901"/>
              <a:ext cx="202810" cy="202810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 rot="10800000">
              <a:off x="1984315" y="3179251"/>
              <a:ext cx="112110" cy="112110"/>
            </a:xfrm>
            <a:prstGeom prst="ellipse">
              <a:avLst/>
            </a:pr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57450" y="2240123"/>
            <a:ext cx="2339119" cy="2339119"/>
            <a:chOff x="1557450" y="2240123"/>
            <a:chExt cx="2339119" cy="2339119"/>
          </a:xfrm>
        </p:grpSpPr>
        <p:sp>
          <p:nvSpPr>
            <p:cNvPr id="138" name="椭圆 137"/>
            <p:cNvSpPr/>
            <p:nvPr/>
          </p:nvSpPr>
          <p:spPr>
            <a:xfrm>
              <a:off x="1557450" y="2240123"/>
              <a:ext cx="2339119" cy="2339119"/>
            </a:xfrm>
            <a:prstGeom prst="ellipse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1626266" y="2309458"/>
              <a:ext cx="2200450" cy="220045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/>
                  </a:ext>
                </a:extLst>
              </a:blip>
              <a:tile algn="tl" flip="none" sx="100000" sy="100000" tx="-53975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02688791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3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750" id="24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6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307917" y="5256985"/>
            <a:ext cx="957616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认为自己明确职业兴趣及方向，有一定的能力优势，但是也有一定的能力劣势，所以要发挥自己的优势，培养自己不够的能力。平时要多对自己的不足进行强化的训练，如，要多练练写作，多看一些课外书，拓宽自己的视野，等等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0" y="4554958"/>
            <a:ext cx="12192000" cy="461665"/>
            <a:chOff x="0" y="4554958"/>
            <a:chExt cx="12192000" cy="461665"/>
          </a:xfrm>
        </p:grpSpPr>
        <p:sp>
          <p:nvSpPr>
            <p:cNvPr id="3" name="矩形 2"/>
            <p:cNvSpPr/>
            <p:nvPr/>
          </p:nvSpPr>
          <p:spPr>
            <a:xfrm>
              <a:off x="5080338" y="4554958"/>
              <a:ext cx="2011680" cy="457200"/>
            </a:xfrm>
            <a:prstGeom prst="rect">
              <a:avLst/>
            </a:prstGeom>
            <a:solidFill>
              <a:srgbClr val="0085D0"/>
            </a:solidFill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自我分析小结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0" y="5016623"/>
              <a:ext cx="12192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479129" y="1906401"/>
            <a:ext cx="4637369" cy="1721810"/>
            <a:chOff x="6687855" y="2017252"/>
            <a:chExt cx="4637369" cy="1721810"/>
          </a:xfrm>
        </p:grpSpPr>
        <p:sp>
          <p:nvSpPr>
            <p:cNvPr id="6" name="矩形 5"/>
            <p:cNvSpPr/>
            <p:nvPr/>
          </p:nvSpPr>
          <p:spPr>
            <a:xfrm>
              <a:off x="8436887" y="2332595"/>
              <a:ext cx="288833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头脑灵活,有较强的上进心，逻辑推理能力比较强；相信自己行，能全神贯注，能够客观地分析和处理问题，对自己要求严格，经常制定目标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687855" y="2017252"/>
              <a:ext cx="1415772" cy="1721810"/>
              <a:chOff x="6411630" y="2017252"/>
              <a:chExt cx="1415772" cy="1721810"/>
            </a:xfrm>
          </p:grpSpPr>
          <p:sp>
            <p:nvSpPr>
              <p:cNvPr id="8" name="圆角矩形 7"/>
              <p:cNvSpPr/>
              <p:nvPr/>
            </p:nvSpPr>
            <p:spPr>
              <a:xfrm rot="2700000">
                <a:off x="6439931" y="2204623"/>
                <a:ext cx="1343464" cy="1343462"/>
              </a:xfrm>
              <a:prstGeom prst="roundRect">
                <a:avLst/>
              </a:prstGeom>
              <a:solidFill>
                <a:srgbClr val="008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2700000">
                <a:off x="6470521" y="2267225"/>
                <a:ext cx="1291604" cy="1291602"/>
              </a:xfrm>
              <a:prstGeom prst="roundRect">
                <a:avLst/>
              </a:prstGeom>
              <a:solidFill>
                <a:schemeClr val="bg2">
                  <a:lumMod val="1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2700000">
                <a:off x="6501141" y="2333434"/>
                <a:ext cx="1236753" cy="1236751"/>
              </a:xfrm>
              <a:prstGeom prst="round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11630" y="2701928"/>
                <a:ext cx="140208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rgbClr val="FB5550"/>
                    </a:solidFill>
                    <a:latin charset="-122" panose="01010104010101010101" pitchFamily="2" typeface="时尚中黑简体"/>
                    <a:ea charset="-122" panose="01010104010101010101" pitchFamily="2" typeface="时尚中黑简体"/>
                  </a:defRPr>
                </a:lvl1pPr>
              </a:lstStyle>
              <a:p>
                <a:r>
                  <a:rPr altLang="en-US" lang="zh-CN">
                    <a:solidFill>
                      <a:srgbClr val="0085D0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能力劣势</a:t>
                </a: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6737769" y="3442696"/>
                <a:ext cx="763494" cy="296366"/>
              </a:xfrm>
              <a:custGeom>
                <a:gdLst>
                  <a:gd fmla="*/ 0 w 763494" name="connsiteX0"/>
                  <a:gd fmla="*/ 0 h 296366" name="connsiteY0"/>
                  <a:gd fmla="*/ 763494 w 763494" name="connsiteX1"/>
                  <a:gd fmla="*/ 0 h 296366" name="connsiteY1"/>
                  <a:gd fmla="*/ 527502 w 763494" name="connsiteX2"/>
                  <a:gd fmla="*/ 235992 h 296366" name="connsiteY2"/>
                  <a:gd fmla="*/ 235992 w 763494" name="connsiteX3"/>
                  <a:gd fmla="*/ 235992 h 296366" name="connsiteY3"/>
                  <a:gd fmla="*/ 0 w 763494" name="connsiteX4"/>
                  <a:gd fmla="*/ 0 h 2963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96366" w="763494">
                    <a:moveTo>
                      <a:pt x="0" y="0"/>
                    </a:moveTo>
                    <a:lnTo>
                      <a:pt x="763494" y="0"/>
                    </a:lnTo>
                    <a:lnTo>
                      <a:pt x="527502" y="235992"/>
                    </a:lnTo>
                    <a:cubicBezTo>
                      <a:pt x="447004" y="316491"/>
                      <a:pt x="316490" y="316491"/>
                      <a:pt x="235992" y="2359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10800000">
                <a:off x="6729916" y="2017252"/>
                <a:ext cx="763494" cy="296366"/>
              </a:xfrm>
              <a:custGeom>
                <a:gdLst>
                  <a:gd fmla="*/ 0 w 763494" name="connsiteX0"/>
                  <a:gd fmla="*/ 0 h 296366" name="connsiteY0"/>
                  <a:gd fmla="*/ 763494 w 763494" name="connsiteX1"/>
                  <a:gd fmla="*/ 0 h 296366" name="connsiteY1"/>
                  <a:gd fmla="*/ 527502 w 763494" name="connsiteX2"/>
                  <a:gd fmla="*/ 235992 h 296366" name="connsiteY2"/>
                  <a:gd fmla="*/ 235992 w 763494" name="connsiteX3"/>
                  <a:gd fmla="*/ 235992 h 296366" name="connsiteY3"/>
                  <a:gd fmla="*/ 0 w 763494" name="connsiteX4"/>
                  <a:gd fmla="*/ 0 h 2963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96366" w="763494">
                    <a:moveTo>
                      <a:pt x="0" y="0"/>
                    </a:moveTo>
                    <a:lnTo>
                      <a:pt x="763494" y="0"/>
                    </a:lnTo>
                    <a:lnTo>
                      <a:pt x="527502" y="235992"/>
                    </a:lnTo>
                    <a:cubicBezTo>
                      <a:pt x="447004" y="316491"/>
                      <a:pt x="316490" y="316491"/>
                      <a:pt x="235992" y="2359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2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75502" y="1906401"/>
            <a:ext cx="4410746" cy="1721810"/>
            <a:chOff x="730109" y="2017252"/>
            <a:chExt cx="4410746" cy="1721810"/>
          </a:xfrm>
        </p:grpSpPr>
        <p:sp>
          <p:nvSpPr>
            <p:cNvPr id="15" name="矩形 14"/>
            <p:cNvSpPr/>
            <p:nvPr/>
          </p:nvSpPr>
          <p:spPr>
            <a:xfrm>
              <a:off x="730109" y="2345097"/>
              <a:ext cx="2611948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一件事做第二遍定会出错；做事过于理性，而有时候应该是按常规出牌的；有严重的个人中心主义,有时听不进别人的劝导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725083" y="2017252"/>
              <a:ext cx="1415772" cy="1721810"/>
              <a:chOff x="3787889" y="2017252"/>
              <a:chExt cx="1415772" cy="1721810"/>
            </a:xfrm>
          </p:grpSpPr>
          <p:sp>
            <p:nvSpPr>
              <p:cNvPr id="17" name="圆角矩形 16"/>
              <p:cNvSpPr/>
              <p:nvPr/>
            </p:nvSpPr>
            <p:spPr>
              <a:xfrm rot="2700000">
                <a:off x="3815264" y="2204623"/>
                <a:ext cx="1343464" cy="1343462"/>
              </a:xfrm>
              <a:prstGeom prst="roundRect">
                <a:avLst/>
              </a:pr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2700000">
                <a:off x="3845854" y="2267225"/>
                <a:ext cx="1291604" cy="1291602"/>
              </a:xfrm>
              <a:prstGeom prst="roundRect">
                <a:avLst/>
              </a:prstGeom>
              <a:solidFill>
                <a:schemeClr val="bg2">
                  <a:lumMod val="1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00000">
                <a:off x="3876474" y="2333434"/>
                <a:ext cx="1236753" cy="1236751"/>
              </a:xfrm>
              <a:prstGeom prst="round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4113102" y="3442696"/>
                <a:ext cx="763494" cy="296366"/>
              </a:xfrm>
              <a:custGeom>
                <a:gdLst>
                  <a:gd fmla="*/ 0 w 763494" name="connsiteX0"/>
                  <a:gd fmla="*/ 0 h 296366" name="connsiteY0"/>
                  <a:gd fmla="*/ 763494 w 763494" name="connsiteX1"/>
                  <a:gd fmla="*/ 0 h 296366" name="connsiteY1"/>
                  <a:gd fmla="*/ 527502 w 763494" name="connsiteX2"/>
                  <a:gd fmla="*/ 235992 h 296366" name="connsiteY2"/>
                  <a:gd fmla="*/ 235992 w 763494" name="connsiteX3"/>
                  <a:gd fmla="*/ 235992 h 296366" name="connsiteY3"/>
                  <a:gd fmla="*/ 0 w 763494" name="connsiteX4"/>
                  <a:gd fmla="*/ 0 h 2963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96366" w="763494">
                    <a:moveTo>
                      <a:pt x="0" y="0"/>
                    </a:moveTo>
                    <a:lnTo>
                      <a:pt x="763494" y="0"/>
                    </a:lnTo>
                    <a:lnTo>
                      <a:pt x="527502" y="235992"/>
                    </a:lnTo>
                    <a:cubicBezTo>
                      <a:pt x="447004" y="316491"/>
                      <a:pt x="316490" y="316491"/>
                      <a:pt x="235992" y="2359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10800000">
                <a:off x="4113102" y="2017252"/>
                <a:ext cx="763494" cy="296366"/>
              </a:xfrm>
              <a:custGeom>
                <a:gdLst>
                  <a:gd fmla="*/ 0 w 763494" name="connsiteX0"/>
                  <a:gd fmla="*/ 0 h 296366" name="connsiteY0"/>
                  <a:gd fmla="*/ 763494 w 763494" name="connsiteX1"/>
                  <a:gd fmla="*/ 0 h 296366" name="connsiteY1"/>
                  <a:gd fmla="*/ 527502 w 763494" name="connsiteX2"/>
                  <a:gd fmla="*/ 235992 h 296366" name="connsiteY2"/>
                  <a:gd fmla="*/ 235992 w 763494" name="connsiteX3"/>
                  <a:gd fmla="*/ 235992 h 296366" name="connsiteY3"/>
                  <a:gd fmla="*/ 0 w 763494" name="connsiteX4"/>
                  <a:gd fmla="*/ 0 h 29636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96366" w="763494">
                    <a:moveTo>
                      <a:pt x="0" y="0"/>
                    </a:moveTo>
                    <a:lnTo>
                      <a:pt x="763494" y="0"/>
                    </a:lnTo>
                    <a:lnTo>
                      <a:pt x="527502" y="235992"/>
                    </a:lnTo>
                    <a:cubicBezTo>
                      <a:pt x="447004" y="316491"/>
                      <a:pt x="316490" y="316491"/>
                      <a:pt x="235992" y="2359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87887" y="2711414"/>
                <a:ext cx="1402080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rgbClr val="FB5550"/>
                    </a:solidFill>
                    <a:latin charset="-122" panose="01010104010101010101" pitchFamily="2" typeface="时尚中黑简体"/>
                    <a:ea charset="-122" panose="01010104010101010101" pitchFamily="2" typeface="时尚中黑简体"/>
                  </a:defRPr>
                </a:lvl1pPr>
              </a:lstStyle>
              <a:p>
                <a:r>
                  <a:rPr altLang="en-US" lang="zh-CN">
                    <a:solidFill>
                      <a:srgbClr val="DE2A2A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</a:rPr>
                  <a:t>能力优势</a:t>
                </a:r>
              </a:p>
            </p:txBody>
          </p:sp>
        </p:grpSp>
      </p:grpSp>
      <p:sp>
        <p:nvSpPr>
          <p:cNvPr id="23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矩形 140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胜任能力</a:t>
            </a:r>
          </a:p>
        </p:txBody>
      </p:sp>
      <p:sp>
        <p:nvSpPr>
          <p:cNvPr id="142" name="矩形 141"/>
          <p:cNvSpPr/>
          <p:nvPr/>
        </p:nvSpPr>
        <p:spPr>
          <a:xfrm>
            <a:off x="4388005" y="774325"/>
            <a:ext cx="148103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COMPETENCE</a:t>
            </a:r>
          </a:p>
        </p:txBody>
      </p:sp>
    </p:spTree>
    <p:extLst>
      <p:ext uri="{BB962C8B-B14F-4D97-AF65-F5344CB8AC3E}">
        <p14:creationId val="347732543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1" presetSubtype="0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盘古荣誉</a:t>
            </a:r>
          </a:p>
        </p:txBody>
      </p:sp>
      <p:sp>
        <p:nvSpPr>
          <p:cNvPr id="123" name="矩形 122"/>
          <p:cNvSpPr/>
          <p:nvPr/>
        </p:nvSpPr>
        <p:spPr>
          <a:xfrm>
            <a:off x="4388005" y="774325"/>
            <a:ext cx="162176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PANGU HONOR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4251208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3165" y="2593537"/>
            <a:ext cx="2939697" cy="1754797"/>
            <a:chOff x="53165" y="2593537"/>
            <a:chExt cx="2939697" cy="1754797"/>
          </a:xfrm>
        </p:grpSpPr>
        <p:sp>
          <p:nvSpPr>
            <p:cNvPr id="126" name="矩形 125"/>
            <p:cNvSpPr/>
            <p:nvPr/>
          </p:nvSpPr>
          <p:spPr>
            <a:xfrm>
              <a:off x="53165" y="2971414"/>
              <a:ext cx="2939697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获得大盘古新增流水第二名和大盘古门店奖第四双项荣誉！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91371" y="2593537"/>
              <a:ext cx="2583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2014年6月流水134310.0</a:t>
              </a:r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1436492" y="3690058"/>
              <a:ext cx="202810" cy="658276"/>
              <a:chOff x="1938965" y="2678435"/>
              <a:chExt cx="202810" cy="658276"/>
            </a:xfrm>
          </p:grpSpPr>
          <p:sp>
            <p:nvSpPr>
              <p:cNvPr id="192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1915846" y="4155425"/>
            <a:ext cx="3094117" cy="1741512"/>
            <a:chOff x="1915846" y="4155425"/>
            <a:chExt cx="3094117" cy="1741512"/>
          </a:xfrm>
        </p:grpSpPr>
        <p:grpSp>
          <p:nvGrpSpPr>
            <p:cNvPr id="212" name="组合 211"/>
            <p:cNvGrpSpPr/>
            <p:nvPr/>
          </p:nvGrpSpPr>
          <p:grpSpPr>
            <a:xfrm rot="10800000">
              <a:off x="3354244" y="4155425"/>
              <a:ext cx="202810" cy="658276"/>
              <a:chOff x="1938965" y="2678435"/>
              <a:chExt cx="202810" cy="658276"/>
            </a:xfrm>
          </p:grpSpPr>
          <p:sp>
            <p:nvSpPr>
              <p:cNvPr id="215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3" name="矩形 212"/>
            <p:cNvSpPr/>
            <p:nvPr/>
          </p:nvSpPr>
          <p:spPr>
            <a:xfrm>
              <a:off x="1915846" y="4879860"/>
              <a:ext cx="2811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2014年7月份流水306241.0</a:t>
              </a:r>
            </a:p>
          </p:txBody>
        </p:sp>
        <p:sp>
          <p:nvSpPr>
            <p:cNvPr id="214" name="矩形 213"/>
            <p:cNvSpPr/>
            <p:nvPr/>
          </p:nvSpPr>
          <p:spPr>
            <a:xfrm>
              <a:off x="2006128" y="5244451"/>
              <a:ext cx="2913551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获得“石家庄LBS事业部个人流水业绩销售冠军”</a:t>
              </a: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9750663" y="4145524"/>
            <a:ext cx="2322635" cy="1713637"/>
            <a:chOff x="9750663" y="4145524"/>
            <a:chExt cx="2322635" cy="1713637"/>
          </a:xfrm>
        </p:grpSpPr>
        <p:grpSp>
          <p:nvGrpSpPr>
            <p:cNvPr id="226" name="组合 225"/>
            <p:cNvGrpSpPr/>
            <p:nvPr/>
          </p:nvGrpSpPr>
          <p:grpSpPr>
            <a:xfrm rot="10800000">
              <a:off x="10809545" y="4145524"/>
              <a:ext cx="202810" cy="658276"/>
              <a:chOff x="1938965" y="2678435"/>
              <a:chExt cx="202810" cy="658276"/>
            </a:xfrm>
          </p:grpSpPr>
          <p:sp>
            <p:nvSpPr>
              <p:cNvPr id="227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0" name="矩形 229"/>
            <p:cNvSpPr/>
            <p:nvPr/>
          </p:nvSpPr>
          <p:spPr>
            <a:xfrm>
              <a:off x="10245042" y="4875314"/>
              <a:ext cx="1211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2015年2月</a:t>
              </a:r>
            </a:p>
          </p:txBody>
        </p:sp>
        <p:sp>
          <p:nvSpPr>
            <p:cNvPr id="231" name="矩形 230"/>
            <p:cNvSpPr/>
            <p:nvPr/>
          </p:nvSpPr>
          <p:spPr>
            <a:xfrm>
              <a:off x="9750663" y="5206675"/>
              <a:ext cx="2322635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实现个人流水破百万，为河北省首位个人流水破百万！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24421" y="2586663"/>
            <a:ext cx="3095719" cy="1761671"/>
            <a:chOff x="3824421" y="2586663"/>
            <a:chExt cx="3095719" cy="1761671"/>
          </a:xfrm>
        </p:grpSpPr>
        <p:grpSp>
          <p:nvGrpSpPr>
            <p:cNvPr id="204" name="组合 203"/>
            <p:cNvGrpSpPr/>
            <p:nvPr/>
          </p:nvGrpSpPr>
          <p:grpSpPr>
            <a:xfrm>
              <a:off x="5271996" y="3690058"/>
              <a:ext cx="202810" cy="658276"/>
              <a:chOff x="1938965" y="2678435"/>
              <a:chExt cx="202810" cy="658276"/>
            </a:xfrm>
          </p:grpSpPr>
          <p:sp>
            <p:nvSpPr>
              <p:cNvPr id="205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3824421" y="2586663"/>
              <a:ext cx="3095719" cy="1021818"/>
              <a:chOff x="3914802" y="2201873"/>
              <a:chExt cx="3095719" cy="1021818"/>
            </a:xfrm>
          </p:grpSpPr>
          <p:sp>
            <p:nvSpPr>
              <p:cNvPr id="234" name="矩形 233"/>
              <p:cNvSpPr/>
              <p:nvPr/>
            </p:nvSpPr>
            <p:spPr>
              <a:xfrm>
                <a:off x="3914802" y="2201873"/>
                <a:ext cx="28117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rgbClr val="0085D0"/>
                    </a:solidFill>
                    <a:latin charset="-122" panose="02000000000000000000" pitchFamily="2" typeface="方正兰亭纤黑_GBK"/>
                    <a:ea charset="-122" panose="02000000000000000000" pitchFamily="2" typeface="方正兰亭纤黑_GBK"/>
                    <a:sym charset="0" panose="020b0604020202020204" pitchFamily="34" typeface="Arial"/>
                  </a:rPr>
                  <a:t>2014年8月份流水309953.0</a:t>
                </a:r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4109382" y="2571205"/>
                <a:ext cx="2706559" cy="646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400">
                    <a:solidFill>
                      <a:srgbClr val="777777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获得“石家庄LBS事业部个人流水业绩销售冠军”</a:t>
                </a:r>
              </a:p>
            </p:txBody>
          </p:sp>
        </p:grpSp>
      </p:grpSp>
      <p:grpSp>
        <p:nvGrpSpPr>
          <p:cNvPr id="233" name="组合 232"/>
          <p:cNvGrpSpPr/>
          <p:nvPr/>
        </p:nvGrpSpPr>
        <p:grpSpPr>
          <a:xfrm>
            <a:off x="5749414" y="4145524"/>
            <a:ext cx="3094117" cy="1719663"/>
            <a:chOff x="5749414" y="4145524"/>
            <a:chExt cx="3094117" cy="1719663"/>
          </a:xfrm>
        </p:grpSpPr>
        <p:grpSp>
          <p:nvGrpSpPr>
            <p:cNvPr id="218" name="组合 217"/>
            <p:cNvGrpSpPr/>
            <p:nvPr/>
          </p:nvGrpSpPr>
          <p:grpSpPr>
            <a:xfrm rot="10800000">
              <a:off x="7189748" y="4145524"/>
              <a:ext cx="202810" cy="658276"/>
              <a:chOff x="1938965" y="2678435"/>
              <a:chExt cx="202810" cy="658276"/>
            </a:xfrm>
          </p:grpSpPr>
          <p:sp>
            <p:nvSpPr>
              <p:cNvPr id="219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8" name="矩形 237"/>
            <p:cNvSpPr/>
            <p:nvPr/>
          </p:nvSpPr>
          <p:spPr>
            <a:xfrm>
              <a:off x="5749415" y="4873532"/>
              <a:ext cx="28117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2014年9月份流水309953.0</a:t>
              </a:r>
            </a:p>
          </p:txBody>
        </p:sp>
        <p:sp>
          <p:nvSpPr>
            <p:cNvPr id="239" name="矩形 238"/>
            <p:cNvSpPr/>
            <p:nvPr/>
          </p:nvSpPr>
          <p:spPr>
            <a:xfrm>
              <a:off x="6134829" y="5212701"/>
              <a:ext cx="2323288" cy="64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获得“大盘古月度个人流水精英榜第四名”</a:t>
              </a: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7733186" y="2587804"/>
            <a:ext cx="2837636" cy="1760530"/>
            <a:chOff x="7733186" y="2587804"/>
            <a:chExt cx="2837636" cy="1760530"/>
          </a:xfrm>
        </p:grpSpPr>
        <p:grpSp>
          <p:nvGrpSpPr>
            <p:cNvPr id="222" name="组合 221"/>
            <p:cNvGrpSpPr/>
            <p:nvPr/>
          </p:nvGrpSpPr>
          <p:grpSpPr>
            <a:xfrm>
              <a:off x="9107500" y="3690058"/>
              <a:ext cx="202810" cy="658276"/>
              <a:chOff x="1938965" y="2678435"/>
              <a:chExt cx="202810" cy="658276"/>
            </a:xfrm>
          </p:grpSpPr>
          <p:sp>
            <p:nvSpPr>
              <p:cNvPr id="223" name="矩形 336"/>
              <p:cNvSpPr/>
              <p:nvPr/>
            </p:nvSpPr>
            <p:spPr>
              <a:xfrm rot="10800000">
                <a:off x="2014718" y="2678435"/>
                <a:ext cx="45719" cy="464343"/>
              </a:xfrm>
              <a:custGeom>
                <a:gdLst>
                  <a:gd fmla="*/ 0 w 63500" name="connsiteX0"/>
                  <a:gd fmla="*/ 0 h 464343" name="connsiteY0"/>
                  <a:gd fmla="*/ 63500 w 63500" name="connsiteX1"/>
                  <a:gd fmla="*/ 0 h 464343" name="connsiteY1"/>
                  <a:gd fmla="*/ 35587 w 63500" name="connsiteX2"/>
                  <a:gd fmla="*/ 464343 h 464343" name="connsiteY2"/>
                  <a:gd fmla="*/ 0 w 63500" name="connsiteX3"/>
                  <a:gd fmla="*/ 0 h 464343" name="connsiteY3"/>
                  <a:gd fmla="*/ 0 w 63500" name="connsiteX4"/>
                  <a:gd fmla="*/ 0 h 317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64343" w="63500">
                    <a:moveTo>
                      <a:pt x="0" y="0"/>
                    </a:moveTo>
                    <a:lnTo>
                      <a:pt x="63500" y="0"/>
                    </a:lnTo>
                    <a:lnTo>
                      <a:pt x="35587" y="464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1938965" y="3133901"/>
                <a:ext cx="202810" cy="20281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 rot="10800000">
                <a:off x="1984315" y="3179251"/>
                <a:ext cx="112110" cy="112110"/>
              </a:xfrm>
              <a:prstGeom prst="ellipse">
                <a:avLst/>
              </a:prstGeom>
              <a:solidFill>
                <a:srgbClr val="0085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0" name="矩形 239"/>
            <p:cNvSpPr/>
            <p:nvPr/>
          </p:nvSpPr>
          <p:spPr>
            <a:xfrm>
              <a:off x="7733187" y="2587804"/>
              <a:ext cx="2583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604020202020204" pitchFamily="34" typeface="Arial"/>
                </a:rPr>
                <a:t>2014年9月、10月、11月</a:t>
              </a:r>
            </a:p>
          </p:txBody>
        </p:sp>
        <p:sp>
          <p:nvSpPr>
            <p:cNvPr id="241" name="矩形 240"/>
            <p:cNvSpPr/>
            <p:nvPr/>
          </p:nvSpPr>
          <p:spPr>
            <a:xfrm>
              <a:off x="8126330" y="3040192"/>
              <a:ext cx="2159566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石家庄流水均在第二名！</a:t>
              </a:r>
            </a:p>
          </p:txBody>
        </p:sp>
      </p:grpSp>
    </p:spTree>
    <p:extLst>
      <p:ext uri="{BB962C8B-B14F-4D97-AF65-F5344CB8AC3E}">
        <p14:creationId val="329037598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48148E-06 L -0.20508 -0.00046" pathEditMode="relative" ptsTypes="AA" rAng="0">
                                      <p:cBhvr>
                                        <p:cTn dur="2000" fill="hold" id="11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375E-06 -3.7037E-07 L -0.15742 -3.7037E-07" pathEditMode="relative" ptsTypes="AA" rAng="0">
                                      <p:cBhvr>
                                        <p:cTn dur="2000" fill="hold" id="15" spd="-100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375E-06 -3.7037E-07 L -0.15742 -3.7037E-07" pathEditMode="relative" ptsTypes="AA" rAng="0">
                                      <p:cBhvr>
                                        <p:cTn dur="2000" fill="hold" id="19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2" nodeType="withEffect" presetClass="path" presetID="42" presetSubtype="0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375E-06 -3.7037E-07 L -0.15742 -3.7037E-07" pathEditMode="relative" ptsTypes="AA" rAng="0">
                                      <p:cBhvr>
                                        <p:cTn dur="2000" fill="hold" id="23" spd="-10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42" presetSubtype="0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4.375E-06 -3.7037E-07 L -0.15742 -3.7037E-07" pathEditMode="relative" ptsTypes="AA" rAng="0">
                                      <p:cBhvr>
                                        <p:cTn dur="2000" fill="hold" id="27" spd="-100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42" presetSubtype="0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875E-06 1.85185E-06 L -0.13789 1.85185E-06" pathEditMode="relative" ptsTypes="AA" rAng="0">
                                      <p:cBhvr>
                                        <p:cTn dur="2000" fill="hold" id="31" spd="-10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" name="组合 255"/>
          <p:cNvGrpSpPr/>
          <p:nvPr/>
        </p:nvGrpSpPr>
        <p:grpSpPr>
          <a:xfrm>
            <a:off x="683509" y="2109346"/>
            <a:ext cx="5514647" cy="2653769"/>
            <a:chOff x="602591" y="2566529"/>
            <a:chExt cx="5514647" cy="2653769"/>
          </a:xfrm>
        </p:grpSpPr>
        <p:grpSp>
          <p:nvGrpSpPr>
            <p:cNvPr id="198" name="组合 197"/>
            <p:cNvGrpSpPr/>
            <p:nvPr/>
          </p:nvGrpSpPr>
          <p:grpSpPr>
            <a:xfrm>
              <a:off x="4461694" y="2757659"/>
              <a:ext cx="374323" cy="2275434"/>
              <a:chOff x="4135850" y="1343025"/>
              <a:chExt cx="742950" cy="4164157"/>
            </a:xfrm>
          </p:grpSpPr>
          <p:cxnSp>
            <p:nvCxnSpPr>
              <p:cNvPr id="199" name="直接连接符 198"/>
              <p:cNvCxnSpPr/>
              <p:nvPr/>
            </p:nvCxnSpPr>
            <p:spPr>
              <a:xfrm flipH="1">
                <a:off x="4876800" y="1350818"/>
                <a:ext cx="0" cy="4156364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flipH="1">
                <a:off x="4135850" y="1343025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 flipH="1">
                <a:off x="4135850" y="5507182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圆角矩形 204"/>
            <p:cNvSpPr/>
            <p:nvPr/>
          </p:nvSpPr>
          <p:spPr>
            <a:xfrm>
              <a:off x="3303323" y="2566529"/>
              <a:ext cx="1171430" cy="394393"/>
            </a:xfrm>
            <a:prstGeom prst="roundRect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6" name="圆角矩形 205"/>
            <p:cNvSpPr/>
            <p:nvPr/>
          </p:nvSpPr>
          <p:spPr>
            <a:xfrm>
              <a:off x="3329940" y="2580758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圆角矩形 206"/>
            <p:cNvSpPr/>
            <p:nvPr/>
          </p:nvSpPr>
          <p:spPr>
            <a:xfrm>
              <a:off x="3351842" y="2607359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8" name="任意多边形 207"/>
            <p:cNvSpPr/>
            <p:nvPr/>
          </p:nvSpPr>
          <p:spPr>
            <a:xfrm>
              <a:off x="3303322" y="2567365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09" name="任意多边形 208"/>
            <p:cNvSpPr/>
            <p:nvPr/>
          </p:nvSpPr>
          <p:spPr>
            <a:xfrm rot="10800000">
              <a:off x="4249369" y="2778537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3" name="圆角矩形 212"/>
            <p:cNvSpPr/>
            <p:nvPr/>
          </p:nvSpPr>
          <p:spPr>
            <a:xfrm>
              <a:off x="3288787" y="3682619"/>
              <a:ext cx="1171430" cy="394393"/>
            </a:xfrm>
            <a:prstGeom prst="roundRect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4" name="圆角矩形 213"/>
            <p:cNvSpPr/>
            <p:nvPr/>
          </p:nvSpPr>
          <p:spPr>
            <a:xfrm>
              <a:off x="3315404" y="3696848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3337306" y="3723449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6" name="任意多边形 215"/>
            <p:cNvSpPr/>
            <p:nvPr/>
          </p:nvSpPr>
          <p:spPr>
            <a:xfrm>
              <a:off x="3288786" y="3683455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7" name="任意多边形 216"/>
            <p:cNvSpPr/>
            <p:nvPr/>
          </p:nvSpPr>
          <p:spPr>
            <a:xfrm rot="10800000">
              <a:off x="4234833" y="3894627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1" name="圆角矩形 220"/>
            <p:cNvSpPr/>
            <p:nvPr/>
          </p:nvSpPr>
          <p:spPr>
            <a:xfrm>
              <a:off x="3302008" y="4821718"/>
              <a:ext cx="1171430" cy="394393"/>
            </a:xfrm>
            <a:prstGeom prst="roundRect">
              <a:avLst/>
            </a:pr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2" name="圆角矩形 221"/>
            <p:cNvSpPr/>
            <p:nvPr/>
          </p:nvSpPr>
          <p:spPr>
            <a:xfrm>
              <a:off x="3328625" y="4835947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3" name="圆角矩形 222"/>
            <p:cNvSpPr/>
            <p:nvPr/>
          </p:nvSpPr>
          <p:spPr>
            <a:xfrm>
              <a:off x="3350527" y="4862548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4" name="任意多边形 223"/>
            <p:cNvSpPr/>
            <p:nvPr/>
          </p:nvSpPr>
          <p:spPr>
            <a:xfrm>
              <a:off x="3302007" y="4822554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5" name="任意多边形 224"/>
            <p:cNvSpPr/>
            <p:nvPr/>
          </p:nvSpPr>
          <p:spPr>
            <a:xfrm rot="10800000">
              <a:off x="4248054" y="5033726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226" name="直接连接符 225"/>
            <p:cNvCxnSpPr/>
            <p:nvPr/>
          </p:nvCxnSpPr>
          <p:spPr>
            <a:xfrm>
              <a:off x="4458977" y="3867336"/>
              <a:ext cx="1658261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矩形 240"/>
            <p:cNvSpPr/>
            <p:nvPr/>
          </p:nvSpPr>
          <p:spPr>
            <a:xfrm>
              <a:off x="3578017" y="2587071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舵手</a:t>
              </a:r>
            </a:p>
          </p:txBody>
        </p:sp>
        <p:sp>
          <p:nvSpPr>
            <p:cNvPr id="242" name="矩形 241"/>
            <p:cNvSpPr/>
            <p:nvPr/>
          </p:nvSpPr>
          <p:spPr>
            <a:xfrm>
              <a:off x="3561884" y="3692068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教练</a:t>
              </a:r>
            </a:p>
          </p:txBody>
        </p:sp>
        <p:sp>
          <p:nvSpPr>
            <p:cNvPr id="243" name="矩形 242"/>
            <p:cNvSpPr/>
            <p:nvPr/>
          </p:nvSpPr>
          <p:spPr>
            <a:xfrm>
              <a:off x="3445193" y="4850966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监察员</a:t>
              </a:r>
            </a:p>
          </p:txBody>
        </p:sp>
        <p:sp>
          <p:nvSpPr>
            <p:cNvPr id="247" name="矩形 246"/>
            <p:cNvSpPr/>
            <p:nvPr/>
          </p:nvSpPr>
          <p:spPr>
            <a:xfrm>
              <a:off x="1459330" y="2576239"/>
              <a:ext cx="1800493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把控团队的发展方向</a:t>
              </a:r>
            </a:p>
          </p:txBody>
        </p:sp>
        <p:sp>
          <p:nvSpPr>
            <p:cNvPr id="248" name="矩形 247"/>
            <p:cNvSpPr/>
            <p:nvPr/>
          </p:nvSpPr>
          <p:spPr>
            <a:xfrm>
              <a:off x="961664" y="4826402"/>
              <a:ext cx="2339102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公正、公平的处理部门事务</a:t>
              </a:r>
            </a:p>
          </p:txBody>
        </p:sp>
        <p:sp>
          <p:nvSpPr>
            <p:cNvPr id="249" name="矩形 248"/>
            <p:cNvSpPr/>
            <p:nvPr/>
          </p:nvSpPr>
          <p:spPr>
            <a:xfrm>
              <a:off x="602591" y="3695872"/>
              <a:ext cx="2698175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帮助每一名落后的同事迅速提升</a:t>
              </a: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6045422" y="2060468"/>
            <a:ext cx="5664276" cy="2669468"/>
            <a:chOff x="7368988" y="2556020"/>
            <a:chExt cx="5664276" cy="2669468"/>
          </a:xfrm>
        </p:grpSpPr>
        <p:grpSp>
          <p:nvGrpSpPr>
            <p:cNvPr id="169" name="组合 168"/>
            <p:cNvGrpSpPr/>
            <p:nvPr/>
          </p:nvGrpSpPr>
          <p:grpSpPr>
            <a:xfrm flipH="1">
              <a:off x="7368988" y="2757659"/>
              <a:ext cx="1658261" cy="2275435"/>
              <a:chOff x="4124326" y="1343025"/>
              <a:chExt cx="3291289" cy="4164157"/>
            </a:xfrm>
          </p:grpSpPr>
          <p:cxnSp>
            <p:nvCxnSpPr>
              <p:cNvPr id="194" name="直接连接符 193"/>
              <p:cNvCxnSpPr/>
              <p:nvPr/>
            </p:nvCxnSpPr>
            <p:spPr>
              <a:xfrm flipH="1">
                <a:off x="4876800" y="1350818"/>
                <a:ext cx="0" cy="4156364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flipH="1">
                <a:off x="4135850" y="1343025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flipH="1">
                <a:off x="4135850" y="5507182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/>
            </p:nvCxnSpPr>
            <p:spPr>
              <a:xfrm flipH="1">
                <a:off x="4124326" y="3429001"/>
                <a:ext cx="3291289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圆角矩形 188"/>
            <p:cNvSpPr/>
            <p:nvPr/>
          </p:nvSpPr>
          <p:spPr>
            <a:xfrm>
              <a:off x="8991832" y="2562010"/>
              <a:ext cx="1171430" cy="39439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0" name="圆角矩形 189"/>
            <p:cNvSpPr/>
            <p:nvPr/>
          </p:nvSpPr>
          <p:spPr>
            <a:xfrm>
              <a:off x="9018449" y="2576239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040351" y="2602840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8991831" y="2562846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3" name="任意多边形 192"/>
            <p:cNvSpPr/>
            <p:nvPr/>
          </p:nvSpPr>
          <p:spPr>
            <a:xfrm rot="10800000">
              <a:off x="9937878" y="2774018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82" name="圆角矩形 181"/>
            <p:cNvSpPr/>
            <p:nvPr/>
          </p:nvSpPr>
          <p:spPr>
            <a:xfrm>
              <a:off x="9010758" y="3683368"/>
              <a:ext cx="1171430" cy="39439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3" name="圆角矩形 182"/>
            <p:cNvSpPr/>
            <p:nvPr/>
          </p:nvSpPr>
          <p:spPr>
            <a:xfrm>
              <a:off x="9037375" y="3697597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4" name="圆角矩形 183"/>
            <p:cNvSpPr/>
            <p:nvPr/>
          </p:nvSpPr>
          <p:spPr>
            <a:xfrm>
              <a:off x="9059277" y="3724198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9010757" y="3684204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86" name="任意多边形 185"/>
            <p:cNvSpPr/>
            <p:nvPr/>
          </p:nvSpPr>
          <p:spPr>
            <a:xfrm rot="10800000">
              <a:off x="9956804" y="3895376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5" name="圆角矩形 174"/>
            <p:cNvSpPr/>
            <p:nvPr/>
          </p:nvSpPr>
          <p:spPr>
            <a:xfrm>
              <a:off x="9018449" y="4829599"/>
              <a:ext cx="1171430" cy="39439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6" name="圆角矩形 175"/>
            <p:cNvSpPr/>
            <p:nvPr/>
          </p:nvSpPr>
          <p:spPr>
            <a:xfrm>
              <a:off x="9045066" y="4843828"/>
              <a:ext cx="1118196" cy="376470"/>
            </a:xfrm>
            <a:prstGeom prst="roundRect">
              <a:avLst/>
            </a:prstGeom>
            <a:solidFill>
              <a:schemeClr val="tx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7" name="圆角矩形 176"/>
            <p:cNvSpPr/>
            <p:nvPr/>
          </p:nvSpPr>
          <p:spPr>
            <a:xfrm>
              <a:off x="9066968" y="4870429"/>
              <a:ext cx="1074394" cy="312732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9018448" y="4830435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9" name="任意多边形 178"/>
            <p:cNvSpPr/>
            <p:nvPr/>
          </p:nvSpPr>
          <p:spPr>
            <a:xfrm rot="10800000">
              <a:off x="9964495" y="5041607"/>
              <a:ext cx="224144" cy="183881"/>
            </a:xfrm>
            <a:custGeom>
              <a:gdLst>
                <a:gd fmla="*/ 93298 w 260988" name="connsiteX0"/>
                <a:gd fmla="*/ 0 h 260988" name="connsiteY0"/>
                <a:gd fmla="*/ 260988 w 260988" name="connsiteX1"/>
                <a:gd fmla="*/ 0 h 260988" name="connsiteY1"/>
                <a:gd fmla="*/ 0 w 260988" name="connsiteX2"/>
                <a:gd fmla="*/ 260988 h 260988" name="connsiteY2"/>
                <a:gd fmla="*/ 0 w 260988" name="connsiteX3"/>
                <a:gd fmla="*/ 93298 h 260988" name="connsiteY3"/>
                <a:gd fmla="*/ 93298 w 260988" name="connsiteX4"/>
                <a:gd fmla="*/ 0 h 2609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0988" w="260988">
                  <a:moveTo>
                    <a:pt x="93298" y="0"/>
                  </a:moveTo>
                  <a:lnTo>
                    <a:pt x="260988" y="0"/>
                  </a:lnTo>
                  <a:lnTo>
                    <a:pt x="0" y="260988"/>
                  </a:lnTo>
                  <a:lnTo>
                    <a:pt x="0" y="93298"/>
                  </a:lnTo>
                  <a:cubicBezTo>
                    <a:pt x="0" y="41771"/>
                    <a:pt x="41771" y="0"/>
                    <a:pt x="93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44" name="矩形 243"/>
            <p:cNvSpPr/>
            <p:nvPr/>
          </p:nvSpPr>
          <p:spPr>
            <a:xfrm>
              <a:off x="9190437" y="3678178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2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定心丸</a:t>
              </a:r>
            </a:p>
          </p:txBody>
        </p:sp>
        <p:sp>
          <p:nvSpPr>
            <p:cNvPr id="245" name="矩形 244"/>
            <p:cNvSpPr/>
            <p:nvPr/>
          </p:nvSpPr>
          <p:spPr>
            <a:xfrm>
              <a:off x="9165582" y="4832147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2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先行者</a:t>
              </a:r>
            </a:p>
          </p:txBody>
        </p:sp>
        <p:sp>
          <p:nvSpPr>
            <p:cNvPr id="246" name="矩形 245"/>
            <p:cNvSpPr/>
            <p:nvPr/>
          </p:nvSpPr>
          <p:spPr>
            <a:xfrm>
              <a:off x="9152005" y="2568648"/>
              <a:ext cx="8686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tx2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协调员</a:t>
              </a:r>
            </a:p>
          </p:txBody>
        </p:sp>
        <p:sp>
          <p:nvSpPr>
            <p:cNvPr id="250" name="矩形 249"/>
            <p:cNvSpPr/>
            <p:nvPr/>
          </p:nvSpPr>
          <p:spPr>
            <a:xfrm>
              <a:off x="10198763" y="3671896"/>
              <a:ext cx="1980029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让每一名同事有归属感</a:t>
              </a:r>
            </a:p>
          </p:txBody>
        </p:sp>
        <p:sp>
          <p:nvSpPr>
            <p:cNvPr id="251" name="矩形 250"/>
            <p:cNvSpPr/>
            <p:nvPr/>
          </p:nvSpPr>
          <p:spPr>
            <a:xfrm>
              <a:off x="10155552" y="2556021"/>
              <a:ext cx="2877711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协调团队内部以及团队之间的关系</a:t>
              </a:r>
            </a:p>
          </p:txBody>
        </p:sp>
        <p:sp>
          <p:nvSpPr>
            <p:cNvPr id="252" name="矩形 251"/>
            <p:cNvSpPr/>
            <p:nvPr/>
          </p:nvSpPr>
          <p:spPr>
            <a:xfrm>
              <a:off x="10154080" y="4833041"/>
              <a:ext cx="2698175" cy="368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400">
                  <a:solidFill>
                    <a:srgbClr val="77777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rPr>
                <a:t>当团队发展遇到困难时身先士卒</a:t>
              </a:r>
            </a:p>
          </p:txBody>
        </p:sp>
      </p:grpSp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岗位认知</a:t>
            </a:r>
          </a:p>
        </p:txBody>
      </p:sp>
      <p:sp>
        <p:nvSpPr>
          <p:cNvPr id="123" name="矩形 122"/>
          <p:cNvSpPr/>
          <p:nvPr/>
        </p:nvSpPr>
        <p:spPr>
          <a:xfrm>
            <a:off x="4388005" y="774325"/>
            <a:ext cx="1804908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POST COGNITION</a:t>
            </a:r>
          </a:p>
        </p:txBody>
      </p:sp>
      <p:sp>
        <p:nvSpPr>
          <p:cNvPr id="254" name="矩形 253"/>
          <p:cNvSpPr/>
          <p:nvPr/>
        </p:nvSpPr>
        <p:spPr>
          <a:xfrm>
            <a:off x="1938096" y="5926401"/>
            <a:ext cx="8315808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777777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作为团队的第一负责人，要保证团队高质量、高标准地完成任务及目标，形成一个高凝聚力、高战斗力、拥有良好氛围的团队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5224353"/>
            <a:ext cx="12192000" cy="461665"/>
            <a:chOff x="0" y="5224353"/>
            <a:chExt cx="12192000" cy="461665"/>
          </a:xfrm>
        </p:grpSpPr>
        <p:cxnSp>
          <p:nvCxnSpPr>
            <p:cNvPr id="259" name="直接连接符 258"/>
            <p:cNvCxnSpPr/>
            <p:nvPr/>
          </p:nvCxnSpPr>
          <p:spPr>
            <a:xfrm>
              <a:off x="0" y="5478645"/>
              <a:ext cx="12192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组合 260"/>
            <p:cNvGrpSpPr/>
            <p:nvPr/>
          </p:nvGrpSpPr>
          <p:grpSpPr>
            <a:xfrm>
              <a:off x="5005363" y="5233710"/>
              <a:ext cx="2181275" cy="442950"/>
              <a:chOff x="4387174" y="2003603"/>
              <a:chExt cx="3430577" cy="1000680"/>
            </a:xfrm>
          </p:grpSpPr>
          <p:sp>
            <p:nvSpPr>
              <p:cNvPr id="263" name="圆角矩形 262"/>
              <p:cNvSpPr/>
              <p:nvPr/>
            </p:nvSpPr>
            <p:spPr>
              <a:xfrm>
                <a:off x="4387174" y="2003603"/>
                <a:ext cx="3430577" cy="1000680"/>
              </a:xfrm>
              <a:prstGeom prst="roundRect">
                <a:avLst/>
              </a:prstGeom>
              <a:solidFill>
                <a:srgbClr val="DE2A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4" name="圆角矩形 263"/>
              <p:cNvSpPr/>
              <p:nvPr/>
            </p:nvSpPr>
            <p:spPr>
              <a:xfrm>
                <a:off x="4494180" y="2084563"/>
                <a:ext cx="3219854" cy="814303"/>
              </a:xfrm>
              <a:prstGeom prst="roundRect">
                <a:avLst/>
              </a:prstGeom>
              <a:solidFill>
                <a:srgbClr val="ECECEC"/>
              </a:solidFill>
              <a:ln>
                <a:noFill/>
              </a:ln>
              <a:effectLst>
                <a:outerShdw algn="tl" blurRad="1270000" dir="2700000" rotWithShape="0" sx="15000" sy="1500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softEdge">
                <a:bevelT h="6350" prst="angle"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3" name="矩形 252"/>
            <p:cNvSpPr/>
            <p:nvPr/>
          </p:nvSpPr>
          <p:spPr>
            <a:xfrm>
              <a:off x="5311170" y="5224353"/>
              <a:ext cx="1554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pc="300" sz="2400">
                  <a:solidFill>
                    <a:srgbClr val="DE2A2A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-122" panose="02010600030101010101" pitchFamily="2" typeface="宋体"/>
                </a:rPr>
                <a:t>岗位职责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71123" y="2530987"/>
            <a:ext cx="1695869" cy="1689067"/>
            <a:chOff x="5271123" y="2530987"/>
            <a:chExt cx="1695869" cy="1689067"/>
          </a:xfrm>
        </p:grpSpPr>
        <p:sp>
          <p:nvSpPr>
            <p:cNvPr id="230" name="椭圆 229"/>
            <p:cNvSpPr/>
            <p:nvPr/>
          </p:nvSpPr>
          <p:spPr>
            <a:xfrm>
              <a:off x="5283898" y="2536960"/>
              <a:ext cx="1683094" cy="168309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5341802" y="2594864"/>
              <a:ext cx="1567286" cy="1567286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9" name="任意多边形 278"/>
            <p:cNvSpPr/>
            <p:nvPr/>
          </p:nvSpPr>
          <p:spPr>
            <a:xfrm>
              <a:off x="5271123" y="2530987"/>
              <a:ext cx="841540" cy="1683092"/>
            </a:xfrm>
            <a:custGeom>
              <a:gdLst>
                <a:gd fmla="*/ 841540 w 841540" name="connsiteX0"/>
                <a:gd fmla="*/ 0 h 1683092" name="connsiteY0"/>
                <a:gd fmla="*/ 841540 w 841540" name="connsiteX1"/>
                <a:gd fmla="*/ 1683092 h 1683092" name="connsiteY1"/>
                <a:gd fmla="*/ 671946 w 841540" name="connsiteX2"/>
                <a:gd fmla="*/ 1665996 h 1683092" name="connsiteY2"/>
                <a:gd fmla="*/ 0 w 841540" name="connsiteX3"/>
                <a:gd fmla="*/ 841546 h 1683092" name="connsiteY3"/>
                <a:gd fmla="*/ 671946 w 841540" name="connsiteX4"/>
                <a:gd fmla="*/ 17096 h 168309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83092" w="841540">
                  <a:moveTo>
                    <a:pt x="841540" y="0"/>
                  </a:moveTo>
                  <a:lnTo>
                    <a:pt x="841540" y="1683092"/>
                  </a:lnTo>
                  <a:lnTo>
                    <a:pt x="671946" y="1665996"/>
                  </a:lnTo>
                  <a:cubicBezTo>
                    <a:pt x="288467" y="1587525"/>
                    <a:pt x="0" y="1248223"/>
                    <a:pt x="0" y="841546"/>
                  </a:cubicBezTo>
                  <a:cubicBezTo>
                    <a:pt x="0" y="434869"/>
                    <a:pt x="288467" y="95567"/>
                    <a:pt x="671946" y="17096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8" name="任意多边形 277"/>
            <p:cNvSpPr/>
            <p:nvPr/>
          </p:nvSpPr>
          <p:spPr>
            <a:xfrm>
              <a:off x="5329027" y="2588891"/>
              <a:ext cx="783636" cy="1567284"/>
            </a:xfrm>
            <a:custGeom>
              <a:gdLst>
                <a:gd fmla="*/ 783636 w 783636" name="connsiteX0"/>
                <a:gd fmla="*/ 0 h 1567284" name="connsiteY0"/>
                <a:gd fmla="*/ 783636 w 783636" name="connsiteX1"/>
                <a:gd fmla="*/ 1567284 h 1567284" name="connsiteY1"/>
                <a:gd fmla="*/ 625712 w 783636" name="connsiteX2"/>
                <a:gd fmla="*/ 1551364 h 1567284" name="connsiteY2"/>
                <a:gd fmla="*/ 0 w 783636" name="connsiteX3"/>
                <a:gd fmla="*/ 783642 h 1567284" name="connsiteY3"/>
                <a:gd fmla="*/ 625712 w 783636" name="connsiteX4"/>
                <a:gd fmla="*/ 15920 h 15672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67284" w="783636">
                  <a:moveTo>
                    <a:pt x="783636" y="0"/>
                  </a:moveTo>
                  <a:lnTo>
                    <a:pt x="783636" y="1567284"/>
                  </a:lnTo>
                  <a:lnTo>
                    <a:pt x="625712" y="1551364"/>
                  </a:lnTo>
                  <a:cubicBezTo>
                    <a:pt x="268619" y="1478293"/>
                    <a:pt x="0" y="1162337"/>
                    <a:pt x="0" y="783642"/>
                  </a:cubicBezTo>
                  <a:cubicBezTo>
                    <a:pt x="0" y="404947"/>
                    <a:pt x="268619" y="88992"/>
                    <a:pt x="625712" y="1592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5431598" y="2668714"/>
              <a:ext cx="1419585" cy="1419585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ffectLst>
              <a:outerShdw algn="tl" blurRad="1270000" dir="2700000" rotWithShape="0" sx="15000" sy="15000">
                <a:prstClr val="black">
                  <a:alpha val="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5695255" y="2922558"/>
              <a:ext cx="970280" cy="94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pc="300" sz="28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部门</a:t>
              </a:r>
            </a:p>
            <a:p>
              <a:r>
                <a:rPr altLang="en-US" b="1" lang="zh-CN" smtClean="0" spc="300" sz="2800"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  <a:sym charset="0" panose="020b0806030902050204" pitchFamily="34" typeface="Impact"/>
                </a:rPr>
                <a:t>经理</a:t>
              </a:r>
            </a:p>
          </p:txBody>
        </p:sp>
        <p:sp>
          <p:nvSpPr>
            <p:cNvPr id="234" name="任意多边形 233"/>
            <p:cNvSpPr/>
            <p:nvPr/>
          </p:nvSpPr>
          <p:spPr>
            <a:xfrm>
              <a:off x="5531381" y="2577838"/>
              <a:ext cx="1188130" cy="245660"/>
            </a:xfrm>
            <a:custGeom>
              <a:gdLst>
                <a:gd fmla="*/ 573772 w 1147544" name="connsiteX0"/>
                <a:gd fmla="*/ 0 h 237268" name="connsiteY0"/>
                <a:gd fmla="*/ 1028216 w 1147544" name="connsiteX1"/>
                <a:gd fmla="*/ 138814 h 237268" name="connsiteY1"/>
                <a:gd fmla="*/ 1147544 w 1147544" name="connsiteX2"/>
                <a:gd fmla="*/ 237268 h 237268" name="connsiteY2"/>
                <a:gd fmla="*/ 0 w 1147544" name="connsiteX3"/>
                <a:gd fmla="*/ 237268 h 237268" name="connsiteY3"/>
                <a:gd fmla="*/ 119328 w 1147544" name="connsiteX4"/>
                <a:gd fmla="*/ 138814 h 237268" name="connsiteY4"/>
                <a:gd fmla="*/ 573772 w 1147544" name="connsiteX5"/>
                <a:gd fmla="*/ 0 h 23726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37268" w="1147544">
                  <a:moveTo>
                    <a:pt x="573772" y="0"/>
                  </a:moveTo>
                  <a:cubicBezTo>
                    <a:pt x="742109" y="0"/>
                    <a:pt x="898493" y="51174"/>
                    <a:pt x="1028216" y="138814"/>
                  </a:cubicBezTo>
                  <a:lnTo>
                    <a:pt x="1147544" y="237268"/>
                  </a:lnTo>
                  <a:lnTo>
                    <a:pt x="0" y="237268"/>
                  </a:lnTo>
                  <a:lnTo>
                    <a:pt x="119328" y="138814"/>
                  </a:lnTo>
                  <a:cubicBezTo>
                    <a:pt x="249052" y="51174"/>
                    <a:pt x="405436" y="0"/>
                    <a:pt x="57377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5" name="任意多边形 234"/>
            <p:cNvSpPr/>
            <p:nvPr/>
          </p:nvSpPr>
          <p:spPr>
            <a:xfrm rot="10800000">
              <a:off x="5531381" y="3946120"/>
              <a:ext cx="1188130" cy="245660"/>
            </a:xfrm>
            <a:custGeom>
              <a:gdLst>
                <a:gd fmla="*/ 573772 w 1147544" name="connsiteX0"/>
                <a:gd fmla="*/ 0 h 237268" name="connsiteY0"/>
                <a:gd fmla="*/ 1028216 w 1147544" name="connsiteX1"/>
                <a:gd fmla="*/ 138814 h 237268" name="connsiteY1"/>
                <a:gd fmla="*/ 1147544 w 1147544" name="connsiteX2"/>
                <a:gd fmla="*/ 237268 h 237268" name="connsiteY2"/>
                <a:gd fmla="*/ 0 w 1147544" name="connsiteX3"/>
                <a:gd fmla="*/ 237268 h 237268" name="connsiteY3"/>
                <a:gd fmla="*/ 119328 w 1147544" name="connsiteX4"/>
                <a:gd fmla="*/ 138814 h 237268" name="connsiteY4"/>
                <a:gd fmla="*/ 573772 w 1147544" name="connsiteX5"/>
                <a:gd fmla="*/ 0 h 23726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37268" w="1147544">
                  <a:moveTo>
                    <a:pt x="573772" y="0"/>
                  </a:moveTo>
                  <a:cubicBezTo>
                    <a:pt x="742109" y="0"/>
                    <a:pt x="898493" y="51174"/>
                    <a:pt x="1028216" y="138814"/>
                  </a:cubicBezTo>
                  <a:lnTo>
                    <a:pt x="1147544" y="237268"/>
                  </a:lnTo>
                  <a:lnTo>
                    <a:pt x="0" y="237268"/>
                  </a:lnTo>
                  <a:lnTo>
                    <a:pt x="119328" y="138814"/>
                  </a:lnTo>
                  <a:cubicBezTo>
                    <a:pt x="249052" y="51174"/>
                    <a:pt x="405436" y="0"/>
                    <a:pt x="57377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5" name="任意多边形 274"/>
            <p:cNvSpPr/>
            <p:nvPr/>
          </p:nvSpPr>
          <p:spPr>
            <a:xfrm rot="10800000">
              <a:off x="5518606" y="3946359"/>
              <a:ext cx="594057" cy="245659"/>
            </a:xfrm>
            <a:custGeom>
              <a:gdLst>
                <a:gd fmla="*/ 594057 w 594057" name="connsiteX0"/>
                <a:gd fmla="*/ 245659 h 245659" name="connsiteY0"/>
                <a:gd fmla="*/ 0 w 594057" name="connsiteX1"/>
                <a:gd fmla="*/ 245659 h 245659" name="connsiteY1"/>
                <a:gd fmla="*/ 0 w 594057" name="connsiteX2"/>
                <a:gd fmla="*/ 0 h 245659" name="connsiteY2"/>
                <a:gd fmla="*/ 128152 w 594057" name="connsiteX3"/>
                <a:gd fmla="*/ 9696 h 245659" name="connsiteY3"/>
                <a:gd fmla="*/ 470509 w 594057" name="connsiteX4"/>
                <a:gd fmla="*/ 143723 h 2456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45659" w="594057">
                  <a:moveTo>
                    <a:pt x="594057" y="245659"/>
                  </a:moveTo>
                  <a:lnTo>
                    <a:pt x="0" y="245659"/>
                  </a:lnTo>
                  <a:lnTo>
                    <a:pt x="0" y="0"/>
                  </a:lnTo>
                  <a:lnTo>
                    <a:pt x="128152" y="9696"/>
                  </a:lnTo>
                  <a:cubicBezTo>
                    <a:pt x="253515" y="28851"/>
                    <a:pt x="369775" y="75668"/>
                    <a:pt x="470509" y="143723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4" name="任意多边形 273"/>
            <p:cNvSpPr/>
            <p:nvPr/>
          </p:nvSpPr>
          <p:spPr>
            <a:xfrm>
              <a:off x="5518607" y="2571866"/>
              <a:ext cx="594057" cy="245659"/>
            </a:xfrm>
            <a:custGeom>
              <a:gdLst>
                <a:gd fmla="*/ 594057 w 594057" name="connsiteX0"/>
                <a:gd fmla="*/ 0 h 245659" name="connsiteY0"/>
                <a:gd fmla="*/ 594057 w 594057" name="connsiteX1"/>
                <a:gd fmla="*/ 245659 h 245659" name="connsiteY1"/>
                <a:gd fmla="*/ 0 w 594057" name="connsiteX2"/>
                <a:gd fmla="*/ 245659 h 245659" name="connsiteY2"/>
                <a:gd fmla="*/ 123549 w 594057" name="connsiteX3"/>
                <a:gd fmla="*/ 143723 h 245659" name="connsiteY3"/>
                <a:gd fmla="*/ 465906 w 594057" name="connsiteX4"/>
                <a:gd fmla="*/ 9696 h 2456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45659" w="594057">
                  <a:moveTo>
                    <a:pt x="594057" y="0"/>
                  </a:moveTo>
                  <a:lnTo>
                    <a:pt x="594057" y="245659"/>
                  </a:lnTo>
                  <a:lnTo>
                    <a:pt x="0" y="245659"/>
                  </a:lnTo>
                  <a:lnTo>
                    <a:pt x="123549" y="143723"/>
                  </a:lnTo>
                  <a:cubicBezTo>
                    <a:pt x="224283" y="75668"/>
                    <a:pt x="340543" y="28851"/>
                    <a:pt x="465906" y="9696"/>
                  </a:cubicBezTo>
                  <a:close/>
                </a:path>
              </a:pathLst>
            </a:custGeom>
            <a:solidFill>
              <a:srgbClr val="008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94858684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行业现状</a:t>
            </a:r>
          </a:p>
        </p:txBody>
      </p:sp>
      <p:sp>
        <p:nvSpPr>
          <p:cNvPr id="123" name="矩形 122"/>
          <p:cNvSpPr/>
          <p:nvPr/>
        </p:nvSpPr>
        <p:spPr>
          <a:xfrm>
            <a:off x="4388005" y="774325"/>
            <a:ext cx="184566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INDUSTRY STATUS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3950189" y="4686817"/>
            <a:ext cx="3407282" cy="1998498"/>
            <a:chOff x="3950189" y="4686817"/>
            <a:chExt cx="3407282" cy="1998498"/>
          </a:xfrm>
        </p:grpSpPr>
        <p:sp>
          <p:nvSpPr>
            <p:cNvPr id="141" name="矩形 140"/>
            <p:cNvSpPr/>
            <p:nvPr/>
          </p:nvSpPr>
          <p:spPr>
            <a:xfrm>
              <a:off x="3960645" y="4686817"/>
              <a:ext cx="3386817" cy="1998498"/>
            </a:xfrm>
            <a:prstGeom prst="rect">
              <a:avLst/>
            </a:pr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3950189" y="4811622"/>
              <a:ext cx="340728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85D0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altLang="en-US" lang="zh-CN" sz="2400">
                  <a:solidFill>
                    <a:schemeClr val="bg1"/>
                  </a:solidFill>
                </a:rPr>
                <a:t>在援军到来之前，我方要夹胜利之势，拿下重镇--石家庄</a:t>
              </a:r>
            </a:p>
          </p:txBody>
        </p:sp>
      </p:grpSp>
      <p:sp>
        <p:nvSpPr>
          <p:cNvPr id="133" name="矩形 132"/>
          <p:cNvSpPr/>
          <p:nvPr/>
        </p:nvSpPr>
        <p:spPr>
          <a:xfrm>
            <a:off x="325433" y="1485900"/>
            <a:ext cx="11541134" cy="305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矩形 133"/>
          <p:cNvSpPr/>
          <p:nvPr/>
        </p:nvSpPr>
        <p:spPr>
          <a:xfrm>
            <a:off x="410632" y="1549472"/>
            <a:ext cx="11360574" cy="29337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矩形 135"/>
          <p:cNvSpPr/>
          <p:nvPr/>
        </p:nvSpPr>
        <p:spPr>
          <a:xfrm>
            <a:off x="325433" y="4686817"/>
            <a:ext cx="3552206" cy="1998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大众" id="127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10632" y="4756733"/>
            <a:ext cx="3382648" cy="183285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矩形 137"/>
          <p:cNvSpPr/>
          <p:nvPr/>
        </p:nvSpPr>
        <p:spPr>
          <a:xfrm>
            <a:off x="400623" y="4756733"/>
            <a:ext cx="3392657" cy="18501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7" name="矩形 136"/>
          <p:cNvSpPr/>
          <p:nvPr/>
        </p:nvSpPr>
        <p:spPr>
          <a:xfrm>
            <a:off x="7430021" y="4686816"/>
            <a:ext cx="4436545" cy="19984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9" name="矩形 138"/>
          <p:cNvSpPr/>
          <p:nvPr/>
        </p:nvSpPr>
        <p:spPr>
          <a:xfrm>
            <a:off x="7486650" y="4756733"/>
            <a:ext cx="4303272" cy="18501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3910602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矩形 121"/>
          <p:cNvSpPr/>
          <p:nvPr/>
        </p:nvSpPr>
        <p:spPr>
          <a:xfrm>
            <a:off x="1708329" y="343638"/>
            <a:ext cx="2773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行业现状</a:t>
            </a:r>
          </a:p>
        </p:txBody>
      </p:sp>
      <p:sp>
        <p:nvSpPr>
          <p:cNvPr id="123" name="矩形 122"/>
          <p:cNvSpPr/>
          <p:nvPr/>
        </p:nvSpPr>
        <p:spPr>
          <a:xfrm>
            <a:off x="4388005" y="774325"/>
            <a:ext cx="184566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INDUSTRY STATUS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6815824" y="4780694"/>
            <a:ext cx="5260850" cy="1552012"/>
            <a:chOff x="6815824" y="4780694"/>
            <a:chExt cx="5260850" cy="1552012"/>
          </a:xfrm>
        </p:grpSpPr>
        <p:sp>
          <p:nvSpPr>
            <p:cNvPr id="130" name="任意多边形 129"/>
            <p:cNvSpPr/>
            <p:nvPr/>
          </p:nvSpPr>
          <p:spPr>
            <a:xfrm>
              <a:off x="6815824" y="4780694"/>
              <a:ext cx="5260850" cy="1552012"/>
            </a:xfrm>
            <a:custGeom>
              <a:gdLst>
                <a:gd fmla="*/ 0 w 5260850" name="connsiteX0"/>
                <a:gd fmla="*/ 0 h 1552012" name="connsiteY0"/>
                <a:gd fmla="*/ 5260850 w 5260850" name="connsiteX1"/>
                <a:gd fmla="*/ 0 h 1552012" name="connsiteY1"/>
                <a:gd fmla="*/ 5260850 w 5260850" name="connsiteX2"/>
                <a:gd fmla="*/ 1027049 h 1552012" name="connsiteY2"/>
                <a:gd fmla="*/ 4735887 w 5260850" name="connsiteX3"/>
                <a:gd fmla="*/ 1552012 h 1552012" name="connsiteY3"/>
                <a:gd fmla="*/ 0 w 5260850" name="connsiteX4"/>
                <a:gd fmla="*/ 1552012 h 15520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52012" w="5260850">
                  <a:moveTo>
                    <a:pt x="0" y="0"/>
                  </a:moveTo>
                  <a:lnTo>
                    <a:pt x="5260850" y="0"/>
                  </a:lnTo>
                  <a:lnTo>
                    <a:pt x="5260850" y="1027049"/>
                  </a:lnTo>
                  <a:lnTo>
                    <a:pt x="4735887" y="1552012"/>
                  </a:lnTo>
                  <a:lnTo>
                    <a:pt x="0" y="1552012"/>
                  </a:lnTo>
                  <a:close/>
                </a:path>
              </a:pathLst>
            </a:cu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6837081" y="4870359"/>
              <a:ext cx="5239592" cy="13594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集我方至优势，攻有战略意义之地！百度糯米市场份额大幅提升，大众和美团市场份额持续降低，美团尤为突出！勒泰商圈商家渗透率为石家庄所有商圈之首，其流水市场份额与美团仅差3.5%！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7279" y="1975900"/>
            <a:ext cx="6575896" cy="4356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>
            <a:off x="171142" y="2052824"/>
            <a:ext cx="6428171" cy="41902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815824" y="1975900"/>
            <a:ext cx="5262725" cy="275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>
            <a:off x="6870688" y="2052825"/>
            <a:ext cx="5161536" cy="25826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47473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5" name="组合 124"/>
          <p:cNvGrpSpPr/>
          <p:nvPr/>
        </p:nvGrpSpPr>
        <p:grpSpPr>
          <a:xfrm>
            <a:off x="1" y="5308600"/>
            <a:ext cx="12192000" cy="542144"/>
            <a:chOff x="1" y="5308600"/>
            <a:chExt cx="12192000" cy="542144"/>
          </a:xfrm>
        </p:grpSpPr>
        <p:sp>
          <p:nvSpPr>
            <p:cNvPr id="128" name="矩形 127"/>
            <p:cNvSpPr/>
            <p:nvPr/>
          </p:nvSpPr>
          <p:spPr>
            <a:xfrm>
              <a:off x="1" y="5308600"/>
              <a:ext cx="12192000" cy="385411"/>
            </a:xfrm>
            <a:prstGeom prst="rect">
              <a:avLst/>
            </a:pr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3" name="等腰三角形 142"/>
            <p:cNvSpPr/>
            <p:nvPr/>
          </p:nvSpPr>
          <p:spPr>
            <a:xfrm rot="10800000">
              <a:off x="2566066" y="5694011"/>
              <a:ext cx="181810" cy="156733"/>
            </a:xfrm>
            <a:prstGeom prst="triangle">
              <a:avLst/>
            </a:pr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等腰三角形 143"/>
            <p:cNvSpPr/>
            <p:nvPr/>
          </p:nvSpPr>
          <p:spPr>
            <a:xfrm rot="10800000">
              <a:off x="8721876" y="5674350"/>
              <a:ext cx="181810" cy="156733"/>
            </a:xfrm>
            <a:prstGeom prst="triangle">
              <a:avLst/>
            </a:prstGeom>
            <a:solidFill>
              <a:srgbClr val="DE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Freeform 352"/>
          <p:cNvSpPr>
            <a:spLocks noEditPoints="1"/>
          </p:cNvSpPr>
          <p:nvPr/>
        </p:nvSpPr>
        <p:spPr bwMode="auto">
          <a:xfrm>
            <a:off x="513562" y="184440"/>
            <a:ext cx="945768" cy="619642"/>
          </a:xfrm>
          <a:custGeom>
            <a:gdLst>
              <a:gd fmla="*/ 301 w 331" name="T0"/>
              <a:gd fmla="*/ 0 h 217" name="T1"/>
              <a:gd fmla="*/ 30 w 331" name="T2"/>
              <a:gd fmla="*/ 0 h 217" name="T3"/>
              <a:gd fmla="*/ 0 w 331" name="T4"/>
              <a:gd fmla="*/ 29 h 217" name="T5"/>
              <a:gd fmla="*/ 0 w 331" name="T6"/>
              <a:gd fmla="*/ 188 h 217" name="T7"/>
              <a:gd fmla="*/ 30 w 331" name="T8"/>
              <a:gd fmla="*/ 217 h 217" name="T9"/>
              <a:gd fmla="*/ 301 w 331" name="T10"/>
              <a:gd fmla="*/ 217 h 217" name="T11"/>
              <a:gd fmla="*/ 331 w 331" name="T12"/>
              <a:gd fmla="*/ 188 h 217" name="T13"/>
              <a:gd fmla="*/ 331 w 331" name="T14"/>
              <a:gd fmla="*/ 29 h 217" name="T15"/>
              <a:gd fmla="*/ 301 w 331" name="T16"/>
              <a:gd fmla="*/ 0 h 217" name="T17"/>
              <a:gd fmla="*/ 306 w 331" name="T18"/>
              <a:gd fmla="*/ 171 h 217" name="T19"/>
              <a:gd fmla="*/ 281 w 331" name="T20"/>
              <a:gd fmla="*/ 194 h 217" name="T21"/>
              <a:gd fmla="*/ 48 w 331" name="T22"/>
              <a:gd fmla="*/ 194 h 217" name="T23"/>
              <a:gd fmla="*/ 23 w 331" name="T24"/>
              <a:gd fmla="*/ 171 h 217" name="T25"/>
              <a:gd fmla="*/ 23 w 331" name="T26"/>
              <a:gd fmla="*/ 46 h 217" name="T27"/>
              <a:gd fmla="*/ 48 w 331" name="T28"/>
              <a:gd fmla="*/ 23 h 217" name="T29"/>
              <a:gd fmla="*/ 281 w 331" name="T30"/>
              <a:gd fmla="*/ 23 h 217" name="T31"/>
              <a:gd fmla="*/ 306 w 331" name="T32"/>
              <a:gd fmla="*/ 46 h 217" name="T33"/>
              <a:gd fmla="*/ 306 w 331" name="T34"/>
              <a:gd fmla="*/ 171 h 217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" w="331">
                <a:moveTo>
                  <a:pt x="301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4"/>
                  <a:pt x="13" y="217"/>
                  <a:pt x="30" y="217"/>
                </a:cubicBezTo>
                <a:cubicBezTo>
                  <a:pt x="301" y="217"/>
                  <a:pt x="301" y="217"/>
                  <a:pt x="301" y="217"/>
                </a:cubicBezTo>
                <a:cubicBezTo>
                  <a:pt x="318" y="217"/>
                  <a:pt x="331" y="204"/>
                  <a:pt x="331" y="188"/>
                </a:cubicBezTo>
                <a:cubicBezTo>
                  <a:pt x="331" y="29"/>
                  <a:pt x="331" y="29"/>
                  <a:pt x="331" y="29"/>
                </a:cubicBezTo>
                <a:cubicBezTo>
                  <a:pt x="331" y="13"/>
                  <a:pt x="318" y="0"/>
                  <a:pt x="301" y="0"/>
                </a:cubicBezTo>
                <a:close/>
                <a:moveTo>
                  <a:pt x="306" y="171"/>
                </a:moveTo>
                <a:cubicBezTo>
                  <a:pt x="306" y="183"/>
                  <a:pt x="295" y="194"/>
                  <a:pt x="281" y="194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4" y="194"/>
                  <a:pt x="23" y="183"/>
                  <a:pt x="23" y="171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34"/>
                  <a:pt x="34" y="23"/>
                  <a:pt x="48" y="23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95" y="23"/>
                  <a:pt x="306" y="34"/>
                  <a:pt x="306" y="46"/>
                </a:cubicBezTo>
                <a:lnTo>
                  <a:pt x="306" y="171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355"/>
          <p:cNvSpPr/>
          <p:nvPr/>
        </p:nvSpPr>
        <p:spPr bwMode="auto">
          <a:xfrm>
            <a:off x="930279" y="837901"/>
            <a:ext cx="85760" cy="343037"/>
          </a:xfrm>
          <a:custGeom>
            <a:gdLst>
              <a:gd fmla="*/ 71 w 71" name="T0"/>
              <a:gd fmla="*/ 246 h 284" name="T1"/>
              <a:gd fmla="*/ 71 w 71" name="T2"/>
              <a:gd fmla="*/ 246 h 284" name="T3"/>
              <a:gd fmla="*/ 71 w 71" name="T4"/>
              <a:gd fmla="*/ 217 h 284" name="T5"/>
              <a:gd fmla="*/ 71 w 71" name="T6"/>
              <a:gd fmla="*/ 217 h 284" name="T7"/>
              <a:gd fmla="*/ 71 w 71" name="T8"/>
              <a:gd fmla="*/ 0 h 284" name="T9"/>
              <a:gd fmla="*/ 0 w 71" name="T10"/>
              <a:gd fmla="*/ 0 h 284" name="T11"/>
              <a:gd fmla="*/ 0 w 71" name="T12"/>
              <a:gd fmla="*/ 217 h 284" name="T13"/>
              <a:gd fmla="*/ 0 w 71" name="T14"/>
              <a:gd fmla="*/ 246 h 284" name="T15"/>
              <a:gd fmla="*/ 0 w 71" name="T16"/>
              <a:gd fmla="*/ 284 h 284" name="T17"/>
              <a:gd fmla="*/ 71 w 71" name="T18"/>
              <a:gd fmla="*/ 284 h 284" name="T19"/>
              <a:gd fmla="*/ 71 w 71" name="T20"/>
              <a:gd fmla="*/ 246 h 28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84" w="71">
                <a:moveTo>
                  <a:pt x="71" y="246"/>
                </a:moveTo>
                <a:lnTo>
                  <a:pt x="71" y="246"/>
                </a:lnTo>
                <a:lnTo>
                  <a:pt x="71" y="217"/>
                </a:lnTo>
                <a:lnTo>
                  <a:pt x="71" y="217"/>
                </a:lnTo>
                <a:lnTo>
                  <a:pt x="71" y="0"/>
                </a:lnTo>
                <a:lnTo>
                  <a:pt x="0" y="0"/>
                </a:lnTo>
                <a:lnTo>
                  <a:pt x="0" y="217"/>
                </a:lnTo>
                <a:lnTo>
                  <a:pt x="0" y="246"/>
                </a:lnTo>
                <a:lnTo>
                  <a:pt x="0" y="284"/>
                </a:lnTo>
                <a:lnTo>
                  <a:pt x="71" y="284"/>
                </a:lnTo>
                <a:lnTo>
                  <a:pt x="71" y="246"/>
                </a:lnTo>
                <a:close/>
              </a:path>
            </a:pathLst>
          </a:custGeom>
          <a:solidFill>
            <a:srgbClr val="0085D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356"/>
          <p:cNvSpPr/>
          <p:nvPr/>
        </p:nvSpPr>
        <p:spPr bwMode="auto">
          <a:xfrm>
            <a:off x="810700" y="1108467"/>
            <a:ext cx="328543" cy="157023"/>
          </a:xfrm>
          <a:custGeom>
            <a:gdLst>
              <a:gd fmla="*/ 86 w 115" name="T0"/>
              <a:gd fmla="*/ 0 h 55" name="T1"/>
              <a:gd fmla="*/ 80 w 115" name="T2"/>
              <a:gd fmla="*/ 13 h 55" name="T3"/>
              <a:gd fmla="*/ 86 w 115" name="T4"/>
              <a:gd fmla="*/ 22 h 55" name="T5"/>
              <a:gd fmla="*/ 57 w 115" name="T6"/>
              <a:gd fmla="*/ 37 h 55" name="T7"/>
              <a:gd fmla="*/ 28 w 115" name="T8"/>
              <a:gd fmla="*/ 22 h 55" name="T9"/>
              <a:gd fmla="*/ 34 w 115" name="T10"/>
              <a:gd fmla="*/ 13 h 55" name="T11"/>
              <a:gd fmla="*/ 26 w 115" name="T12"/>
              <a:gd fmla="*/ 1 h 55" name="T13"/>
              <a:gd fmla="*/ 0 w 115" name="T14"/>
              <a:gd fmla="*/ 25 h 55" name="T15"/>
              <a:gd fmla="*/ 57 w 115" name="T16"/>
              <a:gd fmla="*/ 55 h 55" name="T17"/>
              <a:gd fmla="*/ 115 w 115" name="T18"/>
              <a:gd fmla="*/ 25 h 55" name="T19"/>
              <a:gd fmla="*/ 86 w 115" name="T20"/>
              <a:gd fmla="*/ 0 h 5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55" w="115">
                <a:moveTo>
                  <a:pt x="86" y="0"/>
                </a:moveTo>
                <a:cubicBezTo>
                  <a:pt x="80" y="13"/>
                  <a:pt x="80" y="13"/>
                  <a:pt x="80" y="13"/>
                </a:cubicBezTo>
                <a:cubicBezTo>
                  <a:pt x="84" y="15"/>
                  <a:pt x="86" y="18"/>
                  <a:pt x="86" y="22"/>
                </a:cubicBezTo>
                <a:cubicBezTo>
                  <a:pt x="86" y="30"/>
                  <a:pt x="73" y="37"/>
                  <a:pt x="57" y="37"/>
                </a:cubicBezTo>
                <a:cubicBezTo>
                  <a:pt x="41" y="37"/>
                  <a:pt x="28" y="30"/>
                  <a:pt x="28" y="22"/>
                </a:cubicBezTo>
                <a:cubicBezTo>
                  <a:pt x="28" y="19"/>
                  <a:pt x="30" y="16"/>
                  <a:pt x="34" y="13"/>
                </a:cubicBezTo>
                <a:cubicBezTo>
                  <a:pt x="26" y="1"/>
                  <a:pt x="26" y="1"/>
                  <a:pt x="26" y="1"/>
                </a:cubicBezTo>
                <a:cubicBezTo>
                  <a:pt x="10" y="6"/>
                  <a:pt x="0" y="15"/>
                  <a:pt x="0" y="25"/>
                </a:cubicBezTo>
                <a:cubicBezTo>
                  <a:pt x="0" y="42"/>
                  <a:pt x="25" y="55"/>
                  <a:pt x="57" y="55"/>
                </a:cubicBezTo>
                <a:cubicBezTo>
                  <a:pt x="89" y="55"/>
                  <a:pt x="115" y="42"/>
                  <a:pt x="115" y="25"/>
                </a:cubicBezTo>
                <a:cubicBezTo>
                  <a:pt x="115" y="15"/>
                  <a:pt x="103" y="5"/>
                  <a:pt x="86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1352550" y="1144903"/>
            <a:ext cx="10819708" cy="114300"/>
            <a:chOff x="1352550" y="1144903"/>
            <a:chExt cx="10819708" cy="11430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3525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4481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5437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6393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7348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8304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260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0216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1172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2128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3083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4039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4995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5951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6907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7863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8818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29774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0730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1686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2642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3598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4553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5509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6465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7421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8377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39333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40289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1244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2200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3156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4112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5068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46024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6979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7935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8891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49847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0803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1759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2714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3670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626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5582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56538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7494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58449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59405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60361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1317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62273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63229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4185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5140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66096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7052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8008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68964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69920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70875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71831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2787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73743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74699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75655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76610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77566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78522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79478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80434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81390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82345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83301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84257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5213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86169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87125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88081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9036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9992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0948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91904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2860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93816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94771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95727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96683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976394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985952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995511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1005069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1014627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1024186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V="1">
              <a:off x="1033744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1043303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1052861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1062419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1071978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081536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1091095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1100653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1110211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19770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129328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1138887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148445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1158003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11675622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11771206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11866790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flipV="1">
              <a:off x="11962374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12057958" y="1144903"/>
              <a:ext cx="114300" cy="114300"/>
            </a:xfrm>
            <a:prstGeom prst="line">
              <a:avLst/>
            </a:prstGeom>
            <a:ln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矩形 123"/>
          <p:cNvSpPr/>
          <p:nvPr/>
        </p:nvSpPr>
        <p:spPr>
          <a:xfrm>
            <a:off x="1708329" y="343638"/>
            <a:ext cx="60121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pc="300" sz="4800">
                <a:solidFill>
                  <a:srgbClr val="0085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团队文化与建设方案</a:t>
            </a:r>
          </a:p>
        </p:txBody>
      </p:sp>
      <p:sp>
        <p:nvSpPr>
          <p:cNvPr id="126" name="矩形 125"/>
          <p:cNvSpPr/>
          <p:nvPr/>
        </p:nvSpPr>
        <p:spPr>
          <a:xfrm>
            <a:off x="1139243" y="6005757"/>
            <a:ext cx="29387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80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  <a:sym charset="-122" panose="020b0503020204020204" pitchFamily="34" typeface="微软雅黑"/>
              </a:rPr>
              <a:t>理念正、目标强</a:t>
            </a:r>
          </a:p>
        </p:txBody>
      </p:sp>
      <p:sp>
        <p:nvSpPr>
          <p:cNvPr id="127" name="矩形 126"/>
          <p:cNvSpPr/>
          <p:nvPr/>
        </p:nvSpPr>
        <p:spPr>
          <a:xfrm>
            <a:off x="6298631" y="6005757"/>
            <a:ext cx="4907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800">
                <a:solidFill>
                  <a:srgbClr val="DE2A2A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能打仗，打胜仗的狼性团队</a:t>
            </a:r>
          </a:p>
        </p:txBody>
      </p:sp>
      <p:sp>
        <p:nvSpPr>
          <p:cNvPr id="129" name="矩形 128"/>
          <p:cNvSpPr/>
          <p:nvPr/>
        </p:nvSpPr>
        <p:spPr>
          <a:xfrm>
            <a:off x="1" y="2019767"/>
            <a:ext cx="12192000" cy="3638773"/>
          </a:xfrm>
          <a:prstGeom prst="rect">
            <a:avLst/>
          </a:prstGeom>
          <a:solidFill>
            <a:srgbClr val="00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矩形 130"/>
          <p:cNvSpPr/>
          <p:nvPr/>
        </p:nvSpPr>
        <p:spPr>
          <a:xfrm>
            <a:off x="192640" y="2119174"/>
            <a:ext cx="4983270" cy="339625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>
            <a:off x="312668" y="2200976"/>
            <a:ext cx="4743211" cy="32326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0" name="矩形 139"/>
          <p:cNvSpPr/>
          <p:nvPr/>
        </p:nvSpPr>
        <p:spPr>
          <a:xfrm>
            <a:off x="5672546" y="2119174"/>
            <a:ext cx="6207146" cy="339625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2350" y="2202255"/>
            <a:ext cx="5907536" cy="3230088"/>
          </a:xfrm>
          <a:prstGeom prst="rect">
            <a:avLst/>
          </a:prstGeom>
        </p:spPr>
      </p:pic>
    </p:spTree>
    <p:extLst>
      <p:ext uri="{BB962C8B-B14F-4D97-AF65-F5344CB8AC3E}">
        <p14:creationId val="421827779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  <p:bldP grpId="0" spid="127"/>
      <p:bldP grpId="0" spid="12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105</Paragraphs>
  <Slides>14</Slides>
  <Notes>0</Notes>
  <TotalTime>281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6">
      <vt:lpstr>Arial</vt:lpstr>
      <vt:lpstr>Calibri Light</vt:lpstr>
      <vt:lpstr>Calibri</vt:lpstr>
      <vt:lpstr>方正兰亭纤黑_GBK</vt:lpstr>
      <vt:lpstr>微软雅黑</vt:lpstr>
      <vt:lpstr>时尚中黑简体</vt:lpstr>
      <vt:lpstr>Impact</vt:lpstr>
      <vt:lpstr>宋体</vt:lpstr>
      <vt:lpstr>方正黑体简体</vt:lpstr>
      <vt:lpstr>方正行楷简体</vt:lpstr>
      <vt:lpstr>Haettenschweiler</vt:lpstr>
      <vt:lpstr>Office 主题</vt:lpstr>
      <vt:lpstr>“主管竞聘”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2015-09-22T18:25:30Z</dcterms:created>
  <cp:lastModifiedBy>Administrator</cp:lastModifiedBy>
  <dcterms:modified xsi:type="dcterms:W3CDTF">2021-08-20T11:00:44Z</dcterms:modified>
  <cp:revision>42</cp:revision>
  <dc:title>“主管竞聘”</dc:title>
</cp:coreProperties>
</file>