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removePersonalInfoOnSave="1" saveSubsetFonts="1">
  <p:sldMasterIdLst>
    <p:sldMasterId id="2147483673" r:id="rId1"/>
    <p:sldMasterId id="2147483744" r:id="rId2"/>
  </p:sldMasterIdLst>
  <p:notesMasterIdLst>
    <p:notesMasterId r:id="rId3"/>
  </p:notesMasterIdLst>
  <p:sldIdLst>
    <p:sldId id="524" r:id="rId4"/>
    <p:sldId id="550" r:id="rId5"/>
    <p:sldId id="551" r:id="rId6"/>
    <p:sldId id="569" r:id="rId7"/>
    <p:sldId id="570" r:id="rId8"/>
    <p:sldId id="571" r:id="rId9"/>
    <p:sldId id="552" r:id="rId10"/>
    <p:sldId id="572" r:id="rId11"/>
    <p:sldId id="573" r:id="rId12"/>
    <p:sldId id="574" r:id="rId13"/>
    <p:sldId id="553" r:id="rId14"/>
    <p:sldId id="575" r:id="rId15"/>
    <p:sldId id="576" r:id="rId16"/>
    <p:sldId id="577" r:id="rId17"/>
    <p:sldId id="578" r:id="rId18"/>
    <p:sldId id="554" r:id="rId19"/>
    <p:sldId id="579" r:id="rId20"/>
    <p:sldId id="580" r:id="rId21"/>
    <p:sldId id="542" r:id="rId22"/>
    <p:sldId id="555" r:id="rId23"/>
    <p:sldId id="545" r:id="rId24"/>
    <p:sldId id="547" r:id="rId25"/>
    <p:sldId id="556" r:id="rId26"/>
  </p:sldIdLst>
  <p:sldSz cx="9144000" cy="5143500" type="screen16x9"/>
  <p:notesSz cx="6858000" cy="9144000"/>
  <p:custDataLst>
    <p:tags r:id="rId2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40" autoAdjust="0"/>
    <p:restoredTop sz="96314" autoAdjust="0"/>
  </p:normalViewPr>
  <p:slideViewPr>
    <p:cSldViewPr>
      <p:cViewPr varScale="1">
        <p:scale>
          <a:sx n="143" d="100"/>
          <a:sy n="143" d="100"/>
        </p:scale>
        <p:origin x="660" y="11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88" d="100"/>
          <a:sy n="88" d="100"/>
        </p:scale>
        <p:origin x="3822" y="102"/>
      </p:cViewPr>
      <p:guideLst/>
    </p:cSldViewPr>
  </p:notes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tags/tag12.xml" Type="http://schemas.openxmlformats.org/officeDocument/2006/relationships/tags"/><Relationship Id="rId28" Target="presProps.xml" Type="http://schemas.openxmlformats.org/officeDocument/2006/relationships/presProps"/><Relationship Id="rId29" Target="viewProps.xml" Type="http://schemas.openxmlformats.org/officeDocument/2006/relationships/viewProps"/><Relationship Id="rId3" Target="notesMasters/notesMaster1.xml" Type="http://schemas.openxmlformats.org/officeDocument/2006/relationships/notesMaster"/><Relationship Id="rId30" Target="theme/theme1.xml" Type="http://schemas.openxmlformats.org/officeDocument/2006/relationships/theme"/><Relationship Id="rId31"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DD754-F49E-4351-AAFE-19D83F43501C}" type="datetimeFigureOut">
              <a:rPr lang="en-US" smtClean="0"/>
              <a:t>12/9/2020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F6036-E835-44CB-A25A-34C755DFD5D4}" type="slidenum">
              <a:rPr lang="en-US" smtClean="0"/>
              <a:t>‹#›</a:t>
            </a:fld>
            <a:endParaRPr lang="en-US"/>
          </a:p>
        </p:txBody>
      </p:sp>
    </p:spTree>
    <p:extLst>
      <p:ext uri="{BB962C8B-B14F-4D97-AF65-F5344CB8AC3E}">
        <p14:creationId val="3614133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16177739"/>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58816289"/>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28712583"/>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0871754"/>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35036727"/>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923909755"/>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50991797"/>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8809040"/>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72978808"/>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52329438"/>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37560265"/>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25050673"/>
      </p:ext>
    </p:extLst>
  </p:cSld>
  <p:clrMapOvr>
    <a:masterClrMapping/>
  </p:clrMapOvr>
</p:notes>
</file>

<file path=ppt/slideLayouts/_rels/slideLayout1.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media/image1.jpeg" Type="http://schemas.openxmlformats.org/officeDocument/2006/relationships/image"/><Relationship Id="rId2" Target="../media/image2.png" Type="http://schemas.openxmlformats.org/officeDocument/2006/relationships/image"/><Relationship Id="rId3"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media/image1.jpeg" Type="http://schemas.openxmlformats.org/officeDocument/2006/relationships/image"/><Relationship Id="rId2" Target="../media/image2.png" Type="http://schemas.openxmlformats.org/officeDocument/2006/relationships/image"/><Relationship Id="rId3"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media/image1.jpeg" Type="http://schemas.openxmlformats.org/officeDocument/2006/relationships/image"/><Relationship Id="rId2" Target="../media/image2.png" Type="http://schemas.openxmlformats.org/officeDocument/2006/relationships/image"/><Relationship Id="rId3"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media/image1.jpeg" Type="http://schemas.openxmlformats.org/officeDocument/2006/relationships/image"/><Relationship Id="rId2" Target="../media/image2.png" Type="http://schemas.openxmlformats.org/officeDocument/2006/relationships/image"/><Relationship Id="rId3"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media/image1.jpeg" Type="http://schemas.openxmlformats.org/officeDocument/2006/relationships/image"/><Relationship Id="rId2" Target="../media/image2.png" Type="http://schemas.openxmlformats.org/officeDocument/2006/relationships/image"/><Relationship Id="rId3"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自定义版式">
    <p:spTree>
      <p:nvGrpSpPr>
        <p:cNvPr id="1" name=""/>
        <p:cNvGrpSpPr/>
        <p:nvPr/>
      </p:nvGrpSpPr>
      <p:grpSpPr>
        <a:xfrm>
          <a:off x="0" y="0"/>
          <a:ext cx="0" cy="0"/>
        </a:xfrm>
      </p:grpSpPr>
      <p:pic>
        <p:nvPicPr>
          <p:cNvPr id="3" name="图片 2"/>
          <p:cNvPicPr>
            <a:picLocks noChangeAspect="1"/>
          </p:cNvPicPr>
          <p:nvPr userDrawn="1"/>
        </p:nvPicPr>
        <p:blipFill>
          <a:blip r:embed="rId1">
            <a:extLst>
              <a:ext uri="{28A0092B-C50C-407E-A947-70E740481C1C}">
                <a14:useLocalDpi val="0"/>
              </a:ext>
            </a:extLst>
          </a:blip>
          <a:stretch>
            <a:fillRect/>
          </a:stretch>
        </p:blipFill>
        <p:spPr>
          <a:xfrm flipH="1">
            <a:off x="1354" y="0"/>
            <a:ext cx="9141291" cy="5143499"/>
          </a:xfrm>
          <a:prstGeom prst="rect">
            <a:avLst/>
          </a:prstGeom>
        </p:spPr>
      </p:pic>
    </p:spTree>
    <p:extLst>
      <p:ext uri="{BB962C8B-B14F-4D97-AF65-F5344CB8AC3E}">
        <p14:creationId val="1765925991"/>
      </p:ext>
    </p:extLst>
  </p:cSld>
  <p:clrMapOvr>
    <a:masterClrMapping/>
  </p:clrMapOvr>
  <mc:AlternateContent>
    <mc:Choice Requires="p14">
      <p:transition spd="slow" p14:dur="1250">
        <p14:switch dir="r"/>
      </p:transition>
    </mc:Choice>
    <mc:Fallback>
      <p:transition spd="slow">
        <p:fade/>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03268914"/>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15281039"/>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69486494"/>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8262024"/>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530999689"/>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42599599"/>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5206699"/>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50728110"/>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85558510"/>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8_节标题">
    <p:bg>
      <p:bgPr>
        <a:solidFill>
          <a:schemeClr val="bg1"/>
        </a:solidFill>
        <a:effectLst/>
      </p:bgPr>
    </p:bg>
    <p:spTree>
      <p:nvGrpSpPr>
        <p:cNvPr id="1" name=""/>
        <p:cNvGrpSpPr/>
        <p:nvPr/>
      </p:nvGrpSpPr>
      <p:grpSpPr>
        <a:xfrm>
          <a:off x="0" y="0"/>
          <a:ext cx="0" cy="0"/>
        </a:xfrm>
      </p:grpSpPr>
      <p:pic>
        <p:nvPicPr>
          <p:cNvPr id="19" name="图片 18"/>
          <p:cNvPicPr>
            <a:picLocks noChangeAspect="1"/>
          </p:cNvPicPr>
          <p:nvPr userDrawn="1"/>
        </p:nvPicPr>
        <p:blipFill>
          <a:blip r:embed="rId1">
            <a:extLst>
              <a:ext uri="{28A0092B-C50C-407E-A947-70E740481C1C}">
                <a14:useLocalDpi val="0"/>
              </a:ext>
            </a:extLst>
          </a:blip>
          <a:stretch>
            <a:fillRect/>
          </a:stretch>
        </p:blipFill>
        <p:spPr>
          <a:xfrm flipH="1">
            <a:off x="1354" y="0"/>
            <a:ext cx="9141291" cy="5143499"/>
          </a:xfrm>
          <a:prstGeom prst="rect">
            <a:avLst/>
          </a:prstGeom>
        </p:spPr>
      </p:pic>
      <p:sp>
        <p:nvSpPr>
          <p:cNvPr id="20" name="矩形 19"/>
          <p:cNvSpPr/>
          <p:nvPr userDrawn="1"/>
        </p:nvSpPr>
        <p:spPr>
          <a:xfrm>
            <a:off x="140677" y="753626"/>
            <a:ext cx="8862646" cy="425045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userDrawn="1"/>
        </p:nvSpPr>
        <p:spPr>
          <a:xfrm>
            <a:off x="615711" y="348292"/>
            <a:ext cx="1826141" cy="338554"/>
          </a:xfrm>
          <a:prstGeom prst="rect">
            <a:avLst/>
          </a:prstGeom>
          <a:noFill/>
        </p:spPr>
        <p:txBody>
          <a:bodyPr wrap="none" rtlCol="0">
            <a:spAutoFit/>
          </a:bodyPr>
          <a:lstStyle/>
          <a:p>
            <a:r>
              <a:rPr lang="zh-CN" altLang="en-US" sz="1600" smtClean="0">
                <a:solidFill>
                  <a:schemeClr val="bg1"/>
                </a:solidFill>
              </a:rPr>
              <a:t>新生儿低血糖定义</a:t>
            </a:r>
          </a:p>
        </p:txBody>
      </p:sp>
      <p:pic>
        <p:nvPicPr>
          <p:cNvPr id="2" name="图片 1"/>
          <p:cNvPicPr>
            <a:picLocks noChangeAspect="1"/>
          </p:cNvPicPr>
          <p:nvPr userDrawn="1"/>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flipH="1">
            <a:off x="172019" y="229646"/>
            <a:ext cx="541966" cy="541064"/>
          </a:xfrm>
          <a:prstGeom prst="rect">
            <a:avLst/>
          </a:prstGeom>
        </p:spPr>
      </p:pic>
    </p:spTree>
    <p:extLst>
      <p:ext uri="{BB962C8B-B14F-4D97-AF65-F5344CB8AC3E}">
        <p14:creationId val="967599375"/>
      </p:ext>
    </p:extLst>
  </p:cSld>
  <p:clrMapOvr>
    <a:masterClrMapping/>
  </p:clrMapOvr>
  <mc:AlternateContent>
    <mc:Choice Requires="p14">
      <p:transition spd="slow" p14:dur="1250">
        <p14:switch dir="r"/>
      </p:transition>
    </mc:Choice>
    <mc:Fallback>
      <p:transition spd="slow">
        <p:fade/>
      </p:transition>
    </mc:Fallback>
  </mc:AlternateContent>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9_节标题">
    <p:bg>
      <p:bgPr>
        <a:solidFill>
          <a:schemeClr val="bg1"/>
        </a:solidFill>
        <a:effectLst/>
      </p:bgPr>
    </p:bg>
    <p:spTree>
      <p:nvGrpSpPr>
        <p:cNvPr id="1" name=""/>
        <p:cNvGrpSpPr/>
        <p:nvPr/>
      </p:nvGrpSpPr>
      <p:grpSpPr>
        <a:xfrm>
          <a:off x="0" y="0"/>
          <a:ext cx="0" cy="0"/>
        </a:xfrm>
      </p:grpSpPr>
      <p:pic>
        <p:nvPicPr>
          <p:cNvPr id="19" name="图片 18"/>
          <p:cNvPicPr>
            <a:picLocks noChangeAspect="1"/>
          </p:cNvPicPr>
          <p:nvPr userDrawn="1"/>
        </p:nvPicPr>
        <p:blipFill>
          <a:blip r:embed="rId1">
            <a:extLst>
              <a:ext uri="{28A0092B-C50C-407E-A947-70E740481C1C}">
                <a14:useLocalDpi val="0"/>
              </a:ext>
            </a:extLst>
          </a:blip>
          <a:stretch>
            <a:fillRect/>
          </a:stretch>
        </p:blipFill>
        <p:spPr>
          <a:xfrm flipH="1">
            <a:off x="1354" y="0"/>
            <a:ext cx="9141291" cy="5143499"/>
          </a:xfrm>
          <a:prstGeom prst="rect">
            <a:avLst/>
          </a:prstGeom>
        </p:spPr>
      </p:pic>
      <p:sp>
        <p:nvSpPr>
          <p:cNvPr id="20" name="矩形 19"/>
          <p:cNvSpPr/>
          <p:nvPr userDrawn="1"/>
        </p:nvSpPr>
        <p:spPr>
          <a:xfrm>
            <a:off x="140677" y="753626"/>
            <a:ext cx="8862646" cy="425045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userDrawn="1"/>
        </p:nvSpPr>
        <p:spPr>
          <a:xfrm>
            <a:off x="615711" y="348292"/>
            <a:ext cx="1826141" cy="338554"/>
          </a:xfrm>
          <a:prstGeom prst="rect">
            <a:avLst/>
          </a:prstGeom>
          <a:noFill/>
        </p:spPr>
        <p:txBody>
          <a:bodyPr wrap="none" rtlCol="0">
            <a:spAutoFit/>
          </a:bodyPr>
          <a:lstStyle/>
          <a:p>
            <a:r>
              <a:rPr lang="zh-CN" altLang="en-US" sz="1600" smtClean="0">
                <a:solidFill>
                  <a:schemeClr val="bg1"/>
                </a:solidFill>
              </a:rPr>
              <a:t>新生儿低血糖病因</a:t>
            </a:r>
          </a:p>
        </p:txBody>
      </p:sp>
      <p:pic>
        <p:nvPicPr>
          <p:cNvPr id="2" name="图片 1"/>
          <p:cNvPicPr>
            <a:picLocks noChangeAspect="1"/>
          </p:cNvPicPr>
          <p:nvPr userDrawn="1"/>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flipH="1">
            <a:off x="172019" y="229646"/>
            <a:ext cx="541966" cy="541064"/>
          </a:xfrm>
          <a:prstGeom prst="rect">
            <a:avLst/>
          </a:prstGeom>
        </p:spPr>
      </p:pic>
    </p:spTree>
    <p:extLst>
      <p:ext uri="{BB962C8B-B14F-4D97-AF65-F5344CB8AC3E}">
        <p14:creationId val="303610472"/>
      </p:ext>
    </p:extLst>
  </p:cSld>
  <p:clrMapOvr>
    <a:masterClrMapping/>
  </p:clrMapOvr>
  <mc:AlternateContent>
    <mc:Choice Requires="p14">
      <p:transition spd="slow" p14:dur="1250">
        <p14:switch dir="r"/>
      </p:transition>
    </mc:Choice>
    <mc:Fallback>
      <p:transition spd="slow">
        <p:fade/>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0_节标题">
    <p:bg>
      <p:bgPr>
        <a:solidFill>
          <a:schemeClr val="bg1"/>
        </a:solidFill>
        <a:effectLst/>
      </p:bgPr>
    </p:bg>
    <p:spTree>
      <p:nvGrpSpPr>
        <p:cNvPr id="1" name=""/>
        <p:cNvGrpSpPr/>
        <p:nvPr/>
      </p:nvGrpSpPr>
      <p:grpSpPr>
        <a:xfrm>
          <a:off x="0" y="0"/>
          <a:ext cx="0" cy="0"/>
        </a:xfrm>
      </p:grpSpPr>
      <p:pic>
        <p:nvPicPr>
          <p:cNvPr id="19" name="图片 18"/>
          <p:cNvPicPr>
            <a:picLocks noChangeAspect="1"/>
          </p:cNvPicPr>
          <p:nvPr userDrawn="1"/>
        </p:nvPicPr>
        <p:blipFill>
          <a:blip r:embed="rId1">
            <a:extLst>
              <a:ext uri="{28A0092B-C50C-407E-A947-70E740481C1C}">
                <a14:useLocalDpi val="0"/>
              </a:ext>
            </a:extLst>
          </a:blip>
          <a:stretch>
            <a:fillRect/>
          </a:stretch>
        </p:blipFill>
        <p:spPr>
          <a:xfrm flipH="1">
            <a:off x="1354" y="0"/>
            <a:ext cx="9141291" cy="5143499"/>
          </a:xfrm>
          <a:prstGeom prst="rect">
            <a:avLst/>
          </a:prstGeom>
        </p:spPr>
      </p:pic>
      <p:sp>
        <p:nvSpPr>
          <p:cNvPr id="20" name="矩形 19"/>
          <p:cNvSpPr/>
          <p:nvPr userDrawn="1"/>
        </p:nvSpPr>
        <p:spPr>
          <a:xfrm>
            <a:off x="140677" y="753626"/>
            <a:ext cx="8862646" cy="425045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userDrawn="1"/>
        </p:nvSpPr>
        <p:spPr>
          <a:xfrm>
            <a:off x="615711" y="348292"/>
            <a:ext cx="1826141" cy="338554"/>
          </a:xfrm>
          <a:prstGeom prst="rect">
            <a:avLst/>
          </a:prstGeom>
          <a:noFill/>
        </p:spPr>
        <p:txBody>
          <a:bodyPr wrap="none" rtlCol="0">
            <a:spAutoFit/>
          </a:bodyPr>
          <a:lstStyle/>
          <a:p>
            <a:r>
              <a:rPr lang="zh-CN" altLang="en-US" sz="1600" smtClean="0">
                <a:solidFill>
                  <a:schemeClr val="bg1"/>
                </a:solidFill>
              </a:rPr>
              <a:t>新生儿低血糖表现</a:t>
            </a:r>
          </a:p>
        </p:txBody>
      </p:sp>
      <p:pic>
        <p:nvPicPr>
          <p:cNvPr id="2" name="图片 1"/>
          <p:cNvPicPr>
            <a:picLocks noChangeAspect="1"/>
          </p:cNvPicPr>
          <p:nvPr userDrawn="1"/>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flipH="1">
            <a:off x="172019" y="229646"/>
            <a:ext cx="541966" cy="541064"/>
          </a:xfrm>
          <a:prstGeom prst="rect">
            <a:avLst/>
          </a:prstGeom>
        </p:spPr>
      </p:pic>
    </p:spTree>
    <p:extLst>
      <p:ext uri="{BB962C8B-B14F-4D97-AF65-F5344CB8AC3E}">
        <p14:creationId val="2210077928"/>
      </p:ext>
    </p:extLst>
  </p:cSld>
  <p:clrMapOvr>
    <a:masterClrMapping/>
  </p:clrMapOvr>
  <mc:AlternateContent>
    <mc:Choice Requires="p14">
      <p:transition spd="slow" p14:dur="1250">
        <p14:switch dir="r"/>
      </p:transition>
    </mc:Choice>
    <mc:Fallback>
      <p:transition spd="slow">
        <p:fade/>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1_节标题">
    <p:bg>
      <p:bgPr>
        <a:solidFill>
          <a:schemeClr val="bg1"/>
        </a:solidFill>
        <a:effectLst/>
      </p:bgPr>
    </p:bg>
    <p:spTree>
      <p:nvGrpSpPr>
        <p:cNvPr id="1" name=""/>
        <p:cNvGrpSpPr/>
        <p:nvPr/>
      </p:nvGrpSpPr>
      <p:grpSpPr>
        <a:xfrm>
          <a:off x="0" y="0"/>
          <a:ext cx="0" cy="0"/>
        </a:xfrm>
      </p:grpSpPr>
      <p:pic>
        <p:nvPicPr>
          <p:cNvPr id="19" name="图片 18"/>
          <p:cNvPicPr>
            <a:picLocks noChangeAspect="1"/>
          </p:cNvPicPr>
          <p:nvPr userDrawn="1"/>
        </p:nvPicPr>
        <p:blipFill>
          <a:blip r:embed="rId1">
            <a:extLst>
              <a:ext uri="{28A0092B-C50C-407E-A947-70E740481C1C}">
                <a14:useLocalDpi val="0"/>
              </a:ext>
            </a:extLst>
          </a:blip>
          <a:stretch>
            <a:fillRect/>
          </a:stretch>
        </p:blipFill>
        <p:spPr>
          <a:xfrm flipH="1">
            <a:off x="1354" y="0"/>
            <a:ext cx="9141291" cy="5143499"/>
          </a:xfrm>
          <a:prstGeom prst="rect">
            <a:avLst/>
          </a:prstGeom>
        </p:spPr>
      </p:pic>
      <p:sp>
        <p:nvSpPr>
          <p:cNvPr id="20" name="矩形 19"/>
          <p:cNvSpPr/>
          <p:nvPr userDrawn="1"/>
        </p:nvSpPr>
        <p:spPr>
          <a:xfrm>
            <a:off x="140677" y="753626"/>
            <a:ext cx="8862646" cy="425045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userDrawn="1"/>
        </p:nvSpPr>
        <p:spPr>
          <a:xfrm>
            <a:off x="615711" y="348292"/>
            <a:ext cx="1826141" cy="338554"/>
          </a:xfrm>
          <a:prstGeom prst="rect">
            <a:avLst/>
          </a:prstGeom>
          <a:noFill/>
        </p:spPr>
        <p:txBody>
          <a:bodyPr wrap="none" rtlCol="0">
            <a:spAutoFit/>
          </a:bodyPr>
          <a:lstStyle/>
          <a:p>
            <a:r>
              <a:rPr lang="zh-CN" altLang="en-US" sz="1600" smtClean="0">
                <a:solidFill>
                  <a:schemeClr val="bg1"/>
                </a:solidFill>
              </a:rPr>
              <a:t>新生儿低血糖治疗</a:t>
            </a:r>
          </a:p>
        </p:txBody>
      </p:sp>
      <p:pic>
        <p:nvPicPr>
          <p:cNvPr id="2" name="图片 1"/>
          <p:cNvPicPr>
            <a:picLocks noChangeAspect="1"/>
          </p:cNvPicPr>
          <p:nvPr userDrawn="1"/>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flipH="1">
            <a:off x="172019" y="229646"/>
            <a:ext cx="541966" cy="541064"/>
          </a:xfrm>
          <a:prstGeom prst="rect">
            <a:avLst/>
          </a:prstGeom>
        </p:spPr>
      </p:pic>
    </p:spTree>
    <p:extLst>
      <p:ext uri="{BB962C8B-B14F-4D97-AF65-F5344CB8AC3E}">
        <p14:creationId val="3315510777"/>
      </p:ext>
    </p:extLst>
  </p:cSld>
  <p:clrMapOvr>
    <a:masterClrMapping/>
  </p:clrMapOvr>
  <mc:AlternateContent>
    <mc:Choice Requires="p14">
      <p:transition spd="slow" p14:dur="1250">
        <p14:switch dir="r"/>
      </p:transition>
    </mc:Choice>
    <mc:Fallback>
      <p:transition spd="slow">
        <p:fade/>
      </p:transition>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2_节标题">
    <p:bg>
      <p:bgPr>
        <a:solidFill>
          <a:schemeClr val="bg1"/>
        </a:solidFill>
        <a:effectLst/>
      </p:bgPr>
    </p:bg>
    <p:spTree>
      <p:nvGrpSpPr>
        <p:cNvPr id="1" name=""/>
        <p:cNvGrpSpPr/>
        <p:nvPr/>
      </p:nvGrpSpPr>
      <p:grpSpPr>
        <a:xfrm>
          <a:off x="0" y="0"/>
          <a:ext cx="0" cy="0"/>
        </a:xfrm>
      </p:grpSpPr>
      <p:pic>
        <p:nvPicPr>
          <p:cNvPr id="19" name="图片 18"/>
          <p:cNvPicPr>
            <a:picLocks noChangeAspect="1"/>
          </p:cNvPicPr>
          <p:nvPr userDrawn="1"/>
        </p:nvPicPr>
        <p:blipFill>
          <a:blip r:embed="rId1">
            <a:extLst>
              <a:ext uri="{28A0092B-C50C-407E-A947-70E740481C1C}">
                <a14:useLocalDpi val="0"/>
              </a:ext>
            </a:extLst>
          </a:blip>
          <a:stretch>
            <a:fillRect/>
          </a:stretch>
        </p:blipFill>
        <p:spPr>
          <a:xfrm flipH="1">
            <a:off x="1354" y="0"/>
            <a:ext cx="9141291" cy="5143499"/>
          </a:xfrm>
          <a:prstGeom prst="rect">
            <a:avLst/>
          </a:prstGeom>
        </p:spPr>
      </p:pic>
      <p:sp>
        <p:nvSpPr>
          <p:cNvPr id="20" name="矩形 19"/>
          <p:cNvSpPr/>
          <p:nvPr userDrawn="1"/>
        </p:nvSpPr>
        <p:spPr>
          <a:xfrm>
            <a:off x="140677" y="753626"/>
            <a:ext cx="8862646" cy="425045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userDrawn="1"/>
        </p:nvSpPr>
        <p:spPr>
          <a:xfrm>
            <a:off x="615711" y="348292"/>
            <a:ext cx="2031325" cy="338554"/>
          </a:xfrm>
          <a:prstGeom prst="rect">
            <a:avLst/>
          </a:prstGeom>
          <a:noFill/>
        </p:spPr>
        <p:txBody>
          <a:bodyPr wrap="none" rtlCol="0">
            <a:spAutoFit/>
          </a:bodyPr>
          <a:lstStyle/>
          <a:p>
            <a:r>
              <a:rPr lang="zh-CN" altLang="en-US" sz="1600" smtClean="0">
                <a:solidFill>
                  <a:schemeClr val="bg1"/>
                </a:solidFill>
              </a:rPr>
              <a:t>新生儿低血糖脑损伤</a:t>
            </a:r>
          </a:p>
        </p:txBody>
      </p:sp>
      <p:pic>
        <p:nvPicPr>
          <p:cNvPr id="2" name="图片 1"/>
          <p:cNvPicPr>
            <a:picLocks noChangeAspect="1"/>
          </p:cNvPicPr>
          <p:nvPr userDrawn="1"/>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flipH="1">
            <a:off x="172019" y="229646"/>
            <a:ext cx="541966" cy="541064"/>
          </a:xfrm>
          <a:prstGeom prst="rect">
            <a:avLst/>
          </a:prstGeom>
        </p:spPr>
      </p:pic>
    </p:spTree>
    <p:extLst>
      <p:ext uri="{BB962C8B-B14F-4D97-AF65-F5344CB8AC3E}">
        <p14:creationId val="3031130792"/>
      </p:ext>
    </p:extLst>
  </p:cSld>
  <p:clrMapOvr>
    <a:masterClrMapping/>
  </p:clrMapOvr>
  <mc:AlternateContent>
    <mc:Choice Requires="p14">
      <p:transition spd="slow" p14:dur="1250">
        <p14:switch dir="r"/>
      </p:transition>
    </mc:Choice>
    <mc:Fallback>
      <p:transition spd="slow">
        <p:fade/>
      </p:transition>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3_节标题">
    <p:bg>
      <p:bgPr>
        <a:solidFill>
          <a:schemeClr val="bg1"/>
        </a:solidFill>
        <a:effectLst/>
      </p:bgPr>
    </p:bg>
    <p:spTree>
      <p:nvGrpSpPr>
        <p:cNvPr id="1" name=""/>
        <p:cNvGrpSpPr/>
        <p:nvPr/>
      </p:nvGrpSpPr>
      <p:grpSpPr>
        <a:xfrm>
          <a:off x="0" y="0"/>
          <a:ext cx="0" cy="0"/>
        </a:xfrm>
      </p:grpSpPr>
      <p:pic>
        <p:nvPicPr>
          <p:cNvPr id="19" name="图片 18"/>
          <p:cNvPicPr>
            <a:picLocks noChangeAspect="1"/>
          </p:cNvPicPr>
          <p:nvPr userDrawn="1"/>
        </p:nvPicPr>
        <p:blipFill>
          <a:blip r:embed="rId1">
            <a:extLst>
              <a:ext uri="{28A0092B-C50C-407E-A947-70E740481C1C}">
                <a14:useLocalDpi val="0"/>
              </a:ext>
            </a:extLst>
          </a:blip>
          <a:stretch>
            <a:fillRect/>
          </a:stretch>
        </p:blipFill>
        <p:spPr>
          <a:xfrm flipH="1">
            <a:off x="1354" y="0"/>
            <a:ext cx="9141291" cy="5143499"/>
          </a:xfrm>
          <a:prstGeom prst="rect">
            <a:avLst/>
          </a:prstGeom>
        </p:spPr>
      </p:pic>
      <p:sp>
        <p:nvSpPr>
          <p:cNvPr id="20" name="矩形 19"/>
          <p:cNvSpPr/>
          <p:nvPr userDrawn="1"/>
        </p:nvSpPr>
        <p:spPr>
          <a:xfrm>
            <a:off x="140677" y="753626"/>
            <a:ext cx="8862646" cy="425045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694729137"/>
      </p:ext>
    </p:extLst>
  </p:cSld>
  <p:clrMapOvr>
    <a:masterClrMapping/>
  </p:clrMapOvr>
  <mc:AlternateContent>
    <mc:Choice Requires="p14">
      <p:transition spd="slow" p14:dur="1250">
        <p14:switch dir="r"/>
      </p:transition>
    </mc:Choice>
    <mc:Fallback>
      <p:transition spd="slow">
        <p:fade/>
      </p:transition>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18627657"/>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17976473"/>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8.xml" Type="http://schemas.openxmlformats.org/officeDocument/2006/relationships/slideLayout"/><Relationship Id="rId10" Target="../slideLayouts/slideLayout17.xml" Type="http://schemas.openxmlformats.org/officeDocument/2006/relationships/slideLayout"/><Relationship Id="rId11" Target="../slideLayouts/slideLayout18.xml" Type="http://schemas.openxmlformats.org/officeDocument/2006/relationships/slideLayout"/><Relationship Id="rId12" Target="../theme/theme2.xml" Type="http://schemas.openxmlformats.org/officeDocument/2006/relationships/theme"/><Relationship Id="rId2" Target="../slideLayouts/slideLayout9.xml" Type="http://schemas.openxmlformats.org/officeDocument/2006/relationships/slideLayout"/><Relationship Id="rId3" Target="../slideLayouts/slideLayout10.xml" Type="http://schemas.openxmlformats.org/officeDocument/2006/relationships/slideLayout"/><Relationship Id="rId4" Target="../slideLayouts/slideLayout11.xml" Type="http://schemas.openxmlformats.org/officeDocument/2006/relationships/slideLayout"/><Relationship Id="rId5" Target="../slideLayouts/slideLayout12.xml" Type="http://schemas.openxmlformats.org/officeDocument/2006/relationships/slideLayout"/><Relationship Id="rId6" Target="../slideLayouts/slideLayout13.xml" Type="http://schemas.openxmlformats.org/officeDocument/2006/relationships/slideLayout"/><Relationship Id="rId7" Target="../slideLayouts/slideLayout14.xml" Type="http://schemas.openxmlformats.org/officeDocument/2006/relationships/slideLayout"/><Relationship Id="rId8" Target="../slideLayouts/slideLayout15.xml" Type="http://schemas.openxmlformats.org/officeDocument/2006/relationships/slideLayout"/><Relationship Id="rId9" Target="../slideLayouts/slideLayout16.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CEB1B6A-AEF1-4ACD-BD61-958570690F55}" type="datetimeFigureOut">
              <a:rPr lang="zh-CN" altLang="en-US" smtClean="0"/>
              <a:t>2020/12/9</a:t>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B6CB991-6BD3-42F2-8A94-1903E9425430}" type="slidenum">
              <a:rPr lang="zh-CN" altLang="en-US" smtClean="0"/>
              <a:t>‹#›</a:t>
            </a:fld>
            <a:endParaRPr lang="zh-CN" altLang="en-US"/>
          </a:p>
        </p:txBody>
      </p:sp>
    </p:spTree>
    <p:extLst>
      <p:ext uri="{BB962C8B-B14F-4D97-AF65-F5344CB8AC3E}">
        <p14:creationId val="3420558747"/>
      </p:ext>
    </p:extLst>
  </p:cSld>
  <p:clrMap bg1="lt1" tx1="dk1" bg2="lt2" tx2="dk2" accent1="accent1" accent2="accent2" accent3="accent3" accent4="accent4" accent5="accent5" accent6="accent6" hlink="hlink" folHlink="folHlink"/>
  <p:sldLayoutIdLst>
    <p:sldLayoutId id="2147483703" r:id="rId1"/>
    <p:sldLayoutId id="2147483733" r:id="rId2"/>
    <p:sldLayoutId id="2147483739" r:id="rId3"/>
    <p:sldLayoutId id="2147483740" r:id="rId4"/>
    <p:sldLayoutId id="2147483741" r:id="rId5"/>
    <p:sldLayoutId id="2147483742" r:id="rId6"/>
    <p:sldLayoutId id="2147483743" r:id="rId7"/>
  </p:sldLayoutIdLst>
  <mc:AlternateContent>
    <mc:Choice Requires="p14">
      <p:transition spd="slow" p14:dur="1250">
        <p14:switch dir="r"/>
      </p:transition>
    </mc:Choice>
    <mc:Fallback>
      <p:transition spd="slow">
        <p:fade/>
      </p:transition>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00223592"/>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3.png" Type="http://schemas.openxmlformats.org/officeDocument/2006/relationships/image"/><Relationship Id="rId3" Target="../media/image4.png" Type="http://schemas.openxmlformats.org/officeDocument/2006/relationships/image"/><Relationship Id="rId4" Target="../media/image5.png" Type="http://schemas.openxmlformats.org/officeDocument/2006/relationships/image"/><Relationship Id="rId5" Target="../tags/tag1.xml" Type="http://schemas.openxmlformats.org/officeDocument/2006/relationships/tags"/></Relationships>
</file>

<file path=ppt/slides/_rels/slide10.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6.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7.png" Type="http://schemas.openxmlformats.org/officeDocument/2006/relationships/image"/><Relationship Id="rId3" Target="../media/image8.png" Type="http://schemas.openxmlformats.org/officeDocument/2006/relationships/image"/><Relationship Id="rId4" Target="../tags/tag5.xml" Type="http://schemas.openxmlformats.org/officeDocument/2006/relationships/tags"/></Relationships>
</file>

<file path=ppt/slides/_rels/slide12.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7.xml" Type="http://schemas.openxmlformats.org/officeDocument/2006/relationships/notesSlide"/><Relationship Id="rId3" Target="../media/image13.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8.xml" Type="http://schemas.openxmlformats.org/officeDocument/2006/relationships/notesSlide"/><Relationship Id="rId3" Target="../media/image14.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9.xml" Type="http://schemas.openxmlformats.org/officeDocument/2006/relationships/notesSlide"/><Relationship Id="rId3" Target="../media/image15.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0.xml" Type="http://schemas.openxmlformats.org/officeDocument/2006/relationships/notesSlide"/><Relationship Id="rId3" Target="../media/image16.png" Type="http://schemas.openxmlformats.org/officeDocument/2006/relationships/image"/><Relationship Id="rId4" Target="../media/image17.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7.png" Type="http://schemas.openxmlformats.org/officeDocument/2006/relationships/image"/><Relationship Id="rId3" Target="../media/image8.png" Type="http://schemas.openxmlformats.org/officeDocument/2006/relationships/image"/><Relationship Id="rId4" Target="../tags/tag6.xml" Type="http://schemas.openxmlformats.org/officeDocument/2006/relationships/tags"/></Relationships>
</file>

<file path=ppt/slides/_rels/slide17.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1.xml" Type="http://schemas.openxmlformats.org/officeDocument/2006/relationships/notesSlide"/><Relationship Id="rId3" Target="../media/image18.pn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2.xml" Type="http://schemas.openxmlformats.org/officeDocument/2006/relationships/notesSlide"/><Relationship Id="rId3" Target="../media/image19.pn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5.xml" Type="http://schemas.openxmlformats.org/officeDocument/2006/relationships/slideLayout"/><Relationship Id="rId2" Target="../tags/tag7.xml" Type="http://schemas.openxmlformats.org/officeDocument/2006/relationships/tags"/></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6.png" Type="http://schemas.openxmlformats.org/officeDocument/2006/relationships/image"/><Relationship Id="rId3" Target="../tags/tag2.xml" Type="http://schemas.openxmlformats.org/officeDocument/2006/relationships/tags"/></Relationships>
</file>

<file path=ppt/slides/_rels/slide20.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7.png" Type="http://schemas.openxmlformats.org/officeDocument/2006/relationships/image"/><Relationship Id="rId3" Target="../media/image8.png" Type="http://schemas.openxmlformats.org/officeDocument/2006/relationships/image"/><Relationship Id="rId4" Target="../tags/tag8.xml" Type="http://schemas.openxmlformats.org/officeDocument/2006/relationships/tags"/></Relationships>
</file>

<file path=ppt/slides/_rels/slide21.xml.rels><?xml version="1.0" encoding="UTF-8" standalone="yes"?><Relationships xmlns="http://schemas.openxmlformats.org/package/2006/relationships"><Relationship Id="rId1" Target="../slideLayouts/slideLayout6.xml" Type="http://schemas.openxmlformats.org/officeDocument/2006/relationships/slideLayout"/><Relationship Id="rId2" Target="../tags/tag9.xml" Type="http://schemas.openxmlformats.org/officeDocument/2006/relationships/tags"/></Relationships>
</file>

<file path=ppt/slides/_rels/slide22.xml.rels><?xml version="1.0" encoding="UTF-8" standalone="yes"?><Relationships xmlns="http://schemas.openxmlformats.org/package/2006/relationships"><Relationship Id="rId1" Target="../slideLayouts/slideLayout6.xml" Type="http://schemas.openxmlformats.org/officeDocument/2006/relationships/slideLayout"/><Relationship Id="rId2" Target="../tags/tag10.xml" Type="http://schemas.openxmlformats.org/officeDocument/2006/relationships/tags"/></Relationships>
</file>

<file path=ppt/slides/_rels/slide23.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3.png" Type="http://schemas.openxmlformats.org/officeDocument/2006/relationships/image"/><Relationship Id="rId3" Target="../media/image4.png" Type="http://schemas.openxmlformats.org/officeDocument/2006/relationships/image"/><Relationship Id="rId4" Target="../media/image5.png" Type="http://schemas.openxmlformats.org/officeDocument/2006/relationships/image"/><Relationship Id="rId5" Target="../tags/tag11.xml" Type="http://schemas.openxmlformats.org/officeDocument/2006/relationships/tags"/></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7.png" Type="http://schemas.openxmlformats.org/officeDocument/2006/relationships/image"/><Relationship Id="rId3" Target="../media/image8.png" Type="http://schemas.openxmlformats.org/officeDocument/2006/relationships/image"/><Relationship Id="rId4" Target="../tags/tag3.xml" Type="http://schemas.openxmlformats.org/officeDocument/2006/relationships/tags"/></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 Id="rId3" Target="../media/image9.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 Id="rId3" Target="../media/image10.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7.png" Type="http://schemas.openxmlformats.org/officeDocument/2006/relationships/image"/><Relationship Id="rId3" Target="../media/image8.png" Type="http://schemas.openxmlformats.org/officeDocument/2006/relationships/image"/><Relationship Id="rId4" Target="../tags/tag4.xml" Type="http://schemas.openxmlformats.org/officeDocument/2006/relationships/tags"/></Relationships>
</file>

<file path=ppt/slides/_rels/slide8.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4.xml" Type="http://schemas.openxmlformats.org/officeDocument/2006/relationships/notesSlide"/><Relationship Id="rId3" Target="../media/image11.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5.xml" Type="http://schemas.openxmlformats.org/officeDocument/2006/relationships/notesSlide"/><Relationship Id="rId3" Target="../media/image12.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4" name="直角三角形 9"/>
          <p:cNvSpPr/>
          <p:nvPr/>
        </p:nvSpPr>
        <p:spPr>
          <a:xfrm>
            <a:off x="0" y="3786576"/>
            <a:ext cx="9144000" cy="1366759"/>
          </a:xfrm>
          <a:custGeom>
            <a:gdLst>
              <a:gd fmla="*/ 0 w 9144000" name="connsiteX0"/>
              <a:gd fmla="*/ 1211453 h 1211453" name="connsiteY0"/>
              <a:gd fmla="*/ 0 w 9144000" name="connsiteX1"/>
              <a:gd fmla="*/ 11303 h 1211453" name="connsiteY1"/>
              <a:gd fmla="*/ 3707841 w 9144000" name="connsiteX2"/>
              <a:gd fmla="*/ 750485 h 1211453" name="connsiteY2"/>
              <a:gd fmla="*/ 9144000 w 9144000" name="connsiteX3"/>
              <a:gd fmla="*/ 1211453 h 1211453" name="connsiteY3"/>
              <a:gd fmla="*/ 0 w 9144000" name="connsiteX4"/>
              <a:gd fmla="*/ 1211453 h 1211453"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11453" w="9144000">
                <a:moveTo>
                  <a:pt x="0" y="1211453"/>
                </a:moveTo>
                <a:lnTo>
                  <a:pt x="0" y="11303"/>
                </a:lnTo>
                <a:cubicBezTo>
                  <a:pt x="639745" y="-129165"/>
                  <a:pt x="1698170" y="1092548"/>
                  <a:pt x="3707841" y="750485"/>
                </a:cubicBezTo>
                <a:cubicBezTo>
                  <a:pt x="5717512" y="408422"/>
                  <a:pt x="8500906" y="719503"/>
                  <a:pt x="9144000" y="1211453"/>
                </a:cubicBezTo>
                <a:lnTo>
                  <a:pt x="0" y="1211453"/>
                </a:lnTo>
                <a:close/>
              </a:path>
            </a:pathLst>
          </a:cu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文本框 32"/>
          <p:cNvSpPr txBox="1"/>
          <p:nvPr/>
        </p:nvSpPr>
        <p:spPr>
          <a:xfrm>
            <a:off x="4419602" y="1191220"/>
            <a:ext cx="4419600" cy="1737360"/>
          </a:xfrm>
          <a:prstGeom prst="rect">
            <a:avLst/>
          </a:prstGeom>
          <a:noFill/>
          <a:ln>
            <a:noFill/>
          </a:ln>
          <a:effectLst>
            <a:outerShdw algn="ctr" blurRad="44450" dir="5400000" dist="27940">
              <a:srgbClr val="000000">
                <a:alpha val="32000"/>
              </a:srgbClr>
            </a:outerShdw>
          </a:effectLst>
          <a:scene3d>
            <a:camera prst="orthographicFront">
              <a:rot lat="0" lon="0" rev="0"/>
            </a:camera>
            <a:lightRig dir="t" rig="balanced">
              <a:rot lat="0" lon="0" rev="8700000"/>
            </a:lightRig>
          </a:scene3d>
          <a:sp3d>
            <a:bevelT h="38100" w="190500"/>
          </a:sp3d>
        </p:spPr>
        <p:txBody>
          <a:bodyPr rtlCol="0" wrap="square">
            <a:spAutoFit/>
          </a:bodyPr>
          <a:lstStyle/>
          <a:p>
            <a:r>
              <a:rPr altLang="en-US" lang="zh-CN" smtClean="0" spc="300" sz="5400">
                <a:ln w="12700">
                  <a:solidFill>
                    <a:schemeClr val="accent1">
                      <a:lumMod val="75000"/>
                    </a:schemeClr>
                  </a:solidFill>
                  <a:prstDash val="solid"/>
                </a:ln>
                <a:solidFill>
                  <a:srgbClr val="FFFFFF"/>
                </a:solidFill>
                <a:effectLst>
                  <a:outerShdw algn="tl" blurRad="38100" dir="5400000" dist="22860" rotWithShape="0">
                    <a:srgbClr val="000000">
                      <a:alpha val="30000"/>
                    </a:srgbClr>
                  </a:outerShdw>
                </a:effectLst>
                <a:latin charset="-122" panose="00020600040101010101" pitchFamily="18" typeface="汉仪旗黑X1-95W"/>
                <a:ea charset="-122" panose="00020600040101010101" pitchFamily="18" typeface="汉仪旗黑X1-95W"/>
              </a:rPr>
              <a:t>新生儿低血糖</a:t>
            </a:r>
          </a:p>
        </p:txBody>
      </p:sp>
      <p:sp>
        <p:nvSpPr>
          <p:cNvPr id="12" name="文本框 11"/>
          <p:cNvSpPr txBox="1"/>
          <p:nvPr/>
        </p:nvSpPr>
        <p:spPr>
          <a:xfrm>
            <a:off x="4468677" y="3071396"/>
            <a:ext cx="3379923" cy="335280"/>
          </a:xfrm>
          <a:prstGeom prst="rect">
            <a:avLst/>
          </a:prstGeom>
          <a:noFill/>
        </p:spPr>
        <p:txBody>
          <a:bodyPr rtlCol="0" wrap="square">
            <a:spAutoFit/>
          </a:bodyPr>
          <a:lstStyle/>
          <a:p>
            <a:r>
              <a:rPr altLang="en-US" lang="zh-CN" smtClean="0" sz="1600">
                <a:solidFill>
                  <a:schemeClr val="bg1"/>
                </a:solidFill>
                <a:latin typeface="+mn-ea"/>
              </a:rPr>
              <a:t>宣讲人：优页PPT   时间：202X.XX</a:t>
            </a:r>
          </a:p>
        </p:txBody>
      </p:sp>
      <p:grpSp>
        <p:nvGrpSpPr>
          <p:cNvPr id="5" name="组合 4"/>
          <p:cNvGrpSpPr/>
          <p:nvPr/>
        </p:nvGrpSpPr>
        <p:grpSpPr>
          <a:xfrm>
            <a:off x="88699" y="393074"/>
            <a:ext cx="4699397" cy="4236076"/>
            <a:chOff x="-76200" y="285750"/>
            <a:chExt cx="5085443" cy="4584061"/>
          </a:xfrm>
        </p:grpSpPr>
        <p:sp>
          <p:nvSpPr>
            <p:cNvPr id="4" name="椭圆 3"/>
            <p:cNvSpPr/>
            <p:nvPr/>
          </p:nvSpPr>
          <p:spPr>
            <a:xfrm>
              <a:off x="1191359" y="1407697"/>
              <a:ext cx="2550324" cy="2550324"/>
            </a:xfrm>
            <a:prstGeom prst="ellipse">
              <a:avLst/>
            </a:prstGeom>
            <a:solidFill>
              <a:schemeClr val="bg1">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2" name="图片 1"/>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76200" y="285750"/>
              <a:ext cx="5085443" cy="4584061"/>
            </a:xfrm>
            <a:prstGeom prst="rect">
              <a:avLst/>
            </a:prstGeom>
          </p:spPr>
        </p:pic>
      </p:grpSp>
      <p:sp>
        <p:nvSpPr>
          <p:cNvPr id="8" name="文本框 7"/>
          <p:cNvSpPr txBox="1"/>
          <p:nvPr/>
        </p:nvSpPr>
        <p:spPr>
          <a:xfrm>
            <a:off x="4433835" y="2571750"/>
            <a:ext cx="4191000" cy="435864"/>
          </a:xfrm>
          <a:prstGeom prst="rect">
            <a:avLst/>
          </a:prstGeom>
          <a:noFill/>
        </p:spPr>
        <p:txBody>
          <a:bodyPr rtlCol="0" wrap="square">
            <a:spAutoFit/>
          </a:bodyPr>
          <a:lstStyle/>
          <a:p>
            <a:r>
              <a:rPr altLang="zh-CN" lang="en-US" sz="1130">
                <a:solidFill>
                  <a:schemeClr val="bg1"/>
                </a:solidFill>
                <a:latin typeface="+mn-ea"/>
              </a:rPr>
              <a:t>neonatal hypoglycemia neonatal hypoglycemia neonatal hypoglycemia neonatal hypoglycemia</a:t>
            </a:r>
          </a:p>
        </p:txBody>
      </p:sp>
      <p:sp>
        <p:nvSpPr>
          <p:cNvPr id="7" name="矩形 6"/>
          <p:cNvSpPr/>
          <p:nvPr/>
        </p:nvSpPr>
        <p:spPr>
          <a:xfrm>
            <a:off x="4537203" y="2126218"/>
            <a:ext cx="3962400" cy="365760"/>
          </a:xfrm>
          <a:prstGeom prst="rect">
            <a:avLst/>
          </a:prstGeom>
          <a:solidFill>
            <a:schemeClr val="bg1"/>
          </a:solidFill>
        </p:spPr>
        <p:txBody>
          <a:bodyPr wrap="square">
            <a:spAutoFit/>
          </a:bodyPr>
          <a:lstStyle/>
          <a:p>
            <a:pPr algn="r"/>
            <a:r>
              <a:rPr altLang="en-US" lang="zh-CN" smtClean="0" spc="900">
                <a:solidFill>
                  <a:schemeClr val="accent1">
                    <a:lumMod val="75000"/>
                  </a:schemeClr>
                </a:solidFill>
                <a:latin typeface="+mn-ea"/>
              </a:rPr>
              <a:t>新生儿安全护理健康成长</a:t>
            </a:r>
          </a:p>
        </p:txBody>
      </p:sp>
      <p:pic>
        <p:nvPicPr>
          <p:cNvPr id="9" name="图片 8"/>
          <p:cNvPicPr>
            <a:picLocks noChangeAspect="1"/>
          </p:cNvPicPr>
          <p:nvPr/>
        </p:nvPicPr>
        <p:blipFill>
          <a:blip r:embed="rId3">
            <a:extLst>
              <a:ext uri="{BEBA8EAE-BF5A-486C-A8C5-ECC9F3942E4B}">
                <a14:imgProps>
                  <a14:imgLayer xmlns:d3p1="http://schemas.openxmlformats.org/officeDocument/2006/relationships" d3p1:embed="">
                    <a14:imgEffect>
                      <a14:colorTemperature colorTemp="4700"/>
                    </a14:imgEffect>
                    <a14:imgEffect>
                      <a14:saturation sat="400000"/>
                    </a14:imgEffect>
                    <a14:imgEffect>
                      <a14:brightnessContrast contrast="20000"/>
                    </a14:imgEffect>
                  </a14:imgLayer>
                </a14:imgProps>
              </a:ext>
              <a:ext uri="{28A0092B-C50C-407E-A947-70E740481C1C}">
                <a14:useLocalDpi val="0"/>
              </a:ext>
            </a:extLst>
          </a:blip>
          <a:srcRect b="8984" l="14250" r="8008" t="13274"/>
          <a:stretch>
            <a:fillRect/>
          </a:stretch>
        </p:blipFill>
        <p:spPr>
          <a:xfrm flipH="1">
            <a:off x="457194" y="2774423"/>
            <a:ext cx="2091125" cy="2091126"/>
          </a:xfrm>
          <a:prstGeom prst="rect">
            <a:avLst/>
          </a:prstGeom>
        </p:spPr>
      </p:pic>
      <p:sp>
        <p:nvSpPr>
          <p:cNvPr id="16" name="任意多边形 15"/>
          <p:cNvSpPr/>
          <p:nvPr/>
        </p:nvSpPr>
        <p:spPr>
          <a:xfrm flipH="1">
            <a:off x="0" y="4222163"/>
            <a:ext cx="9144000" cy="921337"/>
          </a:xfrm>
          <a:custGeom>
            <a:gdLst>
              <a:gd fmla="*/ 156236 w 9144000" name="connsiteX0"/>
              <a:gd fmla="*/ 163 h 921337" name="connsiteY0"/>
              <a:gd fmla="*/ 0 w 9144000" name="connsiteX1"/>
              <a:gd fmla="*/ 8596 h 921337" name="connsiteY1"/>
              <a:gd fmla="*/ 0 w 9144000" name="connsiteX2"/>
              <a:gd fmla="*/ 921337 h 921337" name="connsiteY2"/>
              <a:gd fmla="*/ 9144000 w 9144000" name="connsiteX3"/>
              <a:gd fmla="*/ 921337 h 921337" name="connsiteY3"/>
              <a:gd fmla="*/ 9144000 w 9144000" name="connsiteX4"/>
              <a:gd fmla="*/ 539370 h 921337" name="connsiteY4"/>
              <a:gd fmla="*/ 9143699 w 9144000" name="connsiteX5"/>
              <a:gd fmla="*/ 539344 h 921337" name="connsiteY5"/>
              <a:gd fmla="*/ 4634801 w 9144000" name="connsiteX6"/>
              <a:gd fmla="*/ 570761 h 921337" name="connsiteY6"/>
              <a:gd fmla="*/ 156236 w 9144000" name="connsiteX7"/>
              <a:gd fmla="*/ 163 h 921337"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921337" w="9144000">
                <a:moveTo>
                  <a:pt x="156236" y="163"/>
                </a:moveTo>
                <a:cubicBezTo>
                  <a:pt x="102005" y="-711"/>
                  <a:pt x="49980" y="1920"/>
                  <a:pt x="0" y="8596"/>
                </a:cubicBezTo>
                <a:lnTo>
                  <a:pt x="0" y="921337"/>
                </a:lnTo>
                <a:lnTo>
                  <a:pt x="9144000" y="921337"/>
                </a:lnTo>
                <a:lnTo>
                  <a:pt x="9144000" y="539370"/>
                </a:lnTo>
                <a:lnTo>
                  <a:pt x="9143699" y="539344"/>
                </a:lnTo>
                <a:cubicBezTo>
                  <a:pt x="7766914" y="435265"/>
                  <a:pt x="6047851" y="424428"/>
                  <a:pt x="4634801" y="570761"/>
                </a:cubicBezTo>
                <a:cubicBezTo>
                  <a:pt x="2279718" y="814648"/>
                  <a:pt x="969705" y="13264"/>
                  <a:pt x="156236" y="163"/>
                </a:cubicBezTo>
                <a:close/>
              </a:path>
            </a:pathLst>
          </a:custGeom>
          <a:solidFill>
            <a:srgbClr val="0186F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7" name="图片 16"/>
          <p:cNvPicPr>
            <a:picLocks noChangeAspect="1"/>
          </p:cNvPicPr>
          <p:nvPr/>
        </p:nvPicPr>
        <p:blipFill>
          <a:blip r:embed="rId4">
            <a:extLst>
              <a:ext uri="{BEBA8EAE-BF5A-486C-A8C5-ECC9F3942E4B}">
                <a14:imgProps>
                  <a14:imgLayer xmlns:d3p1="http://schemas.openxmlformats.org/officeDocument/2006/relationships" d3p1:embed="">
                    <a14:imgEffect>
                      <a14:brightnessContrast bright="20000" contrast="20000"/>
                    </a14:imgEffect>
                  </a14:imgLayer>
                </a14:imgProps>
              </a:ext>
            </a:extLst>
          </a:blip>
          <a:stretch>
            <a:fillRect/>
          </a:stretch>
        </p:blipFill>
        <p:spPr>
          <a:xfrm>
            <a:off x="6530154" y="3181350"/>
            <a:ext cx="2170364" cy="1987468"/>
          </a:xfrm>
          <a:prstGeom prst="rect">
            <a:avLst/>
          </a:prstGeom>
        </p:spPr>
      </p:pic>
      <p:grpSp>
        <p:nvGrpSpPr>
          <p:cNvPr id="19" name="组合 18"/>
          <p:cNvGrpSpPr/>
          <p:nvPr/>
        </p:nvGrpSpPr>
        <p:grpSpPr>
          <a:xfrm>
            <a:off x="3886200" y="3562350"/>
            <a:ext cx="2849807" cy="655642"/>
            <a:chOff x="3825844" y="3623767"/>
            <a:chExt cx="2849807" cy="655642"/>
          </a:xfrm>
        </p:grpSpPr>
        <p:sp>
          <p:nvSpPr>
            <p:cNvPr id="18" name="椭圆 17"/>
            <p:cNvSpPr/>
            <p:nvPr/>
          </p:nvSpPr>
          <p:spPr>
            <a:xfrm flipH="1">
              <a:off x="6529335" y="3921195"/>
              <a:ext cx="146316" cy="146316"/>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椭圆 19"/>
            <p:cNvSpPr/>
            <p:nvPr/>
          </p:nvSpPr>
          <p:spPr>
            <a:xfrm>
              <a:off x="5475643" y="4037540"/>
              <a:ext cx="241869" cy="241869"/>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椭圆 20"/>
            <p:cNvSpPr/>
            <p:nvPr/>
          </p:nvSpPr>
          <p:spPr>
            <a:xfrm>
              <a:off x="5841378" y="3623767"/>
              <a:ext cx="236108" cy="236108"/>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椭圆 21"/>
            <p:cNvSpPr/>
            <p:nvPr/>
          </p:nvSpPr>
          <p:spPr>
            <a:xfrm>
              <a:off x="4476873" y="3717890"/>
              <a:ext cx="388236" cy="388236"/>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椭圆 22"/>
            <p:cNvSpPr/>
            <p:nvPr/>
          </p:nvSpPr>
          <p:spPr>
            <a:xfrm flipH="1">
              <a:off x="5320273" y="3717586"/>
              <a:ext cx="146316" cy="146316"/>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椭圆 23"/>
            <p:cNvSpPr/>
            <p:nvPr/>
          </p:nvSpPr>
          <p:spPr>
            <a:xfrm flipH="1">
              <a:off x="3825844" y="3918857"/>
              <a:ext cx="146316" cy="146316"/>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custDataLst>
      <p:tags r:id="rId5"/>
    </p:custDataLst>
    <p:extLst>
      <p:ext uri="{BB962C8B-B14F-4D97-AF65-F5344CB8AC3E}">
        <p14:creationId val="311902616"/>
      </p:ext>
    </p:extLst>
  </p:cSld>
  <p:clrMapOvr>
    <a:masterClrMapping/>
  </p:clrMapOvr>
  <mc:AlternateContent>
    <mc:Choice Requires="p14">
      <p:transition advClick="0" p14:dur="0"/>
    </mc:Choice>
    <mc:Fallback>
      <p:transition advClick="0"/>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14"/>
                                        </p:tgtEl>
                                        <p:attrNameLst>
                                          <p:attrName>style.visibility</p:attrName>
                                        </p:attrNameLst>
                                      </p:cBhvr>
                                      <p:to>
                                        <p:strVal val="visible"/>
                                      </p:to>
                                    </p:set>
                                    <p:animEffect filter="wipe(left)" transition="in">
                                      <p:cBhvr>
                                        <p:cTn dur="500" id="7"/>
                                        <p:tgtEl>
                                          <p:spTgt spid="14"/>
                                        </p:tgtEl>
                                      </p:cBhvr>
                                    </p:animEffect>
                                  </p:childTnLst>
                                </p:cTn>
                              </p:par>
                              <p:par>
                                <p:cTn fill="hold" grpId="0" id="8" nodeType="withEffect" presetClass="entr" presetID="22" presetSubtype="2">
                                  <p:stCondLst>
                                    <p:cond delay="0"/>
                                  </p:stCondLst>
                                  <p:childTnLst>
                                    <p:set>
                                      <p:cBhvr>
                                        <p:cTn dur="1" fill="hold" id="9">
                                          <p:stCondLst>
                                            <p:cond delay="0"/>
                                          </p:stCondLst>
                                        </p:cTn>
                                        <p:tgtEl>
                                          <p:spTgt spid="16"/>
                                        </p:tgtEl>
                                        <p:attrNameLst>
                                          <p:attrName>style.visibility</p:attrName>
                                        </p:attrNameLst>
                                      </p:cBhvr>
                                      <p:to>
                                        <p:strVal val="visible"/>
                                      </p:to>
                                    </p:set>
                                    <p:animEffect filter="wipe(right)" transition="in">
                                      <p:cBhvr>
                                        <p:cTn dur="500" id="10"/>
                                        <p:tgtEl>
                                          <p:spTgt spid="16"/>
                                        </p:tgtEl>
                                      </p:cBhvr>
                                    </p:animEffect>
                                  </p:childTnLst>
                                </p:cTn>
                              </p:par>
                            </p:childTnLst>
                          </p:cTn>
                        </p:par>
                      </p:childTnLst>
                    </p:cTn>
                  </p:par>
                  <p:par>
                    <p:cTn fill="hold" id="11" nodeType="clickPar">
                      <p:stCondLst>
                        <p:cond delay="indefinite"/>
                      </p:stCondLst>
                      <p:childTnLst>
                        <p:par>
                          <p:cTn fill="hold" id="12" nodeType="afterGroup">
                            <p:stCondLst>
                              <p:cond delay="0"/>
                            </p:stCondLst>
                            <p:childTnLst>
                              <p:par>
                                <p:cTn fill="hold" id="13" nodeType="clickEffect" presetClass="entr" presetID="2" presetSubtype="4">
                                  <p:stCondLst>
                                    <p:cond delay="0"/>
                                  </p:stCondLst>
                                  <p:childTnLst>
                                    <p:set>
                                      <p:cBhvr>
                                        <p:cTn dur="1" fill="hold" id="14">
                                          <p:stCondLst>
                                            <p:cond delay="0"/>
                                          </p:stCondLst>
                                        </p:cTn>
                                        <p:tgtEl>
                                          <p:spTgt spid="9"/>
                                        </p:tgtEl>
                                        <p:attrNameLst>
                                          <p:attrName>style.visibility</p:attrName>
                                        </p:attrNameLst>
                                      </p:cBhvr>
                                      <p:to>
                                        <p:strVal val="visible"/>
                                      </p:to>
                                    </p:set>
                                    <p:anim calcmode="lin" valueType="num">
                                      <p:cBhvr additive="base">
                                        <p:cTn dur="500" fill="hold" id="15"/>
                                        <p:tgtEl>
                                          <p:spTgt spid="9"/>
                                        </p:tgtEl>
                                        <p:attrNameLst>
                                          <p:attrName>ppt_x</p:attrName>
                                        </p:attrNameLst>
                                      </p:cBhvr>
                                      <p:tavLst>
                                        <p:tav tm="0">
                                          <p:val>
                                            <p:strVal val="#ppt_x"/>
                                          </p:val>
                                        </p:tav>
                                        <p:tav tm="100000">
                                          <p:val>
                                            <p:strVal val="#ppt_x"/>
                                          </p:val>
                                        </p:tav>
                                      </p:tavLst>
                                    </p:anim>
                                    <p:anim calcmode="lin" valueType="num">
                                      <p:cBhvr additive="base">
                                        <p:cTn dur="500" fill="hold" id="16"/>
                                        <p:tgtEl>
                                          <p:spTgt spid="9"/>
                                        </p:tgtEl>
                                        <p:attrNameLst>
                                          <p:attrName>ppt_y</p:attrName>
                                        </p:attrNameLst>
                                      </p:cBhvr>
                                      <p:tavLst>
                                        <p:tav tm="0">
                                          <p:val>
                                            <p:strVal val="1+#ppt_h/2"/>
                                          </p:val>
                                        </p:tav>
                                        <p:tav tm="100000">
                                          <p:val>
                                            <p:strVal val="#ppt_y"/>
                                          </p:val>
                                        </p:tav>
                                      </p:tavLst>
                                    </p:anim>
                                  </p:childTnLst>
                                </p:cTn>
                              </p:par>
                            </p:childTnLst>
                          </p:cTn>
                        </p:par>
                      </p:childTnLst>
                    </p:cTn>
                  </p:par>
                  <p:par>
                    <p:cTn fill="hold" id="17" nodeType="clickPar">
                      <p:stCondLst>
                        <p:cond delay="indefinite"/>
                      </p:stCondLst>
                      <p:childTnLst>
                        <p:par>
                          <p:cTn fill="hold" id="18" nodeType="afterGroup">
                            <p:stCondLst>
                              <p:cond delay="0"/>
                            </p:stCondLst>
                            <p:childTnLst>
                              <p:par>
                                <p:cTn fill="hold" id="19" nodeType="clickEffect" presetClass="entr" presetID="53" presetSubtype="0">
                                  <p:stCondLst>
                                    <p:cond delay="0"/>
                                  </p:stCondLst>
                                  <p:childTnLst>
                                    <p:set>
                                      <p:cBhvr>
                                        <p:cTn dur="1" fill="hold" id="20">
                                          <p:stCondLst>
                                            <p:cond delay="0"/>
                                          </p:stCondLst>
                                        </p:cTn>
                                        <p:tgtEl>
                                          <p:spTgt spid="5"/>
                                        </p:tgtEl>
                                        <p:attrNameLst>
                                          <p:attrName>style.visibility</p:attrName>
                                        </p:attrNameLst>
                                      </p:cBhvr>
                                      <p:to>
                                        <p:strVal val="visible"/>
                                      </p:to>
                                    </p:set>
                                    <p:anim calcmode="lin" valueType="num">
                                      <p:cBhvr>
                                        <p:cTn dur="500" fill="hold" id="21"/>
                                        <p:tgtEl>
                                          <p:spTgt spid="5"/>
                                        </p:tgtEl>
                                        <p:attrNameLst>
                                          <p:attrName>ppt_w</p:attrName>
                                        </p:attrNameLst>
                                      </p:cBhvr>
                                      <p:tavLst>
                                        <p:tav tm="0">
                                          <p:val>
                                            <p:fltVal val="0"/>
                                          </p:val>
                                        </p:tav>
                                        <p:tav tm="100000">
                                          <p:val>
                                            <p:strVal val="#ppt_w"/>
                                          </p:val>
                                        </p:tav>
                                      </p:tavLst>
                                    </p:anim>
                                    <p:anim calcmode="lin" valueType="num">
                                      <p:cBhvr>
                                        <p:cTn dur="500" fill="hold" id="22"/>
                                        <p:tgtEl>
                                          <p:spTgt spid="5"/>
                                        </p:tgtEl>
                                        <p:attrNameLst>
                                          <p:attrName>ppt_h</p:attrName>
                                        </p:attrNameLst>
                                      </p:cBhvr>
                                      <p:tavLst>
                                        <p:tav tm="0">
                                          <p:val>
                                            <p:fltVal val="0"/>
                                          </p:val>
                                        </p:tav>
                                        <p:tav tm="100000">
                                          <p:val>
                                            <p:strVal val="#ppt_h"/>
                                          </p:val>
                                        </p:tav>
                                      </p:tavLst>
                                    </p:anim>
                                    <p:animEffect filter="fade" transition="in">
                                      <p:cBhvr>
                                        <p:cTn dur="500" id="23"/>
                                        <p:tgtEl>
                                          <p:spTgt spid="5"/>
                                        </p:tgtEl>
                                      </p:cBhvr>
                                    </p:animEffect>
                                  </p:childTnLst>
                                </p:cTn>
                              </p:par>
                            </p:childTnLst>
                          </p:cTn>
                        </p:par>
                      </p:childTnLst>
                    </p:cTn>
                  </p:par>
                  <p:par>
                    <p:cTn fill="hold" id="24" nodeType="clickPar">
                      <p:stCondLst>
                        <p:cond delay="indefinite"/>
                      </p:stCondLst>
                      <p:childTnLst>
                        <p:par>
                          <p:cTn fill="hold" id="25" nodeType="afterGroup">
                            <p:stCondLst>
                              <p:cond delay="0"/>
                            </p:stCondLst>
                            <p:childTnLst>
                              <p:par>
                                <p:cTn fill="hold" grpId="0" id="26" nodeType="clickEffect" presetClass="entr" presetID="42" presetSubtype="0">
                                  <p:stCondLst>
                                    <p:cond delay="0"/>
                                  </p:stCondLst>
                                  <p:childTnLst>
                                    <p:set>
                                      <p:cBhvr>
                                        <p:cTn dur="1" fill="hold" id="27">
                                          <p:stCondLst>
                                            <p:cond delay="0"/>
                                          </p:stCondLst>
                                        </p:cTn>
                                        <p:tgtEl>
                                          <p:spTgt spid="33"/>
                                        </p:tgtEl>
                                        <p:attrNameLst>
                                          <p:attrName>style.visibility</p:attrName>
                                        </p:attrNameLst>
                                      </p:cBhvr>
                                      <p:to>
                                        <p:strVal val="visible"/>
                                      </p:to>
                                    </p:set>
                                    <p:animEffect filter="fade" transition="in">
                                      <p:cBhvr>
                                        <p:cTn dur="1000" id="28"/>
                                        <p:tgtEl>
                                          <p:spTgt spid="33"/>
                                        </p:tgtEl>
                                      </p:cBhvr>
                                    </p:animEffect>
                                    <p:anim calcmode="lin" valueType="num">
                                      <p:cBhvr>
                                        <p:cTn dur="1000" fill="hold" id="29"/>
                                        <p:tgtEl>
                                          <p:spTgt spid="33"/>
                                        </p:tgtEl>
                                        <p:attrNameLst>
                                          <p:attrName>ppt_x</p:attrName>
                                        </p:attrNameLst>
                                      </p:cBhvr>
                                      <p:tavLst>
                                        <p:tav tm="0">
                                          <p:val>
                                            <p:strVal val="#ppt_x"/>
                                          </p:val>
                                        </p:tav>
                                        <p:tav tm="100000">
                                          <p:val>
                                            <p:strVal val="#ppt_x"/>
                                          </p:val>
                                        </p:tav>
                                      </p:tavLst>
                                    </p:anim>
                                    <p:anim calcmode="lin" valueType="num">
                                      <p:cBhvr>
                                        <p:cTn dur="1000" fill="hold" id="30"/>
                                        <p:tgtEl>
                                          <p:spTgt spid="33"/>
                                        </p:tgtEl>
                                        <p:attrNameLst>
                                          <p:attrName>ppt_y</p:attrName>
                                        </p:attrNameLst>
                                      </p:cBhvr>
                                      <p:tavLst>
                                        <p:tav tm="0">
                                          <p:val>
                                            <p:strVal val="#ppt_y+.1"/>
                                          </p:val>
                                        </p:tav>
                                        <p:tav tm="100000">
                                          <p:val>
                                            <p:strVal val="#ppt_y"/>
                                          </p:val>
                                        </p:tav>
                                      </p:tavLst>
                                    </p:anim>
                                  </p:childTnLst>
                                </p:cTn>
                              </p:par>
                            </p:childTnLst>
                          </p:cTn>
                        </p:par>
                      </p:childTnLst>
                    </p:cTn>
                  </p:par>
                  <p:par>
                    <p:cTn fill="hold" id="31" nodeType="clickPar">
                      <p:stCondLst>
                        <p:cond delay="indefinite"/>
                      </p:stCondLst>
                      <p:childTnLst>
                        <p:par>
                          <p:cTn fill="hold" id="32" nodeType="afterGroup">
                            <p:stCondLst>
                              <p:cond delay="0"/>
                            </p:stCondLst>
                            <p:childTnLst>
                              <p:par>
                                <p:cTn fill="hold" grpId="0" id="33" nodeType="clickEffect" presetClass="entr" presetID="22" presetSubtype="8">
                                  <p:stCondLst>
                                    <p:cond delay="0"/>
                                  </p:stCondLst>
                                  <p:childTnLst>
                                    <p:set>
                                      <p:cBhvr>
                                        <p:cTn dur="1" fill="hold" id="34">
                                          <p:stCondLst>
                                            <p:cond delay="0"/>
                                          </p:stCondLst>
                                        </p:cTn>
                                        <p:tgtEl>
                                          <p:spTgt spid="7"/>
                                        </p:tgtEl>
                                        <p:attrNameLst>
                                          <p:attrName>style.visibility</p:attrName>
                                        </p:attrNameLst>
                                      </p:cBhvr>
                                      <p:to>
                                        <p:strVal val="visible"/>
                                      </p:to>
                                    </p:set>
                                    <p:animEffect filter="wipe(left)" transition="in">
                                      <p:cBhvr>
                                        <p:cTn dur="500" id="35"/>
                                        <p:tgtEl>
                                          <p:spTgt spid="7"/>
                                        </p:tgtEl>
                                      </p:cBhvr>
                                    </p:animEffect>
                                  </p:childTnLst>
                                </p:cTn>
                              </p:par>
                            </p:childTnLst>
                          </p:cTn>
                        </p:par>
                      </p:childTnLst>
                    </p:cTn>
                  </p:par>
                  <p:par>
                    <p:cTn fill="hold" id="36" nodeType="clickPar">
                      <p:stCondLst>
                        <p:cond delay="indefinite"/>
                      </p:stCondLst>
                      <p:childTnLst>
                        <p:par>
                          <p:cTn fill="hold" id="37" nodeType="afterGroup">
                            <p:stCondLst>
                              <p:cond delay="0"/>
                            </p:stCondLst>
                            <p:childTnLst>
                              <p:par>
                                <p:cTn fill="hold" grpId="0" id="38" nodeType="clickEffect" presetClass="entr" presetID="53" presetSubtype="0">
                                  <p:stCondLst>
                                    <p:cond delay="0"/>
                                  </p:stCondLst>
                                  <p:childTnLst>
                                    <p:set>
                                      <p:cBhvr>
                                        <p:cTn dur="1" fill="hold" id="39">
                                          <p:stCondLst>
                                            <p:cond delay="0"/>
                                          </p:stCondLst>
                                        </p:cTn>
                                        <p:tgtEl>
                                          <p:spTgt spid="8"/>
                                        </p:tgtEl>
                                        <p:attrNameLst>
                                          <p:attrName>style.visibility</p:attrName>
                                        </p:attrNameLst>
                                      </p:cBhvr>
                                      <p:to>
                                        <p:strVal val="visible"/>
                                      </p:to>
                                    </p:set>
                                    <p:anim calcmode="lin" valueType="num">
                                      <p:cBhvr>
                                        <p:cTn dur="500" fill="hold" id="40"/>
                                        <p:tgtEl>
                                          <p:spTgt spid="8"/>
                                        </p:tgtEl>
                                        <p:attrNameLst>
                                          <p:attrName>ppt_w</p:attrName>
                                        </p:attrNameLst>
                                      </p:cBhvr>
                                      <p:tavLst>
                                        <p:tav tm="0">
                                          <p:val>
                                            <p:fltVal val="0"/>
                                          </p:val>
                                        </p:tav>
                                        <p:tav tm="100000">
                                          <p:val>
                                            <p:strVal val="#ppt_w"/>
                                          </p:val>
                                        </p:tav>
                                      </p:tavLst>
                                    </p:anim>
                                    <p:anim calcmode="lin" valueType="num">
                                      <p:cBhvr>
                                        <p:cTn dur="500" fill="hold" id="41"/>
                                        <p:tgtEl>
                                          <p:spTgt spid="8"/>
                                        </p:tgtEl>
                                        <p:attrNameLst>
                                          <p:attrName>ppt_h</p:attrName>
                                        </p:attrNameLst>
                                      </p:cBhvr>
                                      <p:tavLst>
                                        <p:tav tm="0">
                                          <p:val>
                                            <p:fltVal val="0"/>
                                          </p:val>
                                        </p:tav>
                                        <p:tav tm="100000">
                                          <p:val>
                                            <p:strVal val="#ppt_h"/>
                                          </p:val>
                                        </p:tav>
                                      </p:tavLst>
                                    </p:anim>
                                    <p:animEffect filter="fade" transition="in">
                                      <p:cBhvr>
                                        <p:cTn dur="500" id="42"/>
                                        <p:tgtEl>
                                          <p:spTgt spid="8"/>
                                        </p:tgtEl>
                                      </p:cBhvr>
                                    </p:animEffect>
                                  </p:childTnLst>
                                </p:cTn>
                              </p:par>
                            </p:childTnLst>
                          </p:cTn>
                        </p:par>
                      </p:childTnLst>
                    </p:cTn>
                  </p:par>
                  <p:par>
                    <p:cTn fill="hold" id="43" nodeType="clickPar">
                      <p:stCondLst>
                        <p:cond delay="indefinite"/>
                      </p:stCondLst>
                      <p:childTnLst>
                        <p:par>
                          <p:cTn fill="hold" id="44" nodeType="afterGroup">
                            <p:stCondLst>
                              <p:cond delay="0"/>
                            </p:stCondLst>
                            <p:childTnLst>
                              <p:par>
                                <p:cTn fill="hold" grpId="0" id="45" nodeType="clickEffect" presetClass="entr" presetID="2" presetSubtype="4">
                                  <p:stCondLst>
                                    <p:cond delay="0"/>
                                  </p:stCondLst>
                                  <p:childTnLst>
                                    <p:set>
                                      <p:cBhvr>
                                        <p:cTn dur="1" fill="hold" id="46">
                                          <p:stCondLst>
                                            <p:cond delay="0"/>
                                          </p:stCondLst>
                                        </p:cTn>
                                        <p:tgtEl>
                                          <p:spTgt spid="12"/>
                                        </p:tgtEl>
                                        <p:attrNameLst>
                                          <p:attrName>style.visibility</p:attrName>
                                        </p:attrNameLst>
                                      </p:cBhvr>
                                      <p:to>
                                        <p:strVal val="visible"/>
                                      </p:to>
                                    </p:set>
                                    <p:anim calcmode="lin" valueType="num">
                                      <p:cBhvr additive="base">
                                        <p:cTn dur="500" fill="hold" id="47"/>
                                        <p:tgtEl>
                                          <p:spTgt spid="12"/>
                                        </p:tgtEl>
                                        <p:attrNameLst>
                                          <p:attrName>ppt_x</p:attrName>
                                        </p:attrNameLst>
                                      </p:cBhvr>
                                      <p:tavLst>
                                        <p:tav tm="0">
                                          <p:val>
                                            <p:strVal val="#ppt_x"/>
                                          </p:val>
                                        </p:tav>
                                        <p:tav tm="100000">
                                          <p:val>
                                            <p:strVal val="#ppt_x"/>
                                          </p:val>
                                        </p:tav>
                                      </p:tavLst>
                                    </p:anim>
                                    <p:anim calcmode="lin" valueType="num">
                                      <p:cBhvr additive="base">
                                        <p:cTn dur="500" fill="hold" id="48"/>
                                        <p:tgtEl>
                                          <p:spTgt spid="12"/>
                                        </p:tgtEl>
                                        <p:attrNameLst>
                                          <p:attrName>ppt_y</p:attrName>
                                        </p:attrNameLst>
                                      </p:cBhvr>
                                      <p:tavLst>
                                        <p:tav tm="0">
                                          <p:val>
                                            <p:strVal val="1+#ppt_h/2"/>
                                          </p:val>
                                        </p:tav>
                                        <p:tav tm="100000">
                                          <p:val>
                                            <p:strVal val="#ppt_y"/>
                                          </p:val>
                                        </p:tav>
                                      </p:tavLst>
                                    </p:anim>
                                  </p:childTnLst>
                                </p:cTn>
                              </p:par>
                            </p:childTnLst>
                          </p:cTn>
                        </p:par>
                      </p:childTnLst>
                    </p:cTn>
                  </p:par>
                  <p:par>
                    <p:cTn fill="hold" id="49" nodeType="clickPar">
                      <p:stCondLst>
                        <p:cond delay="indefinite"/>
                      </p:stCondLst>
                      <p:childTnLst>
                        <p:par>
                          <p:cTn fill="hold" id="50" nodeType="afterGroup">
                            <p:stCondLst>
                              <p:cond delay="0"/>
                            </p:stCondLst>
                            <p:childTnLst>
                              <p:par>
                                <p:cTn fill="hold" id="51" nodeType="clickEffect" presetClass="entr" presetID="53" presetSubtype="0">
                                  <p:stCondLst>
                                    <p:cond delay="0"/>
                                  </p:stCondLst>
                                  <p:childTnLst>
                                    <p:set>
                                      <p:cBhvr>
                                        <p:cTn dur="1" fill="hold" id="52">
                                          <p:stCondLst>
                                            <p:cond delay="0"/>
                                          </p:stCondLst>
                                        </p:cTn>
                                        <p:tgtEl>
                                          <p:spTgt spid="17"/>
                                        </p:tgtEl>
                                        <p:attrNameLst>
                                          <p:attrName>style.visibility</p:attrName>
                                        </p:attrNameLst>
                                      </p:cBhvr>
                                      <p:to>
                                        <p:strVal val="visible"/>
                                      </p:to>
                                    </p:set>
                                    <p:anim calcmode="lin" valueType="num">
                                      <p:cBhvr>
                                        <p:cTn dur="500" fill="hold" id="53"/>
                                        <p:tgtEl>
                                          <p:spTgt spid="17"/>
                                        </p:tgtEl>
                                        <p:attrNameLst>
                                          <p:attrName>ppt_w</p:attrName>
                                        </p:attrNameLst>
                                      </p:cBhvr>
                                      <p:tavLst>
                                        <p:tav tm="0">
                                          <p:val>
                                            <p:fltVal val="0"/>
                                          </p:val>
                                        </p:tav>
                                        <p:tav tm="100000">
                                          <p:val>
                                            <p:strVal val="#ppt_w"/>
                                          </p:val>
                                        </p:tav>
                                      </p:tavLst>
                                    </p:anim>
                                    <p:anim calcmode="lin" valueType="num">
                                      <p:cBhvr>
                                        <p:cTn dur="500" fill="hold" id="54"/>
                                        <p:tgtEl>
                                          <p:spTgt spid="17"/>
                                        </p:tgtEl>
                                        <p:attrNameLst>
                                          <p:attrName>ppt_h</p:attrName>
                                        </p:attrNameLst>
                                      </p:cBhvr>
                                      <p:tavLst>
                                        <p:tav tm="0">
                                          <p:val>
                                            <p:fltVal val="0"/>
                                          </p:val>
                                        </p:tav>
                                        <p:tav tm="100000">
                                          <p:val>
                                            <p:strVal val="#ppt_h"/>
                                          </p:val>
                                        </p:tav>
                                      </p:tavLst>
                                    </p:anim>
                                    <p:animEffect filter="fade" transition="in">
                                      <p:cBhvr>
                                        <p:cTn dur="500" id="55"/>
                                        <p:tgtEl>
                                          <p:spTgt spid="17"/>
                                        </p:tgtEl>
                                      </p:cBhvr>
                                    </p:animEffect>
                                  </p:childTnLst>
                                </p:cTn>
                              </p:par>
                            </p:childTnLst>
                          </p:cTn>
                        </p:par>
                      </p:childTnLst>
                    </p:cTn>
                  </p:par>
                  <p:par>
                    <p:cTn fill="hold" id="56" nodeType="clickPar">
                      <p:stCondLst>
                        <p:cond delay="indefinite"/>
                      </p:stCondLst>
                      <p:childTnLst>
                        <p:par>
                          <p:cTn fill="hold" id="57" nodeType="afterGroup">
                            <p:stCondLst>
                              <p:cond delay="0"/>
                            </p:stCondLst>
                            <p:childTnLst>
                              <p:par>
                                <p:cTn fill="hold" id="58" nodeType="clickEffect" presetClass="entr" presetID="22" presetSubtype="2">
                                  <p:stCondLst>
                                    <p:cond delay="0"/>
                                  </p:stCondLst>
                                  <p:childTnLst>
                                    <p:set>
                                      <p:cBhvr>
                                        <p:cTn dur="1" fill="hold" id="59">
                                          <p:stCondLst>
                                            <p:cond delay="0"/>
                                          </p:stCondLst>
                                        </p:cTn>
                                        <p:tgtEl>
                                          <p:spTgt spid="19"/>
                                        </p:tgtEl>
                                        <p:attrNameLst>
                                          <p:attrName>style.visibility</p:attrName>
                                        </p:attrNameLst>
                                      </p:cBhvr>
                                      <p:to>
                                        <p:strVal val="visible"/>
                                      </p:to>
                                    </p:set>
                                    <p:animEffect filter="wipe(right)" transition="in">
                                      <p:cBhvr>
                                        <p:cTn dur="500" id="60"/>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P grpId="0" spid="33"/>
      <p:bldP grpId="0" spid="12"/>
      <p:bldP grpId="0" spid="8"/>
      <p:bldP grpId="0" spid="7"/>
      <p:bldP grpId="0" spid="16"/>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5" name="Text Box 7"/>
          <p:cNvSpPr txBox="1">
            <a:spLocks noChangeArrowheads="1"/>
          </p:cNvSpPr>
          <p:nvPr/>
        </p:nvSpPr>
        <p:spPr bwMode="auto">
          <a:xfrm>
            <a:off x="838200" y="1653338"/>
            <a:ext cx="3047999" cy="339090"/>
          </a:xfrm>
          <a:prstGeom prst="rect">
            <a:avLst/>
          </a:prstGeom>
          <a:solidFill>
            <a:schemeClr val="accent1"/>
          </a:solidFill>
          <a:ln w="9525">
            <a:noFill/>
            <a:miter lim="800000"/>
          </a:ln>
        </p:spPr>
        <p:txBody>
          <a:bodyPr bIns="17145" lIns="34290" rIns="34290" tIns="17145" wrap="square">
            <a:spAutoFit/>
          </a:bodyPr>
          <a:lstStyle/>
          <a:p>
            <a:pPr algn="ctr" defTabSz="816154"/>
            <a:r>
              <a:rPr altLang="en-US" lang="zh-CN" spc="-113" sz="2000">
                <a:solidFill>
                  <a:schemeClr val="bg1"/>
                </a:solidFill>
                <a:latin typeface="+mn-ea"/>
                <a:cs charset="0" pitchFamily="34" typeface="Open Sans Light"/>
              </a:rPr>
              <a:t>医源性低血糖 </a:t>
            </a:r>
          </a:p>
        </p:txBody>
      </p:sp>
      <p:sp>
        <p:nvSpPr>
          <p:cNvPr id="76" name="Text Box 7"/>
          <p:cNvSpPr txBox="1">
            <a:spLocks noChangeArrowheads="1"/>
          </p:cNvSpPr>
          <p:nvPr/>
        </p:nvSpPr>
        <p:spPr bwMode="auto">
          <a:xfrm>
            <a:off x="849744" y="2556564"/>
            <a:ext cx="3040013" cy="339090"/>
          </a:xfrm>
          <a:prstGeom prst="rect">
            <a:avLst/>
          </a:prstGeom>
          <a:solidFill>
            <a:schemeClr val="accent2"/>
          </a:solidFill>
          <a:ln w="9525">
            <a:noFill/>
            <a:miter lim="800000"/>
          </a:ln>
        </p:spPr>
        <p:txBody>
          <a:bodyPr bIns="17145" lIns="34290" rIns="34290" tIns="17145" wrap="square">
            <a:spAutoFit/>
          </a:bodyPr>
          <a:lstStyle/>
          <a:p>
            <a:pPr algn="ctr" defTabSz="816154"/>
            <a:r>
              <a:rPr altLang="en-US" lang="zh-CN" spc="-113" sz="2000">
                <a:solidFill>
                  <a:schemeClr val="bg1"/>
                </a:solidFill>
                <a:latin typeface="+mn-ea"/>
                <a:cs charset="0" pitchFamily="34" typeface="Open Sans Light"/>
              </a:rPr>
              <a:t>内分泌和代谢性疾病 </a:t>
            </a:r>
          </a:p>
        </p:txBody>
      </p:sp>
      <p:sp>
        <p:nvSpPr>
          <p:cNvPr id="77" name="Text Box 7"/>
          <p:cNvSpPr txBox="1">
            <a:spLocks noChangeArrowheads="1"/>
          </p:cNvSpPr>
          <p:nvPr/>
        </p:nvSpPr>
        <p:spPr bwMode="auto">
          <a:xfrm>
            <a:off x="838200" y="3463193"/>
            <a:ext cx="3050386" cy="339090"/>
          </a:xfrm>
          <a:prstGeom prst="rect">
            <a:avLst/>
          </a:prstGeom>
          <a:solidFill>
            <a:schemeClr val="accent1"/>
          </a:solidFill>
          <a:ln w="9525">
            <a:noFill/>
            <a:miter lim="800000"/>
          </a:ln>
        </p:spPr>
        <p:txBody>
          <a:bodyPr bIns="17145" lIns="34290" rIns="34290" tIns="17145" wrap="square">
            <a:spAutoFit/>
          </a:bodyPr>
          <a:lstStyle/>
          <a:p>
            <a:pPr algn="ctr" defTabSz="816154"/>
            <a:r>
              <a:rPr altLang="en-US" lang="zh-CN" spc="-113" sz="2000">
                <a:solidFill>
                  <a:schemeClr val="bg1"/>
                </a:solidFill>
                <a:latin typeface="+mn-ea"/>
                <a:cs charset="0" pitchFamily="34" typeface="Open Sans Light"/>
              </a:rPr>
              <a:t>遗传代谢病偶可见到</a:t>
            </a:r>
          </a:p>
        </p:txBody>
      </p:sp>
      <p:sp>
        <p:nvSpPr>
          <p:cNvPr id="2" name="矩形 1"/>
          <p:cNvSpPr/>
          <p:nvPr/>
        </p:nvSpPr>
        <p:spPr>
          <a:xfrm>
            <a:off x="4038599" y="1428750"/>
            <a:ext cx="4267200" cy="2651760"/>
          </a:xfrm>
          <a:prstGeom prst="rect">
            <a:avLst/>
          </a:prstGeom>
        </p:spPr>
        <p:txBody>
          <a:bodyPr wrap="square">
            <a:spAutoFit/>
          </a:bodyPr>
          <a:lstStyle/>
          <a:p>
            <a:pPr>
              <a:lnSpc>
                <a:spcPct val="200000"/>
              </a:lnSpc>
            </a:pPr>
            <a:r>
              <a:rPr altLang="en-US" lang="zh-CN" sz="1200">
                <a:latin charset="-122" pitchFamily="34" typeface="微软雅黑"/>
                <a:ea charset="-122" pitchFamily="34" typeface="微软雅黑"/>
              </a:rPr>
              <a:t>快速葡萄糖输入可能刺激新生儿内源性胰岛素分泌增加，当突然停止葡萄糖输入时，可能发生反应性低血糖。因此对窒息后新生儿，尤其是低出生体重儿，输注葡萄糖后应逐渐减量至停用，可避免发生反应性低血糖,患半乳糖血症的新生儿因血中半乳糖增加，葡萄糖相应减少。糖原贮积病的患儿糖原分解减少，致血中葡萄糖量低。患亮氨酸过敏症的新生儿母乳中的亮氨酸可使其胰岛素分泌增加。</a:t>
            </a:r>
          </a:p>
        </p:txBody>
      </p:sp>
    </p:spTree>
    <p:extLst>
      <p:ext uri="{BB962C8B-B14F-4D97-AF65-F5344CB8AC3E}">
        <p14:creationId val="1338730260"/>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75"/>
                                        </p:tgtEl>
                                        <p:attrNameLst>
                                          <p:attrName>style.visibility</p:attrName>
                                        </p:attrNameLst>
                                      </p:cBhvr>
                                      <p:to>
                                        <p:strVal val="visible"/>
                                      </p:to>
                                    </p:set>
                                    <p:anim calcmode="lin" valueType="num">
                                      <p:cBhvr>
                                        <p:cTn dur="500" fill="hold" id="7"/>
                                        <p:tgtEl>
                                          <p:spTgt spid="75"/>
                                        </p:tgtEl>
                                        <p:attrNameLst>
                                          <p:attrName>ppt_w</p:attrName>
                                        </p:attrNameLst>
                                      </p:cBhvr>
                                      <p:tavLst>
                                        <p:tav tm="0">
                                          <p:val>
                                            <p:fltVal val="0"/>
                                          </p:val>
                                        </p:tav>
                                        <p:tav tm="100000">
                                          <p:val>
                                            <p:strVal val="#ppt_w"/>
                                          </p:val>
                                        </p:tav>
                                      </p:tavLst>
                                    </p:anim>
                                    <p:anim calcmode="lin" valueType="num">
                                      <p:cBhvr>
                                        <p:cTn dur="500" fill="hold" id="8"/>
                                        <p:tgtEl>
                                          <p:spTgt spid="75"/>
                                        </p:tgtEl>
                                        <p:attrNameLst>
                                          <p:attrName>ppt_h</p:attrName>
                                        </p:attrNameLst>
                                      </p:cBhvr>
                                      <p:tavLst>
                                        <p:tav tm="0">
                                          <p:val>
                                            <p:fltVal val="0"/>
                                          </p:val>
                                        </p:tav>
                                        <p:tav tm="100000">
                                          <p:val>
                                            <p:strVal val="#ppt_h"/>
                                          </p:val>
                                        </p:tav>
                                      </p:tavLst>
                                    </p:anim>
                                    <p:animEffect filter="fade" transition="in">
                                      <p:cBhvr>
                                        <p:cTn dur="500" id="9"/>
                                        <p:tgtEl>
                                          <p:spTgt spid="75"/>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76"/>
                                        </p:tgtEl>
                                        <p:attrNameLst>
                                          <p:attrName>style.visibility</p:attrName>
                                        </p:attrNameLst>
                                      </p:cBhvr>
                                      <p:to>
                                        <p:strVal val="visible"/>
                                      </p:to>
                                    </p:set>
                                    <p:anim calcmode="lin" valueType="num">
                                      <p:cBhvr>
                                        <p:cTn dur="500" fill="hold" id="12"/>
                                        <p:tgtEl>
                                          <p:spTgt spid="76"/>
                                        </p:tgtEl>
                                        <p:attrNameLst>
                                          <p:attrName>ppt_w</p:attrName>
                                        </p:attrNameLst>
                                      </p:cBhvr>
                                      <p:tavLst>
                                        <p:tav tm="0">
                                          <p:val>
                                            <p:fltVal val="0"/>
                                          </p:val>
                                        </p:tav>
                                        <p:tav tm="100000">
                                          <p:val>
                                            <p:strVal val="#ppt_w"/>
                                          </p:val>
                                        </p:tav>
                                      </p:tavLst>
                                    </p:anim>
                                    <p:anim calcmode="lin" valueType="num">
                                      <p:cBhvr>
                                        <p:cTn dur="500" fill="hold" id="13"/>
                                        <p:tgtEl>
                                          <p:spTgt spid="76"/>
                                        </p:tgtEl>
                                        <p:attrNameLst>
                                          <p:attrName>ppt_h</p:attrName>
                                        </p:attrNameLst>
                                      </p:cBhvr>
                                      <p:tavLst>
                                        <p:tav tm="0">
                                          <p:val>
                                            <p:fltVal val="0"/>
                                          </p:val>
                                        </p:tav>
                                        <p:tav tm="100000">
                                          <p:val>
                                            <p:strVal val="#ppt_h"/>
                                          </p:val>
                                        </p:tav>
                                      </p:tavLst>
                                    </p:anim>
                                    <p:animEffect filter="fade" transition="in">
                                      <p:cBhvr>
                                        <p:cTn dur="500" id="14"/>
                                        <p:tgtEl>
                                          <p:spTgt spid="76"/>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77"/>
                                        </p:tgtEl>
                                        <p:attrNameLst>
                                          <p:attrName>style.visibility</p:attrName>
                                        </p:attrNameLst>
                                      </p:cBhvr>
                                      <p:to>
                                        <p:strVal val="visible"/>
                                      </p:to>
                                    </p:set>
                                    <p:anim calcmode="lin" valueType="num">
                                      <p:cBhvr>
                                        <p:cTn dur="500" fill="hold" id="17"/>
                                        <p:tgtEl>
                                          <p:spTgt spid="77"/>
                                        </p:tgtEl>
                                        <p:attrNameLst>
                                          <p:attrName>ppt_w</p:attrName>
                                        </p:attrNameLst>
                                      </p:cBhvr>
                                      <p:tavLst>
                                        <p:tav tm="0">
                                          <p:val>
                                            <p:fltVal val="0"/>
                                          </p:val>
                                        </p:tav>
                                        <p:tav tm="100000">
                                          <p:val>
                                            <p:strVal val="#ppt_w"/>
                                          </p:val>
                                        </p:tav>
                                      </p:tavLst>
                                    </p:anim>
                                    <p:anim calcmode="lin" valueType="num">
                                      <p:cBhvr>
                                        <p:cTn dur="500" fill="hold" id="18"/>
                                        <p:tgtEl>
                                          <p:spTgt spid="77"/>
                                        </p:tgtEl>
                                        <p:attrNameLst>
                                          <p:attrName>ppt_h</p:attrName>
                                        </p:attrNameLst>
                                      </p:cBhvr>
                                      <p:tavLst>
                                        <p:tav tm="0">
                                          <p:val>
                                            <p:fltVal val="0"/>
                                          </p:val>
                                        </p:tav>
                                        <p:tav tm="100000">
                                          <p:val>
                                            <p:strVal val="#ppt_h"/>
                                          </p:val>
                                        </p:tav>
                                      </p:tavLst>
                                    </p:anim>
                                    <p:animEffect filter="fade" transition="in">
                                      <p:cBhvr>
                                        <p:cTn dur="500" id="19"/>
                                        <p:tgtEl>
                                          <p:spTgt spid="77"/>
                                        </p:tgtEl>
                                      </p:cBhvr>
                                    </p:animEffect>
                                  </p:childTnLst>
                                </p:cTn>
                              </p:par>
                            </p:childTnLst>
                          </p:cTn>
                        </p:par>
                      </p:childTnLst>
                    </p:cTn>
                  </p:par>
                  <p:par>
                    <p:cTn fill="hold" id="20" nodeType="clickPar">
                      <p:stCondLst>
                        <p:cond delay="indefinite"/>
                      </p:stCondLst>
                      <p:childTnLst>
                        <p:par>
                          <p:cTn fill="hold" id="21" nodeType="afterGroup">
                            <p:stCondLst>
                              <p:cond delay="0"/>
                            </p:stCondLst>
                            <p:childTnLst>
                              <p:par>
                                <p:cTn fill="hold" grpId="0" id="22" nodeType="clickEffect" presetClass="entr" presetID="22" presetSubtype="1">
                                  <p:stCondLst>
                                    <p:cond delay="0"/>
                                  </p:stCondLst>
                                  <p:childTnLst>
                                    <p:set>
                                      <p:cBhvr>
                                        <p:cTn dur="1" fill="hold" id="23">
                                          <p:stCondLst>
                                            <p:cond delay="0"/>
                                          </p:stCondLst>
                                        </p:cTn>
                                        <p:tgtEl>
                                          <p:spTgt spid="2"/>
                                        </p:tgtEl>
                                        <p:attrNameLst>
                                          <p:attrName>style.visibility</p:attrName>
                                        </p:attrNameLst>
                                      </p:cBhvr>
                                      <p:to>
                                        <p:strVal val="visible"/>
                                      </p:to>
                                    </p:set>
                                    <p:animEffect filter="wipe(up)" transition="in">
                                      <p:cBhvr>
                                        <p:cTn dur="500" id="24"/>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5"/>
      <p:bldP grpId="0" spid="76"/>
      <p:bldP grpId="0" spid="77"/>
      <p:bldP grpId="0" spid="2"/>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4" name="直角三角形 9"/>
          <p:cNvSpPr/>
          <p:nvPr/>
        </p:nvSpPr>
        <p:spPr>
          <a:xfrm>
            <a:off x="0" y="3786576"/>
            <a:ext cx="9144000" cy="1366759"/>
          </a:xfrm>
          <a:custGeom>
            <a:gdLst>
              <a:gd fmla="*/ 0 w 9144000" name="connsiteX0"/>
              <a:gd fmla="*/ 1211453 h 1211453" name="connsiteY0"/>
              <a:gd fmla="*/ 0 w 9144000" name="connsiteX1"/>
              <a:gd fmla="*/ 11303 h 1211453" name="connsiteY1"/>
              <a:gd fmla="*/ 3707841 w 9144000" name="connsiteX2"/>
              <a:gd fmla="*/ 750485 h 1211453" name="connsiteY2"/>
              <a:gd fmla="*/ 9144000 w 9144000" name="connsiteX3"/>
              <a:gd fmla="*/ 1211453 h 1211453" name="connsiteY3"/>
              <a:gd fmla="*/ 0 w 9144000" name="connsiteX4"/>
              <a:gd fmla="*/ 1211453 h 1211453"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11453" w="9144000">
                <a:moveTo>
                  <a:pt x="0" y="1211453"/>
                </a:moveTo>
                <a:lnTo>
                  <a:pt x="0" y="11303"/>
                </a:lnTo>
                <a:cubicBezTo>
                  <a:pt x="639745" y="-129165"/>
                  <a:pt x="1698170" y="1092548"/>
                  <a:pt x="3707841" y="750485"/>
                </a:cubicBezTo>
                <a:cubicBezTo>
                  <a:pt x="5717512" y="408422"/>
                  <a:pt x="8500906" y="719503"/>
                  <a:pt x="9144000" y="1211453"/>
                </a:cubicBezTo>
                <a:lnTo>
                  <a:pt x="0" y="1211453"/>
                </a:lnTo>
                <a:close/>
              </a:path>
            </a:pathLst>
          </a:cu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9" name="图片 8"/>
          <p:cNvPicPr>
            <a:picLocks noChangeAspect="1"/>
          </p:cNvPicPr>
          <p:nvPr/>
        </p:nvPicPr>
        <p:blipFill>
          <a:blip r:embed="rId2">
            <a:extLst>
              <a:ext uri="{28A0092B-C50C-407E-A947-70E740481C1C}">
                <a14:useLocalDpi val="0"/>
              </a:ext>
            </a:extLst>
          </a:blip>
          <a:stretch>
            <a:fillRect/>
          </a:stretch>
        </p:blipFill>
        <p:spPr>
          <a:xfrm flipH="1">
            <a:off x="228600" y="1786590"/>
            <a:ext cx="3528360" cy="3528360"/>
          </a:xfrm>
          <a:prstGeom prst="rect">
            <a:avLst/>
          </a:prstGeom>
        </p:spPr>
      </p:pic>
      <p:grpSp>
        <p:nvGrpSpPr>
          <p:cNvPr id="19" name="组合 18"/>
          <p:cNvGrpSpPr/>
          <p:nvPr/>
        </p:nvGrpSpPr>
        <p:grpSpPr>
          <a:xfrm>
            <a:off x="3886201" y="3562350"/>
            <a:ext cx="2362200" cy="543460"/>
            <a:chOff x="3825844" y="3623767"/>
            <a:chExt cx="2849807" cy="655642"/>
          </a:xfrm>
        </p:grpSpPr>
        <p:sp>
          <p:nvSpPr>
            <p:cNvPr id="18" name="椭圆 17"/>
            <p:cNvSpPr/>
            <p:nvPr/>
          </p:nvSpPr>
          <p:spPr>
            <a:xfrm flipH="1">
              <a:off x="6529335" y="3921195"/>
              <a:ext cx="146316" cy="146316"/>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椭圆 19"/>
            <p:cNvSpPr/>
            <p:nvPr/>
          </p:nvSpPr>
          <p:spPr>
            <a:xfrm>
              <a:off x="5475643" y="4037540"/>
              <a:ext cx="241869" cy="241869"/>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椭圆 20"/>
            <p:cNvSpPr/>
            <p:nvPr/>
          </p:nvSpPr>
          <p:spPr>
            <a:xfrm>
              <a:off x="5841378" y="3623767"/>
              <a:ext cx="236108" cy="236108"/>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椭圆 21"/>
            <p:cNvSpPr/>
            <p:nvPr/>
          </p:nvSpPr>
          <p:spPr>
            <a:xfrm>
              <a:off x="4476873" y="3717890"/>
              <a:ext cx="388236" cy="388236"/>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椭圆 22"/>
            <p:cNvSpPr/>
            <p:nvPr/>
          </p:nvSpPr>
          <p:spPr>
            <a:xfrm flipH="1">
              <a:off x="5320273" y="3717586"/>
              <a:ext cx="146316" cy="146316"/>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椭圆 23"/>
            <p:cNvSpPr/>
            <p:nvPr/>
          </p:nvSpPr>
          <p:spPr>
            <a:xfrm flipH="1">
              <a:off x="3825844" y="3918857"/>
              <a:ext cx="146316" cy="146316"/>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5" name="文本框 24"/>
          <p:cNvSpPr txBox="1"/>
          <p:nvPr/>
        </p:nvSpPr>
        <p:spPr>
          <a:xfrm>
            <a:off x="1153919" y="1200150"/>
            <a:ext cx="1677721" cy="1005840"/>
          </a:xfrm>
          <a:prstGeom prst="rect">
            <a:avLst/>
          </a:prstGeom>
          <a:noFill/>
          <a:effectLst/>
        </p:spPr>
        <p:txBody>
          <a:bodyPr rtlCol="0" wrap="square">
            <a:spAutoFit/>
          </a:bodyPr>
          <a:lstStyle/>
          <a:p>
            <a:pPr algn="ctr"/>
            <a:r>
              <a:rPr altLang="zh-CN" b="1" lang="en-US" smtClean="0" sz="6000">
                <a:solidFill>
                  <a:schemeClr val="bg1"/>
                </a:solidFill>
                <a:latin typeface="+mn-ea"/>
              </a:rPr>
              <a:t>03</a:t>
            </a:r>
          </a:p>
        </p:txBody>
      </p:sp>
      <p:sp>
        <p:nvSpPr>
          <p:cNvPr id="3" name="矩形 2"/>
          <p:cNvSpPr/>
          <p:nvPr/>
        </p:nvSpPr>
        <p:spPr>
          <a:xfrm>
            <a:off x="3425606" y="1923931"/>
            <a:ext cx="4856480" cy="792480"/>
          </a:xfrm>
          <a:prstGeom prst="rect">
            <a:avLst/>
          </a:prstGeom>
        </p:spPr>
        <p:txBody>
          <a:bodyPr wrap="none">
            <a:spAutoFit/>
          </a:bodyPr>
          <a:lstStyle/>
          <a:p>
            <a:pPr algn="ctr"/>
            <a:r>
              <a:rPr altLang="en-US" b="1" lang="zh-CN" sz="4600">
                <a:solidFill>
                  <a:schemeClr val="bg1"/>
                </a:solidFill>
                <a:latin typeface="+mn-ea"/>
              </a:rPr>
              <a:t>新生儿低血糖表现</a:t>
            </a:r>
          </a:p>
        </p:txBody>
      </p:sp>
      <p:sp>
        <p:nvSpPr>
          <p:cNvPr id="26" name="矩形 25"/>
          <p:cNvSpPr/>
          <p:nvPr/>
        </p:nvSpPr>
        <p:spPr>
          <a:xfrm>
            <a:off x="3436769" y="1200150"/>
            <a:ext cx="2570480" cy="762000"/>
          </a:xfrm>
          <a:prstGeom prst="rect">
            <a:avLst/>
          </a:prstGeom>
        </p:spPr>
        <p:txBody>
          <a:bodyPr wrap="none">
            <a:spAutoFit/>
          </a:bodyPr>
          <a:lstStyle/>
          <a:p>
            <a:pPr algn="ctr"/>
            <a:r>
              <a:rPr altLang="en-US" lang="zh-CN" smtClean="0" spc="300" sz="4400">
                <a:solidFill>
                  <a:schemeClr val="bg1"/>
                </a:solidFill>
                <a:latin typeface="+mn-ea"/>
              </a:rPr>
              <a:t>第三部分</a:t>
            </a:r>
          </a:p>
        </p:txBody>
      </p:sp>
      <p:sp>
        <p:nvSpPr>
          <p:cNvPr id="27" name="文本框 26"/>
          <p:cNvSpPr txBox="1"/>
          <p:nvPr/>
        </p:nvSpPr>
        <p:spPr>
          <a:xfrm>
            <a:off x="3429000" y="2724150"/>
            <a:ext cx="4800600" cy="411480"/>
          </a:xfrm>
          <a:prstGeom prst="rect">
            <a:avLst/>
          </a:prstGeom>
          <a:noFill/>
        </p:spPr>
        <p:txBody>
          <a:bodyPr rtlCol="0" wrap="square">
            <a:spAutoFit/>
          </a:bodyPr>
          <a:lstStyle/>
          <a:p>
            <a:r>
              <a:rPr altLang="zh-CN" lang="en-US" sz="1050">
                <a:solidFill>
                  <a:schemeClr val="bg1"/>
                </a:solidFill>
                <a:latin typeface="+mn-ea"/>
              </a:rPr>
              <a:t>neonatal hypoglycemia neonatal hypoglycemia neonatal hypoglycemia </a:t>
            </a:r>
          </a:p>
          <a:p>
            <a:r>
              <a:rPr altLang="zh-CN" lang="en-US" sz="1050">
                <a:solidFill>
                  <a:schemeClr val="bg1"/>
                </a:solidFill>
                <a:latin typeface="+mn-ea"/>
              </a:rPr>
              <a:t>hypoglycemia neonatal hypoglycemia neonatal hypoglycemia</a:t>
            </a:r>
          </a:p>
        </p:txBody>
      </p:sp>
      <p:pic>
        <p:nvPicPr>
          <p:cNvPr id="10" name="图片 9"/>
          <p:cNvPicPr>
            <a:picLocks noChangeAspect="1"/>
          </p:cNvPicPr>
          <p:nvPr/>
        </p:nvPicPr>
        <p:blipFill>
          <a:blip r:embed="rId3"/>
          <a:stretch>
            <a:fillRect/>
          </a:stretch>
        </p:blipFill>
        <p:spPr>
          <a:xfrm flipH="1">
            <a:off x="5943600" y="3205901"/>
            <a:ext cx="2469094" cy="1902117"/>
          </a:xfrm>
          <a:prstGeom prst="rect">
            <a:avLst/>
          </a:prstGeom>
        </p:spPr>
      </p:pic>
      <p:sp>
        <p:nvSpPr>
          <p:cNvPr id="16" name="任意多边形 15"/>
          <p:cNvSpPr/>
          <p:nvPr/>
        </p:nvSpPr>
        <p:spPr>
          <a:xfrm flipH="1">
            <a:off x="0" y="4222163"/>
            <a:ext cx="9144000" cy="921337"/>
          </a:xfrm>
          <a:custGeom>
            <a:gdLst>
              <a:gd fmla="*/ 156236 w 9144000" name="connsiteX0"/>
              <a:gd fmla="*/ 163 h 921337" name="connsiteY0"/>
              <a:gd fmla="*/ 0 w 9144000" name="connsiteX1"/>
              <a:gd fmla="*/ 8596 h 921337" name="connsiteY1"/>
              <a:gd fmla="*/ 0 w 9144000" name="connsiteX2"/>
              <a:gd fmla="*/ 921337 h 921337" name="connsiteY2"/>
              <a:gd fmla="*/ 9144000 w 9144000" name="connsiteX3"/>
              <a:gd fmla="*/ 921337 h 921337" name="connsiteY3"/>
              <a:gd fmla="*/ 9144000 w 9144000" name="connsiteX4"/>
              <a:gd fmla="*/ 539370 h 921337" name="connsiteY4"/>
              <a:gd fmla="*/ 9143699 w 9144000" name="connsiteX5"/>
              <a:gd fmla="*/ 539344 h 921337" name="connsiteY5"/>
              <a:gd fmla="*/ 4634801 w 9144000" name="connsiteX6"/>
              <a:gd fmla="*/ 570761 h 921337" name="connsiteY6"/>
              <a:gd fmla="*/ 156236 w 9144000" name="connsiteX7"/>
              <a:gd fmla="*/ 163 h 921337"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921337" w="9144000">
                <a:moveTo>
                  <a:pt x="156236" y="163"/>
                </a:moveTo>
                <a:cubicBezTo>
                  <a:pt x="102005" y="-711"/>
                  <a:pt x="49980" y="1920"/>
                  <a:pt x="0" y="8596"/>
                </a:cubicBezTo>
                <a:lnTo>
                  <a:pt x="0" y="921337"/>
                </a:lnTo>
                <a:lnTo>
                  <a:pt x="9144000" y="921337"/>
                </a:lnTo>
                <a:lnTo>
                  <a:pt x="9144000" y="539370"/>
                </a:lnTo>
                <a:lnTo>
                  <a:pt x="9143699" y="539344"/>
                </a:lnTo>
                <a:cubicBezTo>
                  <a:pt x="7766914" y="435265"/>
                  <a:pt x="6047851" y="424428"/>
                  <a:pt x="4634801" y="570761"/>
                </a:cubicBezTo>
                <a:cubicBezTo>
                  <a:pt x="2279718" y="814648"/>
                  <a:pt x="969705" y="13264"/>
                  <a:pt x="156236" y="163"/>
                </a:cubicBezTo>
                <a:close/>
              </a:path>
            </a:pathLst>
          </a:custGeom>
          <a:solidFill>
            <a:srgbClr val="0186F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custDataLst>
      <p:tags r:id="rId4"/>
    </p:custDataLst>
    <p:extLst>
      <p:ext uri="{BB962C8B-B14F-4D97-AF65-F5344CB8AC3E}">
        <p14:creationId val="273167051"/>
      </p:ext>
    </p:extLst>
  </p:cSld>
  <p:clrMapOvr>
    <a:masterClrMapping/>
  </p:clrMapOvr>
  <mc:AlternateContent>
    <mc:Choice Requires="p14">
      <p:transition advClick="0" p14:dur="1250" spd="slow">
        <p14:switch dir="r"/>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14"/>
                                        </p:tgtEl>
                                        <p:attrNameLst>
                                          <p:attrName>style.visibility</p:attrName>
                                        </p:attrNameLst>
                                      </p:cBhvr>
                                      <p:to>
                                        <p:strVal val="visible"/>
                                      </p:to>
                                    </p:set>
                                    <p:animEffect filter="wipe(left)" transition="in">
                                      <p:cBhvr>
                                        <p:cTn dur="500" id="7"/>
                                        <p:tgtEl>
                                          <p:spTgt spid="14"/>
                                        </p:tgtEl>
                                      </p:cBhvr>
                                    </p:animEffect>
                                  </p:childTnLst>
                                </p:cTn>
                              </p:par>
                              <p:par>
                                <p:cTn fill="hold" grpId="0" id="8" nodeType="withEffect" presetClass="entr" presetID="22" presetSubtype="2">
                                  <p:stCondLst>
                                    <p:cond delay="0"/>
                                  </p:stCondLst>
                                  <p:childTnLst>
                                    <p:set>
                                      <p:cBhvr>
                                        <p:cTn dur="1" fill="hold" id="9">
                                          <p:stCondLst>
                                            <p:cond delay="0"/>
                                          </p:stCondLst>
                                        </p:cTn>
                                        <p:tgtEl>
                                          <p:spTgt spid="16"/>
                                        </p:tgtEl>
                                        <p:attrNameLst>
                                          <p:attrName>style.visibility</p:attrName>
                                        </p:attrNameLst>
                                      </p:cBhvr>
                                      <p:to>
                                        <p:strVal val="visible"/>
                                      </p:to>
                                    </p:set>
                                    <p:animEffect filter="wipe(right)" transition="in">
                                      <p:cBhvr>
                                        <p:cTn dur="500" id="10"/>
                                        <p:tgtEl>
                                          <p:spTgt spid="16"/>
                                        </p:tgtEl>
                                      </p:cBhvr>
                                    </p:animEffect>
                                  </p:childTnLst>
                                </p:cTn>
                              </p:par>
                            </p:childTnLst>
                          </p:cTn>
                        </p:par>
                      </p:childTnLst>
                    </p:cTn>
                  </p:par>
                  <p:par>
                    <p:cTn fill="hold" id="11" nodeType="clickPar">
                      <p:stCondLst>
                        <p:cond delay="indefinite"/>
                      </p:stCondLst>
                      <p:childTnLst>
                        <p:par>
                          <p:cTn fill="hold" id="12" nodeType="afterGroup">
                            <p:stCondLst>
                              <p:cond delay="0"/>
                            </p:stCondLst>
                            <p:childTnLst>
                              <p:par>
                                <p:cTn fill="hold" id="13" nodeType="clickEffect" presetClass="entr" presetID="2" presetSubtype="4">
                                  <p:stCondLst>
                                    <p:cond delay="0"/>
                                  </p:stCondLst>
                                  <p:childTnLst>
                                    <p:set>
                                      <p:cBhvr>
                                        <p:cTn dur="1" fill="hold" id="14">
                                          <p:stCondLst>
                                            <p:cond delay="0"/>
                                          </p:stCondLst>
                                        </p:cTn>
                                        <p:tgtEl>
                                          <p:spTgt spid="9"/>
                                        </p:tgtEl>
                                        <p:attrNameLst>
                                          <p:attrName>style.visibility</p:attrName>
                                        </p:attrNameLst>
                                      </p:cBhvr>
                                      <p:to>
                                        <p:strVal val="visible"/>
                                      </p:to>
                                    </p:set>
                                    <p:anim calcmode="lin" valueType="num">
                                      <p:cBhvr additive="base">
                                        <p:cTn dur="500" fill="hold" id="15"/>
                                        <p:tgtEl>
                                          <p:spTgt spid="9"/>
                                        </p:tgtEl>
                                        <p:attrNameLst>
                                          <p:attrName>ppt_x</p:attrName>
                                        </p:attrNameLst>
                                      </p:cBhvr>
                                      <p:tavLst>
                                        <p:tav tm="0">
                                          <p:val>
                                            <p:strVal val="#ppt_x"/>
                                          </p:val>
                                        </p:tav>
                                        <p:tav tm="100000">
                                          <p:val>
                                            <p:strVal val="#ppt_x"/>
                                          </p:val>
                                        </p:tav>
                                      </p:tavLst>
                                    </p:anim>
                                    <p:anim calcmode="lin" valueType="num">
                                      <p:cBhvr additive="base">
                                        <p:cTn dur="500" fill="hold" id="16"/>
                                        <p:tgtEl>
                                          <p:spTgt spid="9"/>
                                        </p:tgtEl>
                                        <p:attrNameLst>
                                          <p:attrName>ppt_y</p:attrName>
                                        </p:attrNameLst>
                                      </p:cBhvr>
                                      <p:tavLst>
                                        <p:tav tm="0">
                                          <p:val>
                                            <p:strVal val="1+#ppt_h/2"/>
                                          </p:val>
                                        </p:tav>
                                        <p:tav tm="100000">
                                          <p:val>
                                            <p:strVal val="#ppt_y"/>
                                          </p:val>
                                        </p:tav>
                                      </p:tavLst>
                                    </p:anim>
                                  </p:childTnLst>
                                </p:cTn>
                              </p:par>
                            </p:childTnLst>
                          </p:cTn>
                        </p:par>
                      </p:childTnLst>
                    </p:cTn>
                  </p:par>
                  <p:par>
                    <p:cTn fill="hold" id="17" nodeType="clickPar">
                      <p:stCondLst>
                        <p:cond delay="indefinite"/>
                      </p:stCondLst>
                      <p:childTnLst>
                        <p:par>
                          <p:cTn fill="hold" id="18" nodeType="afterGroup">
                            <p:stCondLst>
                              <p:cond delay="0"/>
                            </p:stCondLst>
                            <p:childTnLst>
                              <p:par>
                                <p:cTn fill="hold" grpId="0" id="19" nodeType="clickEffect" presetClass="entr" presetID="12" presetSubtype="4">
                                  <p:stCondLst>
                                    <p:cond delay="0"/>
                                  </p:stCondLst>
                                  <p:childTnLst>
                                    <p:set>
                                      <p:cBhvr>
                                        <p:cTn dur="1" fill="hold" id="20">
                                          <p:stCondLst>
                                            <p:cond delay="0"/>
                                          </p:stCondLst>
                                        </p:cTn>
                                        <p:tgtEl>
                                          <p:spTgt spid="25"/>
                                        </p:tgtEl>
                                        <p:attrNameLst>
                                          <p:attrName>style.visibility</p:attrName>
                                        </p:attrNameLst>
                                      </p:cBhvr>
                                      <p:to>
                                        <p:strVal val="visible"/>
                                      </p:to>
                                    </p:set>
                                    <p:anim calcmode="lin" valueType="num">
                                      <p:cBhvr additive="base">
                                        <p:cTn dur="500" id="21"/>
                                        <p:tgtEl>
                                          <p:spTgt spid="25"/>
                                        </p:tgtEl>
                                        <p:attrNameLst>
                                          <p:attrName>ppt_y</p:attrName>
                                        </p:attrNameLst>
                                      </p:cBhvr>
                                      <p:tavLst>
                                        <p:tav tm="0">
                                          <p:val>
                                            <p:strVal val="#ppt_y+#ppt_h*1.125000"/>
                                          </p:val>
                                        </p:tav>
                                        <p:tav tm="100000">
                                          <p:val>
                                            <p:strVal val="#ppt_y"/>
                                          </p:val>
                                        </p:tav>
                                      </p:tavLst>
                                    </p:anim>
                                    <p:animEffect filter="wipe(up)" transition="in">
                                      <p:cBhvr>
                                        <p:cTn dur="500" id="22"/>
                                        <p:tgtEl>
                                          <p:spTgt spid="25"/>
                                        </p:tgtEl>
                                      </p:cBhvr>
                                    </p:animEffect>
                                  </p:childTnLst>
                                </p:cTn>
                              </p:par>
                            </p:childTnLst>
                          </p:cTn>
                        </p:par>
                      </p:childTnLst>
                    </p:cTn>
                  </p:par>
                  <p:par>
                    <p:cTn fill="hold" id="23" nodeType="clickPar">
                      <p:stCondLst>
                        <p:cond delay="indefinite"/>
                      </p:stCondLst>
                      <p:childTnLst>
                        <p:par>
                          <p:cTn fill="hold" id="24" nodeType="afterGroup">
                            <p:stCondLst>
                              <p:cond delay="0"/>
                            </p:stCondLst>
                            <p:childTnLst>
                              <p:par>
                                <p:cTn fill="hold" grpId="0" id="25" nodeType="clickEffect" presetClass="entr" presetID="53" presetSubtype="0">
                                  <p:stCondLst>
                                    <p:cond delay="0"/>
                                  </p:stCondLst>
                                  <p:childTnLst>
                                    <p:set>
                                      <p:cBhvr>
                                        <p:cTn dur="1" fill="hold" id="26">
                                          <p:stCondLst>
                                            <p:cond delay="0"/>
                                          </p:stCondLst>
                                        </p:cTn>
                                        <p:tgtEl>
                                          <p:spTgt spid="26"/>
                                        </p:tgtEl>
                                        <p:attrNameLst>
                                          <p:attrName>style.visibility</p:attrName>
                                        </p:attrNameLst>
                                      </p:cBhvr>
                                      <p:to>
                                        <p:strVal val="visible"/>
                                      </p:to>
                                    </p:set>
                                    <p:anim calcmode="lin" valueType="num">
                                      <p:cBhvr>
                                        <p:cTn dur="500" fill="hold" id="27"/>
                                        <p:tgtEl>
                                          <p:spTgt spid="26"/>
                                        </p:tgtEl>
                                        <p:attrNameLst>
                                          <p:attrName>ppt_w</p:attrName>
                                        </p:attrNameLst>
                                      </p:cBhvr>
                                      <p:tavLst>
                                        <p:tav tm="0">
                                          <p:val>
                                            <p:fltVal val="0"/>
                                          </p:val>
                                        </p:tav>
                                        <p:tav tm="100000">
                                          <p:val>
                                            <p:strVal val="#ppt_w"/>
                                          </p:val>
                                        </p:tav>
                                      </p:tavLst>
                                    </p:anim>
                                    <p:anim calcmode="lin" valueType="num">
                                      <p:cBhvr>
                                        <p:cTn dur="500" fill="hold" id="28"/>
                                        <p:tgtEl>
                                          <p:spTgt spid="26"/>
                                        </p:tgtEl>
                                        <p:attrNameLst>
                                          <p:attrName>ppt_h</p:attrName>
                                        </p:attrNameLst>
                                      </p:cBhvr>
                                      <p:tavLst>
                                        <p:tav tm="0">
                                          <p:val>
                                            <p:fltVal val="0"/>
                                          </p:val>
                                        </p:tav>
                                        <p:tav tm="100000">
                                          <p:val>
                                            <p:strVal val="#ppt_h"/>
                                          </p:val>
                                        </p:tav>
                                      </p:tavLst>
                                    </p:anim>
                                    <p:animEffect filter="fade" transition="in">
                                      <p:cBhvr>
                                        <p:cTn dur="500" id="29"/>
                                        <p:tgtEl>
                                          <p:spTgt spid="26"/>
                                        </p:tgtEl>
                                      </p:cBhvr>
                                    </p:animEffect>
                                  </p:childTnLst>
                                </p:cTn>
                              </p:par>
                            </p:childTnLst>
                          </p:cTn>
                        </p:par>
                      </p:childTnLst>
                    </p:cTn>
                  </p:par>
                  <p:par>
                    <p:cTn fill="hold" id="30" nodeType="clickPar">
                      <p:stCondLst>
                        <p:cond delay="indefinite"/>
                      </p:stCondLst>
                      <p:childTnLst>
                        <p:par>
                          <p:cTn fill="hold" id="31" nodeType="afterGroup">
                            <p:stCondLst>
                              <p:cond delay="0"/>
                            </p:stCondLst>
                            <p:childTnLst>
                              <p:par>
                                <p:cTn fill="hold" grpId="0" id="32" nodeType="clickEffect" presetClass="entr" presetID="22" presetSubtype="8">
                                  <p:stCondLst>
                                    <p:cond delay="0"/>
                                  </p:stCondLst>
                                  <p:childTnLst>
                                    <p:set>
                                      <p:cBhvr>
                                        <p:cTn dur="1" fill="hold" id="33">
                                          <p:stCondLst>
                                            <p:cond delay="0"/>
                                          </p:stCondLst>
                                        </p:cTn>
                                        <p:tgtEl>
                                          <p:spTgt spid="3"/>
                                        </p:tgtEl>
                                        <p:attrNameLst>
                                          <p:attrName>style.visibility</p:attrName>
                                        </p:attrNameLst>
                                      </p:cBhvr>
                                      <p:to>
                                        <p:strVal val="visible"/>
                                      </p:to>
                                    </p:set>
                                    <p:animEffect filter="wipe(left)" transition="in">
                                      <p:cBhvr>
                                        <p:cTn dur="500" id="34"/>
                                        <p:tgtEl>
                                          <p:spTgt spid="3"/>
                                        </p:tgtEl>
                                      </p:cBhvr>
                                    </p:animEffect>
                                  </p:childTnLst>
                                </p:cTn>
                              </p:par>
                            </p:childTnLst>
                          </p:cTn>
                        </p:par>
                      </p:childTnLst>
                    </p:cTn>
                  </p:par>
                  <p:par>
                    <p:cTn fill="hold" id="35" nodeType="clickPar">
                      <p:stCondLst>
                        <p:cond delay="indefinite"/>
                      </p:stCondLst>
                      <p:childTnLst>
                        <p:par>
                          <p:cTn fill="hold" id="36" nodeType="afterGroup">
                            <p:stCondLst>
                              <p:cond delay="0"/>
                            </p:stCondLst>
                            <p:childTnLst>
                              <p:par>
                                <p:cTn fill="hold" grpId="0" id="37" nodeType="clickEffect" presetClass="entr" presetID="2" presetSubtype="4">
                                  <p:stCondLst>
                                    <p:cond delay="0"/>
                                  </p:stCondLst>
                                  <p:childTnLst>
                                    <p:set>
                                      <p:cBhvr>
                                        <p:cTn dur="1" fill="hold" id="38">
                                          <p:stCondLst>
                                            <p:cond delay="0"/>
                                          </p:stCondLst>
                                        </p:cTn>
                                        <p:tgtEl>
                                          <p:spTgt spid="27"/>
                                        </p:tgtEl>
                                        <p:attrNameLst>
                                          <p:attrName>style.visibility</p:attrName>
                                        </p:attrNameLst>
                                      </p:cBhvr>
                                      <p:to>
                                        <p:strVal val="visible"/>
                                      </p:to>
                                    </p:set>
                                    <p:anim calcmode="lin" valueType="num">
                                      <p:cBhvr additive="base">
                                        <p:cTn dur="500" fill="hold" id="39"/>
                                        <p:tgtEl>
                                          <p:spTgt spid="27"/>
                                        </p:tgtEl>
                                        <p:attrNameLst>
                                          <p:attrName>ppt_x</p:attrName>
                                        </p:attrNameLst>
                                      </p:cBhvr>
                                      <p:tavLst>
                                        <p:tav tm="0">
                                          <p:val>
                                            <p:strVal val="#ppt_x"/>
                                          </p:val>
                                        </p:tav>
                                        <p:tav tm="100000">
                                          <p:val>
                                            <p:strVal val="#ppt_x"/>
                                          </p:val>
                                        </p:tav>
                                      </p:tavLst>
                                    </p:anim>
                                    <p:anim calcmode="lin" valueType="num">
                                      <p:cBhvr additive="base">
                                        <p:cTn dur="500" fill="hold" id="40"/>
                                        <p:tgtEl>
                                          <p:spTgt spid="27"/>
                                        </p:tgtEl>
                                        <p:attrNameLst>
                                          <p:attrName>ppt_y</p:attrName>
                                        </p:attrNameLst>
                                      </p:cBhvr>
                                      <p:tavLst>
                                        <p:tav tm="0">
                                          <p:val>
                                            <p:strVal val="1+#ppt_h/2"/>
                                          </p:val>
                                        </p:tav>
                                        <p:tav tm="100000">
                                          <p:val>
                                            <p:strVal val="#ppt_y"/>
                                          </p:val>
                                        </p:tav>
                                      </p:tavLst>
                                    </p:anim>
                                  </p:childTnLst>
                                </p:cTn>
                              </p:par>
                            </p:childTnLst>
                          </p:cTn>
                        </p:par>
                      </p:childTnLst>
                    </p:cTn>
                  </p:par>
                  <p:par>
                    <p:cTn fill="hold" id="41" nodeType="clickPar">
                      <p:stCondLst>
                        <p:cond delay="indefinite"/>
                      </p:stCondLst>
                      <p:childTnLst>
                        <p:par>
                          <p:cTn fill="hold" id="42" nodeType="afterGroup">
                            <p:stCondLst>
                              <p:cond delay="0"/>
                            </p:stCondLst>
                            <p:childTnLst>
                              <p:par>
                                <p:cTn fill="hold" id="43" nodeType="clickEffect" presetClass="entr" presetID="53" presetSubtype="0">
                                  <p:stCondLst>
                                    <p:cond delay="0"/>
                                  </p:stCondLst>
                                  <p:childTnLst>
                                    <p:set>
                                      <p:cBhvr>
                                        <p:cTn dur="1" fill="hold" id="44">
                                          <p:stCondLst>
                                            <p:cond delay="0"/>
                                          </p:stCondLst>
                                        </p:cTn>
                                        <p:tgtEl>
                                          <p:spTgt spid="10"/>
                                        </p:tgtEl>
                                        <p:attrNameLst>
                                          <p:attrName>style.visibility</p:attrName>
                                        </p:attrNameLst>
                                      </p:cBhvr>
                                      <p:to>
                                        <p:strVal val="visible"/>
                                      </p:to>
                                    </p:set>
                                    <p:anim calcmode="lin" valueType="num">
                                      <p:cBhvr>
                                        <p:cTn dur="500" fill="hold" id="45"/>
                                        <p:tgtEl>
                                          <p:spTgt spid="10"/>
                                        </p:tgtEl>
                                        <p:attrNameLst>
                                          <p:attrName>ppt_w</p:attrName>
                                        </p:attrNameLst>
                                      </p:cBhvr>
                                      <p:tavLst>
                                        <p:tav tm="0">
                                          <p:val>
                                            <p:fltVal val="0"/>
                                          </p:val>
                                        </p:tav>
                                        <p:tav tm="100000">
                                          <p:val>
                                            <p:strVal val="#ppt_w"/>
                                          </p:val>
                                        </p:tav>
                                      </p:tavLst>
                                    </p:anim>
                                    <p:anim calcmode="lin" valueType="num">
                                      <p:cBhvr>
                                        <p:cTn dur="500" fill="hold" id="46"/>
                                        <p:tgtEl>
                                          <p:spTgt spid="10"/>
                                        </p:tgtEl>
                                        <p:attrNameLst>
                                          <p:attrName>ppt_h</p:attrName>
                                        </p:attrNameLst>
                                      </p:cBhvr>
                                      <p:tavLst>
                                        <p:tav tm="0">
                                          <p:val>
                                            <p:fltVal val="0"/>
                                          </p:val>
                                        </p:tav>
                                        <p:tav tm="100000">
                                          <p:val>
                                            <p:strVal val="#ppt_h"/>
                                          </p:val>
                                        </p:tav>
                                      </p:tavLst>
                                    </p:anim>
                                    <p:animEffect filter="fade" transition="in">
                                      <p:cBhvr>
                                        <p:cTn dur="500" id="47"/>
                                        <p:tgtEl>
                                          <p:spTgt spid="10"/>
                                        </p:tgtEl>
                                      </p:cBhvr>
                                    </p:animEffect>
                                  </p:childTnLst>
                                </p:cTn>
                              </p:par>
                            </p:childTnLst>
                          </p:cTn>
                        </p:par>
                      </p:childTnLst>
                    </p:cTn>
                  </p:par>
                  <p:par>
                    <p:cTn fill="hold" id="48" nodeType="clickPar">
                      <p:stCondLst>
                        <p:cond delay="indefinite"/>
                      </p:stCondLst>
                      <p:childTnLst>
                        <p:par>
                          <p:cTn fill="hold" id="49" nodeType="afterGroup">
                            <p:stCondLst>
                              <p:cond delay="0"/>
                            </p:stCondLst>
                            <p:childTnLst>
                              <p:par>
                                <p:cTn fill="hold" id="50" nodeType="clickEffect" presetClass="entr" presetID="22" presetSubtype="2">
                                  <p:stCondLst>
                                    <p:cond delay="0"/>
                                  </p:stCondLst>
                                  <p:childTnLst>
                                    <p:set>
                                      <p:cBhvr>
                                        <p:cTn dur="1" fill="hold" id="51">
                                          <p:stCondLst>
                                            <p:cond delay="0"/>
                                          </p:stCondLst>
                                        </p:cTn>
                                        <p:tgtEl>
                                          <p:spTgt spid="19"/>
                                        </p:tgtEl>
                                        <p:attrNameLst>
                                          <p:attrName>style.visibility</p:attrName>
                                        </p:attrNameLst>
                                      </p:cBhvr>
                                      <p:to>
                                        <p:strVal val="visible"/>
                                      </p:to>
                                    </p:set>
                                    <p:animEffect filter="wipe(right)" transition="in">
                                      <p:cBhvr>
                                        <p:cTn dur="500" id="52"/>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P grpId="0" spid="25"/>
      <p:bldP grpId="0" spid="3"/>
      <p:bldP grpId="0" spid="26"/>
      <p:bldP grpId="0" spid="27"/>
      <p:bldP grpId="0" spid="16"/>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TextBox 38"/>
          <p:cNvSpPr txBox="1"/>
          <p:nvPr/>
        </p:nvSpPr>
        <p:spPr>
          <a:xfrm>
            <a:off x="4884085" y="2015335"/>
            <a:ext cx="3040715" cy="2194560"/>
          </a:xfrm>
          <a:prstGeom prst="rect">
            <a:avLst/>
          </a:prstGeom>
          <a:noFill/>
        </p:spPr>
        <p:txBody>
          <a:bodyPr bIns="0" lIns="0" rIns="0" rtlCol="0" tIns="0" wrap="square">
            <a:spAutoFit/>
          </a:bodyPr>
          <a:lstStyle>
            <a:defPPr>
              <a:defRPr lang="zh-CN"/>
            </a:defPPr>
            <a:lvl1pPr algn="just">
              <a:lnSpc>
                <a:spcPts val="1400"/>
              </a:lnSpc>
              <a:defRPr sz="1000">
                <a:solidFill>
                  <a:schemeClr val="tx1">
                    <a:lumMod val="65000"/>
                    <a:lumOff val="35000"/>
                  </a:schemeClr>
                </a:solidFill>
                <a:latin charset="-122" pitchFamily="34" typeface="微软雅黑"/>
                <a:ea charset="-122" pitchFamily="34" typeface="微软雅黑"/>
              </a:defRPr>
            </a:lvl1pPr>
          </a:lstStyle>
          <a:p>
            <a:pPr algn="l">
              <a:lnSpc>
                <a:spcPct val="150000"/>
              </a:lnSpc>
            </a:pPr>
            <a:r>
              <a:rPr altLang="en-US" lang="zh-CN" sz="1600">
                <a:solidFill>
                  <a:schemeClr val="tx1">
                    <a:lumMod val="75000"/>
                    <a:lumOff val="25000"/>
                  </a:schemeClr>
                </a:solidFill>
              </a:rPr>
              <a:t>早期过渡型低血糖,指低血糖持续时间较短，常于12小时内达正常水平，多数无症状，有症状者于6-12小时内出现，补充葡萄糖即可纠正。如窒息、重度溶血、糖尿病母亲、延迟开奶</a:t>
            </a:r>
          </a:p>
        </p:txBody>
      </p:sp>
      <p:sp>
        <p:nvSpPr>
          <p:cNvPr id="5" name="TextBox 39"/>
          <p:cNvSpPr txBox="1"/>
          <p:nvPr/>
        </p:nvSpPr>
        <p:spPr>
          <a:xfrm>
            <a:off x="4731685" y="1504950"/>
            <a:ext cx="2514600" cy="457200"/>
          </a:xfrm>
          <a:prstGeom prst="rect">
            <a:avLst/>
          </a:prstGeom>
          <a:noFill/>
        </p:spPr>
        <p:txBody>
          <a:bodyPr rtlCol="0" wrap="square">
            <a:spAutoFit/>
          </a:bodyPr>
          <a:lstStyle/>
          <a:p>
            <a:r>
              <a:rPr altLang="en-US" b="1" lang="zh-CN" sz="2400">
                <a:solidFill>
                  <a:schemeClr val="tx1">
                    <a:lumMod val="75000"/>
                    <a:lumOff val="25000"/>
                  </a:schemeClr>
                </a:solidFill>
                <a:latin charset="-122" pitchFamily="34" typeface="微软雅黑"/>
                <a:ea charset="-122" pitchFamily="34" typeface="微软雅黑"/>
              </a:rPr>
              <a:t> 暂时性低血糖</a:t>
            </a:r>
          </a:p>
        </p:txBody>
      </p:sp>
      <p:cxnSp>
        <p:nvCxnSpPr>
          <p:cNvPr id="15" name="Straight Connector 112"/>
          <p:cNvCxnSpPr/>
          <p:nvPr/>
        </p:nvCxnSpPr>
        <p:spPr>
          <a:xfrm flipH="1">
            <a:off x="4267200" y="1571817"/>
            <a:ext cx="0" cy="2900972"/>
          </a:xfrm>
          <a:prstGeom prst="line">
            <a:avLst/>
          </a:prstGeom>
          <a:ln w="12700">
            <a:solidFill>
              <a:schemeClr val="tx2"/>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pic>
        <p:nvPicPr>
          <p:cNvPr id="7" name="图片 6"/>
          <p:cNvPicPr>
            <a:picLocks noChangeAspect="1"/>
          </p:cNvPicPr>
          <p:nvPr/>
        </p:nvPicPr>
        <p:blipFill>
          <a:blip r:embed="rId3">
            <a:extLst>
              <a:ext uri="{28A0092B-C50C-407E-A947-70E740481C1C}">
                <a14:useLocalDpi val="0"/>
              </a:ext>
            </a:extLst>
          </a:blip>
          <a:stretch>
            <a:fillRect/>
          </a:stretch>
        </p:blipFill>
        <p:spPr>
          <a:xfrm>
            <a:off x="541676" y="1132226"/>
            <a:ext cx="3496924" cy="3496924"/>
          </a:xfrm>
          <a:prstGeom prst="rect">
            <a:avLst/>
          </a:prstGeom>
        </p:spPr>
      </p:pic>
    </p:spTree>
    <p:extLst>
      <p:ext uri="{BB962C8B-B14F-4D97-AF65-F5344CB8AC3E}">
        <p14:creationId val="4265096296"/>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7"/>
                                        </p:tgtEl>
                                        <p:attrNameLst>
                                          <p:attrName>style.visibility</p:attrName>
                                        </p:attrNameLst>
                                      </p:cBhvr>
                                      <p:to>
                                        <p:strVal val="visible"/>
                                      </p:to>
                                    </p:set>
                                    <p:anim calcmode="lin" valueType="num">
                                      <p:cBhvr>
                                        <p:cTn dur="500" fill="hold" id="7"/>
                                        <p:tgtEl>
                                          <p:spTgt spid="7"/>
                                        </p:tgtEl>
                                        <p:attrNameLst>
                                          <p:attrName>ppt_w</p:attrName>
                                        </p:attrNameLst>
                                      </p:cBhvr>
                                      <p:tavLst>
                                        <p:tav tm="0">
                                          <p:val>
                                            <p:fltVal val="0"/>
                                          </p:val>
                                        </p:tav>
                                        <p:tav tm="100000">
                                          <p:val>
                                            <p:strVal val="#ppt_w"/>
                                          </p:val>
                                        </p:tav>
                                      </p:tavLst>
                                    </p:anim>
                                    <p:anim calcmode="lin" valueType="num">
                                      <p:cBhvr>
                                        <p:cTn dur="500" fill="hold" id="8"/>
                                        <p:tgtEl>
                                          <p:spTgt spid="7"/>
                                        </p:tgtEl>
                                        <p:attrNameLst>
                                          <p:attrName>ppt_h</p:attrName>
                                        </p:attrNameLst>
                                      </p:cBhvr>
                                      <p:tavLst>
                                        <p:tav tm="0">
                                          <p:val>
                                            <p:fltVal val="0"/>
                                          </p:val>
                                        </p:tav>
                                        <p:tav tm="100000">
                                          <p:val>
                                            <p:strVal val="#ppt_h"/>
                                          </p:val>
                                        </p:tav>
                                      </p:tavLst>
                                    </p:anim>
                                    <p:animEffect filter="fade" transition="in">
                                      <p:cBhvr>
                                        <p:cTn dur="500" id="9"/>
                                        <p:tgtEl>
                                          <p:spTgt spid="7"/>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id="12" nodeType="clickEffect" presetClass="entr" presetID="16" presetSubtype="42">
                                  <p:stCondLst>
                                    <p:cond delay="0"/>
                                  </p:stCondLst>
                                  <p:childTnLst>
                                    <p:set>
                                      <p:cBhvr>
                                        <p:cTn dur="1" fill="hold" id="13">
                                          <p:stCondLst>
                                            <p:cond delay="0"/>
                                          </p:stCondLst>
                                        </p:cTn>
                                        <p:tgtEl>
                                          <p:spTgt spid="15"/>
                                        </p:tgtEl>
                                        <p:attrNameLst>
                                          <p:attrName>style.visibility</p:attrName>
                                        </p:attrNameLst>
                                      </p:cBhvr>
                                      <p:to>
                                        <p:strVal val="visible"/>
                                      </p:to>
                                    </p:set>
                                    <p:animEffect filter="barn(outHorizontal)" transition="in">
                                      <p:cBhvr>
                                        <p:cTn dur="500" id="14"/>
                                        <p:tgtEl>
                                          <p:spTgt spid="15"/>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2" presetSubtype="4">
                                  <p:stCondLst>
                                    <p:cond delay="0"/>
                                  </p:stCondLst>
                                  <p:childTnLst>
                                    <p:set>
                                      <p:cBhvr>
                                        <p:cTn dur="1" fill="hold" id="18">
                                          <p:stCondLst>
                                            <p:cond delay="0"/>
                                          </p:stCondLst>
                                        </p:cTn>
                                        <p:tgtEl>
                                          <p:spTgt spid="5"/>
                                        </p:tgtEl>
                                        <p:attrNameLst>
                                          <p:attrName>style.visibility</p:attrName>
                                        </p:attrNameLst>
                                      </p:cBhvr>
                                      <p:to>
                                        <p:strVal val="visible"/>
                                      </p:to>
                                    </p:set>
                                    <p:anim calcmode="lin" valueType="num">
                                      <p:cBhvr additive="base">
                                        <p:cTn dur="500" fill="hold" id="19"/>
                                        <p:tgtEl>
                                          <p:spTgt spid="5"/>
                                        </p:tgtEl>
                                        <p:attrNameLst>
                                          <p:attrName>ppt_x</p:attrName>
                                        </p:attrNameLst>
                                      </p:cBhvr>
                                      <p:tavLst>
                                        <p:tav tm="0">
                                          <p:val>
                                            <p:strVal val="#ppt_x"/>
                                          </p:val>
                                        </p:tav>
                                        <p:tav tm="100000">
                                          <p:val>
                                            <p:strVal val="#ppt_x"/>
                                          </p:val>
                                        </p:tav>
                                      </p:tavLst>
                                    </p:anim>
                                    <p:anim calcmode="lin" valueType="num">
                                      <p:cBhvr additive="base">
                                        <p:cTn dur="500" fill="hold" id="20"/>
                                        <p:tgtEl>
                                          <p:spTgt spid="5"/>
                                        </p:tgtEl>
                                        <p:attrNameLst>
                                          <p:attrName>ppt_y</p:attrName>
                                        </p:attrNameLst>
                                      </p:cBhvr>
                                      <p:tavLst>
                                        <p:tav tm="0">
                                          <p:val>
                                            <p:strVal val="1+#ppt_h/2"/>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22" presetSubtype="8">
                                  <p:stCondLst>
                                    <p:cond delay="0"/>
                                  </p:stCondLst>
                                  <p:childTnLst>
                                    <p:set>
                                      <p:cBhvr>
                                        <p:cTn dur="1" fill="hold" id="24">
                                          <p:stCondLst>
                                            <p:cond delay="0"/>
                                          </p:stCondLst>
                                        </p:cTn>
                                        <p:tgtEl>
                                          <p:spTgt spid="4"/>
                                        </p:tgtEl>
                                        <p:attrNameLst>
                                          <p:attrName>style.visibility</p:attrName>
                                        </p:attrNameLst>
                                      </p:cBhvr>
                                      <p:to>
                                        <p:strVal val="visible"/>
                                      </p:to>
                                    </p:set>
                                    <p:animEffect filter="wipe(left)" transition="in">
                                      <p:cBhvr>
                                        <p:cTn dur="500" id="25"/>
                                        <p:tgtEl>
                                          <p:spTgt spid="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TextBox 38"/>
          <p:cNvSpPr txBox="1"/>
          <p:nvPr/>
        </p:nvSpPr>
        <p:spPr>
          <a:xfrm>
            <a:off x="1225298" y="1949612"/>
            <a:ext cx="3276600" cy="2240280"/>
          </a:xfrm>
          <a:prstGeom prst="rect">
            <a:avLst/>
          </a:prstGeom>
          <a:noFill/>
        </p:spPr>
        <p:txBody>
          <a:bodyPr bIns="0" lIns="0" rIns="0" rtlCol="0" tIns="0" wrap="square">
            <a:spAutoFit/>
          </a:bodyPr>
          <a:lstStyle>
            <a:defPPr>
              <a:defRPr lang="zh-CN"/>
            </a:defPPr>
            <a:lvl1pPr algn="just">
              <a:lnSpc>
                <a:spcPts val="1400"/>
              </a:lnSpc>
              <a:defRPr sz="1000">
                <a:solidFill>
                  <a:schemeClr val="tx1">
                    <a:lumMod val="65000"/>
                    <a:lumOff val="35000"/>
                  </a:schemeClr>
                </a:solidFill>
                <a:latin charset="-122" pitchFamily="34" typeface="微软雅黑"/>
                <a:ea charset="-122" pitchFamily="34" typeface="微软雅黑"/>
              </a:defRPr>
            </a:lvl1pPr>
          </a:lstStyle>
          <a:p>
            <a:pPr>
              <a:lnSpc>
                <a:spcPct val="150000"/>
              </a:lnSpc>
            </a:pPr>
            <a:r>
              <a:rPr altLang="en-US" lang="zh-CN" sz="1400">
                <a:solidFill>
                  <a:schemeClr val="tx1">
                    <a:lumMod val="75000"/>
                    <a:lumOff val="25000"/>
                  </a:schemeClr>
                </a:solidFill>
              </a:rPr>
              <a:t>继发型低血糖症，继发于窒息、硬肿、败血症、低钙血症、低镁血症，低血糖症状与原发病不易区分，如不监测易漏诊,经典型或暂时性低血糖症，发生其母妊高症或双胎小于胎龄儿，80％出现症状，生后3天内，可伴有红细胞增多症、低钙血症及先天性心脏病，新生儿易多次发生低血糖</a:t>
            </a:r>
          </a:p>
        </p:txBody>
      </p:sp>
      <p:sp>
        <p:nvSpPr>
          <p:cNvPr id="5" name="TextBox 39"/>
          <p:cNvSpPr txBox="1"/>
          <p:nvPr/>
        </p:nvSpPr>
        <p:spPr>
          <a:xfrm>
            <a:off x="1149098" y="1416213"/>
            <a:ext cx="2590800" cy="457200"/>
          </a:xfrm>
          <a:prstGeom prst="rect">
            <a:avLst/>
          </a:prstGeom>
          <a:noFill/>
        </p:spPr>
        <p:txBody>
          <a:bodyPr rtlCol="0" wrap="square">
            <a:spAutoFit/>
          </a:bodyPr>
          <a:lstStyle/>
          <a:p>
            <a:r>
              <a:rPr altLang="en-US" b="1" lang="zh-CN" sz="2400">
                <a:solidFill>
                  <a:schemeClr val="tx1">
                    <a:lumMod val="75000"/>
                    <a:lumOff val="25000"/>
                  </a:schemeClr>
                </a:solidFill>
                <a:latin charset="-122" pitchFamily="34" typeface="微软雅黑"/>
                <a:ea charset="-122" pitchFamily="34" typeface="微软雅黑"/>
              </a:rPr>
              <a:t>继发型低血糖症</a:t>
            </a:r>
          </a:p>
        </p:txBody>
      </p:sp>
      <p:pic>
        <p:nvPicPr>
          <p:cNvPr id="7" name="图片 6"/>
          <p:cNvPicPr>
            <a:picLocks noChangeAspect="1"/>
          </p:cNvPicPr>
          <p:nvPr/>
        </p:nvPicPr>
        <p:blipFill>
          <a:blip r:embed="rId3">
            <a:extLst>
              <a:ext uri="{28A0092B-C50C-407E-A947-70E740481C1C}">
                <a14:useLocalDpi val="0"/>
              </a:ext>
            </a:extLst>
          </a:blip>
          <a:stretch>
            <a:fillRect/>
          </a:stretch>
        </p:blipFill>
        <p:spPr>
          <a:xfrm>
            <a:off x="4956049" y="1431799"/>
            <a:ext cx="2968751" cy="2968751"/>
          </a:xfrm>
          <a:prstGeom prst="rect">
            <a:avLst/>
          </a:prstGeom>
        </p:spPr>
      </p:pic>
    </p:spTree>
    <p:extLst>
      <p:ext uri="{BB962C8B-B14F-4D97-AF65-F5344CB8AC3E}">
        <p14:creationId val="328227090"/>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7"/>
                                        </p:tgtEl>
                                        <p:attrNameLst>
                                          <p:attrName>style.visibility</p:attrName>
                                        </p:attrNameLst>
                                      </p:cBhvr>
                                      <p:to>
                                        <p:strVal val="visible"/>
                                      </p:to>
                                    </p:set>
                                    <p:anim calcmode="lin" valueType="num">
                                      <p:cBhvr additive="base">
                                        <p:cTn dur="500" fill="hold" id="7"/>
                                        <p:tgtEl>
                                          <p:spTgt spid="7"/>
                                        </p:tgtEl>
                                        <p:attrNameLst>
                                          <p:attrName>ppt_x</p:attrName>
                                        </p:attrNameLst>
                                      </p:cBhvr>
                                      <p:tavLst>
                                        <p:tav tm="0">
                                          <p:val>
                                            <p:strVal val="#ppt_x"/>
                                          </p:val>
                                        </p:tav>
                                        <p:tav tm="100000">
                                          <p:val>
                                            <p:strVal val="#ppt_x"/>
                                          </p:val>
                                        </p:tav>
                                      </p:tavLst>
                                    </p:anim>
                                    <p:anim calcmode="lin" valueType="num">
                                      <p:cBhvr additive="base">
                                        <p:cTn dur="500" fill="hold" id="8"/>
                                        <p:tgtEl>
                                          <p:spTgt spid="7"/>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53" presetSubtype="0">
                                  <p:stCondLst>
                                    <p:cond delay="0"/>
                                  </p:stCondLst>
                                  <p:childTnLst>
                                    <p:set>
                                      <p:cBhvr>
                                        <p:cTn dur="1" fill="hold" id="12">
                                          <p:stCondLst>
                                            <p:cond delay="0"/>
                                          </p:stCondLst>
                                        </p:cTn>
                                        <p:tgtEl>
                                          <p:spTgt spid="5"/>
                                        </p:tgtEl>
                                        <p:attrNameLst>
                                          <p:attrName>style.visibility</p:attrName>
                                        </p:attrNameLst>
                                      </p:cBhvr>
                                      <p:to>
                                        <p:strVal val="visible"/>
                                      </p:to>
                                    </p:set>
                                    <p:anim calcmode="lin" valueType="num">
                                      <p:cBhvr>
                                        <p:cTn dur="500" fill="hold" id="13"/>
                                        <p:tgtEl>
                                          <p:spTgt spid="5"/>
                                        </p:tgtEl>
                                        <p:attrNameLst>
                                          <p:attrName>ppt_w</p:attrName>
                                        </p:attrNameLst>
                                      </p:cBhvr>
                                      <p:tavLst>
                                        <p:tav tm="0">
                                          <p:val>
                                            <p:fltVal val="0"/>
                                          </p:val>
                                        </p:tav>
                                        <p:tav tm="100000">
                                          <p:val>
                                            <p:strVal val="#ppt_w"/>
                                          </p:val>
                                        </p:tav>
                                      </p:tavLst>
                                    </p:anim>
                                    <p:anim calcmode="lin" valueType="num">
                                      <p:cBhvr>
                                        <p:cTn dur="500" fill="hold" id="14"/>
                                        <p:tgtEl>
                                          <p:spTgt spid="5"/>
                                        </p:tgtEl>
                                        <p:attrNameLst>
                                          <p:attrName>ppt_h</p:attrName>
                                        </p:attrNameLst>
                                      </p:cBhvr>
                                      <p:tavLst>
                                        <p:tav tm="0">
                                          <p:val>
                                            <p:fltVal val="0"/>
                                          </p:val>
                                        </p:tav>
                                        <p:tav tm="100000">
                                          <p:val>
                                            <p:strVal val="#ppt_h"/>
                                          </p:val>
                                        </p:tav>
                                      </p:tavLst>
                                    </p:anim>
                                    <p:animEffect filter="fade" transition="in">
                                      <p:cBhvr>
                                        <p:cTn dur="500" id="15"/>
                                        <p:tgtEl>
                                          <p:spTgt spid="5"/>
                                        </p:tgtEl>
                                      </p:cBhvr>
                                    </p:animEffect>
                                  </p:childTnLst>
                                </p:cTn>
                              </p:par>
                            </p:childTnLst>
                          </p:cTn>
                        </p:par>
                      </p:childTnLst>
                    </p:cTn>
                  </p:par>
                  <p:par>
                    <p:cTn fill="hold" id="16" nodeType="clickPar">
                      <p:stCondLst>
                        <p:cond delay="indefinite"/>
                      </p:stCondLst>
                      <p:childTnLst>
                        <p:par>
                          <p:cTn fill="hold" id="17" nodeType="afterGroup">
                            <p:stCondLst>
                              <p:cond delay="0"/>
                            </p:stCondLst>
                            <p:childTnLst>
                              <p:par>
                                <p:cTn fill="hold" grpId="0" id="18" nodeType="clickEffect" presetClass="entr" presetID="22" presetSubtype="1">
                                  <p:stCondLst>
                                    <p:cond delay="0"/>
                                  </p:stCondLst>
                                  <p:childTnLst>
                                    <p:set>
                                      <p:cBhvr>
                                        <p:cTn dur="1" fill="hold" id="19">
                                          <p:stCondLst>
                                            <p:cond delay="0"/>
                                          </p:stCondLst>
                                        </p:cTn>
                                        <p:tgtEl>
                                          <p:spTgt spid="4"/>
                                        </p:tgtEl>
                                        <p:attrNameLst>
                                          <p:attrName>style.visibility</p:attrName>
                                        </p:attrNameLst>
                                      </p:cBhvr>
                                      <p:to>
                                        <p:strVal val="visible"/>
                                      </p:to>
                                    </p:set>
                                    <p:animEffect filter="wipe(up)" transition="in">
                                      <p:cBhvr>
                                        <p:cTn dur="500" id="20"/>
                                        <p:tgtEl>
                                          <p:spTgt spid="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3" name="矩形 12"/>
          <p:cNvSpPr/>
          <p:nvPr/>
        </p:nvSpPr>
        <p:spPr>
          <a:xfrm>
            <a:off x="4498691" y="1276350"/>
            <a:ext cx="3352800" cy="39502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p>
        </p:txBody>
      </p:sp>
      <p:sp>
        <p:nvSpPr>
          <p:cNvPr id="14" name="矩形 13"/>
          <p:cNvSpPr/>
          <p:nvPr/>
        </p:nvSpPr>
        <p:spPr>
          <a:xfrm>
            <a:off x="4553122" y="3296253"/>
            <a:ext cx="3298369" cy="39502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p>
        </p:txBody>
      </p:sp>
      <p:sp>
        <p:nvSpPr>
          <p:cNvPr id="15" name="矩形 14"/>
          <p:cNvSpPr/>
          <p:nvPr/>
        </p:nvSpPr>
        <p:spPr>
          <a:xfrm>
            <a:off x="4671424" y="1296553"/>
            <a:ext cx="2643776" cy="365760"/>
          </a:xfrm>
          <a:prstGeom prst="rect">
            <a:avLst/>
          </a:prstGeom>
        </p:spPr>
        <p:txBody>
          <a:bodyPr wrap="square">
            <a:spAutoFit/>
            <a:scene3d>
              <a:camera prst="orthographicFront"/>
              <a:lightRig dir="t" rig="threePt">
                <a:rot lat="0" lon="0" rev="0"/>
              </a:lightRig>
            </a:scene3d>
            <a:sp3d contourW="12700"/>
          </a:bodyPr>
          <a:lstStyle/>
          <a:p>
            <a:r>
              <a:rPr altLang="en-US" b="1" lang="zh-CN">
                <a:solidFill>
                  <a:schemeClr val="bg1"/>
                </a:solidFill>
                <a:latin charset="0" panose="020b0502020202020204" pitchFamily="34" typeface="Century Gothic"/>
                <a:ea charset="-122" pitchFamily="34" typeface="微软雅黑"/>
              </a:rPr>
              <a:t>严重反复发作性低血糖</a:t>
            </a:r>
          </a:p>
        </p:txBody>
      </p:sp>
      <p:sp>
        <p:nvSpPr>
          <p:cNvPr id="16" name="矩形 15"/>
          <p:cNvSpPr/>
          <p:nvPr/>
        </p:nvSpPr>
        <p:spPr>
          <a:xfrm>
            <a:off x="4758682" y="3320641"/>
            <a:ext cx="2468166" cy="365760"/>
          </a:xfrm>
          <a:prstGeom prst="rect">
            <a:avLst/>
          </a:prstGeom>
        </p:spPr>
        <p:txBody>
          <a:bodyPr wrap="square">
            <a:spAutoFit/>
            <a:scene3d>
              <a:camera prst="orthographicFront"/>
              <a:lightRig dir="t" rig="threePt">
                <a:rot lat="0" lon="0" rev="0"/>
              </a:lightRig>
            </a:scene3d>
            <a:sp3d contourW="12700"/>
          </a:bodyPr>
          <a:lstStyle/>
          <a:p>
            <a:r>
              <a:rPr altLang="en-US" b="1" lang="zh-CN">
                <a:solidFill>
                  <a:schemeClr val="bg1"/>
                </a:solidFill>
                <a:latin charset="0" panose="020b0502020202020204" pitchFamily="34" typeface="Century Gothic"/>
                <a:ea charset="-122" pitchFamily="34" typeface="微软雅黑"/>
              </a:rPr>
              <a:t>内分泌疾病</a:t>
            </a:r>
          </a:p>
        </p:txBody>
      </p:sp>
      <p:sp>
        <p:nvSpPr>
          <p:cNvPr id="17" name="矩形 16"/>
          <p:cNvSpPr/>
          <p:nvPr/>
        </p:nvSpPr>
        <p:spPr>
          <a:xfrm>
            <a:off x="4498690" y="1671638"/>
            <a:ext cx="3502310" cy="1463040"/>
          </a:xfrm>
          <a:prstGeom prst="rect">
            <a:avLst/>
          </a:prstGeom>
        </p:spPr>
        <p:txBody>
          <a:bodyPr wrap="square">
            <a:spAutoFit/>
            <a:scene3d>
              <a:camera prst="orthographicFront"/>
              <a:lightRig dir="t" rig="threePt">
                <a:rot lat="0" lon="0" rev="0"/>
              </a:lightRig>
            </a:scene3d>
            <a:sp3d contourW="12700"/>
          </a:bodyPr>
          <a:lstStyle/>
          <a:p>
            <a:pPr>
              <a:lnSpc>
                <a:spcPct val="150000"/>
              </a:lnSpc>
            </a:pPr>
            <a:r>
              <a:rPr altLang="en-US" lang="zh-CN" smtClean="0" sz="1200">
                <a:solidFill>
                  <a:schemeClr val="tx1">
                    <a:lumMod val="85000"/>
                    <a:lumOff val="15000"/>
                  </a:schemeClr>
                </a:solidFill>
                <a:latin typeface="+mn-ea"/>
              </a:rPr>
              <a:t>少数病例低血糖持续存在或反复发生病因,高胰岛素血症,胰岛细胞增生症等患儿因胰岛素水平较高低血糖症持续时间较长,先天性代谢疾病包括糖代谢障碍,如糖原累计病，半乳糖血症等糖原分解减少；氨基酸代谢障碍</a:t>
            </a:r>
          </a:p>
        </p:txBody>
      </p:sp>
      <p:sp>
        <p:nvSpPr>
          <p:cNvPr id="18" name="矩形 17"/>
          <p:cNvSpPr/>
          <p:nvPr/>
        </p:nvSpPr>
        <p:spPr>
          <a:xfrm>
            <a:off x="4498692" y="3714750"/>
            <a:ext cx="3352800" cy="640080"/>
          </a:xfrm>
          <a:prstGeom prst="rect">
            <a:avLst/>
          </a:prstGeom>
        </p:spPr>
        <p:txBody>
          <a:bodyPr wrap="square">
            <a:spAutoFit/>
            <a:scene3d>
              <a:camera prst="orthographicFront"/>
              <a:lightRig dir="t" rig="threePt">
                <a:rot lat="0" lon="0" rev="0"/>
              </a:lightRig>
            </a:scene3d>
            <a:sp3d contourW="12700"/>
          </a:bodyPr>
          <a:lstStyle/>
          <a:p>
            <a:pPr>
              <a:lnSpc>
                <a:spcPct val="150000"/>
              </a:lnSpc>
            </a:pPr>
            <a:r>
              <a:rPr altLang="en-US" lang="zh-CN" sz="1200">
                <a:solidFill>
                  <a:schemeClr val="tx1">
                    <a:lumMod val="85000"/>
                    <a:lumOff val="15000"/>
                  </a:schemeClr>
                </a:solidFill>
                <a:latin typeface="+mn-ea"/>
              </a:rPr>
              <a:t>垂体功能低下，皮质醇缺乏症,胰高血糖素缺乏症肾上腺素缺乏</a:t>
            </a: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609599" y="723901"/>
            <a:ext cx="3739581" cy="3739581"/>
          </a:xfrm>
          <a:prstGeom prst="rect">
            <a:avLst/>
          </a:prstGeom>
        </p:spPr>
      </p:pic>
    </p:spTree>
    <p:extLst>
      <p:ext uri="{BB962C8B-B14F-4D97-AF65-F5344CB8AC3E}">
        <p14:creationId val="211008808"/>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ppt_x"/>
                                          </p:val>
                                        </p:tav>
                                        <p:tav tm="100000">
                                          <p:val>
                                            <p:strVal val="#ppt_x"/>
                                          </p:val>
                                        </p:tav>
                                      </p:tavLst>
                                    </p:anim>
                                    <p:anim calcmode="lin" valueType="num">
                                      <p:cBhvr additive="base">
                                        <p:cTn dur="500" fill="hold" id="8"/>
                                        <p:tgtEl>
                                          <p:spTgt spid="2"/>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53" presetSubtype="0">
                                  <p:stCondLst>
                                    <p:cond delay="0"/>
                                  </p:stCondLst>
                                  <p:childTnLst>
                                    <p:set>
                                      <p:cBhvr>
                                        <p:cTn dur="1" fill="hold" id="12">
                                          <p:stCondLst>
                                            <p:cond delay="0"/>
                                          </p:stCondLst>
                                        </p:cTn>
                                        <p:tgtEl>
                                          <p:spTgt spid="13"/>
                                        </p:tgtEl>
                                        <p:attrNameLst>
                                          <p:attrName>style.visibility</p:attrName>
                                        </p:attrNameLst>
                                      </p:cBhvr>
                                      <p:to>
                                        <p:strVal val="visible"/>
                                      </p:to>
                                    </p:set>
                                    <p:anim calcmode="lin" valueType="num">
                                      <p:cBhvr>
                                        <p:cTn dur="500" fill="hold" id="13"/>
                                        <p:tgtEl>
                                          <p:spTgt spid="13"/>
                                        </p:tgtEl>
                                        <p:attrNameLst>
                                          <p:attrName>ppt_w</p:attrName>
                                        </p:attrNameLst>
                                      </p:cBhvr>
                                      <p:tavLst>
                                        <p:tav tm="0">
                                          <p:val>
                                            <p:fltVal val="0"/>
                                          </p:val>
                                        </p:tav>
                                        <p:tav tm="100000">
                                          <p:val>
                                            <p:strVal val="#ppt_w"/>
                                          </p:val>
                                        </p:tav>
                                      </p:tavLst>
                                    </p:anim>
                                    <p:anim calcmode="lin" valueType="num">
                                      <p:cBhvr>
                                        <p:cTn dur="500" fill="hold" id="14"/>
                                        <p:tgtEl>
                                          <p:spTgt spid="13"/>
                                        </p:tgtEl>
                                        <p:attrNameLst>
                                          <p:attrName>ppt_h</p:attrName>
                                        </p:attrNameLst>
                                      </p:cBhvr>
                                      <p:tavLst>
                                        <p:tav tm="0">
                                          <p:val>
                                            <p:fltVal val="0"/>
                                          </p:val>
                                        </p:tav>
                                        <p:tav tm="100000">
                                          <p:val>
                                            <p:strVal val="#ppt_h"/>
                                          </p:val>
                                        </p:tav>
                                      </p:tavLst>
                                    </p:anim>
                                    <p:animEffect filter="fade" transition="in">
                                      <p:cBhvr>
                                        <p:cTn dur="500" id="15"/>
                                        <p:tgtEl>
                                          <p:spTgt spid="13"/>
                                        </p:tgtEl>
                                      </p:cBhvr>
                                    </p:animEffect>
                                  </p:childTnLst>
                                </p:cTn>
                              </p:par>
                              <p:par>
                                <p:cTn fill="hold" grpId="0" id="16" nodeType="withEffect" presetClass="entr" presetID="53" presetSubtype="0">
                                  <p:stCondLst>
                                    <p:cond delay="0"/>
                                  </p:stCondLst>
                                  <p:childTnLst>
                                    <p:set>
                                      <p:cBhvr>
                                        <p:cTn dur="1" fill="hold" id="17">
                                          <p:stCondLst>
                                            <p:cond delay="0"/>
                                          </p:stCondLst>
                                        </p:cTn>
                                        <p:tgtEl>
                                          <p:spTgt spid="15"/>
                                        </p:tgtEl>
                                        <p:attrNameLst>
                                          <p:attrName>style.visibility</p:attrName>
                                        </p:attrNameLst>
                                      </p:cBhvr>
                                      <p:to>
                                        <p:strVal val="visible"/>
                                      </p:to>
                                    </p:set>
                                    <p:anim calcmode="lin" valueType="num">
                                      <p:cBhvr>
                                        <p:cTn dur="500" fill="hold" id="18"/>
                                        <p:tgtEl>
                                          <p:spTgt spid="15"/>
                                        </p:tgtEl>
                                        <p:attrNameLst>
                                          <p:attrName>ppt_w</p:attrName>
                                        </p:attrNameLst>
                                      </p:cBhvr>
                                      <p:tavLst>
                                        <p:tav tm="0">
                                          <p:val>
                                            <p:fltVal val="0"/>
                                          </p:val>
                                        </p:tav>
                                        <p:tav tm="100000">
                                          <p:val>
                                            <p:strVal val="#ppt_w"/>
                                          </p:val>
                                        </p:tav>
                                      </p:tavLst>
                                    </p:anim>
                                    <p:anim calcmode="lin" valueType="num">
                                      <p:cBhvr>
                                        <p:cTn dur="500" fill="hold" id="19"/>
                                        <p:tgtEl>
                                          <p:spTgt spid="15"/>
                                        </p:tgtEl>
                                        <p:attrNameLst>
                                          <p:attrName>ppt_h</p:attrName>
                                        </p:attrNameLst>
                                      </p:cBhvr>
                                      <p:tavLst>
                                        <p:tav tm="0">
                                          <p:val>
                                            <p:fltVal val="0"/>
                                          </p:val>
                                        </p:tav>
                                        <p:tav tm="100000">
                                          <p:val>
                                            <p:strVal val="#ppt_h"/>
                                          </p:val>
                                        </p:tav>
                                      </p:tavLst>
                                    </p:anim>
                                    <p:animEffect filter="fade" transition="in">
                                      <p:cBhvr>
                                        <p:cTn dur="500" id="20"/>
                                        <p:tgtEl>
                                          <p:spTgt spid="15"/>
                                        </p:tgtEl>
                                      </p:cBhvr>
                                    </p:animEffect>
                                  </p:childTnLst>
                                </p:cTn>
                              </p:par>
                              <p:par>
                                <p:cTn fill="hold" grpId="0" id="21" nodeType="withEffect" presetClass="entr" presetID="53" presetSubtype="0">
                                  <p:stCondLst>
                                    <p:cond delay="0"/>
                                  </p:stCondLst>
                                  <p:childTnLst>
                                    <p:set>
                                      <p:cBhvr>
                                        <p:cTn dur="1" fill="hold" id="22">
                                          <p:stCondLst>
                                            <p:cond delay="0"/>
                                          </p:stCondLst>
                                        </p:cTn>
                                        <p:tgtEl>
                                          <p:spTgt spid="14"/>
                                        </p:tgtEl>
                                        <p:attrNameLst>
                                          <p:attrName>style.visibility</p:attrName>
                                        </p:attrNameLst>
                                      </p:cBhvr>
                                      <p:to>
                                        <p:strVal val="visible"/>
                                      </p:to>
                                    </p:set>
                                    <p:anim calcmode="lin" valueType="num">
                                      <p:cBhvr>
                                        <p:cTn dur="500" fill="hold" id="23"/>
                                        <p:tgtEl>
                                          <p:spTgt spid="14"/>
                                        </p:tgtEl>
                                        <p:attrNameLst>
                                          <p:attrName>ppt_w</p:attrName>
                                        </p:attrNameLst>
                                      </p:cBhvr>
                                      <p:tavLst>
                                        <p:tav tm="0">
                                          <p:val>
                                            <p:fltVal val="0"/>
                                          </p:val>
                                        </p:tav>
                                        <p:tav tm="100000">
                                          <p:val>
                                            <p:strVal val="#ppt_w"/>
                                          </p:val>
                                        </p:tav>
                                      </p:tavLst>
                                    </p:anim>
                                    <p:anim calcmode="lin" valueType="num">
                                      <p:cBhvr>
                                        <p:cTn dur="500" fill="hold" id="24"/>
                                        <p:tgtEl>
                                          <p:spTgt spid="14"/>
                                        </p:tgtEl>
                                        <p:attrNameLst>
                                          <p:attrName>ppt_h</p:attrName>
                                        </p:attrNameLst>
                                      </p:cBhvr>
                                      <p:tavLst>
                                        <p:tav tm="0">
                                          <p:val>
                                            <p:fltVal val="0"/>
                                          </p:val>
                                        </p:tav>
                                        <p:tav tm="100000">
                                          <p:val>
                                            <p:strVal val="#ppt_h"/>
                                          </p:val>
                                        </p:tav>
                                      </p:tavLst>
                                    </p:anim>
                                    <p:animEffect filter="fade" transition="in">
                                      <p:cBhvr>
                                        <p:cTn dur="500" id="25"/>
                                        <p:tgtEl>
                                          <p:spTgt spid="14"/>
                                        </p:tgtEl>
                                      </p:cBhvr>
                                    </p:animEffect>
                                  </p:childTnLst>
                                </p:cTn>
                              </p:par>
                              <p:par>
                                <p:cTn fill="hold" grpId="0" id="26" nodeType="withEffect" presetClass="entr" presetID="53" presetSubtype="0">
                                  <p:stCondLst>
                                    <p:cond delay="0"/>
                                  </p:stCondLst>
                                  <p:childTnLst>
                                    <p:set>
                                      <p:cBhvr>
                                        <p:cTn dur="1" fill="hold" id="27">
                                          <p:stCondLst>
                                            <p:cond delay="0"/>
                                          </p:stCondLst>
                                        </p:cTn>
                                        <p:tgtEl>
                                          <p:spTgt spid="16"/>
                                        </p:tgtEl>
                                        <p:attrNameLst>
                                          <p:attrName>style.visibility</p:attrName>
                                        </p:attrNameLst>
                                      </p:cBhvr>
                                      <p:to>
                                        <p:strVal val="visible"/>
                                      </p:to>
                                    </p:set>
                                    <p:anim calcmode="lin" valueType="num">
                                      <p:cBhvr>
                                        <p:cTn dur="500" fill="hold" id="28"/>
                                        <p:tgtEl>
                                          <p:spTgt spid="16"/>
                                        </p:tgtEl>
                                        <p:attrNameLst>
                                          <p:attrName>ppt_w</p:attrName>
                                        </p:attrNameLst>
                                      </p:cBhvr>
                                      <p:tavLst>
                                        <p:tav tm="0">
                                          <p:val>
                                            <p:fltVal val="0"/>
                                          </p:val>
                                        </p:tav>
                                        <p:tav tm="100000">
                                          <p:val>
                                            <p:strVal val="#ppt_w"/>
                                          </p:val>
                                        </p:tav>
                                      </p:tavLst>
                                    </p:anim>
                                    <p:anim calcmode="lin" valueType="num">
                                      <p:cBhvr>
                                        <p:cTn dur="500" fill="hold" id="29"/>
                                        <p:tgtEl>
                                          <p:spTgt spid="16"/>
                                        </p:tgtEl>
                                        <p:attrNameLst>
                                          <p:attrName>ppt_h</p:attrName>
                                        </p:attrNameLst>
                                      </p:cBhvr>
                                      <p:tavLst>
                                        <p:tav tm="0">
                                          <p:val>
                                            <p:fltVal val="0"/>
                                          </p:val>
                                        </p:tav>
                                        <p:tav tm="100000">
                                          <p:val>
                                            <p:strVal val="#ppt_h"/>
                                          </p:val>
                                        </p:tav>
                                      </p:tavLst>
                                    </p:anim>
                                    <p:animEffect filter="fade" transition="in">
                                      <p:cBhvr>
                                        <p:cTn dur="500" id="30"/>
                                        <p:tgtEl>
                                          <p:spTgt spid="16"/>
                                        </p:tgtEl>
                                      </p:cBhvr>
                                    </p:animEffect>
                                  </p:childTnLst>
                                </p:cTn>
                              </p:par>
                            </p:childTnLst>
                          </p:cTn>
                        </p:par>
                      </p:childTnLst>
                    </p:cTn>
                  </p:par>
                  <p:par>
                    <p:cTn fill="hold" id="31" nodeType="clickPar">
                      <p:stCondLst>
                        <p:cond delay="indefinite"/>
                      </p:stCondLst>
                      <p:childTnLst>
                        <p:par>
                          <p:cTn fill="hold" id="32" nodeType="afterGroup">
                            <p:stCondLst>
                              <p:cond delay="0"/>
                            </p:stCondLst>
                            <p:childTnLst>
                              <p:par>
                                <p:cTn fill="hold" grpId="0" id="33" nodeType="clickEffect" presetClass="entr" presetID="22" presetSubtype="8">
                                  <p:stCondLst>
                                    <p:cond delay="0"/>
                                  </p:stCondLst>
                                  <p:childTnLst>
                                    <p:set>
                                      <p:cBhvr>
                                        <p:cTn dur="1" fill="hold" id="34">
                                          <p:stCondLst>
                                            <p:cond delay="0"/>
                                          </p:stCondLst>
                                        </p:cTn>
                                        <p:tgtEl>
                                          <p:spTgt spid="17"/>
                                        </p:tgtEl>
                                        <p:attrNameLst>
                                          <p:attrName>style.visibility</p:attrName>
                                        </p:attrNameLst>
                                      </p:cBhvr>
                                      <p:to>
                                        <p:strVal val="visible"/>
                                      </p:to>
                                    </p:set>
                                    <p:animEffect filter="wipe(left)" transition="in">
                                      <p:cBhvr>
                                        <p:cTn dur="500" id="35"/>
                                        <p:tgtEl>
                                          <p:spTgt spid="17"/>
                                        </p:tgtEl>
                                      </p:cBhvr>
                                    </p:animEffect>
                                  </p:childTnLst>
                                </p:cTn>
                              </p:par>
                              <p:par>
                                <p:cTn fill="hold" grpId="0" id="36" nodeType="withEffect" presetClass="entr" presetID="22" presetSubtype="8">
                                  <p:stCondLst>
                                    <p:cond delay="0"/>
                                  </p:stCondLst>
                                  <p:childTnLst>
                                    <p:set>
                                      <p:cBhvr>
                                        <p:cTn dur="1" fill="hold" id="37">
                                          <p:stCondLst>
                                            <p:cond delay="0"/>
                                          </p:stCondLst>
                                        </p:cTn>
                                        <p:tgtEl>
                                          <p:spTgt spid="18"/>
                                        </p:tgtEl>
                                        <p:attrNameLst>
                                          <p:attrName>style.visibility</p:attrName>
                                        </p:attrNameLst>
                                      </p:cBhvr>
                                      <p:to>
                                        <p:strVal val="visible"/>
                                      </p:to>
                                    </p:set>
                                    <p:animEffect filter="wipe(left)" transition="in">
                                      <p:cBhvr>
                                        <p:cTn dur="500" id="38"/>
                                        <p:tgtEl>
                                          <p:spTgt spid="1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
      <p:bldP grpId="0" spid="14"/>
      <p:bldP grpId="0" spid="15"/>
      <p:bldP grpId="0" spid="16"/>
      <p:bldP grpId="0" spid="17"/>
      <p:bldP grpId="0" spid="18"/>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3" name="矩形 12">
            <a:extLst>
              <a:ext uri="{FF2B5EF4-FFF2-40B4-BE49-F238E27FC236}">
                <a16:creationId xmlns:a16="http://schemas.microsoft.com/office/drawing/2014/main" id="{A55BDDC7-C24C-44B4-9E18-CB35904D31DD}"/>
              </a:ext>
            </a:extLst>
          </p:cNvPr>
          <p:cNvSpPr/>
          <p:nvPr/>
        </p:nvSpPr>
        <p:spPr>
          <a:xfrm>
            <a:off x="3974775" y="1773019"/>
            <a:ext cx="4033539" cy="640080"/>
          </a:xfrm>
          <a:prstGeom prst="rect">
            <a:avLst/>
          </a:prstGeom>
        </p:spPr>
        <p:txBody>
          <a:bodyPr wrap="square">
            <a:spAutoFit/>
          </a:bodyPr>
          <a:lstStyle/>
          <a:p>
            <a:pPr>
              <a:lnSpc>
                <a:spcPct val="150000"/>
              </a:lnSpc>
            </a:pPr>
            <a:r>
              <a:rPr altLang="en-US" lang="zh-CN" sz="1200">
                <a:solidFill>
                  <a:schemeClr val="tx1">
                    <a:lumMod val="75000"/>
                    <a:lumOff val="25000"/>
                  </a:schemeClr>
                </a:solidFill>
                <a:latin charset="-122" pitchFamily="34" typeface="微软雅黑"/>
                <a:ea charset="-122" pitchFamily="34" typeface="微软雅黑"/>
              </a:rPr>
              <a:t>无症状型：应该认识到低血糖可无体征甚至无任何的症状鉴于可能的远期损害，应对这些婴儿进行合适的处理</a:t>
            </a:r>
          </a:p>
        </p:txBody>
      </p:sp>
      <p:sp>
        <p:nvSpPr>
          <p:cNvPr id="14" name="矩形 13">
            <a:extLst>
              <a:ext uri="{FF2B5EF4-FFF2-40B4-BE49-F238E27FC236}">
                <a16:creationId xmlns:a16="http://schemas.microsoft.com/office/drawing/2014/main" id="{02258406-6134-43F1-B603-11D4ECFFE11F}"/>
              </a:ext>
            </a:extLst>
          </p:cNvPr>
          <p:cNvSpPr/>
          <p:nvPr/>
        </p:nvSpPr>
        <p:spPr>
          <a:xfrm>
            <a:off x="1770573" y="3141690"/>
            <a:ext cx="4180342" cy="1188720"/>
          </a:xfrm>
          <a:prstGeom prst="rect">
            <a:avLst/>
          </a:prstGeom>
        </p:spPr>
        <p:txBody>
          <a:bodyPr wrap="square">
            <a:spAutoFit/>
          </a:bodyPr>
          <a:lstStyle/>
          <a:p>
            <a:pPr>
              <a:lnSpc>
                <a:spcPct val="150000"/>
              </a:lnSpc>
            </a:pPr>
            <a:r>
              <a:rPr altLang="en-US" lang="zh-CN" sz="1200">
                <a:solidFill>
                  <a:schemeClr val="tx1">
                    <a:lumMod val="75000"/>
                    <a:lumOff val="25000"/>
                  </a:schemeClr>
                </a:solidFill>
                <a:latin charset="-122" pitchFamily="34" typeface="微软雅黑"/>
                <a:ea charset="-122" pitchFamily="34" typeface="微软雅黑"/>
              </a:rPr>
              <a:t>症状型: 按照发生的频率排序可有下列表现：昏迷、激惹震颤、淡漠、发绀、抽搐、呼吸暂停或呼吸急促、哭声微弱或者高尖、疲倦、嗜睡。喂养困难、眼球转动、出汗、突发面色苍白以及低体温、心脏骤停也有报道</a:t>
            </a:r>
          </a:p>
        </p:txBody>
      </p:sp>
      <p:grpSp>
        <p:nvGrpSpPr>
          <p:cNvPr id="15" name="组合 14">
            <a:extLst>
              <a:ext uri="{FF2B5EF4-FFF2-40B4-BE49-F238E27FC236}">
                <a16:creationId xmlns:a16="http://schemas.microsoft.com/office/drawing/2014/main" id="{E61D779C-298E-4982-A106-E11A71283F66}"/>
              </a:ext>
            </a:extLst>
          </p:cNvPr>
          <p:cNvGrpSpPr/>
          <p:nvPr/>
        </p:nvGrpSpPr>
        <p:grpSpPr>
          <a:xfrm>
            <a:off x="3511751" y="1989247"/>
            <a:ext cx="526849" cy="201503"/>
            <a:chOff x="2296577" y="5189316"/>
            <a:chExt cx="328926" cy="125804"/>
          </a:xfrm>
          <a:solidFill>
            <a:schemeClr val="accent1"/>
          </a:solidFill>
        </p:grpSpPr>
        <p:sp>
          <p:nvSpPr>
            <p:cNvPr id="16" name="Freeform 105">
              <a:extLst>
                <a:ext uri="{FF2B5EF4-FFF2-40B4-BE49-F238E27FC236}">
                  <a16:creationId xmlns:a16="http://schemas.microsoft.com/office/drawing/2014/main" id="{F01BA563-478F-4B59-BDD0-C0EF917B264E}"/>
                </a:ext>
              </a:extLst>
            </p:cNvPr>
            <p:cNvSpPr/>
            <p:nvPr/>
          </p:nvSpPr>
          <p:spPr bwMode="auto">
            <a:xfrm>
              <a:off x="2296577" y="5189316"/>
              <a:ext cx="70765" cy="125804"/>
            </a:xfrm>
            <a:custGeom>
              <a:gdLst>
                <a:gd fmla="*/ 0 w 54" name="T0"/>
                <a:gd fmla="*/ 96 h 96" name="T1"/>
                <a:gd fmla="*/ 0 w 54" name="T2"/>
                <a:gd fmla="*/ 0 h 96" name="T3"/>
                <a:gd fmla="*/ 54 w 54" name="T4"/>
                <a:gd fmla="*/ 48 h 96" name="T5"/>
                <a:gd fmla="*/ 0 w 54" name="T6"/>
                <a:gd fmla="*/ 96 h 96" name="T7"/>
              </a:gdLst>
              <a:cxnLst>
                <a:cxn ang="0">
                  <a:pos x="T0" y="T1"/>
                </a:cxn>
                <a:cxn ang="0">
                  <a:pos x="T2" y="T3"/>
                </a:cxn>
                <a:cxn ang="0">
                  <a:pos x="T4" y="T5"/>
                </a:cxn>
                <a:cxn ang="0">
                  <a:pos x="T6" y="T7"/>
                </a:cxn>
              </a:cxnLst>
              <a:rect b="b" l="0" r="r" t="0"/>
              <a:pathLst>
                <a:path h="96" w="54">
                  <a:moveTo>
                    <a:pt x="0" y="96"/>
                  </a:moveTo>
                  <a:lnTo>
                    <a:pt x="0" y="0"/>
                  </a:lnTo>
                  <a:lnTo>
                    <a:pt x="54" y="48"/>
                  </a:lnTo>
                  <a:lnTo>
                    <a:pt x="0" y="96"/>
                  </a:lnTo>
                  <a:close/>
                </a:path>
              </a:pathLst>
            </a:custGeom>
            <a:grpFill/>
            <a:ln>
              <a:noFill/>
            </a:ln>
          </p:spPr>
          <p:txBody>
            <a:bodyPr anchor="t" anchorCtr="0" bIns="34290" compatLnSpc="1" lIns="68580" numCol="1" rIns="68580" tIns="34290" vert="horz" wrap="square">
              <a:prstTxWarp prst="textNoShape">
                <a:avLst/>
              </a:prstTxWarp>
            </a:bodyPr>
            <a:lstStyle/>
            <a:p>
              <a:endParaRPr altLang="en-US" lang="zh-CN" sz="1350">
                <a:solidFill>
                  <a:schemeClr val="tx1">
                    <a:lumMod val="75000"/>
                    <a:lumOff val="25000"/>
                  </a:schemeClr>
                </a:solidFill>
              </a:endParaRPr>
            </a:p>
          </p:txBody>
        </p:sp>
        <p:sp>
          <p:nvSpPr>
            <p:cNvPr id="17" name="Freeform 106">
              <a:extLst>
                <a:ext uri="{FF2B5EF4-FFF2-40B4-BE49-F238E27FC236}">
                  <a16:creationId xmlns:a16="http://schemas.microsoft.com/office/drawing/2014/main" id="{D3E88AD0-BCF6-4A17-97F9-C1AE31EFDEE8}"/>
                </a:ext>
              </a:extLst>
            </p:cNvPr>
            <p:cNvSpPr/>
            <p:nvPr/>
          </p:nvSpPr>
          <p:spPr bwMode="auto">
            <a:xfrm>
              <a:off x="2426313" y="5189316"/>
              <a:ext cx="69455" cy="125804"/>
            </a:xfrm>
            <a:custGeom>
              <a:gdLst>
                <a:gd fmla="*/ 0 w 53" name="T0"/>
                <a:gd fmla="*/ 96 h 96" name="T1"/>
                <a:gd fmla="*/ 0 w 53" name="T2"/>
                <a:gd fmla="*/ 0 h 96" name="T3"/>
                <a:gd fmla="*/ 53 w 53" name="T4"/>
                <a:gd fmla="*/ 48 h 96" name="T5"/>
                <a:gd fmla="*/ 0 w 53" name="T6"/>
                <a:gd fmla="*/ 96 h 96" name="T7"/>
              </a:gdLst>
              <a:cxnLst>
                <a:cxn ang="0">
                  <a:pos x="T0" y="T1"/>
                </a:cxn>
                <a:cxn ang="0">
                  <a:pos x="T2" y="T3"/>
                </a:cxn>
                <a:cxn ang="0">
                  <a:pos x="T4" y="T5"/>
                </a:cxn>
                <a:cxn ang="0">
                  <a:pos x="T6" y="T7"/>
                </a:cxn>
              </a:cxnLst>
              <a:rect b="b" l="0" r="r" t="0"/>
              <a:pathLst>
                <a:path h="96" w="52">
                  <a:moveTo>
                    <a:pt x="0" y="96"/>
                  </a:moveTo>
                  <a:lnTo>
                    <a:pt x="0" y="0"/>
                  </a:lnTo>
                  <a:lnTo>
                    <a:pt x="53" y="48"/>
                  </a:lnTo>
                  <a:lnTo>
                    <a:pt x="0" y="96"/>
                  </a:ln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sz="1350">
                <a:solidFill>
                  <a:schemeClr val="tx1">
                    <a:lumMod val="75000"/>
                    <a:lumOff val="25000"/>
                  </a:schemeClr>
                </a:solidFill>
              </a:endParaRPr>
            </a:p>
          </p:txBody>
        </p:sp>
        <p:sp>
          <p:nvSpPr>
            <p:cNvPr id="18" name="Freeform 107">
              <a:extLst>
                <a:ext uri="{FF2B5EF4-FFF2-40B4-BE49-F238E27FC236}">
                  <a16:creationId xmlns:a16="http://schemas.microsoft.com/office/drawing/2014/main" id="{EA85F532-A498-4F02-9416-93EB78851251}"/>
                </a:ext>
              </a:extLst>
            </p:cNvPr>
            <p:cNvSpPr/>
            <p:nvPr/>
          </p:nvSpPr>
          <p:spPr bwMode="auto">
            <a:xfrm>
              <a:off x="2554738" y="5189316"/>
              <a:ext cx="70765" cy="125804"/>
            </a:xfrm>
            <a:custGeom>
              <a:gdLst>
                <a:gd fmla="*/ 0 w 54" name="T0"/>
                <a:gd fmla="*/ 96 h 96" name="T1"/>
                <a:gd fmla="*/ 0 w 54" name="T2"/>
                <a:gd fmla="*/ 0 h 96" name="T3"/>
                <a:gd fmla="*/ 54 w 54" name="T4"/>
                <a:gd fmla="*/ 48 h 96" name="T5"/>
                <a:gd fmla="*/ 0 w 54" name="T6"/>
                <a:gd fmla="*/ 96 h 96" name="T7"/>
              </a:gdLst>
              <a:cxnLst>
                <a:cxn ang="0">
                  <a:pos x="T0" y="T1"/>
                </a:cxn>
                <a:cxn ang="0">
                  <a:pos x="T2" y="T3"/>
                </a:cxn>
                <a:cxn ang="0">
                  <a:pos x="T4" y="T5"/>
                </a:cxn>
                <a:cxn ang="0">
                  <a:pos x="T6" y="T7"/>
                </a:cxn>
              </a:cxnLst>
              <a:rect b="b" l="0" r="r" t="0"/>
              <a:pathLst>
                <a:path h="96" w="54">
                  <a:moveTo>
                    <a:pt x="0" y="96"/>
                  </a:moveTo>
                  <a:lnTo>
                    <a:pt x="0" y="0"/>
                  </a:lnTo>
                  <a:lnTo>
                    <a:pt x="54" y="48"/>
                  </a:lnTo>
                  <a:lnTo>
                    <a:pt x="0" y="96"/>
                  </a:ln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sz="1350">
                <a:solidFill>
                  <a:schemeClr val="tx1">
                    <a:lumMod val="75000"/>
                    <a:lumOff val="25000"/>
                  </a:schemeClr>
                </a:solidFill>
              </a:endParaRPr>
            </a:p>
          </p:txBody>
        </p:sp>
      </p:grpSp>
      <p:grpSp>
        <p:nvGrpSpPr>
          <p:cNvPr id="19" name="组合 18">
            <a:extLst>
              <a:ext uri="{FF2B5EF4-FFF2-40B4-BE49-F238E27FC236}">
                <a16:creationId xmlns:a16="http://schemas.microsoft.com/office/drawing/2014/main" id="{14DE4BAC-7656-4CD8-9625-B6D34F9EEF96}"/>
              </a:ext>
            </a:extLst>
          </p:cNvPr>
          <p:cNvGrpSpPr/>
          <p:nvPr/>
        </p:nvGrpSpPr>
        <p:grpSpPr>
          <a:xfrm>
            <a:off x="1219200" y="3589447"/>
            <a:ext cx="526849" cy="201503"/>
            <a:chOff x="2296577" y="5189316"/>
            <a:chExt cx="328926" cy="125804"/>
          </a:xfrm>
          <a:solidFill>
            <a:schemeClr val="accent2"/>
          </a:solidFill>
        </p:grpSpPr>
        <p:sp>
          <p:nvSpPr>
            <p:cNvPr id="20" name="Freeform 105">
              <a:extLst>
                <a:ext uri="{FF2B5EF4-FFF2-40B4-BE49-F238E27FC236}">
                  <a16:creationId xmlns:a16="http://schemas.microsoft.com/office/drawing/2014/main" id="{9D0BC75D-8A9B-48F9-A12C-CBFF10234573}"/>
                </a:ext>
              </a:extLst>
            </p:cNvPr>
            <p:cNvSpPr/>
            <p:nvPr/>
          </p:nvSpPr>
          <p:spPr bwMode="auto">
            <a:xfrm>
              <a:off x="2296577" y="5189316"/>
              <a:ext cx="70765" cy="125804"/>
            </a:xfrm>
            <a:custGeom>
              <a:gdLst>
                <a:gd fmla="*/ 0 w 54" name="T0"/>
                <a:gd fmla="*/ 96 h 96" name="T1"/>
                <a:gd fmla="*/ 0 w 54" name="T2"/>
                <a:gd fmla="*/ 0 h 96" name="T3"/>
                <a:gd fmla="*/ 54 w 54" name="T4"/>
                <a:gd fmla="*/ 48 h 96" name="T5"/>
                <a:gd fmla="*/ 0 w 54" name="T6"/>
                <a:gd fmla="*/ 96 h 96" name="T7"/>
              </a:gdLst>
              <a:cxnLst>
                <a:cxn ang="0">
                  <a:pos x="T0" y="T1"/>
                </a:cxn>
                <a:cxn ang="0">
                  <a:pos x="T2" y="T3"/>
                </a:cxn>
                <a:cxn ang="0">
                  <a:pos x="T4" y="T5"/>
                </a:cxn>
                <a:cxn ang="0">
                  <a:pos x="T6" y="T7"/>
                </a:cxn>
              </a:cxnLst>
              <a:rect b="b" l="0" r="r" t="0"/>
              <a:pathLst>
                <a:path h="96" w="54">
                  <a:moveTo>
                    <a:pt x="0" y="96"/>
                  </a:moveTo>
                  <a:lnTo>
                    <a:pt x="0" y="0"/>
                  </a:lnTo>
                  <a:lnTo>
                    <a:pt x="54" y="48"/>
                  </a:lnTo>
                  <a:lnTo>
                    <a:pt x="0" y="96"/>
                  </a:lnTo>
                  <a:close/>
                </a:path>
              </a:pathLst>
            </a:custGeom>
            <a:grpFill/>
            <a:ln>
              <a:noFill/>
            </a:ln>
          </p:spPr>
          <p:txBody>
            <a:bodyPr anchor="t" anchorCtr="0" bIns="34290" compatLnSpc="1" lIns="68580" numCol="1" rIns="68580" tIns="34290" vert="horz" wrap="square">
              <a:prstTxWarp prst="textNoShape">
                <a:avLst/>
              </a:prstTxWarp>
            </a:bodyPr>
            <a:lstStyle/>
            <a:p>
              <a:endParaRPr altLang="en-US" lang="zh-CN" sz="1350">
                <a:solidFill>
                  <a:schemeClr val="tx1">
                    <a:lumMod val="75000"/>
                    <a:lumOff val="25000"/>
                  </a:schemeClr>
                </a:solidFill>
              </a:endParaRPr>
            </a:p>
          </p:txBody>
        </p:sp>
        <p:sp>
          <p:nvSpPr>
            <p:cNvPr id="21" name="Freeform 106">
              <a:extLst>
                <a:ext uri="{FF2B5EF4-FFF2-40B4-BE49-F238E27FC236}">
                  <a16:creationId xmlns:a16="http://schemas.microsoft.com/office/drawing/2014/main" id="{1B40C62A-8580-4D2E-8293-C0C35BED4D92}"/>
                </a:ext>
              </a:extLst>
            </p:cNvPr>
            <p:cNvSpPr/>
            <p:nvPr/>
          </p:nvSpPr>
          <p:spPr bwMode="auto">
            <a:xfrm>
              <a:off x="2426313" y="5189316"/>
              <a:ext cx="69455" cy="125804"/>
            </a:xfrm>
            <a:custGeom>
              <a:gdLst>
                <a:gd fmla="*/ 0 w 53" name="T0"/>
                <a:gd fmla="*/ 96 h 96" name="T1"/>
                <a:gd fmla="*/ 0 w 53" name="T2"/>
                <a:gd fmla="*/ 0 h 96" name="T3"/>
                <a:gd fmla="*/ 53 w 53" name="T4"/>
                <a:gd fmla="*/ 48 h 96" name="T5"/>
                <a:gd fmla="*/ 0 w 53" name="T6"/>
                <a:gd fmla="*/ 96 h 96" name="T7"/>
              </a:gdLst>
              <a:cxnLst>
                <a:cxn ang="0">
                  <a:pos x="T0" y="T1"/>
                </a:cxn>
                <a:cxn ang="0">
                  <a:pos x="T2" y="T3"/>
                </a:cxn>
                <a:cxn ang="0">
                  <a:pos x="T4" y="T5"/>
                </a:cxn>
                <a:cxn ang="0">
                  <a:pos x="T6" y="T7"/>
                </a:cxn>
              </a:cxnLst>
              <a:rect b="b" l="0" r="r" t="0"/>
              <a:pathLst>
                <a:path h="96" w="52">
                  <a:moveTo>
                    <a:pt x="0" y="96"/>
                  </a:moveTo>
                  <a:lnTo>
                    <a:pt x="0" y="0"/>
                  </a:lnTo>
                  <a:lnTo>
                    <a:pt x="53" y="48"/>
                  </a:lnTo>
                  <a:lnTo>
                    <a:pt x="0" y="96"/>
                  </a:ln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sz="1350">
                <a:solidFill>
                  <a:schemeClr val="tx1">
                    <a:lumMod val="75000"/>
                    <a:lumOff val="25000"/>
                  </a:schemeClr>
                </a:solidFill>
              </a:endParaRPr>
            </a:p>
          </p:txBody>
        </p:sp>
        <p:sp>
          <p:nvSpPr>
            <p:cNvPr id="22" name="Freeform 107">
              <a:extLst>
                <a:ext uri="{FF2B5EF4-FFF2-40B4-BE49-F238E27FC236}">
                  <a16:creationId xmlns:a16="http://schemas.microsoft.com/office/drawing/2014/main" id="{FE5ED404-18B1-4ADC-B88B-95994D5DAFE2}"/>
                </a:ext>
              </a:extLst>
            </p:cNvPr>
            <p:cNvSpPr/>
            <p:nvPr/>
          </p:nvSpPr>
          <p:spPr bwMode="auto">
            <a:xfrm>
              <a:off x="2554738" y="5189316"/>
              <a:ext cx="70765" cy="125804"/>
            </a:xfrm>
            <a:custGeom>
              <a:gdLst>
                <a:gd fmla="*/ 0 w 54" name="T0"/>
                <a:gd fmla="*/ 96 h 96" name="T1"/>
                <a:gd fmla="*/ 0 w 54" name="T2"/>
                <a:gd fmla="*/ 0 h 96" name="T3"/>
                <a:gd fmla="*/ 54 w 54" name="T4"/>
                <a:gd fmla="*/ 48 h 96" name="T5"/>
                <a:gd fmla="*/ 0 w 54" name="T6"/>
                <a:gd fmla="*/ 96 h 96" name="T7"/>
              </a:gdLst>
              <a:cxnLst>
                <a:cxn ang="0">
                  <a:pos x="T0" y="T1"/>
                </a:cxn>
                <a:cxn ang="0">
                  <a:pos x="T2" y="T3"/>
                </a:cxn>
                <a:cxn ang="0">
                  <a:pos x="T4" y="T5"/>
                </a:cxn>
                <a:cxn ang="0">
                  <a:pos x="T6" y="T7"/>
                </a:cxn>
              </a:cxnLst>
              <a:rect b="b" l="0" r="r" t="0"/>
              <a:pathLst>
                <a:path h="96" w="54">
                  <a:moveTo>
                    <a:pt x="0" y="96"/>
                  </a:moveTo>
                  <a:lnTo>
                    <a:pt x="0" y="0"/>
                  </a:lnTo>
                  <a:lnTo>
                    <a:pt x="54" y="48"/>
                  </a:lnTo>
                  <a:lnTo>
                    <a:pt x="0" y="96"/>
                  </a:ln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sz="1350">
                <a:solidFill>
                  <a:schemeClr val="tx1">
                    <a:lumMod val="75000"/>
                    <a:lumOff val="25000"/>
                  </a:schemeClr>
                </a:solidFill>
              </a:endParaRPr>
            </a:p>
          </p:txBody>
        </p:sp>
      </p:grpSp>
      <p:pic>
        <p:nvPicPr>
          <p:cNvPr id="3" name="图片 2"/>
          <p:cNvPicPr>
            <a:picLocks noChangeAspect="1"/>
          </p:cNvPicPr>
          <p:nvPr/>
        </p:nvPicPr>
        <p:blipFill>
          <a:blip r:embed="rId3">
            <a:extLst>
              <a:ext uri="{28A0092B-C50C-407E-A947-70E740481C1C}">
                <a14:useLocalDpi val="0"/>
              </a:ext>
            </a:extLst>
          </a:blip>
          <a:stretch>
            <a:fillRect/>
          </a:stretch>
        </p:blipFill>
        <p:spPr>
          <a:xfrm>
            <a:off x="990600" y="1047750"/>
            <a:ext cx="2445715" cy="2445715"/>
          </a:xfrm>
          <a:prstGeom prst="rect">
            <a:avLst/>
          </a:prstGeom>
        </p:spPr>
      </p:pic>
      <p:pic>
        <p:nvPicPr>
          <p:cNvPr id="4" name="图片 3"/>
          <p:cNvPicPr>
            <a:picLocks noChangeAspect="1"/>
          </p:cNvPicPr>
          <p:nvPr/>
        </p:nvPicPr>
        <p:blipFill>
          <a:blip r:embed="rId4">
            <a:extLst>
              <a:ext uri="{28A0092B-C50C-407E-A947-70E740481C1C}">
                <a14:useLocalDpi val="0"/>
              </a:ext>
            </a:extLst>
          </a:blip>
          <a:stretch>
            <a:fillRect/>
          </a:stretch>
        </p:blipFill>
        <p:spPr>
          <a:xfrm flipH="1">
            <a:off x="5877831" y="2426833"/>
            <a:ext cx="2426160" cy="2159549"/>
          </a:xfrm>
          <a:prstGeom prst="rect">
            <a:avLst/>
          </a:prstGeom>
        </p:spPr>
      </p:pic>
    </p:spTree>
    <p:extLst>
      <p:ext uri="{BB962C8B-B14F-4D97-AF65-F5344CB8AC3E}">
        <p14:creationId val="229906307"/>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p:cTn dur="500" fill="hold" id="7"/>
                                        <p:tgtEl>
                                          <p:spTgt spid="4"/>
                                        </p:tgtEl>
                                        <p:attrNameLst>
                                          <p:attrName>ppt_w</p:attrName>
                                        </p:attrNameLst>
                                      </p:cBhvr>
                                      <p:tavLst>
                                        <p:tav tm="0">
                                          <p:val>
                                            <p:fltVal val="0"/>
                                          </p:val>
                                        </p:tav>
                                        <p:tav tm="100000">
                                          <p:val>
                                            <p:strVal val="#ppt_w"/>
                                          </p:val>
                                        </p:tav>
                                      </p:tavLst>
                                    </p:anim>
                                    <p:anim calcmode="lin" valueType="num">
                                      <p:cBhvr>
                                        <p:cTn dur="500" fill="hold" id="8"/>
                                        <p:tgtEl>
                                          <p:spTgt spid="4"/>
                                        </p:tgtEl>
                                        <p:attrNameLst>
                                          <p:attrName>ppt_h</p:attrName>
                                        </p:attrNameLst>
                                      </p:cBhvr>
                                      <p:tavLst>
                                        <p:tav tm="0">
                                          <p:val>
                                            <p:fltVal val="0"/>
                                          </p:val>
                                        </p:tav>
                                        <p:tav tm="100000">
                                          <p:val>
                                            <p:strVal val="#ppt_h"/>
                                          </p:val>
                                        </p:tav>
                                      </p:tavLst>
                                    </p:anim>
                                    <p:animEffect filter="fade" transition="in">
                                      <p:cBhvr>
                                        <p:cTn dur="500" id="9"/>
                                        <p:tgtEl>
                                          <p:spTgt spid="4"/>
                                        </p:tgtEl>
                                      </p:cBhvr>
                                    </p:animEffect>
                                  </p:childTnLst>
                                </p:cTn>
                              </p:par>
                              <p:par>
                                <p:cTn fill="hold" id="10" nodeType="withEffect" presetClass="entr" presetID="53" presetSubtype="0">
                                  <p:stCondLst>
                                    <p:cond delay="0"/>
                                  </p:stCondLst>
                                  <p:childTnLst>
                                    <p:set>
                                      <p:cBhvr>
                                        <p:cTn dur="1" fill="hold" id="11">
                                          <p:stCondLst>
                                            <p:cond delay="0"/>
                                          </p:stCondLst>
                                        </p:cTn>
                                        <p:tgtEl>
                                          <p:spTgt spid="3"/>
                                        </p:tgtEl>
                                        <p:attrNameLst>
                                          <p:attrName>style.visibility</p:attrName>
                                        </p:attrNameLst>
                                      </p:cBhvr>
                                      <p:to>
                                        <p:strVal val="visible"/>
                                      </p:to>
                                    </p:set>
                                    <p:anim calcmode="lin" valueType="num">
                                      <p:cBhvr>
                                        <p:cTn dur="500" fill="hold" id="12"/>
                                        <p:tgtEl>
                                          <p:spTgt spid="3"/>
                                        </p:tgtEl>
                                        <p:attrNameLst>
                                          <p:attrName>ppt_w</p:attrName>
                                        </p:attrNameLst>
                                      </p:cBhvr>
                                      <p:tavLst>
                                        <p:tav tm="0">
                                          <p:val>
                                            <p:fltVal val="0"/>
                                          </p:val>
                                        </p:tav>
                                        <p:tav tm="100000">
                                          <p:val>
                                            <p:strVal val="#ppt_w"/>
                                          </p:val>
                                        </p:tav>
                                      </p:tavLst>
                                    </p:anim>
                                    <p:anim calcmode="lin" valueType="num">
                                      <p:cBhvr>
                                        <p:cTn dur="500" fill="hold" id="13"/>
                                        <p:tgtEl>
                                          <p:spTgt spid="3"/>
                                        </p:tgtEl>
                                        <p:attrNameLst>
                                          <p:attrName>ppt_h</p:attrName>
                                        </p:attrNameLst>
                                      </p:cBhvr>
                                      <p:tavLst>
                                        <p:tav tm="0">
                                          <p:val>
                                            <p:fltVal val="0"/>
                                          </p:val>
                                        </p:tav>
                                        <p:tav tm="100000">
                                          <p:val>
                                            <p:strVal val="#ppt_h"/>
                                          </p:val>
                                        </p:tav>
                                      </p:tavLst>
                                    </p:anim>
                                    <p:animEffect filter="fade" transition="in">
                                      <p:cBhvr>
                                        <p:cTn dur="500" id="14"/>
                                        <p:tgtEl>
                                          <p:spTgt spid="3"/>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id="17" nodeType="clickEffect" presetClass="entr" presetID="2" presetSubtype="4">
                                  <p:stCondLst>
                                    <p:cond delay="0"/>
                                  </p:stCondLst>
                                  <p:childTnLst>
                                    <p:set>
                                      <p:cBhvr>
                                        <p:cTn dur="1" fill="hold" id="18">
                                          <p:stCondLst>
                                            <p:cond delay="0"/>
                                          </p:stCondLst>
                                        </p:cTn>
                                        <p:tgtEl>
                                          <p:spTgt spid="15"/>
                                        </p:tgtEl>
                                        <p:attrNameLst>
                                          <p:attrName>style.visibility</p:attrName>
                                        </p:attrNameLst>
                                      </p:cBhvr>
                                      <p:to>
                                        <p:strVal val="visible"/>
                                      </p:to>
                                    </p:set>
                                    <p:anim calcmode="lin" valueType="num">
                                      <p:cBhvr additive="base">
                                        <p:cTn dur="500" fill="hold" id="19"/>
                                        <p:tgtEl>
                                          <p:spTgt spid="15"/>
                                        </p:tgtEl>
                                        <p:attrNameLst>
                                          <p:attrName>ppt_x</p:attrName>
                                        </p:attrNameLst>
                                      </p:cBhvr>
                                      <p:tavLst>
                                        <p:tav tm="0">
                                          <p:val>
                                            <p:strVal val="#ppt_x"/>
                                          </p:val>
                                        </p:tav>
                                        <p:tav tm="100000">
                                          <p:val>
                                            <p:strVal val="#ppt_x"/>
                                          </p:val>
                                        </p:tav>
                                      </p:tavLst>
                                    </p:anim>
                                    <p:anim calcmode="lin" valueType="num">
                                      <p:cBhvr additive="base">
                                        <p:cTn dur="500" fill="hold" id="20"/>
                                        <p:tgtEl>
                                          <p:spTgt spid="15"/>
                                        </p:tgtEl>
                                        <p:attrNameLst>
                                          <p:attrName>ppt_y</p:attrName>
                                        </p:attrNameLst>
                                      </p:cBhvr>
                                      <p:tavLst>
                                        <p:tav tm="0">
                                          <p:val>
                                            <p:strVal val="1+#ppt_h/2"/>
                                          </p:val>
                                        </p:tav>
                                        <p:tav tm="100000">
                                          <p:val>
                                            <p:strVal val="#ppt_y"/>
                                          </p:val>
                                        </p:tav>
                                      </p:tavLst>
                                    </p:anim>
                                  </p:childTnLst>
                                </p:cTn>
                              </p:par>
                              <p:par>
                                <p:cTn fill="hold" id="21" nodeType="withEffect" presetClass="entr" presetID="2" presetSubtype="4">
                                  <p:stCondLst>
                                    <p:cond delay="0"/>
                                  </p:stCondLst>
                                  <p:childTnLst>
                                    <p:set>
                                      <p:cBhvr>
                                        <p:cTn dur="1" fill="hold" id="22">
                                          <p:stCondLst>
                                            <p:cond delay="0"/>
                                          </p:stCondLst>
                                        </p:cTn>
                                        <p:tgtEl>
                                          <p:spTgt spid="19"/>
                                        </p:tgtEl>
                                        <p:attrNameLst>
                                          <p:attrName>style.visibility</p:attrName>
                                        </p:attrNameLst>
                                      </p:cBhvr>
                                      <p:to>
                                        <p:strVal val="visible"/>
                                      </p:to>
                                    </p:set>
                                    <p:anim calcmode="lin" valueType="num">
                                      <p:cBhvr additive="base">
                                        <p:cTn dur="500" fill="hold" id="23"/>
                                        <p:tgtEl>
                                          <p:spTgt spid="19"/>
                                        </p:tgtEl>
                                        <p:attrNameLst>
                                          <p:attrName>ppt_x</p:attrName>
                                        </p:attrNameLst>
                                      </p:cBhvr>
                                      <p:tavLst>
                                        <p:tav tm="0">
                                          <p:val>
                                            <p:strVal val="#ppt_x"/>
                                          </p:val>
                                        </p:tav>
                                        <p:tav tm="100000">
                                          <p:val>
                                            <p:strVal val="#ppt_x"/>
                                          </p:val>
                                        </p:tav>
                                      </p:tavLst>
                                    </p:anim>
                                    <p:anim calcmode="lin" valueType="num">
                                      <p:cBhvr additive="base">
                                        <p:cTn dur="500" fill="hold" id="24"/>
                                        <p:tgtEl>
                                          <p:spTgt spid="19"/>
                                        </p:tgtEl>
                                        <p:attrNameLst>
                                          <p:attrName>ppt_y</p:attrName>
                                        </p:attrNameLst>
                                      </p:cBhvr>
                                      <p:tavLst>
                                        <p:tav tm="0">
                                          <p:val>
                                            <p:strVal val="1+#ppt_h/2"/>
                                          </p:val>
                                        </p:tav>
                                        <p:tav tm="100000">
                                          <p:val>
                                            <p:strVal val="#ppt_y"/>
                                          </p:val>
                                        </p:tav>
                                      </p:tavLst>
                                    </p:anim>
                                  </p:childTnLst>
                                </p:cTn>
                              </p:par>
                            </p:childTnLst>
                          </p:cTn>
                        </p:par>
                      </p:childTnLst>
                    </p:cTn>
                  </p:par>
                  <p:par>
                    <p:cTn fill="hold" id="25" nodeType="clickPar">
                      <p:stCondLst>
                        <p:cond delay="indefinite"/>
                      </p:stCondLst>
                      <p:childTnLst>
                        <p:par>
                          <p:cTn fill="hold" id="26" nodeType="afterGroup">
                            <p:stCondLst>
                              <p:cond delay="0"/>
                            </p:stCondLst>
                            <p:childTnLst>
                              <p:par>
                                <p:cTn fill="hold" grpId="0" id="27" nodeType="clickEffect" presetClass="entr" presetID="22" presetSubtype="8">
                                  <p:stCondLst>
                                    <p:cond delay="0"/>
                                  </p:stCondLst>
                                  <p:childTnLst>
                                    <p:set>
                                      <p:cBhvr>
                                        <p:cTn dur="1" fill="hold" id="28">
                                          <p:stCondLst>
                                            <p:cond delay="0"/>
                                          </p:stCondLst>
                                        </p:cTn>
                                        <p:tgtEl>
                                          <p:spTgt spid="13"/>
                                        </p:tgtEl>
                                        <p:attrNameLst>
                                          <p:attrName>style.visibility</p:attrName>
                                        </p:attrNameLst>
                                      </p:cBhvr>
                                      <p:to>
                                        <p:strVal val="visible"/>
                                      </p:to>
                                    </p:set>
                                    <p:animEffect filter="wipe(left)" transition="in">
                                      <p:cBhvr>
                                        <p:cTn dur="500" id="29"/>
                                        <p:tgtEl>
                                          <p:spTgt spid="13"/>
                                        </p:tgtEl>
                                      </p:cBhvr>
                                    </p:animEffect>
                                  </p:childTnLst>
                                </p:cTn>
                              </p:par>
                              <p:par>
                                <p:cTn fill="hold" grpId="0" id="30" nodeType="withEffect" presetClass="entr" presetID="22" presetSubtype="8">
                                  <p:stCondLst>
                                    <p:cond delay="0"/>
                                  </p:stCondLst>
                                  <p:childTnLst>
                                    <p:set>
                                      <p:cBhvr>
                                        <p:cTn dur="1" fill="hold" id="31">
                                          <p:stCondLst>
                                            <p:cond delay="0"/>
                                          </p:stCondLst>
                                        </p:cTn>
                                        <p:tgtEl>
                                          <p:spTgt spid="14"/>
                                        </p:tgtEl>
                                        <p:attrNameLst>
                                          <p:attrName>style.visibility</p:attrName>
                                        </p:attrNameLst>
                                      </p:cBhvr>
                                      <p:to>
                                        <p:strVal val="visible"/>
                                      </p:to>
                                    </p:set>
                                    <p:animEffect filter="wipe(left)" transition="in">
                                      <p:cBhvr>
                                        <p:cTn dur="500" id="32"/>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
      <p:bldP grpId="0" spid="14"/>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4" name="直角三角形 9"/>
          <p:cNvSpPr/>
          <p:nvPr/>
        </p:nvSpPr>
        <p:spPr>
          <a:xfrm>
            <a:off x="0" y="3786576"/>
            <a:ext cx="9144000" cy="1366759"/>
          </a:xfrm>
          <a:custGeom>
            <a:gdLst>
              <a:gd fmla="*/ 0 w 9144000" name="connsiteX0"/>
              <a:gd fmla="*/ 1211453 h 1211453" name="connsiteY0"/>
              <a:gd fmla="*/ 0 w 9144000" name="connsiteX1"/>
              <a:gd fmla="*/ 11303 h 1211453" name="connsiteY1"/>
              <a:gd fmla="*/ 3707841 w 9144000" name="connsiteX2"/>
              <a:gd fmla="*/ 750485 h 1211453" name="connsiteY2"/>
              <a:gd fmla="*/ 9144000 w 9144000" name="connsiteX3"/>
              <a:gd fmla="*/ 1211453 h 1211453" name="connsiteY3"/>
              <a:gd fmla="*/ 0 w 9144000" name="connsiteX4"/>
              <a:gd fmla="*/ 1211453 h 1211453"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11453" w="9144000">
                <a:moveTo>
                  <a:pt x="0" y="1211453"/>
                </a:moveTo>
                <a:lnTo>
                  <a:pt x="0" y="11303"/>
                </a:lnTo>
                <a:cubicBezTo>
                  <a:pt x="639745" y="-129165"/>
                  <a:pt x="1698170" y="1092548"/>
                  <a:pt x="3707841" y="750485"/>
                </a:cubicBezTo>
                <a:cubicBezTo>
                  <a:pt x="5717512" y="408422"/>
                  <a:pt x="8500906" y="719503"/>
                  <a:pt x="9144000" y="1211453"/>
                </a:cubicBezTo>
                <a:lnTo>
                  <a:pt x="0" y="1211453"/>
                </a:lnTo>
                <a:close/>
              </a:path>
            </a:pathLst>
          </a:cu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9" name="图片 8"/>
          <p:cNvPicPr>
            <a:picLocks noChangeAspect="1"/>
          </p:cNvPicPr>
          <p:nvPr/>
        </p:nvPicPr>
        <p:blipFill>
          <a:blip r:embed="rId2">
            <a:extLst>
              <a:ext uri="{28A0092B-C50C-407E-A947-70E740481C1C}">
                <a14:useLocalDpi val="0"/>
              </a:ext>
            </a:extLst>
          </a:blip>
          <a:stretch>
            <a:fillRect/>
          </a:stretch>
        </p:blipFill>
        <p:spPr>
          <a:xfrm flipH="1">
            <a:off x="228600" y="1786590"/>
            <a:ext cx="3528360" cy="3528360"/>
          </a:xfrm>
          <a:prstGeom prst="rect">
            <a:avLst/>
          </a:prstGeom>
        </p:spPr>
      </p:pic>
      <p:grpSp>
        <p:nvGrpSpPr>
          <p:cNvPr id="19" name="组合 18"/>
          <p:cNvGrpSpPr/>
          <p:nvPr/>
        </p:nvGrpSpPr>
        <p:grpSpPr>
          <a:xfrm>
            <a:off x="3886201" y="3562350"/>
            <a:ext cx="2362200" cy="543460"/>
            <a:chOff x="3825844" y="3623767"/>
            <a:chExt cx="2849807" cy="655642"/>
          </a:xfrm>
        </p:grpSpPr>
        <p:sp>
          <p:nvSpPr>
            <p:cNvPr id="18" name="椭圆 17"/>
            <p:cNvSpPr/>
            <p:nvPr/>
          </p:nvSpPr>
          <p:spPr>
            <a:xfrm flipH="1">
              <a:off x="6529335" y="3921195"/>
              <a:ext cx="146316" cy="146316"/>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椭圆 19"/>
            <p:cNvSpPr/>
            <p:nvPr/>
          </p:nvSpPr>
          <p:spPr>
            <a:xfrm>
              <a:off x="5475643" y="4037540"/>
              <a:ext cx="241869" cy="241869"/>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椭圆 20"/>
            <p:cNvSpPr/>
            <p:nvPr/>
          </p:nvSpPr>
          <p:spPr>
            <a:xfrm>
              <a:off x="5841378" y="3623767"/>
              <a:ext cx="236108" cy="236108"/>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椭圆 21"/>
            <p:cNvSpPr/>
            <p:nvPr/>
          </p:nvSpPr>
          <p:spPr>
            <a:xfrm>
              <a:off x="4476873" y="3717890"/>
              <a:ext cx="388236" cy="388236"/>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椭圆 22"/>
            <p:cNvSpPr/>
            <p:nvPr/>
          </p:nvSpPr>
          <p:spPr>
            <a:xfrm flipH="1">
              <a:off x="5320273" y="3717586"/>
              <a:ext cx="146316" cy="146316"/>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椭圆 23"/>
            <p:cNvSpPr/>
            <p:nvPr/>
          </p:nvSpPr>
          <p:spPr>
            <a:xfrm flipH="1">
              <a:off x="3825844" y="3918857"/>
              <a:ext cx="146316" cy="146316"/>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5" name="文本框 24"/>
          <p:cNvSpPr txBox="1"/>
          <p:nvPr/>
        </p:nvSpPr>
        <p:spPr>
          <a:xfrm>
            <a:off x="1153919" y="1200150"/>
            <a:ext cx="1677721" cy="1005840"/>
          </a:xfrm>
          <a:prstGeom prst="rect">
            <a:avLst/>
          </a:prstGeom>
          <a:noFill/>
          <a:effectLst/>
        </p:spPr>
        <p:txBody>
          <a:bodyPr rtlCol="0" wrap="square">
            <a:spAutoFit/>
          </a:bodyPr>
          <a:lstStyle/>
          <a:p>
            <a:pPr algn="ctr"/>
            <a:r>
              <a:rPr altLang="zh-CN" b="1" lang="en-US" smtClean="0" sz="6000">
                <a:solidFill>
                  <a:schemeClr val="bg1"/>
                </a:solidFill>
                <a:latin typeface="+mn-ea"/>
              </a:rPr>
              <a:t>04</a:t>
            </a:r>
          </a:p>
        </p:txBody>
      </p:sp>
      <p:sp>
        <p:nvSpPr>
          <p:cNvPr id="3" name="矩形 2"/>
          <p:cNvSpPr/>
          <p:nvPr/>
        </p:nvSpPr>
        <p:spPr>
          <a:xfrm>
            <a:off x="3425606" y="1923931"/>
            <a:ext cx="4856480" cy="792480"/>
          </a:xfrm>
          <a:prstGeom prst="rect">
            <a:avLst/>
          </a:prstGeom>
        </p:spPr>
        <p:txBody>
          <a:bodyPr wrap="none">
            <a:spAutoFit/>
          </a:bodyPr>
          <a:lstStyle/>
          <a:p>
            <a:pPr algn="ctr"/>
            <a:r>
              <a:rPr altLang="en-US" b="1" lang="zh-CN" sz="4600">
                <a:solidFill>
                  <a:schemeClr val="bg1"/>
                </a:solidFill>
                <a:latin typeface="+mn-ea"/>
              </a:rPr>
              <a:t>新生儿低血糖治疗</a:t>
            </a:r>
          </a:p>
        </p:txBody>
      </p:sp>
      <p:sp>
        <p:nvSpPr>
          <p:cNvPr id="26" name="矩形 25"/>
          <p:cNvSpPr/>
          <p:nvPr/>
        </p:nvSpPr>
        <p:spPr>
          <a:xfrm>
            <a:off x="3436769" y="1200150"/>
            <a:ext cx="2570480" cy="762000"/>
          </a:xfrm>
          <a:prstGeom prst="rect">
            <a:avLst/>
          </a:prstGeom>
        </p:spPr>
        <p:txBody>
          <a:bodyPr wrap="none">
            <a:spAutoFit/>
          </a:bodyPr>
          <a:lstStyle/>
          <a:p>
            <a:pPr algn="ctr"/>
            <a:r>
              <a:rPr altLang="en-US" lang="zh-CN" smtClean="0" spc="300" sz="4400">
                <a:solidFill>
                  <a:schemeClr val="bg1"/>
                </a:solidFill>
                <a:latin typeface="+mn-ea"/>
              </a:rPr>
              <a:t>第四部分</a:t>
            </a:r>
          </a:p>
        </p:txBody>
      </p:sp>
      <p:sp>
        <p:nvSpPr>
          <p:cNvPr id="27" name="文本框 26"/>
          <p:cNvSpPr txBox="1"/>
          <p:nvPr/>
        </p:nvSpPr>
        <p:spPr>
          <a:xfrm>
            <a:off x="3429000" y="2724150"/>
            <a:ext cx="4800600" cy="411480"/>
          </a:xfrm>
          <a:prstGeom prst="rect">
            <a:avLst/>
          </a:prstGeom>
          <a:noFill/>
        </p:spPr>
        <p:txBody>
          <a:bodyPr rtlCol="0" wrap="square">
            <a:spAutoFit/>
          </a:bodyPr>
          <a:lstStyle/>
          <a:p>
            <a:r>
              <a:rPr altLang="zh-CN" lang="en-US" sz="1050">
                <a:solidFill>
                  <a:schemeClr val="bg1"/>
                </a:solidFill>
                <a:latin typeface="+mn-ea"/>
              </a:rPr>
              <a:t>neonatal hypoglycemia neonatal hypoglycemia neonatal hypoglycemia </a:t>
            </a:r>
          </a:p>
          <a:p>
            <a:r>
              <a:rPr altLang="zh-CN" lang="en-US" sz="1050">
                <a:solidFill>
                  <a:schemeClr val="bg1"/>
                </a:solidFill>
                <a:latin typeface="+mn-ea"/>
              </a:rPr>
              <a:t>hypoglycemia neonatal hypoglycemia neonatal hypoglycemia</a:t>
            </a:r>
          </a:p>
        </p:txBody>
      </p:sp>
      <p:pic>
        <p:nvPicPr>
          <p:cNvPr id="10" name="图片 9"/>
          <p:cNvPicPr>
            <a:picLocks noChangeAspect="1"/>
          </p:cNvPicPr>
          <p:nvPr/>
        </p:nvPicPr>
        <p:blipFill>
          <a:blip r:embed="rId3"/>
          <a:stretch>
            <a:fillRect/>
          </a:stretch>
        </p:blipFill>
        <p:spPr>
          <a:xfrm flipH="1">
            <a:off x="5943600" y="3205901"/>
            <a:ext cx="2469094" cy="1902117"/>
          </a:xfrm>
          <a:prstGeom prst="rect">
            <a:avLst/>
          </a:prstGeom>
        </p:spPr>
      </p:pic>
      <p:sp>
        <p:nvSpPr>
          <p:cNvPr id="16" name="任意多边形 15"/>
          <p:cNvSpPr/>
          <p:nvPr/>
        </p:nvSpPr>
        <p:spPr>
          <a:xfrm flipH="1">
            <a:off x="0" y="4222163"/>
            <a:ext cx="9144000" cy="921337"/>
          </a:xfrm>
          <a:custGeom>
            <a:gdLst>
              <a:gd fmla="*/ 156236 w 9144000" name="connsiteX0"/>
              <a:gd fmla="*/ 163 h 921337" name="connsiteY0"/>
              <a:gd fmla="*/ 0 w 9144000" name="connsiteX1"/>
              <a:gd fmla="*/ 8596 h 921337" name="connsiteY1"/>
              <a:gd fmla="*/ 0 w 9144000" name="connsiteX2"/>
              <a:gd fmla="*/ 921337 h 921337" name="connsiteY2"/>
              <a:gd fmla="*/ 9144000 w 9144000" name="connsiteX3"/>
              <a:gd fmla="*/ 921337 h 921337" name="connsiteY3"/>
              <a:gd fmla="*/ 9144000 w 9144000" name="connsiteX4"/>
              <a:gd fmla="*/ 539370 h 921337" name="connsiteY4"/>
              <a:gd fmla="*/ 9143699 w 9144000" name="connsiteX5"/>
              <a:gd fmla="*/ 539344 h 921337" name="connsiteY5"/>
              <a:gd fmla="*/ 4634801 w 9144000" name="connsiteX6"/>
              <a:gd fmla="*/ 570761 h 921337" name="connsiteY6"/>
              <a:gd fmla="*/ 156236 w 9144000" name="connsiteX7"/>
              <a:gd fmla="*/ 163 h 921337"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921337" w="9144000">
                <a:moveTo>
                  <a:pt x="156236" y="163"/>
                </a:moveTo>
                <a:cubicBezTo>
                  <a:pt x="102005" y="-711"/>
                  <a:pt x="49980" y="1920"/>
                  <a:pt x="0" y="8596"/>
                </a:cubicBezTo>
                <a:lnTo>
                  <a:pt x="0" y="921337"/>
                </a:lnTo>
                <a:lnTo>
                  <a:pt x="9144000" y="921337"/>
                </a:lnTo>
                <a:lnTo>
                  <a:pt x="9144000" y="539370"/>
                </a:lnTo>
                <a:lnTo>
                  <a:pt x="9143699" y="539344"/>
                </a:lnTo>
                <a:cubicBezTo>
                  <a:pt x="7766914" y="435265"/>
                  <a:pt x="6047851" y="424428"/>
                  <a:pt x="4634801" y="570761"/>
                </a:cubicBezTo>
                <a:cubicBezTo>
                  <a:pt x="2279718" y="814648"/>
                  <a:pt x="969705" y="13264"/>
                  <a:pt x="156236" y="163"/>
                </a:cubicBezTo>
                <a:close/>
              </a:path>
            </a:pathLst>
          </a:custGeom>
          <a:solidFill>
            <a:srgbClr val="0186F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custDataLst>
      <p:tags r:id="rId4"/>
    </p:custDataLst>
    <p:extLst>
      <p:ext uri="{BB962C8B-B14F-4D97-AF65-F5344CB8AC3E}">
        <p14:creationId val="1599639694"/>
      </p:ext>
    </p:extLst>
  </p:cSld>
  <p:clrMapOvr>
    <a:masterClrMapping/>
  </p:clrMapOvr>
  <mc:AlternateContent>
    <mc:Choice Requires="p14">
      <p:transition advClick="0" p14:dur="1250" spd="slow">
        <p14:switch dir="r"/>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14"/>
                                        </p:tgtEl>
                                        <p:attrNameLst>
                                          <p:attrName>style.visibility</p:attrName>
                                        </p:attrNameLst>
                                      </p:cBhvr>
                                      <p:to>
                                        <p:strVal val="visible"/>
                                      </p:to>
                                    </p:set>
                                    <p:animEffect filter="wipe(left)" transition="in">
                                      <p:cBhvr>
                                        <p:cTn dur="500" id="7"/>
                                        <p:tgtEl>
                                          <p:spTgt spid="14"/>
                                        </p:tgtEl>
                                      </p:cBhvr>
                                    </p:animEffect>
                                  </p:childTnLst>
                                </p:cTn>
                              </p:par>
                              <p:par>
                                <p:cTn fill="hold" grpId="0" id="8" nodeType="withEffect" presetClass="entr" presetID="22" presetSubtype="2">
                                  <p:stCondLst>
                                    <p:cond delay="0"/>
                                  </p:stCondLst>
                                  <p:childTnLst>
                                    <p:set>
                                      <p:cBhvr>
                                        <p:cTn dur="1" fill="hold" id="9">
                                          <p:stCondLst>
                                            <p:cond delay="0"/>
                                          </p:stCondLst>
                                        </p:cTn>
                                        <p:tgtEl>
                                          <p:spTgt spid="16"/>
                                        </p:tgtEl>
                                        <p:attrNameLst>
                                          <p:attrName>style.visibility</p:attrName>
                                        </p:attrNameLst>
                                      </p:cBhvr>
                                      <p:to>
                                        <p:strVal val="visible"/>
                                      </p:to>
                                    </p:set>
                                    <p:animEffect filter="wipe(right)" transition="in">
                                      <p:cBhvr>
                                        <p:cTn dur="500" id="10"/>
                                        <p:tgtEl>
                                          <p:spTgt spid="16"/>
                                        </p:tgtEl>
                                      </p:cBhvr>
                                    </p:animEffect>
                                  </p:childTnLst>
                                </p:cTn>
                              </p:par>
                            </p:childTnLst>
                          </p:cTn>
                        </p:par>
                      </p:childTnLst>
                    </p:cTn>
                  </p:par>
                  <p:par>
                    <p:cTn fill="hold" id="11" nodeType="clickPar">
                      <p:stCondLst>
                        <p:cond delay="indefinite"/>
                      </p:stCondLst>
                      <p:childTnLst>
                        <p:par>
                          <p:cTn fill="hold" id="12" nodeType="afterGroup">
                            <p:stCondLst>
                              <p:cond delay="0"/>
                            </p:stCondLst>
                            <p:childTnLst>
                              <p:par>
                                <p:cTn fill="hold" id="13" nodeType="clickEffect" presetClass="entr" presetID="2" presetSubtype="4">
                                  <p:stCondLst>
                                    <p:cond delay="0"/>
                                  </p:stCondLst>
                                  <p:childTnLst>
                                    <p:set>
                                      <p:cBhvr>
                                        <p:cTn dur="1" fill="hold" id="14">
                                          <p:stCondLst>
                                            <p:cond delay="0"/>
                                          </p:stCondLst>
                                        </p:cTn>
                                        <p:tgtEl>
                                          <p:spTgt spid="9"/>
                                        </p:tgtEl>
                                        <p:attrNameLst>
                                          <p:attrName>style.visibility</p:attrName>
                                        </p:attrNameLst>
                                      </p:cBhvr>
                                      <p:to>
                                        <p:strVal val="visible"/>
                                      </p:to>
                                    </p:set>
                                    <p:anim calcmode="lin" valueType="num">
                                      <p:cBhvr additive="base">
                                        <p:cTn dur="500" fill="hold" id="15"/>
                                        <p:tgtEl>
                                          <p:spTgt spid="9"/>
                                        </p:tgtEl>
                                        <p:attrNameLst>
                                          <p:attrName>ppt_x</p:attrName>
                                        </p:attrNameLst>
                                      </p:cBhvr>
                                      <p:tavLst>
                                        <p:tav tm="0">
                                          <p:val>
                                            <p:strVal val="#ppt_x"/>
                                          </p:val>
                                        </p:tav>
                                        <p:tav tm="100000">
                                          <p:val>
                                            <p:strVal val="#ppt_x"/>
                                          </p:val>
                                        </p:tav>
                                      </p:tavLst>
                                    </p:anim>
                                    <p:anim calcmode="lin" valueType="num">
                                      <p:cBhvr additive="base">
                                        <p:cTn dur="500" fill="hold" id="16"/>
                                        <p:tgtEl>
                                          <p:spTgt spid="9"/>
                                        </p:tgtEl>
                                        <p:attrNameLst>
                                          <p:attrName>ppt_y</p:attrName>
                                        </p:attrNameLst>
                                      </p:cBhvr>
                                      <p:tavLst>
                                        <p:tav tm="0">
                                          <p:val>
                                            <p:strVal val="1+#ppt_h/2"/>
                                          </p:val>
                                        </p:tav>
                                        <p:tav tm="100000">
                                          <p:val>
                                            <p:strVal val="#ppt_y"/>
                                          </p:val>
                                        </p:tav>
                                      </p:tavLst>
                                    </p:anim>
                                  </p:childTnLst>
                                </p:cTn>
                              </p:par>
                            </p:childTnLst>
                          </p:cTn>
                        </p:par>
                      </p:childTnLst>
                    </p:cTn>
                  </p:par>
                  <p:par>
                    <p:cTn fill="hold" id="17" nodeType="clickPar">
                      <p:stCondLst>
                        <p:cond delay="indefinite"/>
                      </p:stCondLst>
                      <p:childTnLst>
                        <p:par>
                          <p:cTn fill="hold" id="18" nodeType="afterGroup">
                            <p:stCondLst>
                              <p:cond delay="0"/>
                            </p:stCondLst>
                            <p:childTnLst>
                              <p:par>
                                <p:cTn fill="hold" grpId="0" id="19" nodeType="clickEffect" presetClass="entr" presetID="12" presetSubtype="4">
                                  <p:stCondLst>
                                    <p:cond delay="0"/>
                                  </p:stCondLst>
                                  <p:childTnLst>
                                    <p:set>
                                      <p:cBhvr>
                                        <p:cTn dur="1" fill="hold" id="20">
                                          <p:stCondLst>
                                            <p:cond delay="0"/>
                                          </p:stCondLst>
                                        </p:cTn>
                                        <p:tgtEl>
                                          <p:spTgt spid="25"/>
                                        </p:tgtEl>
                                        <p:attrNameLst>
                                          <p:attrName>style.visibility</p:attrName>
                                        </p:attrNameLst>
                                      </p:cBhvr>
                                      <p:to>
                                        <p:strVal val="visible"/>
                                      </p:to>
                                    </p:set>
                                    <p:anim calcmode="lin" valueType="num">
                                      <p:cBhvr additive="base">
                                        <p:cTn dur="500" id="21"/>
                                        <p:tgtEl>
                                          <p:spTgt spid="25"/>
                                        </p:tgtEl>
                                        <p:attrNameLst>
                                          <p:attrName>ppt_y</p:attrName>
                                        </p:attrNameLst>
                                      </p:cBhvr>
                                      <p:tavLst>
                                        <p:tav tm="0">
                                          <p:val>
                                            <p:strVal val="#ppt_y+#ppt_h*1.125000"/>
                                          </p:val>
                                        </p:tav>
                                        <p:tav tm="100000">
                                          <p:val>
                                            <p:strVal val="#ppt_y"/>
                                          </p:val>
                                        </p:tav>
                                      </p:tavLst>
                                    </p:anim>
                                    <p:animEffect filter="wipe(up)" transition="in">
                                      <p:cBhvr>
                                        <p:cTn dur="500" id="22"/>
                                        <p:tgtEl>
                                          <p:spTgt spid="25"/>
                                        </p:tgtEl>
                                      </p:cBhvr>
                                    </p:animEffect>
                                  </p:childTnLst>
                                </p:cTn>
                              </p:par>
                            </p:childTnLst>
                          </p:cTn>
                        </p:par>
                      </p:childTnLst>
                    </p:cTn>
                  </p:par>
                  <p:par>
                    <p:cTn fill="hold" id="23" nodeType="clickPar">
                      <p:stCondLst>
                        <p:cond delay="indefinite"/>
                      </p:stCondLst>
                      <p:childTnLst>
                        <p:par>
                          <p:cTn fill="hold" id="24" nodeType="afterGroup">
                            <p:stCondLst>
                              <p:cond delay="0"/>
                            </p:stCondLst>
                            <p:childTnLst>
                              <p:par>
                                <p:cTn fill="hold" grpId="0" id="25" nodeType="clickEffect" presetClass="entr" presetID="53" presetSubtype="0">
                                  <p:stCondLst>
                                    <p:cond delay="0"/>
                                  </p:stCondLst>
                                  <p:childTnLst>
                                    <p:set>
                                      <p:cBhvr>
                                        <p:cTn dur="1" fill="hold" id="26">
                                          <p:stCondLst>
                                            <p:cond delay="0"/>
                                          </p:stCondLst>
                                        </p:cTn>
                                        <p:tgtEl>
                                          <p:spTgt spid="26"/>
                                        </p:tgtEl>
                                        <p:attrNameLst>
                                          <p:attrName>style.visibility</p:attrName>
                                        </p:attrNameLst>
                                      </p:cBhvr>
                                      <p:to>
                                        <p:strVal val="visible"/>
                                      </p:to>
                                    </p:set>
                                    <p:anim calcmode="lin" valueType="num">
                                      <p:cBhvr>
                                        <p:cTn dur="500" fill="hold" id="27"/>
                                        <p:tgtEl>
                                          <p:spTgt spid="26"/>
                                        </p:tgtEl>
                                        <p:attrNameLst>
                                          <p:attrName>ppt_w</p:attrName>
                                        </p:attrNameLst>
                                      </p:cBhvr>
                                      <p:tavLst>
                                        <p:tav tm="0">
                                          <p:val>
                                            <p:fltVal val="0"/>
                                          </p:val>
                                        </p:tav>
                                        <p:tav tm="100000">
                                          <p:val>
                                            <p:strVal val="#ppt_w"/>
                                          </p:val>
                                        </p:tav>
                                      </p:tavLst>
                                    </p:anim>
                                    <p:anim calcmode="lin" valueType="num">
                                      <p:cBhvr>
                                        <p:cTn dur="500" fill="hold" id="28"/>
                                        <p:tgtEl>
                                          <p:spTgt spid="26"/>
                                        </p:tgtEl>
                                        <p:attrNameLst>
                                          <p:attrName>ppt_h</p:attrName>
                                        </p:attrNameLst>
                                      </p:cBhvr>
                                      <p:tavLst>
                                        <p:tav tm="0">
                                          <p:val>
                                            <p:fltVal val="0"/>
                                          </p:val>
                                        </p:tav>
                                        <p:tav tm="100000">
                                          <p:val>
                                            <p:strVal val="#ppt_h"/>
                                          </p:val>
                                        </p:tav>
                                      </p:tavLst>
                                    </p:anim>
                                    <p:animEffect filter="fade" transition="in">
                                      <p:cBhvr>
                                        <p:cTn dur="500" id="29"/>
                                        <p:tgtEl>
                                          <p:spTgt spid="26"/>
                                        </p:tgtEl>
                                      </p:cBhvr>
                                    </p:animEffect>
                                  </p:childTnLst>
                                </p:cTn>
                              </p:par>
                            </p:childTnLst>
                          </p:cTn>
                        </p:par>
                      </p:childTnLst>
                    </p:cTn>
                  </p:par>
                  <p:par>
                    <p:cTn fill="hold" id="30" nodeType="clickPar">
                      <p:stCondLst>
                        <p:cond delay="indefinite"/>
                      </p:stCondLst>
                      <p:childTnLst>
                        <p:par>
                          <p:cTn fill="hold" id="31" nodeType="afterGroup">
                            <p:stCondLst>
                              <p:cond delay="0"/>
                            </p:stCondLst>
                            <p:childTnLst>
                              <p:par>
                                <p:cTn fill="hold" grpId="0" id="32" nodeType="clickEffect" presetClass="entr" presetID="22" presetSubtype="8">
                                  <p:stCondLst>
                                    <p:cond delay="0"/>
                                  </p:stCondLst>
                                  <p:childTnLst>
                                    <p:set>
                                      <p:cBhvr>
                                        <p:cTn dur="1" fill="hold" id="33">
                                          <p:stCondLst>
                                            <p:cond delay="0"/>
                                          </p:stCondLst>
                                        </p:cTn>
                                        <p:tgtEl>
                                          <p:spTgt spid="3"/>
                                        </p:tgtEl>
                                        <p:attrNameLst>
                                          <p:attrName>style.visibility</p:attrName>
                                        </p:attrNameLst>
                                      </p:cBhvr>
                                      <p:to>
                                        <p:strVal val="visible"/>
                                      </p:to>
                                    </p:set>
                                    <p:animEffect filter="wipe(left)" transition="in">
                                      <p:cBhvr>
                                        <p:cTn dur="500" id="34"/>
                                        <p:tgtEl>
                                          <p:spTgt spid="3"/>
                                        </p:tgtEl>
                                      </p:cBhvr>
                                    </p:animEffect>
                                  </p:childTnLst>
                                </p:cTn>
                              </p:par>
                            </p:childTnLst>
                          </p:cTn>
                        </p:par>
                      </p:childTnLst>
                    </p:cTn>
                  </p:par>
                  <p:par>
                    <p:cTn fill="hold" id="35" nodeType="clickPar">
                      <p:stCondLst>
                        <p:cond delay="indefinite"/>
                      </p:stCondLst>
                      <p:childTnLst>
                        <p:par>
                          <p:cTn fill="hold" id="36" nodeType="afterGroup">
                            <p:stCondLst>
                              <p:cond delay="0"/>
                            </p:stCondLst>
                            <p:childTnLst>
                              <p:par>
                                <p:cTn fill="hold" grpId="0" id="37" nodeType="clickEffect" presetClass="entr" presetID="2" presetSubtype="4">
                                  <p:stCondLst>
                                    <p:cond delay="0"/>
                                  </p:stCondLst>
                                  <p:childTnLst>
                                    <p:set>
                                      <p:cBhvr>
                                        <p:cTn dur="1" fill="hold" id="38">
                                          <p:stCondLst>
                                            <p:cond delay="0"/>
                                          </p:stCondLst>
                                        </p:cTn>
                                        <p:tgtEl>
                                          <p:spTgt spid="27"/>
                                        </p:tgtEl>
                                        <p:attrNameLst>
                                          <p:attrName>style.visibility</p:attrName>
                                        </p:attrNameLst>
                                      </p:cBhvr>
                                      <p:to>
                                        <p:strVal val="visible"/>
                                      </p:to>
                                    </p:set>
                                    <p:anim calcmode="lin" valueType="num">
                                      <p:cBhvr additive="base">
                                        <p:cTn dur="500" fill="hold" id="39"/>
                                        <p:tgtEl>
                                          <p:spTgt spid="27"/>
                                        </p:tgtEl>
                                        <p:attrNameLst>
                                          <p:attrName>ppt_x</p:attrName>
                                        </p:attrNameLst>
                                      </p:cBhvr>
                                      <p:tavLst>
                                        <p:tav tm="0">
                                          <p:val>
                                            <p:strVal val="#ppt_x"/>
                                          </p:val>
                                        </p:tav>
                                        <p:tav tm="100000">
                                          <p:val>
                                            <p:strVal val="#ppt_x"/>
                                          </p:val>
                                        </p:tav>
                                      </p:tavLst>
                                    </p:anim>
                                    <p:anim calcmode="lin" valueType="num">
                                      <p:cBhvr additive="base">
                                        <p:cTn dur="500" fill="hold" id="40"/>
                                        <p:tgtEl>
                                          <p:spTgt spid="27"/>
                                        </p:tgtEl>
                                        <p:attrNameLst>
                                          <p:attrName>ppt_y</p:attrName>
                                        </p:attrNameLst>
                                      </p:cBhvr>
                                      <p:tavLst>
                                        <p:tav tm="0">
                                          <p:val>
                                            <p:strVal val="1+#ppt_h/2"/>
                                          </p:val>
                                        </p:tav>
                                        <p:tav tm="100000">
                                          <p:val>
                                            <p:strVal val="#ppt_y"/>
                                          </p:val>
                                        </p:tav>
                                      </p:tavLst>
                                    </p:anim>
                                  </p:childTnLst>
                                </p:cTn>
                              </p:par>
                            </p:childTnLst>
                          </p:cTn>
                        </p:par>
                      </p:childTnLst>
                    </p:cTn>
                  </p:par>
                  <p:par>
                    <p:cTn fill="hold" id="41" nodeType="clickPar">
                      <p:stCondLst>
                        <p:cond delay="indefinite"/>
                      </p:stCondLst>
                      <p:childTnLst>
                        <p:par>
                          <p:cTn fill="hold" id="42" nodeType="afterGroup">
                            <p:stCondLst>
                              <p:cond delay="0"/>
                            </p:stCondLst>
                            <p:childTnLst>
                              <p:par>
                                <p:cTn fill="hold" id="43" nodeType="clickEffect" presetClass="entr" presetID="53" presetSubtype="0">
                                  <p:stCondLst>
                                    <p:cond delay="0"/>
                                  </p:stCondLst>
                                  <p:childTnLst>
                                    <p:set>
                                      <p:cBhvr>
                                        <p:cTn dur="1" fill="hold" id="44">
                                          <p:stCondLst>
                                            <p:cond delay="0"/>
                                          </p:stCondLst>
                                        </p:cTn>
                                        <p:tgtEl>
                                          <p:spTgt spid="10"/>
                                        </p:tgtEl>
                                        <p:attrNameLst>
                                          <p:attrName>style.visibility</p:attrName>
                                        </p:attrNameLst>
                                      </p:cBhvr>
                                      <p:to>
                                        <p:strVal val="visible"/>
                                      </p:to>
                                    </p:set>
                                    <p:anim calcmode="lin" valueType="num">
                                      <p:cBhvr>
                                        <p:cTn dur="500" fill="hold" id="45"/>
                                        <p:tgtEl>
                                          <p:spTgt spid="10"/>
                                        </p:tgtEl>
                                        <p:attrNameLst>
                                          <p:attrName>ppt_w</p:attrName>
                                        </p:attrNameLst>
                                      </p:cBhvr>
                                      <p:tavLst>
                                        <p:tav tm="0">
                                          <p:val>
                                            <p:fltVal val="0"/>
                                          </p:val>
                                        </p:tav>
                                        <p:tav tm="100000">
                                          <p:val>
                                            <p:strVal val="#ppt_w"/>
                                          </p:val>
                                        </p:tav>
                                      </p:tavLst>
                                    </p:anim>
                                    <p:anim calcmode="lin" valueType="num">
                                      <p:cBhvr>
                                        <p:cTn dur="500" fill="hold" id="46"/>
                                        <p:tgtEl>
                                          <p:spTgt spid="10"/>
                                        </p:tgtEl>
                                        <p:attrNameLst>
                                          <p:attrName>ppt_h</p:attrName>
                                        </p:attrNameLst>
                                      </p:cBhvr>
                                      <p:tavLst>
                                        <p:tav tm="0">
                                          <p:val>
                                            <p:fltVal val="0"/>
                                          </p:val>
                                        </p:tav>
                                        <p:tav tm="100000">
                                          <p:val>
                                            <p:strVal val="#ppt_h"/>
                                          </p:val>
                                        </p:tav>
                                      </p:tavLst>
                                    </p:anim>
                                    <p:animEffect filter="fade" transition="in">
                                      <p:cBhvr>
                                        <p:cTn dur="500" id="47"/>
                                        <p:tgtEl>
                                          <p:spTgt spid="10"/>
                                        </p:tgtEl>
                                      </p:cBhvr>
                                    </p:animEffect>
                                  </p:childTnLst>
                                </p:cTn>
                              </p:par>
                            </p:childTnLst>
                          </p:cTn>
                        </p:par>
                      </p:childTnLst>
                    </p:cTn>
                  </p:par>
                  <p:par>
                    <p:cTn fill="hold" id="48" nodeType="clickPar">
                      <p:stCondLst>
                        <p:cond delay="indefinite"/>
                      </p:stCondLst>
                      <p:childTnLst>
                        <p:par>
                          <p:cTn fill="hold" id="49" nodeType="afterGroup">
                            <p:stCondLst>
                              <p:cond delay="0"/>
                            </p:stCondLst>
                            <p:childTnLst>
                              <p:par>
                                <p:cTn fill="hold" id="50" nodeType="clickEffect" presetClass="entr" presetID="22" presetSubtype="2">
                                  <p:stCondLst>
                                    <p:cond delay="0"/>
                                  </p:stCondLst>
                                  <p:childTnLst>
                                    <p:set>
                                      <p:cBhvr>
                                        <p:cTn dur="1" fill="hold" id="51">
                                          <p:stCondLst>
                                            <p:cond delay="0"/>
                                          </p:stCondLst>
                                        </p:cTn>
                                        <p:tgtEl>
                                          <p:spTgt spid="19"/>
                                        </p:tgtEl>
                                        <p:attrNameLst>
                                          <p:attrName>style.visibility</p:attrName>
                                        </p:attrNameLst>
                                      </p:cBhvr>
                                      <p:to>
                                        <p:strVal val="visible"/>
                                      </p:to>
                                    </p:set>
                                    <p:animEffect filter="wipe(right)" transition="in">
                                      <p:cBhvr>
                                        <p:cTn dur="500" id="52"/>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P grpId="0" spid="25"/>
      <p:bldP grpId="0" spid="3"/>
      <p:bldP grpId="0" spid="26"/>
      <p:bldP grpId="0" spid="27"/>
      <p:bldP grpId="0" spid="16"/>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TextBox 38"/>
          <p:cNvSpPr txBox="1"/>
          <p:nvPr/>
        </p:nvSpPr>
        <p:spPr>
          <a:xfrm>
            <a:off x="4038600" y="1809750"/>
            <a:ext cx="3886200" cy="2194560"/>
          </a:xfrm>
          <a:prstGeom prst="rect">
            <a:avLst/>
          </a:prstGeom>
          <a:noFill/>
        </p:spPr>
        <p:txBody>
          <a:bodyPr bIns="0" lIns="0" rIns="0" rtlCol="0" tIns="0" wrap="square">
            <a:spAutoFit/>
          </a:bodyPr>
          <a:lstStyle>
            <a:defPPr>
              <a:defRPr lang="zh-CN"/>
            </a:defPPr>
            <a:lvl1pPr algn="just">
              <a:lnSpc>
                <a:spcPts val="1400"/>
              </a:lnSpc>
              <a:defRPr sz="1000">
                <a:solidFill>
                  <a:schemeClr val="tx1">
                    <a:lumMod val="65000"/>
                    <a:lumOff val="35000"/>
                  </a:schemeClr>
                </a:solidFill>
                <a:latin charset="-122" pitchFamily="34" typeface="微软雅黑"/>
                <a:ea charset="-122" pitchFamily="34" typeface="微软雅黑"/>
              </a:defRPr>
            </a:lvl1pPr>
          </a:lstStyle>
          <a:p>
            <a:pPr>
              <a:lnSpc>
                <a:spcPct val="200000"/>
              </a:lnSpc>
            </a:pPr>
            <a:r>
              <a:rPr altLang="en-US" lang="zh-CN" sz="1200">
                <a:solidFill>
                  <a:schemeClr val="tx1">
                    <a:lumMod val="75000"/>
                    <a:lumOff val="25000"/>
                  </a:schemeClr>
                </a:solidFill>
              </a:rPr>
              <a:t>对于高危儿尽早开始喂奶，要在生后2、6、12、24、48、72小时进行微量血糖测定，以早期发现低血糖，及时治疗。加强保暖，保持正常体温，减少能量消耗是防治新生儿低血糖的重要措施。新生儿病室室温应保持在24～26℃，相对湿度50%～60%，保证空气的流通和新鲜，保证新生儿温度维持在36.5～37℃之间</a:t>
            </a:r>
          </a:p>
        </p:txBody>
      </p:sp>
      <p:sp>
        <p:nvSpPr>
          <p:cNvPr id="4" name="TextBox 39"/>
          <p:cNvSpPr txBox="1"/>
          <p:nvPr/>
        </p:nvSpPr>
        <p:spPr>
          <a:xfrm>
            <a:off x="3962400" y="1428750"/>
            <a:ext cx="2971800" cy="365760"/>
          </a:xfrm>
          <a:prstGeom prst="rect">
            <a:avLst/>
          </a:prstGeom>
          <a:noFill/>
        </p:spPr>
        <p:txBody>
          <a:bodyPr rtlCol="0" wrap="square">
            <a:spAutoFit/>
          </a:bodyPr>
          <a:lstStyle/>
          <a:p>
            <a:r>
              <a:rPr altLang="en-US" b="1" lang="zh-CN">
                <a:solidFill>
                  <a:schemeClr val="tx1">
                    <a:lumMod val="75000"/>
                    <a:lumOff val="25000"/>
                  </a:schemeClr>
                </a:solidFill>
                <a:latin charset="-122" pitchFamily="34" typeface="微软雅黑"/>
                <a:ea charset="-122" pitchFamily="34" typeface="微软雅黑"/>
              </a:rPr>
              <a:t>对于高危儿尽早开始喂奶</a:t>
            </a: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flipH="1">
            <a:off x="838200" y="1200150"/>
            <a:ext cx="3124200" cy="3124200"/>
          </a:xfrm>
          <a:prstGeom prst="rect">
            <a:avLst/>
          </a:prstGeom>
        </p:spPr>
      </p:pic>
    </p:spTree>
    <p:extLst>
      <p:ext uri="{BB962C8B-B14F-4D97-AF65-F5344CB8AC3E}">
        <p14:creationId val="2743227189"/>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p:cTn dur="500" fill="hold" id="7"/>
                                        <p:tgtEl>
                                          <p:spTgt spid="2"/>
                                        </p:tgtEl>
                                        <p:attrNameLst>
                                          <p:attrName>ppt_w</p:attrName>
                                        </p:attrNameLst>
                                      </p:cBhvr>
                                      <p:tavLst>
                                        <p:tav tm="0">
                                          <p:val>
                                            <p:fltVal val="0"/>
                                          </p:val>
                                        </p:tav>
                                        <p:tav tm="100000">
                                          <p:val>
                                            <p:strVal val="#ppt_w"/>
                                          </p:val>
                                        </p:tav>
                                      </p:tavLst>
                                    </p:anim>
                                    <p:anim calcmode="lin" valueType="num">
                                      <p:cBhvr>
                                        <p:cTn dur="500" fill="hold" id="8"/>
                                        <p:tgtEl>
                                          <p:spTgt spid="2"/>
                                        </p:tgtEl>
                                        <p:attrNameLst>
                                          <p:attrName>ppt_h</p:attrName>
                                        </p:attrNameLst>
                                      </p:cBhvr>
                                      <p:tavLst>
                                        <p:tav tm="0">
                                          <p:val>
                                            <p:fltVal val="0"/>
                                          </p:val>
                                        </p:tav>
                                        <p:tav tm="100000">
                                          <p:val>
                                            <p:strVal val="#ppt_h"/>
                                          </p:val>
                                        </p:tav>
                                      </p:tavLst>
                                    </p:anim>
                                    <p:animEffect filter="fade" transition="in">
                                      <p:cBhvr>
                                        <p:cTn dur="500" id="9"/>
                                        <p:tgtEl>
                                          <p:spTgt spid="2"/>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2" presetSubtype="4">
                                  <p:stCondLst>
                                    <p:cond delay="0"/>
                                  </p:stCondLst>
                                  <p:childTnLst>
                                    <p:set>
                                      <p:cBhvr>
                                        <p:cTn dur="1" fill="hold" id="13">
                                          <p:stCondLst>
                                            <p:cond delay="0"/>
                                          </p:stCondLst>
                                        </p:cTn>
                                        <p:tgtEl>
                                          <p:spTgt spid="4"/>
                                        </p:tgtEl>
                                        <p:attrNameLst>
                                          <p:attrName>style.visibility</p:attrName>
                                        </p:attrNameLst>
                                      </p:cBhvr>
                                      <p:to>
                                        <p:strVal val="visible"/>
                                      </p:to>
                                    </p:set>
                                    <p:anim calcmode="lin" valueType="num">
                                      <p:cBhvr additive="base">
                                        <p:cTn dur="500" fill="hold" id="14"/>
                                        <p:tgtEl>
                                          <p:spTgt spid="4"/>
                                        </p:tgtEl>
                                        <p:attrNameLst>
                                          <p:attrName>ppt_x</p:attrName>
                                        </p:attrNameLst>
                                      </p:cBhvr>
                                      <p:tavLst>
                                        <p:tav tm="0">
                                          <p:val>
                                            <p:strVal val="#ppt_x"/>
                                          </p:val>
                                        </p:tav>
                                        <p:tav tm="100000">
                                          <p:val>
                                            <p:strVal val="#ppt_x"/>
                                          </p:val>
                                        </p:tav>
                                      </p:tavLst>
                                    </p:anim>
                                    <p:anim calcmode="lin" valueType="num">
                                      <p:cBhvr additive="base">
                                        <p:cTn dur="500" fill="hold" id="15"/>
                                        <p:tgtEl>
                                          <p:spTgt spid="4"/>
                                        </p:tgtEl>
                                        <p:attrNameLst>
                                          <p:attrName>ppt_y</p:attrName>
                                        </p:attrNameLst>
                                      </p:cBhvr>
                                      <p:tavLst>
                                        <p:tav tm="0">
                                          <p:val>
                                            <p:strVal val="1+#ppt_h/2"/>
                                          </p:val>
                                        </p:tav>
                                        <p:tav tm="100000">
                                          <p:val>
                                            <p:strVal val="#ppt_y"/>
                                          </p:val>
                                        </p:tav>
                                      </p:tavLst>
                                    </p:anim>
                                  </p:childTnLst>
                                </p:cTn>
                              </p:par>
                            </p:childTnLst>
                          </p:cTn>
                        </p:par>
                      </p:childTnLst>
                    </p:cTn>
                  </p:par>
                  <p:par>
                    <p:cTn fill="hold" id="16" nodeType="clickPar">
                      <p:stCondLst>
                        <p:cond delay="indefinite"/>
                      </p:stCondLst>
                      <p:childTnLst>
                        <p:par>
                          <p:cTn fill="hold" id="17" nodeType="afterGroup">
                            <p:stCondLst>
                              <p:cond delay="0"/>
                            </p:stCondLst>
                            <p:childTnLst>
                              <p:par>
                                <p:cTn fill="hold" grpId="0" id="18" nodeType="clickEffect" presetClass="entr" presetID="22" presetSubtype="1">
                                  <p:stCondLst>
                                    <p:cond delay="0"/>
                                  </p:stCondLst>
                                  <p:childTnLst>
                                    <p:set>
                                      <p:cBhvr>
                                        <p:cTn dur="1" fill="hold" id="19">
                                          <p:stCondLst>
                                            <p:cond delay="0"/>
                                          </p:stCondLst>
                                        </p:cTn>
                                        <p:tgtEl>
                                          <p:spTgt spid="3"/>
                                        </p:tgtEl>
                                        <p:attrNameLst>
                                          <p:attrName>style.visibility</p:attrName>
                                        </p:attrNameLst>
                                      </p:cBhvr>
                                      <p:to>
                                        <p:strVal val="visible"/>
                                      </p:to>
                                    </p:set>
                                    <p:animEffect filter="wipe(up)" transition="in">
                                      <p:cBhvr>
                                        <p:cTn dur="500" id="20"/>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8" name="图片 7"/>
          <p:cNvPicPr>
            <a:picLocks noChangeArrowheads="1" noChangeAspect="1"/>
          </p:cNvPicPr>
          <p:nvPr/>
        </p:nvPicPr>
        <p:blipFill>
          <a:blip r:embed="rId3">
            <a:extLst>
              <a:ext uri="{28A0092B-C50C-407E-A947-70E740481C1C}">
                <a14:useLocalDpi val="0"/>
              </a:ext>
            </a:extLst>
          </a:blip>
          <a:stretch>
            <a:fillRect/>
          </a:stretch>
        </p:blipFill>
        <p:spPr bwMode="auto">
          <a:xfrm flipH="1">
            <a:off x="457200" y="1352550"/>
            <a:ext cx="2819400" cy="2819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0" name="矩形 9"/>
          <p:cNvSpPr/>
          <p:nvPr/>
        </p:nvSpPr>
        <p:spPr>
          <a:xfrm>
            <a:off x="3124200" y="1459524"/>
            <a:ext cx="5181600" cy="3811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799">
              <a:latin charset="-122" pitchFamily="34" typeface="微软雅黑"/>
              <a:ea charset="-122" pitchFamily="34" typeface="微软雅黑"/>
            </a:endParaRPr>
          </a:p>
        </p:txBody>
      </p:sp>
      <p:sp>
        <p:nvSpPr>
          <p:cNvPr id="12" name="文本框 11"/>
          <p:cNvSpPr txBox="1"/>
          <p:nvPr/>
        </p:nvSpPr>
        <p:spPr>
          <a:xfrm>
            <a:off x="3737082" y="1501970"/>
            <a:ext cx="3959118" cy="335280"/>
          </a:xfrm>
          <a:prstGeom prst="rect">
            <a:avLst/>
          </a:prstGeom>
          <a:noFill/>
        </p:spPr>
        <p:txBody>
          <a:bodyPr rtlCol="0" wrap="square">
            <a:spAutoFit/>
          </a:bodyPr>
          <a:lstStyle/>
          <a:p>
            <a:r>
              <a:rPr altLang="en-US" b="1" lang="zh-CN" sz="1600">
                <a:solidFill>
                  <a:schemeClr val="bg1"/>
                </a:solidFill>
                <a:latin typeface="+mn-ea"/>
              </a:rPr>
              <a:t>反复发作的低血糖应增加葡萄糖输入速度</a:t>
            </a:r>
          </a:p>
        </p:txBody>
      </p:sp>
      <p:sp>
        <p:nvSpPr>
          <p:cNvPr id="13" name="矩形 12"/>
          <p:cNvSpPr/>
          <p:nvPr/>
        </p:nvSpPr>
        <p:spPr>
          <a:xfrm>
            <a:off x="3048000" y="1891427"/>
            <a:ext cx="5257800" cy="2560320"/>
          </a:xfrm>
          <a:prstGeom prst="rect">
            <a:avLst/>
          </a:prstGeom>
        </p:spPr>
        <p:txBody>
          <a:bodyPr wrap="square">
            <a:spAutoFit/>
          </a:bodyPr>
          <a:lstStyle/>
          <a:p>
            <a:pPr algn="just">
              <a:lnSpc>
                <a:spcPct val="150000"/>
              </a:lnSpc>
            </a:pPr>
            <a:r>
              <a:rPr altLang="en-US" lang="zh-CN" smtClean="0" sz="1200">
                <a:solidFill>
                  <a:schemeClr val="tx1">
                    <a:lumMod val="65000"/>
                    <a:lumOff val="35000"/>
                  </a:schemeClr>
                </a:solidFill>
                <a:latin typeface="+mn-ea"/>
              </a:rPr>
              <a:t>初始6 mg/kg/min的速度静脉输入葡萄糖。1 h 后监测血糖,如果血糖值&gt;2.8 mmol/L，即可每6 h监测1次,反复发作的低血糖应增加葡萄糖输入速度,每次调整2 mg/kg/min，直到最大速度12 mg/kg/min。如果在持续治疗24 h后连续2次以上血糖值&gt;2.8 mmol/L，则在有血糖监测的情况下葡萄糖输入速度可以按照每6 h降低2mg/kg/min的速度逐渐降低。葡萄糖输入减少的同时必须相应增加口服喂养。用输液泵持续静脉输入葡萄糖可避免由于输液速度波动导致胰岛素分泌的变化。输糖速度逐步上升直至血糖正常，并维持在使血糖正常的最小葡萄糖输入速度。避免在外周静脉输注葡萄糖水平&gt;12.5% ,以避免发生血栓性静脉炎</a:t>
            </a:r>
          </a:p>
        </p:txBody>
      </p:sp>
    </p:spTree>
    <p:extLst>
      <p:ext uri="{BB962C8B-B14F-4D97-AF65-F5344CB8AC3E}">
        <p14:creationId val="3859902259"/>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8"/>
                                        </p:tgtEl>
                                        <p:attrNameLst>
                                          <p:attrName>style.visibility</p:attrName>
                                        </p:attrNameLst>
                                      </p:cBhvr>
                                      <p:to>
                                        <p:strVal val="visible"/>
                                      </p:to>
                                    </p:set>
                                    <p:anim calcmode="lin" valueType="num">
                                      <p:cBhvr additive="base">
                                        <p:cTn dur="500" fill="hold" id="7"/>
                                        <p:tgtEl>
                                          <p:spTgt spid="8"/>
                                        </p:tgtEl>
                                        <p:attrNameLst>
                                          <p:attrName>ppt_x</p:attrName>
                                        </p:attrNameLst>
                                      </p:cBhvr>
                                      <p:tavLst>
                                        <p:tav tm="0">
                                          <p:val>
                                            <p:strVal val="#ppt_x"/>
                                          </p:val>
                                        </p:tav>
                                        <p:tav tm="100000">
                                          <p:val>
                                            <p:strVal val="#ppt_x"/>
                                          </p:val>
                                        </p:tav>
                                      </p:tavLst>
                                    </p:anim>
                                    <p:anim calcmode="lin" valueType="num">
                                      <p:cBhvr additive="base">
                                        <p:cTn dur="500" fill="hold" id="8"/>
                                        <p:tgtEl>
                                          <p:spTgt spid="8"/>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53" presetSubtype="0">
                                  <p:stCondLst>
                                    <p:cond delay="0"/>
                                  </p:stCondLst>
                                  <p:childTnLst>
                                    <p:set>
                                      <p:cBhvr>
                                        <p:cTn dur="1" fill="hold" id="12">
                                          <p:stCondLst>
                                            <p:cond delay="0"/>
                                          </p:stCondLst>
                                        </p:cTn>
                                        <p:tgtEl>
                                          <p:spTgt spid="10"/>
                                        </p:tgtEl>
                                        <p:attrNameLst>
                                          <p:attrName>style.visibility</p:attrName>
                                        </p:attrNameLst>
                                      </p:cBhvr>
                                      <p:to>
                                        <p:strVal val="visible"/>
                                      </p:to>
                                    </p:set>
                                    <p:anim calcmode="lin" valueType="num">
                                      <p:cBhvr>
                                        <p:cTn dur="500" fill="hold" id="13"/>
                                        <p:tgtEl>
                                          <p:spTgt spid="10"/>
                                        </p:tgtEl>
                                        <p:attrNameLst>
                                          <p:attrName>ppt_w</p:attrName>
                                        </p:attrNameLst>
                                      </p:cBhvr>
                                      <p:tavLst>
                                        <p:tav tm="0">
                                          <p:val>
                                            <p:fltVal val="0"/>
                                          </p:val>
                                        </p:tav>
                                        <p:tav tm="100000">
                                          <p:val>
                                            <p:strVal val="#ppt_w"/>
                                          </p:val>
                                        </p:tav>
                                      </p:tavLst>
                                    </p:anim>
                                    <p:anim calcmode="lin" valueType="num">
                                      <p:cBhvr>
                                        <p:cTn dur="500" fill="hold" id="14"/>
                                        <p:tgtEl>
                                          <p:spTgt spid="10"/>
                                        </p:tgtEl>
                                        <p:attrNameLst>
                                          <p:attrName>ppt_h</p:attrName>
                                        </p:attrNameLst>
                                      </p:cBhvr>
                                      <p:tavLst>
                                        <p:tav tm="0">
                                          <p:val>
                                            <p:fltVal val="0"/>
                                          </p:val>
                                        </p:tav>
                                        <p:tav tm="100000">
                                          <p:val>
                                            <p:strVal val="#ppt_h"/>
                                          </p:val>
                                        </p:tav>
                                      </p:tavLst>
                                    </p:anim>
                                    <p:animEffect filter="fade" transition="in">
                                      <p:cBhvr>
                                        <p:cTn dur="500" id="15"/>
                                        <p:tgtEl>
                                          <p:spTgt spid="10"/>
                                        </p:tgtEl>
                                      </p:cBhvr>
                                    </p:animEffect>
                                  </p:childTnLst>
                                </p:cTn>
                              </p:par>
                              <p:par>
                                <p:cTn fill="hold" grpId="0" id="16" nodeType="withEffect" presetClass="entr" presetID="53" presetSubtype="0">
                                  <p:stCondLst>
                                    <p:cond delay="0"/>
                                  </p:stCondLst>
                                  <p:childTnLst>
                                    <p:set>
                                      <p:cBhvr>
                                        <p:cTn dur="1" fill="hold" id="17">
                                          <p:stCondLst>
                                            <p:cond delay="0"/>
                                          </p:stCondLst>
                                        </p:cTn>
                                        <p:tgtEl>
                                          <p:spTgt spid="12"/>
                                        </p:tgtEl>
                                        <p:attrNameLst>
                                          <p:attrName>style.visibility</p:attrName>
                                        </p:attrNameLst>
                                      </p:cBhvr>
                                      <p:to>
                                        <p:strVal val="visible"/>
                                      </p:to>
                                    </p:set>
                                    <p:anim calcmode="lin" valueType="num">
                                      <p:cBhvr>
                                        <p:cTn dur="500" fill="hold" id="18"/>
                                        <p:tgtEl>
                                          <p:spTgt spid="12"/>
                                        </p:tgtEl>
                                        <p:attrNameLst>
                                          <p:attrName>ppt_w</p:attrName>
                                        </p:attrNameLst>
                                      </p:cBhvr>
                                      <p:tavLst>
                                        <p:tav tm="0">
                                          <p:val>
                                            <p:fltVal val="0"/>
                                          </p:val>
                                        </p:tav>
                                        <p:tav tm="100000">
                                          <p:val>
                                            <p:strVal val="#ppt_w"/>
                                          </p:val>
                                        </p:tav>
                                      </p:tavLst>
                                    </p:anim>
                                    <p:anim calcmode="lin" valueType="num">
                                      <p:cBhvr>
                                        <p:cTn dur="500" fill="hold" id="19"/>
                                        <p:tgtEl>
                                          <p:spTgt spid="12"/>
                                        </p:tgtEl>
                                        <p:attrNameLst>
                                          <p:attrName>ppt_h</p:attrName>
                                        </p:attrNameLst>
                                      </p:cBhvr>
                                      <p:tavLst>
                                        <p:tav tm="0">
                                          <p:val>
                                            <p:fltVal val="0"/>
                                          </p:val>
                                        </p:tav>
                                        <p:tav tm="100000">
                                          <p:val>
                                            <p:strVal val="#ppt_h"/>
                                          </p:val>
                                        </p:tav>
                                      </p:tavLst>
                                    </p:anim>
                                    <p:animEffect filter="fade" transition="in">
                                      <p:cBhvr>
                                        <p:cTn dur="500" id="20"/>
                                        <p:tgtEl>
                                          <p:spTgt spid="12"/>
                                        </p:tgtEl>
                                      </p:cBhvr>
                                    </p:animEffect>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22" presetSubtype="1">
                                  <p:stCondLst>
                                    <p:cond delay="0"/>
                                  </p:stCondLst>
                                  <p:childTnLst>
                                    <p:set>
                                      <p:cBhvr>
                                        <p:cTn dur="1" fill="hold" id="24">
                                          <p:stCondLst>
                                            <p:cond delay="0"/>
                                          </p:stCondLst>
                                        </p:cTn>
                                        <p:tgtEl>
                                          <p:spTgt spid="13"/>
                                        </p:tgtEl>
                                        <p:attrNameLst>
                                          <p:attrName>style.visibility</p:attrName>
                                        </p:attrNameLst>
                                      </p:cBhvr>
                                      <p:to>
                                        <p:strVal val="visible"/>
                                      </p:to>
                                    </p:set>
                                    <p:animEffect filter="wipe(up)" transition="in">
                                      <p:cBhvr>
                                        <p:cTn dur="500" id="25"/>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2"/>
      <p:bldP grpId="0" spid="13"/>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0" name="isḻíḋe"/>
          <p:cNvSpPr txBox="1"/>
          <p:nvPr/>
        </p:nvSpPr>
        <p:spPr>
          <a:xfrm>
            <a:off x="914400" y="1713921"/>
            <a:ext cx="7184030" cy="781629"/>
          </a:xfrm>
          <a:prstGeom prst="rect">
            <a:avLst/>
          </a:prstGeom>
          <a:noFill/>
          <a:ln>
            <a:noFill/>
          </a:ln>
        </p:spPr>
        <p:txBody>
          <a:bodyPr anchor="ctr" anchorCtr="0" bIns="34290" lIns="68580" rIns="68580" tIns="34290" wrap="square">
            <a:noAutofit/>
          </a:bodyPr>
          <a:lstStyle/>
          <a:p>
            <a:pPr>
              <a:lnSpc>
                <a:spcPct val="150000"/>
              </a:lnSpc>
            </a:pPr>
            <a:r>
              <a:rPr altLang="en-US" lang="zh-CN" sz="1200">
                <a:latin charset="-122" pitchFamily="34" typeface="微软雅黑"/>
                <a:ea charset="-122" pitchFamily="34" typeface="微软雅黑"/>
              </a:rPr>
              <a:t>这种情况见于出生后7d血糖不能达到稳定状态或予12 mg/kg/min的静脉葡萄糖输入，血糖仍然不能维持正常。为达到正常血糖水平，可能需要更高的静脉葡萄糖输注水平</a:t>
            </a:r>
          </a:p>
        </p:txBody>
      </p:sp>
      <p:sp>
        <p:nvSpPr>
          <p:cNvPr id="2" name="矩形 1"/>
          <p:cNvSpPr/>
          <p:nvPr/>
        </p:nvSpPr>
        <p:spPr>
          <a:xfrm>
            <a:off x="914400" y="1352550"/>
            <a:ext cx="7315200" cy="365760"/>
          </a:xfrm>
          <a:prstGeom prst="rect">
            <a:avLst/>
          </a:prstGeom>
          <a:solidFill>
            <a:schemeClr val="accent1"/>
          </a:solidFill>
        </p:spPr>
        <p:txBody>
          <a:bodyPr wrap="square">
            <a:spAutoFit/>
          </a:bodyPr>
          <a:lstStyle/>
          <a:p>
            <a:pPr algn="ctr">
              <a:buSzPct val="25000"/>
            </a:pPr>
            <a:r>
              <a:rPr altLang="en-US" b="1" lang="zh-CN">
                <a:solidFill>
                  <a:schemeClr val="bg1"/>
                </a:solidFill>
                <a:latin charset="-122" pitchFamily="34" typeface="微软雅黑"/>
                <a:ea charset="-122" pitchFamily="34" typeface="微软雅黑"/>
              </a:rPr>
              <a:t>持续性低血糖治疗</a:t>
            </a:r>
          </a:p>
        </p:txBody>
      </p:sp>
      <p:sp>
        <p:nvSpPr>
          <p:cNvPr id="3" name="矩形 2"/>
          <p:cNvSpPr/>
          <p:nvPr/>
        </p:nvSpPr>
        <p:spPr>
          <a:xfrm>
            <a:off x="914400" y="2724150"/>
            <a:ext cx="7315200" cy="365760"/>
          </a:xfrm>
          <a:prstGeom prst="rect">
            <a:avLst/>
          </a:prstGeom>
          <a:solidFill>
            <a:schemeClr val="accent1"/>
          </a:solidFill>
        </p:spPr>
        <p:txBody>
          <a:bodyPr wrap="square">
            <a:spAutoFit/>
          </a:bodyPr>
          <a:lstStyle/>
          <a:p>
            <a:pPr algn="ctr">
              <a:buSzPct val="25000"/>
            </a:pPr>
            <a:r>
              <a:rPr altLang="zh-CN" b="1" lang="zh-CN">
                <a:solidFill>
                  <a:schemeClr val="bg1"/>
                </a:solidFill>
                <a:latin charset="-122" pitchFamily="34" typeface="微软雅黑"/>
                <a:ea charset="-122" pitchFamily="34" typeface="微软雅黑"/>
              </a:rPr>
              <a:t>除了升高葡萄糖的输注速度,有时候需要药物治疗持续性低血糖</a:t>
            </a:r>
          </a:p>
        </p:txBody>
      </p:sp>
      <p:sp>
        <p:nvSpPr>
          <p:cNvPr id="4" name="矩形 3"/>
          <p:cNvSpPr/>
          <p:nvPr/>
        </p:nvSpPr>
        <p:spPr>
          <a:xfrm>
            <a:off x="914400" y="3105150"/>
            <a:ext cx="7467600" cy="1188720"/>
          </a:xfrm>
          <a:prstGeom prst="rect">
            <a:avLst/>
          </a:prstGeom>
        </p:spPr>
        <p:txBody>
          <a:bodyPr wrap="square">
            <a:spAutoFit/>
          </a:bodyPr>
          <a:lstStyle/>
          <a:p>
            <a:pPr>
              <a:lnSpc>
                <a:spcPct val="150000"/>
              </a:lnSpc>
            </a:pPr>
            <a:r>
              <a:rPr altLang="en-US" lang="zh-CN" sz="1200">
                <a:latin charset="-122" pitchFamily="34" typeface="微软雅黑"/>
                <a:ea charset="-122" pitchFamily="34" typeface="微软雅黑"/>
              </a:rPr>
              <a:t>氢化可的松5 mg/kg/d，分2次，静脉推注或口服,二氮嗪10～25 mg/kg/d，分3次口服。本药通过保持胰岛β细胞膜上的ATP敏感性钾通道(KATP)开放，减少胰岛素分泌。因此该药用于胰岛素瘤等胰岛素分泌失控的疾病,胰高血糖素100 mg/kg皮下或肌肉注射，最大量300 mg/kg，每天最多3剂。该药促进肝糖原的存储,增加糖异生和生酮作用。这种作用在足月小样儿中并不稳定。</a:t>
            </a:r>
          </a:p>
        </p:txBody>
      </p:sp>
    </p:spTree>
    <p:custDataLst>
      <p:tags r:id="rId2"/>
    </p:custDataLst>
    <p:extLst>
      <p:ext uri="{BB962C8B-B14F-4D97-AF65-F5344CB8AC3E}">
        <p14:creationId val="3578962258"/>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ppt_x"/>
                                          </p:val>
                                        </p:tav>
                                        <p:tav tm="100000">
                                          <p:val>
                                            <p:strVal val="#ppt_x"/>
                                          </p:val>
                                        </p:tav>
                                      </p:tavLst>
                                    </p:anim>
                                    <p:anim calcmode="lin" valueType="num">
                                      <p:cBhvr additive="base">
                                        <p:cTn dur="500" fill="hold" id="8"/>
                                        <p:tgtEl>
                                          <p:spTgt spid="2"/>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8">
                                  <p:stCondLst>
                                    <p:cond delay="0"/>
                                  </p:stCondLst>
                                  <p:childTnLst>
                                    <p:set>
                                      <p:cBhvr>
                                        <p:cTn dur="1" fill="hold" id="12">
                                          <p:stCondLst>
                                            <p:cond delay="0"/>
                                          </p:stCondLst>
                                        </p:cTn>
                                        <p:tgtEl>
                                          <p:spTgt spid="20"/>
                                        </p:tgtEl>
                                        <p:attrNameLst>
                                          <p:attrName>style.visibility</p:attrName>
                                        </p:attrNameLst>
                                      </p:cBhvr>
                                      <p:to>
                                        <p:strVal val="visible"/>
                                      </p:to>
                                    </p:set>
                                    <p:animEffect filter="wipe(left)" transition="in">
                                      <p:cBhvr>
                                        <p:cTn dur="500" id="13"/>
                                        <p:tgtEl>
                                          <p:spTgt spid="20"/>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2" presetSubtype="4">
                                  <p:stCondLst>
                                    <p:cond delay="0"/>
                                  </p:stCondLst>
                                  <p:childTnLst>
                                    <p:set>
                                      <p:cBhvr>
                                        <p:cTn dur="1" fill="hold" id="17">
                                          <p:stCondLst>
                                            <p:cond delay="0"/>
                                          </p:stCondLst>
                                        </p:cTn>
                                        <p:tgtEl>
                                          <p:spTgt spid="3"/>
                                        </p:tgtEl>
                                        <p:attrNameLst>
                                          <p:attrName>style.visibility</p:attrName>
                                        </p:attrNameLst>
                                      </p:cBhvr>
                                      <p:to>
                                        <p:strVal val="visible"/>
                                      </p:to>
                                    </p:set>
                                    <p:anim calcmode="lin" valueType="num">
                                      <p:cBhvr additive="base">
                                        <p:cTn dur="500" fill="hold" id="18"/>
                                        <p:tgtEl>
                                          <p:spTgt spid="3"/>
                                        </p:tgtEl>
                                        <p:attrNameLst>
                                          <p:attrName>ppt_x</p:attrName>
                                        </p:attrNameLst>
                                      </p:cBhvr>
                                      <p:tavLst>
                                        <p:tav tm="0">
                                          <p:val>
                                            <p:strVal val="#ppt_x"/>
                                          </p:val>
                                        </p:tav>
                                        <p:tav tm="100000">
                                          <p:val>
                                            <p:strVal val="#ppt_x"/>
                                          </p:val>
                                        </p:tav>
                                      </p:tavLst>
                                    </p:anim>
                                    <p:anim calcmode="lin" valueType="num">
                                      <p:cBhvr additive="base">
                                        <p:cTn dur="500" fill="hold" id="19"/>
                                        <p:tgtEl>
                                          <p:spTgt spid="3"/>
                                        </p:tgtEl>
                                        <p:attrNameLst>
                                          <p:attrName>ppt_y</p:attrName>
                                        </p:attrNameLst>
                                      </p:cBhvr>
                                      <p:tavLst>
                                        <p:tav tm="0">
                                          <p:val>
                                            <p:strVal val="1+#ppt_h/2"/>
                                          </p:val>
                                        </p:tav>
                                        <p:tav tm="100000">
                                          <p:val>
                                            <p:strVal val="#ppt_y"/>
                                          </p:val>
                                        </p:tav>
                                      </p:tavLst>
                                    </p:anim>
                                  </p:childTnLst>
                                </p:cTn>
                              </p:par>
                            </p:childTnLst>
                          </p:cTn>
                        </p:par>
                      </p:childTnLst>
                    </p:cTn>
                  </p:par>
                  <p:par>
                    <p:cTn fill="hold" id="20" nodeType="clickPar">
                      <p:stCondLst>
                        <p:cond delay="indefinite"/>
                      </p:stCondLst>
                      <p:childTnLst>
                        <p:par>
                          <p:cTn fill="hold" id="21" nodeType="afterGroup">
                            <p:stCondLst>
                              <p:cond delay="0"/>
                            </p:stCondLst>
                            <p:childTnLst>
                              <p:par>
                                <p:cTn fill="hold" grpId="0" id="22" nodeType="clickEffect" presetClass="entr" presetID="22" presetSubtype="8">
                                  <p:stCondLst>
                                    <p:cond delay="0"/>
                                  </p:stCondLst>
                                  <p:childTnLst>
                                    <p:set>
                                      <p:cBhvr>
                                        <p:cTn dur="1" fill="hold" id="23">
                                          <p:stCondLst>
                                            <p:cond delay="0"/>
                                          </p:stCondLst>
                                        </p:cTn>
                                        <p:tgtEl>
                                          <p:spTgt spid="4"/>
                                        </p:tgtEl>
                                        <p:attrNameLst>
                                          <p:attrName>style.visibility</p:attrName>
                                        </p:attrNameLst>
                                      </p:cBhvr>
                                      <p:to>
                                        <p:strVal val="visible"/>
                                      </p:to>
                                    </p:set>
                                    <p:animEffect filter="wipe(left)" transition="in">
                                      <p:cBhvr>
                                        <p:cTn dur="500" id="24"/>
                                        <p:tgtEl>
                                          <p:spTgt spid="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0"/>
      <p:bldP grpId="0" spid="2"/>
      <p:bldP grpId="0" spid="3"/>
      <p:bldP grpId="0" spid="4"/>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4" name="直角三角形 9"/>
          <p:cNvSpPr/>
          <p:nvPr/>
        </p:nvSpPr>
        <p:spPr>
          <a:xfrm>
            <a:off x="0" y="3786576"/>
            <a:ext cx="9144000" cy="1366759"/>
          </a:xfrm>
          <a:custGeom>
            <a:gdLst>
              <a:gd fmla="*/ 0 w 9144000" name="connsiteX0"/>
              <a:gd fmla="*/ 1211453 h 1211453" name="connsiteY0"/>
              <a:gd fmla="*/ 0 w 9144000" name="connsiteX1"/>
              <a:gd fmla="*/ 11303 h 1211453" name="connsiteY1"/>
              <a:gd fmla="*/ 3707841 w 9144000" name="connsiteX2"/>
              <a:gd fmla="*/ 750485 h 1211453" name="connsiteY2"/>
              <a:gd fmla="*/ 9144000 w 9144000" name="connsiteX3"/>
              <a:gd fmla="*/ 1211453 h 1211453" name="connsiteY3"/>
              <a:gd fmla="*/ 0 w 9144000" name="connsiteX4"/>
              <a:gd fmla="*/ 1211453 h 1211453"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11453" w="9144000">
                <a:moveTo>
                  <a:pt x="0" y="1211453"/>
                </a:moveTo>
                <a:lnTo>
                  <a:pt x="0" y="11303"/>
                </a:lnTo>
                <a:cubicBezTo>
                  <a:pt x="639745" y="-129165"/>
                  <a:pt x="1698170" y="1092548"/>
                  <a:pt x="3707841" y="750485"/>
                </a:cubicBezTo>
                <a:cubicBezTo>
                  <a:pt x="5717512" y="408422"/>
                  <a:pt x="8500906" y="719503"/>
                  <a:pt x="9144000" y="1211453"/>
                </a:cubicBezTo>
                <a:lnTo>
                  <a:pt x="0" y="1211453"/>
                </a:lnTo>
                <a:close/>
              </a:path>
            </a:pathLst>
          </a:cu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9" name="图片 8"/>
          <p:cNvPicPr>
            <a:picLocks noChangeAspect="1"/>
          </p:cNvPicPr>
          <p:nvPr/>
        </p:nvPicPr>
        <p:blipFill>
          <a:blip r:embed="rId2">
            <a:extLst>
              <a:ext uri="{BEBA8EAE-BF5A-486C-A8C5-ECC9F3942E4B}">
                <a14:imgProps>
                  <a14:imgLayer xmlns:d3p1="http://schemas.openxmlformats.org/officeDocument/2006/relationships" d3p1:embed="">
                    <a14:imgEffect>
                      <a14:saturation sat="400000"/>
                    </a14:imgEffect>
                    <a14:imgEffect>
                      <a14:brightnessContrast contrast="20000"/>
                    </a14:imgEffect>
                  </a14:imgLayer>
                </a14:imgProps>
              </a:ext>
              <a:ext uri="{28A0092B-C50C-407E-A947-70E740481C1C}">
                <a14:useLocalDpi val="0"/>
              </a:ext>
            </a:extLst>
          </a:blip>
          <a:stretch>
            <a:fillRect/>
          </a:stretch>
        </p:blipFill>
        <p:spPr>
          <a:xfrm>
            <a:off x="5334000" y="1921739"/>
            <a:ext cx="3170992" cy="3164611"/>
          </a:xfrm>
          <a:prstGeom prst="rect">
            <a:avLst/>
          </a:prstGeom>
        </p:spPr>
      </p:pic>
      <p:sp>
        <p:nvSpPr>
          <p:cNvPr id="16" name="任意多边形 15"/>
          <p:cNvSpPr/>
          <p:nvPr/>
        </p:nvSpPr>
        <p:spPr>
          <a:xfrm flipH="1">
            <a:off x="0" y="4222163"/>
            <a:ext cx="9144000" cy="921337"/>
          </a:xfrm>
          <a:custGeom>
            <a:gdLst>
              <a:gd fmla="*/ 156236 w 9144000" name="connsiteX0"/>
              <a:gd fmla="*/ 163 h 921337" name="connsiteY0"/>
              <a:gd fmla="*/ 0 w 9144000" name="connsiteX1"/>
              <a:gd fmla="*/ 8596 h 921337" name="connsiteY1"/>
              <a:gd fmla="*/ 0 w 9144000" name="connsiteX2"/>
              <a:gd fmla="*/ 921337 h 921337" name="connsiteY2"/>
              <a:gd fmla="*/ 9144000 w 9144000" name="connsiteX3"/>
              <a:gd fmla="*/ 921337 h 921337" name="connsiteY3"/>
              <a:gd fmla="*/ 9144000 w 9144000" name="connsiteX4"/>
              <a:gd fmla="*/ 539370 h 921337" name="connsiteY4"/>
              <a:gd fmla="*/ 9143699 w 9144000" name="connsiteX5"/>
              <a:gd fmla="*/ 539344 h 921337" name="connsiteY5"/>
              <a:gd fmla="*/ 4634801 w 9144000" name="connsiteX6"/>
              <a:gd fmla="*/ 570761 h 921337" name="connsiteY6"/>
              <a:gd fmla="*/ 156236 w 9144000" name="connsiteX7"/>
              <a:gd fmla="*/ 163 h 921337"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921337" w="9144000">
                <a:moveTo>
                  <a:pt x="156236" y="163"/>
                </a:moveTo>
                <a:cubicBezTo>
                  <a:pt x="102005" y="-711"/>
                  <a:pt x="49980" y="1920"/>
                  <a:pt x="0" y="8596"/>
                </a:cubicBezTo>
                <a:lnTo>
                  <a:pt x="0" y="921337"/>
                </a:lnTo>
                <a:lnTo>
                  <a:pt x="9144000" y="921337"/>
                </a:lnTo>
                <a:lnTo>
                  <a:pt x="9144000" y="539370"/>
                </a:lnTo>
                <a:lnTo>
                  <a:pt x="9143699" y="539344"/>
                </a:lnTo>
                <a:cubicBezTo>
                  <a:pt x="7766914" y="435265"/>
                  <a:pt x="6047851" y="424428"/>
                  <a:pt x="4634801" y="570761"/>
                </a:cubicBezTo>
                <a:cubicBezTo>
                  <a:pt x="2279718" y="814648"/>
                  <a:pt x="969705" y="13264"/>
                  <a:pt x="156236" y="163"/>
                </a:cubicBezTo>
                <a:close/>
              </a:path>
            </a:pathLst>
          </a:custGeom>
          <a:solidFill>
            <a:srgbClr val="0186F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9" name="组合 18"/>
          <p:cNvGrpSpPr/>
          <p:nvPr/>
        </p:nvGrpSpPr>
        <p:grpSpPr>
          <a:xfrm>
            <a:off x="3886200" y="3562350"/>
            <a:ext cx="2849807" cy="655642"/>
            <a:chOff x="3825844" y="3623767"/>
            <a:chExt cx="2849807" cy="655642"/>
          </a:xfrm>
        </p:grpSpPr>
        <p:sp>
          <p:nvSpPr>
            <p:cNvPr id="18" name="椭圆 17"/>
            <p:cNvSpPr/>
            <p:nvPr/>
          </p:nvSpPr>
          <p:spPr>
            <a:xfrm flipH="1">
              <a:off x="6529335" y="3921195"/>
              <a:ext cx="146316" cy="146316"/>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椭圆 19"/>
            <p:cNvSpPr/>
            <p:nvPr/>
          </p:nvSpPr>
          <p:spPr>
            <a:xfrm>
              <a:off x="5475643" y="4037540"/>
              <a:ext cx="241869" cy="241869"/>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椭圆 20"/>
            <p:cNvSpPr/>
            <p:nvPr/>
          </p:nvSpPr>
          <p:spPr>
            <a:xfrm>
              <a:off x="5841378" y="3623767"/>
              <a:ext cx="236108" cy="236108"/>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椭圆 21"/>
            <p:cNvSpPr/>
            <p:nvPr/>
          </p:nvSpPr>
          <p:spPr>
            <a:xfrm>
              <a:off x="4476873" y="3717890"/>
              <a:ext cx="388236" cy="388236"/>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椭圆 22"/>
            <p:cNvSpPr/>
            <p:nvPr/>
          </p:nvSpPr>
          <p:spPr>
            <a:xfrm flipH="1">
              <a:off x="5320273" y="3717586"/>
              <a:ext cx="146316" cy="146316"/>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椭圆 23"/>
            <p:cNvSpPr/>
            <p:nvPr/>
          </p:nvSpPr>
          <p:spPr>
            <a:xfrm flipH="1">
              <a:off x="3825844" y="3918857"/>
              <a:ext cx="146316" cy="146316"/>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5" name="文本框 24"/>
          <p:cNvSpPr txBox="1"/>
          <p:nvPr/>
        </p:nvSpPr>
        <p:spPr>
          <a:xfrm>
            <a:off x="6170878" y="1144106"/>
            <a:ext cx="1677721" cy="640080"/>
          </a:xfrm>
          <a:prstGeom prst="rect">
            <a:avLst/>
          </a:prstGeom>
          <a:noFill/>
          <a:effectLst/>
        </p:spPr>
        <p:txBody>
          <a:bodyPr rtlCol="0" wrap="square">
            <a:spAutoFit/>
          </a:bodyPr>
          <a:lstStyle/>
          <a:p>
            <a:pPr algn="ctr"/>
            <a:r>
              <a:rPr altLang="en-US" b="1" lang="zh-CN" smtClean="0" sz="3600">
                <a:solidFill>
                  <a:schemeClr val="bg1"/>
                </a:solidFill>
                <a:latin typeface="+mn-ea"/>
              </a:rPr>
              <a:t>目 录</a:t>
            </a:r>
          </a:p>
        </p:txBody>
      </p:sp>
      <p:sp>
        <p:nvSpPr>
          <p:cNvPr id="26" name="文本框 25"/>
          <p:cNvSpPr txBox="1"/>
          <p:nvPr/>
        </p:nvSpPr>
        <p:spPr>
          <a:xfrm>
            <a:off x="6292729" y="1684407"/>
            <a:ext cx="1434020" cy="350520"/>
          </a:xfrm>
          <a:prstGeom prst="rect">
            <a:avLst/>
          </a:prstGeom>
          <a:noFill/>
          <a:effectLst/>
        </p:spPr>
        <p:txBody>
          <a:bodyPr rtlCol="0" wrap="square">
            <a:spAutoFit/>
          </a:bodyPr>
          <a:lstStyle/>
          <a:p>
            <a:pPr algn="ctr"/>
            <a:r>
              <a:rPr altLang="zh-CN" lang="en-US" smtClean="0" sz="1700">
                <a:solidFill>
                  <a:schemeClr val="bg1"/>
                </a:solidFill>
                <a:latin typeface="+mn-ea"/>
              </a:rPr>
              <a:t>CONTENS</a:t>
            </a:r>
          </a:p>
        </p:txBody>
      </p:sp>
      <p:grpSp>
        <p:nvGrpSpPr>
          <p:cNvPr id="6" name="组合 5"/>
          <p:cNvGrpSpPr/>
          <p:nvPr/>
        </p:nvGrpSpPr>
        <p:grpSpPr>
          <a:xfrm>
            <a:off x="1295400" y="1276350"/>
            <a:ext cx="3986305" cy="319080"/>
            <a:chOff x="1203938" y="1207057"/>
            <a:chExt cx="3986305" cy="319080"/>
          </a:xfrm>
        </p:grpSpPr>
        <p:sp>
          <p:nvSpPr>
            <p:cNvPr id="3" name="矩形 2"/>
            <p:cNvSpPr/>
            <p:nvPr/>
          </p:nvSpPr>
          <p:spPr>
            <a:xfrm>
              <a:off x="1203938" y="1207057"/>
              <a:ext cx="392430" cy="304800"/>
            </a:xfrm>
            <a:prstGeom prst="rect">
              <a:avLst/>
            </a:prstGeom>
            <a:solidFill>
              <a:schemeClr val="bg1"/>
            </a:solidFill>
          </p:spPr>
          <p:txBody>
            <a:bodyPr wrap="none">
              <a:spAutoFit/>
            </a:bodyPr>
            <a:lstStyle/>
            <a:p>
              <a:r>
                <a:rPr altLang="zh-CN" lang="en-US" smtClean="0" sz="1400">
                  <a:solidFill>
                    <a:schemeClr val="accent1"/>
                  </a:solidFill>
                  <a:latin typeface="+mn-ea"/>
                </a:rPr>
                <a:t>01</a:t>
              </a:r>
            </a:p>
          </p:txBody>
        </p:sp>
        <p:sp>
          <p:nvSpPr>
            <p:cNvPr id="45" name="ïŝľíďê"/>
            <p:cNvSpPr txBox="1"/>
            <p:nvPr/>
          </p:nvSpPr>
          <p:spPr>
            <a:xfrm>
              <a:off x="1637221" y="1210198"/>
              <a:ext cx="3553022" cy="315939"/>
            </a:xfrm>
            <a:prstGeom prst="rect">
              <a:avLst/>
            </a:prstGeom>
            <a:solidFill>
              <a:schemeClr val="bg1"/>
            </a:solidFill>
          </p:spPr>
          <p:txBody>
            <a:bodyPr bIns="34290" lIns="68580" rIns="68580" tIns="34290" wrap="square">
              <a:normAutofit/>
            </a:bodyPr>
            <a:lstStyle/>
            <a:p>
              <a:pPr algn="ctr"/>
              <a:r>
                <a:rPr altLang="en-US" lang="zh-CN" sz="1600">
                  <a:solidFill>
                    <a:schemeClr val="accent1"/>
                  </a:solidFill>
                  <a:latin typeface="+mn-ea"/>
                </a:rPr>
                <a:t>新生儿低血糖定义</a:t>
              </a:r>
            </a:p>
          </p:txBody>
        </p:sp>
      </p:grpSp>
      <p:grpSp>
        <p:nvGrpSpPr>
          <p:cNvPr id="46" name="组合 45"/>
          <p:cNvGrpSpPr/>
          <p:nvPr/>
        </p:nvGrpSpPr>
        <p:grpSpPr>
          <a:xfrm>
            <a:off x="1295400" y="1885386"/>
            <a:ext cx="3986305" cy="319080"/>
            <a:chOff x="1203938" y="1207057"/>
            <a:chExt cx="3986305" cy="319080"/>
          </a:xfrm>
        </p:grpSpPr>
        <p:sp>
          <p:nvSpPr>
            <p:cNvPr id="47" name="矩形 46"/>
            <p:cNvSpPr/>
            <p:nvPr/>
          </p:nvSpPr>
          <p:spPr>
            <a:xfrm>
              <a:off x="1203938" y="1207057"/>
              <a:ext cx="392430" cy="304800"/>
            </a:xfrm>
            <a:prstGeom prst="rect">
              <a:avLst/>
            </a:prstGeom>
            <a:solidFill>
              <a:schemeClr val="bg1"/>
            </a:solidFill>
          </p:spPr>
          <p:txBody>
            <a:bodyPr wrap="none">
              <a:spAutoFit/>
            </a:bodyPr>
            <a:lstStyle/>
            <a:p>
              <a:r>
                <a:rPr altLang="zh-CN" lang="en-US" smtClean="0" sz="1400">
                  <a:solidFill>
                    <a:schemeClr val="accent1"/>
                  </a:solidFill>
                  <a:latin typeface="+mn-ea"/>
                </a:rPr>
                <a:t>02</a:t>
              </a:r>
            </a:p>
          </p:txBody>
        </p:sp>
        <p:sp>
          <p:nvSpPr>
            <p:cNvPr id="48" name="ïŝľíďê"/>
            <p:cNvSpPr txBox="1"/>
            <p:nvPr/>
          </p:nvSpPr>
          <p:spPr>
            <a:xfrm>
              <a:off x="1637221" y="1210198"/>
              <a:ext cx="3553022" cy="315939"/>
            </a:xfrm>
            <a:prstGeom prst="rect">
              <a:avLst/>
            </a:prstGeom>
            <a:solidFill>
              <a:schemeClr val="bg1"/>
            </a:solidFill>
          </p:spPr>
          <p:txBody>
            <a:bodyPr bIns="34290" lIns="68580" rIns="68580" tIns="34290" wrap="square">
              <a:normAutofit/>
            </a:bodyPr>
            <a:lstStyle/>
            <a:p>
              <a:pPr algn="ctr"/>
              <a:r>
                <a:rPr altLang="en-US" lang="zh-CN" sz="1600">
                  <a:solidFill>
                    <a:schemeClr val="accent1"/>
                  </a:solidFill>
                  <a:latin typeface="+mn-ea"/>
                </a:rPr>
                <a:t>新生儿低血糖病因</a:t>
              </a:r>
            </a:p>
          </p:txBody>
        </p:sp>
      </p:grpSp>
      <p:grpSp>
        <p:nvGrpSpPr>
          <p:cNvPr id="49" name="组合 48"/>
          <p:cNvGrpSpPr/>
          <p:nvPr/>
        </p:nvGrpSpPr>
        <p:grpSpPr>
          <a:xfrm>
            <a:off x="1295400" y="2494422"/>
            <a:ext cx="3986305" cy="319080"/>
            <a:chOff x="1203938" y="1207057"/>
            <a:chExt cx="3986305" cy="319080"/>
          </a:xfrm>
        </p:grpSpPr>
        <p:sp>
          <p:nvSpPr>
            <p:cNvPr id="50" name="矩形 49"/>
            <p:cNvSpPr/>
            <p:nvPr/>
          </p:nvSpPr>
          <p:spPr>
            <a:xfrm>
              <a:off x="1203938" y="1207057"/>
              <a:ext cx="392430" cy="304800"/>
            </a:xfrm>
            <a:prstGeom prst="rect">
              <a:avLst/>
            </a:prstGeom>
            <a:solidFill>
              <a:schemeClr val="bg1"/>
            </a:solidFill>
          </p:spPr>
          <p:txBody>
            <a:bodyPr wrap="none">
              <a:spAutoFit/>
            </a:bodyPr>
            <a:lstStyle/>
            <a:p>
              <a:r>
                <a:rPr altLang="zh-CN" lang="en-US" smtClean="0" sz="1400">
                  <a:solidFill>
                    <a:schemeClr val="accent1"/>
                  </a:solidFill>
                  <a:latin typeface="+mn-ea"/>
                </a:rPr>
                <a:t>03</a:t>
              </a:r>
            </a:p>
          </p:txBody>
        </p:sp>
        <p:sp>
          <p:nvSpPr>
            <p:cNvPr id="51" name="ïŝľíďê"/>
            <p:cNvSpPr txBox="1"/>
            <p:nvPr/>
          </p:nvSpPr>
          <p:spPr>
            <a:xfrm>
              <a:off x="1637221" y="1210198"/>
              <a:ext cx="3553022" cy="315939"/>
            </a:xfrm>
            <a:prstGeom prst="rect">
              <a:avLst/>
            </a:prstGeom>
            <a:solidFill>
              <a:schemeClr val="bg1"/>
            </a:solidFill>
          </p:spPr>
          <p:txBody>
            <a:bodyPr bIns="34290" lIns="68580" rIns="68580" tIns="34290" wrap="square">
              <a:normAutofit/>
            </a:bodyPr>
            <a:lstStyle/>
            <a:p>
              <a:pPr algn="ctr"/>
              <a:r>
                <a:rPr altLang="en-US" lang="zh-CN" smtClean="0" sz="1600">
                  <a:solidFill>
                    <a:schemeClr val="accent1"/>
                  </a:solidFill>
                  <a:latin typeface="+mn-ea"/>
                </a:rPr>
                <a:t>新生儿低血糖表现</a:t>
              </a:r>
            </a:p>
          </p:txBody>
        </p:sp>
      </p:grpSp>
      <p:grpSp>
        <p:nvGrpSpPr>
          <p:cNvPr id="52" name="组合 51"/>
          <p:cNvGrpSpPr/>
          <p:nvPr/>
        </p:nvGrpSpPr>
        <p:grpSpPr>
          <a:xfrm>
            <a:off x="1295400" y="3103458"/>
            <a:ext cx="3986305" cy="319080"/>
            <a:chOff x="1203938" y="1207057"/>
            <a:chExt cx="3986305" cy="319080"/>
          </a:xfrm>
        </p:grpSpPr>
        <p:sp>
          <p:nvSpPr>
            <p:cNvPr id="53" name="矩形 52"/>
            <p:cNvSpPr/>
            <p:nvPr/>
          </p:nvSpPr>
          <p:spPr>
            <a:xfrm>
              <a:off x="1203938" y="1207057"/>
              <a:ext cx="392430" cy="304800"/>
            </a:xfrm>
            <a:prstGeom prst="rect">
              <a:avLst/>
            </a:prstGeom>
            <a:solidFill>
              <a:schemeClr val="bg1"/>
            </a:solidFill>
          </p:spPr>
          <p:txBody>
            <a:bodyPr wrap="none">
              <a:spAutoFit/>
            </a:bodyPr>
            <a:lstStyle/>
            <a:p>
              <a:r>
                <a:rPr altLang="zh-CN" lang="en-US" smtClean="0" sz="1400">
                  <a:solidFill>
                    <a:schemeClr val="accent1"/>
                  </a:solidFill>
                  <a:latin typeface="+mn-ea"/>
                </a:rPr>
                <a:t>04</a:t>
              </a:r>
            </a:p>
          </p:txBody>
        </p:sp>
        <p:sp>
          <p:nvSpPr>
            <p:cNvPr id="54" name="ïŝľíďê"/>
            <p:cNvSpPr txBox="1"/>
            <p:nvPr/>
          </p:nvSpPr>
          <p:spPr>
            <a:xfrm>
              <a:off x="1637221" y="1210198"/>
              <a:ext cx="3553022" cy="315939"/>
            </a:xfrm>
            <a:prstGeom prst="rect">
              <a:avLst/>
            </a:prstGeom>
            <a:solidFill>
              <a:schemeClr val="bg1"/>
            </a:solidFill>
          </p:spPr>
          <p:txBody>
            <a:bodyPr bIns="34290" lIns="68580" rIns="68580" tIns="34290" wrap="square">
              <a:normAutofit/>
            </a:bodyPr>
            <a:lstStyle/>
            <a:p>
              <a:pPr algn="ctr"/>
              <a:r>
                <a:rPr altLang="en-US" lang="zh-CN" sz="1600">
                  <a:solidFill>
                    <a:schemeClr val="accent1"/>
                  </a:solidFill>
                  <a:latin typeface="+mn-ea"/>
                </a:rPr>
                <a:t>新生儿低血糖治疗</a:t>
              </a:r>
            </a:p>
          </p:txBody>
        </p:sp>
      </p:grpSp>
      <p:grpSp>
        <p:nvGrpSpPr>
          <p:cNvPr id="55" name="组合 54"/>
          <p:cNvGrpSpPr/>
          <p:nvPr/>
        </p:nvGrpSpPr>
        <p:grpSpPr>
          <a:xfrm>
            <a:off x="1295400" y="3712493"/>
            <a:ext cx="3986305" cy="319080"/>
            <a:chOff x="1203938" y="1207057"/>
            <a:chExt cx="3986305" cy="319080"/>
          </a:xfrm>
        </p:grpSpPr>
        <p:sp>
          <p:nvSpPr>
            <p:cNvPr id="56" name="矩形 55"/>
            <p:cNvSpPr/>
            <p:nvPr/>
          </p:nvSpPr>
          <p:spPr>
            <a:xfrm>
              <a:off x="1203938" y="1207056"/>
              <a:ext cx="392430" cy="304800"/>
            </a:xfrm>
            <a:prstGeom prst="rect">
              <a:avLst/>
            </a:prstGeom>
            <a:solidFill>
              <a:schemeClr val="bg1"/>
            </a:solidFill>
          </p:spPr>
          <p:txBody>
            <a:bodyPr wrap="none">
              <a:spAutoFit/>
            </a:bodyPr>
            <a:lstStyle/>
            <a:p>
              <a:r>
                <a:rPr altLang="zh-CN" lang="en-US" smtClean="0" sz="1400">
                  <a:solidFill>
                    <a:schemeClr val="accent1"/>
                  </a:solidFill>
                  <a:latin typeface="+mn-ea"/>
                </a:rPr>
                <a:t>05</a:t>
              </a:r>
            </a:p>
          </p:txBody>
        </p:sp>
        <p:sp>
          <p:nvSpPr>
            <p:cNvPr id="57" name="ïŝľíďê"/>
            <p:cNvSpPr txBox="1"/>
            <p:nvPr/>
          </p:nvSpPr>
          <p:spPr>
            <a:xfrm>
              <a:off x="1637221" y="1210198"/>
              <a:ext cx="3553022" cy="315939"/>
            </a:xfrm>
            <a:prstGeom prst="rect">
              <a:avLst/>
            </a:prstGeom>
            <a:solidFill>
              <a:schemeClr val="bg1"/>
            </a:solidFill>
          </p:spPr>
          <p:txBody>
            <a:bodyPr bIns="34290" lIns="68580" rIns="68580" tIns="34290" wrap="square">
              <a:normAutofit/>
            </a:bodyPr>
            <a:lstStyle/>
            <a:p>
              <a:pPr algn="ctr"/>
              <a:r>
                <a:rPr altLang="en-US" lang="zh-CN" sz="1600">
                  <a:solidFill>
                    <a:schemeClr val="accent1"/>
                  </a:solidFill>
                  <a:latin typeface="+mn-ea"/>
                </a:rPr>
                <a:t>新生儿低血糖脑损伤</a:t>
              </a:r>
            </a:p>
          </p:txBody>
        </p:sp>
      </p:grpSp>
    </p:spTree>
    <p:custDataLst>
      <p:tags r:id="rId3"/>
    </p:custDataLst>
    <p:extLst>
      <p:ext uri="{BB962C8B-B14F-4D97-AF65-F5344CB8AC3E}">
        <p14:creationId val="3928249454"/>
      </p:ext>
    </p:extLst>
  </p:cSld>
  <p:clrMapOvr>
    <a:masterClrMapping/>
  </p:clrMapOvr>
  <mc:AlternateContent>
    <mc:Choice Requires="p14">
      <p:transition advClick="0" p14:dur="1600" spd="slow">
        <p14:gallery dir="l"/>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14"/>
                                        </p:tgtEl>
                                        <p:attrNameLst>
                                          <p:attrName>style.visibility</p:attrName>
                                        </p:attrNameLst>
                                      </p:cBhvr>
                                      <p:to>
                                        <p:strVal val="visible"/>
                                      </p:to>
                                    </p:set>
                                    <p:animEffect filter="wipe(left)" transition="in">
                                      <p:cBhvr>
                                        <p:cTn dur="500" id="7"/>
                                        <p:tgtEl>
                                          <p:spTgt spid="14"/>
                                        </p:tgtEl>
                                      </p:cBhvr>
                                    </p:animEffect>
                                  </p:childTnLst>
                                </p:cTn>
                              </p:par>
                              <p:par>
                                <p:cTn fill="hold" grpId="0" id="8" nodeType="withEffect" presetClass="entr" presetID="22" presetSubtype="2">
                                  <p:stCondLst>
                                    <p:cond delay="0"/>
                                  </p:stCondLst>
                                  <p:childTnLst>
                                    <p:set>
                                      <p:cBhvr>
                                        <p:cTn dur="1" fill="hold" id="9">
                                          <p:stCondLst>
                                            <p:cond delay="0"/>
                                          </p:stCondLst>
                                        </p:cTn>
                                        <p:tgtEl>
                                          <p:spTgt spid="16"/>
                                        </p:tgtEl>
                                        <p:attrNameLst>
                                          <p:attrName>style.visibility</p:attrName>
                                        </p:attrNameLst>
                                      </p:cBhvr>
                                      <p:to>
                                        <p:strVal val="visible"/>
                                      </p:to>
                                    </p:set>
                                    <p:animEffect filter="wipe(right)" transition="in">
                                      <p:cBhvr>
                                        <p:cTn dur="500" id="10"/>
                                        <p:tgtEl>
                                          <p:spTgt spid="16"/>
                                        </p:tgtEl>
                                      </p:cBhvr>
                                    </p:animEffect>
                                  </p:childTnLst>
                                </p:cTn>
                              </p:par>
                            </p:childTnLst>
                          </p:cTn>
                        </p:par>
                      </p:childTnLst>
                    </p:cTn>
                  </p:par>
                  <p:par>
                    <p:cTn fill="hold" id="11" nodeType="clickPar">
                      <p:stCondLst>
                        <p:cond delay="indefinite"/>
                      </p:stCondLst>
                      <p:childTnLst>
                        <p:par>
                          <p:cTn fill="hold" id="12" nodeType="afterGroup">
                            <p:stCondLst>
                              <p:cond delay="0"/>
                            </p:stCondLst>
                            <p:childTnLst>
                              <p:par>
                                <p:cTn fill="hold" id="13" nodeType="clickEffect" presetClass="entr" presetID="2" presetSubtype="4">
                                  <p:stCondLst>
                                    <p:cond delay="0"/>
                                  </p:stCondLst>
                                  <p:childTnLst>
                                    <p:set>
                                      <p:cBhvr>
                                        <p:cTn dur="1" fill="hold" id="14">
                                          <p:stCondLst>
                                            <p:cond delay="0"/>
                                          </p:stCondLst>
                                        </p:cTn>
                                        <p:tgtEl>
                                          <p:spTgt spid="9"/>
                                        </p:tgtEl>
                                        <p:attrNameLst>
                                          <p:attrName>style.visibility</p:attrName>
                                        </p:attrNameLst>
                                      </p:cBhvr>
                                      <p:to>
                                        <p:strVal val="visible"/>
                                      </p:to>
                                    </p:set>
                                    <p:anim calcmode="lin" valueType="num">
                                      <p:cBhvr additive="base">
                                        <p:cTn dur="500" fill="hold" id="15"/>
                                        <p:tgtEl>
                                          <p:spTgt spid="9"/>
                                        </p:tgtEl>
                                        <p:attrNameLst>
                                          <p:attrName>ppt_x</p:attrName>
                                        </p:attrNameLst>
                                      </p:cBhvr>
                                      <p:tavLst>
                                        <p:tav tm="0">
                                          <p:val>
                                            <p:strVal val="#ppt_x"/>
                                          </p:val>
                                        </p:tav>
                                        <p:tav tm="100000">
                                          <p:val>
                                            <p:strVal val="#ppt_x"/>
                                          </p:val>
                                        </p:tav>
                                      </p:tavLst>
                                    </p:anim>
                                    <p:anim calcmode="lin" valueType="num">
                                      <p:cBhvr additive="base">
                                        <p:cTn dur="500" fill="hold" id="16"/>
                                        <p:tgtEl>
                                          <p:spTgt spid="9"/>
                                        </p:tgtEl>
                                        <p:attrNameLst>
                                          <p:attrName>ppt_y</p:attrName>
                                        </p:attrNameLst>
                                      </p:cBhvr>
                                      <p:tavLst>
                                        <p:tav tm="0">
                                          <p:val>
                                            <p:strVal val="1+#ppt_h/2"/>
                                          </p:val>
                                        </p:tav>
                                        <p:tav tm="100000">
                                          <p:val>
                                            <p:strVal val="#ppt_y"/>
                                          </p:val>
                                        </p:tav>
                                      </p:tavLst>
                                    </p:anim>
                                  </p:childTnLst>
                                </p:cTn>
                              </p:par>
                            </p:childTnLst>
                          </p:cTn>
                        </p:par>
                      </p:childTnLst>
                    </p:cTn>
                  </p:par>
                  <p:par>
                    <p:cTn fill="hold" id="17" nodeType="clickPar">
                      <p:stCondLst>
                        <p:cond delay="indefinite"/>
                      </p:stCondLst>
                      <p:childTnLst>
                        <p:par>
                          <p:cTn fill="hold" id="18" nodeType="afterGroup">
                            <p:stCondLst>
                              <p:cond delay="0"/>
                            </p:stCondLst>
                            <p:childTnLst>
                              <p:par>
                                <p:cTn fill="hold" grpId="0" id="19" nodeType="clickEffect" presetClass="entr" presetID="12" presetSubtype="4">
                                  <p:stCondLst>
                                    <p:cond delay="0"/>
                                  </p:stCondLst>
                                  <p:childTnLst>
                                    <p:set>
                                      <p:cBhvr>
                                        <p:cTn dur="1" fill="hold" id="20">
                                          <p:stCondLst>
                                            <p:cond delay="0"/>
                                          </p:stCondLst>
                                        </p:cTn>
                                        <p:tgtEl>
                                          <p:spTgt spid="25"/>
                                        </p:tgtEl>
                                        <p:attrNameLst>
                                          <p:attrName>style.visibility</p:attrName>
                                        </p:attrNameLst>
                                      </p:cBhvr>
                                      <p:to>
                                        <p:strVal val="visible"/>
                                      </p:to>
                                    </p:set>
                                    <p:anim calcmode="lin" valueType="num">
                                      <p:cBhvr additive="base">
                                        <p:cTn dur="500" id="21"/>
                                        <p:tgtEl>
                                          <p:spTgt spid="25"/>
                                        </p:tgtEl>
                                        <p:attrNameLst>
                                          <p:attrName>ppt_y</p:attrName>
                                        </p:attrNameLst>
                                      </p:cBhvr>
                                      <p:tavLst>
                                        <p:tav tm="0">
                                          <p:val>
                                            <p:strVal val="#ppt_y+#ppt_h*1.125000"/>
                                          </p:val>
                                        </p:tav>
                                        <p:tav tm="100000">
                                          <p:val>
                                            <p:strVal val="#ppt_y"/>
                                          </p:val>
                                        </p:tav>
                                      </p:tavLst>
                                    </p:anim>
                                    <p:animEffect filter="wipe(up)" transition="in">
                                      <p:cBhvr>
                                        <p:cTn dur="500" id="22"/>
                                        <p:tgtEl>
                                          <p:spTgt spid="25"/>
                                        </p:tgtEl>
                                      </p:cBhvr>
                                    </p:animEffect>
                                  </p:childTnLst>
                                </p:cTn>
                              </p:par>
                              <p:par>
                                <p:cTn fill="hold" grpId="0" id="23" nodeType="withEffect" presetClass="entr" presetID="12" presetSubtype="4">
                                  <p:stCondLst>
                                    <p:cond delay="0"/>
                                  </p:stCondLst>
                                  <p:childTnLst>
                                    <p:set>
                                      <p:cBhvr>
                                        <p:cTn dur="1" fill="hold" id="24">
                                          <p:stCondLst>
                                            <p:cond delay="0"/>
                                          </p:stCondLst>
                                        </p:cTn>
                                        <p:tgtEl>
                                          <p:spTgt spid="26"/>
                                        </p:tgtEl>
                                        <p:attrNameLst>
                                          <p:attrName>style.visibility</p:attrName>
                                        </p:attrNameLst>
                                      </p:cBhvr>
                                      <p:to>
                                        <p:strVal val="visible"/>
                                      </p:to>
                                    </p:set>
                                    <p:anim calcmode="lin" valueType="num">
                                      <p:cBhvr additive="base">
                                        <p:cTn dur="500" id="25"/>
                                        <p:tgtEl>
                                          <p:spTgt spid="26"/>
                                        </p:tgtEl>
                                        <p:attrNameLst>
                                          <p:attrName>ppt_y</p:attrName>
                                        </p:attrNameLst>
                                      </p:cBhvr>
                                      <p:tavLst>
                                        <p:tav tm="0">
                                          <p:val>
                                            <p:strVal val="#ppt_y+#ppt_h*1.125000"/>
                                          </p:val>
                                        </p:tav>
                                        <p:tav tm="100000">
                                          <p:val>
                                            <p:strVal val="#ppt_y"/>
                                          </p:val>
                                        </p:tav>
                                      </p:tavLst>
                                    </p:anim>
                                    <p:animEffect filter="wipe(up)" transition="in">
                                      <p:cBhvr>
                                        <p:cTn dur="500" id="26"/>
                                        <p:tgtEl>
                                          <p:spTgt spid="26"/>
                                        </p:tgtEl>
                                      </p:cBhvr>
                                    </p:animEffect>
                                  </p:childTnLst>
                                </p:cTn>
                              </p:par>
                            </p:childTnLst>
                          </p:cTn>
                        </p:par>
                      </p:childTnLst>
                    </p:cTn>
                  </p:par>
                  <p:par>
                    <p:cTn fill="hold" id="27" nodeType="clickPar">
                      <p:stCondLst>
                        <p:cond delay="indefinite"/>
                      </p:stCondLst>
                      <p:childTnLst>
                        <p:par>
                          <p:cTn fill="hold" id="28" nodeType="afterGroup">
                            <p:stCondLst>
                              <p:cond delay="0"/>
                            </p:stCondLst>
                            <p:childTnLst>
                              <p:par>
                                <p:cTn fill="hold" id="29" nodeType="clickEffect" presetClass="entr" presetID="53" presetSubtype="0">
                                  <p:stCondLst>
                                    <p:cond delay="0"/>
                                  </p:stCondLst>
                                  <p:childTnLst>
                                    <p:set>
                                      <p:cBhvr>
                                        <p:cTn dur="1" fill="hold" id="30">
                                          <p:stCondLst>
                                            <p:cond delay="0"/>
                                          </p:stCondLst>
                                        </p:cTn>
                                        <p:tgtEl>
                                          <p:spTgt spid="6"/>
                                        </p:tgtEl>
                                        <p:attrNameLst>
                                          <p:attrName>style.visibility</p:attrName>
                                        </p:attrNameLst>
                                      </p:cBhvr>
                                      <p:to>
                                        <p:strVal val="visible"/>
                                      </p:to>
                                    </p:set>
                                    <p:anim calcmode="lin" valueType="num">
                                      <p:cBhvr>
                                        <p:cTn dur="500" fill="hold" id="31"/>
                                        <p:tgtEl>
                                          <p:spTgt spid="6"/>
                                        </p:tgtEl>
                                        <p:attrNameLst>
                                          <p:attrName>ppt_w</p:attrName>
                                        </p:attrNameLst>
                                      </p:cBhvr>
                                      <p:tavLst>
                                        <p:tav tm="0">
                                          <p:val>
                                            <p:fltVal val="0"/>
                                          </p:val>
                                        </p:tav>
                                        <p:tav tm="100000">
                                          <p:val>
                                            <p:strVal val="#ppt_w"/>
                                          </p:val>
                                        </p:tav>
                                      </p:tavLst>
                                    </p:anim>
                                    <p:anim calcmode="lin" valueType="num">
                                      <p:cBhvr>
                                        <p:cTn dur="500" fill="hold" id="32"/>
                                        <p:tgtEl>
                                          <p:spTgt spid="6"/>
                                        </p:tgtEl>
                                        <p:attrNameLst>
                                          <p:attrName>ppt_h</p:attrName>
                                        </p:attrNameLst>
                                      </p:cBhvr>
                                      <p:tavLst>
                                        <p:tav tm="0">
                                          <p:val>
                                            <p:fltVal val="0"/>
                                          </p:val>
                                        </p:tav>
                                        <p:tav tm="100000">
                                          <p:val>
                                            <p:strVal val="#ppt_h"/>
                                          </p:val>
                                        </p:tav>
                                      </p:tavLst>
                                    </p:anim>
                                    <p:animEffect filter="fade" transition="in">
                                      <p:cBhvr>
                                        <p:cTn dur="500" id="33"/>
                                        <p:tgtEl>
                                          <p:spTgt spid="6"/>
                                        </p:tgtEl>
                                      </p:cBhvr>
                                    </p:animEffect>
                                  </p:childTnLst>
                                </p:cTn>
                              </p:par>
                              <p:par>
                                <p:cTn fill="hold" id="34" nodeType="withEffect" presetClass="entr" presetID="53" presetSubtype="0">
                                  <p:stCondLst>
                                    <p:cond delay="0"/>
                                  </p:stCondLst>
                                  <p:childTnLst>
                                    <p:set>
                                      <p:cBhvr>
                                        <p:cTn dur="1" fill="hold" id="35">
                                          <p:stCondLst>
                                            <p:cond delay="0"/>
                                          </p:stCondLst>
                                        </p:cTn>
                                        <p:tgtEl>
                                          <p:spTgt spid="46"/>
                                        </p:tgtEl>
                                        <p:attrNameLst>
                                          <p:attrName>style.visibility</p:attrName>
                                        </p:attrNameLst>
                                      </p:cBhvr>
                                      <p:to>
                                        <p:strVal val="visible"/>
                                      </p:to>
                                    </p:set>
                                    <p:anim calcmode="lin" valueType="num">
                                      <p:cBhvr>
                                        <p:cTn dur="500" fill="hold" id="36"/>
                                        <p:tgtEl>
                                          <p:spTgt spid="46"/>
                                        </p:tgtEl>
                                        <p:attrNameLst>
                                          <p:attrName>ppt_w</p:attrName>
                                        </p:attrNameLst>
                                      </p:cBhvr>
                                      <p:tavLst>
                                        <p:tav tm="0">
                                          <p:val>
                                            <p:fltVal val="0"/>
                                          </p:val>
                                        </p:tav>
                                        <p:tav tm="100000">
                                          <p:val>
                                            <p:strVal val="#ppt_w"/>
                                          </p:val>
                                        </p:tav>
                                      </p:tavLst>
                                    </p:anim>
                                    <p:anim calcmode="lin" valueType="num">
                                      <p:cBhvr>
                                        <p:cTn dur="500" fill="hold" id="37"/>
                                        <p:tgtEl>
                                          <p:spTgt spid="46"/>
                                        </p:tgtEl>
                                        <p:attrNameLst>
                                          <p:attrName>ppt_h</p:attrName>
                                        </p:attrNameLst>
                                      </p:cBhvr>
                                      <p:tavLst>
                                        <p:tav tm="0">
                                          <p:val>
                                            <p:fltVal val="0"/>
                                          </p:val>
                                        </p:tav>
                                        <p:tav tm="100000">
                                          <p:val>
                                            <p:strVal val="#ppt_h"/>
                                          </p:val>
                                        </p:tav>
                                      </p:tavLst>
                                    </p:anim>
                                    <p:animEffect filter="fade" transition="in">
                                      <p:cBhvr>
                                        <p:cTn dur="500" id="38"/>
                                        <p:tgtEl>
                                          <p:spTgt spid="46"/>
                                        </p:tgtEl>
                                      </p:cBhvr>
                                    </p:animEffect>
                                  </p:childTnLst>
                                </p:cTn>
                              </p:par>
                              <p:par>
                                <p:cTn fill="hold" id="39" nodeType="withEffect" presetClass="entr" presetID="53" presetSubtype="0">
                                  <p:stCondLst>
                                    <p:cond delay="0"/>
                                  </p:stCondLst>
                                  <p:childTnLst>
                                    <p:set>
                                      <p:cBhvr>
                                        <p:cTn dur="1" fill="hold" id="40">
                                          <p:stCondLst>
                                            <p:cond delay="0"/>
                                          </p:stCondLst>
                                        </p:cTn>
                                        <p:tgtEl>
                                          <p:spTgt spid="49"/>
                                        </p:tgtEl>
                                        <p:attrNameLst>
                                          <p:attrName>style.visibility</p:attrName>
                                        </p:attrNameLst>
                                      </p:cBhvr>
                                      <p:to>
                                        <p:strVal val="visible"/>
                                      </p:to>
                                    </p:set>
                                    <p:anim calcmode="lin" valueType="num">
                                      <p:cBhvr>
                                        <p:cTn dur="500" fill="hold" id="41"/>
                                        <p:tgtEl>
                                          <p:spTgt spid="49"/>
                                        </p:tgtEl>
                                        <p:attrNameLst>
                                          <p:attrName>ppt_w</p:attrName>
                                        </p:attrNameLst>
                                      </p:cBhvr>
                                      <p:tavLst>
                                        <p:tav tm="0">
                                          <p:val>
                                            <p:fltVal val="0"/>
                                          </p:val>
                                        </p:tav>
                                        <p:tav tm="100000">
                                          <p:val>
                                            <p:strVal val="#ppt_w"/>
                                          </p:val>
                                        </p:tav>
                                      </p:tavLst>
                                    </p:anim>
                                    <p:anim calcmode="lin" valueType="num">
                                      <p:cBhvr>
                                        <p:cTn dur="500" fill="hold" id="42"/>
                                        <p:tgtEl>
                                          <p:spTgt spid="49"/>
                                        </p:tgtEl>
                                        <p:attrNameLst>
                                          <p:attrName>ppt_h</p:attrName>
                                        </p:attrNameLst>
                                      </p:cBhvr>
                                      <p:tavLst>
                                        <p:tav tm="0">
                                          <p:val>
                                            <p:fltVal val="0"/>
                                          </p:val>
                                        </p:tav>
                                        <p:tav tm="100000">
                                          <p:val>
                                            <p:strVal val="#ppt_h"/>
                                          </p:val>
                                        </p:tav>
                                      </p:tavLst>
                                    </p:anim>
                                    <p:animEffect filter="fade" transition="in">
                                      <p:cBhvr>
                                        <p:cTn dur="500" id="43"/>
                                        <p:tgtEl>
                                          <p:spTgt spid="49"/>
                                        </p:tgtEl>
                                      </p:cBhvr>
                                    </p:animEffect>
                                  </p:childTnLst>
                                </p:cTn>
                              </p:par>
                              <p:par>
                                <p:cTn fill="hold" id="44" nodeType="withEffect" presetClass="entr" presetID="53" presetSubtype="0">
                                  <p:stCondLst>
                                    <p:cond delay="0"/>
                                  </p:stCondLst>
                                  <p:childTnLst>
                                    <p:set>
                                      <p:cBhvr>
                                        <p:cTn dur="1" fill="hold" id="45">
                                          <p:stCondLst>
                                            <p:cond delay="0"/>
                                          </p:stCondLst>
                                        </p:cTn>
                                        <p:tgtEl>
                                          <p:spTgt spid="52"/>
                                        </p:tgtEl>
                                        <p:attrNameLst>
                                          <p:attrName>style.visibility</p:attrName>
                                        </p:attrNameLst>
                                      </p:cBhvr>
                                      <p:to>
                                        <p:strVal val="visible"/>
                                      </p:to>
                                    </p:set>
                                    <p:anim calcmode="lin" valueType="num">
                                      <p:cBhvr>
                                        <p:cTn dur="500" fill="hold" id="46"/>
                                        <p:tgtEl>
                                          <p:spTgt spid="52"/>
                                        </p:tgtEl>
                                        <p:attrNameLst>
                                          <p:attrName>ppt_w</p:attrName>
                                        </p:attrNameLst>
                                      </p:cBhvr>
                                      <p:tavLst>
                                        <p:tav tm="0">
                                          <p:val>
                                            <p:fltVal val="0"/>
                                          </p:val>
                                        </p:tav>
                                        <p:tav tm="100000">
                                          <p:val>
                                            <p:strVal val="#ppt_w"/>
                                          </p:val>
                                        </p:tav>
                                      </p:tavLst>
                                    </p:anim>
                                    <p:anim calcmode="lin" valueType="num">
                                      <p:cBhvr>
                                        <p:cTn dur="500" fill="hold" id="47"/>
                                        <p:tgtEl>
                                          <p:spTgt spid="52"/>
                                        </p:tgtEl>
                                        <p:attrNameLst>
                                          <p:attrName>ppt_h</p:attrName>
                                        </p:attrNameLst>
                                      </p:cBhvr>
                                      <p:tavLst>
                                        <p:tav tm="0">
                                          <p:val>
                                            <p:fltVal val="0"/>
                                          </p:val>
                                        </p:tav>
                                        <p:tav tm="100000">
                                          <p:val>
                                            <p:strVal val="#ppt_h"/>
                                          </p:val>
                                        </p:tav>
                                      </p:tavLst>
                                    </p:anim>
                                    <p:animEffect filter="fade" transition="in">
                                      <p:cBhvr>
                                        <p:cTn dur="500" id="48"/>
                                        <p:tgtEl>
                                          <p:spTgt spid="52"/>
                                        </p:tgtEl>
                                      </p:cBhvr>
                                    </p:animEffect>
                                  </p:childTnLst>
                                </p:cTn>
                              </p:par>
                              <p:par>
                                <p:cTn fill="hold" id="49" nodeType="withEffect" presetClass="entr" presetID="53" presetSubtype="0">
                                  <p:stCondLst>
                                    <p:cond delay="0"/>
                                  </p:stCondLst>
                                  <p:childTnLst>
                                    <p:set>
                                      <p:cBhvr>
                                        <p:cTn dur="1" fill="hold" id="50">
                                          <p:stCondLst>
                                            <p:cond delay="0"/>
                                          </p:stCondLst>
                                        </p:cTn>
                                        <p:tgtEl>
                                          <p:spTgt spid="55"/>
                                        </p:tgtEl>
                                        <p:attrNameLst>
                                          <p:attrName>style.visibility</p:attrName>
                                        </p:attrNameLst>
                                      </p:cBhvr>
                                      <p:to>
                                        <p:strVal val="visible"/>
                                      </p:to>
                                    </p:set>
                                    <p:anim calcmode="lin" valueType="num">
                                      <p:cBhvr>
                                        <p:cTn dur="500" fill="hold" id="51"/>
                                        <p:tgtEl>
                                          <p:spTgt spid="55"/>
                                        </p:tgtEl>
                                        <p:attrNameLst>
                                          <p:attrName>ppt_w</p:attrName>
                                        </p:attrNameLst>
                                      </p:cBhvr>
                                      <p:tavLst>
                                        <p:tav tm="0">
                                          <p:val>
                                            <p:fltVal val="0"/>
                                          </p:val>
                                        </p:tav>
                                        <p:tav tm="100000">
                                          <p:val>
                                            <p:strVal val="#ppt_w"/>
                                          </p:val>
                                        </p:tav>
                                      </p:tavLst>
                                    </p:anim>
                                    <p:anim calcmode="lin" valueType="num">
                                      <p:cBhvr>
                                        <p:cTn dur="500" fill="hold" id="52"/>
                                        <p:tgtEl>
                                          <p:spTgt spid="55"/>
                                        </p:tgtEl>
                                        <p:attrNameLst>
                                          <p:attrName>ppt_h</p:attrName>
                                        </p:attrNameLst>
                                      </p:cBhvr>
                                      <p:tavLst>
                                        <p:tav tm="0">
                                          <p:val>
                                            <p:fltVal val="0"/>
                                          </p:val>
                                        </p:tav>
                                        <p:tav tm="100000">
                                          <p:val>
                                            <p:strVal val="#ppt_h"/>
                                          </p:val>
                                        </p:tav>
                                      </p:tavLst>
                                    </p:anim>
                                    <p:animEffect filter="fade" transition="in">
                                      <p:cBhvr>
                                        <p:cTn dur="500" id="53"/>
                                        <p:tgtEl>
                                          <p:spTgt spid="5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P grpId="0" spid="16"/>
      <p:bldP grpId="0" spid="25"/>
      <p:bldP grpId="0" spid="26"/>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4" name="直角三角形 9"/>
          <p:cNvSpPr/>
          <p:nvPr/>
        </p:nvSpPr>
        <p:spPr>
          <a:xfrm>
            <a:off x="0" y="3786576"/>
            <a:ext cx="9144000" cy="1366759"/>
          </a:xfrm>
          <a:custGeom>
            <a:gdLst>
              <a:gd fmla="*/ 0 w 9144000" name="connsiteX0"/>
              <a:gd fmla="*/ 1211453 h 1211453" name="connsiteY0"/>
              <a:gd fmla="*/ 0 w 9144000" name="connsiteX1"/>
              <a:gd fmla="*/ 11303 h 1211453" name="connsiteY1"/>
              <a:gd fmla="*/ 3707841 w 9144000" name="connsiteX2"/>
              <a:gd fmla="*/ 750485 h 1211453" name="connsiteY2"/>
              <a:gd fmla="*/ 9144000 w 9144000" name="connsiteX3"/>
              <a:gd fmla="*/ 1211453 h 1211453" name="connsiteY3"/>
              <a:gd fmla="*/ 0 w 9144000" name="connsiteX4"/>
              <a:gd fmla="*/ 1211453 h 1211453"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11453" w="9144000">
                <a:moveTo>
                  <a:pt x="0" y="1211453"/>
                </a:moveTo>
                <a:lnTo>
                  <a:pt x="0" y="11303"/>
                </a:lnTo>
                <a:cubicBezTo>
                  <a:pt x="639745" y="-129165"/>
                  <a:pt x="1698170" y="1092548"/>
                  <a:pt x="3707841" y="750485"/>
                </a:cubicBezTo>
                <a:cubicBezTo>
                  <a:pt x="5717512" y="408422"/>
                  <a:pt x="8500906" y="719503"/>
                  <a:pt x="9144000" y="1211453"/>
                </a:cubicBezTo>
                <a:lnTo>
                  <a:pt x="0" y="1211453"/>
                </a:lnTo>
                <a:close/>
              </a:path>
            </a:pathLst>
          </a:cu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9" name="图片 8"/>
          <p:cNvPicPr>
            <a:picLocks noChangeAspect="1"/>
          </p:cNvPicPr>
          <p:nvPr/>
        </p:nvPicPr>
        <p:blipFill>
          <a:blip r:embed="rId2">
            <a:extLst>
              <a:ext uri="{28A0092B-C50C-407E-A947-70E740481C1C}">
                <a14:useLocalDpi val="0"/>
              </a:ext>
            </a:extLst>
          </a:blip>
          <a:stretch>
            <a:fillRect/>
          </a:stretch>
        </p:blipFill>
        <p:spPr>
          <a:xfrm flipH="1">
            <a:off x="228600" y="1786590"/>
            <a:ext cx="3528360" cy="3528360"/>
          </a:xfrm>
          <a:prstGeom prst="rect">
            <a:avLst/>
          </a:prstGeom>
        </p:spPr>
      </p:pic>
      <p:grpSp>
        <p:nvGrpSpPr>
          <p:cNvPr id="19" name="组合 18"/>
          <p:cNvGrpSpPr/>
          <p:nvPr/>
        </p:nvGrpSpPr>
        <p:grpSpPr>
          <a:xfrm>
            <a:off x="3886201" y="3562350"/>
            <a:ext cx="2362200" cy="543460"/>
            <a:chOff x="3825844" y="3623767"/>
            <a:chExt cx="2849807" cy="655642"/>
          </a:xfrm>
        </p:grpSpPr>
        <p:sp>
          <p:nvSpPr>
            <p:cNvPr id="18" name="椭圆 17"/>
            <p:cNvSpPr/>
            <p:nvPr/>
          </p:nvSpPr>
          <p:spPr>
            <a:xfrm flipH="1">
              <a:off x="6529335" y="3921195"/>
              <a:ext cx="146316" cy="146316"/>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椭圆 19"/>
            <p:cNvSpPr/>
            <p:nvPr/>
          </p:nvSpPr>
          <p:spPr>
            <a:xfrm>
              <a:off x="5475643" y="4037540"/>
              <a:ext cx="241869" cy="241869"/>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椭圆 20"/>
            <p:cNvSpPr/>
            <p:nvPr/>
          </p:nvSpPr>
          <p:spPr>
            <a:xfrm>
              <a:off x="5841378" y="3623767"/>
              <a:ext cx="236108" cy="236108"/>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椭圆 21"/>
            <p:cNvSpPr/>
            <p:nvPr/>
          </p:nvSpPr>
          <p:spPr>
            <a:xfrm>
              <a:off x="4476873" y="3717890"/>
              <a:ext cx="388236" cy="388236"/>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椭圆 22"/>
            <p:cNvSpPr/>
            <p:nvPr/>
          </p:nvSpPr>
          <p:spPr>
            <a:xfrm flipH="1">
              <a:off x="5320273" y="3717586"/>
              <a:ext cx="146316" cy="146316"/>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椭圆 23"/>
            <p:cNvSpPr/>
            <p:nvPr/>
          </p:nvSpPr>
          <p:spPr>
            <a:xfrm flipH="1">
              <a:off x="3825844" y="3918857"/>
              <a:ext cx="146316" cy="146316"/>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5" name="文本框 24"/>
          <p:cNvSpPr txBox="1"/>
          <p:nvPr/>
        </p:nvSpPr>
        <p:spPr>
          <a:xfrm>
            <a:off x="1153919" y="1200150"/>
            <a:ext cx="1677721" cy="1005840"/>
          </a:xfrm>
          <a:prstGeom prst="rect">
            <a:avLst/>
          </a:prstGeom>
          <a:noFill/>
          <a:effectLst/>
        </p:spPr>
        <p:txBody>
          <a:bodyPr rtlCol="0" wrap="square">
            <a:spAutoFit/>
          </a:bodyPr>
          <a:lstStyle/>
          <a:p>
            <a:pPr algn="ctr"/>
            <a:r>
              <a:rPr altLang="zh-CN" b="1" lang="en-US" smtClean="0" sz="6000">
                <a:solidFill>
                  <a:schemeClr val="bg1"/>
                </a:solidFill>
                <a:latin typeface="+mn-ea"/>
              </a:rPr>
              <a:t>05</a:t>
            </a:r>
          </a:p>
        </p:txBody>
      </p:sp>
      <p:sp>
        <p:nvSpPr>
          <p:cNvPr id="3" name="矩形 2"/>
          <p:cNvSpPr/>
          <p:nvPr/>
        </p:nvSpPr>
        <p:spPr>
          <a:xfrm>
            <a:off x="3451503" y="1969591"/>
            <a:ext cx="4754880" cy="701040"/>
          </a:xfrm>
          <a:prstGeom prst="rect">
            <a:avLst/>
          </a:prstGeom>
        </p:spPr>
        <p:txBody>
          <a:bodyPr wrap="none">
            <a:spAutoFit/>
          </a:bodyPr>
          <a:lstStyle/>
          <a:p>
            <a:pPr algn="ctr"/>
            <a:r>
              <a:rPr altLang="en-US" b="1" lang="zh-CN" sz="4000">
                <a:solidFill>
                  <a:schemeClr val="bg1"/>
                </a:solidFill>
                <a:latin typeface="+mn-ea"/>
              </a:rPr>
              <a:t>新生儿低血糖脑损伤</a:t>
            </a:r>
          </a:p>
        </p:txBody>
      </p:sp>
      <p:sp>
        <p:nvSpPr>
          <p:cNvPr id="26" name="矩形 25"/>
          <p:cNvSpPr/>
          <p:nvPr/>
        </p:nvSpPr>
        <p:spPr>
          <a:xfrm>
            <a:off x="3436769" y="1276350"/>
            <a:ext cx="2570480" cy="762000"/>
          </a:xfrm>
          <a:prstGeom prst="rect">
            <a:avLst/>
          </a:prstGeom>
        </p:spPr>
        <p:txBody>
          <a:bodyPr wrap="none">
            <a:spAutoFit/>
          </a:bodyPr>
          <a:lstStyle/>
          <a:p>
            <a:pPr algn="ctr"/>
            <a:r>
              <a:rPr altLang="en-US" lang="zh-CN" smtClean="0" spc="300" sz="4400">
                <a:solidFill>
                  <a:schemeClr val="bg1"/>
                </a:solidFill>
                <a:latin typeface="+mn-ea"/>
              </a:rPr>
              <a:t>第五部分</a:t>
            </a:r>
          </a:p>
        </p:txBody>
      </p:sp>
      <p:sp>
        <p:nvSpPr>
          <p:cNvPr id="27" name="文本框 26"/>
          <p:cNvSpPr txBox="1"/>
          <p:nvPr/>
        </p:nvSpPr>
        <p:spPr>
          <a:xfrm>
            <a:off x="3429000" y="2655391"/>
            <a:ext cx="4800600" cy="411480"/>
          </a:xfrm>
          <a:prstGeom prst="rect">
            <a:avLst/>
          </a:prstGeom>
          <a:noFill/>
        </p:spPr>
        <p:txBody>
          <a:bodyPr rtlCol="0" wrap="square">
            <a:spAutoFit/>
          </a:bodyPr>
          <a:lstStyle/>
          <a:p>
            <a:r>
              <a:rPr altLang="zh-CN" lang="en-US" sz="1050">
                <a:solidFill>
                  <a:schemeClr val="bg1"/>
                </a:solidFill>
                <a:latin typeface="+mn-ea"/>
              </a:rPr>
              <a:t>neonatal hypoglycemia neonatal hypoglycemia neonatal hypoglycemia </a:t>
            </a:r>
          </a:p>
          <a:p>
            <a:r>
              <a:rPr altLang="zh-CN" lang="en-US" sz="1050">
                <a:solidFill>
                  <a:schemeClr val="bg1"/>
                </a:solidFill>
                <a:latin typeface="+mn-ea"/>
              </a:rPr>
              <a:t>hypoglycemia neonatal hypoglycemia neonatal hypoglycemia</a:t>
            </a:r>
          </a:p>
        </p:txBody>
      </p:sp>
      <p:pic>
        <p:nvPicPr>
          <p:cNvPr id="10" name="图片 9"/>
          <p:cNvPicPr>
            <a:picLocks noChangeAspect="1"/>
          </p:cNvPicPr>
          <p:nvPr/>
        </p:nvPicPr>
        <p:blipFill>
          <a:blip r:embed="rId3"/>
          <a:stretch>
            <a:fillRect/>
          </a:stretch>
        </p:blipFill>
        <p:spPr>
          <a:xfrm flipH="1">
            <a:off x="5943600" y="3205901"/>
            <a:ext cx="2469094" cy="1902117"/>
          </a:xfrm>
          <a:prstGeom prst="rect">
            <a:avLst/>
          </a:prstGeom>
        </p:spPr>
      </p:pic>
      <p:sp>
        <p:nvSpPr>
          <p:cNvPr id="16" name="任意多边形 15"/>
          <p:cNvSpPr/>
          <p:nvPr/>
        </p:nvSpPr>
        <p:spPr>
          <a:xfrm flipH="1">
            <a:off x="0" y="4222163"/>
            <a:ext cx="9144000" cy="921337"/>
          </a:xfrm>
          <a:custGeom>
            <a:gdLst>
              <a:gd fmla="*/ 156236 w 9144000" name="connsiteX0"/>
              <a:gd fmla="*/ 163 h 921337" name="connsiteY0"/>
              <a:gd fmla="*/ 0 w 9144000" name="connsiteX1"/>
              <a:gd fmla="*/ 8596 h 921337" name="connsiteY1"/>
              <a:gd fmla="*/ 0 w 9144000" name="connsiteX2"/>
              <a:gd fmla="*/ 921337 h 921337" name="connsiteY2"/>
              <a:gd fmla="*/ 9144000 w 9144000" name="connsiteX3"/>
              <a:gd fmla="*/ 921337 h 921337" name="connsiteY3"/>
              <a:gd fmla="*/ 9144000 w 9144000" name="connsiteX4"/>
              <a:gd fmla="*/ 539370 h 921337" name="connsiteY4"/>
              <a:gd fmla="*/ 9143699 w 9144000" name="connsiteX5"/>
              <a:gd fmla="*/ 539344 h 921337" name="connsiteY5"/>
              <a:gd fmla="*/ 4634801 w 9144000" name="connsiteX6"/>
              <a:gd fmla="*/ 570761 h 921337" name="connsiteY6"/>
              <a:gd fmla="*/ 156236 w 9144000" name="connsiteX7"/>
              <a:gd fmla="*/ 163 h 921337"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921337" w="9144000">
                <a:moveTo>
                  <a:pt x="156236" y="163"/>
                </a:moveTo>
                <a:cubicBezTo>
                  <a:pt x="102005" y="-711"/>
                  <a:pt x="49980" y="1920"/>
                  <a:pt x="0" y="8596"/>
                </a:cubicBezTo>
                <a:lnTo>
                  <a:pt x="0" y="921337"/>
                </a:lnTo>
                <a:lnTo>
                  <a:pt x="9144000" y="921337"/>
                </a:lnTo>
                <a:lnTo>
                  <a:pt x="9144000" y="539370"/>
                </a:lnTo>
                <a:lnTo>
                  <a:pt x="9143699" y="539344"/>
                </a:lnTo>
                <a:cubicBezTo>
                  <a:pt x="7766914" y="435265"/>
                  <a:pt x="6047851" y="424428"/>
                  <a:pt x="4634801" y="570761"/>
                </a:cubicBezTo>
                <a:cubicBezTo>
                  <a:pt x="2279718" y="814648"/>
                  <a:pt x="969705" y="13264"/>
                  <a:pt x="156236" y="163"/>
                </a:cubicBezTo>
                <a:close/>
              </a:path>
            </a:pathLst>
          </a:custGeom>
          <a:solidFill>
            <a:srgbClr val="0186F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custDataLst>
      <p:tags r:id="rId4"/>
    </p:custDataLst>
    <p:extLst>
      <p:ext uri="{BB962C8B-B14F-4D97-AF65-F5344CB8AC3E}">
        <p14:creationId val="1847312808"/>
      </p:ext>
    </p:extLst>
  </p:cSld>
  <p:clrMapOvr>
    <a:masterClrMapping/>
  </p:clrMapOvr>
  <mc:AlternateContent>
    <mc:Choice Requires="p14">
      <p:transition advClick="0" p14:dur="1250" spd="slow">
        <p14:switch dir="r"/>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14"/>
                                        </p:tgtEl>
                                        <p:attrNameLst>
                                          <p:attrName>style.visibility</p:attrName>
                                        </p:attrNameLst>
                                      </p:cBhvr>
                                      <p:to>
                                        <p:strVal val="visible"/>
                                      </p:to>
                                    </p:set>
                                    <p:animEffect filter="wipe(left)" transition="in">
                                      <p:cBhvr>
                                        <p:cTn dur="500" id="7"/>
                                        <p:tgtEl>
                                          <p:spTgt spid="14"/>
                                        </p:tgtEl>
                                      </p:cBhvr>
                                    </p:animEffect>
                                  </p:childTnLst>
                                </p:cTn>
                              </p:par>
                              <p:par>
                                <p:cTn fill="hold" grpId="0" id="8" nodeType="withEffect" presetClass="entr" presetID="22" presetSubtype="2">
                                  <p:stCondLst>
                                    <p:cond delay="0"/>
                                  </p:stCondLst>
                                  <p:childTnLst>
                                    <p:set>
                                      <p:cBhvr>
                                        <p:cTn dur="1" fill="hold" id="9">
                                          <p:stCondLst>
                                            <p:cond delay="0"/>
                                          </p:stCondLst>
                                        </p:cTn>
                                        <p:tgtEl>
                                          <p:spTgt spid="16"/>
                                        </p:tgtEl>
                                        <p:attrNameLst>
                                          <p:attrName>style.visibility</p:attrName>
                                        </p:attrNameLst>
                                      </p:cBhvr>
                                      <p:to>
                                        <p:strVal val="visible"/>
                                      </p:to>
                                    </p:set>
                                    <p:animEffect filter="wipe(right)" transition="in">
                                      <p:cBhvr>
                                        <p:cTn dur="500" id="10"/>
                                        <p:tgtEl>
                                          <p:spTgt spid="16"/>
                                        </p:tgtEl>
                                      </p:cBhvr>
                                    </p:animEffect>
                                  </p:childTnLst>
                                </p:cTn>
                              </p:par>
                            </p:childTnLst>
                          </p:cTn>
                        </p:par>
                      </p:childTnLst>
                    </p:cTn>
                  </p:par>
                  <p:par>
                    <p:cTn fill="hold" id="11" nodeType="clickPar">
                      <p:stCondLst>
                        <p:cond delay="indefinite"/>
                      </p:stCondLst>
                      <p:childTnLst>
                        <p:par>
                          <p:cTn fill="hold" id="12" nodeType="afterGroup">
                            <p:stCondLst>
                              <p:cond delay="0"/>
                            </p:stCondLst>
                            <p:childTnLst>
                              <p:par>
                                <p:cTn fill="hold" id="13" nodeType="clickEffect" presetClass="entr" presetID="2" presetSubtype="4">
                                  <p:stCondLst>
                                    <p:cond delay="0"/>
                                  </p:stCondLst>
                                  <p:childTnLst>
                                    <p:set>
                                      <p:cBhvr>
                                        <p:cTn dur="1" fill="hold" id="14">
                                          <p:stCondLst>
                                            <p:cond delay="0"/>
                                          </p:stCondLst>
                                        </p:cTn>
                                        <p:tgtEl>
                                          <p:spTgt spid="9"/>
                                        </p:tgtEl>
                                        <p:attrNameLst>
                                          <p:attrName>style.visibility</p:attrName>
                                        </p:attrNameLst>
                                      </p:cBhvr>
                                      <p:to>
                                        <p:strVal val="visible"/>
                                      </p:to>
                                    </p:set>
                                    <p:anim calcmode="lin" valueType="num">
                                      <p:cBhvr additive="base">
                                        <p:cTn dur="500" fill="hold" id="15"/>
                                        <p:tgtEl>
                                          <p:spTgt spid="9"/>
                                        </p:tgtEl>
                                        <p:attrNameLst>
                                          <p:attrName>ppt_x</p:attrName>
                                        </p:attrNameLst>
                                      </p:cBhvr>
                                      <p:tavLst>
                                        <p:tav tm="0">
                                          <p:val>
                                            <p:strVal val="#ppt_x"/>
                                          </p:val>
                                        </p:tav>
                                        <p:tav tm="100000">
                                          <p:val>
                                            <p:strVal val="#ppt_x"/>
                                          </p:val>
                                        </p:tav>
                                      </p:tavLst>
                                    </p:anim>
                                    <p:anim calcmode="lin" valueType="num">
                                      <p:cBhvr additive="base">
                                        <p:cTn dur="500" fill="hold" id="16"/>
                                        <p:tgtEl>
                                          <p:spTgt spid="9"/>
                                        </p:tgtEl>
                                        <p:attrNameLst>
                                          <p:attrName>ppt_y</p:attrName>
                                        </p:attrNameLst>
                                      </p:cBhvr>
                                      <p:tavLst>
                                        <p:tav tm="0">
                                          <p:val>
                                            <p:strVal val="1+#ppt_h/2"/>
                                          </p:val>
                                        </p:tav>
                                        <p:tav tm="100000">
                                          <p:val>
                                            <p:strVal val="#ppt_y"/>
                                          </p:val>
                                        </p:tav>
                                      </p:tavLst>
                                    </p:anim>
                                  </p:childTnLst>
                                </p:cTn>
                              </p:par>
                            </p:childTnLst>
                          </p:cTn>
                        </p:par>
                      </p:childTnLst>
                    </p:cTn>
                  </p:par>
                  <p:par>
                    <p:cTn fill="hold" id="17" nodeType="clickPar">
                      <p:stCondLst>
                        <p:cond delay="indefinite"/>
                      </p:stCondLst>
                      <p:childTnLst>
                        <p:par>
                          <p:cTn fill="hold" id="18" nodeType="afterGroup">
                            <p:stCondLst>
                              <p:cond delay="0"/>
                            </p:stCondLst>
                            <p:childTnLst>
                              <p:par>
                                <p:cTn fill="hold" grpId="0" id="19" nodeType="clickEffect" presetClass="entr" presetID="12" presetSubtype="4">
                                  <p:stCondLst>
                                    <p:cond delay="0"/>
                                  </p:stCondLst>
                                  <p:childTnLst>
                                    <p:set>
                                      <p:cBhvr>
                                        <p:cTn dur="1" fill="hold" id="20">
                                          <p:stCondLst>
                                            <p:cond delay="0"/>
                                          </p:stCondLst>
                                        </p:cTn>
                                        <p:tgtEl>
                                          <p:spTgt spid="25"/>
                                        </p:tgtEl>
                                        <p:attrNameLst>
                                          <p:attrName>style.visibility</p:attrName>
                                        </p:attrNameLst>
                                      </p:cBhvr>
                                      <p:to>
                                        <p:strVal val="visible"/>
                                      </p:to>
                                    </p:set>
                                    <p:anim calcmode="lin" valueType="num">
                                      <p:cBhvr additive="base">
                                        <p:cTn dur="500" id="21"/>
                                        <p:tgtEl>
                                          <p:spTgt spid="25"/>
                                        </p:tgtEl>
                                        <p:attrNameLst>
                                          <p:attrName>ppt_y</p:attrName>
                                        </p:attrNameLst>
                                      </p:cBhvr>
                                      <p:tavLst>
                                        <p:tav tm="0">
                                          <p:val>
                                            <p:strVal val="#ppt_y+#ppt_h*1.125000"/>
                                          </p:val>
                                        </p:tav>
                                        <p:tav tm="100000">
                                          <p:val>
                                            <p:strVal val="#ppt_y"/>
                                          </p:val>
                                        </p:tav>
                                      </p:tavLst>
                                    </p:anim>
                                    <p:animEffect filter="wipe(up)" transition="in">
                                      <p:cBhvr>
                                        <p:cTn dur="500" id="22"/>
                                        <p:tgtEl>
                                          <p:spTgt spid="25"/>
                                        </p:tgtEl>
                                      </p:cBhvr>
                                    </p:animEffect>
                                  </p:childTnLst>
                                </p:cTn>
                              </p:par>
                            </p:childTnLst>
                          </p:cTn>
                        </p:par>
                      </p:childTnLst>
                    </p:cTn>
                  </p:par>
                  <p:par>
                    <p:cTn fill="hold" id="23" nodeType="clickPar">
                      <p:stCondLst>
                        <p:cond delay="indefinite"/>
                      </p:stCondLst>
                      <p:childTnLst>
                        <p:par>
                          <p:cTn fill="hold" id="24" nodeType="afterGroup">
                            <p:stCondLst>
                              <p:cond delay="0"/>
                            </p:stCondLst>
                            <p:childTnLst>
                              <p:par>
                                <p:cTn fill="hold" grpId="0" id="25" nodeType="clickEffect" presetClass="entr" presetID="53" presetSubtype="0">
                                  <p:stCondLst>
                                    <p:cond delay="0"/>
                                  </p:stCondLst>
                                  <p:childTnLst>
                                    <p:set>
                                      <p:cBhvr>
                                        <p:cTn dur="1" fill="hold" id="26">
                                          <p:stCondLst>
                                            <p:cond delay="0"/>
                                          </p:stCondLst>
                                        </p:cTn>
                                        <p:tgtEl>
                                          <p:spTgt spid="26"/>
                                        </p:tgtEl>
                                        <p:attrNameLst>
                                          <p:attrName>style.visibility</p:attrName>
                                        </p:attrNameLst>
                                      </p:cBhvr>
                                      <p:to>
                                        <p:strVal val="visible"/>
                                      </p:to>
                                    </p:set>
                                    <p:anim calcmode="lin" valueType="num">
                                      <p:cBhvr>
                                        <p:cTn dur="500" fill="hold" id="27"/>
                                        <p:tgtEl>
                                          <p:spTgt spid="26"/>
                                        </p:tgtEl>
                                        <p:attrNameLst>
                                          <p:attrName>ppt_w</p:attrName>
                                        </p:attrNameLst>
                                      </p:cBhvr>
                                      <p:tavLst>
                                        <p:tav tm="0">
                                          <p:val>
                                            <p:fltVal val="0"/>
                                          </p:val>
                                        </p:tav>
                                        <p:tav tm="100000">
                                          <p:val>
                                            <p:strVal val="#ppt_w"/>
                                          </p:val>
                                        </p:tav>
                                      </p:tavLst>
                                    </p:anim>
                                    <p:anim calcmode="lin" valueType="num">
                                      <p:cBhvr>
                                        <p:cTn dur="500" fill="hold" id="28"/>
                                        <p:tgtEl>
                                          <p:spTgt spid="26"/>
                                        </p:tgtEl>
                                        <p:attrNameLst>
                                          <p:attrName>ppt_h</p:attrName>
                                        </p:attrNameLst>
                                      </p:cBhvr>
                                      <p:tavLst>
                                        <p:tav tm="0">
                                          <p:val>
                                            <p:fltVal val="0"/>
                                          </p:val>
                                        </p:tav>
                                        <p:tav tm="100000">
                                          <p:val>
                                            <p:strVal val="#ppt_h"/>
                                          </p:val>
                                        </p:tav>
                                      </p:tavLst>
                                    </p:anim>
                                    <p:animEffect filter="fade" transition="in">
                                      <p:cBhvr>
                                        <p:cTn dur="500" id="29"/>
                                        <p:tgtEl>
                                          <p:spTgt spid="26"/>
                                        </p:tgtEl>
                                      </p:cBhvr>
                                    </p:animEffect>
                                  </p:childTnLst>
                                </p:cTn>
                              </p:par>
                            </p:childTnLst>
                          </p:cTn>
                        </p:par>
                      </p:childTnLst>
                    </p:cTn>
                  </p:par>
                  <p:par>
                    <p:cTn fill="hold" id="30" nodeType="clickPar">
                      <p:stCondLst>
                        <p:cond delay="indefinite"/>
                      </p:stCondLst>
                      <p:childTnLst>
                        <p:par>
                          <p:cTn fill="hold" id="31" nodeType="afterGroup">
                            <p:stCondLst>
                              <p:cond delay="0"/>
                            </p:stCondLst>
                            <p:childTnLst>
                              <p:par>
                                <p:cTn fill="hold" grpId="0" id="32" nodeType="clickEffect" presetClass="entr" presetID="22" presetSubtype="8">
                                  <p:stCondLst>
                                    <p:cond delay="0"/>
                                  </p:stCondLst>
                                  <p:childTnLst>
                                    <p:set>
                                      <p:cBhvr>
                                        <p:cTn dur="1" fill="hold" id="33">
                                          <p:stCondLst>
                                            <p:cond delay="0"/>
                                          </p:stCondLst>
                                        </p:cTn>
                                        <p:tgtEl>
                                          <p:spTgt spid="3"/>
                                        </p:tgtEl>
                                        <p:attrNameLst>
                                          <p:attrName>style.visibility</p:attrName>
                                        </p:attrNameLst>
                                      </p:cBhvr>
                                      <p:to>
                                        <p:strVal val="visible"/>
                                      </p:to>
                                    </p:set>
                                    <p:animEffect filter="wipe(left)" transition="in">
                                      <p:cBhvr>
                                        <p:cTn dur="500" id="34"/>
                                        <p:tgtEl>
                                          <p:spTgt spid="3"/>
                                        </p:tgtEl>
                                      </p:cBhvr>
                                    </p:animEffect>
                                  </p:childTnLst>
                                </p:cTn>
                              </p:par>
                            </p:childTnLst>
                          </p:cTn>
                        </p:par>
                      </p:childTnLst>
                    </p:cTn>
                  </p:par>
                  <p:par>
                    <p:cTn fill="hold" id="35" nodeType="clickPar">
                      <p:stCondLst>
                        <p:cond delay="indefinite"/>
                      </p:stCondLst>
                      <p:childTnLst>
                        <p:par>
                          <p:cTn fill="hold" id="36" nodeType="afterGroup">
                            <p:stCondLst>
                              <p:cond delay="0"/>
                            </p:stCondLst>
                            <p:childTnLst>
                              <p:par>
                                <p:cTn fill="hold" grpId="0" id="37" nodeType="clickEffect" presetClass="entr" presetID="2" presetSubtype="4">
                                  <p:stCondLst>
                                    <p:cond delay="0"/>
                                  </p:stCondLst>
                                  <p:childTnLst>
                                    <p:set>
                                      <p:cBhvr>
                                        <p:cTn dur="1" fill="hold" id="38">
                                          <p:stCondLst>
                                            <p:cond delay="0"/>
                                          </p:stCondLst>
                                        </p:cTn>
                                        <p:tgtEl>
                                          <p:spTgt spid="27"/>
                                        </p:tgtEl>
                                        <p:attrNameLst>
                                          <p:attrName>style.visibility</p:attrName>
                                        </p:attrNameLst>
                                      </p:cBhvr>
                                      <p:to>
                                        <p:strVal val="visible"/>
                                      </p:to>
                                    </p:set>
                                    <p:anim calcmode="lin" valueType="num">
                                      <p:cBhvr additive="base">
                                        <p:cTn dur="500" fill="hold" id="39"/>
                                        <p:tgtEl>
                                          <p:spTgt spid="27"/>
                                        </p:tgtEl>
                                        <p:attrNameLst>
                                          <p:attrName>ppt_x</p:attrName>
                                        </p:attrNameLst>
                                      </p:cBhvr>
                                      <p:tavLst>
                                        <p:tav tm="0">
                                          <p:val>
                                            <p:strVal val="#ppt_x"/>
                                          </p:val>
                                        </p:tav>
                                        <p:tav tm="100000">
                                          <p:val>
                                            <p:strVal val="#ppt_x"/>
                                          </p:val>
                                        </p:tav>
                                      </p:tavLst>
                                    </p:anim>
                                    <p:anim calcmode="lin" valueType="num">
                                      <p:cBhvr additive="base">
                                        <p:cTn dur="500" fill="hold" id="40"/>
                                        <p:tgtEl>
                                          <p:spTgt spid="27"/>
                                        </p:tgtEl>
                                        <p:attrNameLst>
                                          <p:attrName>ppt_y</p:attrName>
                                        </p:attrNameLst>
                                      </p:cBhvr>
                                      <p:tavLst>
                                        <p:tav tm="0">
                                          <p:val>
                                            <p:strVal val="1+#ppt_h/2"/>
                                          </p:val>
                                        </p:tav>
                                        <p:tav tm="100000">
                                          <p:val>
                                            <p:strVal val="#ppt_y"/>
                                          </p:val>
                                        </p:tav>
                                      </p:tavLst>
                                    </p:anim>
                                  </p:childTnLst>
                                </p:cTn>
                              </p:par>
                            </p:childTnLst>
                          </p:cTn>
                        </p:par>
                      </p:childTnLst>
                    </p:cTn>
                  </p:par>
                  <p:par>
                    <p:cTn fill="hold" id="41" nodeType="clickPar">
                      <p:stCondLst>
                        <p:cond delay="indefinite"/>
                      </p:stCondLst>
                      <p:childTnLst>
                        <p:par>
                          <p:cTn fill="hold" id="42" nodeType="afterGroup">
                            <p:stCondLst>
                              <p:cond delay="0"/>
                            </p:stCondLst>
                            <p:childTnLst>
                              <p:par>
                                <p:cTn fill="hold" id="43" nodeType="clickEffect" presetClass="entr" presetID="53" presetSubtype="0">
                                  <p:stCondLst>
                                    <p:cond delay="0"/>
                                  </p:stCondLst>
                                  <p:childTnLst>
                                    <p:set>
                                      <p:cBhvr>
                                        <p:cTn dur="1" fill="hold" id="44">
                                          <p:stCondLst>
                                            <p:cond delay="0"/>
                                          </p:stCondLst>
                                        </p:cTn>
                                        <p:tgtEl>
                                          <p:spTgt spid="10"/>
                                        </p:tgtEl>
                                        <p:attrNameLst>
                                          <p:attrName>style.visibility</p:attrName>
                                        </p:attrNameLst>
                                      </p:cBhvr>
                                      <p:to>
                                        <p:strVal val="visible"/>
                                      </p:to>
                                    </p:set>
                                    <p:anim calcmode="lin" valueType="num">
                                      <p:cBhvr>
                                        <p:cTn dur="500" fill="hold" id="45"/>
                                        <p:tgtEl>
                                          <p:spTgt spid="10"/>
                                        </p:tgtEl>
                                        <p:attrNameLst>
                                          <p:attrName>ppt_w</p:attrName>
                                        </p:attrNameLst>
                                      </p:cBhvr>
                                      <p:tavLst>
                                        <p:tav tm="0">
                                          <p:val>
                                            <p:fltVal val="0"/>
                                          </p:val>
                                        </p:tav>
                                        <p:tav tm="100000">
                                          <p:val>
                                            <p:strVal val="#ppt_w"/>
                                          </p:val>
                                        </p:tav>
                                      </p:tavLst>
                                    </p:anim>
                                    <p:anim calcmode="lin" valueType="num">
                                      <p:cBhvr>
                                        <p:cTn dur="500" fill="hold" id="46"/>
                                        <p:tgtEl>
                                          <p:spTgt spid="10"/>
                                        </p:tgtEl>
                                        <p:attrNameLst>
                                          <p:attrName>ppt_h</p:attrName>
                                        </p:attrNameLst>
                                      </p:cBhvr>
                                      <p:tavLst>
                                        <p:tav tm="0">
                                          <p:val>
                                            <p:fltVal val="0"/>
                                          </p:val>
                                        </p:tav>
                                        <p:tav tm="100000">
                                          <p:val>
                                            <p:strVal val="#ppt_h"/>
                                          </p:val>
                                        </p:tav>
                                      </p:tavLst>
                                    </p:anim>
                                    <p:animEffect filter="fade" transition="in">
                                      <p:cBhvr>
                                        <p:cTn dur="500" id="47"/>
                                        <p:tgtEl>
                                          <p:spTgt spid="10"/>
                                        </p:tgtEl>
                                      </p:cBhvr>
                                    </p:animEffect>
                                  </p:childTnLst>
                                </p:cTn>
                              </p:par>
                            </p:childTnLst>
                          </p:cTn>
                        </p:par>
                      </p:childTnLst>
                    </p:cTn>
                  </p:par>
                  <p:par>
                    <p:cTn fill="hold" id="48" nodeType="clickPar">
                      <p:stCondLst>
                        <p:cond delay="indefinite"/>
                      </p:stCondLst>
                      <p:childTnLst>
                        <p:par>
                          <p:cTn fill="hold" id="49" nodeType="afterGroup">
                            <p:stCondLst>
                              <p:cond delay="0"/>
                            </p:stCondLst>
                            <p:childTnLst>
                              <p:par>
                                <p:cTn fill="hold" id="50" nodeType="clickEffect" presetClass="entr" presetID="22" presetSubtype="2">
                                  <p:stCondLst>
                                    <p:cond delay="0"/>
                                  </p:stCondLst>
                                  <p:childTnLst>
                                    <p:set>
                                      <p:cBhvr>
                                        <p:cTn dur="1" fill="hold" id="51">
                                          <p:stCondLst>
                                            <p:cond delay="0"/>
                                          </p:stCondLst>
                                        </p:cTn>
                                        <p:tgtEl>
                                          <p:spTgt spid="19"/>
                                        </p:tgtEl>
                                        <p:attrNameLst>
                                          <p:attrName>style.visibility</p:attrName>
                                        </p:attrNameLst>
                                      </p:cBhvr>
                                      <p:to>
                                        <p:strVal val="visible"/>
                                      </p:to>
                                    </p:set>
                                    <p:animEffect filter="wipe(right)" transition="in">
                                      <p:cBhvr>
                                        <p:cTn dur="500" id="52"/>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P grpId="0" spid="25"/>
      <p:bldP grpId="0" spid="3"/>
      <p:bldP grpId="0" spid="26"/>
      <p:bldP grpId="0" spid="27"/>
      <p:bldP grpId="0" spid="16"/>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3" name="isḻíḋe"/>
          <p:cNvSpPr txBox="1"/>
          <p:nvPr/>
        </p:nvSpPr>
        <p:spPr>
          <a:xfrm>
            <a:off x="895597" y="2114550"/>
            <a:ext cx="3124200" cy="2000829"/>
          </a:xfrm>
          <a:prstGeom prst="rect">
            <a:avLst/>
          </a:prstGeom>
          <a:noFill/>
          <a:ln>
            <a:noFill/>
          </a:ln>
        </p:spPr>
        <p:txBody>
          <a:bodyPr anchor="ctr" anchorCtr="0" bIns="34290" lIns="68580" rIns="68580" tIns="34290" wrap="square">
            <a:noAutofit/>
          </a:bodyPr>
          <a:lstStyle/>
          <a:p>
            <a:pPr>
              <a:lnSpc>
                <a:spcPct val="150000"/>
              </a:lnSpc>
            </a:pPr>
            <a:r>
              <a:rPr altLang="en-US" lang="zh-CN" sz="1400">
                <a:latin charset="-122" pitchFamily="34" typeface="微软雅黑"/>
                <a:ea charset="-122" pitchFamily="34" typeface="微软雅黑"/>
              </a:rPr>
              <a:t>新生儿血糖的正常范围至今尚未统一,足月儿血糖低于2.6 mmol /L时, 尽管临床无症状,却已经引起神经系统可逆性损伤。新生儿低血糖脑损伤的高危因素有：早产、出生体重小于第3百分位的小于胎龄儿、糖尿病母亲婴儿、窒息、败血症等</a:t>
            </a:r>
          </a:p>
        </p:txBody>
      </p:sp>
      <p:sp>
        <p:nvSpPr>
          <p:cNvPr id="14" name="矩形 13"/>
          <p:cNvSpPr/>
          <p:nvPr/>
        </p:nvSpPr>
        <p:spPr>
          <a:xfrm>
            <a:off x="914400" y="1549478"/>
            <a:ext cx="3124200" cy="365760"/>
          </a:xfrm>
          <a:prstGeom prst="rect">
            <a:avLst/>
          </a:prstGeom>
          <a:solidFill>
            <a:schemeClr val="accent1"/>
          </a:solidFill>
        </p:spPr>
        <p:txBody>
          <a:bodyPr wrap="square">
            <a:spAutoFit/>
          </a:bodyPr>
          <a:lstStyle/>
          <a:p>
            <a:pPr algn="ctr">
              <a:buSzPct val="25000"/>
            </a:pPr>
            <a:r>
              <a:rPr altLang="en-US" b="1" lang="zh-CN">
                <a:solidFill>
                  <a:schemeClr val="bg1"/>
                </a:solidFill>
                <a:latin charset="-122" pitchFamily="34" typeface="微软雅黑"/>
                <a:ea charset="-122" pitchFamily="34" typeface="微软雅黑"/>
              </a:rPr>
              <a:t>新生儿低血糖性脑损伤</a:t>
            </a:r>
          </a:p>
        </p:txBody>
      </p:sp>
      <p:grpSp>
        <p:nvGrpSpPr>
          <p:cNvPr id="3" name="组合 2"/>
          <p:cNvGrpSpPr/>
          <p:nvPr/>
        </p:nvGrpSpPr>
        <p:grpSpPr>
          <a:xfrm>
            <a:off x="4309346" y="1531413"/>
            <a:ext cx="1826239" cy="2891893"/>
            <a:chOff x="4309346" y="1531413"/>
            <a:chExt cx="1826239" cy="2891893"/>
          </a:xfrm>
        </p:grpSpPr>
        <p:sp>
          <p:nvSpPr>
            <p:cNvPr id="2" name="矩形 1"/>
            <p:cNvSpPr/>
            <p:nvPr/>
          </p:nvSpPr>
          <p:spPr>
            <a:xfrm>
              <a:off x="4309346" y="1531413"/>
              <a:ext cx="1826239" cy="2891893"/>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矩形 27"/>
            <p:cNvSpPr/>
            <p:nvPr/>
          </p:nvSpPr>
          <p:spPr>
            <a:xfrm>
              <a:off x="4404623" y="1715832"/>
              <a:ext cx="1677802" cy="2560320"/>
            </a:xfrm>
            <a:prstGeom prst="rect">
              <a:avLst/>
            </a:prstGeom>
          </p:spPr>
          <p:txBody>
            <a:bodyPr wrap="square">
              <a:spAutoFit/>
            </a:bodyPr>
            <a:lstStyle/>
            <a:p>
              <a:pPr algn="ctr">
                <a:lnSpc>
                  <a:spcPct val="150000"/>
                </a:lnSpc>
              </a:pPr>
              <a:r>
                <a:rPr altLang="zh-CN" lang="zh-CN" sz="1200">
                  <a:latin charset="-122" pitchFamily="34" typeface="微软雅黑"/>
                  <a:ea charset="-122" pitchFamily="34" typeface="微软雅黑"/>
                </a:rPr>
                <a:t>葡萄糖和氧是维持脑代谢的最基本物质, 脑的能量几乎全部来自葡萄糖的有氧代谢.脑组织是体内功能活动最复杂、最高级，同时也是耗能最多的组织，大脑与肝脏不同，不能储存糖原</a:t>
              </a:r>
            </a:p>
          </p:txBody>
        </p:sp>
      </p:grpSp>
      <p:grpSp>
        <p:nvGrpSpPr>
          <p:cNvPr id="29" name="组合 28"/>
          <p:cNvGrpSpPr/>
          <p:nvPr/>
        </p:nvGrpSpPr>
        <p:grpSpPr>
          <a:xfrm>
            <a:off x="6380025" y="1549478"/>
            <a:ext cx="1826239" cy="2891893"/>
            <a:chOff x="4309346" y="1531413"/>
            <a:chExt cx="1826239" cy="2891893"/>
          </a:xfrm>
        </p:grpSpPr>
        <p:sp>
          <p:nvSpPr>
            <p:cNvPr id="30" name="矩形 29"/>
            <p:cNvSpPr/>
            <p:nvPr/>
          </p:nvSpPr>
          <p:spPr>
            <a:xfrm>
              <a:off x="4309346" y="1531413"/>
              <a:ext cx="1826239" cy="2891893"/>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矩形 30"/>
            <p:cNvSpPr/>
            <p:nvPr/>
          </p:nvSpPr>
          <p:spPr>
            <a:xfrm>
              <a:off x="4404623" y="1715833"/>
              <a:ext cx="1677802" cy="2286000"/>
            </a:xfrm>
            <a:prstGeom prst="rect">
              <a:avLst/>
            </a:prstGeom>
          </p:spPr>
          <p:txBody>
            <a:bodyPr wrap="square">
              <a:spAutoFit/>
            </a:bodyPr>
            <a:lstStyle/>
            <a:p>
              <a:pPr algn="ctr">
                <a:lnSpc>
                  <a:spcPct val="150000"/>
                </a:lnSpc>
              </a:pPr>
              <a:r>
                <a:rPr altLang="en-US" lang="zh-CN" sz="1200">
                  <a:latin charset="-122" pitchFamily="34" typeface="微软雅黑"/>
                  <a:ea charset="-122" pitchFamily="34" typeface="微软雅黑"/>
                </a:rPr>
                <a:t>新生儿出生时肝脏尚未储存足够的糖原, 大脑从肝脏糖原分解获得的葡萄糖有限, 而且生后易出现合并症, 如缺氧、感染等, 会消耗大量能量, 因此, 新生儿易出现低血糖</a:t>
              </a:r>
            </a:p>
          </p:txBody>
        </p:sp>
      </p:grpSp>
    </p:spTree>
    <p:custDataLst>
      <p:tags r:id="rId2"/>
    </p:custDataLst>
    <p:extLst>
      <p:ext uri="{BB962C8B-B14F-4D97-AF65-F5344CB8AC3E}">
        <p14:creationId val="11596719"/>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14"/>
                                        </p:tgtEl>
                                        <p:attrNameLst>
                                          <p:attrName>style.visibility</p:attrName>
                                        </p:attrNameLst>
                                      </p:cBhvr>
                                      <p:to>
                                        <p:strVal val="visible"/>
                                      </p:to>
                                    </p:set>
                                    <p:anim calcmode="lin" valueType="num">
                                      <p:cBhvr additive="base">
                                        <p:cTn dur="500" fill="hold" id="7"/>
                                        <p:tgtEl>
                                          <p:spTgt spid="14"/>
                                        </p:tgtEl>
                                        <p:attrNameLst>
                                          <p:attrName>ppt_x</p:attrName>
                                        </p:attrNameLst>
                                      </p:cBhvr>
                                      <p:tavLst>
                                        <p:tav tm="0">
                                          <p:val>
                                            <p:strVal val="#ppt_x"/>
                                          </p:val>
                                        </p:tav>
                                        <p:tav tm="100000">
                                          <p:val>
                                            <p:strVal val="#ppt_x"/>
                                          </p:val>
                                        </p:tav>
                                      </p:tavLst>
                                    </p:anim>
                                    <p:anim calcmode="lin" valueType="num">
                                      <p:cBhvr additive="base">
                                        <p:cTn dur="500" fill="hold" id="8"/>
                                        <p:tgtEl>
                                          <p:spTgt spid="14"/>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1">
                                  <p:stCondLst>
                                    <p:cond delay="0"/>
                                  </p:stCondLst>
                                  <p:childTnLst>
                                    <p:set>
                                      <p:cBhvr>
                                        <p:cTn dur="1" fill="hold" id="12">
                                          <p:stCondLst>
                                            <p:cond delay="0"/>
                                          </p:stCondLst>
                                        </p:cTn>
                                        <p:tgtEl>
                                          <p:spTgt spid="13"/>
                                        </p:tgtEl>
                                        <p:attrNameLst>
                                          <p:attrName>style.visibility</p:attrName>
                                        </p:attrNameLst>
                                      </p:cBhvr>
                                      <p:to>
                                        <p:strVal val="visible"/>
                                      </p:to>
                                    </p:set>
                                    <p:animEffect filter="wipe(up)" transition="in">
                                      <p:cBhvr>
                                        <p:cTn dur="500" id="13"/>
                                        <p:tgtEl>
                                          <p:spTgt spid="13"/>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id="16" nodeType="clickEffect" presetClass="entr" presetID="53" presetSubtype="0">
                                  <p:stCondLst>
                                    <p:cond delay="0"/>
                                  </p:stCondLst>
                                  <p:childTnLst>
                                    <p:set>
                                      <p:cBhvr>
                                        <p:cTn dur="1" fill="hold" id="17">
                                          <p:stCondLst>
                                            <p:cond delay="0"/>
                                          </p:stCondLst>
                                        </p:cTn>
                                        <p:tgtEl>
                                          <p:spTgt spid="3"/>
                                        </p:tgtEl>
                                        <p:attrNameLst>
                                          <p:attrName>style.visibility</p:attrName>
                                        </p:attrNameLst>
                                      </p:cBhvr>
                                      <p:to>
                                        <p:strVal val="visible"/>
                                      </p:to>
                                    </p:set>
                                    <p:anim calcmode="lin" valueType="num">
                                      <p:cBhvr>
                                        <p:cTn dur="500" fill="hold" id="18"/>
                                        <p:tgtEl>
                                          <p:spTgt spid="3"/>
                                        </p:tgtEl>
                                        <p:attrNameLst>
                                          <p:attrName>ppt_w</p:attrName>
                                        </p:attrNameLst>
                                      </p:cBhvr>
                                      <p:tavLst>
                                        <p:tav tm="0">
                                          <p:val>
                                            <p:fltVal val="0"/>
                                          </p:val>
                                        </p:tav>
                                        <p:tav tm="100000">
                                          <p:val>
                                            <p:strVal val="#ppt_w"/>
                                          </p:val>
                                        </p:tav>
                                      </p:tavLst>
                                    </p:anim>
                                    <p:anim calcmode="lin" valueType="num">
                                      <p:cBhvr>
                                        <p:cTn dur="500" fill="hold" id="19"/>
                                        <p:tgtEl>
                                          <p:spTgt spid="3"/>
                                        </p:tgtEl>
                                        <p:attrNameLst>
                                          <p:attrName>ppt_h</p:attrName>
                                        </p:attrNameLst>
                                      </p:cBhvr>
                                      <p:tavLst>
                                        <p:tav tm="0">
                                          <p:val>
                                            <p:fltVal val="0"/>
                                          </p:val>
                                        </p:tav>
                                        <p:tav tm="100000">
                                          <p:val>
                                            <p:strVal val="#ppt_h"/>
                                          </p:val>
                                        </p:tav>
                                      </p:tavLst>
                                    </p:anim>
                                    <p:animEffect filter="fade" transition="in">
                                      <p:cBhvr>
                                        <p:cTn dur="500" id="20"/>
                                        <p:tgtEl>
                                          <p:spTgt spid="3"/>
                                        </p:tgtEl>
                                      </p:cBhvr>
                                    </p:animEffect>
                                  </p:childTnLst>
                                </p:cTn>
                              </p:par>
                              <p:par>
                                <p:cTn fill="hold" id="21" nodeType="withEffect" presetClass="entr" presetID="53" presetSubtype="0">
                                  <p:stCondLst>
                                    <p:cond delay="0"/>
                                  </p:stCondLst>
                                  <p:childTnLst>
                                    <p:set>
                                      <p:cBhvr>
                                        <p:cTn dur="1" fill="hold" id="22">
                                          <p:stCondLst>
                                            <p:cond delay="0"/>
                                          </p:stCondLst>
                                        </p:cTn>
                                        <p:tgtEl>
                                          <p:spTgt spid="29"/>
                                        </p:tgtEl>
                                        <p:attrNameLst>
                                          <p:attrName>style.visibility</p:attrName>
                                        </p:attrNameLst>
                                      </p:cBhvr>
                                      <p:to>
                                        <p:strVal val="visible"/>
                                      </p:to>
                                    </p:set>
                                    <p:anim calcmode="lin" valueType="num">
                                      <p:cBhvr>
                                        <p:cTn dur="500" fill="hold" id="23"/>
                                        <p:tgtEl>
                                          <p:spTgt spid="29"/>
                                        </p:tgtEl>
                                        <p:attrNameLst>
                                          <p:attrName>ppt_w</p:attrName>
                                        </p:attrNameLst>
                                      </p:cBhvr>
                                      <p:tavLst>
                                        <p:tav tm="0">
                                          <p:val>
                                            <p:fltVal val="0"/>
                                          </p:val>
                                        </p:tav>
                                        <p:tav tm="100000">
                                          <p:val>
                                            <p:strVal val="#ppt_w"/>
                                          </p:val>
                                        </p:tav>
                                      </p:tavLst>
                                    </p:anim>
                                    <p:anim calcmode="lin" valueType="num">
                                      <p:cBhvr>
                                        <p:cTn dur="500" fill="hold" id="24"/>
                                        <p:tgtEl>
                                          <p:spTgt spid="29"/>
                                        </p:tgtEl>
                                        <p:attrNameLst>
                                          <p:attrName>ppt_h</p:attrName>
                                        </p:attrNameLst>
                                      </p:cBhvr>
                                      <p:tavLst>
                                        <p:tav tm="0">
                                          <p:val>
                                            <p:fltVal val="0"/>
                                          </p:val>
                                        </p:tav>
                                        <p:tav tm="100000">
                                          <p:val>
                                            <p:strVal val="#ppt_h"/>
                                          </p:val>
                                        </p:tav>
                                      </p:tavLst>
                                    </p:anim>
                                    <p:animEffect filter="fade" transition="in">
                                      <p:cBhvr>
                                        <p:cTn dur="500" id="25"/>
                                        <p:tgtEl>
                                          <p:spTgt spid="2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
      <p:bldP grpId="0" spid="14"/>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6" name="isḻíḋe"/>
          <p:cNvSpPr txBox="1"/>
          <p:nvPr/>
        </p:nvSpPr>
        <p:spPr>
          <a:xfrm>
            <a:off x="895597" y="1696706"/>
            <a:ext cx="7181603" cy="722644"/>
          </a:xfrm>
          <a:prstGeom prst="rect">
            <a:avLst/>
          </a:prstGeom>
          <a:noFill/>
          <a:ln>
            <a:noFill/>
          </a:ln>
        </p:spPr>
        <p:txBody>
          <a:bodyPr anchor="ctr" anchorCtr="0" bIns="34290" lIns="68580" rIns="68580" tIns="34290" wrap="square">
            <a:noAutofit/>
          </a:bodyPr>
          <a:lstStyle/>
          <a:p>
            <a:pPr indent="-171450" marL="171450">
              <a:lnSpc>
                <a:spcPct val="150000"/>
              </a:lnSpc>
              <a:buFont charset="2" panose="05000000000000000000" pitchFamily="2" typeface="Wingdings"/>
              <a:buChar char="l"/>
            </a:pPr>
            <a:r>
              <a:rPr altLang="en-US" lang="zh-CN" sz="1200">
                <a:latin charset="-122" pitchFamily="34" typeface="微软雅黑"/>
                <a:ea charset="-122" pitchFamily="34" typeface="微软雅黑"/>
              </a:rPr>
              <a:t>血糖值越低, 其所提供的能量就越少, 脑细胞的损伤就越重。Volpe等总结易导致脑损伤的低血糖临界值足月儿为&lt; 1.7 mmo l/L，早产儿&lt; 1.1 mmol /L</a:t>
            </a:r>
          </a:p>
        </p:txBody>
      </p:sp>
      <p:sp>
        <p:nvSpPr>
          <p:cNvPr id="17" name="矩形 16"/>
          <p:cNvSpPr/>
          <p:nvPr/>
        </p:nvSpPr>
        <p:spPr>
          <a:xfrm>
            <a:off x="933204" y="1288018"/>
            <a:ext cx="7162800" cy="365760"/>
          </a:xfrm>
          <a:prstGeom prst="rect">
            <a:avLst/>
          </a:prstGeom>
          <a:solidFill>
            <a:schemeClr val="accent1"/>
          </a:solidFill>
        </p:spPr>
        <p:txBody>
          <a:bodyPr wrap="square">
            <a:spAutoFit/>
          </a:bodyPr>
          <a:lstStyle/>
          <a:p>
            <a:pPr algn="ctr">
              <a:buSzPct val="25000"/>
            </a:pPr>
            <a:r>
              <a:rPr altLang="en-US" b="1" lang="zh-CN">
                <a:solidFill>
                  <a:schemeClr val="bg1"/>
                </a:solidFill>
                <a:latin charset="-122" pitchFamily="34" typeface="微软雅黑"/>
                <a:ea charset="-122" pitchFamily="34" typeface="微软雅黑"/>
              </a:rPr>
              <a:t>低血糖水平与脑损伤的关系</a:t>
            </a:r>
          </a:p>
        </p:txBody>
      </p:sp>
      <p:sp>
        <p:nvSpPr>
          <p:cNvPr id="30" name="isḻíḋe"/>
          <p:cNvSpPr txBox="1"/>
          <p:nvPr/>
        </p:nvSpPr>
        <p:spPr>
          <a:xfrm>
            <a:off x="895596" y="2419350"/>
            <a:ext cx="7181604" cy="1098977"/>
          </a:xfrm>
          <a:prstGeom prst="rect">
            <a:avLst/>
          </a:prstGeom>
          <a:noFill/>
          <a:ln>
            <a:noFill/>
          </a:ln>
        </p:spPr>
        <p:txBody>
          <a:bodyPr anchor="ctr" anchorCtr="0" bIns="34290" lIns="68580" rIns="68580" tIns="34290" wrap="square">
            <a:noAutofit/>
          </a:bodyPr>
          <a:lstStyle/>
          <a:p>
            <a:pPr indent="-171450" marL="171450">
              <a:lnSpc>
                <a:spcPct val="130000"/>
              </a:lnSpc>
              <a:buFont charset="2" panose="05000000000000000000" pitchFamily="2" typeface="Wingdings"/>
              <a:buChar char="l"/>
            </a:pPr>
            <a:r>
              <a:rPr altLang="en-US" lang="zh-CN" sz="1200">
                <a:latin charset="-122" pitchFamily="34" typeface="微软雅黑"/>
                <a:ea charset="-122" pitchFamily="34" typeface="微软雅黑"/>
              </a:rPr>
              <a:t>低血糖性脑损伤的常见部位多分布在顶枕叶，多为双侧, 单侧损伤亦可见研究发现，新生儿期顶枕叶皮层的神经轴突生长和突触形成增加，对糖的需求及敏感性亦增加，低血糖时顶枕叶最先受损，此特点有助于鉴别低血糖性脑损伤与其他因素造成的脑损伤。除顶枕叶的皮层损伤外，报道中亦多见合并白质(脑室旁白质多见)、基底节、弥漫皮层损伤者</a:t>
            </a:r>
          </a:p>
        </p:txBody>
      </p:sp>
      <p:sp>
        <p:nvSpPr>
          <p:cNvPr id="33" name="isḻíḋe"/>
          <p:cNvSpPr txBox="1"/>
          <p:nvPr/>
        </p:nvSpPr>
        <p:spPr>
          <a:xfrm>
            <a:off x="895597" y="3714750"/>
            <a:ext cx="7181603" cy="722644"/>
          </a:xfrm>
          <a:prstGeom prst="rect">
            <a:avLst/>
          </a:prstGeom>
          <a:noFill/>
          <a:ln>
            <a:noFill/>
          </a:ln>
        </p:spPr>
        <p:txBody>
          <a:bodyPr anchor="ctr" anchorCtr="0" bIns="34290" lIns="68580" rIns="68580" tIns="34290" wrap="square">
            <a:noAutofit/>
          </a:bodyPr>
          <a:lstStyle/>
          <a:p>
            <a:pPr indent="-171450" marL="171450">
              <a:lnSpc>
                <a:spcPct val="150000"/>
              </a:lnSpc>
              <a:buFont charset="2" panose="05000000000000000000" pitchFamily="2" typeface="Wingdings"/>
              <a:buChar char="l"/>
            </a:pPr>
            <a:r>
              <a:rPr altLang="en-US" lang="zh-CN" sz="1200">
                <a:latin charset="-122" pitchFamily="34" typeface="微软雅黑"/>
                <a:ea charset="-122" pitchFamily="34" typeface="微软雅黑"/>
              </a:rPr>
              <a:t>在条件允许的情况下，推荐常规对新生儿低血糖患儿于纠正胎龄1、3、6、9、12和18 个月进行随访，评估其生长及神经发育情况，并进行视、听觉脑干诱发电位等检查，以及时干预，降低新生儿低血糖对神经系统的远期不良影响</a:t>
            </a:r>
          </a:p>
        </p:txBody>
      </p:sp>
      <p:cxnSp>
        <p:nvCxnSpPr>
          <p:cNvPr id="3" name="直接连接符 2"/>
          <p:cNvCxnSpPr/>
          <p:nvPr/>
        </p:nvCxnSpPr>
        <p:spPr>
          <a:xfrm>
            <a:off x="990600" y="2419350"/>
            <a:ext cx="7010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990600" y="3565827"/>
            <a:ext cx="7010400" cy="0"/>
          </a:xfrm>
          <a:prstGeom prst="line">
            <a:avLst/>
          </a:prstGeom>
        </p:spPr>
        <p:style>
          <a:lnRef idx="1">
            <a:schemeClr val="accent1"/>
          </a:lnRef>
          <a:fillRef idx="0">
            <a:schemeClr val="accent1"/>
          </a:fillRef>
          <a:effectRef idx="0">
            <a:schemeClr val="accent1"/>
          </a:effectRef>
          <a:fontRef idx="minor">
            <a:schemeClr val="tx1"/>
          </a:fontRef>
        </p:style>
      </p:cxnSp>
    </p:spTree>
    <p:custDataLst>
      <p:tags r:id="rId2"/>
    </p:custDataLst>
    <p:extLst>
      <p:ext uri="{BB962C8B-B14F-4D97-AF65-F5344CB8AC3E}">
        <p14:creationId val="631238816"/>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17"/>
                                        </p:tgtEl>
                                        <p:attrNameLst>
                                          <p:attrName>style.visibility</p:attrName>
                                        </p:attrNameLst>
                                      </p:cBhvr>
                                      <p:to>
                                        <p:strVal val="visible"/>
                                      </p:to>
                                    </p:set>
                                    <p:anim calcmode="lin" valueType="num">
                                      <p:cBhvr additive="base">
                                        <p:cTn dur="500" fill="hold" id="7"/>
                                        <p:tgtEl>
                                          <p:spTgt spid="17"/>
                                        </p:tgtEl>
                                        <p:attrNameLst>
                                          <p:attrName>ppt_x</p:attrName>
                                        </p:attrNameLst>
                                      </p:cBhvr>
                                      <p:tavLst>
                                        <p:tav tm="0">
                                          <p:val>
                                            <p:strVal val="#ppt_x"/>
                                          </p:val>
                                        </p:tav>
                                        <p:tav tm="100000">
                                          <p:val>
                                            <p:strVal val="#ppt_x"/>
                                          </p:val>
                                        </p:tav>
                                      </p:tavLst>
                                    </p:anim>
                                    <p:anim calcmode="lin" valueType="num">
                                      <p:cBhvr additive="base">
                                        <p:cTn dur="500" fill="hold" id="8"/>
                                        <p:tgtEl>
                                          <p:spTgt spid="17"/>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2" presetSubtype="8">
                                  <p:stCondLst>
                                    <p:cond delay="0"/>
                                  </p:stCondLst>
                                  <p:childTnLst>
                                    <p:set>
                                      <p:cBhvr>
                                        <p:cTn dur="1" fill="hold" id="12">
                                          <p:stCondLst>
                                            <p:cond delay="0"/>
                                          </p:stCondLst>
                                        </p:cTn>
                                        <p:tgtEl>
                                          <p:spTgt spid="16"/>
                                        </p:tgtEl>
                                        <p:attrNameLst>
                                          <p:attrName>style.visibility</p:attrName>
                                        </p:attrNameLst>
                                      </p:cBhvr>
                                      <p:to>
                                        <p:strVal val="visible"/>
                                      </p:to>
                                    </p:set>
                                    <p:animEffect filter="wipe(left)" transition="in">
                                      <p:cBhvr>
                                        <p:cTn dur="500" id="13"/>
                                        <p:tgtEl>
                                          <p:spTgt spid="16"/>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22" presetSubtype="8">
                                  <p:stCondLst>
                                    <p:cond delay="0"/>
                                  </p:stCondLst>
                                  <p:childTnLst>
                                    <p:set>
                                      <p:cBhvr>
                                        <p:cTn dur="1" fill="hold" id="17">
                                          <p:stCondLst>
                                            <p:cond delay="0"/>
                                          </p:stCondLst>
                                        </p:cTn>
                                        <p:tgtEl>
                                          <p:spTgt spid="30"/>
                                        </p:tgtEl>
                                        <p:attrNameLst>
                                          <p:attrName>style.visibility</p:attrName>
                                        </p:attrNameLst>
                                      </p:cBhvr>
                                      <p:to>
                                        <p:strVal val="visible"/>
                                      </p:to>
                                    </p:set>
                                    <p:animEffect filter="wipe(left)" transition="in">
                                      <p:cBhvr>
                                        <p:cTn dur="500" id="18"/>
                                        <p:tgtEl>
                                          <p:spTgt spid="30"/>
                                        </p:tgtEl>
                                      </p:cBhvr>
                                    </p:animEffect>
                                  </p:childTnLst>
                                </p:cTn>
                              </p:par>
                            </p:childTnLst>
                          </p:cTn>
                        </p:par>
                      </p:childTnLst>
                    </p:cTn>
                  </p:par>
                  <p:par>
                    <p:cTn fill="hold" id="19" nodeType="clickPar">
                      <p:stCondLst>
                        <p:cond delay="indefinite"/>
                      </p:stCondLst>
                      <p:childTnLst>
                        <p:par>
                          <p:cTn fill="hold" id="20" nodeType="afterGroup">
                            <p:stCondLst>
                              <p:cond delay="0"/>
                            </p:stCondLst>
                            <p:childTnLst>
                              <p:par>
                                <p:cTn fill="hold" grpId="0" id="21" nodeType="clickEffect" presetClass="entr" presetID="22" presetSubtype="8">
                                  <p:stCondLst>
                                    <p:cond delay="0"/>
                                  </p:stCondLst>
                                  <p:childTnLst>
                                    <p:set>
                                      <p:cBhvr>
                                        <p:cTn dur="1" fill="hold" id="22">
                                          <p:stCondLst>
                                            <p:cond delay="0"/>
                                          </p:stCondLst>
                                        </p:cTn>
                                        <p:tgtEl>
                                          <p:spTgt spid="33"/>
                                        </p:tgtEl>
                                        <p:attrNameLst>
                                          <p:attrName>style.visibility</p:attrName>
                                        </p:attrNameLst>
                                      </p:cBhvr>
                                      <p:to>
                                        <p:strVal val="visible"/>
                                      </p:to>
                                    </p:set>
                                    <p:animEffect filter="wipe(left)" transition="in">
                                      <p:cBhvr>
                                        <p:cTn dur="500" id="23"/>
                                        <p:tgtEl>
                                          <p:spTgt spid="33"/>
                                        </p:tgtEl>
                                      </p:cBhvr>
                                    </p:animEffect>
                                  </p:childTnLst>
                                </p:cTn>
                              </p:par>
                            </p:childTnLst>
                          </p:cTn>
                        </p:par>
                      </p:childTnLst>
                    </p:cTn>
                  </p:par>
                  <p:par>
                    <p:cTn fill="hold" id="24" nodeType="clickPar">
                      <p:stCondLst>
                        <p:cond delay="indefinite"/>
                      </p:stCondLst>
                      <p:childTnLst>
                        <p:par>
                          <p:cTn fill="hold" id="25" nodeType="afterGroup">
                            <p:stCondLst>
                              <p:cond delay="0"/>
                            </p:stCondLst>
                            <p:childTnLst>
                              <p:par>
                                <p:cTn fill="hold" id="26" nodeType="clickEffect" presetClass="entr" presetID="16" presetSubtype="21">
                                  <p:stCondLst>
                                    <p:cond delay="0"/>
                                  </p:stCondLst>
                                  <p:childTnLst>
                                    <p:set>
                                      <p:cBhvr>
                                        <p:cTn dur="1" fill="hold" id="27">
                                          <p:stCondLst>
                                            <p:cond delay="0"/>
                                          </p:stCondLst>
                                        </p:cTn>
                                        <p:tgtEl>
                                          <p:spTgt spid="34"/>
                                        </p:tgtEl>
                                        <p:attrNameLst>
                                          <p:attrName>style.visibility</p:attrName>
                                        </p:attrNameLst>
                                      </p:cBhvr>
                                      <p:to>
                                        <p:strVal val="visible"/>
                                      </p:to>
                                    </p:set>
                                    <p:animEffect filter="barn(inVertical)" transition="in">
                                      <p:cBhvr>
                                        <p:cTn dur="500" id="28"/>
                                        <p:tgtEl>
                                          <p:spTgt spid="34"/>
                                        </p:tgtEl>
                                      </p:cBhvr>
                                    </p:animEffect>
                                  </p:childTnLst>
                                </p:cTn>
                              </p:par>
                              <p:par>
                                <p:cTn fill="hold" id="29" nodeType="withEffect" presetClass="entr" presetID="16" presetSubtype="21">
                                  <p:stCondLst>
                                    <p:cond delay="0"/>
                                  </p:stCondLst>
                                  <p:childTnLst>
                                    <p:set>
                                      <p:cBhvr>
                                        <p:cTn dur="1" fill="hold" id="30">
                                          <p:stCondLst>
                                            <p:cond delay="0"/>
                                          </p:stCondLst>
                                        </p:cTn>
                                        <p:tgtEl>
                                          <p:spTgt spid="3"/>
                                        </p:tgtEl>
                                        <p:attrNameLst>
                                          <p:attrName>style.visibility</p:attrName>
                                        </p:attrNameLst>
                                      </p:cBhvr>
                                      <p:to>
                                        <p:strVal val="visible"/>
                                      </p:to>
                                    </p:set>
                                    <p:animEffect filter="barn(inVertical)" transition="in">
                                      <p:cBhvr>
                                        <p:cTn dur="500" id="31"/>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6"/>
      <p:bldP grpId="0" spid="17"/>
      <p:bldP grpId="0" spid="30"/>
      <p:bldP grpId="0" spid="33"/>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4" name="直角三角形 9"/>
          <p:cNvSpPr/>
          <p:nvPr/>
        </p:nvSpPr>
        <p:spPr>
          <a:xfrm>
            <a:off x="0" y="3786576"/>
            <a:ext cx="9144000" cy="1366759"/>
          </a:xfrm>
          <a:custGeom>
            <a:gdLst>
              <a:gd fmla="*/ 0 w 9144000" name="connsiteX0"/>
              <a:gd fmla="*/ 1211453 h 1211453" name="connsiteY0"/>
              <a:gd fmla="*/ 0 w 9144000" name="connsiteX1"/>
              <a:gd fmla="*/ 11303 h 1211453" name="connsiteY1"/>
              <a:gd fmla="*/ 3707841 w 9144000" name="connsiteX2"/>
              <a:gd fmla="*/ 750485 h 1211453" name="connsiteY2"/>
              <a:gd fmla="*/ 9144000 w 9144000" name="connsiteX3"/>
              <a:gd fmla="*/ 1211453 h 1211453" name="connsiteY3"/>
              <a:gd fmla="*/ 0 w 9144000" name="connsiteX4"/>
              <a:gd fmla="*/ 1211453 h 1211453"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11453" w="9144000">
                <a:moveTo>
                  <a:pt x="0" y="1211453"/>
                </a:moveTo>
                <a:lnTo>
                  <a:pt x="0" y="11303"/>
                </a:lnTo>
                <a:cubicBezTo>
                  <a:pt x="639745" y="-129165"/>
                  <a:pt x="1698170" y="1092548"/>
                  <a:pt x="3707841" y="750485"/>
                </a:cubicBezTo>
                <a:cubicBezTo>
                  <a:pt x="5717512" y="408422"/>
                  <a:pt x="8500906" y="719503"/>
                  <a:pt x="9144000" y="1211453"/>
                </a:cubicBezTo>
                <a:lnTo>
                  <a:pt x="0" y="1211453"/>
                </a:lnTo>
                <a:close/>
              </a:path>
            </a:pathLst>
          </a:cu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文本框 32"/>
          <p:cNvSpPr txBox="1"/>
          <p:nvPr/>
        </p:nvSpPr>
        <p:spPr>
          <a:xfrm>
            <a:off x="4419602" y="1191220"/>
            <a:ext cx="4419600" cy="1737360"/>
          </a:xfrm>
          <a:prstGeom prst="rect">
            <a:avLst/>
          </a:prstGeom>
          <a:noFill/>
          <a:ln>
            <a:noFill/>
          </a:ln>
          <a:effectLst>
            <a:outerShdw algn="ctr" blurRad="44450" dir="5400000" dist="27940">
              <a:srgbClr val="000000">
                <a:alpha val="32000"/>
              </a:srgbClr>
            </a:outerShdw>
          </a:effectLst>
          <a:scene3d>
            <a:camera prst="orthographicFront">
              <a:rot lat="0" lon="0" rev="0"/>
            </a:camera>
            <a:lightRig dir="t" rig="balanced">
              <a:rot lat="0" lon="0" rev="8700000"/>
            </a:lightRig>
          </a:scene3d>
          <a:sp3d>
            <a:bevelT h="38100" w="190500"/>
          </a:sp3d>
        </p:spPr>
        <p:txBody>
          <a:bodyPr rtlCol="0" wrap="square">
            <a:spAutoFit/>
          </a:bodyPr>
          <a:lstStyle/>
          <a:p>
            <a:r>
              <a:rPr altLang="en-US" lang="zh-CN" smtClean="0" spc="300" sz="5400">
                <a:ln w="12700">
                  <a:solidFill>
                    <a:schemeClr val="accent1">
                      <a:lumMod val="75000"/>
                    </a:schemeClr>
                  </a:solidFill>
                  <a:prstDash val="solid"/>
                </a:ln>
                <a:solidFill>
                  <a:srgbClr val="FFFFFF"/>
                </a:solidFill>
                <a:effectLst>
                  <a:outerShdw algn="tl" blurRad="38100" dir="5400000" dist="22860" rotWithShape="0">
                    <a:srgbClr val="000000">
                      <a:alpha val="30000"/>
                    </a:srgbClr>
                  </a:outerShdw>
                </a:effectLst>
                <a:latin charset="-122" panose="00020600040101010101" pitchFamily="18" typeface="汉仪旗黑X1-95W"/>
                <a:ea charset="-122" panose="00020600040101010101" pitchFamily="18" typeface="汉仪旗黑X1-95W"/>
              </a:rPr>
              <a:t>新生儿低血糖</a:t>
            </a:r>
          </a:p>
        </p:txBody>
      </p:sp>
      <p:sp>
        <p:nvSpPr>
          <p:cNvPr id="12" name="文本框 11"/>
          <p:cNvSpPr txBox="1"/>
          <p:nvPr/>
        </p:nvSpPr>
        <p:spPr>
          <a:xfrm>
            <a:off x="4468677" y="3071396"/>
            <a:ext cx="3379923" cy="335280"/>
          </a:xfrm>
          <a:prstGeom prst="rect">
            <a:avLst/>
          </a:prstGeom>
          <a:noFill/>
        </p:spPr>
        <p:txBody>
          <a:bodyPr rtlCol="0" wrap="square">
            <a:spAutoFit/>
          </a:bodyPr>
          <a:lstStyle/>
          <a:p>
            <a:r>
              <a:rPr altLang="en-US" lang="zh-CN" smtClean="0" spc="600" sz="1600">
                <a:solidFill>
                  <a:schemeClr val="bg1"/>
                </a:solidFill>
                <a:latin typeface="+mn-ea"/>
              </a:rPr>
              <a:t>演示完毕感谢您的观看</a:t>
            </a:r>
          </a:p>
        </p:txBody>
      </p:sp>
      <p:grpSp>
        <p:nvGrpSpPr>
          <p:cNvPr id="5" name="组合 4"/>
          <p:cNvGrpSpPr/>
          <p:nvPr/>
        </p:nvGrpSpPr>
        <p:grpSpPr>
          <a:xfrm>
            <a:off x="88699" y="393074"/>
            <a:ext cx="4699397" cy="4236076"/>
            <a:chOff x="-76200" y="285750"/>
            <a:chExt cx="5085443" cy="4584061"/>
          </a:xfrm>
        </p:grpSpPr>
        <p:sp>
          <p:nvSpPr>
            <p:cNvPr id="4" name="椭圆 3"/>
            <p:cNvSpPr/>
            <p:nvPr/>
          </p:nvSpPr>
          <p:spPr>
            <a:xfrm>
              <a:off x="1191359" y="1407697"/>
              <a:ext cx="2550324" cy="2550324"/>
            </a:xfrm>
            <a:prstGeom prst="ellipse">
              <a:avLst/>
            </a:prstGeom>
            <a:solidFill>
              <a:schemeClr val="bg1">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2" name="图片 1"/>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76200" y="285750"/>
              <a:ext cx="5085443" cy="4584061"/>
            </a:xfrm>
            <a:prstGeom prst="rect">
              <a:avLst/>
            </a:prstGeom>
          </p:spPr>
        </p:pic>
      </p:grpSp>
      <p:sp>
        <p:nvSpPr>
          <p:cNvPr id="8" name="文本框 7"/>
          <p:cNvSpPr txBox="1"/>
          <p:nvPr/>
        </p:nvSpPr>
        <p:spPr>
          <a:xfrm>
            <a:off x="4433835" y="2571750"/>
            <a:ext cx="4191000" cy="435864"/>
          </a:xfrm>
          <a:prstGeom prst="rect">
            <a:avLst/>
          </a:prstGeom>
          <a:noFill/>
        </p:spPr>
        <p:txBody>
          <a:bodyPr rtlCol="0" wrap="square">
            <a:spAutoFit/>
          </a:bodyPr>
          <a:lstStyle/>
          <a:p>
            <a:r>
              <a:rPr altLang="zh-CN" lang="en-US" sz="1130">
                <a:solidFill>
                  <a:schemeClr val="bg1"/>
                </a:solidFill>
                <a:latin typeface="+mn-ea"/>
              </a:rPr>
              <a:t>neonatal hypoglycemia neonatal hypoglycemia neonatal hypoglycemia neonatal hypoglycemia</a:t>
            </a:r>
          </a:p>
        </p:txBody>
      </p:sp>
      <p:sp>
        <p:nvSpPr>
          <p:cNvPr id="7" name="矩形 6"/>
          <p:cNvSpPr/>
          <p:nvPr/>
        </p:nvSpPr>
        <p:spPr>
          <a:xfrm>
            <a:off x="4537203" y="2126218"/>
            <a:ext cx="3962400" cy="365760"/>
          </a:xfrm>
          <a:prstGeom prst="rect">
            <a:avLst/>
          </a:prstGeom>
          <a:solidFill>
            <a:schemeClr val="bg1"/>
          </a:solidFill>
        </p:spPr>
        <p:txBody>
          <a:bodyPr wrap="square">
            <a:spAutoFit/>
          </a:bodyPr>
          <a:lstStyle/>
          <a:p>
            <a:pPr algn="r"/>
            <a:r>
              <a:rPr altLang="en-US" lang="zh-CN" smtClean="0" spc="900">
                <a:solidFill>
                  <a:schemeClr val="accent1">
                    <a:lumMod val="75000"/>
                  </a:schemeClr>
                </a:solidFill>
                <a:latin typeface="+mn-ea"/>
              </a:rPr>
              <a:t>新生儿安全护理健康成长</a:t>
            </a:r>
          </a:p>
        </p:txBody>
      </p:sp>
      <p:pic>
        <p:nvPicPr>
          <p:cNvPr id="9" name="图片 8"/>
          <p:cNvPicPr>
            <a:picLocks noChangeAspect="1"/>
          </p:cNvPicPr>
          <p:nvPr/>
        </p:nvPicPr>
        <p:blipFill>
          <a:blip r:embed="rId3">
            <a:extLst>
              <a:ext uri="{BEBA8EAE-BF5A-486C-A8C5-ECC9F3942E4B}">
                <a14:imgProps>
                  <a14:imgLayer xmlns:d3p1="http://schemas.openxmlformats.org/officeDocument/2006/relationships" d3p1:embed="">
                    <a14:imgEffect>
                      <a14:colorTemperature colorTemp="4700"/>
                    </a14:imgEffect>
                    <a14:imgEffect>
                      <a14:saturation sat="400000"/>
                    </a14:imgEffect>
                    <a14:imgEffect>
                      <a14:brightnessContrast contrast="20000"/>
                    </a14:imgEffect>
                  </a14:imgLayer>
                </a14:imgProps>
              </a:ext>
              <a:ext uri="{28A0092B-C50C-407E-A947-70E740481C1C}">
                <a14:useLocalDpi val="0"/>
              </a:ext>
            </a:extLst>
          </a:blip>
          <a:srcRect b="8984" l="14250" r="8008" t="13274"/>
          <a:stretch>
            <a:fillRect/>
          </a:stretch>
        </p:blipFill>
        <p:spPr>
          <a:xfrm flipH="1">
            <a:off x="457194" y="2774423"/>
            <a:ext cx="2091125" cy="2091126"/>
          </a:xfrm>
          <a:prstGeom prst="rect">
            <a:avLst/>
          </a:prstGeom>
        </p:spPr>
      </p:pic>
      <p:sp>
        <p:nvSpPr>
          <p:cNvPr id="16" name="任意多边形 15"/>
          <p:cNvSpPr/>
          <p:nvPr/>
        </p:nvSpPr>
        <p:spPr>
          <a:xfrm flipH="1">
            <a:off x="0" y="4222163"/>
            <a:ext cx="9144000" cy="921337"/>
          </a:xfrm>
          <a:custGeom>
            <a:gdLst>
              <a:gd fmla="*/ 156236 w 9144000" name="connsiteX0"/>
              <a:gd fmla="*/ 163 h 921337" name="connsiteY0"/>
              <a:gd fmla="*/ 0 w 9144000" name="connsiteX1"/>
              <a:gd fmla="*/ 8596 h 921337" name="connsiteY1"/>
              <a:gd fmla="*/ 0 w 9144000" name="connsiteX2"/>
              <a:gd fmla="*/ 921337 h 921337" name="connsiteY2"/>
              <a:gd fmla="*/ 9144000 w 9144000" name="connsiteX3"/>
              <a:gd fmla="*/ 921337 h 921337" name="connsiteY3"/>
              <a:gd fmla="*/ 9144000 w 9144000" name="connsiteX4"/>
              <a:gd fmla="*/ 539370 h 921337" name="connsiteY4"/>
              <a:gd fmla="*/ 9143699 w 9144000" name="connsiteX5"/>
              <a:gd fmla="*/ 539344 h 921337" name="connsiteY5"/>
              <a:gd fmla="*/ 4634801 w 9144000" name="connsiteX6"/>
              <a:gd fmla="*/ 570761 h 921337" name="connsiteY6"/>
              <a:gd fmla="*/ 156236 w 9144000" name="connsiteX7"/>
              <a:gd fmla="*/ 163 h 921337"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921337" w="9144000">
                <a:moveTo>
                  <a:pt x="156236" y="163"/>
                </a:moveTo>
                <a:cubicBezTo>
                  <a:pt x="102005" y="-711"/>
                  <a:pt x="49980" y="1920"/>
                  <a:pt x="0" y="8596"/>
                </a:cubicBezTo>
                <a:lnTo>
                  <a:pt x="0" y="921337"/>
                </a:lnTo>
                <a:lnTo>
                  <a:pt x="9144000" y="921337"/>
                </a:lnTo>
                <a:lnTo>
                  <a:pt x="9144000" y="539370"/>
                </a:lnTo>
                <a:lnTo>
                  <a:pt x="9143699" y="539344"/>
                </a:lnTo>
                <a:cubicBezTo>
                  <a:pt x="7766914" y="435265"/>
                  <a:pt x="6047851" y="424428"/>
                  <a:pt x="4634801" y="570761"/>
                </a:cubicBezTo>
                <a:cubicBezTo>
                  <a:pt x="2279718" y="814648"/>
                  <a:pt x="969705" y="13264"/>
                  <a:pt x="156236" y="163"/>
                </a:cubicBezTo>
                <a:close/>
              </a:path>
            </a:pathLst>
          </a:custGeom>
          <a:solidFill>
            <a:srgbClr val="0186F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7" name="图片 16"/>
          <p:cNvPicPr>
            <a:picLocks noChangeAspect="1"/>
          </p:cNvPicPr>
          <p:nvPr/>
        </p:nvPicPr>
        <p:blipFill>
          <a:blip r:embed="rId4">
            <a:extLst>
              <a:ext uri="{BEBA8EAE-BF5A-486C-A8C5-ECC9F3942E4B}">
                <a14:imgProps>
                  <a14:imgLayer xmlns:d3p1="http://schemas.openxmlformats.org/officeDocument/2006/relationships" d3p1:embed="">
                    <a14:imgEffect>
                      <a14:brightnessContrast bright="20000" contrast="20000"/>
                    </a14:imgEffect>
                  </a14:imgLayer>
                </a14:imgProps>
              </a:ext>
            </a:extLst>
          </a:blip>
          <a:stretch>
            <a:fillRect/>
          </a:stretch>
        </p:blipFill>
        <p:spPr>
          <a:xfrm>
            <a:off x="6530154" y="3181350"/>
            <a:ext cx="2170364" cy="1987468"/>
          </a:xfrm>
          <a:prstGeom prst="rect">
            <a:avLst/>
          </a:prstGeom>
        </p:spPr>
      </p:pic>
      <p:grpSp>
        <p:nvGrpSpPr>
          <p:cNvPr id="19" name="组合 18"/>
          <p:cNvGrpSpPr/>
          <p:nvPr/>
        </p:nvGrpSpPr>
        <p:grpSpPr>
          <a:xfrm>
            <a:off x="3886200" y="3562350"/>
            <a:ext cx="2849807" cy="655642"/>
            <a:chOff x="3825844" y="3623767"/>
            <a:chExt cx="2849807" cy="655642"/>
          </a:xfrm>
        </p:grpSpPr>
        <p:sp>
          <p:nvSpPr>
            <p:cNvPr id="18" name="椭圆 17"/>
            <p:cNvSpPr/>
            <p:nvPr/>
          </p:nvSpPr>
          <p:spPr>
            <a:xfrm flipH="1">
              <a:off x="6529335" y="3921195"/>
              <a:ext cx="146316" cy="146316"/>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椭圆 19"/>
            <p:cNvSpPr/>
            <p:nvPr/>
          </p:nvSpPr>
          <p:spPr>
            <a:xfrm>
              <a:off x="5475643" y="4037540"/>
              <a:ext cx="241869" cy="241869"/>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椭圆 20"/>
            <p:cNvSpPr/>
            <p:nvPr/>
          </p:nvSpPr>
          <p:spPr>
            <a:xfrm>
              <a:off x="5841378" y="3623767"/>
              <a:ext cx="236108" cy="236108"/>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椭圆 21"/>
            <p:cNvSpPr/>
            <p:nvPr/>
          </p:nvSpPr>
          <p:spPr>
            <a:xfrm>
              <a:off x="4476873" y="3717890"/>
              <a:ext cx="388236" cy="388236"/>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椭圆 22"/>
            <p:cNvSpPr/>
            <p:nvPr/>
          </p:nvSpPr>
          <p:spPr>
            <a:xfrm flipH="1">
              <a:off x="5320273" y="3717586"/>
              <a:ext cx="146316" cy="146316"/>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椭圆 23"/>
            <p:cNvSpPr/>
            <p:nvPr/>
          </p:nvSpPr>
          <p:spPr>
            <a:xfrm flipH="1">
              <a:off x="3825844" y="3918857"/>
              <a:ext cx="146316" cy="146316"/>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custDataLst>
      <p:tags r:id="rId5"/>
    </p:custDataLst>
    <p:extLst>
      <p:ext uri="{BB962C8B-B14F-4D97-AF65-F5344CB8AC3E}">
        <p14:creationId val="3038436134"/>
      </p:ext>
    </p:extLst>
  </p:cSld>
  <p:clrMapOvr>
    <a:masterClrMapping/>
  </p:clrMapOvr>
  <mc:AlternateContent>
    <mc:Choice Requires="p14">
      <p:transition advClick="0" p14:dur="0"/>
    </mc:Choice>
    <mc:Fallback>
      <p:transition advClick="0"/>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14"/>
                                        </p:tgtEl>
                                        <p:attrNameLst>
                                          <p:attrName>style.visibility</p:attrName>
                                        </p:attrNameLst>
                                      </p:cBhvr>
                                      <p:to>
                                        <p:strVal val="visible"/>
                                      </p:to>
                                    </p:set>
                                    <p:animEffect filter="wipe(left)" transition="in">
                                      <p:cBhvr>
                                        <p:cTn dur="500" id="7"/>
                                        <p:tgtEl>
                                          <p:spTgt spid="14"/>
                                        </p:tgtEl>
                                      </p:cBhvr>
                                    </p:animEffect>
                                  </p:childTnLst>
                                </p:cTn>
                              </p:par>
                              <p:par>
                                <p:cTn fill="hold" grpId="0" id="8" nodeType="withEffect" presetClass="entr" presetID="22" presetSubtype="2">
                                  <p:stCondLst>
                                    <p:cond delay="0"/>
                                  </p:stCondLst>
                                  <p:childTnLst>
                                    <p:set>
                                      <p:cBhvr>
                                        <p:cTn dur="1" fill="hold" id="9">
                                          <p:stCondLst>
                                            <p:cond delay="0"/>
                                          </p:stCondLst>
                                        </p:cTn>
                                        <p:tgtEl>
                                          <p:spTgt spid="16"/>
                                        </p:tgtEl>
                                        <p:attrNameLst>
                                          <p:attrName>style.visibility</p:attrName>
                                        </p:attrNameLst>
                                      </p:cBhvr>
                                      <p:to>
                                        <p:strVal val="visible"/>
                                      </p:to>
                                    </p:set>
                                    <p:animEffect filter="wipe(right)" transition="in">
                                      <p:cBhvr>
                                        <p:cTn dur="500" id="10"/>
                                        <p:tgtEl>
                                          <p:spTgt spid="16"/>
                                        </p:tgtEl>
                                      </p:cBhvr>
                                    </p:animEffect>
                                  </p:childTnLst>
                                </p:cTn>
                              </p:par>
                            </p:childTnLst>
                          </p:cTn>
                        </p:par>
                      </p:childTnLst>
                    </p:cTn>
                  </p:par>
                  <p:par>
                    <p:cTn fill="hold" id="11" nodeType="clickPar">
                      <p:stCondLst>
                        <p:cond delay="indefinite"/>
                      </p:stCondLst>
                      <p:childTnLst>
                        <p:par>
                          <p:cTn fill="hold" id="12" nodeType="afterGroup">
                            <p:stCondLst>
                              <p:cond delay="0"/>
                            </p:stCondLst>
                            <p:childTnLst>
                              <p:par>
                                <p:cTn fill="hold" id="13" nodeType="clickEffect" presetClass="entr" presetID="2" presetSubtype="4">
                                  <p:stCondLst>
                                    <p:cond delay="0"/>
                                  </p:stCondLst>
                                  <p:childTnLst>
                                    <p:set>
                                      <p:cBhvr>
                                        <p:cTn dur="1" fill="hold" id="14">
                                          <p:stCondLst>
                                            <p:cond delay="0"/>
                                          </p:stCondLst>
                                        </p:cTn>
                                        <p:tgtEl>
                                          <p:spTgt spid="9"/>
                                        </p:tgtEl>
                                        <p:attrNameLst>
                                          <p:attrName>style.visibility</p:attrName>
                                        </p:attrNameLst>
                                      </p:cBhvr>
                                      <p:to>
                                        <p:strVal val="visible"/>
                                      </p:to>
                                    </p:set>
                                    <p:anim calcmode="lin" valueType="num">
                                      <p:cBhvr additive="base">
                                        <p:cTn dur="500" fill="hold" id="15"/>
                                        <p:tgtEl>
                                          <p:spTgt spid="9"/>
                                        </p:tgtEl>
                                        <p:attrNameLst>
                                          <p:attrName>ppt_x</p:attrName>
                                        </p:attrNameLst>
                                      </p:cBhvr>
                                      <p:tavLst>
                                        <p:tav tm="0">
                                          <p:val>
                                            <p:strVal val="#ppt_x"/>
                                          </p:val>
                                        </p:tav>
                                        <p:tav tm="100000">
                                          <p:val>
                                            <p:strVal val="#ppt_x"/>
                                          </p:val>
                                        </p:tav>
                                      </p:tavLst>
                                    </p:anim>
                                    <p:anim calcmode="lin" valueType="num">
                                      <p:cBhvr additive="base">
                                        <p:cTn dur="500" fill="hold" id="16"/>
                                        <p:tgtEl>
                                          <p:spTgt spid="9"/>
                                        </p:tgtEl>
                                        <p:attrNameLst>
                                          <p:attrName>ppt_y</p:attrName>
                                        </p:attrNameLst>
                                      </p:cBhvr>
                                      <p:tavLst>
                                        <p:tav tm="0">
                                          <p:val>
                                            <p:strVal val="1+#ppt_h/2"/>
                                          </p:val>
                                        </p:tav>
                                        <p:tav tm="100000">
                                          <p:val>
                                            <p:strVal val="#ppt_y"/>
                                          </p:val>
                                        </p:tav>
                                      </p:tavLst>
                                    </p:anim>
                                  </p:childTnLst>
                                </p:cTn>
                              </p:par>
                            </p:childTnLst>
                          </p:cTn>
                        </p:par>
                      </p:childTnLst>
                    </p:cTn>
                  </p:par>
                  <p:par>
                    <p:cTn fill="hold" id="17" nodeType="clickPar">
                      <p:stCondLst>
                        <p:cond delay="indefinite"/>
                      </p:stCondLst>
                      <p:childTnLst>
                        <p:par>
                          <p:cTn fill="hold" id="18" nodeType="afterGroup">
                            <p:stCondLst>
                              <p:cond delay="0"/>
                            </p:stCondLst>
                            <p:childTnLst>
                              <p:par>
                                <p:cTn fill="hold" id="19" nodeType="clickEffect" presetClass="entr" presetID="53" presetSubtype="0">
                                  <p:stCondLst>
                                    <p:cond delay="0"/>
                                  </p:stCondLst>
                                  <p:childTnLst>
                                    <p:set>
                                      <p:cBhvr>
                                        <p:cTn dur="1" fill="hold" id="20">
                                          <p:stCondLst>
                                            <p:cond delay="0"/>
                                          </p:stCondLst>
                                        </p:cTn>
                                        <p:tgtEl>
                                          <p:spTgt spid="5"/>
                                        </p:tgtEl>
                                        <p:attrNameLst>
                                          <p:attrName>style.visibility</p:attrName>
                                        </p:attrNameLst>
                                      </p:cBhvr>
                                      <p:to>
                                        <p:strVal val="visible"/>
                                      </p:to>
                                    </p:set>
                                    <p:anim calcmode="lin" valueType="num">
                                      <p:cBhvr>
                                        <p:cTn dur="500" fill="hold" id="21"/>
                                        <p:tgtEl>
                                          <p:spTgt spid="5"/>
                                        </p:tgtEl>
                                        <p:attrNameLst>
                                          <p:attrName>ppt_w</p:attrName>
                                        </p:attrNameLst>
                                      </p:cBhvr>
                                      <p:tavLst>
                                        <p:tav tm="0">
                                          <p:val>
                                            <p:fltVal val="0"/>
                                          </p:val>
                                        </p:tav>
                                        <p:tav tm="100000">
                                          <p:val>
                                            <p:strVal val="#ppt_w"/>
                                          </p:val>
                                        </p:tav>
                                      </p:tavLst>
                                    </p:anim>
                                    <p:anim calcmode="lin" valueType="num">
                                      <p:cBhvr>
                                        <p:cTn dur="500" fill="hold" id="22"/>
                                        <p:tgtEl>
                                          <p:spTgt spid="5"/>
                                        </p:tgtEl>
                                        <p:attrNameLst>
                                          <p:attrName>ppt_h</p:attrName>
                                        </p:attrNameLst>
                                      </p:cBhvr>
                                      <p:tavLst>
                                        <p:tav tm="0">
                                          <p:val>
                                            <p:fltVal val="0"/>
                                          </p:val>
                                        </p:tav>
                                        <p:tav tm="100000">
                                          <p:val>
                                            <p:strVal val="#ppt_h"/>
                                          </p:val>
                                        </p:tav>
                                      </p:tavLst>
                                    </p:anim>
                                    <p:animEffect filter="fade" transition="in">
                                      <p:cBhvr>
                                        <p:cTn dur="500" id="23"/>
                                        <p:tgtEl>
                                          <p:spTgt spid="5"/>
                                        </p:tgtEl>
                                      </p:cBhvr>
                                    </p:animEffect>
                                  </p:childTnLst>
                                </p:cTn>
                              </p:par>
                            </p:childTnLst>
                          </p:cTn>
                        </p:par>
                      </p:childTnLst>
                    </p:cTn>
                  </p:par>
                  <p:par>
                    <p:cTn fill="hold" id="24" nodeType="clickPar">
                      <p:stCondLst>
                        <p:cond delay="indefinite"/>
                      </p:stCondLst>
                      <p:childTnLst>
                        <p:par>
                          <p:cTn fill="hold" id="25" nodeType="afterGroup">
                            <p:stCondLst>
                              <p:cond delay="0"/>
                            </p:stCondLst>
                            <p:childTnLst>
                              <p:par>
                                <p:cTn fill="hold" grpId="0" id="26" nodeType="clickEffect" presetClass="entr" presetID="42" presetSubtype="0">
                                  <p:stCondLst>
                                    <p:cond delay="0"/>
                                  </p:stCondLst>
                                  <p:childTnLst>
                                    <p:set>
                                      <p:cBhvr>
                                        <p:cTn dur="1" fill="hold" id="27">
                                          <p:stCondLst>
                                            <p:cond delay="0"/>
                                          </p:stCondLst>
                                        </p:cTn>
                                        <p:tgtEl>
                                          <p:spTgt spid="33"/>
                                        </p:tgtEl>
                                        <p:attrNameLst>
                                          <p:attrName>style.visibility</p:attrName>
                                        </p:attrNameLst>
                                      </p:cBhvr>
                                      <p:to>
                                        <p:strVal val="visible"/>
                                      </p:to>
                                    </p:set>
                                    <p:animEffect filter="fade" transition="in">
                                      <p:cBhvr>
                                        <p:cTn dur="1000" id="28"/>
                                        <p:tgtEl>
                                          <p:spTgt spid="33"/>
                                        </p:tgtEl>
                                      </p:cBhvr>
                                    </p:animEffect>
                                    <p:anim calcmode="lin" valueType="num">
                                      <p:cBhvr>
                                        <p:cTn dur="1000" fill="hold" id="29"/>
                                        <p:tgtEl>
                                          <p:spTgt spid="33"/>
                                        </p:tgtEl>
                                        <p:attrNameLst>
                                          <p:attrName>ppt_x</p:attrName>
                                        </p:attrNameLst>
                                      </p:cBhvr>
                                      <p:tavLst>
                                        <p:tav tm="0">
                                          <p:val>
                                            <p:strVal val="#ppt_x"/>
                                          </p:val>
                                        </p:tav>
                                        <p:tav tm="100000">
                                          <p:val>
                                            <p:strVal val="#ppt_x"/>
                                          </p:val>
                                        </p:tav>
                                      </p:tavLst>
                                    </p:anim>
                                    <p:anim calcmode="lin" valueType="num">
                                      <p:cBhvr>
                                        <p:cTn dur="1000" fill="hold" id="30"/>
                                        <p:tgtEl>
                                          <p:spTgt spid="33"/>
                                        </p:tgtEl>
                                        <p:attrNameLst>
                                          <p:attrName>ppt_y</p:attrName>
                                        </p:attrNameLst>
                                      </p:cBhvr>
                                      <p:tavLst>
                                        <p:tav tm="0">
                                          <p:val>
                                            <p:strVal val="#ppt_y+.1"/>
                                          </p:val>
                                        </p:tav>
                                        <p:tav tm="100000">
                                          <p:val>
                                            <p:strVal val="#ppt_y"/>
                                          </p:val>
                                        </p:tav>
                                      </p:tavLst>
                                    </p:anim>
                                  </p:childTnLst>
                                </p:cTn>
                              </p:par>
                            </p:childTnLst>
                          </p:cTn>
                        </p:par>
                      </p:childTnLst>
                    </p:cTn>
                  </p:par>
                  <p:par>
                    <p:cTn fill="hold" id="31" nodeType="clickPar">
                      <p:stCondLst>
                        <p:cond delay="indefinite"/>
                      </p:stCondLst>
                      <p:childTnLst>
                        <p:par>
                          <p:cTn fill="hold" id="32" nodeType="afterGroup">
                            <p:stCondLst>
                              <p:cond delay="0"/>
                            </p:stCondLst>
                            <p:childTnLst>
                              <p:par>
                                <p:cTn fill="hold" grpId="0" id="33" nodeType="clickEffect" presetClass="entr" presetID="22" presetSubtype="8">
                                  <p:stCondLst>
                                    <p:cond delay="0"/>
                                  </p:stCondLst>
                                  <p:childTnLst>
                                    <p:set>
                                      <p:cBhvr>
                                        <p:cTn dur="1" fill="hold" id="34">
                                          <p:stCondLst>
                                            <p:cond delay="0"/>
                                          </p:stCondLst>
                                        </p:cTn>
                                        <p:tgtEl>
                                          <p:spTgt spid="7"/>
                                        </p:tgtEl>
                                        <p:attrNameLst>
                                          <p:attrName>style.visibility</p:attrName>
                                        </p:attrNameLst>
                                      </p:cBhvr>
                                      <p:to>
                                        <p:strVal val="visible"/>
                                      </p:to>
                                    </p:set>
                                    <p:animEffect filter="wipe(left)" transition="in">
                                      <p:cBhvr>
                                        <p:cTn dur="500" id="35"/>
                                        <p:tgtEl>
                                          <p:spTgt spid="7"/>
                                        </p:tgtEl>
                                      </p:cBhvr>
                                    </p:animEffect>
                                  </p:childTnLst>
                                </p:cTn>
                              </p:par>
                            </p:childTnLst>
                          </p:cTn>
                        </p:par>
                      </p:childTnLst>
                    </p:cTn>
                  </p:par>
                  <p:par>
                    <p:cTn fill="hold" id="36" nodeType="clickPar">
                      <p:stCondLst>
                        <p:cond delay="indefinite"/>
                      </p:stCondLst>
                      <p:childTnLst>
                        <p:par>
                          <p:cTn fill="hold" id="37" nodeType="afterGroup">
                            <p:stCondLst>
                              <p:cond delay="0"/>
                            </p:stCondLst>
                            <p:childTnLst>
                              <p:par>
                                <p:cTn fill="hold" grpId="0" id="38" nodeType="clickEffect" presetClass="entr" presetID="53" presetSubtype="0">
                                  <p:stCondLst>
                                    <p:cond delay="0"/>
                                  </p:stCondLst>
                                  <p:childTnLst>
                                    <p:set>
                                      <p:cBhvr>
                                        <p:cTn dur="1" fill="hold" id="39">
                                          <p:stCondLst>
                                            <p:cond delay="0"/>
                                          </p:stCondLst>
                                        </p:cTn>
                                        <p:tgtEl>
                                          <p:spTgt spid="8"/>
                                        </p:tgtEl>
                                        <p:attrNameLst>
                                          <p:attrName>style.visibility</p:attrName>
                                        </p:attrNameLst>
                                      </p:cBhvr>
                                      <p:to>
                                        <p:strVal val="visible"/>
                                      </p:to>
                                    </p:set>
                                    <p:anim calcmode="lin" valueType="num">
                                      <p:cBhvr>
                                        <p:cTn dur="500" fill="hold" id="40"/>
                                        <p:tgtEl>
                                          <p:spTgt spid="8"/>
                                        </p:tgtEl>
                                        <p:attrNameLst>
                                          <p:attrName>ppt_w</p:attrName>
                                        </p:attrNameLst>
                                      </p:cBhvr>
                                      <p:tavLst>
                                        <p:tav tm="0">
                                          <p:val>
                                            <p:fltVal val="0"/>
                                          </p:val>
                                        </p:tav>
                                        <p:tav tm="100000">
                                          <p:val>
                                            <p:strVal val="#ppt_w"/>
                                          </p:val>
                                        </p:tav>
                                      </p:tavLst>
                                    </p:anim>
                                    <p:anim calcmode="lin" valueType="num">
                                      <p:cBhvr>
                                        <p:cTn dur="500" fill="hold" id="41"/>
                                        <p:tgtEl>
                                          <p:spTgt spid="8"/>
                                        </p:tgtEl>
                                        <p:attrNameLst>
                                          <p:attrName>ppt_h</p:attrName>
                                        </p:attrNameLst>
                                      </p:cBhvr>
                                      <p:tavLst>
                                        <p:tav tm="0">
                                          <p:val>
                                            <p:fltVal val="0"/>
                                          </p:val>
                                        </p:tav>
                                        <p:tav tm="100000">
                                          <p:val>
                                            <p:strVal val="#ppt_h"/>
                                          </p:val>
                                        </p:tav>
                                      </p:tavLst>
                                    </p:anim>
                                    <p:animEffect filter="fade" transition="in">
                                      <p:cBhvr>
                                        <p:cTn dur="500" id="42"/>
                                        <p:tgtEl>
                                          <p:spTgt spid="8"/>
                                        </p:tgtEl>
                                      </p:cBhvr>
                                    </p:animEffect>
                                  </p:childTnLst>
                                </p:cTn>
                              </p:par>
                            </p:childTnLst>
                          </p:cTn>
                        </p:par>
                      </p:childTnLst>
                    </p:cTn>
                  </p:par>
                  <p:par>
                    <p:cTn fill="hold" id="43" nodeType="clickPar">
                      <p:stCondLst>
                        <p:cond delay="indefinite"/>
                      </p:stCondLst>
                      <p:childTnLst>
                        <p:par>
                          <p:cTn fill="hold" id="44" nodeType="afterGroup">
                            <p:stCondLst>
                              <p:cond delay="0"/>
                            </p:stCondLst>
                            <p:childTnLst>
                              <p:par>
                                <p:cTn fill="hold" grpId="0" id="45" nodeType="clickEffect" presetClass="entr" presetID="2" presetSubtype="4">
                                  <p:stCondLst>
                                    <p:cond delay="0"/>
                                  </p:stCondLst>
                                  <p:childTnLst>
                                    <p:set>
                                      <p:cBhvr>
                                        <p:cTn dur="1" fill="hold" id="46">
                                          <p:stCondLst>
                                            <p:cond delay="0"/>
                                          </p:stCondLst>
                                        </p:cTn>
                                        <p:tgtEl>
                                          <p:spTgt spid="12"/>
                                        </p:tgtEl>
                                        <p:attrNameLst>
                                          <p:attrName>style.visibility</p:attrName>
                                        </p:attrNameLst>
                                      </p:cBhvr>
                                      <p:to>
                                        <p:strVal val="visible"/>
                                      </p:to>
                                    </p:set>
                                    <p:anim calcmode="lin" valueType="num">
                                      <p:cBhvr additive="base">
                                        <p:cTn dur="500" fill="hold" id="47"/>
                                        <p:tgtEl>
                                          <p:spTgt spid="12"/>
                                        </p:tgtEl>
                                        <p:attrNameLst>
                                          <p:attrName>ppt_x</p:attrName>
                                        </p:attrNameLst>
                                      </p:cBhvr>
                                      <p:tavLst>
                                        <p:tav tm="0">
                                          <p:val>
                                            <p:strVal val="#ppt_x"/>
                                          </p:val>
                                        </p:tav>
                                        <p:tav tm="100000">
                                          <p:val>
                                            <p:strVal val="#ppt_x"/>
                                          </p:val>
                                        </p:tav>
                                      </p:tavLst>
                                    </p:anim>
                                    <p:anim calcmode="lin" valueType="num">
                                      <p:cBhvr additive="base">
                                        <p:cTn dur="500" fill="hold" id="48"/>
                                        <p:tgtEl>
                                          <p:spTgt spid="12"/>
                                        </p:tgtEl>
                                        <p:attrNameLst>
                                          <p:attrName>ppt_y</p:attrName>
                                        </p:attrNameLst>
                                      </p:cBhvr>
                                      <p:tavLst>
                                        <p:tav tm="0">
                                          <p:val>
                                            <p:strVal val="1+#ppt_h/2"/>
                                          </p:val>
                                        </p:tav>
                                        <p:tav tm="100000">
                                          <p:val>
                                            <p:strVal val="#ppt_y"/>
                                          </p:val>
                                        </p:tav>
                                      </p:tavLst>
                                    </p:anim>
                                  </p:childTnLst>
                                </p:cTn>
                              </p:par>
                            </p:childTnLst>
                          </p:cTn>
                        </p:par>
                      </p:childTnLst>
                    </p:cTn>
                  </p:par>
                  <p:par>
                    <p:cTn fill="hold" id="49" nodeType="clickPar">
                      <p:stCondLst>
                        <p:cond delay="indefinite"/>
                      </p:stCondLst>
                      <p:childTnLst>
                        <p:par>
                          <p:cTn fill="hold" id="50" nodeType="afterGroup">
                            <p:stCondLst>
                              <p:cond delay="0"/>
                            </p:stCondLst>
                            <p:childTnLst>
                              <p:par>
                                <p:cTn fill="hold" id="51" nodeType="clickEffect" presetClass="entr" presetID="53" presetSubtype="0">
                                  <p:stCondLst>
                                    <p:cond delay="0"/>
                                  </p:stCondLst>
                                  <p:childTnLst>
                                    <p:set>
                                      <p:cBhvr>
                                        <p:cTn dur="1" fill="hold" id="52">
                                          <p:stCondLst>
                                            <p:cond delay="0"/>
                                          </p:stCondLst>
                                        </p:cTn>
                                        <p:tgtEl>
                                          <p:spTgt spid="17"/>
                                        </p:tgtEl>
                                        <p:attrNameLst>
                                          <p:attrName>style.visibility</p:attrName>
                                        </p:attrNameLst>
                                      </p:cBhvr>
                                      <p:to>
                                        <p:strVal val="visible"/>
                                      </p:to>
                                    </p:set>
                                    <p:anim calcmode="lin" valueType="num">
                                      <p:cBhvr>
                                        <p:cTn dur="500" fill="hold" id="53"/>
                                        <p:tgtEl>
                                          <p:spTgt spid="17"/>
                                        </p:tgtEl>
                                        <p:attrNameLst>
                                          <p:attrName>ppt_w</p:attrName>
                                        </p:attrNameLst>
                                      </p:cBhvr>
                                      <p:tavLst>
                                        <p:tav tm="0">
                                          <p:val>
                                            <p:fltVal val="0"/>
                                          </p:val>
                                        </p:tav>
                                        <p:tav tm="100000">
                                          <p:val>
                                            <p:strVal val="#ppt_w"/>
                                          </p:val>
                                        </p:tav>
                                      </p:tavLst>
                                    </p:anim>
                                    <p:anim calcmode="lin" valueType="num">
                                      <p:cBhvr>
                                        <p:cTn dur="500" fill="hold" id="54"/>
                                        <p:tgtEl>
                                          <p:spTgt spid="17"/>
                                        </p:tgtEl>
                                        <p:attrNameLst>
                                          <p:attrName>ppt_h</p:attrName>
                                        </p:attrNameLst>
                                      </p:cBhvr>
                                      <p:tavLst>
                                        <p:tav tm="0">
                                          <p:val>
                                            <p:fltVal val="0"/>
                                          </p:val>
                                        </p:tav>
                                        <p:tav tm="100000">
                                          <p:val>
                                            <p:strVal val="#ppt_h"/>
                                          </p:val>
                                        </p:tav>
                                      </p:tavLst>
                                    </p:anim>
                                    <p:animEffect filter="fade" transition="in">
                                      <p:cBhvr>
                                        <p:cTn dur="500" id="55"/>
                                        <p:tgtEl>
                                          <p:spTgt spid="17"/>
                                        </p:tgtEl>
                                      </p:cBhvr>
                                    </p:animEffect>
                                  </p:childTnLst>
                                </p:cTn>
                              </p:par>
                            </p:childTnLst>
                          </p:cTn>
                        </p:par>
                      </p:childTnLst>
                    </p:cTn>
                  </p:par>
                  <p:par>
                    <p:cTn fill="hold" id="56" nodeType="clickPar">
                      <p:stCondLst>
                        <p:cond delay="indefinite"/>
                      </p:stCondLst>
                      <p:childTnLst>
                        <p:par>
                          <p:cTn fill="hold" id="57" nodeType="afterGroup">
                            <p:stCondLst>
                              <p:cond delay="0"/>
                            </p:stCondLst>
                            <p:childTnLst>
                              <p:par>
                                <p:cTn fill="hold" id="58" nodeType="clickEffect" presetClass="entr" presetID="22" presetSubtype="2">
                                  <p:stCondLst>
                                    <p:cond delay="0"/>
                                  </p:stCondLst>
                                  <p:childTnLst>
                                    <p:set>
                                      <p:cBhvr>
                                        <p:cTn dur="1" fill="hold" id="59">
                                          <p:stCondLst>
                                            <p:cond delay="0"/>
                                          </p:stCondLst>
                                        </p:cTn>
                                        <p:tgtEl>
                                          <p:spTgt spid="19"/>
                                        </p:tgtEl>
                                        <p:attrNameLst>
                                          <p:attrName>style.visibility</p:attrName>
                                        </p:attrNameLst>
                                      </p:cBhvr>
                                      <p:to>
                                        <p:strVal val="visible"/>
                                      </p:to>
                                    </p:set>
                                    <p:animEffect filter="wipe(right)" transition="in">
                                      <p:cBhvr>
                                        <p:cTn dur="500" id="60"/>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P grpId="0" spid="33"/>
      <p:bldP grpId="0" spid="12"/>
      <p:bldP grpId="0" spid="8"/>
      <p:bldP grpId="0" spid="7"/>
      <p:bldP grpId="0" spid="16"/>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4" name="直角三角形 9"/>
          <p:cNvSpPr/>
          <p:nvPr/>
        </p:nvSpPr>
        <p:spPr>
          <a:xfrm>
            <a:off x="0" y="3786576"/>
            <a:ext cx="9144000" cy="1366759"/>
          </a:xfrm>
          <a:custGeom>
            <a:gdLst>
              <a:gd fmla="*/ 0 w 9144000" name="connsiteX0"/>
              <a:gd fmla="*/ 1211453 h 1211453" name="connsiteY0"/>
              <a:gd fmla="*/ 0 w 9144000" name="connsiteX1"/>
              <a:gd fmla="*/ 11303 h 1211453" name="connsiteY1"/>
              <a:gd fmla="*/ 3707841 w 9144000" name="connsiteX2"/>
              <a:gd fmla="*/ 750485 h 1211453" name="connsiteY2"/>
              <a:gd fmla="*/ 9144000 w 9144000" name="connsiteX3"/>
              <a:gd fmla="*/ 1211453 h 1211453" name="connsiteY3"/>
              <a:gd fmla="*/ 0 w 9144000" name="connsiteX4"/>
              <a:gd fmla="*/ 1211453 h 1211453"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11453" w="9144000">
                <a:moveTo>
                  <a:pt x="0" y="1211453"/>
                </a:moveTo>
                <a:lnTo>
                  <a:pt x="0" y="11303"/>
                </a:lnTo>
                <a:cubicBezTo>
                  <a:pt x="639745" y="-129165"/>
                  <a:pt x="1698170" y="1092548"/>
                  <a:pt x="3707841" y="750485"/>
                </a:cubicBezTo>
                <a:cubicBezTo>
                  <a:pt x="5717512" y="408422"/>
                  <a:pt x="8500906" y="719503"/>
                  <a:pt x="9144000" y="1211453"/>
                </a:cubicBezTo>
                <a:lnTo>
                  <a:pt x="0" y="1211453"/>
                </a:lnTo>
                <a:close/>
              </a:path>
            </a:pathLst>
          </a:cu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9" name="图片 8"/>
          <p:cNvPicPr>
            <a:picLocks noChangeAspect="1"/>
          </p:cNvPicPr>
          <p:nvPr/>
        </p:nvPicPr>
        <p:blipFill>
          <a:blip r:embed="rId2">
            <a:extLst>
              <a:ext uri="{28A0092B-C50C-407E-A947-70E740481C1C}">
                <a14:useLocalDpi val="0"/>
              </a:ext>
            </a:extLst>
          </a:blip>
          <a:stretch>
            <a:fillRect/>
          </a:stretch>
        </p:blipFill>
        <p:spPr>
          <a:xfrm flipH="1">
            <a:off x="228600" y="1786590"/>
            <a:ext cx="3528360" cy="3528360"/>
          </a:xfrm>
          <a:prstGeom prst="rect">
            <a:avLst/>
          </a:prstGeom>
        </p:spPr>
      </p:pic>
      <p:grpSp>
        <p:nvGrpSpPr>
          <p:cNvPr id="19" name="组合 18"/>
          <p:cNvGrpSpPr/>
          <p:nvPr/>
        </p:nvGrpSpPr>
        <p:grpSpPr>
          <a:xfrm>
            <a:off x="3886201" y="3562350"/>
            <a:ext cx="2362200" cy="543460"/>
            <a:chOff x="3825844" y="3623767"/>
            <a:chExt cx="2849807" cy="655642"/>
          </a:xfrm>
        </p:grpSpPr>
        <p:sp>
          <p:nvSpPr>
            <p:cNvPr id="18" name="椭圆 17"/>
            <p:cNvSpPr/>
            <p:nvPr/>
          </p:nvSpPr>
          <p:spPr>
            <a:xfrm flipH="1">
              <a:off x="6529335" y="3921195"/>
              <a:ext cx="146316" cy="146316"/>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椭圆 19"/>
            <p:cNvSpPr/>
            <p:nvPr/>
          </p:nvSpPr>
          <p:spPr>
            <a:xfrm>
              <a:off x="5475643" y="4037540"/>
              <a:ext cx="241869" cy="241869"/>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椭圆 20"/>
            <p:cNvSpPr/>
            <p:nvPr/>
          </p:nvSpPr>
          <p:spPr>
            <a:xfrm>
              <a:off x="5841378" y="3623767"/>
              <a:ext cx="236108" cy="236108"/>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椭圆 21"/>
            <p:cNvSpPr/>
            <p:nvPr/>
          </p:nvSpPr>
          <p:spPr>
            <a:xfrm>
              <a:off x="4476873" y="3717890"/>
              <a:ext cx="388236" cy="388236"/>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椭圆 22"/>
            <p:cNvSpPr/>
            <p:nvPr/>
          </p:nvSpPr>
          <p:spPr>
            <a:xfrm flipH="1">
              <a:off x="5320273" y="3717586"/>
              <a:ext cx="146316" cy="146316"/>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椭圆 23"/>
            <p:cNvSpPr/>
            <p:nvPr/>
          </p:nvSpPr>
          <p:spPr>
            <a:xfrm flipH="1">
              <a:off x="3825844" y="3918857"/>
              <a:ext cx="146316" cy="146316"/>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5" name="文本框 24"/>
          <p:cNvSpPr txBox="1"/>
          <p:nvPr/>
        </p:nvSpPr>
        <p:spPr>
          <a:xfrm>
            <a:off x="1153919" y="1200150"/>
            <a:ext cx="1677721" cy="1005840"/>
          </a:xfrm>
          <a:prstGeom prst="rect">
            <a:avLst/>
          </a:prstGeom>
          <a:noFill/>
          <a:effectLst/>
        </p:spPr>
        <p:txBody>
          <a:bodyPr rtlCol="0" wrap="square">
            <a:spAutoFit/>
          </a:bodyPr>
          <a:lstStyle/>
          <a:p>
            <a:pPr algn="ctr"/>
            <a:r>
              <a:rPr altLang="zh-CN" b="1" lang="en-US" smtClean="0" sz="6000">
                <a:solidFill>
                  <a:schemeClr val="bg1"/>
                </a:solidFill>
                <a:latin typeface="+mn-ea"/>
              </a:rPr>
              <a:t>01</a:t>
            </a:r>
          </a:p>
        </p:txBody>
      </p:sp>
      <p:sp>
        <p:nvSpPr>
          <p:cNvPr id="3" name="矩形 2"/>
          <p:cNvSpPr/>
          <p:nvPr/>
        </p:nvSpPr>
        <p:spPr>
          <a:xfrm>
            <a:off x="3425606" y="1923931"/>
            <a:ext cx="4856480" cy="792480"/>
          </a:xfrm>
          <a:prstGeom prst="rect">
            <a:avLst/>
          </a:prstGeom>
        </p:spPr>
        <p:txBody>
          <a:bodyPr wrap="none">
            <a:spAutoFit/>
          </a:bodyPr>
          <a:lstStyle/>
          <a:p>
            <a:pPr algn="ctr"/>
            <a:r>
              <a:rPr altLang="en-US" b="1" lang="zh-CN" sz="4600">
                <a:solidFill>
                  <a:schemeClr val="bg1"/>
                </a:solidFill>
                <a:latin typeface="+mn-ea"/>
              </a:rPr>
              <a:t>新生儿低血糖定义</a:t>
            </a:r>
          </a:p>
        </p:txBody>
      </p:sp>
      <p:sp>
        <p:nvSpPr>
          <p:cNvPr id="26" name="矩形 25"/>
          <p:cNvSpPr/>
          <p:nvPr/>
        </p:nvSpPr>
        <p:spPr>
          <a:xfrm>
            <a:off x="3436769" y="1200150"/>
            <a:ext cx="2570480" cy="762000"/>
          </a:xfrm>
          <a:prstGeom prst="rect">
            <a:avLst/>
          </a:prstGeom>
        </p:spPr>
        <p:txBody>
          <a:bodyPr wrap="none">
            <a:spAutoFit/>
          </a:bodyPr>
          <a:lstStyle/>
          <a:p>
            <a:pPr algn="ctr"/>
            <a:r>
              <a:rPr altLang="en-US" lang="zh-CN" smtClean="0" spc="300" sz="4400">
                <a:solidFill>
                  <a:schemeClr val="bg1"/>
                </a:solidFill>
                <a:latin typeface="+mn-ea"/>
              </a:rPr>
              <a:t>第一部分</a:t>
            </a:r>
          </a:p>
        </p:txBody>
      </p:sp>
      <p:sp>
        <p:nvSpPr>
          <p:cNvPr id="27" name="文本框 26"/>
          <p:cNvSpPr txBox="1"/>
          <p:nvPr/>
        </p:nvSpPr>
        <p:spPr>
          <a:xfrm>
            <a:off x="3429000" y="2724150"/>
            <a:ext cx="4800600" cy="411480"/>
          </a:xfrm>
          <a:prstGeom prst="rect">
            <a:avLst/>
          </a:prstGeom>
          <a:noFill/>
        </p:spPr>
        <p:txBody>
          <a:bodyPr rtlCol="0" wrap="square">
            <a:spAutoFit/>
          </a:bodyPr>
          <a:lstStyle/>
          <a:p>
            <a:r>
              <a:rPr altLang="zh-CN" lang="en-US" sz="1050">
                <a:solidFill>
                  <a:schemeClr val="bg1"/>
                </a:solidFill>
                <a:latin typeface="+mn-ea"/>
              </a:rPr>
              <a:t>neonatal hypoglycemia neonatal hypoglycemia neonatal hypoglycemia </a:t>
            </a:r>
          </a:p>
          <a:p>
            <a:r>
              <a:rPr altLang="zh-CN" lang="en-US" sz="1050">
                <a:solidFill>
                  <a:schemeClr val="bg1"/>
                </a:solidFill>
                <a:latin typeface="+mn-ea"/>
              </a:rPr>
              <a:t>hypoglycemia neonatal hypoglycemia neonatal hypoglycemia</a:t>
            </a:r>
          </a:p>
        </p:txBody>
      </p:sp>
      <p:pic>
        <p:nvPicPr>
          <p:cNvPr id="10" name="图片 9"/>
          <p:cNvPicPr>
            <a:picLocks noChangeAspect="1"/>
          </p:cNvPicPr>
          <p:nvPr/>
        </p:nvPicPr>
        <p:blipFill>
          <a:blip r:embed="rId3"/>
          <a:stretch>
            <a:fillRect/>
          </a:stretch>
        </p:blipFill>
        <p:spPr>
          <a:xfrm flipH="1">
            <a:off x="5943600" y="3205901"/>
            <a:ext cx="2469094" cy="1902117"/>
          </a:xfrm>
          <a:prstGeom prst="rect">
            <a:avLst/>
          </a:prstGeom>
        </p:spPr>
      </p:pic>
      <p:sp>
        <p:nvSpPr>
          <p:cNvPr id="16" name="任意多边形 15"/>
          <p:cNvSpPr/>
          <p:nvPr/>
        </p:nvSpPr>
        <p:spPr>
          <a:xfrm flipH="1">
            <a:off x="0" y="4222163"/>
            <a:ext cx="9144000" cy="921337"/>
          </a:xfrm>
          <a:custGeom>
            <a:gdLst>
              <a:gd fmla="*/ 156236 w 9144000" name="connsiteX0"/>
              <a:gd fmla="*/ 163 h 921337" name="connsiteY0"/>
              <a:gd fmla="*/ 0 w 9144000" name="connsiteX1"/>
              <a:gd fmla="*/ 8596 h 921337" name="connsiteY1"/>
              <a:gd fmla="*/ 0 w 9144000" name="connsiteX2"/>
              <a:gd fmla="*/ 921337 h 921337" name="connsiteY2"/>
              <a:gd fmla="*/ 9144000 w 9144000" name="connsiteX3"/>
              <a:gd fmla="*/ 921337 h 921337" name="connsiteY3"/>
              <a:gd fmla="*/ 9144000 w 9144000" name="connsiteX4"/>
              <a:gd fmla="*/ 539370 h 921337" name="connsiteY4"/>
              <a:gd fmla="*/ 9143699 w 9144000" name="connsiteX5"/>
              <a:gd fmla="*/ 539344 h 921337" name="connsiteY5"/>
              <a:gd fmla="*/ 4634801 w 9144000" name="connsiteX6"/>
              <a:gd fmla="*/ 570761 h 921337" name="connsiteY6"/>
              <a:gd fmla="*/ 156236 w 9144000" name="connsiteX7"/>
              <a:gd fmla="*/ 163 h 921337"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921337" w="9144000">
                <a:moveTo>
                  <a:pt x="156236" y="163"/>
                </a:moveTo>
                <a:cubicBezTo>
                  <a:pt x="102005" y="-711"/>
                  <a:pt x="49980" y="1920"/>
                  <a:pt x="0" y="8596"/>
                </a:cubicBezTo>
                <a:lnTo>
                  <a:pt x="0" y="921337"/>
                </a:lnTo>
                <a:lnTo>
                  <a:pt x="9144000" y="921337"/>
                </a:lnTo>
                <a:lnTo>
                  <a:pt x="9144000" y="539370"/>
                </a:lnTo>
                <a:lnTo>
                  <a:pt x="9143699" y="539344"/>
                </a:lnTo>
                <a:cubicBezTo>
                  <a:pt x="7766914" y="435265"/>
                  <a:pt x="6047851" y="424428"/>
                  <a:pt x="4634801" y="570761"/>
                </a:cubicBezTo>
                <a:cubicBezTo>
                  <a:pt x="2279718" y="814648"/>
                  <a:pt x="969705" y="13264"/>
                  <a:pt x="156236" y="163"/>
                </a:cubicBezTo>
                <a:close/>
              </a:path>
            </a:pathLst>
          </a:custGeom>
          <a:solidFill>
            <a:srgbClr val="0186F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custDataLst>
      <p:tags r:id="rId4"/>
    </p:custDataLst>
    <p:extLst>
      <p:ext uri="{BB962C8B-B14F-4D97-AF65-F5344CB8AC3E}">
        <p14:creationId val="4176991221"/>
      </p:ext>
    </p:extLst>
  </p:cSld>
  <p:clrMapOvr>
    <a:masterClrMapping/>
  </p:clrMapOvr>
  <mc:AlternateContent>
    <mc:Choice Requires="p14">
      <p:transition advClick="0" p14:dur="1200" spd="slow">
        <p14:prism/>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14"/>
                                        </p:tgtEl>
                                        <p:attrNameLst>
                                          <p:attrName>style.visibility</p:attrName>
                                        </p:attrNameLst>
                                      </p:cBhvr>
                                      <p:to>
                                        <p:strVal val="visible"/>
                                      </p:to>
                                    </p:set>
                                    <p:animEffect filter="wipe(left)" transition="in">
                                      <p:cBhvr>
                                        <p:cTn dur="500" id="7"/>
                                        <p:tgtEl>
                                          <p:spTgt spid="14"/>
                                        </p:tgtEl>
                                      </p:cBhvr>
                                    </p:animEffect>
                                  </p:childTnLst>
                                </p:cTn>
                              </p:par>
                              <p:par>
                                <p:cTn fill="hold" grpId="0" id="8" nodeType="withEffect" presetClass="entr" presetID="22" presetSubtype="2">
                                  <p:stCondLst>
                                    <p:cond delay="0"/>
                                  </p:stCondLst>
                                  <p:childTnLst>
                                    <p:set>
                                      <p:cBhvr>
                                        <p:cTn dur="1" fill="hold" id="9">
                                          <p:stCondLst>
                                            <p:cond delay="0"/>
                                          </p:stCondLst>
                                        </p:cTn>
                                        <p:tgtEl>
                                          <p:spTgt spid="16"/>
                                        </p:tgtEl>
                                        <p:attrNameLst>
                                          <p:attrName>style.visibility</p:attrName>
                                        </p:attrNameLst>
                                      </p:cBhvr>
                                      <p:to>
                                        <p:strVal val="visible"/>
                                      </p:to>
                                    </p:set>
                                    <p:animEffect filter="wipe(right)" transition="in">
                                      <p:cBhvr>
                                        <p:cTn dur="500" id="10"/>
                                        <p:tgtEl>
                                          <p:spTgt spid="16"/>
                                        </p:tgtEl>
                                      </p:cBhvr>
                                    </p:animEffect>
                                  </p:childTnLst>
                                </p:cTn>
                              </p:par>
                            </p:childTnLst>
                          </p:cTn>
                        </p:par>
                      </p:childTnLst>
                    </p:cTn>
                  </p:par>
                  <p:par>
                    <p:cTn fill="hold" id="11" nodeType="clickPar">
                      <p:stCondLst>
                        <p:cond delay="indefinite"/>
                      </p:stCondLst>
                      <p:childTnLst>
                        <p:par>
                          <p:cTn fill="hold" id="12" nodeType="afterGroup">
                            <p:stCondLst>
                              <p:cond delay="0"/>
                            </p:stCondLst>
                            <p:childTnLst>
                              <p:par>
                                <p:cTn fill="hold" id="13" nodeType="clickEffect" presetClass="entr" presetID="2" presetSubtype="4">
                                  <p:stCondLst>
                                    <p:cond delay="0"/>
                                  </p:stCondLst>
                                  <p:childTnLst>
                                    <p:set>
                                      <p:cBhvr>
                                        <p:cTn dur="1" fill="hold" id="14">
                                          <p:stCondLst>
                                            <p:cond delay="0"/>
                                          </p:stCondLst>
                                        </p:cTn>
                                        <p:tgtEl>
                                          <p:spTgt spid="9"/>
                                        </p:tgtEl>
                                        <p:attrNameLst>
                                          <p:attrName>style.visibility</p:attrName>
                                        </p:attrNameLst>
                                      </p:cBhvr>
                                      <p:to>
                                        <p:strVal val="visible"/>
                                      </p:to>
                                    </p:set>
                                    <p:anim calcmode="lin" valueType="num">
                                      <p:cBhvr additive="base">
                                        <p:cTn dur="500" fill="hold" id="15"/>
                                        <p:tgtEl>
                                          <p:spTgt spid="9"/>
                                        </p:tgtEl>
                                        <p:attrNameLst>
                                          <p:attrName>ppt_x</p:attrName>
                                        </p:attrNameLst>
                                      </p:cBhvr>
                                      <p:tavLst>
                                        <p:tav tm="0">
                                          <p:val>
                                            <p:strVal val="#ppt_x"/>
                                          </p:val>
                                        </p:tav>
                                        <p:tav tm="100000">
                                          <p:val>
                                            <p:strVal val="#ppt_x"/>
                                          </p:val>
                                        </p:tav>
                                      </p:tavLst>
                                    </p:anim>
                                    <p:anim calcmode="lin" valueType="num">
                                      <p:cBhvr additive="base">
                                        <p:cTn dur="500" fill="hold" id="16"/>
                                        <p:tgtEl>
                                          <p:spTgt spid="9"/>
                                        </p:tgtEl>
                                        <p:attrNameLst>
                                          <p:attrName>ppt_y</p:attrName>
                                        </p:attrNameLst>
                                      </p:cBhvr>
                                      <p:tavLst>
                                        <p:tav tm="0">
                                          <p:val>
                                            <p:strVal val="1+#ppt_h/2"/>
                                          </p:val>
                                        </p:tav>
                                        <p:tav tm="100000">
                                          <p:val>
                                            <p:strVal val="#ppt_y"/>
                                          </p:val>
                                        </p:tav>
                                      </p:tavLst>
                                    </p:anim>
                                  </p:childTnLst>
                                </p:cTn>
                              </p:par>
                            </p:childTnLst>
                          </p:cTn>
                        </p:par>
                      </p:childTnLst>
                    </p:cTn>
                  </p:par>
                  <p:par>
                    <p:cTn fill="hold" id="17" nodeType="clickPar">
                      <p:stCondLst>
                        <p:cond delay="indefinite"/>
                      </p:stCondLst>
                      <p:childTnLst>
                        <p:par>
                          <p:cTn fill="hold" id="18" nodeType="afterGroup">
                            <p:stCondLst>
                              <p:cond delay="0"/>
                            </p:stCondLst>
                            <p:childTnLst>
                              <p:par>
                                <p:cTn fill="hold" grpId="0" id="19" nodeType="clickEffect" presetClass="entr" presetID="12" presetSubtype="4">
                                  <p:stCondLst>
                                    <p:cond delay="0"/>
                                  </p:stCondLst>
                                  <p:childTnLst>
                                    <p:set>
                                      <p:cBhvr>
                                        <p:cTn dur="1" fill="hold" id="20">
                                          <p:stCondLst>
                                            <p:cond delay="0"/>
                                          </p:stCondLst>
                                        </p:cTn>
                                        <p:tgtEl>
                                          <p:spTgt spid="25"/>
                                        </p:tgtEl>
                                        <p:attrNameLst>
                                          <p:attrName>style.visibility</p:attrName>
                                        </p:attrNameLst>
                                      </p:cBhvr>
                                      <p:to>
                                        <p:strVal val="visible"/>
                                      </p:to>
                                    </p:set>
                                    <p:anim calcmode="lin" valueType="num">
                                      <p:cBhvr additive="base">
                                        <p:cTn dur="500" id="21"/>
                                        <p:tgtEl>
                                          <p:spTgt spid="25"/>
                                        </p:tgtEl>
                                        <p:attrNameLst>
                                          <p:attrName>ppt_y</p:attrName>
                                        </p:attrNameLst>
                                      </p:cBhvr>
                                      <p:tavLst>
                                        <p:tav tm="0">
                                          <p:val>
                                            <p:strVal val="#ppt_y+#ppt_h*1.125000"/>
                                          </p:val>
                                        </p:tav>
                                        <p:tav tm="100000">
                                          <p:val>
                                            <p:strVal val="#ppt_y"/>
                                          </p:val>
                                        </p:tav>
                                      </p:tavLst>
                                    </p:anim>
                                    <p:animEffect filter="wipe(up)" transition="in">
                                      <p:cBhvr>
                                        <p:cTn dur="500" id="22"/>
                                        <p:tgtEl>
                                          <p:spTgt spid="25"/>
                                        </p:tgtEl>
                                      </p:cBhvr>
                                    </p:animEffect>
                                  </p:childTnLst>
                                </p:cTn>
                              </p:par>
                            </p:childTnLst>
                          </p:cTn>
                        </p:par>
                      </p:childTnLst>
                    </p:cTn>
                  </p:par>
                  <p:par>
                    <p:cTn fill="hold" id="23" nodeType="clickPar">
                      <p:stCondLst>
                        <p:cond delay="indefinite"/>
                      </p:stCondLst>
                      <p:childTnLst>
                        <p:par>
                          <p:cTn fill="hold" id="24" nodeType="afterGroup">
                            <p:stCondLst>
                              <p:cond delay="0"/>
                            </p:stCondLst>
                            <p:childTnLst>
                              <p:par>
                                <p:cTn fill="hold" grpId="0" id="25" nodeType="clickEffect" presetClass="entr" presetID="53" presetSubtype="0">
                                  <p:stCondLst>
                                    <p:cond delay="0"/>
                                  </p:stCondLst>
                                  <p:childTnLst>
                                    <p:set>
                                      <p:cBhvr>
                                        <p:cTn dur="1" fill="hold" id="26">
                                          <p:stCondLst>
                                            <p:cond delay="0"/>
                                          </p:stCondLst>
                                        </p:cTn>
                                        <p:tgtEl>
                                          <p:spTgt spid="26"/>
                                        </p:tgtEl>
                                        <p:attrNameLst>
                                          <p:attrName>style.visibility</p:attrName>
                                        </p:attrNameLst>
                                      </p:cBhvr>
                                      <p:to>
                                        <p:strVal val="visible"/>
                                      </p:to>
                                    </p:set>
                                    <p:anim calcmode="lin" valueType="num">
                                      <p:cBhvr>
                                        <p:cTn dur="500" fill="hold" id="27"/>
                                        <p:tgtEl>
                                          <p:spTgt spid="26"/>
                                        </p:tgtEl>
                                        <p:attrNameLst>
                                          <p:attrName>ppt_w</p:attrName>
                                        </p:attrNameLst>
                                      </p:cBhvr>
                                      <p:tavLst>
                                        <p:tav tm="0">
                                          <p:val>
                                            <p:fltVal val="0"/>
                                          </p:val>
                                        </p:tav>
                                        <p:tav tm="100000">
                                          <p:val>
                                            <p:strVal val="#ppt_w"/>
                                          </p:val>
                                        </p:tav>
                                      </p:tavLst>
                                    </p:anim>
                                    <p:anim calcmode="lin" valueType="num">
                                      <p:cBhvr>
                                        <p:cTn dur="500" fill="hold" id="28"/>
                                        <p:tgtEl>
                                          <p:spTgt spid="26"/>
                                        </p:tgtEl>
                                        <p:attrNameLst>
                                          <p:attrName>ppt_h</p:attrName>
                                        </p:attrNameLst>
                                      </p:cBhvr>
                                      <p:tavLst>
                                        <p:tav tm="0">
                                          <p:val>
                                            <p:fltVal val="0"/>
                                          </p:val>
                                        </p:tav>
                                        <p:tav tm="100000">
                                          <p:val>
                                            <p:strVal val="#ppt_h"/>
                                          </p:val>
                                        </p:tav>
                                      </p:tavLst>
                                    </p:anim>
                                    <p:animEffect filter="fade" transition="in">
                                      <p:cBhvr>
                                        <p:cTn dur="500" id="29"/>
                                        <p:tgtEl>
                                          <p:spTgt spid="26"/>
                                        </p:tgtEl>
                                      </p:cBhvr>
                                    </p:animEffect>
                                  </p:childTnLst>
                                </p:cTn>
                              </p:par>
                            </p:childTnLst>
                          </p:cTn>
                        </p:par>
                      </p:childTnLst>
                    </p:cTn>
                  </p:par>
                  <p:par>
                    <p:cTn fill="hold" id="30" nodeType="clickPar">
                      <p:stCondLst>
                        <p:cond delay="indefinite"/>
                      </p:stCondLst>
                      <p:childTnLst>
                        <p:par>
                          <p:cTn fill="hold" id="31" nodeType="afterGroup">
                            <p:stCondLst>
                              <p:cond delay="0"/>
                            </p:stCondLst>
                            <p:childTnLst>
                              <p:par>
                                <p:cTn fill="hold" grpId="0" id="32" nodeType="clickEffect" presetClass="entr" presetID="22" presetSubtype="8">
                                  <p:stCondLst>
                                    <p:cond delay="0"/>
                                  </p:stCondLst>
                                  <p:childTnLst>
                                    <p:set>
                                      <p:cBhvr>
                                        <p:cTn dur="1" fill="hold" id="33">
                                          <p:stCondLst>
                                            <p:cond delay="0"/>
                                          </p:stCondLst>
                                        </p:cTn>
                                        <p:tgtEl>
                                          <p:spTgt spid="3"/>
                                        </p:tgtEl>
                                        <p:attrNameLst>
                                          <p:attrName>style.visibility</p:attrName>
                                        </p:attrNameLst>
                                      </p:cBhvr>
                                      <p:to>
                                        <p:strVal val="visible"/>
                                      </p:to>
                                    </p:set>
                                    <p:animEffect filter="wipe(left)" transition="in">
                                      <p:cBhvr>
                                        <p:cTn dur="500" id="34"/>
                                        <p:tgtEl>
                                          <p:spTgt spid="3"/>
                                        </p:tgtEl>
                                      </p:cBhvr>
                                    </p:animEffect>
                                  </p:childTnLst>
                                </p:cTn>
                              </p:par>
                            </p:childTnLst>
                          </p:cTn>
                        </p:par>
                      </p:childTnLst>
                    </p:cTn>
                  </p:par>
                  <p:par>
                    <p:cTn fill="hold" id="35" nodeType="clickPar">
                      <p:stCondLst>
                        <p:cond delay="indefinite"/>
                      </p:stCondLst>
                      <p:childTnLst>
                        <p:par>
                          <p:cTn fill="hold" id="36" nodeType="afterGroup">
                            <p:stCondLst>
                              <p:cond delay="0"/>
                            </p:stCondLst>
                            <p:childTnLst>
                              <p:par>
                                <p:cTn fill="hold" grpId="0" id="37" nodeType="clickEffect" presetClass="entr" presetID="2" presetSubtype="4">
                                  <p:stCondLst>
                                    <p:cond delay="0"/>
                                  </p:stCondLst>
                                  <p:childTnLst>
                                    <p:set>
                                      <p:cBhvr>
                                        <p:cTn dur="1" fill="hold" id="38">
                                          <p:stCondLst>
                                            <p:cond delay="0"/>
                                          </p:stCondLst>
                                        </p:cTn>
                                        <p:tgtEl>
                                          <p:spTgt spid="27"/>
                                        </p:tgtEl>
                                        <p:attrNameLst>
                                          <p:attrName>style.visibility</p:attrName>
                                        </p:attrNameLst>
                                      </p:cBhvr>
                                      <p:to>
                                        <p:strVal val="visible"/>
                                      </p:to>
                                    </p:set>
                                    <p:anim calcmode="lin" valueType="num">
                                      <p:cBhvr additive="base">
                                        <p:cTn dur="500" fill="hold" id="39"/>
                                        <p:tgtEl>
                                          <p:spTgt spid="27"/>
                                        </p:tgtEl>
                                        <p:attrNameLst>
                                          <p:attrName>ppt_x</p:attrName>
                                        </p:attrNameLst>
                                      </p:cBhvr>
                                      <p:tavLst>
                                        <p:tav tm="0">
                                          <p:val>
                                            <p:strVal val="#ppt_x"/>
                                          </p:val>
                                        </p:tav>
                                        <p:tav tm="100000">
                                          <p:val>
                                            <p:strVal val="#ppt_x"/>
                                          </p:val>
                                        </p:tav>
                                      </p:tavLst>
                                    </p:anim>
                                    <p:anim calcmode="lin" valueType="num">
                                      <p:cBhvr additive="base">
                                        <p:cTn dur="500" fill="hold" id="40"/>
                                        <p:tgtEl>
                                          <p:spTgt spid="27"/>
                                        </p:tgtEl>
                                        <p:attrNameLst>
                                          <p:attrName>ppt_y</p:attrName>
                                        </p:attrNameLst>
                                      </p:cBhvr>
                                      <p:tavLst>
                                        <p:tav tm="0">
                                          <p:val>
                                            <p:strVal val="1+#ppt_h/2"/>
                                          </p:val>
                                        </p:tav>
                                        <p:tav tm="100000">
                                          <p:val>
                                            <p:strVal val="#ppt_y"/>
                                          </p:val>
                                        </p:tav>
                                      </p:tavLst>
                                    </p:anim>
                                  </p:childTnLst>
                                </p:cTn>
                              </p:par>
                            </p:childTnLst>
                          </p:cTn>
                        </p:par>
                      </p:childTnLst>
                    </p:cTn>
                  </p:par>
                  <p:par>
                    <p:cTn fill="hold" id="41" nodeType="clickPar">
                      <p:stCondLst>
                        <p:cond delay="indefinite"/>
                      </p:stCondLst>
                      <p:childTnLst>
                        <p:par>
                          <p:cTn fill="hold" id="42" nodeType="afterGroup">
                            <p:stCondLst>
                              <p:cond delay="0"/>
                            </p:stCondLst>
                            <p:childTnLst>
                              <p:par>
                                <p:cTn fill="hold" id="43" nodeType="clickEffect" presetClass="entr" presetID="53" presetSubtype="0">
                                  <p:stCondLst>
                                    <p:cond delay="0"/>
                                  </p:stCondLst>
                                  <p:childTnLst>
                                    <p:set>
                                      <p:cBhvr>
                                        <p:cTn dur="1" fill="hold" id="44">
                                          <p:stCondLst>
                                            <p:cond delay="0"/>
                                          </p:stCondLst>
                                        </p:cTn>
                                        <p:tgtEl>
                                          <p:spTgt spid="10"/>
                                        </p:tgtEl>
                                        <p:attrNameLst>
                                          <p:attrName>style.visibility</p:attrName>
                                        </p:attrNameLst>
                                      </p:cBhvr>
                                      <p:to>
                                        <p:strVal val="visible"/>
                                      </p:to>
                                    </p:set>
                                    <p:anim calcmode="lin" valueType="num">
                                      <p:cBhvr>
                                        <p:cTn dur="500" fill="hold" id="45"/>
                                        <p:tgtEl>
                                          <p:spTgt spid="10"/>
                                        </p:tgtEl>
                                        <p:attrNameLst>
                                          <p:attrName>ppt_w</p:attrName>
                                        </p:attrNameLst>
                                      </p:cBhvr>
                                      <p:tavLst>
                                        <p:tav tm="0">
                                          <p:val>
                                            <p:fltVal val="0"/>
                                          </p:val>
                                        </p:tav>
                                        <p:tav tm="100000">
                                          <p:val>
                                            <p:strVal val="#ppt_w"/>
                                          </p:val>
                                        </p:tav>
                                      </p:tavLst>
                                    </p:anim>
                                    <p:anim calcmode="lin" valueType="num">
                                      <p:cBhvr>
                                        <p:cTn dur="500" fill="hold" id="46"/>
                                        <p:tgtEl>
                                          <p:spTgt spid="10"/>
                                        </p:tgtEl>
                                        <p:attrNameLst>
                                          <p:attrName>ppt_h</p:attrName>
                                        </p:attrNameLst>
                                      </p:cBhvr>
                                      <p:tavLst>
                                        <p:tav tm="0">
                                          <p:val>
                                            <p:fltVal val="0"/>
                                          </p:val>
                                        </p:tav>
                                        <p:tav tm="100000">
                                          <p:val>
                                            <p:strVal val="#ppt_h"/>
                                          </p:val>
                                        </p:tav>
                                      </p:tavLst>
                                    </p:anim>
                                    <p:animEffect filter="fade" transition="in">
                                      <p:cBhvr>
                                        <p:cTn dur="500" id="47"/>
                                        <p:tgtEl>
                                          <p:spTgt spid="10"/>
                                        </p:tgtEl>
                                      </p:cBhvr>
                                    </p:animEffect>
                                  </p:childTnLst>
                                </p:cTn>
                              </p:par>
                            </p:childTnLst>
                          </p:cTn>
                        </p:par>
                      </p:childTnLst>
                    </p:cTn>
                  </p:par>
                  <p:par>
                    <p:cTn fill="hold" id="48" nodeType="clickPar">
                      <p:stCondLst>
                        <p:cond delay="indefinite"/>
                      </p:stCondLst>
                      <p:childTnLst>
                        <p:par>
                          <p:cTn fill="hold" id="49" nodeType="afterGroup">
                            <p:stCondLst>
                              <p:cond delay="0"/>
                            </p:stCondLst>
                            <p:childTnLst>
                              <p:par>
                                <p:cTn fill="hold" id="50" nodeType="clickEffect" presetClass="entr" presetID="22" presetSubtype="2">
                                  <p:stCondLst>
                                    <p:cond delay="0"/>
                                  </p:stCondLst>
                                  <p:childTnLst>
                                    <p:set>
                                      <p:cBhvr>
                                        <p:cTn dur="1" fill="hold" id="51">
                                          <p:stCondLst>
                                            <p:cond delay="0"/>
                                          </p:stCondLst>
                                        </p:cTn>
                                        <p:tgtEl>
                                          <p:spTgt spid="19"/>
                                        </p:tgtEl>
                                        <p:attrNameLst>
                                          <p:attrName>style.visibility</p:attrName>
                                        </p:attrNameLst>
                                      </p:cBhvr>
                                      <p:to>
                                        <p:strVal val="visible"/>
                                      </p:to>
                                    </p:set>
                                    <p:animEffect filter="wipe(right)" transition="in">
                                      <p:cBhvr>
                                        <p:cTn dur="500" id="52"/>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P grpId="0" spid="25"/>
      <p:bldP grpId="0" spid="3"/>
      <p:bldP grpId="0" spid="26"/>
      <p:bldP grpId="0" spid="27"/>
      <p:bldP grpId="0" spid="16"/>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97" name="TextBox 38"/>
          <p:cNvSpPr txBox="1"/>
          <p:nvPr/>
        </p:nvSpPr>
        <p:spPr>
          <a:xfrm>
            <a:off x="3962400" y="2076211"/>
            <a:ext cx="4191000" cy="1828800"/>
          </a:xfrm>
          <a:prstGeom prst="rect">
            <a:avLst/>
          </a:prstGeom>
          <a:noFill/>
        </p:spPr>
        <p:txBody>
          <a:bodyPr bIns="0" lIns="0" rIns="0" rtlCol="0" tIns="0" wrap="square">
            <a:spAutoFit/>
          </a:bodyPr>
          <a:lstStyle>
            <a:defPPr>
              <a:defRPr lang="zh-CN"/>
            </a:defPPr>
            <a:lvl1pPr algn="just">
              <a:lnSpc>
                <a:spcPts val="1400"/>
              </a:lnSpc>
              <a:defRPr sz="1000">
                <a:solidFill>
                  <a:schemeClr val="tx1">
                    <a:lumMod val="65000"/>
                    <a:lumOff val="35000"/>
                  </a:schemeClr>
                </a:solidFill>
                <a:latin charset="-122" pitchFamily="34" typeface="微软雅黑"/>
                <a:ea charset="-122" pitchFamily="34" typeface="微软雅黑"/>
              </a:defRPr>
            </a:lvl1pPr>
          </a:lstStyle>
          <a:p>
            <a:pPr algn="l">
              <a:lnSpc>
                <a:spcPct val="200000"/>
              </a:lnSpc>
            </a:pPr>
            <a:r>
              <a:rPr altLang="en-US" lang="zh-CN" sz="1200">
                <a:solidFill>
                  <a:schemeClr val="tx1">
                    <a:lumMod val="75000"/>
                    <a:lumOff val="25000"/>
                  </a:schemeClr>
                </a:solidFill>
              </a:rPr>
              <a:t>一般指：足月儿出生3天内全血血糖&lt;1．67mmol／L（30mg／dl）； 3天后＜2．2mmol／L（40mg／dl）低体重儿出生3天内&lt;1．1mmol／L（20mg／dl）；1周后&lt;2．2mmol／L（40mg／dl）为低血糖；目前认为凡全血血糖&lt;2.2mmol／L（40mg／dl）可诊断为新生儿低血糖</a:t>
            </a:r>
          </a:p>
        </p:txBody>
      </p:sp>
      <p:sp>
        <p:nvSpPr>
          <p:cNvPr id="98" name="TextBox 39"/>
          <p:cNvSpPr txBox="1"/>
          <p:nvPr/>
        </p:nvSpPr>
        <p:spPr>
          <a:xfrm>
            <a:off x="3962400" y="1614546"/>
            <a:ext cx="4114800" cy="457200"/>
          </a:xfrm>
          <a:prstGeom prst="rect">
            <a:avLst/>
          </a:prstGeom>
          <a:solidFill>
            <a:schemeClr val="accent1"/>
          </a:solidFill>
        </p:spPr>
        <p:txBody>
          <a:bodyPr rtlCol="0" wrap="square">
            <a:spAutoFit/>
          </a:bodyPr>
          <a:lstStyle/>
          <a:p>
            <a:pPr algn="ctr"/>
            <a:r>
              <a:rPr altLang="en-US" b="1" lang="zh-CN" sz="2400">
                <a:solidFill>
                  <a:schemeClr val="bg1"/>
                </a:solidFill>
                <a:latin charset="-122" pitchFamily="34" typeface="微软雅黑"/>
                <a:ea charset="-122" pitchFamily="34" typeface="微软雅黑"/>
              </a:rPr>
              <a:t>新生儿低血糖症</a:t>
            </a: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789498" y="1504950"/>
            <a:ext cx="2868102" cy="2510019"/>
          </a:xfrm>
          <a:prstGeom prst="rect">
            <a:avLst/>
          </a:prstGeom>
        </p:spPr>
      </p:pic>
    </p:spTree>
    <p:extLst>
      <p:ext uri="{BB962C8B-B14F-4D97-AF65-F5344CB8AC3E}">
        <p14:creationId val="4287316803"/>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ppt_x"/>
                                          </p:val>
                                        </p:tav>
                                        <p:tav tm="100000">
                                          <p:val>
                                            <p:strVal val="#ppt_x"/>
                                          </p:val>
                                        </p:tav>
                                      </p:tavLst>
                                    </p:anim>
                                    <p:anim calcmode="lin" valueType="num">
                                      <p:cBhvr additive="base">
                                        <p:cTn dur="500" fill="hold" id="8"/>
                                        <p:tgtEl>
                                          <p:spTgt spid="2"/>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53" presetSubtype="0">
                                  <p:stCondLst>
                                    <p:cond delay="0"/>
                                  </p:stCondLst>
                                  <p:childTnLst>
                                    <p:set>
                                      <p:cBhvr>
                                        <p:cTn dur="1" fill="hold" id="12">
                                          <p:stCondLst>
                                            <p:cond delay="0"/>
                                          </p:stCondLst>
                                        </p:cTn>
                                        <p:tgtEl>
                                          <p:spTgt spid="98"/>
                                        </p:tgtEl>
                                        <p:attrNameLst>
                                          <p:attrName>style.visibility</p:attrName>
                                        </p:attrNameLst>
                                      </p:cBhvr>
                                      <p:to>
                                        <p:strVal val="visible"/>
                                      </p:to>
                                    </p:set>
                                    <p:anim calcmode="lin" valueType="num">
                                      <p:cBhvr>
                                        <p:cTn dur="500" fill="hold" id="13"/>
                                        <p:tgtEl>
                                          <p:spTgt spid="98"/>
                                        </p:tgtEl>
                                        <p:attrNameLst>
                                          <p:attrName>ppt_w</p:attrName>
                                        </p:attrNameLst>
                                      </p:cBhvr>
                                      <p:tavLst>
                                        <p:tav tm="0">
                                          <p:val>
                                            <p:fltVal val="0"/>
                                          </p:val>
                                        </p:tav>
                                        <p:tav tm="100000">
                                          <p:val>
                                            <p:strVal val="#ppt_w"/>
                                          </p:val>
                                        </p:tav>
                                      </p:tavLst>
                                    </p:anim>
                                    <p:anim calcmode="lin" valueType="num">
                                      <p:cBhvr>
                                        <p:cTn dur="500" fill="hold" id="14"/>
                                        <p:tgtEl>
                                          <p:spTgt spid="98"/>
                                        </p:tgtEl>
                                        <p:attrNameLst>
                                          <p:attrName>ppt_h</p:attrName>
                                        </p:attrNameLst>
                                      </p:cBhvr>
                                      <p:tavLst>
                                        <p:tav tm="0">
                                          <p:val>
                                            <p:fltVal val="0"/>
                                          </p:val>
                                        </p:tav>
                                        <p:tav tm="100000">
                                          <p:val>
                                            <p:strVal val="#ppt_h"/>
                                          </p:val>
                                        </p:tav>
                                      </p:tavLst>
                                    </p:anim>
                                    <p:animEffect filter="fade" transition="in">
                                      <p:cBhvr>
                                        <p:cTn dur="500" id="15"/>
                                        <p:tgtEl>
                                          <p:spTgt spid="98"/>
                                        </p:tgtEl>
                                      </p:cBhvr>
                                    </p:animEffect>
                                  </p:childTnLst>
                                </p:cTn>
                              </p:par>
                            </p:childTnLst>
                          </p:cTn>
                        </p:par>
                      </p:childTnLst>
                    </p:cTn>
                  </p:par>
                  <p:par>
                    <p:cTn fill="hold" id="16" nodeType="clickPar">
                      <p:stCondLst>
                        <p:cond delay="indefinite"/>
                      </p:stCondLst>
                      <p:childTnLst>
                        <p:par>
                          <p:cTn fill="hold" id="17" nodeType="afterGroup">
                            <p:stCondLst>
                              <p:cond delay="0"/>
                            </p:stCondLst>
                            <p:childTnLst>
                              <p:par>
                                <p:cTn fill="hold" grpId="0" id="18" nodeType="clickEffect" presetClass="entr" presetID="22" presetSubtype="1">
                                  <p:stCondLst>
                                    <p:cond delay="0"/>
                                  </p:stCondLst>
                                  <p:childTnLst>
                                    <p:set>
                                      <p:cBhvr>
                                        <p:cTn dur="1" fill="hold" id="19">
                                          <p:stCondLst>
                                            <p:cond delay="0"/>
                                          </p:stCondLst>
                                        </p:cTn>
                                        <p:tgtEl>
                                          <p:spTgt spid="97"/>
                                        </p:tgtEl>
                                        <p:attrNameLst>
                                          <p:attrName>style.visibility</p:attrName>
                                        </p:attrNameLst>
                                      </p:cBhvr>
                                      <p:to>
                                        <p:strVal val="visible"/>
                                      </p:to>
                                    </p:set>
                                    <p:animEffect filter="wipe(up)" transition="in">
                                      <p:cBhvr>
                                        <p:cTn dur="500" id="20"/>
                                        <p:tgtEl>
                                          <p:spTgt spid="9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7"/>
      <p:bldP grpId="0" spid="98"/>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3" name="矩形 12"/>
          <p:cNvSpPr/>
          <p:nvPr/>
        </p:nvSpPr>
        <p:spPr>
          <a:xfrm>
            <a:off x="1202267" y="1503142"/>
            <a:ext cx="6874933" cy="39502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p>
        </p:txBody>
      </p:sp>
      <p:sp>
        <p:nvSpPr>
          <p:cNvPr id="15" name="矩形 14"/>
          <p:cNvSpPr/>
          <p:nvPr/>
        </p:nvSpPr>
        <p:spPr>
          <a:xfrm>
            <a:off x="3800407" y="1538481"/>
            <a:ext cx="1733749" cy="365760"/>
          </a:xfrm>
          <a:prstGeom prst="rect">
            <a:avLst/>
          </a:prstGeom>
        </p:spPr>
        <p:txBody>
          <a:bodyPr wrap="square">
            <a:spAutoFit/>
            <a:scene3d>
              <a:camera prst="orthographicFront"/>
              <a:lightRig dir="t" rig="threePt">
                <a:rot lat="0" lon="0" rev="0"/>
              </a:lightRig>
            </a:scene3d>
            <a:sp3d contourW="12700"/>
          </a:bodyPr>
          <a:lstStyle/>
          <a:p>
            <a:r>
              <a:rPr altLang="en-US" b="1" lang="zh-CN" smtClean="0">
                <a:solidFill>
                  <a:schemeClr val="bg1"/>
                </a:solidFill>
                <a:latin charset="0" panose="020b0502020202020204" pitchFamily="34" typeface="Century Gothic"/>
                <a:ea charset="-122" pitchFamily="34" typeface="微软雅黑"/>
              </a:rPr>
              <a:t>新生儿低血糖</a:t>
            </a:r>
          </a:p>
        </p:txBody>
      </p:sp>
      <p:sp>
        <p:nvSpPr>
          <p:cNvPr id="17" name="矩形 16"/>
          <p:cNvSpPr/>
          <p:nvPr/>
        </p:nvSpPr>
        <p:spPr>
          <a:xfrm>
            <a:off x="1066800" y="2026221"/>
            <a:ext cx="4151455" cy="1920240"/>
          </a:xfrm>
          <a:prstGeom prst="rect">
            <a:avLst/>
          </a:prstGeom>
        </p:spPr>
        <p:txBody>
          <a:bodyPr wrap="square">
            <a:spAutoFit/>
            <a:scene3d>
              <a:camera prst="orthographicFront"/>
              <a:lightRig dir="t" rig="threePt">
                <a:rot lat="0" lon="0" rev="0"/>
              </a:lightRig>
            </a:scene3d>
            <a:sp3d contourW="12700"/>
          </a:bodyPr>
          <a:lstStyle/>
          <a:p>
            <a:pPr>
              <a:lnSpc>
                <a:spcPct val="200000"/>
              </a:lnSpc>
            </a:pPr>
            <a:r>
              <a:rPr altLang="zh-CN" lang="en-US" sz="1200">
                <a:solidFill>
                  <a:schemeClr val="tx1">
                    <a:lumMod val="85000"/>
                    <a:lumOff val="15000"/>
                  </a:schemeClr>
                </a:solidFill>
                <a:latin typeface="+mn-ea"/>
              </a:rPr>
              <a:t>(1)胰岛素依赖型糖尿病或妊娠糖尿病母亲的新生儿</a:t>
            </a:r>
          </a:p>
          <a:p>
            <a:pPr>
              <a:lnSpc>
                <a:spcPct val="200000"/>
              </a:lnSpc>
            </a:pPr>
            <a:r>
              <a:rPr altLang="zh-CN" lang="en-US" sz="1200">
                <a:solidFill>
                  <a:schemeClr val="tx1">
                    <a:lumMod val="85000"/>
                    <a:lumOff val="15000"/>
                  </a:schemeClr>
                </a:solidFill>
                <a:latin typeface="+mn-ea"/>
              </a:rPr>
              <a:t>(2)出生体质量&gt; 4 kg 或&lt;2 kg的新生儿</a:t>
            </a:r>
          </a:p>
          <a:p>
            <a:pPr>
              <a:lnSpc>
                <a:spcPct val="200000"/>
              </a:lnSpc>
            </a:pPr>
            <a:r>
              <a:rPr altLang="zh-CN" lang="en-US" sz="1200">
                <a:solidFill>
                  <a:schemeClr val="tx1">
                    <a:lumMod val="85000"/>
                    <a:lumOff val="15000"/>
                  </a:schemeClr>
                </a:solidFill>
                <a:latin typeface="+mn-ea"/>
              </a:rPr>
              <a:t>(3)大于胎龄儿、小于胎龄儿或宫内生长受限新生儿</a:t>
            </a:r>
          </a:p>
          <a:p>
            <a:pPr>
              <a:lnSpc>
                <a:spcPct val="200000"/>
              </a:lnSpc>
            </a:pPr>
            <a:r>
              <a:rPr altLang="zh-CN" lang="en-US" sz="1200">
                <a:solidFill>
                  <a:schemeClr val="tx1">
                    <a:lumMod val="85000"/>
                    <a:lumOff val="15000"/>
                  </a:schemeClr>
                </a:solidFill>
                <a:latin typeface="+mn-ea"/>
              </a:rPr>
              <a:t>(4)胎龄&lt; 37周早产儿</a:t>
            </a:r>
          </a:p>
          <a:p>
            <a:pPr>
              <a:lnSpc>
                <a:spcPct val="200000"/>
              </a:lnSpc>
            </a:pPr>
            <a:r>
              <a:rPr altLang="zh-CN" lang="en-US" sz="1200">
                <a:solidFill>
                  <a:schemeClr val="tx1">
                    <a:lumMod val="85000"/>
                    <a:lumOff val="15000"/>
                  </a:schemeClr>
                </a:solidFill>
                <a:latin typeface="+mn-ea"/>
              </a:rPr>
              <a:t>(5)可疑败血症新生儿,或疑有绒毛膜羊膜炎母亲的新生儿</a:t>
            </a: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5181600" y="1831613"/>
            <a:ext cx="2863256" cy="2340337"/>
          </a:xfrm>
          <a:prstGeom prst="rect">
            <a:avLst/>
          </a:prstGeom>
        </p:spPr>
      </p:pic>
    </p:spTree>
    <p:extLst>
      <p:ext uri="{BB962C8B-B14F-4D97-AF65-F5344CB8AC3E}">
        <p14:creationId val="2126268110"/>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13"/>
                                        </p:tgtEl>
                                        <p:attrNameLst>
                                          <p:attrName>style.visibility</p:attrName>
                                        </p:attrNameLst>
                                      </p:cBhvr>
                                      <p:to>
                                        <p:strVal val="visible"/>
                                      </p:to>
                                    </p:set>
                                    <p:anim calcmode="lin" valueType="num">
                                      <p:cBhvr>
                                        <p:cTn dur="500" fill="hold" id="7"/>
                                        <p:tgtEl>
                                          <p:spTgt spid="13"/>
                                        </p:tgtEl>
                                        <p:attrNameLst>
                                          <p:attrName>ppt_w</p:attrName>
                                        </p:attrNameLst>
                                      </p:cBhvr>
                                      <p:tavLst>
                                        <p:tav tm="0">
                                          <p:val>
                                            <p:fltVal val="0"/>
                                          </p:val>
                                        </p:tav>
                                        <p:tav tm="100000">
                                          <p:val>
                                            <p:strVal val="#ppt_w"/>
                                          </p:val>
                                        </p:tav>
                                      </p:tavLst>
                                    </p:anim>
                                    <p:anim calcmode="lin" valueType="num">
                                      <p:cBhvr>
                                        <p:cTn dur="500" fill="hold" id="8"/>
                                        <p:tgtEl>
                                          <p:spTgt spid="13"/>
                                        </p:tgtEl>
                                        <p:attrNameLst>
                                          <p:attrName>ppt_h</p:attrName>
                                        </p:attrNameLst>
                                      </p:cBhvr>
                                      <p:tavLst>
                                        <p:tav tm="0">
                                          <p:val>
                                            <p:fltVal val="0"/>
                                          </p:val>
                                        </p:tav>
                                        <p:tav tm="100000">
                                          <p:val>
                                            <p:strVal val="#ppt_h"/>
                                          </p:val>
                                        </p:tav>
                                      </p:tavLst>
                                    </p:anim>
                                    <p:animEffect filter="fade" transition="in">
                                      <p:cBhvr>
                                        <p:cTn dur="500" id="9"/>
                                        <p:tgtEl>
                                          <p:spTgt spid="13"/>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15"/>
                                        </p:tgtEl>
                                        <p:attrNameLst>
                                          <p:attrName>style.visibility</p:attrName>
                                        </p:attrNameLst>
                                      </p:cBhvr>
                                      <p:to>
                                        <p:strVal val="visible"/>
                                      </p:to>
                                    </p:set>
                                    <p:anim calcmode="lin" valueType="num">
                                      <p:cBhvr>
                                        <p:cTn dur="500" fill="hold" id="12"/>
                                        <p:tgtEl>
                                          <p:spTgt spid="15"/>
                                        </p:tgtEl>
                                        <p:attrNameLst>
                                          <p:attrName>ppt_w</p:attrName>
                                        </p:attrNameLst>
                                      </p:cBhvr>
                                      <p:tavLst>
                                        <p:tav tm="0">
                                          <p:val>
                                            <p:fltVal val="0"/>
                                          </p:val>
                                        </p:tav>
                                        <p:tav tm="100000">
                                          <p:val>
                                            <p:strVal val="#ppt_w"/>
                                          </p:val>
                                        </p:tav>
                                      </p:tavLst>
                                    </p:anim>
                                    <p:anim calcmode="lin" valueType="num">
                                      <p:cBhvr>
                                        <p:cTn dur="500" fill="hold" id="13"/>
                                        <p:tgtEl>
                                          <p:spTgt spid="15"/>
                                        </p:tgtEl>
                                        <p:attrNameLst>
                                          <p:attrName>ppt_h</p:attrName>
                                        </p:attrNameLst>
                                      </p:cBhvr>
                                      <p:tavLst>
                                        <p:tav tm="0">
                                          <p:val>
                                            <p:fltVal val="0"/>
                                          </p:val>
                                        </p:tav>
                                        <p:tav tm="100000">
                                          <p:val>
                                            <p:strVal val="#ppt_h"/>
                                          </p:val>
                                        </p:tav>
                                      </p:tavLst>
                                    </p:anim>
                                    <p:animEffect filter="fade" transition="in">
                                      <p:cBhvr>
                                        <p:cTn dur="500" id="14"/>
                                        <p:tgtEl>
                                          <p:spTgt spid="15"/>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22" presetSubtype="8">
                                  <p:stCondLst>
                                    <p:cond delay="0"/>
                                  </p:stCondLst>
                                  <p:childTnLst>
                                    <p:set>
                                      <p:cBhvr>
                                        <p:cTn dur="1" fill="hold" id="18">
                                          <p:stCondLst>
                                            <p:cond delay="0"/>
                                          </p:stCondLst>
                                        </p:cTn>
                                        <p:tgtEl>
                                          <p:spTgt spid="17"/>
                                        </p:tgtEl>
                                        <p:attrNameLst>
                                          <p:attrName>style.visibility</p:attrName>
                                        </p:attrNameLst>
                                      </p:cBhvr>
                                      <p:to>
                                        <p:strVal val="visible"/>
                                      </p:to>
                                    </p:set>
                                    <p:animEffect filter="wipe(left)" transition="in">
                                      <p:cBhvr>
                                        <p:cTn dur="500" id="19"/>
                                        <p:tgtEl>
                                          <p:spTgt spid="17"/>
                                        </p:tgtEl>
                                      </p:cBhvr>
                                    </p:animEffect>
                                  </p:childTnLst>
                                </p:cTn>
                              </p:par>
                            </p:childTnLst>
                          </p:cTn>
                        </p:par>
                      </p:childTnLst>
                    </p:cTn>
                  </p:par>
                  <p:par>
                    <p:cTn fill="hold" id="20" nodeType="clickPar">
                      <p:stCondLst>
                        <p:cond delay="indefinite"/>
                      </p:stCondLst>
                      <p:childTnLst>
                        <p:par>
                          <p:cTn fill="hold" id="21" nodeType="afterGroup">
                            <p:stCondLst>
                              <p:cond delay="0"/>
                            </p:stCondLst>
                            <p:childTnLst>
                              <p:par>
                                <p:cTn fill="hold" id="22" nodeType="clickEffect" presetClass="entr" presetID="2" presetSubtype="4">
                                  <p:stCondLst>
                                    <p:cond delay="0"/>
                                  </p:stCondLst>
                                  <p:childTnLst>
                                    <p:set>
                                      <p:cBhvr>
                                        <p:cTn dur="1" fill="hold" id="23">
                                          <p:stCondLst>
                                            <p:cond delay="0"/>
                                          </p:stCondLst>
                                        </p:cTn>
                                        <p:tgtEl>
                                          <p:spTgt spid="2"/>
                                        </p:tgtEl>
                                        <p:attrNameLst>
                                          <p:attrName>style.visibility</p:attrName>
                                        </p:attrNameLst>
                                      </p:cBhvr>
                                      <p:to>
                                        <p:strVal val="visible"/>
                                      </p:to>
                                    </p:set>
                                    <p:anim calcmode="lin" valueType="num">
                                      <p:cBhvr additive="base">
                                        <p:cTn dur="500" fill="hold" id="24"/>
                                        <p:tgtEl>
                                          <p:spTgt spid="2"/>
                                        </p:tgtEl>
                                        <p:attrNameLst>
                                          <p:attrName>ppt_x</p:attrName>
                                        </p:attrNameLst>
                                      </p:cBhvr>
                                      <p:tavLst>
                                        <p:tav tm="0">
                                          <p:val>
                                            <p:strVal val="#ppt_x"/>
                                          </p:val>
                                        </p:tav>
                                        <p:tav tm="100000">
                                          <p:val>
                                            <p:strVal val="#ppt_x"/>
                                          </p:val>
                                        </p:tav>
                                      </p:tavLst>
                                    </p:anim>
                                    <p:anim calcmode="lin" valueType="num">
                                      <p:cBhvr additive="base">
                                        <p:cTn dur="500" fill="hold" id="25"/>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
      <p:bldP grpId="0" spid="15"/>
      <p:bldP grpId="0" spid="17"/>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1339107" y="1504950"/>
            <a:ext cx="1523891" cy="39502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p>
        </p:txBody>
      </p:sp>
      <p:sp>
        <p:nvSpPr>
          <p:cNvPr id="5" name="矩形 4"/>
          <p:cNvSpPr/>
          <p:nvPr/>
        </p:nvSpPr>
        <p:spPr>
          <a:xfrm>
            <a:off x="1517846" y="1561029"/>
            <a:ext cx="1192861" cy="304800"/>
          </a:xfrm>
          <a:prstGeom prst="rect">
            <a:avLst/>
          </a:prstGeom>
        </p:spPr>
        <p:txBody>
          <a:bodyPr wrap="square">
            <a:spAutoFit/>
            <a:scene3d>
              <a:camera prst="orthographicFront"/>
              <a:lightRig dir="t" rig="threePt">
                <a:rot lat="0" lon="0" rev="0"/>
              </a:lightRig>
            </a:scene3d>
            <a:sp3d contourW="12700"/>
          </a:bodyPr>
          <a:lstStyle/>
          <a:p>
            <a:r>
              <a:rPr altLang="en-US" b="1" lang="zh-CN" smtClean="0" sz="1400">
                <a:solidFill>
                  <a:schemeClr val="bg1"/>
                </a:solidFill>
                <a:latin charset="0" panose="020b0502020202020204" pitchFamily="34" typeface="Century Gothic"/>
                <a:ea charset="-122" pitchFamily="34" typeface="微软雅黑"/>
              </a:rPr>
              <a:t>低血糖症状</a:t>
            </a:r>
          </a:p>
        </p:txBody>
      </p:sp>
      <p:sp>
        <p:nvSpPr>
          <p:cNvPr id="6" name="矩形 5"/>
          <p:cNvSpPr/>
          <p:nvPr/>
        </p:nvSpPr>
        <p:spPr>
          <a:xfrm>
            <a:off x="1394441" y="2177877"/>
            <a:ext cx="1329466" cy="1737360"/>
          </a:xfrm>
          <a:prstGeom prst="rect">
            <a:avLst/>
          </a:prstGeom>
        </p:spPr>
        <p:txBody>
          <a:bodyPr wrap="square">
            <a:spAutoFit/>
            <a:scene3d>
              <a:camera prst="orthographicFront"/>
              <a:lightRig dir="t" rig="threePt">
                <a:rot lat="0" lon="0" rev="0"/>
              </a:lightRig>
            </a:scene3d>
            <a:sp3d contourW="12700"/>
          </a:bodyPr>
          <a:lstStyle/>
          <a:p>
            <a:pPr algn="ctr">
              <a:lnSpc>
                <a:spcPct val="150000"/>
              </a:lnSpc>
            </a:pPr>
            <a:r>
              <a:rPr altLang="en-US" lang="zh-CN" smtClean="0" sz="1200">
                <a:solidFill>
                  <a:schemeClr val="tx1">
                    <a:lumMod val="85000"/>
                    <a:lumOff val="15000"/>
                  </a:schemeClr>
                </a:solidFill>
                <a:latin charset="0" panose="020b0502020202020204" pitchFamily="34" typeface="Century Gothic"/>
                <a:ea charset="-122" pitchFamily="34" typeface="微软雅黑"/>
              </a:rPr>
              <a:t>具有低血糖症状的新生儿</a:t>
            </a:r>
          </a:p>
          <a:p>
            <a:pPr algn="ctr">
              <a:lnSpc>
                <a:spcPct val="150000"/>
              </a:lnSpc>
            </a:pPr>
            <a:r>
              <a:rPr altLang="en-US" lang="zh-CN" smtClean="0" sz="1200">
                <a:solidFill>
                  <a:schemeClr val="tx1">
                    <a:lumMod val="85000"/>
                    <a:lumOff val="15000"/>
                  </a:schemeClr>
                </a:solidFill>
                <a:latin charset="0" panose="020b0502020202020204" pitchFamily="34" typeface="Century Gothic"/>
                <a:ea charset="-122" pitchFamily="34" typeface="微软雅黑"/>
              </a:rPr>
              <a:t>(激惹、呼吸急促、喂养困难、呼吸暂停、体温不稳定</a:t>
            </a:r>
          </a:p>
        </p:txBody>
      </p:sp>
      <p:sp>
        <p:nvSpPr>
          <p:cNvPr id="7" name="矩形 6"/>
          <p:cNvSpPr/>
          <p:nvPr/>
        </p:nvSpPr>
        <p:spPr>
          <a:xfrm>
            <a:off x="3756075" y="1525153"/>
            <a:ext cx="1523891" cy="39502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p>
        </p:txBody>
      </p:sp>
      <p:sp>
        <p:nvSpPr>
          <p:cNvPr id="8" name="矩形 7"/>
          <p:cNvSpPr/>
          <p:nvPr/>
        </p:nvSpPr>
        <p:spPr>
          <a:xfrm>
            <a:off x="3853707" y="1581150"/>
            <a:ext cx="1414625" cy="304800"/>
          </a:xfrm>
          <a:prstGeom prst="rect">
            <a:avLst/>
          </a:prstGeom>
        </p:spPr>
        <p:txBody>
          <a:bodyPr wrap="square">
            <a:spAutoFit/>
            <a:scene3d>
              <a:camera prst="orthographicFront"/>
              <a:lightRig dir="t" rig="threePt">
                <a:rot lat="0" lon="0" rev="0"/>
              </a:lightRig>
            </a:scene3d>
            <a:sp3d contourW="12700"/>
          </a:bodyPr>
          <a:lstStyle/>
          <a:p>
            <a:r>
              <a:rPr altLang="en-US" b="1" lang="zh-CN" sz="1400">
                <a:solidFill>
                  <a:schemeClr val="bg1"/>
                </a:solidFill>
                <a:latin charset="0" panose="020b0502020202020204" pitchFamily="34" typeface="Century Gothic"/>
                <a:ea charset="-122" pitchFamily="34" typeface="微软雅黑"/>
              </a:rPr>
              <a:t>围生期窘迫史</a:t>
            </a:r>
          </a:p>
        </p:txBody>
      </p:sp>
      <p:sp>
        <p:nvSpPr>
          <p:cNvPr id="9" name="矩形 8"/>
          <p:cNvSpPr/>
          <p:nvPr/>
        </p:nvSpPr>
        <p:spPr>
          <a:xfrm>
            <a:off x="3853707" y="2210953"/>
            <a:ext cx="1427099" cy="1737360"/>
          </a:xfrm>
          <a:prstGeom prst="rect">
            <a:avLst/>
          </a:prstGeom>
        </p:spPr>
        <p:txBody>
          <a:bodyPr wrap="square">
            <a:spAutoFit/>
            <a:scene3d>
              <a:camera prst="orthographicFront"/>
              <a:lightRig dir="t" rig="threePt">
                <a:rot lat="0" lon="0" rev="0"/>
              </a:lightRig>
            </a:scene3d>
            <a:sp3d contourW="12700"/>
          </a:bodyPr>
          <a:lstStyle/>
          <a:p>
            <a:pPr>
              <a:lnSpc>
                <a:spcPct val="150000"/>
              </a:lnSpc>
            </a:pPr>
            <a:r>
              <a:rPr altLang="en-US" lang="zh-CN" smtClean="0" sz="1200">
                <a:solidFill>
                  <a:schemeClr val="tx1">
                    <a:lumMod val="85000"/>
                    <a:lumOff val="15000"/>
                  </a:schemeClr>
                </a:solidFill>
                <a:latin charset="0" panose="020b0502020202020204" pitchFamily="34" typeface="Century Gothic"/>
                <a:ea charset="-122" pitchFamily="34" typeface="微软雅黑"/>
              </a:rPr>
              <a:t>有明显围生期窘迫史或5 min Apgar评分&lt; 5分的新生儿,应用平喘药特布他林或β2受体阻滞剂母亲的新生儿</a:t>
            </a:r>
          </a:p>
        </p:txBody>
      </p:sp>
      <p:sp>
        <p:nvSpPr>
          <p:cNvPr id="10" name="矩形 9"/>
          <p:cNvSpPr/>
          <p:nvPr/>
        </p:nvSpPr>
        <p:spPr>
          <a:xfrm>
            <a:off x="6076707" y="1525153"/>
            <a:ext cx="1523891" cy="39502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p>
        </p:txBody>
      </p:sp>
      <p:sp>
        <p:nvSpPr>
          <p:cNvPr id="11" name="矩形 10"/>
          <p:cNvSpPr/>
          <p:nvPr/>
        </p:nvSpPr>
        <p:spPr>
          <a:xfrm>
            <a:off x="6042751" y="1578173"/>
            <a:ext cx="1620957" cy="304800"/>
          </a:xfrm>
          <a:prstGeom prst="rect">
            <a:avLst/>
          </a:prstGeom>
        </p:spPr>
        <p:txBody>
          <a:bodyPr wrap="square">
            <a:spAutoFit/>
            <a:scene3d>
              <a:camera prst="orthographicFront"/>
              <a:lightRig dir="t" rig="threePt">
                <a:rot lat="0" lon="0" rev="0"/>
              </a:lightRig>
            </a:scene3d>
            <a:sp3d contourW="12700"/>
          </a:bodyPr>
          <a:lstStyle/>
          <a:p>
            <a:r>
              <a:rPr altLang="en-US" b="1" lang="zh-CN" sz="1400">
                <a:solidFill>
                  <a:schemeClr val="bg1"/>
                </a:solidFill>
                <a:latin charset="0" panose="020b0502020202020204" pitchFamily="34" typeface="Century Gothic"/>
                <a:ea charset="-122" pitchFamily="34" typeface="微软雅黑"/>
              </a:rPr>
              <a:t>先天性代谢性疾病</a:t>
            </a:r>
          </a:p>
        </p:txBody>
      </p:sp>
      <p:sp>
        <p:nvSpPr>
          <p:cNvPr id="12" name="矩形 11"/>
          <p:cNvSpPr/>
          <p:nvPr/>
        </p:nvSpPr>
        <p:spPr>
          <a:xfrm>
            <a:off x="6152907" y="2190750"/>
            <a:ext cx="1543293" cy="1737360"/>
          </a:xfrm>
          <a:prstGeom prst="rect">
            <a:avLst/>
          </a:prstGeom>
        </p:spPr>
        <p:txBody>
          <a:bodyPr wrap="square">
            <a:spAutoFit/>
            <a:scene3d>
              <a:camera prst="orthographicFront"/>
              <a:lightRig dir="t" rig="threePt">
                <a:rot lat="0" lon="0" rev="0"/>
              </a:lightRig>
            </a:scene3d>
            <a:sp3d contourW="12700"/>
          </a:bodyPr>
          <a:lstStyle/>
          <a:p>
            <a:pPr>
              <a:lnSpc>
                <a:spcPct val="150000"/>
              </a:lnSpc>
            </a:pPr>
            <a:r>
              <a:rPr altLang="en-US" lang="zh-CN" sz="1200">
                <a:solidFill>
                  <a:schemeClr val="tx1">
                    <a:lumMod val="85000"/>
                    <a:lumOff val="15000"/>
                  </a:schemeClr>
                </a:solidFill>
                <a:latin charset="0" panose="020b0502020202020204" pitchFamily="34" typeface="Century Gothic"/>
                <a:ea charset="-122" pitchFamily="34" typeface="微软雅黑"/>
              </a:rPr>
              <a:t>具有肝大、头小畸形、面部及中枢神经系统前中线畸形的新生儿,疑患先天性代谢性疾病新生儿</a:t>
            </a:r>
          </a:p>
        </p:txBody>
      </p:sp>
      <p:sp>
        <p:nvSpPr>
          <p:cNvPr id="2" name="矩形 1"/>
          <p:cNvSpPr/>
          <p:nvPr/>
        </p:nvSpPr>
        <p:spPr>
          <a:xfrm>
            <a:off x="1339107" y="2038350"/>
            <a:ext cx="1523891" cy="2126435"/>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3744441" y="2045515"/>
            <a:ext cx="1523891" cy="2126435"/>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p:cNvSpPr/>
          <p:nvPr/>
        </p:nvSpPr>
        <p:spPr>
          <a:xfrm>
            <a:off x="6075243" y="2038350"/>
            <a:ext cx="1523891" cy="2126435"/>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2000965732"/>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ppt_x"/>
                                          </p:val>
                                        </p:tav>
                                        <p:tav tm="100000">
                                          <p:val>
                                            <p:strVal val="#ppt_x"/>
                                          </p:val>
                                        </p:tav>
                                      </p:tavLst>
                                    </p:anim>
                                    <p:anim calcmode="lin" valueType="num">
                                      <p:cBhvr additive="base">
                                        <p:cTn dur="500" fill="hold" id="8"/>
                                        <p:tgtEl>
                                          <p:spTgt spid="4"/>
                                        </p:tgtEl>
                                        <p:attrNameLst>
                                          <p:attrName>ppt_y</p:attrName>
                                        </p:attrNameLst>
                                      </p:cBhvr>
                                      <p:tavLst>
                                        <p:tav tm="0">
                                          <p:val>
                                            <p:strVal val="1+#ppt_h/2"/>
                                          </p:val>
                                        </p:tav>
                                        <p:tav tm="100000">
                                          <p:val>
                                            <p:strVal val="#ppt_y"/>
                                          </p:val>
                                        </p:tav>
                                      </p:tavLst>
                                    </p:anim>
                                  </p:childTnLst>
                                </p:cTn>
                              </p:par>
                              <p:par>
                                <p:cTn fill="hold" grpId="0" id="9" nodeType="withEffect" presetClass="entr" presetID="2" presetSubtype="4">
                                  <p:stCondLst>
                                    <p:cond delay="0"/>
                                  </p:stCondLst>
                                  <p:childTnLst>
                                    <p:set>
                                      <p:cBhvr>
                                        <p:cTn dur="1" fill="hold" id="10">
                                          <p:stCondLst>
                                            <p:cond delay="0"/>
                                          </p:stCondLst>
                                        </p:cTn>
                                        <p:tgtEl>
                                          <p:spTgt spid="5"/>
                                        </p:tgtEl>
                                        <p:attrNameLst>
                                          <p:attrName>style.visibility</p:attrName>
                                        </p:attrNameLst>
                                      </p:cBhvr>
                                      <p:to>
                                        <p:strVal val="visible"/>
                                      </p:to>
                                    </p:set>
                                    <p:anim calcmode="lin" valueType="num">
                                      <p:cBhvr additive="base">
                                        <p:cTn dur="500" fill="hold" id="11"/>
                                        <p:tgtEl>
                                          <p:spTgt spid="5"/>
                                        </p:tgtEl>
                                        <p:attrNameLst>
                                          <p:attrName>ppt_x</p:attrName>
                                        </p:attrNameLst>
                                      </p:cBhvr>
                                      <p:tavLst>
                                        <p:tav tm="0">
                                          <p:val>
                                            <p:strVal val="#ppt_x"/>
                                          </p:val>
                                        </p:tav>
                                        <p:tav tm="100000">
                                          <p:val>
                                            <p:strVal val="#ppt_x"/>
                                          </p:val>
                                        </p:tav>
                                      </p:tavLst>
                                    </p:anim>
                                    <p:anim calcmode="lin" valueType="num">
                                      <p:cBhvr additive="base">
                                        <p:cTn dur="500" fill="hold" id="12"/>
                                        <p:tgtEl>
                                          <p:spTgt spid="5"/>
                                        </p:tgtEl>
                                        <p:attrNameLst>
                                          <p:attrName>ppt_y</p:attrName>
                                        </p:attrNameLst>
                                      </p:cBhvr>
                                      <p:tavLst>
                                        <p:tav tm="0">
                                          <p:val>
                                            <p:strVal val="1+#ppt_h/2"/>
                                          </p:val>
                                        </p:tav>
                                        <p:tav tm="100000">
                                          <p:val>
                                            <p:strVal val="#ppt_y"/>
                                          </p:val>
                                        </p:tav>
                                      </p:tavLst>
                                    </p:anim>
                                  </p:childTnLst>
                                </p:cTn>
                              </p:par>
                              <p:par>
                                <p:cTn fill="hold" grpId="0" id="13" nodeType="withEffect" presetClass="entr" presetID="2" presetSubtype="4">
                                  <p:stCondLst>
                                    <p:cond delay="0"/>
                                  </p:stCondLst>
                                  <p:childTnLst>
                                    <p:set>
                                      <p:cBhvr>
                                        <p:cTn dur="1" fill="hold" id="14">
                                          <p:stCondLst>
                                            <p:cond delay="0"/>
                                          </p:stCondLst>
                                        </p:cTn>
                                        <p:tgtEl>
                                          <p:spTgt spid="7"/>
                                        </p:tgtEl>
                                        <p:attrNameLst>
                                          <p:attrName>style.visibility</p:attrName>
                                        </p:attrNameLst>
                                      </p:cBhvr>
                                      <p:to>
                                        <p:strVal val="visible"/>
                                      </p:to>
                                    </p:set>
                                    <p:anim calcmode="lin" valueType="num">
                                      <p:cBhvr additive="base">
                                        <p:cTn dur="500" fill="hold" id="15"/>
                                        <p:tgtEl>
                                          <p:spTgt spid="7"/>
                                        </p:tgtEl>
                                        <p:attrNameLst>
                                          <p:attrName>ppt_x</p:attrName>
                                        </p:attrNameLst>
                                      </p:cBhvr>
                                      <p:tavLst>
                                        <p:tav tm="0">
                                          <p:val>
                                            <p:strVal val="#ppt_x"/>
                                          </p:val>
                                        </p:tav>
                                        <p:tav tm="100000">
                                          <p:val>
                                            <p:strVal val="#ppt_x"/>
                                          </p:val>
                                        </p:tav>
                                      </p:tavLst>
                                    </p:anim>
                                    <p:anim calcmode="lin" valueType="num">
                                      <p:cBhvr additive="base">
                                        <p:cTn dur="500" fill="hold" id="16"/>
                                        <p:tgtEl>
                                          <p:spTgt spid="7"/>
                                        </p:tgtEl>
                                        <p:attrNameLst>
                                          <p:attrName>ppt_y</p:attrName>
                                        </p:attrNameLst>
                                      </p:cBhvr>
                                      <p:tavLst>
                                        <p:tav tm="0">
                                          <p:val>
                                            <p:strVal val="1+#ppt_h/2"/>
                                          </p:val>
                                        </p:tav>
                                        <p:tav tm="100000">
                                          <p:val>
                                            <p:strVal val="#ppt_y"/>
                                          </p:val>
                                        </p:tav>
                                      </p:tavLst>
                                    </p:anim>
                                  </p:childTnLst>
                                </p:cTn>
                              </p:par>
                              <p:par>
                                <p:cTn fill="hold" grpId="0" id="17" nodeType="withEffect" presetClass="entr" presetID="2" presetSubtype="4">
                                  <p:stCondLst>
                                    <p:cond delay="0"/>
                                  </p:stCondLst>
                                  <p:childTnLst>
                                    <p:set>
                                      <p:cBhvr>
                                        <p:cTn dur="1" fill="hold" id="18">
                                          <p:stCondLst>
                                            <p:cond delay="0"/>
                                          </p:stCondLst>
                                        </p:cTn>
                                        <p:tgtEl>
                                          <p:spTgt spid="8"/>
                                        </p:tgtEl>
                                        <p:attrNameLst>
                                          <p:attrName>style.visibility</p:attrName>
                                        </p:attrNameLst>
                                      </p:cBhvr>
                                      <p:to>
                                        <p:strVal val="visible"/>
                                      </p:to>
                                    </p:set>
                                    <p:anim calcmode="lin" valueType="num">
                                      <p:cBhvr additive="base">
                                        <p:cTn dur="500" fill="hold" id="19"/>
                                        <p:tgtEl>
                                          <p:spTgt spid="8"/>
                                        </p:tgtEl>
                                        <p:attrNameLst>
                                          <p:attrName>ppt_x</p:attrName>
                                        </p:attrNameLst>
                                      </p:cBhvr>
                                      <p:tavLst>
                                        <p:tav tm="0">
                                          <p:val>
                                            <p:strVal val="#ppt_x"/>
                                          </p:val>
                                        </p:tav>
                                        <p:tav tm="100000">
                                          <p:val>
                                            <p:strVal val="#ppt_x"/>
                                          </p:val>
                                        </p:tav>
                                      </p:tavLst>
                                    </p:anim>
                                    <p:anim calcmode="lin" valueType="num">
                                      <p:cBhvr additive="base">
                                        <p:cTn dur="500" fill="hold" id="20"/>
                                        <p:tgtEl>
                                          <p:spTgt spid="8"/>
                                        </p:tgtEl>
                                        <p:attrNameLst>
                                          <p:attrName>ppt_y</p:attrName>
                                        </p:attrNameLst>
                                      </p:cBhvr>
                                      <p:tavLst>
                                        <p:tav tm="0">
                                          <p:val>
                                            <p:strVal val="1+#ppt_h/2"/>
                                          </p:val>
                                        </p:tav>
                                        <p:tav tm="100000">
                                          <p:val>
                                            <p:strVal val="#ppt_y"/>
                                          </p:val>
                                        </p:tav>
                                      </p:tavLst>
                                    </p:anim>
                                  </p:childTnLst>
                                </p:cTn>
                              </p:par>
                              <p:par>
                                <p:cTn fill="hold" grpId="0" id="21" nodeType="withEffect" presetClass="entr" presetID="2" presetSubtype="4">
                                  <p:stCondLst>
                                    <p:cond delay="0"/>
                                  </p:stCondLst>
                                  <p:childTnLst>
                                    <p:set>
                                      <p:cBhvr>
                                        <p:cTn dur="1" fill="hold" id="22">
                                          <p:stCondLst>
                                            <p:cond delay="0"/>
                                          </p:stCondLst>
                                        </p:cTn>
                                        <p:tgtEl>
                                          <p:spTgt spid="10"/>
                                        </p:tgtEl>
                                        <p:attrNameLst>
                                          <p:attrName>style.visibility</p:attrName>
                                        </p:attrNameLst>
                                      </p:cBhvr>
                                      <p:to>
                                        <p:strVal val="visible"/>
                                      </p:to>
                                    </p:set>
                                    <p:anim calcmode="lin" valueType="num">
                                      <p:cBhvr additive="base">
                                        <p:cTn dur="500" fill="hold" id="23"/>
                                        <p:tgtEl>
                                          <p:spTgt spid="10"/>
                                        </p:tgtEl>
                                        <p:attrNameLst>
                                          <p:attrName>ppt_x</p:attrName>
                                        </p:attrNameLst>
                                      </p:cBhvr>
                                      <p:tavLst>
                                        <p:tav tm="0">
                                          <p:val>
                                            <p:strVal val="#ppt_x"/>
                                          </p:val>
                                        </p:tav>
                                        <p:tav tm="100000">
                                          <p:val>
                                            <p:strVal val="#ppt_x"/>
                                          </p:val>
                                        </p:tav>
                                      </p:tavLst>
                                    </p:anim>
                                    <p:anim calcmode="lin" valueType="num">
                                      <p:cBhvr additive="base">
                                        <p:cTn dur="500" fill="hold" id="24"/>
                                        <p:tgtEl>
                                          <p:spTgt spid="10"/>
                                        </p:tgtEl>
                                        <p:attrNameLst>
                                          <p:attrName>ppt_y</p:attrName>
                                        </p:attrNameLst>
                                      </p:cBhvr>
                                      <p:tavLst>
                                        <p:tav tm="0">
                                          <p:val>
                                            <p:strVal val="1+#ppt_h/2"/>
                                          </p:val>
                                        </p:tav>
                                        <p:tav tm="100000">
                                          <p:val>
                                            <p:strVal val="#ppt_y"/>
                                          </p:val>
                                        </p:tav>
                                      </p:tavLst>
                                    </p:anim>
                                  </p:childTnLst>
                                </p:cTn>
                              </p:par>
                              <p:par>
                                <p:cTn fill="hold" grpId="0" id="25" nodeType="withEffect" presetClass="entr" presetID="2" presetSubtype="4">
                                  <p:stCondLst>
                                    <p:cond delay="0"/>
                                  </p:stCondLst>
                                  <p:childTnLst>
                                    <p:set>
                                      <p:cBhvr>
                                        <p:cTn dur="1" fill="hold" id="26">
                                          <p:stCondLst>
                                            <p:cond delay="0"/>
                                          </p:stCondLst>
                                        </p:cTn>
                                        <p:tgtEl>
                                          <p:spTgt spid="11"/>
                                        </p:tgtEl>
                                        <p:attrNameLst>
                                          <p:attrName>style.visibility</p:attrName>
                                        </p:attrNameLst>
                                      </p:cBhvr>
                                      <p:to>
                                        <p:strVal val="visible"/>
                                      </p:to>
                                    </p:set>
                                    <p:anim calcmode="lin" valueType="num">
                                      <p:cBhvr additive="base">
                                        <p:cTn dur="500" fill="hold" id="27"/>
                                        <p:tgtEl>
                                          <p:spTgt spid="11"/>
                                        </p:tgtEl>
                                        <p:attrNameLst>
                                          <p:attrName>ppt_x</p:attrName>
                                        </p:attrNameLst>
                                      </p:cBhvr>
                                      <p:tavLst>
                                        <p:tav tm="0">
                                          <p:val>
                                            <p:strVal val="#ppt_x"/>
                                          </p:val>
                                        </p:tav>
                                        <p:tav tm="100000">
                                          <p:val>
                                            <p:strVal val="#ppt_x"/>
                                          </p:val>
                                        </p:tav>
                                      </p:tavLst>
                                    </p:anim>
                                    <p:anim calcmode="lin" valueType="num">
                                      <p:cBhvr additive="base">
                                        <p:cTn dur="500" fill="hold" id="28"/>
                                        <p:tgtEl>
                                          <p:spTgt spid="11"/>
                                        </p:tgtEl>
                                        <p:attrNameLst>
                                          <p:attrName>ppt_y</p:attrName>
                                        </p:attrNameLst>
                                      </p:cBhvr>
                                      <p:tavLst>
                                        <p:tav tm="0">
                                          <p:val>
                                            <p:strVal val="1+#ppt_h/2"/>
                                          </p:val>
                                        </p:tav>
                                        <p:tav tm="100000">
                                          <p:val>
                                            <p:strVal val="#ppt_y"/>
                                          </p:val>
                                        </p:tav>
                                      </p:tavLst>
                                    </p:anim>
                                  </p:childTnLst>
                                </p:cTn>
                              </p:par>
                            </p:childTnLst>
                          </p:cTn>
                        </p:par>
                      </p:childTnLst>
                    </p:cTn>
                  </p:par>
                  <p:par>
                    <p:cTn fill="hold" id="29" nodeType="clickPar">
                      <p:stCondLst>
                        <p:cond delay="indefinite"/>
                      </p:stCondLst>
                      <p:childTnLst>
                        <p:par>
                          <p:cTn fill="hold" id="30" nodeType="afterGroup">
                            <p:stCondLst>
                              <p:cond delay="0"/>
                            </p:stCondLst>
                            <p:childTnLst>
                              <p:par>
                                <p:cTn fill="hold" grpId="0" id="31" nodeType="clickEffect" presetClass="entr" presetID="53" presetSubtype="0">
                                  <p:stCondLst>
                                    <p:cond delay="0"/>
                                  </p:stCondLst>
                                  <p:childTnLst>
                                    <p:set>
                                      <p:cBhvr>
                                        <p:cTn dur="1" fill="hold" id="32">
                                          <p:stCondLst>
                                            <p:cond delay="0"/>
                                          </p:stCondLst>
                                        </p:cTn>
                                        <p:tgtEl>
                                          <p:spTgt spid="6"/>
                                        </p:tgtEl>
                                        <p:attrNameLst>
                                          <p:attrName>style.visibility</p:attrName>
                                        </p:attrNameLst>
                                      </p:cBhvr>
                                      <p:to>
                                        <p:strVal val="visible"/>
                                      </p:to>
                                    </p:set>
                                    <p:anim calcmode="lin" valueType="num">
                                      <p:cBhvr>
                                        <p:cTn dur="500" fill="hold" id="33"/>
                                        <p:tgtEl>
                                          <p:spTgt spid="6"/>
                                        </p:tgtEl>
                                        <p:attrNameLst>
                                          <p:attrName>ppt_w</p:attrName>
                                        </p:attrNameLst>
                                      </p:cBhvr>
                                      <p:tavLst>
                                        <p:tav tm="0">
                                          <p:val>
                                            <p:fltVal val="0"/>
                                          </p:val>
                                        </p:tav>
                                        <p:tav tm="100000">
                                          <p:val>
                                            <p:strVal val="#ppt_w"/>
                                          </p:val>
                                        </p:tav>
                                      </p:tavLst>
                                    </p:anim>
                                    <p:anim calcmode="lin" valueType="num">
                                      <p:cBhvr>
                                        <p:cTn dur="500" fill="hold" id="34"/>
                                        <p:tgtEl>
                                          <p:spTgt spid="6"/>
                                        </p:tgtEl>
                                        <p:attrNameLst>
                                          <p:attrName>ppt_h</p:attrName>
                                        </p:attrNameLst>
                                      </p:cBhvr>
                                      <p:tavLst>
                                        <p:tav tm="0">
                                          <p:val>
                                            <p:fltVal val="0"/>
                                          </p:val>
                                        </p:tav>
                                        <p:tav tm="100000">
                                          <p:val>
                                            <p:strVal val="#ppt_h"/>
                                          </p:val>
                                        </p:tav>
                                      </p:tavLst>
                                    </p:anim>
                                    <p:animEffect filter="fade" transition="in">
                                      <p:cBhvr>
                                        <p:cTn dur="500" id="35"/>
                                        <p:tgtEl>
                                          <p:spTgt spid="6"/>
                                        </p:tgtEl>
                                      </p:cBhvr>
                                    </p:animEffect>
                                  </p:childTnLst>
                                </p:cTn>
                              </p:par>
                              <p:par>
                                <p:cTn fill="hold" grpId="0" id="36" nodeType="withEffect" presetClass="entr" presetID="53" presetSubtype="0">
                                  <p:stCondLst>
                                    <p:cond delay="0"/>
                                  </p:stCondLst>
                                  <p:childTnLst>
                                    <p:set>
                                      <p:cBhvr>
                                        <p:cTn dur="1" fill="hold" id="37">
                                          <p:stCondLst>
                                            <p:cond delay="0"/>
                                          </p:stCondLst>
                                        </p:cTn>
                                        <p:tgtEl>
                                          <p:spTgt spid="9"/>
                                        </p:tgtEl>
                                        <p:attrNameLst>
                                          <p:attrName>style.visibility</p:attrName>
                                        </p:attrNameLst>
                                      </p:cBhvr>
                                      <p:to>
                                        <p:strVal val="visible"/>
                                      </p:to>
                                    </p:set>
                                    <p:anim calcmode="lin" valueType="num">
                                      <p:cBhvr>
                                        <p:cTn dur="500" fill="hold" id="38"/>
                                        <p:tgtEl>
                                          <p:spTgt spid="9"/>
                                        </p:tgtEl>
                                        <p:attrNameLst>
                                          <p:attrName>ppt_w</p:attrName>
                                        </p:attrNameLst>
                                      </p:cBhvr>
                                      <p:tavLst>
                                        <p:tav tm="0">
                                          <p:val>
                                            <p:fltVal val="0"/>
                                          </p:val>
                                        </p:tav>
                                        <p:tav tm="100000">
                                          <p:val>
                                            <p:strVal val="#ppt_w"/>
                                          </p:val>
                                        </p:tav>
                                      </p:tavLst>
                                    </p:anim>
                                    <p:anim calcmode="lin" valueType="num">
                                      <p:cBhvr>
                                        <p:cTn dur="500" fill="hold" id="39"/>
                                        <p:tgtEl>
                                          <p:spTgt spid="9"/>
                                        </p:tgtEl>
                                        <p:attrNameLst>
                                          <p:attrName>ppt_h</p:attrName>
                                        </p:attrNameLst>
                                      </p:cBhvr>
                                      <p:tavLst>
                                        <p:tav tm="0">
                                          <p:val>
                                            <p:fltVal val="0"/>
                                          </p:val>
                                        </p:tav>
                                        <p:tav tm="100000">
                                          <p:val>
                                            <p:strVal val="#ppt_h"/>
                                          </p:val>
                                        </p:tav>
                                      </p:tavLst>
                                    </p:anim>
                                    <p:animEffect filter="fade" transition="in">
                                      <p:cBhvr>
                                        <p:cTn dur="500" id="40"/>
                                        <p:tgtEl>
                                          <p:spTgt spid="9"/>
                                        </p:tgtEl>
                                      </p:cBhvr>
                                    </p:animEffect>
                                  </p:childTnLst>
                                </p:cTn>
                              </p:par>
                              <p:par>
                                <p:cTn fill="hold" grpId="0" id="41" nodeType="withEffect" presetClass="entr" presetID="53" presetSubtype="0">
                                  <p:stCondLst>
                                    <p:cond delay="0"/>
                                  </p:stCondLst>
                                  <p:childTnLst>
                                    <p:set>
                                      <p:cBhvr>
                                        <p:cTn dur="1" fill="hold" id="42">
                                          <p:stCondLst>
                                            <p:cond delay="0"/>
                                          </p:stCondLst>
                                        </p:cTn>
                                        <p:tgtEl>
                                          <p:spTgt spid="12"/>
                                        </p:tgtEl>
                                        <p:attrNameLst>
                                          <p:attrName>style.visibility</p:attrName>
                                        </p:attrNameLst>
                                      </p:cBhvr>
                                      <p:to>
                                        <p:strVal val="visible"/>
                                      </p:to>
                                    </p:set>
                                    <p:anim calcmode="lin" valueType="num">
                                      <p:cBhvr>
                                        <p:cTn dur="500" fill="hold" id="43"/>
                                        <p:tgtEl>
                                          <p:spTgt spid="12"/>
                                        </p:tgtEl>
                                        <p:attrNameLst>
                                          <p:attrName>ppt_w</p:attrName>
                                        </p:attrNameLst>
                                      </p:cBhvr>
                                      <p:tavLst>
                                        <p:tav tm="0">
                                          <p:val>
                                            <p:fltVal val="0"/>
                                          </p:val>
                                        </p:tav>
                                        <p:tav tm="100000">
                                          <p:val>
                                            <p:strVal val="#ppt_w"/>
                                          </p:val>
                                        </p:tav>
                                      </p:tavLst>
                                    </p:anim>
                                    <p:anim calcmode="lin" valueType="num">
                                      <p:cBhvr>
                                        <p:cTn dur="500" fill="hold" id="44"/>
                                        <p:tgtEl>
                                          <p:spTgt spid="12"/>
                                        </p:tgtEl>
                                        <p:attrNameLst>
                                          <p:attrName>ppt_h</p:attrName>
                                        </p:attrNameLst>
                                      </p:cBhvr>
                                      <p:tavLst>
                                        <p:tav tm="0">
                                          <p:val>
                                            <p:fltVal val="0"/>
                                          </p:val>
                                        </p:tav>
                                        <p:tav tm="100000">
                                          <p:val>
                                            <p:strVal val="#ppt_h"/>
                                          </p:val>
                                        </p:tav>
                                      </p:tavLst>
                                    </p:anim>
                                    <p:animEffect filter="fade" transition="in">
                                      <p:cBhvr>
                                        <p:cTn dur="500" id="45"/>
                                        <p:tgtEl>
                                          <p:spTgt spid="12"/>
                                        </p:tgtEl>
                                      </p:cBhvr>
                                    </p:animEffect>
                                  </p:childTnLst>
                                </p:cTn>
                              </p:par>
                              <p:par>
                                <p:cTn fill="hold" grpId="0" id="46" nodeType="withEffect" presetClass="entr" presetID="53" presetSubtype="0">
                                  <p:stCondLst>
                                    <p:cond delay="0"/>
                                  </p:stCondLst>
                                  <p:childTnLst>
                                    <p:set>
                                      <p:cBhvr>
                                        <p:cTn dur="1" fill="hold" id="47">
                                          <p:stCondLst>
                                            <p:cond delay="0"/>
                                          </p:stCondLst>
                                        </p:cTn>
                                        <p:tgtEl>
                                          <p:spTgt spid="2"/>
                                        </p:tgtEl>
                                        <p:attrNameLst>
                                          <p:attrName>style.visibility</p:attrName>
                                        </p:attrNameLst>
                                      </p:cBhvr>
                                      <p:to>
                                        <p:strVal val="visible"/>
                                      </p:to>
                                    </p:set>
                                    <p:anim calcmode="lin" valueType="num">
                                      <p:cBhvr>
                                        <p:cTn dur="500" fill="hold" id="48"/>
                                        <p:tgtEl>
                                          <p:spTgt spid="2"/>
                                        </p:tgtEl>
                                        <p:attrNameLst>
                                          <p:attrName>ppt_w</p:attrName>
                                        </p:attrNameLst>
                                      </p:cBhvr>
                                      <p:tavLst>
                                        <p:tav tm="0">
                                          <p:val>
                                            <p:fltVal val="0"/>
                                          </p:val>
                                        </p:tav>
                                        <p:tav tm="100000">
                                          <p:val>
                                            <p:strVal val="#ppt_w"/>
                                          </p:val>
                                        </p:tav>
                                      </p:tavLst>
                                    </p:anim>
                                    <p:anim calcmode="lin" valueType="num">
                                      <p:cBhvr>
                                        <p:cTn dur="500" fill="hold" id="49"/>
                                        <p:tgtEl>
                                          <p:spTgt spid="2"/>
                                        </p:tgtEl>
                                        <p:attrNameLst>
                                          <p:attrName>ppt_h</p:attrName>
                                        </p:attrNameLst>
                                      </p:cBhvr>
                                      <p:tavLst>
                                        <p:tav tm="0">
                                          <p:val>
                                            <p:fltVal val="0"/>
                                          </p:val>
                                        </p:tav>
                                        <p:tav tm="100000">
                                          <p:val>
                                            <p:strVal val="#ppt_h"/>
                                          </p:val>
                                        </p:tav>
                                      </p:tavLst>
                                    </p:anim>
                                    <p:animEffect filter="fade" transition="in">
                                      <p:cBhvr>
                                        <p:cTn dur="500" id="50"/>
                                        <p:tgtEl>
                                          <p:spTgt spid="2"/>
                                        </p:tgtEl>
                                      </p:cBhvr>
                                    </p:animEffect>
                                  </p:childTnLst>
                                </p:cTn>
                              </p:par>
                              <p:par>
                                <p:cTn fill="hold" grpId="0" id="51" nodeType="withEffect" presetClass="entr" presetID="53" presetSubtype="0">
                                  <p:stCondLst>
                                    <p:cond delay="0"/>
                                  </p:stCondLst>
                                  <p:childTnLst>
                                    <p:set>
                                      <p:cBhvr>
                                        <p:cTn dur="1" fill="hold" id="52">
                                          <p:stCondLst>
                                            <p:cond delay="0"/>
                                          </p:stCondLst>
                                        </p:cTn>
                                        <p:tgtEl>
                                          <p:spTgt spid="18"/>
                                        </p:tgtEl>
                                        <p:attrNameLst>
                                          <p:attrName>style.visibility</p:attrName>
                                        </p:attrNameLst>
                                      </p:cBhvr>
                                      <p:to>
                                        <p:strVal val="visible"/>
                                      </p:to>
                                    </p:set>
                                    <p:anim calcmode="lin" valueType="num">
                                      <p:cBhvr>
                                        <p:cTn dur="500" fill="hold" id="53"/>
                                        <p:tgtEl>
                                          <p:spTgt spid="18"/>
                                        </p:tgtEl>
                                        <p:attrNameLst>
                                          <p:attrName>ppt_w</p:attrName>
                                        </p:attrNameLst>
                                      </p:cBhvr>
                                      <p:tavLst>
                                        <p:tav tm="0">
                                          <p:val>
                                            <p:fltVal val="0"/>
                                          </p:val>
                                        </p:tav>
                                        <p:tav tm="100000">
                                          <p:val>
                                            <p:strVal val="#ppt_w"/>
                                          </p:val>
                                        </p:tav>
                                      </p:tavLst>
                                    </p:anim>
                                    <p:anim calcmode="lin" valueType="num">
                                      <p:cBhvr>
                                        <p:cTn dur="500" fill="hold" id="54"/>
                                        <p:tgtEl>
                                          <p:spTgt spid="18"/>
                                        </p:tgtEl>
                                        <p:attrNameLst>
                                          <p:attrName>ppt_h</p:attrName>
                                        </p:attrNameLst>
                                      </p:cBhvr>
                                      <p:tavLst>
                                        <p:tav tm="0">
                                          <p:val>
                                            <p:fltVal val="0"/>
                                          </p:val>
                                        </p:tav>
                                        <p:tav tm="100000">
                                          <p:val>
                                            <p:strVal val="#ppt_h"/>
                                          </p:val>
                                        </p:tav>
                                      </p:tavLst>
                                    </p:anim>
                                    <p:animEffect filter="fade" transition="in">
                                      <p:cBhvr>
                                        <p:cTn dur="500" id="55"/>
                                        <p:tgtEl>
                                          <p:spTgt spid="18"/>
                                        </p:tgtEl>
                                      </p:cBhvr>
                                    </p:animEffect>
                                  </p:childTnLst>
                                </p:cTn>
                              </p:par>
                              <p:par>
                                <p:cTn fill="hold" grpId="0" id="56" nodeType="withEffect" presetClass="entr" presetID="53" presetSubtype="0">
                                  <p:stCondLst>
                                    <p:cond delay="0"/>
                                  </p:stCondLst>
                                  <p:childTnLst>
                                    <p:set>
                                      <p:cBhvr>
                                        <p:cTn dur="1" fill="hold" id="57">
                                          <p:stCondLst>
                                            <p:cond delay="0"/>
                                          </p:stCondLst>
                                        </p:cTn>
                                        <p:tgtEl>
                                          <p:spTgt spid="19"/>
                                        </p:tgtEl>
                                        <p:attrNameLst>
                                          <p:attrName>style.visibility</p:attrName>
                                        </p:attrNameLst>
                                      </p:cBhvr>
                                      <p:to>
                                        <p:strVal val="visible"/>
                                      </p:to>
                                    </p:set>
                                    <p:anim calcmode="lin" valueType="num">
                                      <p:cBhvr>
                                        <p:cTn dur="500" fill="hold" id="58"/>
                                        <p:tgtEl>
                                          <p:spTgt spid="19"/>
                                        </p:tgtEl>
                                        <p:attrNameLst>
                                          <p:attrName>ppt_w</p:attrName>
                                        </p:attrNameLst>
                                      </p:cBhvr>
                                      <p:tavLst>
                                        <p:tav tm="0">
                                          <p:val>
                                            <p:fltVal val="0"/>
                                          </p:val>
                                        </p:tav>
                                        <p:tav tm="100000">
                                          <p:val>
                                            <p:strVal val="#ppt_w"/>
                                          </p:val>
                                        </p:tav>
                                      </p:tavLst>
                                    </p:anim>
                                    <p:anim calcmode="lin" valueType="num">
                                      <p:cBhvr>
                                        <p:cTn dur="500" fill="hold" id="59"/>
                                        <p:tgtEl>
                                          <p:spTgt spid="19"/>
                                        </p:tgtEl>
                                        <p:attrNameLst>
                                          <p:attrName>ppt_h</p:attrName>
                                        </p:attrNameLst>
                                      </p:cBhvr>
                                      <p:tavLst>
                                        <p:tav tm="0">
                                          <p:val>
                                            <p:fltVal val="0"/>
                                          </p:val>
                                        </p:tav>
                                        <p:tav tm="100000">
                                          <p:val>
                                            <p:strVal val="#ppt_h"/>
                                          </p:val>
                                        </p:tav>
                                      </p:tavLst>
                                    </p:anim>
                                    <p:animEffect filter="fade" transition="in">
                                      <p:cBhvr>
                                        <p:cTn dur="500" id="60"/>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6"/>
      <p:bldP grpId="0" spid="7"/>
      <p:bldP grpId="0" spid="8"/>
      <p:bldP grpId="0" spid="9"/>
      <p:bldP grpId="0" spid="10"/>
      <p:bldP grpId="0" spid="11"/>
      <p:bldP grpId="0" spid="12"/>
      <p:bldP grpId="0" spid="2"/>
      <p:bldP grpId="0" spid="18"/>
      <p:bldP grpId="0" spid="19"/>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4" name="直角三角形 9"/>
          <p:cNvSpPr/>
          <p:nvPr/>
        </p:nvSpPr>
        <p:spPr>
          <a:xfrm>
            <a:off x="0" y="3786576"/>
            <a:ext cx="9144000" cy="1366759"/>
          </a:xfrm>
          <a:custGeom>
            <a:gdLst>
              <a:gd fmla="*/ 0 w 9144000" name="connsiteX0"/>
              <a:gd fmla="*/ 1211453 h 1211453" name="connsiteY0"/>
              <a:gd fmla="*/ 0 w 9144000" name="connsiteX1"/>
              <a:gd fmla="*/ 11303 h 1211453" name="connsiteY1"/>
              <a:gd fmla="*/ 3707841 w 9144000" name="connsiteX2"/>
              <a:gd fmla="*/ 750485 h 1211453" name="connsiteY2"/>
              <a:gd fmla="*/ 9144000 w 9144000" name="connsiteX3"/>
              <a:gd fmla="*/ 1211453 h 1211453" name="connsiteY3"/>
              <a:gd fmla="*/ 0 w 9144000" name="connsiteX4"/>
              <a:gd fmla="*/ 1211453 h 1211453"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11453" w="9144000">
                <a:moveTo>
                  <a:pt x="0" y="1211453"/>
                </a:moveTo>
                <a:lnTo>
                  <a:pt x="0" y="11303"/>
                </a:lnTo>
                <a:cubicBezTo>
                  <a:pt x="639745" y="-129165"/>
                  <a:pt x="1698170" y="1092548"/>
                  <a:pt x="3707841" y="750485"/>
                </a:cubicBezTo>
                <a:cubicBezTo>
                  <a:pt x="5717512" y="408422"/>
                  <a:pt x="8500906" y="719503"/>
                  <a:pt x="9144000" y="1211453"/>
                </a:cubicBezTo>
                <a:lnTo>
                  <a:pt x="0" y="1211453"/>
                </a:lnTo>
                <a:close/>
              </a:path>
            </a:pathLst>
          </a:cu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9" name="图片 8"/>
          <p:cNvPicPr>
            <a:picLocks noChangeAspect="1"/>
          </p:cNvPicPr>
          <p:nvPr/>
        </p:nvPicPr>
        <p:blipFill>
          <a:blip r:embed="rId2">
            <a:extLst>
              <a:ext uri="{28A0092B-C50C-407E-A947-70E740481C1C}">
                <a14:useLocalDpi val="0"/>
              </a:ext>
            </a:extLst>
          </a:blip>
          <a:stretch>
            <a:fillRect/>
          </a:stretch>
        </p:blipFill>
        <p:spPr>
          <a:xfrm flipH="1">
            <a:off x="228600" y="1786590"/>
            <a:ext cx="3528360" cy="3528360"/>
          </a:xfrm>
          <a:prstGeom prst="rect">
            <a:avLst/>
          </a:prstGeom>
        </p:spPr>
      </p:pic>
      <p:grpSp>
        <p:nvGrpSpPr>
          <p:cNvPr id="19" name="组合 18"/>
          <p:cNvGrpSpPr/>
          <p:nvPr/>
        </p:nvGrpSpPr>
        <p:grpSpPr>
          <a:xfrm>
            <a:off x="3886201" y="3562350"/>
            <a:ext cx="2362200" cy="543460"/>
            <a:chOff x="3825844" y="3623767"/>
            <a:chExt cx="2849807" cy="655642"/>
          </a:xfrm>
        </p:grpSpPr>
        <p:sp>
          <p:nvSpPr>
            <p:cNvPr id="18" name="椭圆 17"/>
            <p:cNvSpPr/>
            <p:nvPr/>
          </p:nvSpPr>
          <p:spPr>
            <a:xfrm flipH="1">
              <a:off x="6529335" y="3921195"/>
              <a:ext cx="146316" cy="146316"/>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椭圆 19"/>
            <p:cNvSpPr/>
            <p:nvPr/>
          </p:nvSpPr>
          <p:spPr>
            <a:xfrm>
              <a:off x="5475643" y="4037540"/>
              <a:ext cx="241869" cy="241869"/>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椭圆 20"/>
            <p:cNvSpPr/>
            <p:nvPr/>
          </p:nvSpPr>
          <p:spPr>
            <a:xfrm>
              <a:off x="5841378" y="3623767"/>
              <a:ext cx="236108" cy="236108"/>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椭圆 21"/>
            <p:cNvSpPr/>
            <p:nvPr/>
          </p:nvSpPr>
          <p:spPr>
            <a:xfrm>
              <a:off x="4476873" y="3717890"/>
              <a:ext cx="388236" cy="388236"/>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椭圆 22"/>
            <p:cNvSpPr/>
            <p:nvPr/>
          </p:nvSpPr>
          <p:spPr>
            <a:xfrm flipH="1">
              <a:off x="5320273" y="3717586"/>
              <a:ext cx="146316" cy="146316"/>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椭圆 23"/>
            <p:cNvSpPr/>
            <p:nvPr/>
          </p:nvSpPr>
          <p:spPr>
            <a:xfrm flipH="1">
              <a:off x="3825844" y="3918857"/>
              <a:ext cx="146316" cy="146316"/>
            </a:xfrm>
            <a:prstGeom prst="ellipse">
              <a:avLst/>
            </a:prstGeom>
            <a:solidFill>
              <a:srgbClr val="01B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5" name="文本框 24"/>
          <p:cNvSpPr txBox="1"/>
          <p:nvPr/>
        </p:nvSpPr>
        <p:spPr>
          <a:xfrm>
            <a:off x="1153919" y="1200150"/>
            <a:ext cx="1677721" cy="1005840"/>
          </a:xfrm>
          <a:prstGeom prst="rect">
            <a:avLst/>
          </a:prstGeom>
          <a:noFill/>
          <a:effectLst/>
        </p:spPr>
        <p:txBody>
          <a:bodyPr rtlCol="0" wrap="square">
            <a:spAutoFit/>
          </a:bodyPr>
          <a:lstStyle/>
          <a:p>
            <a:pPr algn="ctr"/>
            <a:r>
              <a:rPr altLang="zh-CN" b="1" lang="en-US" smtClean="0" sz="6000">
                <a:solidFill>
                  <a:schemeClr val="bg1"/>
                </a:solidFill>
                <a:latin typeface="+mn-ea"/>
              </a:rPr>
              <a:t>02</a:t>
            </a:r>
          </a:p>
        </p:txBody>
      </p:sp>
      <p:sp>
        <p:nvSpPr>
          <p:cNvPr id="3" name="矩形 2"/>
          <p:cNvSpPr/>
          <p:nvPr/>
        </p:nvSpPr>
        <p:spPr>
          <a:xfrm>
            <a:off x="3425606" y="1923931"/>
            <a:ext cx="4856480" cy="792480"/>
          </a:xfrm>
          <a:prstGeom prst="rect">
            <a:avLst/>
          </a:prstGeom>
        </p:spPr>
        <p:txBody>
          <a:bodyPr wrap="none">
            <a:spAutoFit/>
          </a:bodyPr>
          <a:lstStyle/>
          <a:p>
            <a:pPr algn="ctr"/>
            <a:r>
              <a:rPr altLang="en-US" b="1" lang="zh-CN" sz="4600">
                <a:solidFill>
                  <a:schemeClr val="bg1"/>
                </a:solidFill>
                <a:latin typeface="+mn-ea"/>
              </a:rPr>
              <a:t>新生儿低血糖病因</a:t>
            </a:r>
          </a:p>
        </p:txBody>
      </p:sp>
      <p:sp>
        <p:nvSpPr>
          <p:cNvPr id="26" name="矩形 25"/>
          <p:cNvSpPr/>
          <p:nvPr/>
        </p:nvSpPr>
        <p:spPr>
          <a:xfrm>
            <a:off x="3436768" y="1200150"/>
            <a:ext cx="2570480" cy="762000"/>
          </a:xfrm>
          <a:prstGeom prst="rect">
            <a:avLst/>
          </a:prstGeom>
        </p:spPr>
        <p:txBody>
          <a:bodyPr wrap="none">
            <a:spAutoFit/>
          </a:bodyPr>
          <a:lstStyle/>
          <a:p>
            <a:pPr algn="ctr"/>
            <a:r>
              <a:rPr altLang="en-US" lang="zh-CN" smtClean="0" spc="300" sz="4400">
                <a:solidFill>
                  <a:schemeClr val="bg1"/>
                </a:solidFill>
                <a:latin typeface="+mn-ea"/>
              </a:rPr>
              <a:t>第二部分</a:t>
            </a:r>
          </a:p>
        </p:txBody>
      </p:sp>
      <p:sp>
        <p:nvSpPr>
          <p:cNvPr id="27" name="文本框 26"/>
          <p:cNvSpPr txBox="1"/>
          <p:nvPr/>
        </p:nvSpPr>
        <p:spPr>
          <a:xfrm>
            <a:off x="3429000" y="2724150"/>
            <a:ext cx="4800600" cy="411480"/>
          </a:xfrm>
          <a:prstGeom prst="rect">
            <a:avLst/>
          </a:prstGeom>
          <a:noFill/>
        </p:spPr>
        <p:txBody>
          <a:bodyPr rtlCol="0" wrap="square">
            <a:spAutoFit/>
          </a:bodyPr>
          <a:lstStyle/>
          <a:p>
            <a:r>
              <a:rPr altLang="zh-CN" lang="en-US" sz="1050">
                <a:solidFill>
                  <a:schemeClr val="bg1"/>
                </a:solidFill>
                <a:latin typeface="+mn-ea"/>
              </a:rPr>
              <a:t>neonatal hypoglycemia neonatal hypoglycemia neonatal hypoglycemia </a:t>
            </a:r>
          </a:p>
          <a:p>
            <a:r>
              <a:rPr altLang="zh-CN" lang="en-US" sz="1050">
                <a:solidFill>
                  <a:schemeClr val="bg1"/>
                </a:solidFill>
                <a:latin typeface="+mn-ea"/>
              </a:rPr>
              <a:t>hypoglycemia neonatal hypoglycemia neonatal hypoglycemia</a:t>
            </a:r>
          </a:p>
        </p:txBody>
      </p:sp>
      <p:pic>
        <p:nvPicPr>
          <p:cNvPr id="10" name="图片 9"/>
          <p:cNvPicPr>
            <a:picLocks noChangeAspect="1"/>
          </p:cNvPicPr>
          <p:nvPr/>
        </p:nvPicPr>
        <p:blipFill>
          <a:blip r:embed="rId3"/>
          <a:stretch>
            <a:fillRect/>
          </a:stretch>
        </p:blipFill>
        <p:spPr>
          <a:xfrm flipH="1">
            <a:off x="5943600" y="3205901"/>
            <a:ext cx="2469094" cy="1902117"/>
          </a:xfrm>
          <a:prstGeom prst="rect">
            <a:avLst/>
          </a:prstGeom>
        </p:spPr>
      </p:pic>
      <p:sp>
        <p:nvSpPr>
          <p:cNvPr id="16" name="任意多边形 15"/>
          <p:cNvSpPr/>
          <p:nvPr/>
        </p:nvSpPr>
        <p:spPr>
          <a:xfrm flipH="1">
            <a:off x="0" y="4222163"/>
            <a:ext cx="9144000" cy="921337"/>
          </a:xfrm>
          <a:custGeom>
            <a:gdLst>
              <a:gd fmla="*/ 156236 w 9144000" name="connsiteX0"/>
              <a:gd fmla="*/ 163 h 921337" name="connsiteY0"/>
              <a:gd fmla="*/ 0 w 9144000" name="connsiteX1"/>
              <a:gd fmla="*/ 8596 h 921337" name="connsiteY1"/>
              <a:gd fmla="*/ 0 w 9144000" name="connsiteX2"/>
              <a:gd fmla="*/ 921337 h 921337" name="connsiteY2"/>
              <a:gd fmla="*/ 9144000 w 9144000" name="connsiteX3"/>
              <a:gd fmla="*/ 921337 h 921337" name="connsiteY3"/>
              <a:gd fmla="*/ 9144000 w 9144000" name="connsiteX4"/>
              <a:gd fmla="*/ 539370 h 921337" name="connsiteY4"/>
              <a:gd fmla="*/ 9143699 w 9144000" name="connsiteX5"/>
              <a:gd fmla="*/ 539344 h 921337" name="connsiteY5"/>
              <a:gd fmla="*/ 4634801 w 9144000" name="connsiteX6"/>
              <a:gd fmla="*/ 570761 h 921337" name="connsiteY6"/>
              <a:gd fmla="*/ 156236 w 9144000" name="connsiteX7"/>
              <a:gd fmla="*/ 163 h 921337"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921337" w="9144000">
                <a:moveTo>
                  <a:pt x="156236" y="163"/>
                </a:moveTo>
                <a:cubicBezTo>
                  <a:pt x="102005" y="-711"/>
                  <a:pt x="49980" y="1920"/>
                  <a:pt x="0" y="8596"/>
                </a:cubicBezTo>
                <a:lnTo>
                  <a:pt x="0" y="921337"/>
                </a:lnTo>
                <a:lnTo>
                  <a:pt x="9144000" y="921337"/>
                </a:lnTo>
                <a:lnTo>
                  <a:pt x="9144000" y="539370"/>
                </a:lnTo>
                <a:lnTo>
                  <a:pt x="9143699" y="539344"/>
                </a:lnTo>
                <a:cubicBezTo>
                  <a:pt x="7766914" y="435265"/>
                  <a:pt x="6047851" y="424428"/>
                  <a:pt x="4634801" y="570761"/>
                </a:cubicBezTo>
                <a:cubicBezTo>
                  <a:pt x="2279718" y="814648"/>
                  <a:pt x="969705" y="13264"/>
                  <a:pt x="156236" y="163"/>
                </a:cubicBezTo>
                <a:close/>
              </a:path>
            </a:pathLst>
          </a:custGeom>
          <a:solidFill>
            <a:srgbClr val="0186F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custDataLst>
      <p:tags r:id="rId4"/>
    </p:custDataLst>
    <p:extLst>
      <p:ext uri="{BB962C8B-B14F-4D97-AF65-F5344CB8AC3E}">
        <p14:creationId val="1645285326"/>
      </p:ext>
    </p:extLst>
  </p:cSld>
  <p:clrMapOvr>
    <a:masterClrMapping/>
  </p:clrMapOvr>
  <mc:AlternateContent>
    <mc:Choice Requires="p14">
      <p:transition advClick="0" p14:dur="1250" spd="slow">
        <p14:switch dir="r"/>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14"/>
                                        </p:tgtEl>
                                        <p:attrNameLst>
                                          <p:attrName>style.visibility</p:attrName>
                                        </p:attrNameLst>
                                      </p:cBhvr>
                                      <p:to>
                                        <p:strVal val="visible"/>
                                      </p:to>
                                    </p:set>
                                    <p:animEffect filter="wipe(left)" transition="in">
                                      <p:cBhvr>
                                        <p:cTn dur="500" id="7"/>
                                        <p:tgtEl>
                                          <p:spTgt spid="14"/>
                                        </p:tgtEl>
                                      </p:cBhvr>
                                    </p:animEffect>
                                  </p:childTnLst>
                                </p:cTn>
                              </p:par>
                              <p:par>
                                <p:cTn fill="hold" grpId="0" id="8" nodeType="withEffect" presetClass="entr" presetID="22" presetSubtype="2">
                                  <p:stCondLst>
                                    <p:cond delay="0"/>
                                  </p:stCondLst>
                                  <p:childTnLst>
                                    <p:set>
                                      <p:cBhvr>
                                        <p:cTn dur="1" fill="hold" id="9">
                                          <p:stCondLst>
                                            <p:cond delay="0"/>
                                          </p:stCondLst>
                                        </p:cTn>
                                        <p:tgtEl>
                                          <p:spTgt spid="16"/>
                                        </p:tgtEl>
                                        <p:attrNameLst>
                                          <p:attrName>style.visibility</p:attrName>
                                        </p:attrNameLst>
                                      </p:cBhvr>
                                      <p:to>
                                        <p:strVal val="visible"/>
                                      </p:to>
                                    </p:set>
                                    <p:animEffect filter="wipe(right)" transition="in">
                                      <p:cBhvr>
                                        <p:cTn dur="500" id="10"/>
                                        <p:tgtEl>
                                          <p:spTgt spid="16"/>
                                        </p:tgtEl>
                                      </p:cBhvr>
                                    </p:animEffect>
                                  </p:childTnLst>
                                </p:cTn>
                              </p:par>
                            </p:childTnLst>
                          </p:cTn>
                        </p:par>
                      </p:childTnLst>
                    </p:cTn>
                  </p:par>
                  <p:par>
                    <p:cTn fill="hold" id="11" nodeType="clickPar">
                      <p:stCondLst>
                        <p:cond delay="indefinite"/>
                      </p:stCondLst>
                      <p:childTnLst>
                        <p:par>
                          <p:cTn fill="hold" id="12" nodeType="afterGroup">
                            <p:stCondLst>
                              <p:cond delay="0"/>
                            </p:stCondLst>
                            <p:childTnLst>
                              <p:par>
                                <p:cTn fill="hold" id="13" nodeType="clickEffect" presetClass="entr" presetID="2" presetSubtype="4">
                                  <p:stCondLst>
                                    <p:cond delay="0"/>
                                  </p:stCondLst>
                                  <p:childTnLst>
                                    <p:set>
                                      <p:cBhvr>
                                        <p:cTn dur="1" fill="hold" id="14">
                                          <p:stCondLst>
                                            <p:cond delay="0"/>
                                          </p:stCondLst>
                                        </p:cTn>
                                        <p:tgtEl>
                                          <p:spTgt spid="9"/>
                                        </p:tgtEl>
                                        <p:attrNameLst>
                                          <p:attrName>style.visibility</p:attrName>
                                        </p:attrNameLst>
                                      </p:cBhvr>
                                      <p:to>
                                        <p:strVal val="visible"/>
                                      </p:to>
                                    </p:set>
                                    <p:anim calcmode="lin" valueType="num">
                                      <p:cBhvr additive="base">
                                        <p:cTn dur="500" fill="hold" id="15"/>
                                        <p:tgtEl>
                                          <p:spTgt spid="9"/>
                                        </p:tgtEl>
                                        <p:attrNameLst>
                                          <p:attrName>ppt_x</p:attrName>
                                        </p:attrNameLst>
                                      </p:cBhvr>
                                      <p:tavLst>
                                        <p:tav tm="0">
                                          <p:val>
                                            <p:strVal val="#ppt_x"/>
                                          </p:val>
                                        </p:tav>
                                        <p:tav tm="100000">
                                          <p:val>
                                            <p:strVal val="#ppt_x"/>
                                          </p:val>
                                        </p:tav>
                                      </p:tavLst>
                                    </p:anim>
                                    <p:anim calcmode="lin" valueType="num">
                                      <p:cBhvr additive="base">
                                        <p:cTn dur="500" fill="hold" id="16"/>
                                        <p:tgtEl>
                                          <p:spTgt spid="9"/>
                                        </p:tgtEl>
                                        <p:attrNameLst>
                                          <p:attrName>ppt_y</p:attrName>
                                        </p:attrNameLst>
                                      </p:cBhvr>
                                      <p:tavLst>
                                        <p:tav tm="0">
                                          <p:val>
                                            <p:strVal val="1+#ppt_h/2"/>
                                          </p:val>
                                        </p:tav>
                                        <p:tav tm="100000">
                                          <p:val>
                                            <p:strVal val="#ppt_y"/>
                                          </p:val>
                                        </p:tav>
                                      </p:tavLst>
                                    </p:anim>
                                  </p:childTnLst>
                                </p:cTn>
                              </p:par>
                            </p:childTnLst>
                          </p:cTn>
                        </p:par>
                      </p:childTnLst>
                    </p:cTn>
                  </p:par>
                  <p:par>
                    <p:cTn fill="hold" id="17" nodeType="clickPar">
                      <p:stCondLst>
                        <p:cond delay="indefinite"/>
                      </p:stCondLst>
                      <p:childTnLst>
                        <p:par>
                          <p:cTn fill="hold" id="18" nodeType="afterGroup">
                            <p:stCondLst>
                              <p:cond delay="0"/>
                            </p:stCondLst>
                            <p:childTnLst>
                              <p:par>
                                <p:cTn fill="hold" grpId="0" id="19" nodeType="clickEffect" presetClass="entr" presetID="12" presetSubtype="4">
                                  <p:stCondLst>
                                    <p:cond delay="0"/>
                                  </p:stCondLst>
                                  <p:childTnLst>
                                    <p:set>
                                      <p:cBhvr>
                                        <p:cTn dur="1" fill="hold" id="20">
                                          <p:stCondLst>
                                            <p:cond delay="0"/>
                                          </p:stCondLst>
                                        </p:cTn>
                                        <p:tgtEl>
                                          <p:spTgt spid="25"/>
                                        </p:tgtEl>
                                        <p:attrNameLst>
                                          <p:attrName>style.visibility</p:attrName>
                                        </p:attrNameLst>
                                      </p:cBhvr>
                                      <p:to>
                                        <p:strVal val="visible"/>
                                      </p:to>
                                    </p:set>
                                    <p:anim calcmode="lin" valueType="num">
                                      <p:cBhvr additive="base">
                                        <p:cTn dur="500" id="21"/>
                                        <p:tgtEl>
                                          <p:spTgt spid="25"/>
                                        </p:tgtEl>
                                        <p:attrNameLst>
                                          <p:attrName>ppt_y</p:attrName>
                                        </p:attrNameLst>
                                      </p:cBhvr>
                                      <p:tavLst>
                                        <p:tav tm="0">
                                          <p:val>
                                            <p:strVal val="#ppt_y+#ppt_h*1.125000"/>
                                          </p:val>
                                        </p:tav>
                                        <p:tav tm="100000">
                                          <p:val>
                                            <p:strVal val="#ppt_y"/>
                                          </p:val>
                                        </p:tav>
                                      </p:tavLst>
                                    </p:anim>
                                    <p:animEffect filter="wipe(up)" transition="in">
                                      <p:cBhvr>
                                        <p:cTn dur="500" id="22"/>
                                        <p:tgtEl>
                                          <p:spTgt spid="25"/>
                                        </p:tgtEl>
                                      </p:cBhvr>
                                    </p:animEffect>
                                  </p:childTnLst>
                                </p:cTn>
                              </p:par>
                            </p:childTnLst>
                          </p:cTn>
                        </p:par>
                      </p:childTnLst>
                    </p:cTn>
                  </p:par>
                  <p:par>
                    <p:cTn fill="hold" id="23" nodeType="clickPar">
                      <p:stCondLst>
                        <p:cond delay="indefinite"/>
                      </p:stCondLst>
                      <p:childTnLst>
                        <p:par>
                          <p:cTn fill="hold" id="24" nodeType="afterGroup">
                            <p:stCondLst>
                              <p:cond delay="0"/>
                            </p:stCondLst>
                            <p:childTnLst>
                              <p:par>
                                <p:cTn fill="hold" grpId="0" id="25" nodeType="clickEffect" presetClass="entr" presetID="53" presetSubtype="0">
                                  <p:stCondLst>
                                    <p:cond delay="0"/>
                                  </p:stCondLst>
                                  <p:childTnLst>
                                    <p:set>
                                      <p:cBhvr>
                                        <p:cTn dur="1" fill="hold" id="26">
                                          <p:stCondLst>
                                            <p:cond delay="0"/>
                                          </p:stCondLst>
                                        </p:cTn>
                                        <p:tgtEl>
                                          <p:spTgt spid="26"/>
                                        </p:tgtEl>
                                        <p:attrNameLst>
                                          <p:attrName>style.visibility</p:attrName>
                                        </p:attrNameLst>
                                      </p:cBhvr>
                                      <p:to>
                                        <p:strVal val="visible"/>
                                      </p:to>
                                    </p:set>
                                    <p:anim calcmode="lin" valueType="num">
                                      <p:cBhvr>
                                        <p:cTn dur="500" fill="hold" id="27"/>
                                        <p:tgtEl>
                                          <p:spTgt spid="26"/>
                                        </p:tgtEl>
                                        <p:attrNameLst>
                                          <p:attrName>ppt_w</p:attrName>
                                        </p:attrNameLst>
                                      </p:cBhvr>
                                      <p:tavLst>
                                        <p:tav tm="0">
                                          <p:val>
                                            <p:fltVal val="0"/>
                                          </p:val>
                                        </p:tav>
                                        <p:tav tm="100000">
                                          <p:val>
                                            <p:strVal val="#ppt_w"/>
                                          </p:val>
                                        </p:tav>
                                      </p:tavLst>
                                    </p:anim>
                                    <p:anim calcmode="lin" valueType="num">
                                      <p:cBhvr>
                                        <p:cTn dur="500" fill="hold" id="28"/>
                                        <p:tgtEl>
                                          <p:spTgt spid="26"/>
                                        </p:tgtEl>
                                        <p:attrNameLst>
                                          <p:attrName>ppt_h</p:attrName>
                                        </p:attrNameLst>
                                      </p:cBhvr>
                                      <p:tavLst>
                                        <p:tav tm="0">
                                          <p:val>
                                            <p:fltVal val="0"/>
                                          </p:val>
                                        </p:tav>
                                        <p:tav tm="100000">
                                          <p:val>
                                            <p:strVal val="#ppt_h"/>
                                          </p:val>
                                        </p:tav>
                                      </p:tavLst>
                                    </p:anim>
                                    <p:animEffect filter="fade" transition="in">
                                      <p:cBhvr>
                                        <p:cTn dur="500" id="29"/>
                                        <p:tgtEl>
                                          <p:spTgt spid="26"/>
                                        </p:tgtEl>
                                      </p:cBhvr>
                                    </p:animEffect>
                                  </p:childTnLst>
                                </p:cTn>
                              </p:par>
                            </p:childTnLst>
                          </p:cTn>
                        </p:par>
                      </p:childTnLst>
                    </p:cTn>
                  </p:par>
                  <p:par>
                    <p:cTn fill="hold" id="30" nodeType="clickPar">
                      <p:stCondLst>
                        <p:cond delay="indefinite"/>
                      </p:stCondLst>
                      <p:childTnLst>
                        <p:par>
                          <p:cTn fill="hold" id="31" nodeType="afterGroup">
                            <p:stCondLst>
                              <p:cond delay="0"/>
                            </p:stCondLst>
                            <p:childTnLst>
                              <p:par>
                                <p:cTn fill="hold" grpId="0" id="32" nodeType="clickEffect" presetClass="entr" presetID="22" presetSubtype="8">
                                  <p:stCondLst>
                                    <p:cond delay="0"/>
                                  </p:stCondLst>
                                  <p:childTnLst>
                                    <p:set>
                                      <p:cBhvr>
                                        <p:cTn dur="1" fill="hold" id="33">
                                          <p:stCondLst>
                                            <p:cond delay="0"/>
                                          </p:stCondLst>
                                        </p:cTn>
                                        <p:tgtEl>
                                          <p:spTgt spid="3"/>
                                        </p:tgtEl>
                                        <p:attrNameLst>
                                          <p:attrName>style.visibility</p:attrName>
                                        </p:attrNameLst>
                                      </p:cBhvr>
                                      <p:to>
                                        <p:strVal val="visible"/>
                                      </p:to>
                                    </p:set>
                                    <p:animEffect filter="wipe(left)" transition="in">
                                      <p:cBhvr>
                                        <p:cTn dur="500" id="34"/>
                                        <p:tgtEl>
                                          <p:spTgt spid="3"/>
                                        </p:tgtEl>
                                      </p:cBhvr>
                                    </p:animEffect>
                                  </p:childTnLst>
                                </p:cTn>
                              </p:par>
                            </p:childTnLst>
                          </p:cTn>
                        </p:par>
                      </p:childTnLst>
                    </p:cTn>
                  </p:par>
                  <p:par>
                    <p:cTn fill="hold" id="35" nodeType="clickPar">
                      <p:stCondLst>
                        <p:cond delay="indefinite"/>
                      </p:stCondLst>
                      <p:childTnLst>
                        <p:par>
                          <p:cTn fill="hold" id="36" nodeType="afterGroup">
                            <p:stCondLst>
                              <p:cond delay="0"/>
                            </p:stCondLst>
                            <p:childTnLst>
                              <p:par>
                                <p:cTn fill="hold" grpId="0" id="37" nodeType="clickEffect" presetClass="entr" presetID="2" presetSubtype="4">
                                  <p:stCondLst>
                                    <p:cond delay="0"/>
                                  </p:stCondLst>
                                  <p:childTnLst>
                                    <p:set>
                                      <p:cBhvr>
                                        <p:cTn dur="1" fill="hold" id="38">
                                          <p:stCondLst>
                                            <p:cond delay="0"/>
                                          </p:stCondLst>
                                        </p:cTn>
                                        <p:tgtEl>
                                          <p:spTgt spid="27"/>
                                        </p:tgtEl>
                                        <p:attrNameLst>
                                          <p:attrName>style.visibility</p:attrName>
                                        </p:attrNameLst>
                                      </p:cBhvr>
                                      <p:to>
                                        <p:strVal val="visible"/>
                                      </p:to>
                                    </p:set>
                                    <p:anim calcmode="lin" valueType="num">
                                      <p:cBhvr additive="base">
                                        <p:cTn dur="500" fill="hold" id="39"/>
                                        <p:tgtEl>
                                          <p:spTgt spid="27"/>
                                        </p:tgtEl>
                                        <p:attrNameLst>
                                          <p:attrName>ppt_x</p:attrName>
                                        </p:attrNameLst>
                                      </p:cBhvr>
                                      <p:tavLst>
                                        <p:tav tm="0">
                                          <p:val>
                                            <p:strVal val="#ppt_x"/>
                                          </p:val>
                                        </p:tav>
                                        <p:tav tm="100000">
                                          <p:val>
                                            <p:strVal val="#ppt_x"/>
                                          </p:val>
                                        </p:tav>
                                      </p:tavLst>
                                    </p:anim>
                                    <p:anim calcmode="lin" valueType="num">
                                      <p:cBhvr additive="base">
                                        <p:cTn dur="500" fill="hold" id="40"/>
                                        <p:tgtEl>
                                          <p:spTgt spid="27"/>
                                        </p:tgtEl>
                                        <p:attrNameLst>
                                          <p:attrName>ppt_y</p:attrName>
                                        </p:attrNameLst>
                                      </p:cBhvr>
                                      <p:tavLst>
                                        <p:tav tm="0">
                                          <p:val>
                                            <p:strVal val="1+#ppt_h/2"/>
                                          </p:val>
                                        </p:tav>
                                        <p:tav tm="100000">
                                          <p:val>
                                            <p:strVal val="#ppt_y"/>
                                          </p:val>
                                        </p:tav>
                                      </p:tavLst>
                                    </p:anim>
                                  </p:childTnLst>
                                </p:cTn>
                              </p:par>
                            </p:childTnLst>
                          </p:cTn>
                        </p:par>
                      </p:childTnLst>
                    </p:cTn>
                  </p:par>
                  <p:par>
                    <p:cTn fill="hold" id="41" nodeType="clickPar">
                      <p:stCondLst>
                        <p:cond delay="indefinite"/>
                      </p:stCondLst>
                      <p:childTnLst>
                        <p:par>
                          <p:cTn fill="hold" id="42" nodeType="afterGroup">
                            <p:stCondLst>
                              <p:cond delay="0"/>
                            </p:stCondLst>
                            <p:childTnLst>
                              <p:par>
                                <p:cTn fill="hold" id="43" nodeType="clickEffect" presetClass="entr" presetID="53" presetSubtype="0">
                                  <p:stCondLst>
                                    <p:cond delay="0"/>
                                  </p:stCondLst>
                                  <p:childTnLst>
                                    <p:set>
                                      <p:cBhvr>
                                        <p:cTn dur="1" fill="hold" id="44">
                                          <p:stCondLst>
                                            <p:cond delay="0"/>
                                          </p:stCondLst>
                                        </p:cTn>
                                        <p:tgtEl>
                                          <p:spTgt spid="10"/>
                                        </p:tgtEl>
                                        <p:attrNameLst>
                                          <p:attrName>style.visibility</p:attrName>
                                        </p:attrNameLst>
                                      </p:cBhvr>
                                      <p:to>
                                        <p:strVal val="visible"/>
                                      </p:to>
                                    </p:set>
                                    <p:anim calcmode="lin" valueType="num">
                                      <p:cBhvr>
                                        <p:cTn dur="500" fill="hold" id="45"/>
                                        <p:tgtEl>
                                          <p:spTgt spid="10"/>
                                        </p:tgtEl>
                                        <p:attrNameLst>
                                          <p:attrName>ppt_w</p:attrName>
                                        </p:attrNameLst>
                                      </p:cBhvr>
                                      <p:tavLst>
                                        <p:tav tm="0">
                                          <p:val>
                                            <p:fltVal val="0"/>
                                          </p:val>
                                        </p:tav>
                                        <p:tav tm="100000">
                                          <p:val>
                                            <p:strVal val="#ppt_w"/>
                                          </p:val>
                                        </p:tav>
                                      </p:tavLst>
                                    </p:anim>
                                    <p:anim calcmode="lin" valueType="num">
                                      <p:cBhvr>
                                        <p:cTn dur="500" fill="hold" id="46"/>
                                        <p:tgtEl>
                                          <p:spTgt spid="10"/>
                                        </p:tgtEl>
                                        <p:attrNameLst>
                                          <p:attrName>ppt_h</p:attrName>
                                        </p:attrNameLst>
                                      </p:cBhvr>
                                      <p:tavLst>
                                        <p:tav tm="0">
                                          <p:val>
                                            <p:fltVal val="0"/>
                                          </p:val>
                                        </p:tav>
                                        <p:tav tm="100000">
                                          <p:val>
                                            <p:strVal val="#ppt_h"/>
                                          </p:val>
                                        </p:tav>
                                      </p:tavLst>
                                    </p:anim>
                                    <p:animEffect filter="fade" transition="in">
                                      <p:cBhvr>
                                        <p:cTn dur="500" id="47"/>
                                        <p:tgtEl>
                                          <p:spTgt spid="10"/>
                                        </p:tgtEl>
                                      </p:cBhvr>
                                    </p:animEffect>
                                  </p:childTnLst>
                                </p:cTn>
                              </p:par>
                            </p:childTnLst>
                          </p:cTn>
                        </p:par>
                      </p:childTnLst>
                    </p:cTn>
                  </p:par>
                  <p:par>
                    <p:cTn fill="hold" id="48" nodeType="clickPar">
                      <p:stCondLst>
                        <p:cond delay="indefinite"/>
                      </p:stCondLst>
                      <p:childTnLst>
                        <p:par>
                          <p:cTn fill="hold" id="49" nodeType="afterGroup">
                            <p:stCondLst>
                              <p:cond delay="0"/>
                            </p:stCondLst>
                            <p:childTnLst>
                              <p:par>
                                <p:cTn fill="hold" id="50" nodeType="clickEffect" presetClass="entr" presetID="22" presetSubtype="2">
                                  <p:stCondLst>
                                    <p:cond delay="0"/>
                                  </p:stCondLst>
                                  <p:childTnLst>
                                    <p:set>
                                      <p:cBhvr>
                                        <p:cTn dur="1" fill="hold" id="51">
                                          <p:stCondLst>
                                            <p:cond delay="0"/>
                                          </p:stCondLst>
                                        </p:cTn>
                                        <p:tgtEl>
                                          <p:spTgt spid="19"/>
                                        </p:tgtEl>
                                        <p:attrNameLst>
                                          <p:attrName>style.visibility</p:attrName>
                                        </p:attrNameLst>
                                      </p:cBhvr>
                                      <p:to>
                                        <p:strVal val="visible"/>
                                      </p:to>
                                    </p:set>
                                    <p:animEffect filter="wipe(right)" transition="in">
                                      <p:cBhvr>
                                        <p:cTn dur="500" id="52"/>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P grpId="0" spid="25"/>
      <p:bldP grpId="0" spid="3"/>
      <p:bldP grpId="0" spid="26"/>
      <p:bldP grpId="0" spid="27"/>
      <p:bldP grpId="0" spid="16"/>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TextBox 38"/>
          <p:cNvSpPr txBox="1"/>
          <p:nvPr/>
        </p:nvSpPr>
        <p:spPr>
          <a:xfrm>
            <a:off x="1228301" y="1709428"/>
            <a:ext cx="3794194" cy="1097280"/>
          </a:xfrm>
          <a:prstGeom prst="rect">
            <a:avLst/>
          </a:prstGeom>
          <a:noFill/>
        </p:spPr>
        <p:txBody>
          <a:bodyPr bIns="0" lIns="0" rIns="0" rtlCol="0" tIns="0" wrap="square">
            <a:spAutoFit/>
          </a:bodyPr>
          <a:lstStyle>
            <a:defPPr>
              <a:defRPr lang="zh-CN"/>
            </a:defPPr>
            <a:lvl1pPr algn="just">
              <a:lnSpc>
                <a:spcPts val="1400"/>
              </a:lnSpc>
              <a:defRPr sz="1000">
                <a:solidFill>
                  <a:schemeClr val="tx1">
                    <a:lumMod val="65000"/>
                    <a:lumOff val="35000"/>
                  </a:schemeClr>
                </a:solidFill>
                <a:latin charset="-122" pitchFamily="34" typeface="微软雅黑"/>
                <a:ea charset="-122" pitchFamily="34" typeface="微软雅黑"/>
              </a:defRPr>
            </a:lvl1pPr>
          </a:lstStyle>
          <a:p>
            <a:pPr>
              <a:lnSpc>
                <a:spcPct val="150000"/>
              </a:lnSpc>
            </a:pPr>
            <a:r>
              <a:rPr altLang="en-US" lang="zh-CN" sz="1200">
                <a:solidFill>
                  <a:schemeClr val="tx2"/>
                </a:solidFill>
              </a:rPr>
              <a:t>早产儿：肝糖原储存主要发生  在妊娠的最后3个月，因此，胎龄越小，糖原储备越少，围生期应激：低氧，酸中毒时儿茶酚胺分泌增多，刺激肝糖原分解增加，加之无氧酵解使葡萄糖利用增多</a:t>
            </a:r>
          </a:p>
        </p:txBody>
      </p:sp>
      <p:sp>
        <p:nvSpPr>
          <p:cNvPr id="5" name="TextBox 39"/>
          <p:cNvSpPr txBox="1"/>
          <p:nvPr/>
        </p:nvSpPr>
        <p:spPr>
          <a:xfrm>
            <a:off x="1143000" y="1276350"/>
            <a:ext cx="2835352" cy="365760"/>
          </a:xfrm>
          <a:prstGeom prst="rect">
            <a:avLst/>
          </a:prstGeom>
          <a:solidFill>
            <a:schemeClr val="accent1"/>
          </a:solidFill>
        </p:spPr>
        <p:txBody>
          <a:bodyPr rtlCol="0" wrap="square">
            <a:spAutoFit/>
          </a:bodyPr>
          <a:lstStyle/>
          <a:p>
            <a:r>
              <a:rPr altLang="en-US" b="1" lang="zh-CN">
                <a:solidFill>
                  <a:schemeClr val="bg1"/>
                </a:solidFill>
                <a:latin charset="-122" pitchFamily="34" typeface="微软雅黑"/>
                <a:ea charset="-122" pitchFamily="34" typeface="微软雅黑"/>
              </a:rPr>
              <a:t>葡萄糖储存不足</a:t>
            </a:r>
          </a:p>
        </p:txBody>
      </p:sp>
      <p:sp>
        <p:nvSpPr>
          <p:cNvPr id="12" name="TextBox 38"/>
          <p:cNvSpPr txBox="1"/>
          <p:nvPr/>
        </p:nvSpPr>
        <p:spPr>
          <a:xfrm>
            <a:off x="1168053" y="3399639"/>
            <a:ext cx="3794193" cy="822960"/>
          </a:xfrm>
          <a:prstGeom prst="rect">
            <a:avLst/>
          </a:prstGeom>
          <a:noFill/>
        </p:spPr>
        <p:txBody>
          <a:bodyPr bIns="0" lIns="0" rIns="0" rtlCol="0" tIns="0" wrap="square">
            <a:spAutoFit/>
          </a:bodyPr>
          <a:lstStyle>
            <a:defPPr>
              <a:defRPr lang="zh-CN"/>
            </a:defPPr>
            <a:lvl1pPr algn="just">
              <a:lnSpc>
                <a:spcPts val="1400"/>
              </a:lnSpc>
              <a:defRPr sz="1000">
                <a:solidFill>
                  <a:schemeClr val="tx1">
                    <a:lumMod val="65000"/>
                    <a:lumOff val="35000"/>
                  </a:schemeClr>
                </a:solidFill>
                <a:latin charset="-122" pitchFamily="34" typeface="微软雅黑"/>
                <a:ea charset="-122" pitchFamily="34" typeface="微软雅黑"/>
              </a:defRPr>
            </a:lvl1pPr>
          </a:lstStyle>
          <a:p>
            <a:pPr>
              <a:lnSpc>
                <a:spcPct val="150000"/>
              </a:lnSpc>
            </a:pPr>
            <a:r>
              <a:rPr altLang="en-US" lang="zh-CN" sz="1200">
                <a:solidFill>
                  <a:schemeClr val="tx2"/>
                </a:solidFill>
              </a:rPr>
              <a:t>小于胎龄儿：除糖原储存少外，糖异生途径中的酶活力也低，其他：如低体温，败血症，先天性心脏病等，常由于热卡摄入不足，葡萄糖利用增加所致</a:t>
            </a:r>
          </a:p>
        </p:txBody>
      </p:sp>
      <p:sp>
        <p:nvSpPr>
          <p:cNvPr id="13" name="TextBox 39"/>
          <p:cNvSpPr txBox="1"/>
          <p:nvPr/>
        </p:nvSpPr>
        <p:spPr>
          <a:xfrm>
            <a:off x="1143000" y="2952750"/>
            <a:ext cx="2835352" cy="365760"/>
          </a:xfrm>
          <a:prstGeom prst="rect">
            <a:avLst/>
          </a:prstGeom>
          <a:solidFill>
            <a:schemeClr val="accent1"/>
          </a:solidFill>
        </p:spPr>
        <p:txBody>
          <a:bodyPr rtlCol="0" wrap="square">
            <a:spAutoFit/>
          </a:bodyPr>
          <a:lstStyle/>
          <a:p>
            <a:r>
              <a:rPr altLang="en-US" b="1" lang="zh-CN">
                <a:solidFill>
                  <a:schemeClr val="bg1"/>
                </a:solidFill>
                <a:latin charset="-122" pitchFamily="34" typeface="微软雅黑"/>
                <a:ea charset="-122" pitchFamily="34" typeface="微软雅黑"/>
              </a:rPr>
              <a:t>糖异生途径中的酶活力低</a:t>
            </a: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5257800" y="1276350"/>
            <a:ext cx="3200400" cy="3200400"/>
          </a:xfrm>
          <a:prstGeom prst="rect">
            <a:avLst/>
          </a:prstGeom>
        </p:spPr>
      </p:pic>
    </p:spTree>
    <p:extLst>
      <p:ext uri="{BB962C8B-B14F-4D97-AF65-F5344CB8AC3E}">
        <p14:creationId val="2454681012"/>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5"/>
                                        </p:tgtEl>
                                        <p:attrNameLst>
                                          <p:attrName>style.visibility</p:attrName>
                                        </p:attrNameLst>
                                      </p:cBhvr>
                                      <p:to>
                                        <p:strVal val="visible"/>
                                      </p:to>
                                    </p:set>
                                    <p:anim calcmode="lin" valueType="num">
                                      <p:cBhvr>
                                        <p:cTn dur="500" fill="hold" id="7"/>
                                        <p:tgtEl>
                                          <p:spTgt spid="5"/>
                                        </p:tgtEl>
                                        <p:attrNameLst>
                                          <p:attrName>ppt_w</p:attrName>
                                        </p:attrNameLst>
                                      </p:cBhvr>
                                      <p:tavLst>
                                        <p:tav tm="0">
                                          <p:val>
                                            <p:fltVal val="0"/>
                                          </p:val>
                                        </p:tav>
                                        <p:tav tm="100000">
                                          <p:val>
                                            <p:strVal val="#ppt_w"/>
                                          </p:val>
                                        </p:tav>
                                      </p:tavLst>
                                    </p:anim>
                                    <p:anim calcmode="lin" valueType="num">
                                      <p:cBhvr>
                                        <p:cTn dur="500" fill="hold" id="8"/>
                                        <p:tgtEl>
                                          <p:spTgt spid="5"/>
                                        </p:tgtEl>
                                        <p:attrNameLst>
                                          <p:attrName>ppt_h</p:attrName>
                                        </p:attrNameLst>
                                      </p:cBhvr>
                                      <p:tavLst>
                                        <p:tav tm="0">
                                          <p:val>
                                            <p:fltVal val="0"/>
                                          </p:val>
                                        </p:tav>
                                        <p:tav tm="100000">
                                          <p:val>
                                            <p:strVal val="#ppt_h"/>
                                          </p:val>
                                        </p:tav>
                                      </p:tavLst>
                                    </p:anim>
                                    <p:animEffect filter="fade" transition="in">
                                      <p:cBhvr>
                                        <p:cTn dur="500" id="9"/>
                                        <p:tgtEl>
                                          <p:spTgt spid="5"/>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22" presetSubtype="8">
                                  <p:stCondLst>
                                    <p:cond delay="0"/>
                                  </p:stCondLst>
                                  <p:childTnLst>
                                    <p:set>
                                      <p:cBhvr>
                                        <p:cTn dur="1" fill="hold" id="13">
                                          <p:stCondLst>
                                            <p:cond delay="0"/>
                                          </p:stCondLst>
                                        </p:cTn>
                                        <p:tgtEl>
                                          <p:spTgt spid="4"/>
                                        </p:tgtEl>
                                        <p:attrNameLst>
                                          <p:attrName>style.visibility</p:attrName>
                                        </p:attrNameLst>
                                      </p:cBhvr>
                                      <p:to>
                                        <p:strVal val="visible"/>
                                      </p:to>
                                    </p:set>
                                    <p:animEffect filter="wipe(left)" transition="in">
                                      <p:cBhvr>
                                        <p:cTn dur="500" id="14"/>
                                        <p:tgtEl>
                                          <p:spTgt spid="4"/>
                                        </p:tgtEl>
                                      </p:cBhvr>
                                    </p:animEffect>
                                  </p:childTnLst>
                                </p:cTn>
                              </p:par>
                            </p:childTnLst>
                          </p:cTn>
                        </p:par>
                        <p:par>
                          <p:cTn fill="hold" id="15" nodeType="afterGroup">
                            <p:stCondLst>
                              <p:cond delay="500"/>
                            </p:stCondLst>
                            <p:childTnLst>
                              <p:par>
                                <p:cTn fill="hold" grpId="0" id="16" nodeType="afterEffect" presetClass="entr" presetID="53" presetSubtype="0">
                                  <p:stCondLst>
                                    <p:cond delay="0"/>
                                  </p:stCondLst>
                                  <p:childTnLst>
                                    <p:set>
                                      <p:cBhvr>
                                        <p:cTn dur="1" fill="hold" id="17">
                                          <p:stCondLst>
                                            <p:cond delay="0"/>
                                          </p:stCondLst>
                                        </p:cTn>
                                        <p:tgtEl>
                                          <p:spTgt spid="13"/>
                                        </p:tgtEl>
                                        <p:attrNameLst>
                                          <p:attrName>style.visibility</p:attrName>
                                        </p:attrNameLst>
                                      </p:cBhvr>
                                      <p:to>
                                        <p:strVal val="visible"/>
                                      </p:to>
                                    </p:set>
                                    <p:anim calcmode="lin" valueType="num">
                                      <p:cBhvr>
                                        <p:cTn dur="500" fill="hold" id="18"/>
                                        <p:tgtEl>
                                          <p:spTgt spid="13"/>
                                        </p:tgtEl>
                                        <p:attrNameLst>
                                          <p:attrName>ppt_w</p:attrName>
                                        </p:attrNameLst>
                                      </p:cBhvr>
                                      <p:tavLst>
                                        <p:tav tm="0">
                                          <p:val>
                                            <p:fltVal val="0"/>
                                          </p:val>
                                        </p:tav>
                                        <p:tav tm="100000">
                                          <p:val>
                                            <p:strVal val="#ppt_w"/>
                                          </p:val>
                                        </p:tav>
                                      </p:tavLst>
                                    </p:anim>
                                    <p:anim calcmode="lin" valueType="num">
                                      <p:cBhvr>
                                        <p:cTn dur="500" fill="hold" id="19"/>
                                        <p:tgtEl>
                                          <p:spTgt spid="13"/>
                                        </p:tgtEl>
                                        <p:attrNameLst>
                                          <p:attrName>ppt_h</p:attrName>
                                        </p:attrNameLst>
                                      </p:cBhvr>
                                      <p:tavLst>
                                        <p:tav tm="0">
                                          <p:val>
                                            <p:fltVal val="0"/>
                                          </p:val>
                                        </p:tav>
                                        <p:tav tm="100000">
                                          <p:val>
                                            <p:strVal val="#ppt_h"/>
                                          </p:val>
                                        </p:tav>
                                      </p:tavLst>
                                    </p:anim>
                                    <p:animEffect filter="fade" transition="in">
                                      <p:cBhvr>
                                        <p:cTn dur="500" id="20"/>
                                        <p:tgtEl>
                                          <p:spTgt spid="13"/>
                                        </p:tgtEl>
                                      </p:cBhvr>
                                    </p:animEffect>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22" presetSubtype="8">
                                  <p:stCondLst>
                                    <p:cond delay="0"/>
                                  </p:stCondLst>
                                  <p:childTnLst>
                                    <p:set>
                                      <p:cBhvr>
                                        <p:cTn dur="1" fill="hold" id="24">
                                          <p:stCondLst>
                                            <p:cond delay="0"/>
                                          </p:stCondLst>
                                        </p:cTn>
                                        <p:tgtEl>
                                          <p:spTgt spid="12"/>
                                        </p:tgtEl>
                                        <p:attrNameLst>
                                          <p:attrName>style.visibility</p:attrName>
                                        </p:attrNameLst>
                                      </p:cBhvr>
                                      <p:to>
                                        <p:strVal val="visible"/>
                                      </p:to>
                                    </p:set>
                                    <p:animEffect filter="wipe(left)" transition="in">
                                      <p:cBhvr>
                                        <p:cTn dur="500" id="25"/>
                                        <p:tgtEl>
                                          <p:spTgt spid="12"/>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id="28" nodeType="clickEffect" presetClass="entr" presetID="2" presetSubtype="4">
                                  <p:stCondLst>
                                    <p:cond delay="0"/>
                                  </p:stCondLst>
                                  <p:childTnLst>
                                    <p:set>
                                      <p:cBhvr>
                                        <p:cTn dur="1" fill="hold" id="29">
                                          <p:stCondLst>
                                            <p:cond delay="0"/>
                                          </p:stCondLst>
                                        </p:cTn>
                                        <p:tgtEl>
                                          <p:spTgt spid="2"/>
                                        </p:tgtEl>
                                        <p:attrNameLst>
                                          <p:attrName>style.visibility</p:attrName>
                                        </p:attrNameLst>
                                      </p:cBhvr>
                                      <p:to>
                                        <p:strVal val="visible"/>
                                      </p:to>
                                    </p:set>
                                    <p:anim calcmode="lin" valueType="num">
                                      <p:cBhvr additive="base">
                                        <p:cTn dur="500" fill="hold" id="30"/>
                                        <p:tgtEl>
                                          <p:spTgt spid="2"/>
                                        </p:tgtEl>
                                        <p:attrNameLst>
                                          <p:attrName>ppt_x</p:attrName>
                                        </p:attrNameLst>
                                      </p:cBhvr>
                                      <p:tavLst>
                                        <p:tav tm="0">
                                          <p:val>
                                            <p:strVal val="#ppt_x"/>
                                          </p:val>
                                        </p:tav>
                                        <p:tav tm="100000">
                                          <p:val>
                                            <p:strVal val="#ppt_x"/>
                                          </p:val>
                                        </p:tav>
                                      </p:tavLst>
                                    </p:anim>
                                    <p:anim calcmode="lin" valueType="num">
                                      <p:cBhvr additive="base">
                                        <p:cTn dur="500" fill="hold" id="31"/>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12"/>
      <p:bldP grpId="0" spid="13"/>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TextBox 114"/>
          <p:cNvSpPr txBox="1"/>
          <p:nvPr/>
        </p:nvSpPr>
        <p:spPr>
          <a:xfrm>
            <a:off x="5019711" y="1424977"/>
            <a:ext cx="3232502" cy="640080"/>
          </a:xfrm>
          <a:prstGeom prst="rect">
            <a:avLst/>
          </a:prstGeom>
          <a:noFill/>
        </p:spPr>
        <p:txBody>
          <a:bodyPr rtlCol="0" wrap="square">
            <a:spAutoFit/>
          </a:bodyPr>
          <a:lstStyle/>
          <a:p>
            <a:pPr>
              <a:lnSpc>
                <a:spcPct val="150000"/>
              </a:lnSpc>
            </a:pPr>
            <a:r>
              <a:rPr altLang="en-US" lang="zh-CN" sz="1200">
                <a:solidFill>
                  <a:schemeClr val="tx1">
                    <a:lumMod val="75000"/>
                    <a:lumOff val="25000"/>
                  </a:schemeClr>
                </a:solidFill>
              </a:rPr>
              <a:t>糖尿病母亲婴儿：由于宫内高胰岛素血症，而出生后母亲血糖供给突然中断</a:t>
            </a:r>
          </a:p>
        </p:txBody>
      </p:sp>
      <p:sp>
        <p:nvSpPr>
          <p:cNvPr id="4" name="TextBox 115"/>
          <p:cNvSpPr txBox="1"/>
          <p:nvPr/>
        </p:nvSpPr>
        <p:spPr>
          <a:xfrm>
            <a:off x="5019711" y="2265487"/>
            <a:ext cx="3232502" cy="640080"/>
          </a:xfrm>
          <a:prstGeom prst="rect">
            <a:avLst/>
          </a:prstGeom>
          <a:noFill/>
        </p:spPr>
        <p:txBody>
          <a:bodyPr rtlCol="0" wrap="square">
            <a:spAutoFit/>
          </a:bodyPr>
          <a:lstStyle/>
          <a:p>
            <a:pPr>
              <a:lnSpc>
                <a:spcPct val="150000"/>
              </a:lnSpc>
            </a:pPr>
            <a:r>
              <a:rPr altLang="zh-CN" lang="en-US" sz="1200">
                <a:solidFill>
                  <a:schemeClr val="tx1">
                    <a:lumMod val="75000"/>
                    <a:lumOff val="25000"/>
                  </a:schemeClr>
                </a:solidFill>
              </a:rPr>
              <a:t>Rh溶血病：红细胞破坏致谷胱甘肽释放，刺激胰岛素浓度增加</a:t>
            </a:r>
          </a:p>
        </p:txBody>
      </p:sp>
      <p:sp>
        <p:nvSpPr>
          <p:cNvPr id="5" name="TextBox 116"/>
          <p:cNvSpPr txBox="1"/>
          <p:nvPr/>
        </p:nvSpPr>
        <p:spPr>
          <a:xfrm>
            <a:off x="5019711" y="3217198"/>
            <a:ext cx="3232502" cy="640080"/>
          </a:xfrm>
          <a:prstGeom prst="rect">
            <a:avLst/>
          </a:prstGeom>
          <a:noFill/>
        </p:spPr>
        <p:txBody>
          <a:bodyPr rtlCol="0" wrap="square">
            <a:spAutoFit/>
          </a:bodyPr>
          <a:lstStyle/>
          <a:p>
            <a:pPr>
              <a:lnSpc>
                <a:spcPct val="150000"/>
              </a:lnSpc>
            </a:pPr>
            <a:r>
              <a:rPr altLang="en-US" lang="zh-CN" sz="1200">
                <a:solidFill>
                  <a:schemeClr val="tx1">
                    <a:lumMod val="75000"/>
                    <a:lumOff val="25000"/>
                  </a:schemeClr>
                </a:solidFill>
              </a:rPr>
              <a:t>医源性低血糖,快速葡萄糖输入可能刺激新生儿内源性胰岛素分泌增加</a:t>
            </a:r>
          </a:p>
        </p:txBody>
      </p:sp>
      <p:sp>
        <p:nvSpPr>
          <p:cNvPr id="6" name="Footer Text"/>
          <p:cNvSpPr txBox="1"/>
          <p:nvPr/>
        </p:nvSpPr>
        <p:spPr>
          <a:xfrm>
            <a:off x="562272" y="4140652"/>
            <a:ext cx="7759889" cy="320040"/>
          </a:xfrm>
          <a:prstGeom prst="rect">
            <a:avLst/>
          </a:prstGeom>
          <a:noFill/>
        </p:spPr>
        <p:txBody>
          <a:bodyPr bIns="0" lIns="0" rIns="0" rtlCol="0" tIns="0" wrap="square">
            <a:spAutoFit/>
          </a:bodyPr>
          <a:lstStyle/>
          <a:p>
            <a:pPr algn="ctr">
              <a:lnSpc>
                <a:spcPct val="150000"/>
              </a:lnSpc>
            </a:pPr>
            <a:r>
              <a:rPr altLang="en-US" lang="zh-CN" sz="1400">
                <a:solidFill>
                  <a:schemeClr val="tx1">
                    <a:lumMod val="85000"/>
                    <a:lumOff val="15000"/>
                  </a:schemeClr>
                </a:solidFill>
              </a:rPr>
              <a:t>可能发生反应性低血糖。因此对窒息后新生儿，尤其是低出生体重儿</a:t>
            </a:r>
          </a:p>
        </p:txBody>
      </p:sp>
      <p:cxnSp>
        <p:nvCxnSpPr>
          <p:cNvPr id="7" name="Straight Line buttom"/>
          <p:cNvCxnSpPr/>
          <p:nvPr/>
        </p:nvCxnSpPr>
        <p:spPr>
          <a:xfrm>
            <a:off x="457200" y="4007201"/>
            <a:ext cx="7871214" cy="0"/>
          </a:xfrm>
          <a:prstGeom prst="line">
            <a:avLst/>
          </a:prstGeom>
          <a:ln w="19050">
            <a:solidFill>
              <a:schemeClr val="tx1">
                <a:lumMod val="50000"/>
                <a:lumOff val="50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sp>
        <p:nvSpPr>
          <p:cNvPr id="8" name="Freeform 46"/>
          <p:cNvSpPr>
            <a:spLocks noEditPoints="1"/>
          </p:cNvSpPr>
          <p:nvPr/>
        </p:nvSpPr>
        <p:spPr bwMode="auto">
          <a:xfrm>
            <a:off x="4518414" y="1435944"/>
            <a:ext cx="496350" cy="496350"/>
          </a:xfrm>
          <a:custGeom>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b="b" l="0" r="r" t="0"/>
            <a:pathLst>
              <a:path h="55" w="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chemeClr val="accent1"/>
          </a:solidFill>
          <a:ln w="9525">
            <a:noFill/>
            <a:round/>
          </a:ln>
        </p:spPr>
        <p:txBody>
          <a:bodyPr anchor="t" anchorCtr="0" bIns="45720" compatLnSpc="1" lIns="91440" numCol="1" rIns="91440" tIns="45720" vert="horz" wrap="square">
            <a:prstTxWarp prst="textNoShape">
              <a:avLst/>
            </a:prstTxWarp>
          </a:bodyPr>
          <a:lstStyle/>
          <a:p>
            <a:endParaRPr lang="en-US">
              <a:solidFill>
                <a:schemeClr val="tx1">
                  <a:lumMod val="75000"/>
                  <a:lumOff val="25000"/>
                </a:schemeClr>
              </a:solidFill>
            </a:endParaRPr>
          </a:p>
        </p:txBody>
      </p:sp>
      <p:sp>
        <p:nvSpPr>
          <p:cNvPr id="9" name="Freeform 46"/>
          <p:cNvSpPr>
            <a:spLocks noEditPoints="1"/>
          </p:cNvSpPr>
          <p:nvPr/>
        </p:nvSpPr>
        <p:spPr bwMode="auto">
          <a:xfrm>
            <a:off x="4518414" y="2311888"/>
            <a:ext cx="496350" cy="496350"/>
          </a:xfrm>
          <a:custGeom>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b="b" l="0" r="r" t="0"/>
            <a:pathLst>
              <a:path h="55" w="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chemeClr val="accent2"/>
          </a:solidFill>
          <a:ln w="9525">
            <a:noFill/>
            <a:round/>
          </a:ln>
        </p:spPr>
        <p:txBody>
          <a:bodyPr anchor="t" anchorCtr="0" bIns="45720" compatLnSpc="1" lIns="91440" numCol="1" rIns="91440" tIns="45720" vert="horz" wrap="square">
            <a:prstTxWarp prst="textNoShape">
              <a:avLst/>
            </a:prstTxWarp>
          </a:bodyPr>
          <a:lstStyle/>
          <a:p>
            <a:endParaRPr lang="en-US">
              <a:solidFill>
                <a:schemeClr val="tx1">
                  <a:lumMod val="75000"/>
                  <a:lumOff val="25000"/>
                </a:schemeClr>
              </a:solidFill>
            </a:endParaRPr>
          </a:p>
        </p:txBody>
      </p:sp>
      <p:sp>
        <p:nvSpPr>
          <p:cNvPr id="10" name="Freeform 46"/>
          <p:cNvSpPr>
            <a:spLocks noEditPoints="1"/>
          </p:cNvSpPr>
          <p:nvPr/>
        </p:nvSpPr>
        <p:spPr bwMode="auto">
          <a:xfrm>
            <a:off x="4518414" y="3305621"/>
            <a:ext cx="496350" cy="496350"/>
          </a:xfrm>
          <a:custGeom>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b="b" l="0" r="r" t="0"/>
            <a:pathLst>
              <a:path h="55" w="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chemeClr val="accent3"/>
          </a:solidFill>
          <a:ln w="9525">
            <a:noFill/>
            <a:round/>
          </a:ln>
        </p:spPr>
        <p:txBody>
          <a:bodyPr anchor="t" anchorCtr="0" bIns="45720" compatLnSpc="1" lIns="91440" numCol="1" rIns="91440" tIns="45720" vert="horz" wrap="square">
            <a:prstTxWarp prst="textNoShape">
              <a:avLst/>
            </a:prstTxWarp>
          </a:bodyPr>
          <a:lstStyle/>
          <a:p>
            <a:endParaRPr lang="en-US">
              <a:solidFill>
                <a:schemeClr val="tx1">
                  <a:lumMod val="75000"/>
                  <a:lumOff val="25000"/>
                </a:schemeClr>
              </a:solidFill>
            </a:endParaRPr>
          </a:p>
        </p:txBody>
      </p:sp>
      <p:pic>
        <p:nvPicPr>
          <p:cNvPr id="12" name="图片 11"/>
          <p:cNvPicPr>
            <a:picLocks noChangeAspect="1"/>
          </p:cNvPicPr>
          <p:nvPr/>
        </p:nvPicPr>
        <p:blipFill>
          <a:blip r:embed="rId3">
            <a:extLst>
              <a:ext uri="{28A0092B-C50C-407E-A947-70E740481C1C}">
                <a14:useLocalDpi val="0"/>
              </a:ext>
            </a:extLst>
          </a:blip>
          <a:stretch>
            <a:fillRect/>
          </a:stretch>
        </p:blipFill>
        <p:spPr>
          <a:xfrm>
            <a:off x="1165614" y="1274843"/>
            <a:ext cx="2819400" cy="2819400"/>
          </a:xfrm>
          <a:prstGeom prst="rect">
            <a:avLst/>
          </a:prstGeom>
        </p:spPr>
      </p:pic>
    </p:spTree>
    <p:extLst>
      <p:ext uri="{BB962C8B-B14F-4D97-AF65-F5344CB8AC3E}">
        <p14:creationId val="1769966989"/>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12"/>
                                        </p:tgtEl>
                                        <p:attrNameLst>
                                          <p:attrName>style.visibility</p:attrName>
                                        </p:attrNameLst>
                                      </p:cBhvr>
                                      <p:to>
                                        <p:strVal val="visible"/>
                                      </p:to>
                                    </p:set>
                                    <p:anim calcmode="lin" valueType="num">
                                      <p:cBhvr>
                                        <p:cTn dur="500" fill="hold" id="7"/>
                                        <p:tgtEl>
                                          <p:spTgt spid="12"/>
                                        </p:tgtEl>
                                        <p:attrNameLst>
                                          <p:attrName>ppt_w</p:attrName>
                                        </p:attrNameLst>
                                      </p:cBhvr>
                                      <p:tavLst>
                                        <p:tav tm="0">
                                          <p:val>
                                            <p:fltVal val="0"/>
                                          </p:val>
                                        </p:tav>
                                        <p:tav tm="100000">
                                          <p:val>
                                            <p:strVal val="#ppt_w"/>
                                          </p:val>
                                        </p:tav>
                                      </p:tavLst>
                                    </p:anim>
                                    <p:anim calcmode="lin" valueType="num">
                                      <p:cBhvr>
                                        <p:cTn dur="500" fill="hold" id="8"/>
                                        <p:tgtEl>
                                          <p:spTgt spid="12"/>
                                        </p:tgtEl>
                                        <p:attrNameLst>
                                          <p:attrName>ppt_h</p:attrName>
                                        </p:attrNameLst>
                                      </p:cBhvr>
                                      <p:tavLst>
                                        <p:tav tm="0">
                                          <p:val>
                                            <p:fltVal val="0"/>
                                          </p:val>
                                        </p:tav>
                                        <p:tav tm="100000">
                                          <p:val>
                                            <p:strVal val="#ppt_h"/>
                                          </p:val>
                                        </p:tav>
                                      </p:tavLst>
                                    </p:anim>
                                    <p:animEffect filter="fade" transition="in">
                                      <p:cBhvr>
                                        <p:cTn dur="500" id="9"/>
                                        <p:tgtEl>
                                          <p:spTgt spid="12"/>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2" presetSubtype="2">
                                  <p:stCondLst>
                                    <p:cond delay="0"/>
                                  </p:stCondLst>
                                  <p:childTnLst>
                                    <p:set>
                                      <p:cBhvr>
                                        <p:cTn dur="1" fill="hold" id="13">
                                          <p:stCondLst>
                                            <p:cond delay="0"/>
                                          </p:stCondLst>
                                        </p:cTn>
                                        <p:tgtEl>
                                          <p:spTgt spid="8"/>
                                        </p:tgtEl>
                                        <p:attrNameLst>
                                          <p:attrName>style.visibility</p:attrName>
                                        </p:attrNameLst>
                                      </p:cBhvr>
                                      <p:to>
                                        <p:strVal val="visible"/>
                                      </p:to>
                                    </p:set>
                                    <p:anim calcmode="lin" valueType="num">
                                      <p:cBhvr additive="base">
                                        <p:cTn dur="500" fill="hold" id="14"/>
                                        <p:tgtEl>
                                          <p:spTgt spid="8"/>
                                        </p:tgtEl>
                                        <p:attrNameLst>
                                          <p:attrName>ppt_x</p:attrName>
                                        </p:attrNameLst>
                                      </p:cBhvr>
                                      <p:tavLst>
                                        <p:tav tm="0">
                                          <p:val>
                                            <p:strVal val="1+#ppt_w/2"/>
                                          </p:val>
                                        </p:tav>
                                        <p:tav tm="100000">
                                          <p:val>
                                            <p:strVal val="#ppt_x"/>
                                          </p:val>
                                        </p:tav>
                                      </p:tavLst>
                                    </p:anim>
                                    <p:anim calcmode="lin" valueType="num">
                                      <p:cBhvr additive="base">
                                        <p:cTn dur="500" fill="hold" id="15"/>
                                        <p:tgtEl>
                                          <p:spTgt spid="8"/>
                                        </p:tgtEl>
                                        <p:attrNameLst>
                                          <p:attrName>ppt_y</p:attrName>
                                        </p:attrNameLst>
                                      </p:cBhvr>
                                      <p:tavLst>
                                        <p:tav tm="0">
                                          <p:val>
                                            <p:strVal val="#ppt_y"/>
                                          </p:val>
                                        </p:tav>
                                        <p:tav tm="100000">
                                          <p:val>
                                            <p:strVal val="#ppt_y"/>
                                          </p:val>
                                        </p:tav>
                                      </p:tavLst>
                                    </p:anim>
                                  </p:childTnLst>
                                </p:cTn>
                              </p:par>
                              <p:par>
                                <p:cTn fill="hold" grpId="0" id="16" nodeType="withEffect" presetClass="entr" presetID="2" presetSubtype="2">
                                  <p:stCondLst>
                                    <p:cond delay="0"/>
                                  </p:stCondLst>
                                  <p:childTnLst>
                                    <p:set>
                                      <p:cBhvr>
                                        <p:cTn dur="1" fill="hold" id="17">
                                          <p:stCondLst>
                                            <p:cond delay="0"/>
                                          </p:stCondLst>
                                        </p:cTn>
                                        <p:tgtEl>
                                          <p:spTgt spid="9"/>
                                        </p:tgtEl>
                                        <p:attrNameLst>
                                          <p:attrName>style.visibility</p:attrName>
                                        </p:attrNameLst>
                                      </p:cBhvr>
                                      <p:to>
                                        <p:strVal val="visible"/>
                                      </p:to>
                                    </p:set>
                                    <p:anim calcmode="lin" valueType="num">
                                      <p:cBhvr additive="base">
                                        <p:cTn dur="500" fill="hold" id="18"/>
                                        <p:tgtEl>
                                          <p:spTgt spid="9"/>
                                        </p:tgtEl>
                                        <p:attrNameLst>
                                          <p:attrName>ppt_x</p:attrName>
                                        </p:attrNameLst>
                                      </p:cBhvr>
                                      <p:tavLst>
                                        <p:tav tm="0">
                                          <p:val>
                                            <p:strVal val="1+#ppt_w/2"/>
                                          </p:val>
                                        </p:tav>
                                        <p:tav tm="100000">
                                          <p:val>
                                            <p:strVal val="#ppt_x"/>
                                          </p:val>
                                        </p:tav>
                                      </p:tavLst>
                                    </p:anim>
                                    <p:anim calcmode="lin" valueType="num">
                                      <p:cBhvr additive="base">
                                        <p:cTn dur="500" fill="hold" id="19"/>
                                        <p:tgtEl>
                                          <p:spTgt spid="9"/>
                                        </p:tgtEl>
                                        <p:attrNameLst>
                                          <p:attrName>ppt_y</p:attrName>
                                        </p:attrNameLst>
                                      </p:cBhvr>
                                      <p:tavLst>
                                        <p:tav tm="0">
                                          <p:val>
                                            <p:strVal val="#ppt_y"/>
                                          </p:val>
                                        </p:tav>
                                        <p:tav tm="100000">
                                          <p:val>
                                            <p:strVal val="#ppt_y"/>
                                          </p:val>
                                        </p:tav>
                                      </p:tavLst>
                                    </p:anim>
                                  </p:childTnLst>
                                </p:cTn>
                              </p:par>
                              <p:par>
                                <p:cTn fill="hold" grpId="0" id="20" nodeType="withEffect" presetClass="entr" presetID="2" presetSubtype="2">
                                  <p:stCondLst>
                                    <p:cond delay="0"/>
                                  </p:stCondLst>
                                  <p:childTnLst>
                                    <p:set>
                                      <p:cBhvr>
                                        <p:cTn dur="1" fill="hold" id="21">
                                          <p:stCondLst>
                                            <p:cond delay="0"/>
                                          </p:stCondLst>
                                        </p:cTn>
                                        <p:tgtEl>
                                          <p:spTgt spid="10"/>
                                        </p:tgtEl>
                                        <p:attrNameLst>
                                          <p:attrName>style.visibility</p:attrName>
                                        </p:attrNameLst>
                                      </p:cBhvr>
                                      <p:to>
                                        <p:strVal val="visible"/>
                                      </p:to>
                                    </p:set>
                                    <p:anim calcmode="lin" valueType="num">
                                      <p:cBhvr additive="base">
                                        <p:cTn dur="500" fill="hold" id="22"/>
                                        <p:tgtEl>
                                          <p:spTgt spid="10"/>
                                        </p:tgtEl>
                                        <p:attrNameLst>
                                          <p:attrName>ppt_x</p:attrName>
                                        </p:attrNameLst>
                                      </p:cBhvr>
                                      <p:tavLst>
                                        <p:tav tm="0">
                                          <p:val>
                                            <p:strVal val="1+#ppt_w/2"/>
                                          </p:val>
                                        </p:tav>
                                        <p:tav tm="100000">
                                          <p:val>
                                            <p:strVal val="#ppt_x"/>
                                          </p:val>
                                        </p:tav>
                                      </p:tavLst>
                                    </p:anim>
                                    <p:anim calcmode="lin" valueType="num">
                                      <p:cBhvr additive="base">
                                        <p:cTn dur="500" fill="hold" id="23"/>
                                        <p:tgtEl>
                                          <p:spTgt spid="10"/>
                                        </p:tgtEl>
                                        <p:attrNameLst>
                                          <p:attrName>ppt_y</p:attrName>
                                        </p:attrNameLst>
                                      </p:cBhvr>
                                      <p:tavLst>
                                        <p:tav tm="0">
                                          <p:val>
                                            <p:strVal val="#ppt_y"/>
                                          </p:val>
                                        </p:tav>
                                        <p:tav tm="100000">
                                          <p:val>
                                            <p:strVal val="#ppt_y"/>
                                          </p:val>
                                        </p:tav>
                                      </p:tavLst>
                                    </p:anim>
                                  </p:childTnLst>
                                </p:cTn>
                              </p:par>
                            </p:childTnLst>
                          </p:cTn>
                        </p:par>
                      </p:childTnLst>
                    </p:cTn>
                  </p:par>
                  <p:par>
                    <p:cTn fill="hold" id="24" nodeType="clickPar">
                      <p:stCondLst>
                        <p:cond delay="indefinite"/>
                      </p:stCondLst>
                      <p:childTnLst>
                        <p:par>
                          <p:cTn fill="hold" id="25" nodeType="afterGroup">
                            <p:stCondLst>
                              <p:cond delay="0"/>
                            </p:stCondLst>
                            <p:childTnLst>
                              <p:par>
                                <p:cTn fill="hold" grpId="0" id="26" nodeType="clickEffect" presetClass="entr" presetID="22" presetSubtype="8">
                                  <p:stCondLst>
                                    <p:cond delay="0"/>
                                  </p:stCondLst>
                                  <p:childTnLst>
                                    <p:set>
                                      <p:cBhvr>
                                        <p:cTn dur="1" fill="hold" id="27">
                                          <p:stCondLst>
                                            <p:cond delay="0"/>
                                          </p:stCondLst>
                                        </p:cTn>
                                        <p:tgtEl>
                                          <p:spTgt spid="3"/>
                                        </p:tgtEl>
                                        <p:attrNameLst>
                                          <p:attrName>style.visibility</p:attrName>
                                        </p:attrNameLst>
                                      </p:cBhvr>
                                      <p:to>
                                        <p:strVal val="visible"/>
                                      </p:to>
                                    </p:set>
                                    <p:animEffect filter="wipe(left)" transition="in">
                                      <p:cBhvr>
                                        <p:cTn dur="500" id="28"/>
                                        <p:tgtEl>
                                          <p:spTgt spid="3"/>
                                        </p:tgtEl>
                                      </p:cBhvr>
                                    </p:animEffect>
                                  </p:childTnLst>
                                </p:cTn>
                              </p:par>
                              <p:par>
                                <p:cTn fill="hold" grpId="0" id="29" nodeType="withEffect" presetClass="entr" presetID="22" presetSubtype="8">
                                  <p:stCondLst>
                                    <p:cond delay="0"/>
                                  </p:stCondLst>
                                  <p:childTnLst>
                                    <p:set>
                                      <p:cBhvr>
                                        <p:cTn dur="1" fill="hold" id="30">
                                          <p:stCondLst>
                                            <p:cond delay="0"/>
                                          </p:stCondLst>
                                        </p:cTn>
                                        <p:tgtEl>
                                          <p:spTgt spid="4"/>
                                        </p:tgtEl>
                                        <p:attrNameLst>
                                          <p:attrName>style.visibility</p:attrName>
                                        </p:attrNameLst>
                                      </p:cBhvr>
                                      <p:to>
                                        <p:strVal val="visible"/>
                                      </p:to>
                                    </p:set>
                                    <p:animEffect filter="wipe(left)" transition="in">
                                      <p:cBhvr>
                                        <p:cTn dur="500" id="31"/>
                                        <p:tgtEl>
                                          <p:spTgt spid="4"/>
                                        </p:tgtEl>
                                      </p:cBhvr>
                                    </p:animEffect>
                                  </p:childTnLst>
                                </p:cTn>
                              </p:par>
                              <p:par>
                                <p:cTn fill="hold" grpId="0" id="32" nodeType="withEffect" presetClass="entr" presetID="22" presetSubtype="8">
                                  <p:stCondLst>
                                    <p:cond delay="0"/>
                                  </p:stCondLst>
                                  <p:childTnLst>
                                    <p:set>
                                      <p:cBhvr>
                                        <p:cTn dur="1" fill="hold" id="33">
                                          <p:stCondLst>
                                            <p:cond delay="0"/>
                                          </p:stCondLst>
                                        </p:cTn>
                                        <p:tgtEl>
                                          <p:spTgt spid="5"/>
                                        </p:tgtEl>
                                        <p:attrNameLst>
                                          <p:attrName>style.visibility</p:attrName>
                                        </p:attrNameLst>
                                      </p:cBhvr>
                                      <p:to>
                                        <p:strVal val="visible"/>
                                      </p:to>
                                    </p:set>
                                    <p:animEffect filter="wipe(left)" transition="in">
                                      <p:cBhvr>
                                        <p:cTn dur="500" id="34"/>
                                        <p:tgtEl>
                                          <p:spTgt spid="5"/>
                                        </p:tgtEl>
                                      </p:cBhvr>
                                    </p:animEffect>
                                  </p:childTnLst>
                                </p:cTn>
                              </p:par>
                            </p:childTnLst>
                          </p:cTn>
                        </p:par>
                      </p:childTnLst>
                    </p:cTn>
                  </p:par>
                  <p:par>
                    <p:cTn fill="hold" id="35" nodeType="clickPar">
                      <p:stCondLst>
                        <p:cond delay="indefinite"/>
                      </p:stCondLst>
                      <p:childTnLst>
                        <p:par>
                          <p:cTn fill="hold" id="36" nodeType="afterGroup">
                            <p:stCondLst>
                              <p:cond delay="0"/>
                            </p:stCondLst>
                            <p:childTnLst>
                              <p:par>
                                <p:cTn fill="hold" id="37" nodeType="clickEffect" presetClass="entr" presetID="2" presetSubtype="4">
                                  <p:stCondLst>
                                    <p:cond delay="0"/>
                                  </p:stCondLst>
                                  <p:childTnLst>
                                    <p:set>
                                      <p:cBhvr>
                                        <p:cTn dur="1" fill="hold" id="38">
                                          <p:stCondLst>
                                            <p:cond delay="0"/>
                                          </p:stCondLst>
                                        </p:cTn>
                                        <p:tgtEl>
                                          <p:spTgt spid="7"/>
                                        </p:tgtEl>
                                        <p:attrNameLst>
                                          <p:attrName>style.visibility</p:attrName>
                                        </p:attrNameLst>
                                      </p:cBhvr>
                                      <p:to>
                                        <p:strVal val="visible"/>
                                      </p:to>
                                    </p:set>
                                    <p:anim calcmode="lin" valueType="num">
                                      <p:cBhvr additive="base">
                                        <p:cTn dur="500" fill="hold" id="39"/>
                                        <p:tgtEl>
                                          <p:spTgt spid="7"/>
                                        </p:tgtEl>
                                        <p:attrNameLst>
                                          <p:attrName>ppt_x</p:attrName>
                                        </p:attrNameLst>
                                      </p:cBhvr>
                                      <p:tavLst>
                                        <p:tav tm="0">
                                          <p:val>
                                            <p:strVal val="#ppt_x"/>
                                          </p:val>
                                        </p:tav>
                                        <p:tav tm="100000">
                                          <p:val>
                                            <p:strVal val="#ppt_x"/>
                                          </p:val>
                                        </p:tav>
                                      </p:tavLst>
                                    </p:anim>
                                    <p:anim calcmode="lin" valueType="num">
                                      <p:cBhvr additive="base">
                                        <p:cTn dur="500" fill="hold" id="40"/>
                                        <p:tgtEl>
                                          <p:spTgt spid="7"/>
                                        </p:tgtEl>
                                        <p:attrNameLst>
                                          <p:attrName>ppt_y</p:attrName>
                                        </p:attrNameLst>
                                      </p:cBhvr>
                                      <p:tavLst>
                                        <p:tav tm="0">
                                          <p:val>
                                            <p:strVal val="1+#ppt_h/2"/>
                                          </p:val>
                                        </p:tav>
                                        <p:tav tm="100000">
                                          <p:val>
                                            <p:strVal val="#ppt_y"/>
                                          </p:val>
                                        </p:tav>
                                      </p:tavLst>
                                    </p:anim>
                                  </p:childTnLst>
                                </p:cTn>
                              </p:par>
                            </p:childTnLst>
                          </p:cTn>
                        </p:par>
                      </p:childTnLst>
                    </p:cTn>
                  </p:par>
                  <p:par>
                    <p:cTn fill="hold" id="41" nodeType="clickPar">
                      <p:stCondLst>
                        <p:cond delay="indefinite"/>
                      </p:stCondLst>
                      <p:childTnLst>
                        <p:par>
                          <p:cTn fill="hold" id="42" nodeType="afterGroup">
                            <p:stCondLst>
                              <p:cond delay="0"/>
                            </p:stCondLst>
                            <p:childTnLst>
                              <p:par>
                                <p:cTn fill="hold" grpId="0" id="43" nodeType="clickEffect" presetClass="entr" presetID="16" presetSubtype="21">
                                  <p:stCondLst>
                                    <p:cond delay="0"/>
                                  </p:stCondLst>
                                  <p:childTnLst>
                                    <p:set>
                                      <p:cBhvr>
                                        <p:cTn dur="1" fill="hold" id="44">
                                          <p:stCondLst>
                                            <p:cond delay="0"/>
                                          </p:stCondLst>
                                        </p:cTn>
                                        <p:tgtEl>
                                          <p:spTgt spid="6"/>
                                        </p:tgtEl>
                                        <p:attrNameLst>
                                          <p:attrName>style.visibility</p:attrName>
                                        </p:attrNameLst>
                                      </p:cBhvr>
                                      <p:to>
                                        <p:strVal val="visible"/>
                                      </p:to>
                                    </p:set>
                                    <p:animEffect filter="barn(inVertical)" transition="in">
                                      <p:cBhvr>
                                        <p:cTn dur="500" id="45"/>
                                        <p:tgtEl>
                                          <p:spTgt spid="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
      <p:bldP grpId="0" spid="5"/>
      <p:bldP grpId="0" spid="6"/>
      <p:bldP grpId="0" spid="8"/>
      <p:bldP grpId="0" spid="9"/>
      <p:bldP grpId="0" spid="10"/>
    </p:bldLst>
  </p:timing>
</p:sld>
</file>

<file path=ppt/tags/tag1.xml><?xml version="1.0" encoding="utf-8"?>
<p:tagLst xmlns:p="http://schemas.openxmlformats.org/presentationml/2006/main">
  <p:tag name="ISLIDE.ICON" val="#35456;"/>
</p:tagLst>
</file>

<file path=ppt/tags/tag10.xml><?xml version="1.0" encoding="utf-8"?>
<p:tagLst xmlns:p="http://schemas.openxmlformats.org/presentationml/2006/main">
  <p:tag name="ISLIDE.ICON" val="#116273;"/>
</p:tagLst>
</file>

<file path=ppt/tags/tag11.xml><?xml version="1.0" encoding="utf-8"?>
<p:tagLst xmlns:p="http://schemas.openxmlformats.org/presentationml/2006/main">
  <p:tag name="ISLIDE.ICON" val="#35456;"/>
</p:tagLst>
</file>

<file path=ppt/tags/tag12.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FIRST_PUBLISH" val="1"/>
  <p:tag name="ISPRING_OUTPUT_FOLDER" val="F:\我图VIP设计PPT上传\10月份上传文件\390"/>
  <p:tag name="ISPRING_PLAYERS_CUSTOMIZATION" val="UEsDBBQAAgAIAJCuo0gOaiROYgQAAAURAAAdAAAAdW5pdmVyc2FsL2NvbW1vbl9tZXNzYWdlcy5sbmetWG1v2zYQ/l6g/4EQUGADtrQd0KIYEge0xNhEZMmV6DjZMAiMxNhEKDHVi9vs037Nfth+yY6UncR9gaQkgG2YlO+54909d0cfHn/JFdqIspK6OHLeHrxxkChSnclideQs2MmvHxxU1bzIuNKFOHIK7aDj0csXh4oXq4avBHx/+QKhw1xUFSyrkVndr5HMjpz5OHHD2RwHF4kfTsJkTCfOyNX5DS9uka9X+qff3n/48vbd+58PX2/l+sDEM+z7+0DIIr170wMoYFHoJ4BG/CQg58wZmc9hcuGC+TQgzmj7ZZj0PCJnzsh8dsotoogELIl96pGExkkQMusLnzDiOaML3aA13whUa7SR4jOq1wLiWMtSoErJzD5INWwUjehS5oUzTIMkIjGLqMtoGDijWJfl7S8Wljf1WpegrkKZrPilEpnVCRljn9+UogLVvIaMQvCq1xJ+qXMui4NO1RFe0mCSsDD044QE3m7HGZEiQ17JjZqBKBGOSQQAJa9E+QjZxGaZFUdYqWEIUzqZ+vBmxoSpXK0VvOuhdswJxGAuii4pyBESQXbF8TKMPOM0UIU4uuFV9VmX2V5+PAxUFzAN3BBS0GUPwJnB2AFDjCXUjbIUad0FNiNxjCckGYfnkMjAu3CIRHgKdDsdInFBYqAIibtkAnxGJ9gkvKHYLv93/Eq5SWd1i3iagpxx30bqpoId41JggWVadTBMTUw+LiBsFPs/oHGLCt61q5XcCLCjzETZqQgqi0s8k0UfF/SP5ARTn3gJpJUXLhNmS57RmPNbVOga8WzDi1SgS5HyBnL9Fp5lMrPPTJyt/k+N/BvxeltVXm0LUuCR81dD7dmrYd8xq6nAproW+U3dpdo4bGv+Y6wwOf1DE/oc/XH6Y5cEOKLh80Smknmj2qr75PjcWTY0Rp1GPNFT/aP13JbEbW0dUyhYY6n7SxDopqZ/QANU/aVocAKK5m2JhhpOi6sBOoNwCxBo9FiMM3DVngln4MIB8ksyjimD2WgpLitZd44dlo1tgL4f2hTmPCVqcU/GS3GlYcJRgm/a6QO6kI10Z0AfDDd7rYJR5oPJAQCu2uQBSCVzsD/rgbmYkZ0H2gK/d5KlblRmyavktS3y4NsmF9+OTVelzu2u4tUuedsmc/wUK9rDRa3S+YD2f8e/3vF5QL/HRykmOHKniYsDl5hB33BV9RQCChhX+CxOfDw24sCFnNfpGprplW6KrCdQO6t75AQD2PbMseBluv7vn397YnxlSbuLtru/DwIBYpsqSO7A/gx0Laq/ukAYHu/L2UUfqe3dZifX86rDKGThs9wheNtacp3D1kG3XkjybdAwY9idzoAHsU173ZQwug1BmOHoFGqZncKd0YyX11AImdZqEIp1tUnAepj2++tlUytZiCGyT2sl5sCMzhPsefauDeRTMr1ue2YGN4p0e+lWcOnuC+ZOcQB19is8kcl6IKBtTbsqBERv1/c033zbqe5Wlf3D4vD1g/8v/gdQSwMEFAACAAgAkK6jSAh+CyMpAwAAhgwAACcAAAB1bml2ZXJzYWwvZmxhc2hfcHVibGlzaGluZ19zZXR0aW5ncy54bWzVV91u2jAUvucpLE+9LGk7unYooaoKaNVaQIVt7VVlYkOsOnYW21B6tafZg+1JdhwDBbXr0h+kTQgRn5/v/J+Y8Og2FWjCcs2VjPBudQcjJmNFuRxH+MugvX2IkTZEUiKUZBGWCqOjRiXM7FBwnfSZMSCqEcBIXc9MhBNjsnoQTKfTKtdZ7rhKWAP4uhqrNMhyppk0LA8yQWbwY2YZ03iOUAIAvqmSc7VGpYJQ6JHOFbWCIU7Bc8ldUES0BdEJDrzYkMQ341xZSU+UUDnKx8MIvzs8dp+FjIdq8pRJlxPdAKIjmzqhlDsviOjzO4YSxscJuHtQw2jKqUkivFdzKCAdPEQpsH3oxKGcKMiBNHP4lBlCiSH+6O0Zdmv0guBJdCZJyuMBcJCLP8LNwfWnq17r4uy08/l60O2eDU573olCJ1jHCYN1QyE4pGwes6WdkBhD4gT8Bp0REZqFwSppITZScs05d0ZDJSD3hRa0UTpktENStlKN/g2XbZDcxWgEgYhZhI9zTgRG3BDB46WytkNtuCmq3l6VRIAF7cnQeR/fm/fZiROSa7bq1oKjXc7jxjdlBUUzZZHgNwwZhSB+m8JTwtBqcdAoV2lBhfYxSAsOFiecTRk9KnI6B/yToSswkVrQhF7NBDPewnfL79CQjVQOuIxMoLOBzrXHrz4LOCNa34OShY9b/bPTZuv6tNNsXW65AAmdEBk/ExwKztLMbASfzJBUZqEH6YiJ1awoCuW04JWJrfryMmieWuHL/NbFWIHeYEk2Y+U5hfmrB6XNJmRSDKIbrgIaRpBDSTwmMGJYF1xaVhYwJhIpKWaIxLDWtBvrCVdWA8UPsIfWL/fQ6yMui9MYVhtYzCnLS0Hu7O69r+1/ODj8WK8Gv3783H5Sab7we4I4c37jnzy58pdr/+E2DAO3pR9f2ia3/+bO7l20vpbJa6d1OShV0la/FFy3jFT3cxmpC/+S6a28YEq5AEtp7IcM1pLgKTeMvmWLvaBNXvVu9z22mTbZYMyvGY3/JmR/Wl4T1+6FYfDoxdVxUi55ColwK3F5223s13bgpvkoq1IBtPX/Do3Kb1BLAwQUAAIACACQrqNItfwJZLoCAABVCgAAIQAAAHVuaXZlcnNhbC9mbGFzaF9za2luX3NldHRpbmdzLnhtbJVWbW/iMAz+fr8Ccd/p7pWd1CExxkmTdrfpNu172po2Ik2qJGXHv784TdYEKPSwJhH7eWzHsc1StaV88WEySXPBhHwGrSkvFWq8bkKLm2nWai34LBdcA9czLmRN2HTx8af9pIlFXmKJHcixnA3JoQ8zt58xFBfj2xxliJCLuiF8/yBKMctIvi2laHlxMbVq34BklG8N8urHfLUeDMCo0vca6iin9TXKOEojQSnAlL6vUS6yGMmA+UhX9jOS04c6f/sD2o4qqi1t+QlliNaQEuIiXy9RhvHceI9fZY5ynqDhrzbQL59RBqGM7EHGzu++ogwyRNM2/9MjjRQlFjTmnH/Edw4TpDDjh1ldoVwk4IUw0MVXcOWxd70LQO5rOPcpjqsU7AnrerAQ8NEzBgstW0gTf+psqhJvj6028wGLDWHKAEJVD3oyST+RVnk3sa7H/YE3yovQl9P0kFfB2hpWXcKBu1jf41erW7srQqfvuiBDCTunDFLslT3yt6nrETJQ9shnRgt45Gx/nMGhqSP5R74l7jnP199YgRNzLJzVn7wVIz3g6KogVafwmFoUsFCYzgutAd8tTayuSyk5yinlZEdLoqngvxCX7e1lVJocGFyvne6sVFPN4FTD2RzNmg7LZc9xPzpr3JDdz0J/ue480WaL30yJ1iSvavOzpKYTxzNjYgozTU4zcE8aOMh7vhEBx8YeItVEbkG+CMHGhuFCgxrrXnTDNQRPk6AGaXK6yqlzcqr8vK0zkGvzahSUr3Ks7IAVLStm/vQrhTcoDhgD1o6qK+OPE/rel4HCNQEQmVe+a7tDZ6lbpimDHfjhDxT2ykN3S5Xp0qGGW+oH2Oiw5ZxmVE+6XdH3SrxDAv0J/KtJK3J8YBnR9ppkyt4smny/hvtcosXs1xk2X7jJ7Nn1UuTY2I8raJT47+Q/UEsDBBQAAgAIAJCuo0gqlg9n/gIAAJcLAAAmAAAAdW5pdmVyc2FsL2h0bWxfcHVibGlzaGluZ19zZXR0aW5ncy54bWzNlm9PGjEYwN/zKZouvpRT56YjdxgjGIlOiLBNX5lyLVxjr721PfB8tU+zD7ZPsqdXQIiOnUaWhRDo0z6/51/7tOHRfSrQhGnDlYzwbn0HIyZjRbkcR/jL4HT7ECNjiaREKMkiLBVGR81amOVDwU3SZ9bCUoMAI00jsxFOrM0aQTCdTuvcZNrNKpFb4Jt6rNIg08wwaZkOMkEK+LFFxgyeESoA4JsqOVNr1moIhZ70WdFcMMQpeC65C4qIM5sKHPhVQxLfjbXKJT1RQmmkx8MIvzs8dp/5Gk9q8ZRJlxLTBKET2wahlDsniOjzB4YSxscJeHuwj9GUU5tEeG/fUWB18JRSsn3kxFFOFKRA2hk+ZZZQYokfenuW3VszF3gRLSRJeTyAGeTCj3BrcHt202tfXXQuz28H3e7FoNPzTpQ6wSonDFYNheCQynXMFnZCYi2JE/AbdEZEGBYGy6L5spGSK865MRoqAakvtTAagaeiiPCx5kRgxC0RPF7MWqLHzJ5yATE43d36SFr8CPTxxgnRhi0bms8Yl8W4+U3lgqJC5UjwO4asQhBRnsK/hKHldKORVmkpFcRYZASnDE04mzJ6VGZpBvyToRswkeagCZsvE8x6C99z/oCGbKQ0cBmZwFYFOTeeX38ROCPGPELJ3Met/kWn1b7tXLba11suQEInRMYvhEMJWZrZjfBJgaSycz1IR0xyw8qiUE7LuSqx1V9fBsPTXPgyv3UxltAbLMlmrLykMH/1oLLZhEzKg+gOV4mGI8ihJJ4JEzEcdy5zVhUYE4mUFAUiMTQq4471hKvcgMQfYI82r/fQ6yMuy9EYbg6wqCnTlZA7u3vv9z98PDj81KgHv3783F6rNGvhPUGcOd/DT9Y28UUjf9oNw8D1zufbsNX5v+rCvav21yqZumxfDyoVqd2vhOtWWdU9r7Lqyl8bvaUro5IL0GbG/thAoxE85ZbRt9w0ryj8+vvXb4s3KvwGo1i7ff/fIPxo8dxaeV+FwbMPwBrIVx/TzdpvUEsDBBQAAgAIAJCuo0hocVKRmgEAAB8GAAAfAAAAdW5pdmVyc2FsL2h0bWxfc2tpbl9zZXR0aW5ncy5qc42UTW/CMAyG7/wKlF0nxD5hu6HBpEkcJo3btEMoplSkSZWkHR3iv68OX03qjsUX8vLkdewq3na61WIR6z53t+6327/7e6cBalbncO3rokVPUWdGJAuYJSmIRAILkOJ49CTvzgRlzKQznZcfaGtqfkzhP0suTB3PCAtNaIY6XBDgN6FtqMM/J7FTq2tfU63R89xaJXuRkhak7UmlU+4YdvXqVr3EAFYF6AvokkfgmQ7caiPPjg8DjDoXqTTjspyqWPXmPFrHWuVy0ZZ/VWagq0++3gP9p8HLxLMTibFvFtIw8WSI0U5mGoyBQ97HCQYJCz4HUfPtu/UH6hk3CwroIjGJPdKjG4w6nfEYGl0ajjB8TFZejW4OMJqchY3dE3e3GB4heAm6YTW+x/BAleXZPz5gplWMHWmgzZ6fUKH4IpHxIXUfg+Twsmjb1r1zoe76Y+Y9IRU8oRX1/NK22RGChgCtN5aOeU2Qd0rZCUqURA5FaNS0Kug5YsM5gvvPLuPW8miVVuOhGo5VG7heg54pJarbf126Z5irs/sFUEsDBBQAAgAIAJCuo0g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JCuo0izv7NQbQAAAHIAAAAcAAAAdW5pdmVyc2FsL2xvY2FsX3NldHRpbmdzLnhtbA3MPQ6DMAxA4Z1TWJ7K0L+NgcDGWFUqPYAVLITk2CixqnJ7sr3h0+vHfxL4cS6bacDn7YHAGm3ZdA34nadrh1CcdCEx5YBqCOPQ9GKR5MPuFRbYhQ7OM6cazi9KVb4zF1Ynr2e4RNuPFu9DcwJ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kK6jSIyYS/o+CAAAjyAAACkAAAB1bml2ZXJzYWwvc2tpbl9jdXN0b21pemF0aW9uX3NldHRpbmdzLnhtbLVa627iShL+v0/RYnWks9IqXMwtK4aVL01iDTEc7CQzu1qhBneCFdvNsRtmOOLHPs0+2D7JVrftYBMgdmYWT6JxddVX1XXrCxnEL16ob2LOAu8Pwj0W2pRzL3yOh39CaLBkPoumEY0pj+sHyqMXuuybGT4xQQNqzEnoksjVxWg8bKCR/KB+T+0bfXhra+0W6rVxC/eRgTs6jF0rxrWiw5jRauqD+hFEghvRJQ35adRBvTD6VsAMYxpxM3Tp96FS5M4PFWdwExHXA7542G2LZ59p3Rtt8aB2s9Pr4H1LVRSli/SO0TQa+17vuqc2EW60Ow1lr/VbSktBzU6ned3dN3utjgJvo+suoLTxdRe1e+12y9i3cAukkapqRkvf95TrZlMFbbh/re9HI63XaKBms6m0jX2nq4y0BgJuBTBUpS8cqBiKpnT3qqY2+woa6SNt1N5jA3f1Duq3cLfR2Lc1TWk0Ds49zC7vrgO19HQyd74DeDIEJ0dFbtVPJNdguYkiYHZosPYJpygkAf1UkzkZcpmx6NclW+/+UksTVCZzxp7ZVaQmRCALsOEJrEFdjmRs0q58YeTpyHM/1RYbzll4tWQhB6irkEUB8WvDPye5k86sjCTb0qiK3BNZ0oO6nvyUFUt1QT7Dc0loyYI1CXdj9syuFmT58hyxTeiWMnO1W9PI98IX4G5c93R8UZHvxdzkNCjYh/viKS+2hnjGVJjXxeIpJemTBfUzjQ35qSB3UPm+R45Et17scSmqNsVzSXRNnmkxAH1VPJdlQtBSjFpPPO8LcfqdA7siyr91kd0nOxoVlSTt8qIUW2/WVfNpHbFn4eyi3PuBfpXzGXSf8FlY2BBPKSExQaGwVJRSt8n5G0eM6etxLxkEoAWCm28uKUlCTrW5PrmbqtbX+XhyM5lr5k1tqCdViURZ/trq9r83O13oXKlcSST7Th2Pi1hIgnUa5bAsZzYZzwEQj+cW/uLUhuJ3ZdHJvTM2LVwbpv+pDDCd4YfaUPwuI3o/m2HLmdtj08Bz055bE0f6ZYwdbNSGX9kGrciWIs7Q1qPfEF9RBO3ZiyiKfc+VA6Jle+GGltBnTO5U05rPsO3MTN0xJ1ZtaLMo2v1VIpMNX0HyrEiMXC8mC5+6Ui2kiBxf51co+MdXHnCygHjhVRntM/XRtG7mzmQytufYMjJKbYhDFxkREZqqA81UG88AIyKwjn9MfC6zTyIg1fcrg9yaN7dj+HGEIbfe88qHH/4Ba6YYQjKlYQlBSBw8g6yz7cfJzBA+BIWIoDWJ428scgtJkw9dCWzT0ieQmrqTw3cETIYNgffCJaQOXfISeHfYttUbPNcmXyDHoTYnFYUmn6EkP1cU+optqCFslxCz1AfzRhUVIcowK5CsBpdE5Lu/Q2S5BDnhza3HNjFQhIehTGQ1xleVNdn4t3sIpKmOz1R7AgzOlm/P3paCKZELy1wJXdCGdGyI7Prt3vzHfKSaY2zMId2MyePckV1SKA3IDoWMI+JuSbikaEGXZAOVsIMx13PlmIi8NOH3jfcHIjztP7+krcsy8JdfPmBSoeGdsAz2y6AMtilr/p524bZ0Bh80ROT6WSvKOODDJtg6ttSZOfk5IYq9YOMnXfpnBOrVuKrBeteOH/dX+bD9H4yxkxasmdDRNI9VEsKwEoslBxZPv5KgaY1AXXpYhIYvTqiVAKxJimEx9AMwD+C5giEP4NFqEI9Ys00HNluPdCFOHyWEZa0mUTsdb3FG9Ckc0F9LdUGfGOyXfEq2yUYG1i4Z/jJRzm2VCkuLYzpjMNwCzOckqQDV9wJxhioHe3+HM1ckq0FhPo9s47uyun3vRa4I4OdNQN/uw54iFkiqT+Isr5NF6e8/aEgyxVmid1ptA/FaoKVjlavPH4qYjdWZfjvXVUvH4kQh6tkvLwfVIXwyduz5WNUEApRJQPhyBavwkzjnlcdKTgQGHqmAl07epiRarv777/+UhzmyJ6GilPq3qjhQ/KJr4le8f1qM0/hfJXAcVSuKypeSgumBKhMtf75yTEjQn3JkIcmyFLBAXHGVUg0lkIZRdRxVv72DKrFlUbBNBHvBiiB36uwzND65168N70j0Ao3TYcyvCiQ9L3KTV7bhcMTdcN8LaUXxH16JxOQdczpXDUOe/aFGfW/5kiy/Lhxg0ms+5LPnKnj6rWpBdz6CpK7Hq2PKxS3rWtASkvdDQ9ieXOteCYcLFZ9AD+eF+5mQR8yfiputt1e5wCAu4iCNhzwSR/rsLc8Rr9i3NHbDJ+LHwJYnHbNOwYap2CymkEXaMfdM1I6bx00px4wPzId1QU+mk4Mu0o+ldF2TN795Ba+0N5bDMSsdypl+IB7zW/Q7f8OfIx7z22JNmcC57q1Nx0N50ew6TiNRnl4mdsBDQ9mlUp7srcgjLBiLa9k4N5GUUOQMmEuHcm10vICm5SxoeYPrZywehK/blzshs9jJacfia4fCwCF965fzd8A97tPzyS3nASWYd7V8P1UBKc+pEki+Pjh2RkJFfLemn2pwECHLlej0cQ2lGJ9qwp3JNzTn5NZZPxPtLCcprbksGsh+Ltt5JZWh6OLVVLGk2C8LDepv/DSoX4rQIIU9H8BwEyxohCEHPOhyaYSKxDz7KrsKe5A70iO5M6N5AL4C7BDOSFkl5AiFxJLbqqxakpf8OOwtuefTLc1aVY6Qc87l+Q9iqI7Lya3yMX3i+fROKZWrIO11h1ws9sAc/ayUPJHllRyNVCw6ThaxnP2JbpUtPgcbTyxHWZsW6Z7v0IwfRb1+QhXwnvP+oJ5fZqFHvfmW9ZgGooB39m8O/gdQSwMEFAACAAgAkK6jSCqKN+aHEQAA8GEAABcAAAB1bml2ZXJzYWwvdW5pdmVyc2FsLnBuZ+3d+VeS2f8AcEszJ2eizcwsbZq0xQXUGjMXWmzSkXKd1FLR1GwzNTMUWVKnsUUldcpdmlzaJW3S3MAlJdSgCZXSlAqFEJUQkR0+9J2az4x+5g/4nvNwDni49znPva/73NUf3lzyOrDvm0WrF2lpaX3j7ubqo6WlA9PS0o7T09WkqHZb7tP8mRfvs2+3VhV1DVfzRSdq1/5dWlrVOH1F2ALN969i3QLjtbQWt396zyPH3I7Q0gq74O66yy8xZGIIfuVBpJIsUOajtJzPH9AGteV+tHya9SNk04+uznrL59ssmXgGKf/ouv5F2jL9+Xt0Lnl5KrRTkJWBFJlobZNiSH7uQT2fdujRUcI2JuOX/fUcWml9FaOnNIlP6yE+LlBIpume9vxm8TC7BDFcL5Gyi2Jk3K9XhZ6fp/v3j7c/rF6lLDvkti2bizvMgrpI3qYZS7uuuNw01P4a0qL194/7Nl7REYoneuamWEV1wM2Vtv/MhrTsTNbucxsjP6BB1U3KsPt3YCb7MiNmlXcjPeWEWd0Y72xQIk4fQZss+Gf2+ZRI7b4fTyuVfKwhDFY1p7rnU8Df+FnUV1ha5ZlFjWTMzv8QuRPivcTAVXd2Rr7REliTd2LZnPvNay1n/PwsogdtN0tz1fghxHvpT3Nv9RBCuZezjNMzt+yWNte9fkuNZpfR0lbuv9R355D97Batn6e/3MB7b8ScOunnNm3ZHEfNmG0P0bWE+bkaZM++XpOMNLBZ0AsgAASAABAAAkAACAABIAAEgAAQAAJAAAgAASAABIAAEAACQAAIAAEgAASAABAAAkAACAABIAAEgAAQAAJAAAgAASAABIAAEAACQAAIAAEgAASAABAAAkAACAABIAAEgAAQAAJAAAgAASAABIAAEAACQAAIAAEgAASAABAA4v8RIkXaNvKI5jIo+R/RAs+nqO1ju8MS0+bG0dM9bb8uP+BVwCqb2WEBW3rOh77PbDNeMCeioJ750YNHD85OhcT+e/v+W/I12ObIOXV9dh5MmWc+v2zn3RezylirKTr1Umib1uwq+QucYS7SkdznHuDm35OmKBvtcU5Tz9gpC0221+NFZ/q6/cFRzU1rx/IY3qP/LNDaHqJEzayA5gXLbfs4jSJhHUkZPe0Q06wSbWVxGSrMLUkiWVUMDclHSd6lF5mqJeSNhm7WjU3IJN7oTFa7qck/YynCtflE+SRFVaH+dtdNF84DRjTlnDO1Hu1CYgedgFSzRfAdeGk7K3TqTTyt5CdLo/TDYARy+0kT9QXDkFe9tG04ebupKlZIdeSjJuLgaFHfczBGcOUKnuYiH7/LecwWC7d3Y5c0CTqN4SVKPlYtH6RikGBRYiP10eSpN0yoWkobNAE3M4J/qHovDkAGmqCn/3geSeD8VlqFLDi6t3Zc/sJROE3N//L0c1JkHtO+ykWXtnmHcuNKk9gFHTQzXtz1Ulq9S9PkzN30ZXEQB8bqn8Din0jVjI3ViKEERsfG7pOl4mbxsPwx+d4rH1IIvphBi8EIiwzVjWxpUnG7WuveI4KXT5SqmY/mv1cz6g9KViG8QY3yyUZEZxWyAVmMHEA2xYFHb65/qgcWqfMmTxVlC2rWTiUHzdT08g4R9gS6XG8OB9PvP1uMPRxQw333V4Wpr3cqR4dYOCgmPLz14hoPxNkqm4iJ7mAE6hoz57vF5ifhL3xRTWZOlHbe8h7ZyBMVYj/kTiSl1jP/pDdEuSHhvlZOXgdrUpzO0PuWpTgR7J1drkrW+UXw8HJ4gr+IaVDfWZL51taE4JTR4b3gIvf9iDFT0tn/wbb0XF42GotDru28ya3JqwjhvJMGtI7suH6cfCg7ST7An+iud7D/3K+2m2mLmq08BfG99zAF16mKu1iSLwqTwPDgPJx5l0opZX6VhOK2DbR442NppJHwQbPA/CCmqSWrO6hS7BX2myrZpGbLhgzRvguEpXu3pMLwmMTbXjbwKxlmf1TZU4N/mFE6j4ktbnmAuy9u8QAzBxBbBk34n2oSkL12akfyAC/58Ll+auGXDm7nxRx8vwJaDe3s/n26NjaDKewt5QzwOTVnD4piWyNoobaLEdGQO6RWPBZ7RbqgbyM3vOMhe8qJGoaFnGpsXApjC0JXw2oXXK9Pj8aRVmw4Z2QEphNJ5IG8SO6o49PBhOblziOR07+nNzs7QDnkz2Ph1rEbRCeWOZaZIyW/9kDEBpvmMbnMW8StUVzLfqcgSH1laM1Esm+G/t2rPiBDjyoxqMBX37wxQ8+cp349tY0/7UQVEUscYjjPP98Q8bJlv8r81uDNpy8DmdyrcSUkrJJO8eBUT8e2jqxOdUdvplbx432qy4mGXYUxeg1nC0xKlWF+8IN2mX50fpgPyUXJwFUy2yOQVJGZHx0rPYYC5coeC5RenSz4jDPM2u7MB371TGQ1hKJITI4P+WsaPG6cOPGYMYDanBUja1CCA+FYpSjtJmWtvnnRa9zx4w3jYekr7oQ37TksNHPIU8Y/EF1KWpArIIz0qk/Lb6XjBDUIbGkC1cCmU1xWgHH368hpyFt06LsTmedtlZUE+q07HLvM9QY7Kj3tQJvoQritbduBqWQYicsrzBvtTaWYqj6mP8C29MnTg/kLG4pmZPiZhdGTZOXnKRetm6UkbDWZSuLa4M9RXtlg+b6o4XTVycJUSop+ruznxAbXV7pnGXmHMsAdd9I9sdbOpAr7+SC4OusJtYE4UoHJ2mlLJazvSAyw2tdJ8NQUe3EzS1CJsH//g/P93V2R6vnPX+ad6uu+rjJhFRH7u5vZkfWWA2tObEniBPJ7hzHyiSunGya4OrkiIqjZ3pN///NC9jbomzVTnnoM+JvnWNWYP0k2Fk6XPUmSfTSEo+KEvb6e0RiVEM+cEfBqOb6kGYWQBkddaJWohbgkXlJf+xg2F1fGi8ubtEBjRBKRZk7Yjh4Q2PbzvEkhBHoVo84khOMPwpeGK5HOTJlItiaUQecnr2SNOo/IC/TMF+rmml01mQQZ6bocVmYRhwUYGfcWPLOH3f1IFtP6dPDXus1/BdK11YxVi5mvtFnH2XABRJXsmibLT2Dg7Jko4T1mMoPVC1/cz9/mMlmivpLDJ6lVHblZq7KbrD1ijCnCQjx561u/p7dNWYxOeOLp5BKe1A9211S0A8eoe++uXMWpFnqpxeeDecLHBBqRSXOFLIWttBh5aVySLtc+SWmJ5D+zTiZvyn/4OKK73Sjs8/p3J6VuGMm7EWCrSj2NWgY9uITuOb4PUoBZBo9jaSY+otVZGP7oILkdq+TBwSbYhuHbHF/olsL7mfPo5MPI5FecpCwcgycy9iRZ5AfNKMj0Xl7wHxE6ZUmrVnMcm9PQIZNS+q+ZFcICaJCmPke2brbF8UHVe1IpAb/2qBGDwojMbX+F/a1LuSfxj6u9kFUtu43bVbcgVyaCqgS4ugfW1zXXB8NYbh25Mm/4+xrPDQFTJJqwWLWAc9FVrpMrayY7ZO3tqh19Vp3q/jpgh2mr67pL2eW3nTB8aHntECm07Wex/l9jLGHVq416Pfijlk5jy8Uyh91uVusrW8tduKZMRLhqe/idmuj9zpk64ddsiWqK3iIhmB4oR1qVCAY4dnAkg3cIfLikVaKyEDVYod2pKDPb9d7OE2erbZXKLAPYmPhT4Rv0zDUrN/R7kmIUDN4Jw/YT+tpfts9IVFc/nNgJCSPdQxPs5X9WJ4iQgk5tqQ2tsTqbEROww+U30+oyk7rdu9HqHG5eXgaccAyidAjGZbzwUTsS19wiRkQyGeGUQRcawjKykxdM4FRdoCgSHjBOypIPkFZEMfLe6JnDMazOzW1JrQOih2jrRKfny0oFHy9/e0GkkvOZTjOvwos2lia+r8WDoIqP7EamcrKDpbeRIV8cO7EW2URvMGwd+X2yfTBd/mWHVHTibfY+k9eO32fgAjn6uVLSQTt1TvFSEDsulOtxZkxchLHrFYxuF2LdzaVrErkhuZxtzril9p3iYCO4jx0839JZfdkqPNhWrbJiHccZwLo6X0oD8i0tYS6yD2XPxSS1cv/e7NQGHofuCUULtoueiLZyW5NRWLcE21g3SAGxzITeGUwj0AuQwc2gsC9bKeLpt9f8Q+pzQs+8tl8zpJlSO/Ne9qivFW9jPjnb4PdaFLnF49sjE26hE8LXM2YOopP0C89qwZT6cSmj5qhr+fFNher4HvIi88jv0EWC/fCoeRX9G0AukrcV1RGrvcfieMdfpoklqvO8iNAJR7Y3h9x2SpV1CCI4R+dOdPK6HP9cJeRGiZrdH+iyuUf31WD1j1TJqnP3rc9peoXTzYxId2cVqqJmhvWBt8hcJM/ALk48DCnAuh9QIhZky8YyZDUVAmevMWkGI1kFnr/2u/xfL6GHS3Vy3SFJrEx7a2Ivu0azkUgfiqc5F2meEaKIpJyIwZS+NlKw7Un1kpcWUAR+V3PaIKeke/p4DmJatPiMYnn4YGnVsM3h/HFxa/tv4g/cks8V/bo4LcVTs2U98lU26usd6DeyDeqaWG9TUwarR21WtEiLZdzaLxxcCeok7MeSLn/FYnDUT0/LdlgOecoUnTwbKE72snjpnrG4sXeNIcwdBNmVP5CSabxX1S1jWpQs0o2FAmXuYyVY6Uce4Z6qdQ6CFGiG5NEqkbMH27vcWuyJldE7aDK1MB06/WJPEV4xsvEIpaAjZ+mTpzmjob/THPPQaZR82UQheJG5i5djb9mtqIufu17M2wd1wwOO+ePLDQ6MHr9+Ct/VnVQCJvMIJKK/5Z1HTeGaXRHo2IQTV7MNbpREZVfuKl/0CuXgQ/oeXVwoRskHmSthOrnGjX6BSHLj9EceMhmOdHBSsLGxI1lDNp8b52ttcPO0T+OxmhF1g4s19BqTU88pHXS8rmf+iA8/w28WY6Kda3jdp9gWuTFo3mHNmWB9/riksoshWhzPBemBxPNWfNmSv+hu0Uyaw1sKLaXEKly35zvxHaxBFBPcYcQ5FmYr1fGEcKXOASh3KlfTS4j80DzV+Y8fQ0zX1ceIv2w9TDGSd7uYtAgmzoPfS7cqIPmCGSUSNBMtHkrrN1tp/oj0DfNTj9Y0rkWuVGwjMHPgrD2kk8tamLuHyO0fQFSJki2V8969czl25MtgkRnd5odVz4R3xWObzJgclewBWgpPnnhsIX3T0haxbP8YfuHwzH44HCMdJdx0V6qjmdOPVUlhmi6d9Mvy1hFJaznxXOyEYx3alP+C4Bkka+9ol6NjR6lDDn/W2Z7ckoByauCTq/2lZz2OEqbEO/o4Cdfwhk81z0dVKVm1kMSOwasVHCgcBbo8jTdQURHER1IRAWuVX/xODJF2w1Vnwkn8Zz9duGGqeLtwIeN1uOe3vIlGDK4Cuk7zvFAvWNZDZp9buVx3zEI7S1DPvuNEk5Wu9YjywcVvAfNtQrIaWBV2biYmC3PjreJPWtBxmOmy5+0gaNOOwl5WP31D+mRcczxfs1f85eMqrFufsOkywXM8cWNIFP/KlyUoNyVcbTZsM3/nlBMDRU2uwtMIDunhCrMTa2DUpYFnYj8Fy68k5lE+9WmPMsp/p6yS4T8Sg5WtXX8/KHKO3VDdnAginXhfc+zhTPxwvAKFibZ06ITf7GwtH96UJbLvOLl4PboYrZqpn++GhubKfH6WMaV5HxTjUdBGiW0WMj/gPehyvCKtrbvH6r/HPn9tzrR0vJCGpdOSGkmqS/LmVPcp42IhizjVZVG0zxR91lf95uN0lPKQ83gx3B7cCF03+8j/KnonpEBJb3uYmN4654Cr6eFHNrfPSbbTZNgvilkx5ywOAZmrZQzSmsv2X+vO/fEAj/8L1i9nqs+tG970b8H6RR2G8O1L/se9W1rydO9eezOg4Kdfu8RX8Rx32s25IsowsxwTpJlzBJo+ts/dZ/mcf3DceJBy4jsW2b+1HPNOs+Dw2UIaNCYZ8mNhYdfs3yeAavftvnsJhlWYFhB7mn9T60K1NC/3vQdcq3aHpv4HUEsDBBQAAgAIAJCuo0iV7pF+SwAAAGsAAAAbAAAAdW5pdmVyc2FsL3VuaXZlcnNhbC5wbmcueG1ss7GvyM1RKEstKs7Mz7NVMtQzULK34+WyKShKLctMLVeoAIoBBSFASaESyDVCcMszU0oygEIG5mYIwYzUzPSMElslCwNzuKA+0EwAUEsBAgAAFAACAAgAkK6jSA5qJE5iBAAABREAAB0AAAAAAAAAAQAAAAAAAAAAAHVuaXZlcnNhbC9jb21tb25fbWVzc2FnZXMubG5nUEsBAgAAFAACAAgAkK6jSAh+CyMpAwAAhgwAACcAAAAAAAAAAQAAAAAAnQQAAHVuaXZlcnNhbC9mbGFzaF9wdWJsaXNoaW5nX3NldHRpbmdzLnhtbFBLAQIAABQAAgAIAJCuo0i1/AlkugIAAFUKAAAhAAAAAAAAAAEAAAAAAAsIAAB1bml2ZXJzYWwvZmxhc2hfc2tpbl9zZXR0aW5ncy54bWxQSwECAAAUAAIACACQrqNIKpYPZ/4CAACXCwAAJgAAAAAAAAABAAAAAAAECwAAdW5pdmVyc2FsL2h0bWxfcHVibGlzaGluZ19zZXR0aW5ncy54bWxQSwECAAAUAAIACACQrqNIaHFSkZoBAAAfBgAAHwAAAAAAAAABAAAAAABGDgAAdW5pdmVyc2FsL2h0bWxfc2tpbl9zZXR0aW5ncy5qc1BLAQIAABQAAgAIAJCuo0g9PC/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o+CAAAjyAAACkAAAAAAAAAAQAAAAAA6hQAAHVuaXZlcnNhbC9za2luX2N1c3RvbWl6YXRpb25fc2V0dGluZ3MueG1sUEsBAgAAFAACAAgAkK6jSCqKN+aHEQAA8GEAABcAAAAAAAAAAAAAAAAAbx0AAHVuaXZlcnNhbC91bml2ZXJzYWwucG5nUEsBAgAAFAACAAgAkK6jSJXukX5LAAAAawAAABsAAAAAAAAAAQAAAAAAKy8AAHVuaXZlcnNhbC91bml2ZXJzYWwucG5nLnhtbFBLBQYAAAAACwALAEkDAACvLwAAAAA="/>
  <p:tag name="ISPRING_PRESENTATION_TITLE" val="1"/>
  <p:tag name="ISPRING_SCORM_ENDPOINT" val="&lt;endpoint&gt;&lt;enable&gt;0&lt;/enable&gt;&lt;lrs&gt;http://&lt;/lrs&gt;&lt;auth&gt;0&lt;/auth&gt;&lt;login&gt;&lt;/login&gt;&lt;password&gt;&lt;/password&gt;&lt;key&gt;&lt;/key&gt;&lt;name&gt;&lt;/name&gt;&lt;email&gt;&lt;/email&gt;&lt;/endpoint&gt;&#10;"/>
  <p:tag name="ISPRING_SCORM_PASSING_SCORE" val="100.000000"/>
  <p:tag name="ISPRING_SCORM_RATE_QUIZZES" val="0"/>
  <p:tag name="ISPRING_SCORM_RATE_SLIDES" val="1"/>
  <p:tag name="ISPRING_ULTRA_SCORM_COURSE_ID" val="82ADB108-2F67-4B4E-A97E-19ABB6FAC58E"/>
  <p:tag name="ISPRINGCLOUDFOLDERID" val="0"/>
  <p:tag name="ISPRINGCLOUDFOLDERPATH" val="Repository"/>
  <p:tag name="ISPRINGONLINEFOLDERID" val="0"/>
  <p:tag name="ISPRINGONLINEFOLDERPATH" val="Content List"/>
</p:tagLst>
</file>

<file path=ppt/tags/tag2.xml><?xml version="1.0" encoding="utf-8"?>
<p:tagLst xmlns:p="http://schemas.openxmlformats.org/presentationml/2006/main">
  <p:tag name="ISLIDE.ICON" val="#35456;"/>
</p:tagLst>
</file>

<file path=ppt/tags/tag3.xml><?xml version="1.0" encoding="utf-8"?>
<p:tagLst xmlns:p="http://schemas.openxmlformats.org/presentationml/2006/main">
  <p:tag name="ISLIDE.ICON" val="#35456;"/>
</p:tagLst>
</file>

<file path=ppt/tags/tag4.xml><?xml version="1.0" encoding="utf-8"?>
<p:tagLst xmlns:p="http://schemas.openxmlformats.org/presentationml/2006/main">
  <p:tag name="ISLIDE.ICON" val="#35456;"/>
</p:tagLst>
</file>

<file path=ppt/tags/tag5.xml><?xml version="1.0" encoding="utf-8"?>
<p:tagLst xmlns:p="http://schemas.openxmlformats.org/presentationml/2006/main">
  <p:tag name="ISLIDE.ICON" val="#35456;"/>
</p:tagLst>
</file>

<file path=ppt/tags/tag6.xml><?xml version="1.0" encoding="utf-8"?>
<p:tagLst xmlns:p="http://schemas.openxmlformats.org/presentationml/2006/main">
  <p:tag name="ISLIDE.ICON" val="#35456;"/>
</p:tagLst>
</file>

<file path=ppt/tags/tag7.xml><?xml version="1.0" encoding="utf-8"?>
<p:tagLst xmlns:p="http://schemas.openxmlformats.org/presentationml/2006/main">
  <p:tag name="ISLIDE.ICON" val="#116273;"/>
</p:tagLst>
</file>

<file path=ppt/tags/tag8.xml><?xml version="1.0" encoding="utf-8"?>
<p:tagLst xmlns:p="http://schemas.openxmlformats.org/presentationml/2006/main">
  <p:tag name="ISLIDE.ICON" val="#35456;"/>
</p:tagLst>
</file>

<file path=ppt/tags/tag9.xml><?xml version="1.0" encoding="utf-8"?>
<p:tagLst xmlns:p="http://schemas.openxmlformats.org/presentationml/2006/main">
  <p:tag name="ISLIDE.ICON" val="#116273;"/>
</p:tagLst>
</file>

<file path=ppt/theme/theme1.xml><?xml version="1.0" encoding="utf-8"?>
<a:theme xmlns:r="http://schemas.openxmlformats.org/officeDocument/2006/relationships" xmlns:a="http://schemas.openxmlformats.org/drawingml/2006/main" name="">
  <a:themeElements>
    <a:clrScheme name="自定义 19">
      <a:dk1>
        <a:srgbClr val="000000"/>
      </a:dk1>
      <a:lt1>
        <a:srgbClr val="FFFFFF"/>
      </a:lt1>
      <a:dk2>
        <a:srgbClr val="000000"/>
      </a:dk2>
      <a:lt2>
        <a:srgbClr val="FFFFFF"/>
      </a:lt2>
      <a:accent1>
        <a:srgbClr val="0761F3"/>
      </a:accent1>
      <a:accent2>
        <a:srgbClr val="FF9933"/>
      </a:accent2>
      <a:accent3>
        <a:srgbClr val="0761F3"/>
      </a:accent3>
      <a:accent4>
        <a:srgbClr val="FF9933"/>
      </a:accent4>
      <a:accent5>
        <a:srgbClr val="0761F3"/>
      </a:accent5>
      <a:accent6>
        <a:srgbClr val="FF9933"/>
      </a:accent6>
      <a:hlink>
        <a:srgbClr val="0761F3"/>
      </a:hlink>
      <a:folHlink>
        <a:srgbClr val="FF9933"/>
      </a:folHlink>
    </a:clrScheme>
    <a:fontScheme name="自定义 1">
      <a:majorFont>
        <a:latin typeface="Arial Black"/>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anose="020f05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98</Paragraphs>
  <Slides>23</Slides>
  <Notes>12</Notes>
  <TotalTime>0</TotalTime>
  <HiddenSlides>0</HiddenSlides>
  <MMClips>0</MMClips>
  <ScaleCrop>0</ScaleCrop>
  <HeadingPairs>
    <vt:vector baseType="variant" size="6">
      <vt:variant>
        <vt:lpstr>Fonts used</vt:lpstr>
      </vt:variant>
      <vt:variant>
        <vt:i4>9</vt:i4>
      </vt:variant>
      <vt:variant>
        <vt:lpstr>Theme</vt:lpstr>
      </vt:variant>
      <vt:variant>
        <vt:i4>1</vt:i4>
      </vt:variant>
      <vt:variant>
        <vt:lpstr>Slide Titles</vt:lpstr>
      </vt:variant>
      <vt:variant>
        <vt:i4>23</vt:i4>
      </vt:variant>
    </vt:vector>
  </HeadingPairs>
  <TitlesOfParts>
    <vt:vector baseType="lpstr" size="33">
      <vt:lpstr>Arial</vt:lpstr>
      <vt:lpstr>Arial Black</vt:lpstr>
      <vt:lpstr>微软雅黑</vt:lpstr>
      <vt:lpstr>Calibri Light</vt:lpstr>
      <vt:lpstr>Calibri</vt:lpstr>
      <vt:lpstr>汉仪旗黑X1-95W</vt:lpstr>
      <vt:lpstr>Century Gothic</vt:lpstr>
      <vt:lpstr>Open Sans Light</vt:lpstr>
      <vt:lpstr>Wingdings</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2021-08-22T11:54:29Z</dcterms:created>
  <cp:lastPrinted>2021-08-22T11:54:29Z</cp:lastPrinted>
  <dcterms:modified xsi:type="dcterms:W3CDTF">2021-08-22T05:48:37Z</dcterms:modified>
  <cp:revision>1</cp:revision>
</cp:coreProperties>
</file>