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</p:sldMasterIdLst>
  <p:sldIdLst>
    <p:sldId id="261" r:id="rId3"/>
    <p:sldId id="262" r:id="rId4"/>
    <p:sldId id="264" r:id="rId5"/>
    <p:sldId id="270" r:id="rId6"/>
    <p:sldId id="267" r:id="rId7"/>
    <p:sldId id="277" r:id="rId8"/>
    <p:sldId id="287" r:id="rId9"/>
    <p:sldId id="288" r:id="rId10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tags/tag1.xml" Type="http://schemas.openxmlformats.org/officeDocument/2006/relationships/tags"/><Relationship Id="rId12" Target="presProps.xml" Type="http://schemas.openxmlformats.org/officeDocument/2006/relationships/presProps"/><Relationship Id="rId13" Target="viewProps.xml" Type="http://schemas.openxmlformats.org/officeDocument/2006/relationships/viewProps"/><Relationship Id="rId14" Target="theme/theme1.xml" Type="http://schemas.openxmlformats.org/officeDocument/2006/relationships/theme"/><Relationship Id="rId15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12155390"/>
      </p:ext>
    </p:extLst>
  </p:cSld>
  <p:clrMapOvr>
    <a:masterClrMapping/>
  </p:clrMapOvr>
  <p:transition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165899308"/>
      </p:ext>
    </p:extLst>
  </p:cSld>
  <p:clrMapOvr>
    <a:masterClrMapping/>
  </p:clrMapOvr>
  <p:transition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23773247"/>
      </p:ext>
    </p:extLst>
  </p:cSld>
  <p:clrMapOvr>
    <a:masterClrMapping/>
  </p:clrMapOvr>
  <p:transition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17"/>
            <a:ext cx="2051050" cy="467915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4" y="86917"/>
            <a:ext cx="6003925" cy="467915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4723260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2475" t="1087" r="2475" b="108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120" y="-819"/>
            <a:ext cx="3132787" cy="63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5580533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38113" y="-20241"/>
            <a:ext cx="9282113" cy="498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939421328"/>
      </p:ext>
    </p:extLst>
  </p:cSld>
  <p:clrMapOvr>
    <a:masterClrMapping/>
  </p:clrMapOvr>
  <p:transition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567924536"/>
      </p:ext>
    </p:extLst>
  </p:cSld>
  <p:clrMapOvr>
    <a:masterClrMapping/>
  </p:clrMapOvr>
  <p:transition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860819399"/>
      </p:ext>
    </p:extLst>
  </p:cSld>
  <p:clrMapOvr>
    <a:masterClrMapping/>
  </p:clrMapOvr>
  <p:transition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735806"/>
            <a:ext cx="4027487" cy="4030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735806"/>
            <a:ext cx="4027488" cy="40302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986475257"/>
      </p:ext>
    </p:extLst>
  </p:cSld>
  <p:clrMapOvr>
    <a:masterClrMapping/>
  </p:clrMapOvr>
  <p:transition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11660641"/>
      </p:ext>
    </p:extLst>
  </p:cSld>
  <p:clrMapOvr>
    <a:masterClrMapping/>
  </p:clrMapOvr>
  <p:transition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687361366"/>
      </p:ext>
    </p:extLst>
  </p:cSld>
  <p:clrMapOvr>
    <a:masterClrMapping/>
  </p:clrMapOvr>
  <p:transition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3799315"/>
      </p:ext>
    </p:extLst>
  </p:cSld>
  <p:clrMapOvr>
    <a:masterClrMapping/>
  </p:clrMapOvr>
  <p:transition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media/image5.jpe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475" t="1087" r="2475" b="108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120" y="-819"/>
            <a:ext cx="3132787" cy="63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C:\Users\Jlien\Desktop\未标题-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638451"/>
            <a:ext cx="9180512" cy="443765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 9"/>
          <p:cNvSpPr/>
          <p:nvPr userDrawn="1"/>
        </p:nvSpPr>
        <p:spPr>
          <a:xfrm>
            <a:off x="107504" y="771550"/>
            <a:ext cx="8928992" cy="4176463"/>
          </a:xfrm>
          <a:prstGeom prst="roundRect">
            <a:avLst>
              <a:gd name="adj" fmla="val 9190"/>
            </a:avLst>
          </a:prstGeom>
          <a:solidFill>
            <a:srgbClr val="E1C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2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86917"/>
            <a:ext cx="8207375" cy="4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标题文本样式：微软雅黑</a:t>
            </a:r>
            <a:r>
              <a:rPr lang="en-US" altLang="zh-CN" smtClean="0"/>
              <a:t>/28</a:t>
            </a:r>
            <a:r>
              <a:rPr lang="zh-CN" altLang="en-US" smtClean="0"/>
              <a:t>号  </a:t>
            </a:r>
            <a:r>
              <a:rPr lang="en-US" altLang="zh-CN" smtClean="0"/>
              <a:t>Arial/28pt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735806"/>
            <a:ext cx="8207375" cy="403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第一级内容文本样式：微软雅黑</a:t>
            </a:r>
            <a:r>
              <a:rPr lang="en-US" altLang="zh-CN" smtClean="0"/>
              <a:t>/20</a:t>
            </a:r>
            <a:r>
              <a:rPr lang="zh-CN" altLang="en-US" smtClean="0"/>
              <a:t>号  </a:t>
            </a:r>
            <a:r>
              <a:rPr lang="en-US" altLang="zh-CN" smtClean="0"/>
              <a:t>Arial/20pt</a:t>
            </a:r>
          </a:p>
          <a:p>
            <a:pPr lvl="1"/>
            <a:r>
              <a:rPr lang="zh-CN" altLang="en-US" smtClean="0"/>
              <a:t>第二级内容文本样式：微软雅黑</a:t>
            </a:r>
            <a:r>
              <a:rPr lang="en-US" altLang="zh-CN" smtClean="0"/>
              <a:t>/18</a:t>
            </a:r>
            <a:r>
              <a:rPr lang="zh-CN" altLang="en-US" smtClean="0"/>
              <a:t>号  </a:t>
            </a:r>
            <a:r>
              <a:rPr lang="en-US" altLang="zh-CN" smtClean="0"/>
              <a:t>Arial/18pt</a:t>
            </a:r>
          </a:p>
          <a:p>
            <a:pPr lvl="2"/>
            <a:r>
              <a:rPr lang="zh-CN" altLang="en-US" smtClean="0"/>
              <a:t>第三级内容文本样式：微软雅黑</a:t>
            </a:r>
            <a:r>
              <a:rPr lang="en-US" altLang="zh-CN" smtClean="0"/>
              <a:t>/16</a:t>
            </a:r>
            <a:r>
              <a:rPr lang="zh-CN" altLang="en-US" smtClean="0"/>
              <a:t>号  </a:t>
            </a:r>
            <a:r>
              <a:rPr lang="en-US" altLang="zh-CN" smtClean="0"/>
              <a:t>Arial/16pt</a:t>
            </a:r>
          </a:p>
          <a:p>
            <a:pPr lvl="3"/>
            <a:r>
              <a:rPr lang="zh-CN" altLang="en-US" smtClean="0"/>
              <a:t>第四级内容文本样式：微软雅黑</a:t>
            </a:r>
            <a:r>
              <a:rPr lang="en-US" altLang="zh-CN" smtClean="0"/>
              <a:t>/14</a:t>
            </a:r>
            <a:r>
              <a:rPr lang="zh-CN" altLang="en-US" smtClean="0"/>
              <a:t>号  </a:t>
            </a:r>
            <a:r>
              <a:rPr lang="en-US" altLang="zh-CN" smtClean="0"/>
              <a:t>Arial/14pt</a:t>
            </a:r>
          </a:p>
          <a:p>
            <a:pPr lvl="4"/>
            <a:r>
              <a:rPr lang="zh-CN" altLang="en-US" smtClean="0"/>
              <a:t>第五级内容文本样式：微软雅黑</a:t>
            </a:r>
            <a:r>
              <a:rPr lang="en-US" altLang="zh-CN" smtClean="0"/>
              <a:t>/12</a:t>
            </a:r>
            <a:r>
              <a:rPr lang="zh-CN" altLang="en-US" smtClean="0"/>
              <a:t>号  </a:t>
            </a:r>
            <a:r>
              <a:rPr lang="en-US" altLang="zh-CN" smtClean="0"/>
              <a:t>Arial/12pt</a:t>
            </a:r>
          </a:p>
        </p:txBody>
      </p:sp>
    </p:spTree>
    <p:extLst>
      <p:ext uri="{BB962C8B-B14F-4D97-AF65-F5344CB8AC3E}">
        <p14:creationId val="100863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微软雅黑" pitchFamily="3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ea typeface="微软雅黑" pitchFamily="34" charset="-122"/>
          <a:cs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ea typeface="微软雅黑" pitchFamily="34" charset="-122"/>
          <a:cs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ea typeface="微软雅黑" pitchFamily="34" charset="-122"/>
          <a:cs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ea typeface="微软雅黑" pitchFamily="34" charset="-122"/>
          <a:cs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ea typeface="微软雅黑" pitchFamily="34" charset="-122"/>
          <a:cs typeface="宋体" pitchFamily="2" charset="-122"/>
        </a:defRPr>
      </a:lvl9pPr>
    </p:titleStyle>
    <p:bodyStyle>
      <a:lvl1pPr marL="180975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微软雅黑" pitchFamily="34" charset="-122"/>
        </a:defRPr>
      </a:lvl1pPr>
      <a:lvl2pPr marL="541338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微软雅黑" pitchFamily="34" charset="-122"/>
        </a:defRPr>
      </a:lvl2pPr>
      <a:lvl3pPr marL="895350" indent="-17462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  <a:cs typeface="微软雅黑" pitchFamily="34" charset="-122"/>
        </a:defRPr>
      </a:lvl3pPr>
      <a:lvl4pPr marL="1255713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  <a:ea typeface="+mn-ea"/>
          <a:cs typeface="微软雅黑" pitchFamily="34" charset="-122"/>
        </a:defRPr>
      </a:lvl4pPr>
      <a:lvl5pPr marL="1619250" indent="-18415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微软雅黑" pitchFamily="34" charset="-122"/>
        </a:defRPr>
      </a:lvl5pPr>
      <a:lvl6pPr marL="20764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5336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29908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4480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.png" Type="http://schemas.openxmlformats.org/officeDocument/2006/relationships/image"/><Relationship Id="rId2" Target="../media/image19.jpeg" Type="http://schemas.openxmlformats.org/officeDocument/2006/relationships/image"/><Relationship Id="rId3" Target="../media/image1.png" Type="http://schemas.openxmlformats.org/officeDocument/2006/relationships/image"/><Relationship Id="rId4" Target="../media/image20.png" Type="http://schemas.openxmlformats.org/officeDocument/2006/relationships/image"/><Relationship Id="rId5" Target="../media/image21.jpe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jpeg" Type="http://schemas.openxmlformats.org/officeDocument/2006/relationships/image"/><Relationship Id="rId8" Target="../media/image35.jpeg" Type="http://schemas.openxmlformats.org/officeDocument/2006/relationships/image"/><Relationship Id="rId9" Target="../media/image3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7.png" Type="http://schemas.openxmlformats.org/officeDocument/2006/relationships/image"/><Relationship Id="rId3" Target="../media/image38.jpeg" Type="http://schemas.openxmlformats.org/officeDocument/2006/relationships/image"/><Relationship Id="rId4" Target="../media/image39.jpeg" Type="http://schemas.openxmlformats.org/officeDocument/2006/relationships/image"/><Relationship Id="rId5" Target="../media/image40.png" Type="http://schemas.openxmlformats.org/officeDocument/2006/relationships/image"/><Relationship Id="rId6" Target="../media/image41.jpeg" Type="http://schemas.openxmlformats.org/officeDocument/2006/relationships/image"/><Relationship Id="rId7" Target="../media/image42.jpeg" Type="http://schemas.openxmlformats.org/officeDocument/2006/relationships/image"/><Relationship Id="rId8" Target="../media/image4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4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6" name="Picture 1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419" r="1419"/>
          <a:stretch>
            <a:fillRect/>
          </a:stretch>
        </p:blipFill>
        <p:spPr bwMode="auto">
          <a:xfrm>
            <a:off x="-101600" y="-57150"/>
            <a:ext cx="9347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Jlien\Desktop\未标题-1.png" id="1037" name="Picture 1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2939" y="131663"/>
            <a:ext cx="9213451" cy="496036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2.png" id="1038" name="Picture 1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3745" y="383308"/>
            <a:ext cx="8840743" cy="442272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4.png" id="1043" name="Picture 1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2243" y="638451"/>
            <a:ext cx="4048125" cy="37973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5.png" id="1044" name="Picture 2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72000" y="969392"/>
            <a:ext cx="3978275" cy="35179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3.png" id="1048" name="Picture 2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96306" y="663733"/>
            <a:ext cx="4751388" cy="9112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3.png" id="31" name="Picture 2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0800000">
            <a:off x="2196307" y="3316708"/>
            <a:ext cx="4751388" cy="9112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001[转换].png" id="37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02399" y="3433119"/>
            <a:ext cx="339202" cy="33920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001[转换].png" id="41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02399" y="1077973"/>
            <a:ext cx="339202" cy="33920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03848" y="4465444"/>
            <a:ext cx="303614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>
                    <a:alpha val="59000"/>
                  </a:schemeClr>
                </a:solidFill>
                <a:latin charset="-120" pitchFamily="2" typeface="蒙纳简漫画体"/>
                <a:ea charset="-120" pitchFamily="2" typeface="蒙纳简漫画体"/>
              </a:rPr>
              <a:t>Design By Jlien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1672" y="4496221"/>
            <a:ext cx="13338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alpha val="59000"/>
                  </a:schemeClr>
                </a:solidFill>
                <a:latin charset="-120" pitchFamily="2" typeface="蒙纳简漫画体"/>
                <a:ea charset="-120" pitchFamily="2" typeface="蒙纳简漫画体"/>
              </a:rPr>
              <a:t>QQ: 522432070</a:t>
            </a:r>
          </a:p>
        </p:txBody>
      </p:sp>
      <p:pic>
        <p:nvPicPr>
          <p:cNvPr id="1028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041" y="1574958"/>
            <a:ext cx="7805490" cy="15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4214241912"/>
      </p:ext>
    </p:extLst>
  </p:cSld>
  <p:clrMapOvr>
    <a:masterClrMapping/>
  </p:clrMapOvr>
  <mc:AlternateContent>
    <mc:Choice Requires="p14">
      <p:transition advClick="0" advTm="5000" p14:dur="1400" spd="slow">
        <p14:ripple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>
                                        <p:cTn dur="1000" id="13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6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6" name="Picture 1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419" r="1419"/>
          <a:stretch>
            <a:fillRect/>
          </a:stretch>
        </p:blipFill>
        <p:spPr bwMode="auto">
          <a:xfrm>
            <a:off x="-101600" y="-57150"/>
            <a:ext cx="9347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Jlien\Desktop\未标题-1.png" id="1037" name="Picture 1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2939" y="638451"/>
            <a:ext cx="9213451" cy="445357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72496" y="771550"/>
            <a:ext cx="8964000" cy="4176463"/>
          </a:xfrm>
          <a:prstGeom prst="roundRect">
            <a:avLst>
              <a:gd fmla="val 9190" name="adj"/>
            </a:avLst>
          </a:prstGeom>
          <a:solidFill>
            <a:srgbClr val="E1C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7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2939" y="-819"/>
            <a:ext cx="3132787" cy="63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321580" y="1621317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49" typeface="汉真广标"/>
                <a:ea charset="-122" pitchFamily="49" typeface="汉真广标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55887" y="1553434"/>
            <a:ext cx="2087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HandelGotDLig"/>
                <a:ea charset="-122" pitchFamily="34" typeface="微软雅黑"/>
              </a:rPr>
              <a:t>经营理念</a:t>
            </a:r>
          </a:p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HandelGotDLig"/>
                <a:ea charset="-122" pitchFamily="34" typeface="微软雅黑"/>
              </a:rPr>
              <a:t>Management Idea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55887" y="2109007"/>
            <a:ext cx="26498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波尔多简介</a:t>
            </a:r>
          </a:p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Bordeaux Introduction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5887" y="2664580"/>
            <a:ext cx="26625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独立酿酒者联合会</a:t>
            </a:r>
          </a:p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Vigneron Independent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220072" y="1998644"/>
            <a:ext cx="3131319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555339" y="1451975"/>
            <a:ext cx="379605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519054" y="2545313"/>
            <a:ext cx="2832337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575296" y="3091982"/>
            <a:ext cx="277609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3413348" y="1633003"/>
            <a:ext cx="275504" cy="216024"/>
            <a:chOff x="1571731" y="2497513"/>
            <a:chExt cx="275504" cy="216024"/>
          </a:xfrm>
        </p:grpSpPr>
        <p:sp>
          <p:nvSpPr>
            <p:cNvPr id="35" name="燕尾形 34"/>
            <p:cNvSpPr/>
            <p:nvPr/>
          </p:nvSpPr>
          <p:spPr>
            <a:xfrm>
              <a:off x="1571731" y="2497513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燕尾形 35"/>
            <p:cNvSpPr/>
            <p:nvPr/>
          </p:nvSpPr>
          <p:spPr>
            <a:xfrm>
              <a:off x="1703219" y="2497513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13348" y="2185660"/>
            <a:ext cx="275504" cy="216024"/>
            <a:chOff x="1571731" y="3097609"/>
            <a:chExt cx="275504" cy="216024"/>
          </a:xfrm>
        </p:grpSpPr>
        <p:sp>
          <p:nvSpPr>
            <p:cNvPr id="39" name="燕尾形 38"/>
            <p:cNvSpPr/>
            <p:nvPr/>
          </p:nvSpPr>
          <p:spPr>
            <a:xfrm>
              <a:off x="1571731" y="3097609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>
              <a:off x="1703219" y="3097609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13348" y="2738317"/>
            <a:ext cx="275504" cy="216024"/>
            <a:chOff x="1571731" y="3604201"/>
            <a:chExt cx="275504" cy="216024"/>
          </a:xfrm>
        </p:grpSpPr>
        <p:sp>
          <p:nvSpPr>
            <p:cNvPr id="43" name="燕尾形 42"/>
            <p:cNvSpPr/>
            <p:nvPr/>
          </p:nvSpPr>
          <p:spPr>
            <a:xfrm>
              <a:off x="1571731" y="3604201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>
              <a:off x="1703219" y="3604201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13348" y="1080346"/>
            <a:ext cx="275504" cy="216024"/>
            <a:chOff x="1571731" y="1912089"/>
            <a:chExt cx="275504" cy="216024"/>
          </a:xfrm>
        </p:grpSpPr>
        <p:sp>
          <p:nvSpPr>
            <p:cNvPr id="46" name="燕尾形 45"/>
            <p:cNvSpPr/>
            <p:nvPr/>
          </p:nvSpPr>
          <p:spPr>
            <a:xfrm>
              <a:off x="1571731" y="1912089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>
              <a:off x="1703219" y="1912089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755887" y="997861"/>
            <a:ext cx="120840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关于我们</a:t>
            </a:r>
          </a:p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About Us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25587" y="2175136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49" typeface="汉真广标"/>
                <a:ea charset="-122" pitchFamily="49" typeface="汉真广标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19977" y="2728955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49" typeface="汉真广标"/>
                <a:ea charset="-122" pitchFamily="49" typeface="汉真广标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44022" y="1067498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49" typeface="汉真广标"/>
                <a:ea charset="-122" pitchFamily="49" typeface="汉真广标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83778" y="123478"/>
            <a:ext cx="2113280" cy="4572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altLang="en-US" b="1" lang="zh-CN" smtClean="0" sz="2400">
                <a:ln>
                  <a:prstDash val="solid"/>
                </a:ln>
                <a:gradFill flip="none" rotWithShape="1">
                  <a:gsLst>
                    <a:gs pos="0">
                      <a:srgbClr val="E1C9B2"/>
                    </a:gs>
                    <a:gs pos="100000">
                      <a:srgbClr val="C79B6F"/>
                    </a:gs>
                  </a:gsLst>
                  <a:lin ang="2700000" scaled="1"/>
                </a:gradFill>
                <a:effectLst>
                  <a:outerShdw algn="tl" blurRad="88000" dir="5040000" dist="50800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charset="-122" pitchFamily="34" typeface="微软雅黑"/>
                <a:ea charset="-122" pitchFamily="34" typeface="微软雅黑"/>
              </a:rPr>
              <a:t>目录 Content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55887" y="3220154"/>
            <a:ext cx="31356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酒庄城堡介绍</a:t>
            </a:r>
          </a:p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Wineries Castle Introduced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5796136" y="3638651"/>
            <a:ext cx="2555255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3413348" y="3290974"/>
            <a:ext cx="275504" cy="216024"/>
            <a:chOff x="1571731" y="3604201"/>
            <a:chExt cx="275504" cy="216024"/>
          </a:xfrm>
        </p:grpSpPr>
        <p:sp>
          <p:nvSpPr>
            <p:cNvPr id="54" name="燕尾形 53"/>
            <p:cNvSpPr/>
            <p:nvPr/>
          </p:nvSpPr>
          <p:spPr>
            <a:xfrm>
              <a:off x="1571731" y="3604201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1703219" y="3604201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319977" y="3263374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49" typeface="汉真广标"/>
                <a:ea charset="-122" pitchFamily="49" typeface="汉真广标"/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55887" y="3775726"/>
            <a:ext cx="26149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产品与服务</a:t>
            </a:r>
          </a:p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Products And Services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5519054" y="4185320"/>
            <a:ext cx="2832337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3413348" y="3843631"/>
            <a:ext cx="275504" cy="216024"/>
            <a:chOff x="1571731" y="3604201"/>
            <a:chExt cx="275504" cy="216024"/>
          </a:xfrm>
        </p:grpSpPr>
        <p:sp>
          <p:nvSpPr>
            <p:cNvPr id="61" name="燕尾形 60"/>
            <p:cNvSpPr/>
            <p:nvPr/>
          </p:nvSpPr>
          <p:spPr>
            <a:xfrm>
              <a:off x="1571731" y="3604201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燕尾形 61"/>
            <p:cNvSpPr/>
            <p:nvPr/>
          </p:nvSpPr>
          <p:spPr>
            <a:xfrm>
              <a:off x="1703219" y="3604201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319977" y="3798109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49" typeface="汉真广标"/>
                <a:ea charset="-122" pitchFamily="49" typeface="汉真广标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55887" y="4331300"/>
            <a:ext cx="10671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结束</a:t>
            </a:r>
          </a:p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The End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3413348" y="4396289"/>
            <a:ext cx="275504" cy="216024"/>
            <a:chOff x="1571731" y="3604201"/>
            <a:chExt cx="275504" cy="216024"/>
          </a:xfrm>
        </p:grpSpPr>
        <p:sp>
          <p:nvSpPr>
            <p:cNvPr id="67" name="燕尾形 66"/>
            <p:cNvSpPr/>
            <p:nvPr/>
          </p:nvSpPr>
          <p:spPr>
            <a:xfrm>
              <a:off x="1571731" y="3604201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燕尾形 67"/>
            <p:cNvSpPr/>
            <p:nvPr/>
          </p:nvSpPr>
          <p:spPr>
            <a:xfrm>
              <a:off x="1703219" y="3604201"/>
              <a:ext cx="144016" cy="216024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319977" y="4352786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49" typeface="汉真广标"/>
                <a:ea charset="-122" pitchFamily="49" typeface="汉真广标"/>
              </a:rPr>
              <a:t>7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4532062" y="4731990"/>
            <a:ext cx="3819329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Jlien\Desktop\红酒美化\瓶子.png" id="102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5071" y="915566"/>
            <a:ext cx="1563531" cy="398093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82322812"/>
      </p:ext>
    </p:extLst>
  </p:cSld>
  <p:clrMapOvr>
    <a:masterClrMapping/>
  </p:clrMapOvr>
  <mc:AlternateContent>
    <mc:Choice Requires="p14">
      <p:transition advClick="0" advTm="3000" p14:dur="1500" spd="slow">
        <p14:flip dir="r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75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1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>
                                        <p:cTn dur="1000" id="17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2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3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6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8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8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8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9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9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10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0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10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0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1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1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12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2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12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3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3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1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4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14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4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50" id="14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1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250" id="15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1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6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2" nodeType="clickPar">
                      <p:stCondLst>
                        <p:cond delay="indefinite"/>
                        <p:cond delay="0" evt="onBegin">
                          <p:tn val="161"/>
                        </p:cond>
                      </p:stCondLst>
                      <p:childTnLst>
                        <p:par>
                          <p:cTn fill="hold" id="1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4" nodeType="click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6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6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16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168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0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7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7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17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174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6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7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7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17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18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82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8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8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18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186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8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8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9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19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192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94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9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9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19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198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0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0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0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0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04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06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0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0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0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1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2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16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18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22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4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2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28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30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3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3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3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34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6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3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4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42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46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8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4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5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52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54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5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58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0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6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6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6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64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66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6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6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6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7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7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2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7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7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7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76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7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78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7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8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82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4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8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8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88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8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90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9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9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9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294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6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9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29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29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3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0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02" nodeType="withEffect" presetClass="exit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30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30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30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306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30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2000" fill="hold" id="30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31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2000" fill="hold" id="31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2000" fill="hold" id="3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31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2000" fill="hold" id="31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5"/>
      <p:bldP grpId="1" spid="25"/>
      <p:bldP grpId="0" spid="26"/>
      <p:bldP grpId="1" spid="26"/>
      <p:bldP grpId="0" spid="27"/>
      <p:bldP grpId="1" spid="27"/>
      <p:bldP grpId="0" spid="28"/>
      <p:bldP grpId="1" spid="28"/>
      <p:bldP grpId="0" spid="48"/>
      <p:bldP grpId="1" spid="48"/>
      <p:bldP grpId="0" spid="49"/>
      <p:bldP grpId="1" spid="49"/>
      <p:bldP grpId="0" spid="50"/>
      <p:bldP grpId="1" spid="50"/>
      <p:bldP grpId="0" spid="51"/>
      <p:bldP grpId="1" spid="51"/>
      <p:bldP grpId="0" spid="55"/>
      <p:bldP grpId="0" spid="41"/>
      <p:bldP grpId="1" spid="41"/>
      <p:bldP grpId="0" spid="57"/>
      <p:bldP grpId="1" spid="57"/>
      <p:bldP grpId="0" spid="58"/>
      <p:bldP grpId="1" spid="58"/>
      <p:bldP grpId="0" spid="63"/>
      <p:bldP grpId="1" spid="63"/>
      <p:bldP grpId="0" spid="64"/>
      <p:bldP grpId="1" spid="64"/>
      <p:bldP grpId="0" spid="69"/>
      <p:bldP grpId="1" spid="6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Jlien\Desktop\未标题-4.png" id="1043" name="Picture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2243" y="638451"/>
            <a:ext cx="4048125" cy="37973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5.png" id="1044" name="Picture 2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72000" y="969392"/>
            <a:ext cx="3978275" cy="35179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012160" y="123478"/>
            <a:ext cx="3312368" cy="822960"/>
          </a:xfrm>
          <a:prstGeom prst="rect">
            <a:avLst/>
          </a:prstGeom>
          <a:noFill/>
        </p:spPr>
        <p:txBody>
          <a:bodyPr numCol="1" rtlCol="0" wrap="squar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altLang="en-US" b="1" lang="zh-CN" smtClean="0" sz="2400">
                <a:ln>
                  <a:prstDash val="solid"/>
                </a:ln>
                <a:gradFill flip="none" rotWithShape="1">
                  <a:gsLst>
                    <a:gs pos="0">
                      <a:srgbClr val="E1C9B2"/>
                    </a:gs>
                    <a:gs pos="100000">
                      <a:srgbClr val="C79B6F"/>
                    </a:gs>
                  </a:gsLst>
                  <a:lin ang="2700000" scaled="1"/>
                </a:gradFill>
                <a:effectLst>
                  <a:outerShdw algn="tl" blurRad="88000" dir="5040000" dist="50800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charset="-122" pitchFamily="34" typeface="微软雅黑"/>
                <a:ea charset="-122" pitchFamily="34" typeface="微软雅黑"/>
              </a:rPr>
              <a:t>经营理念 Management </a:t>
            </a:r>
          </a:p>
        </p:txBody>
      </p:sp>
      <p:sp>
        <p:nvSpPr>
          <p:cNvPr id="4" name="矩形 3"/>
          <p:cNvSpPr/>
          <p:nvPr/>
        </p:nvSpPr>
        <p:spPr>
          <a:xfrm>
            <a:off x="4751908" y="1519653"/>
            <a:ext cx="342049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直接进口原瓶 酒庄酒</a:t>
            </a:r>
          </a:p>
        </p:txBody>
      </p:sp>
      <p:pic>
        <p:nvPicPr>
          <p:cNvPr id="3075" name="Picture 3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700000">
            <a:off x="4312485" y="2215476"/>
            <a:ext cx="519027" cy="52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751908" y="2371311"/>
            <a:ext cx="342049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传播酒庄酒文化 </a:t>
            </a:r>
          </a:p>
        </p:txBody>
      </p:sp>
      <p:sp>
        <p:nvSpPr>
          <p:cNvPr id="6" name="矩形 5"/>
          <p:cNvSpPr/>
          <p:nvPr/>
        </p:nvSpPr>
        <p:spPr>
          <a:xfrm>
            <a:off x="4751908" y="3222969"/>
            <a:ext cx="342049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葡萄酒相关产品服务 </a:t>
            </a:r>
          </a:p>
        </p:txBody>
      </p:sp>
      <p:sp>
        <p:nvSpPr>
          <p:cNvPr id="7" name="矩形 6"/>
          <p:cNvSpPr/>
          <p:nvPr/>
        </p:nvSpPr>
        <p:spPr>
          <a:xfrm>
            <a:off x="4751908" y="4074626"/>
            <a:ext cx="342049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倡导健康精致生活方式</a:t>
            </a:r>
          </a:p>
        </p:txBody>
      </p:sp>
      <p:pic>
        <p:nvPicPr>
          <p:cNvPr id="3076" name="Picture 4"/>
          <p:cNvPicPr>
            <a:picLocks noChangeArrowheads="1"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347388">
            <a:off x="4307887" y="1471929"/>
            <a:ext cx="528221" cy="39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直接连接符 53"/>
          <p:cNvCxnSpPr/>
          <p:nvPr/>
        </p:nvCxnSpPr>
        <p:spPr>
          <a:xfrm>
            <a:off x="4607892" y="3579862"/>
            <a:ext cx="2700412" cy="0"/>
          </a:xfrm>
          <a:prstGeom prst="line">
            <a:avLst/>
          </a:prstGeom>
          <a:ln w="19050">
            <a:solidFill>
              <a:srgbClr val="66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607892" y="2743398"/>
            <a:ext cx="2700412" cy="0"/>
          </a:xfrm>
          <a:prstGeom prst="line">
            <a:avLst/>
          </a:prstGeom>
          <a:ln w="19050">
            <a:solidFill>
              <a:srgbClr val="66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607892" y="1891740"/>
            <a:ext cx="2700412" cy="0"/>
          </a:xfrm>
          <a:prstGeom prst="line">
            <a:avLst/>
          </a:prstGeom>
          <a:ln w="19050">
            <a:solidFill>
              <a:srgbClr val="66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607892" y="4465444"/>
            <a:ext cx="2700412" cy="0"/>
          </a:xfrm>
          <a:prstGeom prst="line">
            <a:avLst/>
          </a:prstGeom>
          <a:ln w="19050">
            <a:solidFill>
              <a:srgbClr val="66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rrowheads="1"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636195">
            <a:off x="4408135" y="2979786"/>
            <a:ext cx="327727" cy="6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9955574">
            <a:off x="4306490" y="3795884"/>
            <a:ext cx="602802" cy="69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rrowheads="1"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V="1">
            <a:off x="7229896" y="2617130"/>
            <a:ext cx="222424" cy="2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rrowheads="1"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V="1">
            <a:off x="7229896" y="3435846"/>
            <a:ext cx="222424" cy="2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8"/>
          <p:cNvPicPr>
            <a:picLocks noChangeArrowheads="1"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V="1">
            <a:off x="7229896" y="4354232"/>
            <a:ext cx="222424" cy="2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8"/>
          <p:cNvPicPr>
            <a:picLocks noChangeArrowheads="1"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V="1">
            <a:off x="7229896" y="1779662"/>
            <a:ext cx="222424" cy="2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rrowheads="1"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l="47426"/>
          <a:stretch>
            <a:fillRect/>
          </a:stretch>
        </p:blipFill>
        <p:spPr bwMode="auto">
          <a:xfrm>
            <a:off x="72496" y="873266"/>
            <a:ext cx="1703593" cy="406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椭圆 10"/>
          <p:cNvSpPr/>
          <p:nvPr/>
        </p:nvSpPr>
        <p:spPr>
          <a:xfrm>
            <a:off x="9324528" y="2839554"/>
            <a:ext cx="144016" cy="23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19778541"/>
      </p:ext>
    </p:extLst>
  </p:cSld>
  <p:clrMapOvr>
    <a:masterClrMapping/>
  </p:clrMapOvr>
  <mc:AlternateContent>
    <mc:Choice Requires="p14">
      <p:transition advClick="0" advTm="3000" p14:dur="1200" spd="slow">
        <p14:flip dir="l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17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18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9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2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35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6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37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8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4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44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350" id="46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5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55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56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7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3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350" id="6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6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7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7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74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" fill="hold" id="75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76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fill="hold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8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82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350" id="8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8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8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8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9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0" fill="hold" id="9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9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  <p:bldP grpId="0" spid="4"/>
      <p:bldP grpId="0" spid="5"/>
      <p:bldP grpId="0" spid="6"/>
      <p:bldP grpId="0" spid="7"/>
      <p:bldP grpId="0" spid="1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arte_-bordelais.jpg" id="21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398" y="318470"/>
            <a:ext cx="7415970" cy="10259758"/>
          </a:xfrm>
          <a:prstGeom prst="rect">
            <a:avLst/>
          </a:prstGeom>
        </p:spPr>
      </p:pic>
      <p:pic>
        <p:nvPicPr>
          <p:cNvPr id="26" name="Picture 1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3323" l="1419" r="1419"/>
          <a:stretch>
            <a:fillRect/>
          </a:stretch>
        </p:blipFill>
        <p:spPr bwMode="auto">
          <a:xfrm>
            <a:off x="-101600" y="-57150"/>
            <a:ext cx="9347200" cy="35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419" r="1419" t="95704"/>
          <a:stretch>
            <a:fillRect/>
          </a:stretch>
        </p:blipFill>
        <p:spPr bwMode="auto">
          <a:xfrm>
            <a:off x="-101600" y="4974770"/>
            <a:ext cx="9347200" cy="2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1806" l="1419" r="1419" t="-1"/>
          <a:stretch>
            <a:fillRect/>
          </a:stretch>
        </p:blipFill>
        <p:spPr bwMode="auto">
          <a:xfrm>
            <a:off x="-101600" y="-57150"/>
            <a:ext cx="9347200" cy="1482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Jlien\Desktop\未标题-1.png" id="3" name="Picture 1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3937" y="1203599"/>
            <a:ext cx="7848872" cy="3949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波尔多.jpg"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071" y="1262544"/>
            <a:ext cx="7704274" cy="3829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23478"/>
            <a:ext cx="4032448" cy="822960"/>
          </a:xfrm>
          <a:prstGeom prst="rect">
            <a:avLst/>
          </a:prstGeom>
          <a:noFill/>
        </p:spPr>
        <p:txBody>
          <a:bodyPr numCol="1" rtlCol="0" wrap="squar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altLang="en-US" b="1" lang="zh-CN" smtClean="0" sz="2400">
                <a:ln>
                  <a:prstDash val="solid"/>
                </a:ln>
                <a:gradFill flip="none" rotWithShape="1">
                  <a:gsLst>
                    <a:gs pos="0">
                      <a:srgbClr val="E1C9B2"/>
                    </a:gs>
                    <a:gs pos="100000">
                      <a:srgbClr val="C79B6F"/>
                    </a:gs>
                  </a:gsLst>
                  <a:lin ang="2700000" scaled="1"/>
                </a:gradFill>
                <a:effectLst>
                  <a:outerShdw algn="tl" blurRad="88000" dir="5040000" dist="50800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charset="-122" pitchFamily="34" typeface="微软雅黑"/>
                <a:ea charset="-122" pitchFamily="34" typeface="微软雅黑"/>
              </a:rPr>
              <a:t>波尔多介绍 Bordeaux Introduction</a:t>
            </a:r>
          </a:p>
        </p:txBody>
      </p:sp>
      <p:sp>
        <p:nvSpPr>
          <p:cNvPr id="7" name="矩形 6"/>
          <p:cNvSpPr/>
          <p:nvPr/>
        </p:nvSpPr>
        <p:spPr>
          <a:xfrm>
            <a:off x="2699792" y="1635646"/>
            <a:ext cx="489654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gradFill>
                  <a:gsLst>
                    <a:gs pos="100000">
                      <a:srgbClr val="7D1340"/>
                    </a:gs>
                    <a:gs pos="0">
                      <a:srgbClr val="B61A34"/>
                    </a:gs>
                  </a:gsLst>
                  <a:lin ang="5400000" scaled="0"/>
                </a:gradFill>
                <a:latin charset="-122" pitchFamily="34" typeface="微软雅黑"/>
                <a:ea charset="-122" pitchFamily="34" typeface="微软雅黑"/>
              </a:rPr>
              <a:t>“上帝疼爱波尔多，给他好葡萄酒”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442062" y="1425302"/>
            <a:ext cx="3429001" cy="365125"/>
            <a:chOff x="3442062" y="1425302"/>
            <a:chExt cx="3429001" cy="365125"/>
          </a:xfrm>
        </p:grpSpPr>
        <p:pic>
          <p:nvPicPr>
            <p:cNvPr descr="C:\Users\Jlien\Desktop\红酒美化\金纲.png" id="2050" name="Picture 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l="22223" t="17714"/>
            <a:stretch>
              <a:fillRect/>
            </a:stretch>
          </p:blipFill>
          <p:spPr bwMode="auto">
            <a:xfrm>
              <a:off x="3442062" y="1617707"/>
              <a:ext cx="1690325" cy="4571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lien\Desktop\红酒美化\苗.png" id="2051" name="Picture 3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035698" y="1425302"/>
              <a:ext cx="512763" cy="36512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lien\Desktop\红酒美化\金纲.png" id="10" name="Picture 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-2" l="33372" t="-2"/>
            <a:stretch>
              <a:fillRect/>
            </a:stretch>
          </p:blipFill>
          <p:spPr bwMode="auto">
            <a:xfrm flipH="1">
              <a:off x="5423047" y="1607864"/>
              <a:ext cx="1448016" cy="555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C:\Users\Jlien\Desktop\红酒美化\金刚金.png" id="2052" name="Picture 4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-7" l="7039" r="16230" t="-121542"/>
          <a:stretch>
            <a:fillRect/>
          </a:stretch>
        </p:blipFill>
        <p:spPr bwMode="auto">
          <a:xfrm>
            <a:off x="3442062" y="1980886"/>
            <a:ext cx="3429001" cy="4571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596336" y="1275606"/>
            <a:ext cx="1891988" cy="2878258"/>
            <a:chOff x="7671139" y="1275606"/>
            <a:chExt cx="1891988" cy="2878258"/>
          </a:xfrm>
        </p:grpSpPr>
        <p:grpSp>
          <p:nvGrpSpPr>
            <p:cNvPr id="11" name="组合 10"/>
            <p:cNvGrpSpPr/>
            <p:nvPr/>
          </p:nvGrpSpPr>
          <p:grpSpPr>
            <a:xfrm>
              <a:off x="7812360" y="1425302"/>
              <a:ext cx="1750767" cy="2653933"/>
              <a:chOff x="7812360" y="1425302"/>
              <a:chExt cx="1750767" cy="2653933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7834935" y="1425302"/>
                <a:ext cx="1728192" cy="2653933"/>
              </a:xfrm>
              <a:prstGeom prst="roundRect">
                <a:avLst>
                  <a:gd fmla="val 0" name="adj"/>
                </a:avLst>
              </a:prstGeom>
              <a:gradFill flip="none" rotWithShape="1">
                <a:gsLst>
                  <a:gs pos="100000">
                    <a:srgbClr val="D9BC9F"/>
                  </a:gs>
                  <a:gs pos="0">
                    <a:srgbClr val="E1C9B2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812362" y="1477689"/>
                <a:ext cx="1482643" cy="2438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b="1" lang="zh-CN" sz="1400">
                    <a:gradFill flip="none" rotWithShape="1">
                      <a:gsLst>
                        <a:gs pos="0">
                          <a:srgbClr val="7D1340">
                            <a:shade val="30000"/>
                            <a:satMod val="115000"/>
                          </a:srgbClr>
                        </a:gs>
                        <a:gs pos="50000">
                          <a:srgbClr val="7D1340">
                            <a:shade val="67500"/>
                            <a:satMod val="115000"/>
                          </a:srgbClr>
                        </a:gs>
                        <a:gs pos="100000">
                          <a:srgbClr val="7D134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  <a:latin charset="-122" pitchFamily="34" typeface="微软雅黑"/>
                    <a:ea charset="-122" pitchFamily="34" typeface="微软雅黑"/>
                  </a:rPr>
                  <a:t>波尔多实在是太有名了，很多人第一次听说的法国葡萄酒产地就是波尔多!波尔多这个位于法国西南部的港口城市，因其得天独厚的自然环境，在法国首屈一指的葡萄酒产区。</a:t>
                </a:r>
              </a:p>
            </p:txBody>
          </p:sp>
        </p:grpSp>
        <p:pic>
          <p:nvPicPr>
            <p:cNvPr descr="C:\Users\Jlien\Desktop\未标题-1.png" id="14" name="Picture 13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rcRect r="71091"/>
            <a:stretch>
              <a:fillRect/>
            </a:stretch>
          </p:blipFill>
          <p:spPr bwMode="auto">
            <a:xfrm>
              <a:off x="7671139" y="1275606"/>
              <a:ext cx="1653390" cy="287825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4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496" y="60964"/>
            <a:ext cx="3132787" cy="63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559716583"/>
      </p:ext>
    </p:extLst>
  </p:cSld>
  <p:clrMapOvr>
    <a:masterClrMapping/>
  </p:clrMapOvr>
  <mc:AlternateContent>
    <mc:Choice Requires="p14">
      <p:transition advClick="0" p14:dur="1200" spd="slow">
        <p14:flip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23" nodeType="after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20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5652120" y="109542"/>
            <a:ext cx="4032448" cy="553998"/>
            <a:chOff x="5796136" y="109542"/>
            <a:chExt cx="4032448" cy="553998"/>
          </a:xfrm>
        </p:grpSpPr>
        <p:sp>
          <p:nvSpPr>
            <p:cNvPr id="3" name="TextBox 2"/>
            <p:cNvSpPr txBox="1"/>
            <p:nvPr/>
          </p:nvSpPr>
          <p:spPr>
            <a:xfrm>
              <a:off x="5796137" y="125186"/>
              <a:ext cx="4032448" cy="457200"/>
            </a:xfrm>
            <a:prstGeom prst="rect">
              <a:avLst/>
            </a:prstGeom>
            <a:noFill/>
          </p:spPr>
          <p:txBody>
            <a:bodyPr numCol="1" rtlCol="0" wrap="square">
              <a:spAutoFit/>
              <a:scene3d>
                <a:camera prst="orthographicFront">
                  <a:rot lat="0" lon="0" rev="0"/>
                </a:camera>
                <a:lightRig dir="t" rig="glow">
                  <a:rot lat="0" lon="0" rev="3600000"/>
                </a:lightRig>
              </a:scene3d>
              <a:sp3d prstMaterial="softEdge">
                <a:bevelT h="16510" w="292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r>
                <a:rPr altLang="en-US" b="1" lang="zh-CN" sz="2400">
                  <a:ln>
                    <a:prstDash val="solid"/>
                  </a:ln>
                  <a:gradFill flip="none" rotWithShape="1">
                    <a:gsLst>
                      <a:gs pos="0">
                        <a:srgbClr val="E1C9B2"/>
                      </a:gs>
                      <a:gs pos="100000">
                        <a:srgbClr val="C79B6F"/>
                      </a:gs>
                    </a:gsLst>
                    <a:lin ang="2700000" scaled="1"/>
                  </a:gradFill>
                  <a:effectLst>
                    <a:outerShdw algn="tl" blurRad="88000" dir="5040000" dist="50800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酒庄城堡介绍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7812360" y="109542"/>
              <a:ext cx="1637928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>
                  <a:ln>
                    <a:prstDash val="solid"/>
                  </a:ln>
                  <a:gradFill flip="none" rotWithShape="1">
                    <a:gsLst>
                      <a:gs pos="0">
                        <a:srgbClr val="E1C9B2"/>
                      </a:gs>
                      <a:gs pos="100000">
                        <a:srgbClr val="C79B6F"/>
                      </a:gs>
                    </a:gsLst>
                    <a:lin ang="2700000" scaled="1"/>
                  </a:gradFill>
                  <a:effectLst>
                    <a:outerShdw algn="tl" blurRad="88000" dir="5040000" dist="50800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Wineries </a:t>
              </a:r>
            </a:p>
            <a:p>
              <a:r>
                <a:rPr altLang="zh-CN" b="1" lang="en-US">
                  <a:ln>
                    <a:prstDash val="solid"/>
                  </a:ln>
                  <a:gradFill flip="none" rotWithShape="1">
                    <a:gsLst>
                      <a:gs pos="0">
                        <a:srgbClr val="E1C9B2"/>
                      </a:gs>
                      <a:gs pos="100000">
                        <a:srgbClr val="C79B6F"/>
                      </a:gs>
                    </a:gsLst>
                    <a:lin ang="2700000" scaled="1"/>
                  </a:gradFill>
                  <a:effectLst>
                    <a:outerShdw algn="tl" blurRad="88000" dir="5040000" dist="50800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Castle Introduced</a:t>
              </a:r>
            </a:p>
          </p:txBody>
        </p:sp>
      </p:grpSp>
      <p:pic>
        <p:nvPicPr>
          <p:cNvPr descr="B_M+02.jpg"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694"/>
          <a:stretch>
            <a:fillRect/>
          </a:stretch>
        </p:blipFill>
        <p:spPr bwMode="auto">
          <a:xfrm>
            <a:off x="72008" y="784654"/>
            <a:ext cx="8964488" cy="4146576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5216920" y="4075432"/>
            <a:ext cx="3819576" cy="855798"/>
            <a:chOff x="5216920" y="4075432"/>
            <a:chExt cx="3819576" cy="855798"/>
          </a:xfrm>
        </p:grpSpPr>
        <p:pic>
          <p:nvPicPr>
            <p:cNvPr descr="复件 Chateau Bois.Malot 博玛露城堡  梅纳家族.法国波尔多.jpg" id="18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8339"/>
            <a:stretch>
              <a:fillRect/>
            </a:stretch>
          </p:blipFill>
          <p:spPr bwMode="auto">
            <a:xfrm>
              <a:off x="5216920" y="4081634"/>
              <a:ext cx="2363257" cy="84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Chateau Bois.Malot 博玛露城堡  梅纳家族.法国波尔多.jpg" id="19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149" l="16767" r="10164" t="1149"/>
            <a:stretch>
              <a:fillRect/>
            </a:stretch>
          </p:blipFill>
          <p:spPr bwMode="auto">
            <a:xfrm>
              <a:off x="7134877" y="4075432"/>
              <a:ext cx="1901619" cy="849596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79580" y="2931790"/>
            <a:ext cx="4474672" cy="2031325"/>
            <a:chOff x="79580" y="2931790"/>
            <a:chExt cx="4474672" cy="2031325"/>
          </a:xfrm>
        </p:grpSpPr>
        <p:sp>
          <p:nvSpPr>
            <p:cNvPr id="15" name="圆角矩形 14"/>
            <p:cNvSpPr/>
            <p:nvPr/>
          </p:nvSpPr>
          <p:spPr>
            <a:xfrm>
              <a:off x="79580" y="3023015"/>
              <a:ext cx="4474671" cy="1908215"/>
            </a:xfrm>
            <a:prstGeom prst="roundRect">
              <a:avLst>
                <a:gd fmla="val 0" name="adj"/>
              </a:avLst>
            </a:prstGeom>
            <a:solidFill>
              <a:srgbClr val="552123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7504" y="2931790"/>
              <a:ext cx="4446748" cy="649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2800">
                  <a:solidFill>
                    <a:srgbClr val="D3BC8A"/>
                  </a:solidFill>
                  <a:latin charset="-122" pitchFamily="34" typeface="微软雅黑"/>
                  <a:ea charset="-122" pitchFamily="34" typeface="微软雅黑"/>
                </a:rPr>
                <a:t>博玛露城堡 · 梅纳家族</a:t>
              </a:r>
              <a:br>
                <a:rPr altLang="en-US" b="1" lang="zh-CN" sz="2800">
                  <a:solidFill>
                    <a:srgbClr val="D3BC8A"/>
                  </a:solidFill>
                  <a:latin charset="-122" pitchFamily="34" typeface="微软雅黑"/>
                  <a:ea charset="-122" pitchFamily="34" typeface="微软雅黑"/>
                </a:rPr>
              </a:br>
              <a:r>
                <a:rPr altLang="en-US" b="1" lang="zh-CN" sz="2800">
                  <a:solidFill>
                    <a:srgbClr val="D3BC8A"/>
                  </a:solidFill>
                  <a:latin charset="-122" pitchFamily="34" typeface="微软雅黑"/>
                  <a:ea charset="-122" pitchFamily="34" typeface="微软雅黑"/>
                </a:rPr>
                <a:t>Chateau Bois.Malot  F.MEYNARD et FILS </a:t>
              </a:r>
              <a:br>
                <a:rPr altLang="en-US" b="1" lang="zh-CN" sz="2800">
                  <a:solidFill>
                    <a:srgbClr val="D3BC8A"/>
                  </a:solidFill>
                  <a:latin charset="-122" pitchFamily="34" typeface="微软雅黑"/>
                  <a:ea charset="-122" pitchFamily="34" typeface="微软雅黑"/>
                </a:rPr>
              </a:br>
              <a:r>
                <a:rPr altLang="en-US" b="1" lang="zh-CN" sz="2800">
                  <a:solidFill>
                    <a:srgbClr val="D3BC8A"/>
                  </a:solidFill>
                  <a:latin charset="-122" pitchFamily="34" typeface="微软雅黑"/>
                  <a:ea charset="-122" pitchFamily="34" typeface="微软雅黑"/>
                </a:rPr>
                <a:t>Propriétaires à Saint-Loubès(Gironde)France</a:t>
              </a:r>
              <a:br>
                <a:rPr altLang="en-US" b="1" lang="zh-CN" sz="2800">
                  <a:solidFill>
                    <a:srgbClr val="D3BC8A"/>
                  </a:solidFill>
                  <a:latin charset="-122" pitchFamily="34" typeface="微软雅黑"/>
                  <a:ea charset="-122" pitchFamily="34" typeface="微软雅黑"/>
                </a:rPr>
              </a:br>
              <a:r>
                <a:rPr altLang="en-US" b="1" lang="zh-CN" sz="2800">
                  <a:solidFill>
                    <a:srgbClr val="D3BC8A"/>
                  </a:solidFill>
                  <a:latin charset="-122" pitchFamily="34" typeface="微软雅黑"/>
                  <a:ea charset="-122" pitchFamily="34" typeface="微软雅黑"/>
                </a:rPr>
                <a:t>133 Route des Valentons - 33450 SAINT-LOUBES</a:t>
              </a:r>
              <a:br>
                <a:rPr altLang="en-US" b="1" lang="zh-CN" sz="2800">
                  <a:solidFill>
                    <a:srgbClr val="D3BC8A"/>
                  </a:solidFill>
                  <a:latin charset="-122" pitchFamily="34" typeface="微软雅黑"/>
                  <a:ea charset="-122" pitchFamily="34" typeface="微软雅黑"/>
                </a:rPr>
              </a:br>
              <a:r>
                <a:rPr altLang="en-US" b="1" lang="zh-CN" sz="2800">
                  <a:solidFill>
                    <a:srgbClr val="D3BC8A"/>
                  </a:solidFill>
                  <a:latin charset="-122" pitchFamily="34" typeface="微软雅黑"/>
                  <a:ea charset="-122" pitchFamily="34" typeface="微软雅黑"/>
                </a:rPr>
                <a:t>Tel 05 56 38 94 18 - Fax 05 56 38 92 47 。</a:t>
              </a:r>
            </a:p>
          </p:txBody>
        </p:sp>
      </p:grpSp>
    </p:spTree>
    <p:extLst>
      <p:ext uri="{BB962C8B-B14F-4D97-AF65-F5344CB8AC3E}">
        <p14:creationId val="139391196"/>
      </p:ext>
    </p:extLst>
  </p:cSld>
  <p:clrMapOvr>
    <a:masterClrMapping/>
  </p:clrMapOvr>
  <mc:AlternateContent>
    <mc:Choice Requires="p14">
      <p:transition p14:dur="120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249110">
            <a:off x="1222462" y="1602304"/>
            <a:ext cx="720080" cy="71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1560" y="771550"/>
            <a:ext cx="1091328" cy="43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cmpd="sng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70068" y="843558"/>
            <a:ext cx="1009644" cy="121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496" y="1516527"/>
            <a:ext cx="2165487" cy="357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333261" y="771550"/>
            <a:ext cx="6703235" cy="4265080"/>
            <a:chOff x="2333261" y="771550"/>
            <a:chExt cx="6703235" cy="4265080"/>
          </a:xfrm>
        </p:grpSpPr>
        <p:sp>
          <p:nvSpPr>
            <p:cNvPr id="11" name="圆角矩形 10"/>
            <p:cNvSpPr/>
            <p:nvPr/>
          </p:nvSpPr>
          <p:spPr>
            <a:xfrm>
              <a:off x="2339752" y="771550"/>
              <a:ext cx="6696744" cy="4265080"/>
            </a:xfrm>
            <a:prstGeom prst="rect">
              <a:avLst/>
            </a:prstGeom>
            <a:solidFill>
              <a:srgbClr val="E1C9B2"/>
            </a:solidFill>
            <a:ln>
              <a:solidFill>
                <a:srgbClr val="7D1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Jlien\Desktop\红酒美化\边框.png" id="2057" name="Picture 9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33261" y="771550"/>
              <a:ext cx="6703235" cy="426508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483768" y="987574"/>
              <a:ext cx="6408712" cy="3888432"/>
            </a:xfrm>
            <a:prstGeom prst="rect">
              <a:avLst/>
            </a:prstGeom>
            <a:noFill/>
            <a:ln>
              <a:solidFill>
                <a:srgbClr val="7D1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imagesCAR3A5J8.jpg" id="16" name="内容占位符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83768" y="987574"/>
            <a:ext cx="864096" cy="12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IPLOM LA BM 08.jpg" id="17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36295" y="988069"/>
            <a:ext cx="1652059" cy="122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843808" y="843558"/>
            <a:ext cx="4752975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 indent="-266700" marL="26670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altLang="en-US" b="1" lang="zh-CN" sz="2400">
                <a:solidFill>
                  <a:srgbClr val="7D1340"/>
                </a:solidFill>
                <a:latin charset="-122" pitchFamily="34" typeface="微软雅黑"/>
                <a:ea charset="-122" pitchFamily="34" typeface="微软雅黑"/>
                <a:cs charset="0" pitchFamily="18" typeface="Times New Roman"/>
                <a:sym charset="0" pitchFamily="18" typeface="Times New Roman"/>
              </a:rPr>
              <a:t> 一、博玛露城堡珍藏干红葡萄酒 2008</a:t>
            </a:r>
          </a:p>
          <a:p>
            <a:pPr algn="ctr" eaLnBrk="1" hangingPunct="1">
              <a:lnSpc>
                <a:spcPct val="150000"/>
              </a:lnSpc>
            </a:pPr>
            <a:r>
              <a:rPr altLang="en-US" b="1" lang="zh-CN" sz="2400">
                <a:solidFill>
                  <a:srgbClr val="7D1340"/>
                </a:solidFill>
                <a:latin charset="-122" pitchFamily="34" typeface="微软雅黑"/>
                <a:ea charset="-122" pitchFamily="34" typeface="微软雅黑"/>
                <a:cs charset="0" pitchFamily="18" typeface="Times New Roman"/>
                <a:sym charset="0" pitchFamily="18" typeface="Times New Roman"/>
              </a:rPr>
              <a:t>    Chateau Bois Malot Nobilis 2008 </a:t>
            </a:r>
          </a:p>
          <a:p>
            <a:pPr algn="ctr" eaLnBrk="1" hangingPunct="1">
              <a:lnSpc>
                <a:spcPct val="150000"/>
              </a:lnSpc>
            </a:pPr>
            <a:r>
              <a:rPr altLang="en-US" b="1" lang="zh-CN" sz="2400">
                <a:solidFill>
                  <a:srgbClr val="7D1340"/>
                </a:solidFill>
                <a:latin charset="-122" pitchFamily="34" typeface="微软雅黑"/>
                <a:ea charset="-122" pitchFamily="34" typeface="微软雅黑"/>
                <a:cs charset="0" pitchFamily="18" typeface="Times New Roman"/>
                <a:sym charset="0" pitchFamily="18" typeface="Times New Roman"/>
              </a:rPr>
              <a:t>     2011洛杉矶国际葡萄酒烈酒挑战赛 银奖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2080" y="125186"/>
            <a:ext cx="4032448" cy="822960"/>
          </a:xfrm>
          <a:prstGeom prst="rect">
            <a:avLst/>
          </a:prstGeom>
          <a:noFill/>
        </p:spPr>
        <p:txBody>
          <a:bodyPr numCol="1" rtlCol="0" wrap="squar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altLang="en-US" b="1" lang="zh-CN" smtClean="0" sz="2400">
                <a:ln>
                  <a:prstDash val="solid"/>
                </a:ln>
                <a:gradFill flip="none" rotWithShape="1">
                  <a:gsLst>
                    <a:gs pos="0">
                      <a:srgbClr val="E1C9B2"/>
                    </a:gs>
                    <a:gs pos="100000">
                      <a:srgbClr val="C79B6F"/>
                    </a:gs>
                  </a:gsLst>
                  <a:lin ang="2700000" scaled="1"/>
                </a:gradFill>
                <a:effectLst>
                  <a:outerShdw algn="tl" blurRad="88000" dir="5040000" dist="50800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charset="-122" pitchFamily="34" typeface="微软雅黑"/>
                <a:ea charset="-122" pitchFamily="34" typeface="微软雅黑"/>
              </a:rPr>
              <a:t>酒产品与服务 Products &amp; Services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506351" y="2220004"/>
            <a:ext cx="3865849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  <a:sym charset="-122" typeface="宋体"/>
              </a:rPr>
              <a:t>葡萄品种: 赤霞珠50%  美乐30% 品丽珠20% 　</a:t>
            </a:r>
          </a:p>
          <a:p>
            <a:pPr eaLnBrk="1" hangingPunct="1">
              <a:lnSpc>
                <a:spcPct val="15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  <a:sym charset="-122" typeface="宋体"/>
              </a:rPr>
              <a:t>葡萄年份: 2003</a:t>
            </a:r>
          </a:p>
          <a:p>
            <a:pPr eaLnBrk="1" hangingPunct="1">
              <a:lnSpc>
                <a:spcPct val="15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  <a:sym charset="-122" typeface="宋体"/>
              </a:rPr>
              <a:t>酒 精 度: 13％Vol</a:t>
            </a:r>
          </a:p>
          <a:p>
            <a:pPr eaLnBrk="1" hangingPunct="1">
              <a:lnSpc>
                <a:spcPct val="15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  <a:sym charset="-122" typeface="宋体"/>
              </a:rPr>
              <a:t>产区等级: 优级波尔多法定产区A.O.C </a:t>
            </a:r>
          </a:p>
          <a:p>
            <a:pPr eaLnBrk="1" hangingPunct="1">
              <a:lnSpc>
                <a:spcPct val="15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  <a:sym charset="-122" typeface="宋体"/>
              </a:rPr>
              <a:t>净 含 量: 750毫升</a:t>
            </a:r>
          </a:p>
          <a:p>
            <a:pPr eaLnBrk="1" hangingPunct="1">
              <a:lnSpc>
                <a:spcPct val="15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  <a:sym charset="-122" typeface="宋体"/>
              </a:rPr>
              <a:t>装瓶时间: 2010/08/13  </a:t>
            </a:r>
          </a:p>
          <a:p>
            <a:pPr eaLnBrk="1" hangingPunct="1">
              <a:lnSpc>
                <a:spcPct val="15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  <a:sym charset="-122" typeface="宋体"/>
              </a:rPr>
              <a:t>灌装地点: 梅纳家族.博玛露城堡</a:t>
            </a:r>
          </a:p>
          <a:p>
            <a:pPr eaLnBrk="1" hangingPunct="1">
              <a:lnSpc>
                <a:spcPct val="15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  <a:sym charset="-122" typeface="宋体"/>
              </a:rPr>
              <a:t>储存条件: 避光阴凉干燥处横放，</a:t>
            </a:r>
          </a:p>
          <a:p>
            <a:pPr eaLnBrk="1" hangingPunct="1">
              <a:lnSpc>
                <a:spcPct val="15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  <a:sym charset="-122" typeface="宋体"/>
              </a:rPr>
              <a:t>                  温度 15~18℃ </a:t>
            </a:r>
          </a:p>
          <a:p>
            <a:pPr eaLnBrk="1" hangingPunct="1">
              <a:lnSpc>
                <a:spcPct val="15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  <a:sym charset="-122" typeface="宋体"/>
              </a:rPr>
              <a:t>                  湿度60%-70%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720712" y="2139702"/>
            <a:ext cx="3167641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酒评:酒体呈深遂的宝石红色，深红宝石色,淡淡的黑加仑香味,丝滑,单宁稳重,后味悠长。</a:t>
            </a:r>
          </a:p>
          <a:p>
            <a:pPr eaLnBrk="1" hangingPunct="1">
              <a:lnSpc>
                <a:spcPct val="20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配餐:适宜配食各类牛肉、烤鸭、和猪肉，或各式风格的佳肴，以及各种干酪。</a:t>
            </a:r>
          </a:p>
          <a:p>
            <a:pPr eaLnBrk="1" hangingPunct="1">
              <a:lnSpc>
                <a:spcPct val="200000"/>
              </a:lnSpc>
            </a:pPr>
            <a:r>
              <a:rPr altLang="en-US" b="1" lang="zh-CN" sz="1200">
                <a:latin charset="-122" pitchFamily="34" typeface="微软雅黑"/>
                <a:ea charset="-122" pitchFamily="34" typeface="微软雅黑"/>
              </a:rPr>
              <a:t>饮用: 16~18℃ 建议饮用前1小时开瓶 醒酒</a:t>
            </a:r>
          </a:p>
        </p:txBody>
      </p:sp>
      <p:pic>
        <p:nvPicPr>
          <p:cNvPr descr="DIPLOM LA BM 08.jpg" id="23" name="内容占位符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03317" y="772667"/>
            <a:ext cx="5729123" cy="426396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219606" y="888592"/>
            <a:ext cx="489654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gradFill>
                  <a:gsLst>
                    <a:gs pos="100000">
                      <a:srgbClr val="7D1340"/>
                    </a:gs>
                    <a:gs pos="0">
                      <a:srgbClr val="B61A34"/>
                    </a:gs>
                  </a:gsLst>
                  <a:lin ang="5400000" scaled="0"/>
                </a:gradFill>
                <a:latin charset="-122" pitchFamily="34" typeface="微软雅黑"/>
                <a:ea charset="-122" pitchFamily="34" typeface="微软雅黑"/>
              </a:rPr>
              <a:t>洛杉矶国际葡萄酒烈酒挑战赛，银奖2011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61876" y="678248"/>
            <a:ext cx="3429001" cy="365125"/>
            <a:chOff x="3442062" y="1425302"/>
            <a:chExt cx="3429001" cy="365125"/>
          </a:xfrm>
        </p:grpSpPr>
        <p:pic>
          <p:nvPicPr>
            <p:cNvPr descr="C:\Users\Jlien\Desktop\红酒美化\金纲.png" id="26" name="Picture 2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l="22223" t="17714"/>
            <a:stretch>
              <a:fillRect/>
            </a:stretch>
          </p:blipFill>
          <p:spPr bwMode="auto">
            <a:xfrm>
              <a:off x="3442062" y="1617707"/>
              <a:ext cx="1690325" cy="4571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lien\Desktop\红酒美化\苗.png" id="27" name="Picture 3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035698" y="1425302"/>
              <a:ext cx="512763" cy="36512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lien\Desktop\红酒美化\金纲.png" id="28" name="Picture 2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b="-2" l="33372" t="-2"/>
            <a:stretch>
              <a:fillRect/>
            </a:stretch>
          </p:blipFill>
          <p:spPr bwMode="auto">
            <a:xfrm flipH="1">
              <a:off x="5423047" y="1607864"/>
              <a:ext cx="1448016" cy="555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C:\Users\Jlien\Desktop\红酒美化\金刚金.png" id="29" name="Picture 4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-7" l="7039" r="16230" t="-121542"/>
          <a:stretch>
            <a:fillRect/>
          </a:stretch>
        </p:blipFill>
        <p:spPr bwMode="auto">
          <a:xfrm>
            <a:off x="3961876" y="1233832"/>
            <a:ext cx="3429001" cy="4571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4140837"/>
      </p:ext>
    </p:extLst>
  </p:cSld>
  <p:clrMapOvr>
    <a:masterClrMapping/>
  </p:clrMapOvr>
  <mc:AlternateContent>
    <mc:Choice Requires="p14">
      <p:transition p14:dur="120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3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2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54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  <p:cond delay="0" evt="onBegin">
                          <p:tn val="58"/>
                        </p:cond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1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7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7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1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8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8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6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8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8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2" spid="18"/>
      <p:bldP grpId="0" spid="19"/>
      <p:bldP grpId="0" spid="21"/>
      <p:bldP grpId="2" spid="21"/>
      <p:bldP grpId="0" spid="22"/>
      <p:bldP grpId="2" spid="22"/>
      <p:bldP grpId="0" spid="2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extBox 12"/>
          <p:cNvSpPr txBox="1"/>
          <p:nvPr/>
        </p:nvSpPr>
        <p:spPr>
          <a:xfrm>
            <a:off x="5292080" y="125186"/>
            <a:ext cx="4032448" cy="822960"/>
          </a:xfrm>
          <a:prstGeom prst="rect">
            <a:avLst/>
          </a:prstGeom>
          <a:noFill/>
        </p:spPr>
        <p:txBody>
          <a:bodyPr numCol="1" rtlCol="0" wrap="squar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altLang="en-US" b="1" lang="zh-CN" smtClean="0" sz="2400">
                <a:ln>
                  <a:prstDash val="solid"/>
                </a:ln>
                <a:gradFill flip="none" rotWithShape="1">
                  <a:gsLst>
                    <a:gs pos="0">
                      <a:srgbClr val="E1C9B2"/>
                    </a:gs>
                    <a:gs pos="100000">
                      <a:srgbClr val="C79B6F"/>
                    </a:gs>
                  </a:gsLst>
                  <a:lin ang="2700000" scaled="1"/>
                </a:gradFill>
                <a:effectLst>
                  <a:outerShdw algn="tl" blurRad="88000" dir="5040000" dist="50800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charset="-122" pitchFamily="34" typeface="微软雅黑"/>
                <a:ea charset="-122" pitchFamily="34" typeface="微软雅黑"/>
              </a:rPr>
              <a:t>酒产品与服务 Products &amp;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1073890"/>
            <a:ext cx="11655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buFontTx/>
              <a:buNone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酒具 配件</a:t>
            </a:r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1520" y="1004704"/>
            <a:ext cx="703833" cy="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FC_200B.jpg" id="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116" l="18992" r="18794" t="18988"/>
          <a:stretch>
            <a:fillRect/>
          </a:stretch>
        </p:blipFill>
        <p:spPr bwMode="auto">
          <a:xfrm>
            <a:off x="395536" y="1797417"/>
            <a:ext cx="1388651" cy="133894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6350" dir="5400000" dist="101600" endA="275" endPos="40000" rotWithShape="0" stA="50000" sy="-100000"/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C_200C.jpg" id="8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613" l="21628" r="19423" t="18339"/>
          <a:stretch>
            <a:fillRect/>
          </a:stretch>
        </p:blipFill>
        <p:spPr bwMode="auto">
          <a:xfrm>
            <a:off x="1959142" y="1797417"/>
            <a:ext cx="1273630" cy="133894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6350" dir="5400000" dist="101600" endA="275" endPos="40000" rotWithShape="0" stA="50000" sy="-100000"/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ro_4bc8ced7ec529.gif" id="10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07727" y="1800889"/>
            <a:ext cx="1332000" cy="1332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6350" dir="5400000" dist="101600" endA="275" endPos="40000" rotWithShape="0" stA="50000" sy="-100000"/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20120622202243888.jpg" id="11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2535" l="14156" r="20008" t="12535"/>
          <a:stretch>
            <a:fillRect/>
          </a:stretch>
        </p:blipFill>
        <p:spPr bwMode="auto">
          <a:xfrm>
            <a:off x="4914682" y="1797289"/>
            <a:ext cx="1498588" cy="13392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6350" dir="5400000" dist="101600" endA="275" endPos="40000" rotWithShape="0" stA="50000" sy="-100000"/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WA-140.jpg" id="12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4504" l="25918" r="23076" t="21350"/>
          <a:stretch>
            <a:fillRect/>
          </a:stretch>
        </p:blipFill>
        <p:spPr bwMode="auto">
          <a:xfrm>
            <a:off x="6588224" y="1808614"/>
            <a:ext cx="1353331" cy="13392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6350" dir="5400000" dist="101600" endA="275" endPos="40000" rotWithShape="0" stA="50000" sy="-100000"/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Jlien\Desktop\红酒美化\花边.png" id="9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5059967" y="2283716"/>
            <a:ext cx="3976529" cy="26642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723688248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6" name="Picture 1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419" r="1419"/>
          <a:stretch>
            <a:fillRect/>
          </a:stretch>
        </p:blipFill>
        <p:spPr bwMode="auto">
          <a:xfrm>
            <a:off x="-101600" y="-57150"/>
            <a:ext cx="9347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Jlien\Desktop\未标题-1.png" id="1037" name="Picture 1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2939" y="131663"/>
            <a:ext cx="9213451" cy="496036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2.png" id="1038" name="Picture 1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3745" y="383308"/>
            <a:ext cx="8840743" cy="442272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4.png" id="1043" name="Picture 1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2243" y="638451"/>
            <a:ext cx="4048125" cy="37973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5.png" id="1044" name="Picture 2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72000" y="969392"/>
            <a:ext cx="3978275" cy="35179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3.png" id="1048" name="Picture 2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96306" y="663733"/>
            <a:ext cx="4751388" cy="9112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未标题-3.png" id="31" name="Picture 2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0800000">
            <a:off x="2196307" y="3316708"/>
            <a:ext cx="4751388" cy="9112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001[转换].png" id="37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02399" y="3433119"/>
            <a:ext cx="339202" cy="33920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lien\Desktop\001[转换].png" id="41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02399" y="1077973"/>
            <a:ext cx="339202" cy="33920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03848" y="4465444"/>
            <a:ext cx="303614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chemeClr val="bg1">
                    <a:alpha val="59000"/>
                  </a:schemeClr>
                </a:solidFill>
                <a:latin charset="-120" pitchFamily="2" typeface="蒙纳简漫画体"/>
                <a:ea charset="-120" pitchFamily="2" typeface="蒙纳简漫画体"/>
              </a:rPr>
              <a:t>Design By Jlien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1672" y="4496221"/>
            <a:ext cx="13338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chemeClr val="bg1">
                    <a:alpha val="59000"/>
                  </a:schemeClr>
                </a:solidFill>
                <a:latin charset="-120" pitchFamily="2" typeface="蒙纳简漫画体"/>
                <a:ea charset="-120" pitchFamily="2" typeface="蒙纳简漫画体"/>
              </a:rPr>
              <a:t>QQ: 522432070</a:t>
            </a:r>
          </a:p>
        </p:txBody>
      </p:sp>
      <p:pic>
        <p:nvPicPr>
          <p:cNvPr descr="Wine Style [LOGO].png"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39634" y="1649703"/>
            <a:ext cx="4808060" cy="96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57562" y="2728342"/>
            <a:ext cx="4032448" cy="457200"/>
          </a:xfrm>
          <a:prstGeom prst="rect">
            <a:avLst/>
          </a:prstGeom>
          <a:noFill/>
        </p:spPr>
        <p:txBody>
          <a:bodyPr numCol="1" rtlCol="0" wrap="squar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bevelT h="16510" w="292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altLang="zh-CN" b="1" lang="en-US" smtClean="0" sz="2400">
                <a:ln>
                  <a:prstDash val="solid"/>
                </a:ln>
                <a:gradFill flip="none" rotWithShape="1">
                  <a:gsLst>
                    <a:gs pos="0">
                      <a:srgbClr val="E1C9B2"/>
                    </a:gs>
                    <a:gs pos="100000">
                      <a:srgbClr val="C79B6F"/>
                    </a:gs>
                  </a:gsLst>
                  <a:lin ang="2700000" scaled="1"/>
                </a:gradFill>
                <a:effectLst>
                  <a:outerShdw algn="tl" blurRad="88000" dir="5040000" dist="50800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charset="-122" pitchFamily="34" typeface="微软雅黑"/>
                <a:ea charset="-122" pitchFamily="34" typeface="微软雅黑"/>
              </a:rPr>
              <a:t>THANKS FOR WACHING</a:t>
            </a:r>
          </a:p>
        </p:txBody>
      </p:sp>
    </p:spTree>
    <p:extLst>
      <p:ext uri="{BB962C8B-B14F-4D97-AF65-F5344CB8AC3E}">
        <p14:creationId val="3177804176"/>
      </p:ext>
    </p:extLst>
  </p:cSld>
  <p:clrMapOvr>
    <a:masterClrMapping/>
  </p:clrMapOvr>
  <mc:AlternateContent>
    <mc:Choice Requires="p14">
      <p:transition advClick="0" advTm="5000" p14:dur="1400" spd="slow">
        <p14:ripple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out)" transition="in">
                                      <p:cBhvr>
                                        <p:cTn dur="1000" id="13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微笑PPT - 小A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E2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EEAAAA"/>
      </a:accent5>
      <a:accent6>
        <a:srgbClr val="B90000"/>
      </a:accent6>
      <a:hlink>
        <a:srgbClr val="800000"/>
      </a:hlink>
      <a:folHlink>
        <a:srgbClr val="FFCC00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altLang="en-US" b="1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typeface="Arial"/>
            <a:ea charset="-122" pitchFamily="2" typeface="华文细黑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altLang="en-US" b="1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typeface="Arial"/>
            <a:ea charset="-122" pitchFamily="2" typeface="华文细黑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59</Paragraphs>
  <Slides>8</Slides>
  <Notes>0</Notes>
  <TotalTime>1041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8">
      <vt:lpstr>Arial</vt:lpstr>
      <vt:lpstr>Calibri</vt:lpstr>
      <vt:lpstr>微软雅黑</vt:lpstr>
      <vt:lpstr>宋体</vt:lpstr>
      <vt:lpstr>Wingdings</vt:lpstr>
      <vt:lpstr>蒙纳简漫画体</vt:lpstr>
      <vt:lpstr>汉真广标</vt:lpstr>
      <vt:lpstr>HandelGotDLig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2012-09-11T11:08:52Z</dcterms:created>
  <cp:lastModifiedBy>Administrator</cp:lastModifiedBy>
  <dcterms:modified xsi:type="dcterms:W3CDTF">2021-08-20T10:54:02Z</dcterms:modified>
  <cp:revision>81</cp:revision>
  <dc:title>PowerPoint 演示文稿</dc:title>
</cp:coreProperties>
</file>