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257" r:id="rId4"/>
    <p:sldId id="260" r:id="rId5"/>
    <p:sldId id="290" r:id="rId6"/>
    <p:sldId id="258" r:id="rId7"/>
    <p:sldId id="293" r:id="rId8"/>
    <p:sldId id="295" r:id="rId9"/>
    <p:sldId id="268" r:id="rId10"/>
    <p:sldId id="259" r:id="rId11"/>
    <p:sldId id="275" r:id="rId12"/>
    <p:sldId id="269" r:id="rId13"/>
    <p:sldId id="276" r:id="rId14"/>
    <p:sldId id="278" r:id="rId15"/>
    <p:sldId id="289" r:id="rId16"/>
    <p:sldId id="288" r:id="rId17"/>
    <p:sldId id="287" r:id="rId18"/>
    <p:sldId id="271" r:id="rId19"/>
    <p:sldId id="284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74" y="114"/>
      </p:cViewPr>
      <p:guideLst>
        <p:guide orient="horz" pos="3702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9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4EF1C-8B43-4FBC-B91D-BC9BB6BDB8CE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A565E-B11E-43BF-8E41-3E8AEA93E8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157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44173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360429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844648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35907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502990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34325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075890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62766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62989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74453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38818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176027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23335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258097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40033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717706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4723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35858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39220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429774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998362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565489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41AB-A2D3-423B-9A60-59D935B2726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103E-0834-4A33-8165-DCC8CFA23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65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466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018666" y="2069013"/>
            <a:ext cx="3521119" cy="640080"/>
          </a:xfrm>
          <a:prstGeom prst="rect">
            <a:avLst/>
          </a:prstGeom>
          <a:solidFill>
            <a:srgbClr val="00A0EA"/>
          </a:solidFill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chemeClr val="bg1"/>
                </a:solidFill>
                <a:latin charset="-122" panose="02000000000000000000" pitchFamily="2" typeface="方正兰亭黑_GBK"/>
                <a:ea charset="-122" panose="02000000000000000000" pitchFamily="2" typeface="方正兰亭黑_GBK"/>
              </a:rPr>
              <a:t>移动社交时代的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91370" y="2537921"/>
            <a:ext cx="506331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400">
                <a:solidFill>
                  <a:srgbClr val="FDF1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互动搜索营销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248442" y="0"/>
            <a:ext cx="1561516" cy="1351030"/>
          </a:xfrm>
          <a:prstGeom prst="line">
            <a:avLst/>
          </a:pr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11054687" y="1070207"/>
            <a:ext cx="1137314" cy="533510"/>
          </a:xfrm>
          <a:prstGeom prst="line">
            <a:avLst/>
          </a:pr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990236" y="3645917"/>
            <a:ext cx="25886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萧秋水  秋叶  南方锈才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509315" y="3635525"/>
            <a:ext cx="411480" cy="390116"/>
            <a:chOff x="10509315" y="3635525"/>
            <a:chExt cx="411480" cy="390116"/>
          </a:xfrm>
        </p:grpSpPr>
        <p:sp>
          <p:nvSpPr>
            <p:cNvPr id="10" name="椭圆 9"/>
            <p:cNvSpPr/>
            <p:nvPr/>
          </p:nvSpPr>
          <p:spPr>
            <a:xfrm>
              <a:off x="10522005" y="3635525"/>
              <a:ext cx="390116" cy="390116"/>
            </a:xfrm>
            <a:prstGeom prst="ellipse">
              <a:avLst/>
            </a:prstGeom>
            <a:solidFill>
              <a:srgbClr val="FD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509315" y="3645917"/>
              <a:ext cx="411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0476" y="288000"/>
            <a:ext cx="1820202" cy="822960"/>
            <a:chOff x="273600" y="218086"/>
            <a:chExt cx="1820202" cy="822960"/>
          </a:xfrm>
        </p:grpSpPr>
        <p:sp>
          <p:nvSpPr>
            <p:cNvPr id="15" name="矩形 14"/>
            <p:cNvSpPr/>
            <p:nvPr/>
          </p:nvSpPr>
          <p:spPr>
            <a:xfrm>
              <a:off x="1788684" y="229512"/>
              <a:ext cx="305118" cy="243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altLang="zh-CN" lang="en-US" sz="10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®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2002" y="218086"/>
              <a:ext cx="163704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i="1" lang="en-US" smtClean="0" sz="24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Broadview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3600" y="523220"/>
              <a:ext cx="1637045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i="1" lang="en-US" smtClean="0" sz="1000">
                  <a:solidFill>
                    <a:schemeClr val="bg1"/>
                  </a:solidFill>
                  <a:latin charset="-128" panose="020b0400000000000000" pitchFamily="34" typeface="Kozuka Gothic Pr6N R"/>
                  <a:ea charset="-128" panose="020b0400000000000000" pitchFamily="34" typeface="Kozuka Gothic Pr6N R"/>
                </a:rPr>
                <a:t>www.broadview.com.cn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93680" y="5691410"/>
            <a:ext cx="2948463" cy="729246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643020" y="2383175"/>
            <a:ext cx="4443230" cy="3181625"/>
            <a:chOff x="626601" y="2383175"/>
            <a:chExt cx="4443230" cy="3181625"/>
          </a:xfrm>
        </p:grpSpPr>
        <p:sp>
          <p:nvSpPr>
            <p:cNvPr id="24" name="椭圆 23"/>
            <p:cNvSpPr/>
            <p:nvPr/>
          </p:nvSpPr>
          <p:spPr>
            <a:xfrm>
              <a:off x="2407186" y="3504311"/>
              <a:ext cx="756000" cy="756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 rot="21339194">
              <a:off x="1401015" y="3870266"/>
              <a:ext cx="752400" cy="7524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2345241" y="4684909"/>
              <a:ext cx="879891" cy="87989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1532847" y="2620507"/>
              <a:ext cx="648000" cy="648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4421831" y="3103444"/>
              <a:ext cx="648000" cy="648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23716" y="3868466"/>
              <a:ext cx="756000" cy="75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椭圆 51"/>
            <p:cNvSpPr/>
            <p:nvPr/>
          </p:nvSpPr>
          <p:spPr>
            <a:xfrm>
              <a:off x="2461186" y="2383175"/>
              <a:ext cx="648000" cy="648000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50099" y="2620507"/>
              <a:ext cx="648000" cy="648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626601" y="3103444"/>
              <a:ext cx="648000" cy="648000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549709766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992759" y="223959"/>
            <a:ext cx="6942784" cy="1014852"/>
            <a:chOff x="2847951" y="223959"/>
            <a:chExt cx="6942784" cy="1014852"/>
          </a:xfrm>
        </p:grpSpPr>
        <p:sp>
          <p:nvSpPr>
            <p:cNvPr id="2" name="矩形 18"/>
            <p:cNvSpPr/>
            <p:nvPr/>
          </p:nvSpPr>
          <p:spPr bwMode="auto">
            <a:xfrm>
              <a:off x="2847951" y="223959"/>
              <a:ext cx="504825" cy="623888"/>
            </a:xfrm>
            <a:custGeom>
              <a:gdLst>
                <a:gd fmla="*/ 0 w 288032" name="T0"/>
                <a:gd fmla="*/ 0 h 431453" name="T1"/>
                <a:gd fmla="*/ 504825 w 288032" name="T2"/>
                <a:gd fmla="*/ 0 h 431453" name="T3"/>
                <a:gd fmla="*/ 329535 w 288032" name="T4"/>
                <a:gd fmla="*/ 623887 h 431453" name="T5"/>
                <a:gd fmla="*/ 125207 w 288032" name="T6"/>
                <a:gd fmla="*/ 623887 h 431453" name="T7"/>
                <a:gd fmla="*/ 0 w 288032" name="T8"/>
                <a:gd fmla="*/ 0 h 4314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1453" w="288032">
                  <a:moveTo>
                    <a:pt x="0" y="0"/>
                  </a:moveTo>
                  <a:lnTo>
                    <a:pt x="288032" y="0"/>
                  </a:lnTo>
                  <a:lnTo>
                    <a:pt x="188019" y="431453"/>
                  </a:lnTo>
                  <a:lnTo>
                    <a:pt x="71438" y="43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" name="矩形 11"/>
            <p:cNvSpPr>
              <a:spLocks noChangeArrowheads="1"/>
            </p:cNvSpPr>
            <p:nvPr/>
          </p:nvSpPr>
          <p:spPr bwMode="auto">
            <a:xfrm>
              <a:off x="2976538" y="1007036"/>
              <a:ext cx="193675" cy="23177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39551" y="355422"/>
              <a:ext cx="635118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solidFill>
                    <a:srgbClr val="FDF1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技能三：搜索引擎投放策略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91006" y="2422780"/>
            <a:ext cx="28623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“赢家的诅咒”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4062" y="2250833"/>
            <a:ext cx="3376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6601824" y="1776099"/>
            <a:ext cx="478301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A1 :   越是贵的关键词，企业往往越愿意竞价，这就导致了企业很可能高估标的物的实际价值。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01824" y="3100883"/>
            <a:ext cx="4783014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A2 :   长尾关键词虽然流量较少，但竞价费用便宜，只要能挖掘出足够多的精准的长尾关键词，其实总的流量不会下降。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48533" y="5205048"/>
            <a:ext cx="2077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6000">
                <a:solidFill>
                  <a:srgbClr val="FFFF00"/>
                </a:solidFill>
                <a:latin charset="-122" panose="02010800040101010101" pitchFamily="2" typeface="华文彩云"/>
                <a:ea charset="-122" panose="02010800040101010101" pitchFamily="2" typeface="华文彩云"/>
              </a:rPr>
              <a:t>NO.1</a:t>
            </a:r>
          </a:p>
        </p:txBody>
      </p:sp>
      <p:sp>
        <p:nvSpPr>
          <p:cNvPr id="19" name="矩形 18"/>
          <p:cNvSpPr/>
          <p:nvPr/>
        </p:nvSpPr>
        <p:spPr>
          <a:xfrm>
            <a:off x="3608368" y="5376277"/>
            <a:ext cx="3840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只选对的不选贵的</a:t>
            </a:r>
          </a:p>
        </p:txBody>
      </p:sp>
      <p:sp>
        <p:nvSpPr>
          <p:cNvPr id="21" name="同心圆 20"/>
          <p:cNvSpPr/>
          <p:nvPr/>
        </p:nvSpPr>
        <p:spPr>
          <a:xfrm>
            <a:off x="342901" y="4304713"/>
            <a:ext cx="2864533" cy="2864533"/>
          </a:xfrm>
          <a:prstGeom prst="donut">
            <a:avLst>
              <a:gd fmla="val 13565" name="adj"/>
            </a:avLst>
          </a:prstGeom>
          <a:solidFill>
            <a:srgbClr val="00A0EA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79142" y="1852822"/>
            <a:ext cx="1440000" cy="1440000"/>
          </a:xfrm>
          <a:prstGeom prst="ellipse">
            <a:avLst/>
          </a:prstGeom>
          <a:solidFill>
            <a:srgbClr val="00A0EA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6988" y="1766073"/>
            <a:ext cx="97474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9600">
                <a:solidFill>
                  <a:srgbClr val="FFFF00"/>
                </a:solidFill>
                <a:latin charset="-127" panose="02030609000101010101" pitchFamily="49" typeface="GungsuhChe"/>
                <a:ea charset="-127" panose="02030609000101010101" pitchFamily="49" typeface="GungsuhChe"/>
              </a:rPr>
              <a:t>？</a:t>
            </a:r>
          </a:p>
        </p:txBody>
      </p:sp>
      <p:sp>
        <p:nvSpPr>
          <p:cNvPr id="37" name="矩形 36"/>
          <p:cNvSpPr/>
          <p:nvPr/>
        </p:nvSpPr>
        <p:spPr>
          <a:xfrm>
            <a:off x="2791106" y="3022679"/>
            <a:ext cx="2849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pc="30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你中招了吗？</a:t>
            </a:r>
          </a:p>
        </p:txBody>
      </p:sp>
      <p:sp>
        <p:nvSpPr>
          <p:cNvPr id="38" name="任意多边形 37"/>
          <p:cNvSpPr/>
          <p:nvPr/>
        </p:nvSpPr>
        <p:spPr>
          <a:xfrm rot="10800000">
            <a:off x="1698380" y="3580510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9" name="任意多边形 38"/>
          <p:cNvSpPr/>
          <p:nvPr/>
        </p:nvSpPr>
        <p:spPr>
          <a:xfrm rot="10800000">
            <a:off x="1698380" y="3756723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0" name="任意多边形 39"/>
          <p:cNvSpPr/>
          <p:nvPr/>
        </p:nvSpPr>
        <p:spPr>
          <a:xfrm rot="10800000">
            <a:off x="1698380" y="393293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 rot="10800000">
            <a:off x="1698380" y="4109148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2" name="任意多边形 41"/>
          <p:cNvSpPr/>
          <p:nvPr/>
        </p:nvSpPr>
        <p:spPr>
          <a:xfrm rot="10800000">
            <a:off x="1698380" y="3399535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cxnSp>
        <p:nvCxnSpPr>
          <p:cNvPr id="44" name="直接连接符 43"/>
          <p:cNvCxnSpPr/>
          <p:nvPr/>
        </p:nvCxnSpPr>
        <p:spPr>
          <a:xfrm>
            <a:off x="2405575" y="2946000"/>
            <a:ext cx="3060000" cy="0"/>
          </a:xfrm>
          <a:prstGeom prst="line">
            <a:avLst/>
          </a:prstGeom>
          <a:ln w="6350">
            <a:solidFill>
              <a:schemeClr val="bg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38541537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88093"/>
          <a:stretch>
            <a:fillRect/>
          </a:stretch>
        </p:blipFill>
        <p:spPr>
          <a:xfrm>
            <a:off x="332341" y="-13844"/>
            <a:ext cx="2889754" cy="344081"/>
          </a:xfrm>
          <a:prstGeom prst="rect">
            <a:avLst/>
          </a:prstGeom>
        </p:spPr>
      </p:pic>
      <p:grpSp>
        <p:nvGrpSpPr>
          <p:cNvPr id="11" name="组合 2"/>
          <p:cNvGrpSpPr/>
          <p:nvPr/>
        </p:nvGrpSpPr>
        <p:grpSpPr>
          <a:xfrm>
            <a:off x="1771846" y="632192"/>
            <a:ext cx="7704138" cy="147637"/>
            <a:chOff x="2280164" y="6324918"/>
            <a:chExt cx="7704268" cy="148043"/>
          </a:xfrm>
        </p:grpSpPr>
        <p:grpSp>
          <p:nvGrpSpPr>
            <p:cNvPr id="12" name="组合 3"/>
            <p:cNvGrpSpPr/>
            <p:nvPr/>
          </p:nvGrpSpPr>
          <p:grpSpPr>
            <a:xfrm rot="-5400000">
              <a:off x="4118342" y="4486740"/>
              <a:ext cx="148043" cy="3824399"/>
              <a:chOff x="2239093" y="2285256"/>
              <a:chExt cx="148043" cy="3824399"/>
            </a:xfrm>
          </p:grpSpPr>
          <p:sp>
            <p:nvSpPr>
              <p:cNvPr id="36" name="任意多边形 35"/>
              <p:cNvSpPr/>
              <p:nvPr/>
            </p:nvSpPr>
            <p:spPr>
              <a:xfrm rot="10800000">
                <a:off x="2239092" y="228525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10800000">
                <a:off x="2239092" y="246147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10800000">
                <a:off x="2239092" y="263768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0800000">
                <a:off x="2239092" y="28139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2239092" y="299011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2239092" y="316474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0800000">
                <a:off x="2239092" y="3340961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10800000">
                <a:off x="2239092" y="3517176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0800000">
                <a:off x="2239092" y="369339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10800000">
                <a:off x="2239092" y="386960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0800000">
                <a:off x="2239092" y="404582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0800000">
                <a:off x="2239092" y="422203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2239092" y="43982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0800000">
                <a:off x="2239092" y="457446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10800000">
                <a:off x="2239092" y="4749097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10800000">
                <a:off x="2239092" y="4925313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rot="10800000">
                <a:off x="2239092" y="5101528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2239092" y="527774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10800000">
                <a:off x="2239092" y="545395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0800000">
                <a:off x="2239092" y="563017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10800000">
                <a:off x="2239092" y="580639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10800000">
                <a:off x="2239092" y="59826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13" name="组合 4"/>
            <p:cNvGrpSpPr/>
            <p:nvPr/>
          </p:nvGrpSpPr>
          <p:grpSpPr>
            <a:xfrm rot="-5400000">
              <a:off x="7998211" y="4486740"/>
              <a:ext cx="148043" cy="3824399"/>
              <a:chOff x="2239093" y="2285256"/>
              <a:chExt cx="148043" cy="3824399"/>
            </a:xfrm>
          </p:grpSpPr>
          <p:sp>
            <p:nvSpPr>
              <p:cNvPr id="14" name="任意多边形 13"/>
              <p:cNvSpPr/>
              <p:nvPr/>
            </p:nvSpPr>
            <p:spPr>
              <a:xfrm rot="10800000">
                <a:off x="2239092" y="22853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10800000">
                <a:off x="2239092" y="246151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2239092" y="263773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10800000">
                <a:off x="2239092" y="281394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10800000">
                <a:off x="2239092" y="299016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10800000">
                <a:off x="2239092" y="3164792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2239092" y="3341008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10800000">
                <a:off x="2239092" y="3517223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0800000">
                <a:off x="2239092" y="369343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0800000">
                <a:off x="2239092" y="38696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0800000">
                <a:off x="2239092" y="404587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0800000">
                <a:off x="2239092" y="422208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0800000">
                <a:off x="2239092" y="439830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10800000">
                <a:off x="2239092" y="457451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10800000">
                <a:off x="2239092" y="4749144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0800000">
                <a:off x="2239092" y="4925360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0800000">
                <a:off x="2239092" y="510157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0800000">
                <a:off x="2239092" y="527779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10800000">
                <a:off x="2239092" y="54540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10800000">
                <a:off x="2239092" y="563022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2239092" y="580643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0800000">
                <a:off x="2239092" y="598265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  <p:sp>
        <p:nvSpPr>
          <p:cNvPr id="58" name="任意多边形 57"/>
          <p:cNvSpPr/>
          <p:nvPr/>
        </p:nvSpPr>
        <p:spPr>
          <a:xfrm rot="10800000">
            <a:off x="1607675" y="377924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59" name="任意多边形 58"/>
          <p:cNvSpPr/>
          <p:nvPr/>
        </p:nvSpPr>
        <p:spPr>
          <a:xfrm rot="8100000">
            <a:off x="1629900" y="535087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60" name="文本框 59"/>
          <p:cNvSpPr txBox="1"/>
          <p:nvPr/>
        </p:nvSpPr>
        <p:spPr>
          <a:xfrm>
            <a:off x="9345418" y="1533381"/>
            <a:ext cx="2077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6000">
                <a:solidFill>
                  <a:srgbClr val="FFFF00"/>
                </a:solidFill>
                <a:latin charset="-122" panose="02010800040101010101" pitchFamily="2" typeface="华文彩云"/>
                <a:ea charset="-122" panose="02010800040101010101" pitchFamily="2" typeface="华文彩云"/>
              </a:rPr>
              <a:t>NO.2</a:t>
            </a:r>
          </a:p>
        </p:txBody>
      </p:sp>
      <p:sp>
        <p:nvSpPr>
          <p:cNvPr id="61" name="同心圆 60"/>
          <p:cNvSpPr/>
          <p:nvPr/>
        </p:nvSpPr>
        <p:spPr>
          <a:xfrm>
            <a:off x="8839787" y="633046"/>
            <a:ext cx="2864533" cy="2864533"/>
          </a:xfrm>
          <a:prstGeom prst="donut">
            <a:avLst>
              <a:gd fmla="val 13565" name="adj"/>
            </a:avLst>
          </a:prstGeom>
          <a:solidFill>
            <a:srgbClr val="00A0EA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602399" y="2436128"/>
            <a:ext cx="3383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双头鱼竞价策略</a:t>
            </a:r>
          </a:p>
        </p:txBody>
      </p:sp>
      <p:graphicFrame>
        <p:nvGraphicFramePr>
          <p:cNvPr id="63" name="表格 62"/>
          <p:cNvGraphicFramePr>
            <a:graphicFrameLocks noGrp="1"/>
          </p:cNvGraphicFramePr>
          <p:nvPr>
            <p:extLst>
              <p:ext uri="{D42A27DB-BD31-4B8C-83A1-F6EECF244321}">
                <p14:modId val="1599083300"/>
              </p:ext>
            </p:extLst>
          </p:nvPr>
        </p:nvGraphicFramePr>
        <p:xfrm>
          <a:off x="1694374" y="2126435"/>
          <a:ext cx="6577429" cy="181473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275826"/>
                <a:gridCol w="3301603"/>
              </a:tblGrid>
              <a:tr h="54642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lang="zh-CN" smtClean="0" sz="2000">
                          <a:solidFill>
                            <a:srgbClr val="FFFF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关键词排名</a:t>
                      </a:r>
                      <a:endParaRPr altLang="en-US" lang="zh-CN" sz="2000">
                        <a:solidFill>
                          <a:srgbClr val="FFFF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lang="zh-CN" smtClean="0" sz="2000">
                          <a:solidFill>
                            <a:srgbClr val="FFFF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竞价出价</a:t>
                      </a:r>
                      <a:endParaRPr altLang="en-US" lang="zh-CN" sz="2000">
                        <a:solidFill>
                          <a:srgbClr val="FFFF00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altLang="en-US" lang="zh-CN" smtClean="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第一名</a:t>
                      </a:r>
                      <a:endParaRPr altLang="zh-CN" lang="en-US" smtClean="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30</a:t>
                      </a:r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1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第二名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b="1" kern="1200" lang="zh-CN" smtClean="0" sz="2000">
                          <a:solidFill>
                            <a:srgbClr val="FFFF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？</a:t>
                      </a:r>
                      <a:r>
                        <a:rPr altLang="en-US" b="0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b="0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1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第三名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10</a:t>
                      </a:r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</a:tbl>
          </a:graphicData>
        </a:graphic>
      </p:graphicFrame>
      <p:sp>
        <p:nvSpPr>
          <p:cNvPr id="64" name="文本框 63"/>
          <p:cNvSpPr txBox="1"/>
          <p:nvPr/>
        </p:nvSpPr>
        <p:spPr>
          <a:xfrm>
            <a:off x="3967095" y="1659989"/>
            <a:ext cx="20960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关键词竞价测试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082017" y="4149970"/>
            <a:ext cx="323556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想排第二名，你该出多少钱？</a:t>
            </a:r>
          </a:p>
        </p:txBody>
      </p:sp>
      <p:sp>
        <p:nvSpPr>
          <p:cNvPr id="66" name="矩形 65"/>
          <p:cNvSpPr/>
          <p:nvPr/>
        </p:nvSpPr>
        <p:spPr>
          <a:xfrm>
            <a:off x="1573919" y="4098501"/>
            <a:ext cx="640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solidFill>
                  <a:srgbClr val="FFFF00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Q：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2025746" y="4726746"/>
            <a:ext cx="59224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FFFF00"/>
                </a:solidFill>
                <a:latin charset="-122" panose="02010601030101010101" pitchFamily="2" typeface="叶根友毛笔行书2.0版"/>
                <a:ea charset="-122" panose="02010601030101010101" pitchFamily="2" typeface="叶根友毛笔行书2.0版"/>
              </a:rPr>
              <a:t>A. 10.1元 ~ 20元   B. 20.1元 ~ 29.8元    C. 29.9元</a:t>
            </a:r>
          </a:p>
        </p:txBody>
      </p:sp>
      <p:sp>
        <p:nvSpPr>
          <p:cNvPr id="74" name="任意多边形 73"/>
          <p:cNvSpPr/>
          <p:nvPr/>
        </p:nvSpPr>
        <p:spPr>
          <a:xfrm rot="21343972">
            <a:off x="6555544" y="4309639"/>
            <a:ext cx="1645920" cy="897436"/>
          </a:xfrm>
          <a:custGeom>
            <a:gdLst>
              <a:gd fmla="*/ 0 w 1645920" name="connsiteX0"/>
              <a:gd fmla="*/ 576776 h 897436" name="connsiteY0"/>
              <a:gd fmla="*/ 393896 w 1645920" name="connsiteX1"/>
              <a:gd fmla="*/ 872197 h 897436" name="connsiteY1"/>
              <a:gd fmla="*/ 1645920 w 1645920" name="connsiteX2"/>
              <a:gd fmla="*/ 0 h 897436" name="connsiteY2"/>
              <a:gd fmla="*/ 1645920 w 1645920" name="connsiteX3"/>
              <a:gd fmla="*/ 0 h 8974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97436" w="1645920">
                <a:moveTo>
                  <a:pt x="0" y="576776"/>
                </a:moveTo>
                <a:cubicBezTo>
                  <a:pt x="59788" y="772551"/>
                  <a:pt x="119576" y="968326"/>
                  <a:pt x="393896" y="872197"/>
                </a:cubicBezTo>
                <a:cubicBezTo>
                  <a:pt x="668216" y="776068"/>
                  <a:pt x="1645920" y="0"/>
                  <a:pt x="1645920" y="0"/>
                </a:cubicBezTo>
                <a:lnTo>
                  <a:pt x="1645920" y="0"/>
                </a:ln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文本框 74"/>
          <p:cNvSpPr txBox="1"/>
          <p:nvPr/>
        </p:nvSpPr>
        <p:spPr>
          <a:xfrm>
            <a:off x="1603717" y="5331897"/>
            <a:ext cx="648520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注：小心你后面的竞价对手利用这点来抬高你的真实竞价费用</a:t>
            </a:r>
          </a:p>
        </p:txBody>
      </p:sp>
      <p:sp>
        <p:nvSpPr>
          <p:cNvPr id="76" name="任意多边形 75"/>
          <p:cNvSpPr/>
          <p:nvPr/>
        </p:nvSpPr>
        <p:spPr>
          <a:xfrm rot="10800000">
            <a:off x="9469027" y="4296406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7" name="任意多边形 76"/>
          <p:cNvSpPr/>
          <p:nvPr/>
        </p:nvSpPr>
        <p:spPr>
          <a:xfrm rot="10800000">
            <a:off x="9469027" y="4472619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8" name="任意多边形 77"/>
          <p:cNvSpPr/>
          <p:nvPr/>
        </p:nvSpPr>
        <p:spPr>
          <a:xfrm rot="10800000">
            <a:off x="9469027" y="4648831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9" name="任意多边形 78"/>
          <p:cNvSpPr/>
          <p:nvPr/>
        </p:nvSpPr>
        <p:spPr>
          <a:xfrm rot="10800000">
            <a:off x="9469027" y="4825044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0" name="任意多边形 79"/>
          <p:cNvSpPr/>
          <p:nvPr/>
        </p:nvSpPr>
        <p:spPr>
          <a:xfrm rot="10800000">
            <a:off x="9469027" y="5001256"/>
            <a:ext cx="147637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1" name="任意多边形 80"/>
          <p:cNvSpPr/>
          <p:nvPr/>
        </p:nvSpPr>
        <p:spPr>
          <a:xfrm rot="10800000">
            <a:off x="9469027" y="5177469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2" name="任意多边形 81"/>
          <p:cNvSpPr/>
          <p:nvPr/>
        </p:nvSpPr>
        <p:spPr>
          <a:xfrm rot="10800000">
            <a:off x="9469027" y="5371144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3" name="任意多边形 82"/>
          <p:cNvSpPr/>
          <p:nvPr/>
        </p:nvSpPr>
        <p:spPr>
          <a:xfrm rot="10800000">
            <a:off x="9469027" y="5547356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4" name="任意多边形 83"/>
          <p:cNvSpPr/>
          <p:nvPr/>
        </p:nvSpPr>
        <p:spPr>
          <a:xfrm rot="10800000">
            <a:off x="9469027" y="5723569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5" name="任意多边形 84"/>
          <p:cNvSpPr/>
          <p:nvPr/>
        </p:nvSpPr>
        <p:spPr>
          <a:xfrm rot="10800000">
            <a:off x="9469027" y="5899781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6" name="任意多边形 85"/>
          <p:cNvSpPr/>
          <p:nvPr/>
        </p:nvSpPr>
        <p:spPr>
          <a:xfrm rot="10800000">
            <a:off x="9469027" y="6075994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87" name="任意多边形 86"/>
          <p:cNvSpPr/>
          <p:nvPr/>
        </p:nvSpPr>
        <p:spPr>
          <a:xfrm rot="10800000">
            <a:off x="9469027" y="6252206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4" name="任意多边形 93"/>
          <p:cNvSpPr/>
          <p:nvPr/>
        </p:nvSpPr>
        <p:spPr>
          <a:xfrm rot="10800000">
            <a:off x="9469027" y="3410581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5" name="任意多边形 94"/>
          <p:cNvSpPr/>
          <p:nvPr/>
        </p:nvSpPr>
        <p:spPr>
          <a:xfrm rot="10800000">
            <a:off x="9469027" y="3586794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6" name="任意多边形 95"/>
          <p:cNvSpPr/>
          <p:nvPr/>
        </p:nvSpPr>
        <p:spPr>
          <a:xfrm rot="10800000">
            <a:off x="9469027" y="3763006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7" name="任意多边形 96"/>
          <p:cNvSpPr/>
          <p:nvPr/>
        </p:nvSpPr>
        <p:spPr>
          <a:xfrm rot="10800000">
            <a:off x="9469027" y="3939219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10800000">
            <a:off x="9469027" y="4115431"/>
            <a:ext cx="147637" cy="13335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rot="10800000">
            <a:off x="9469027" y="6406950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1" name="任意多边形 100"/>
          <p:cNvSpPr/>
          <p:nvPr/>
        </p:nvSpPr>
        <p:spPr>
          <a:xfrm rot="10800000">
            <a:off x="9469027" y="656169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10800000">
            <a:off x="9469027" y="6716932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</p:spTree>
    <p:extLst>
      <p:ext uri="{BB962C8B-B14F-4D97-AF65-F5344CB8AC3E}">
        <p14:creationId val="238189772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 8"/>
          <p:cNvSpPr/>
          <p:nvPr/>
        </p:nvSpPr>
        <p:spPr>
          <a:xfrm rot="10800000">
            <a:off x="9469027" y="21290"/>
            <a:ext cx="147637" cy="131763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0800000">
            <a:off x="9469027" y="197503"/>
            <a:ext cx="147637" cy="131762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0800000">
            <a:off x="9469027" y="391178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10800000">
            <a:off x="9469027" y="567390"/>
            <a:ext cx="147637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10800000">
            <a:off x="9469027" y="743603"/>
            <a:ext cx="147637" cy="128587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10800000">
            <a:off x="9469027" y="919815"/>
            <a:ext cx="147637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848533" y="1143273"/>
            <a:ext cx="20775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6000">
                <a:solidFill>
                  <a:srgbClr val="FFFF00"/>
                </a:solidFill>
                <a:latin charset="-122" panose="02010800040101010101" pitchFamily="2" typeface="华文彩云"/>
                <a:ea charset="-122" panose="02010800040101010101" pitchFamily="2" typeface="华文彩云"/>
              </a:rPr>
              <a:t>NO.3</a:t>
            </a:r>
          </a:p>
        </p:txBody>
      </p:sp>
      <p:sp>
        <p:nvSpPr>
          <p:cNvPr id="21" name="同心圆 20"/>
          <p:cNvSpPr/>
          <p:nvPr/>
        </p:nvSpPr>
        <p:spPr>
          <a:xfrm>
            <a:off x="342901" y="242938"/>
            <a:ext cx="2864533" cy="2864533"/>
          </a:xfrm>
          <a:prstGeom prst="donut">
            <a:avLst>
              <a:gd fmla="val 13565" name="adj"/>
            </a:avLst>
          </a:prstGeom>
          <a:solidFill>
            <a:srgbClr val="00A0EA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70" name="组合 2"/>
          <p:cNvGrpSpPr/>
          <p:nvPr/>
        </p:nvGrpSpPr>
        <p:grpSpPr>
          <a:xfrm flipH="1">
            <a:off x="3307725" y="1349645"/>
            <a:ext cx="6130251" cy="147646"/>
            <a:chOff x="2280164" y="6324918"/>
            <a:chExt cx="6130354" cy="148052"/>
          </a:xfrm>
        </p:grpSpPr>
        <p:grpSp>
          <p:nvGrpSpPr>
            <p:cNvPr id="71" name="组合 3"/>
            <p:cNvGrpSpPr/>
            <p:nvPr/>
          </p:nvGrpSpPr>
          <p:grpSpPr>
            <a:xfrm rot="-5400000">
              <a:off x="4118342" y="4486740"/>
              <a:ext cx="148043" cy="3824399"/>
              <a:chOff x="2239093" y="2285256"/>
              <a:chExt cx="148043" cy="3824399"/>
            </a:xfrm>
          </p:grpSpPr>
          <p:sp>
            <p:nvSpPr>
              <p:cNvPr id="95" name="任意多边形 94"/>
              <p:cNvSpPr/>
              <p:nvPr/>
            </p:nvSpPr>
            <p:spPr>
              <a:xfrm rot="10800000">
                <a:off x="2239092" y="228525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 rot="10800000">
                <a:off x="2239092" y="2461471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 rot="10800000">
                <a:off x="2239092" y="263768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 rot="10800000">
                <a:off x="2239092" y="28139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 rot="10800000">
                <a:off x="2239092" y="299011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 rot="10800000">
                <a:off x="2239092" y="3164745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 rot="10800000">
                <a:off x="2239092" y="3340961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 rot="10800000">
                <a:off x="2239092" y="3517176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 rot="10800000">
                <a:off x="2239092" y="369339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 rot="10800000">
                <a:off x="2239092" y="3869607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 rot="10800000">
                <a:off x="2239092" y="404582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 rot="10800000">
                <a:off x="2239092" y="422203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 rot="10800000">
                <a:off x="2239092" y="43982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 rot="10800000">
                <a:off x="2239092" y="457446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 rot="10800000">
                <a:off x="2239092" y="4749097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 rot="10800000">
                <a:off x="2239092" y="4925313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 rot="10800000">
                <a:off x="2239092" y="5101528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2" name="任意多边形 111"/>
              <p:cNvSpPr/>
              <p:nvPr/>
            </p:nvSpPr>
            <p:spPr>
              <a:xfrm rot="10800000">
                <a:off x="2239092" y="527774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3" name="任意多边形 112"/>
              <p:cNvSpPr/>
              <p:nvPr/>
            </p:nvSpPr>
            <p:spPr>
              <a:xfrm rot="10800000">
                <a:off x="2239092" y="545395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 rot="10800000">
                <a:off x="2239092" y="563017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 rot="10800000">
                <a:off x="2239092" y="580639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 rot="10800000">
                <a:off x="2239092" y="5982606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  <p:grpSp>
          <p:nvGrpSpPr>
            <p:cNvPr id="72" name="组合 4"/>
            <p:cNvGrpSpPr/>
            <p:nvPr/>
          </p:nvGrpSpPr>
          <p:grpSpPr>
            <a:xfrm rot="-5400000">
              <a:off x="7211280" y="5273732"/>
              <a:ext cx="148044" cy="2250432"/>
              <a:chOff x="2239091" y="2285302"/>
              <a:chExt cx="148044" cy="2250432"/>
            </a:xfrm>
          </p:grpSpPr>
          <p:sp>
            <p:nvSpPr>
              <p:cNvPr id="73" name="任意多边形 72"/>
              <p:cNvSpPr/>
              <p:nvPr/>
            </p:nvSpPr>
            <p:spPr>
              <a:xfrm rot="10800000">
                <a:off x="2239092" y="228530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 rot="10800000">
                <a:off x="2239092" y="2461518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 rot="10800000">
                <a:off x="2239092" y="2637733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 rot="10800000">
                <a:off x="2239092" y="281394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 rot="10800000">
                <a:off x="2239092" y="299016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rot="10800000">
                <a:off x="2239092" y="3164792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rot="10800000">
                <a:off x="2239092" y="3341008"/>
                <a:ext cx="148043" cy="128589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rot="10800000">
                <a:off x="2239092" y="3517223"/>
                <a:ext cx="148043" cy="128590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 rot="10800000">
                <a:off x="2239092" y="3693439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 rot="10800000">
                <a:off x="2239092" y="3869654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 rot="10800000">
                <a:off x="2239092" y="4045870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 rot="10800000">
                <a:off x="2239092" y="4222085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 rot="10800000">
                <a:off x="2239091" y="4408732"/>
                <a:ext cx="148043" cy="127002"/>
              </a:xfrm>
              <a:custGeom>
                <a:gdLst>
                  <a:gd fmla="*/ 609542 w 1219083" name="connsiteX0"/>
                  <a:gd fmla="*/ 0 h 1050934" name="connsiteY0"/>
                  <a:gd fmla="*/ 1219083 w 1219083" name="connsiteX1"/>
                  <a:gd fmla="*/ 1050934 h 1050934" name="connsiteY1"/>
                  <a:gd fmla="*/ 1209320 w 1219083" name="connsiteX2"/>
                  <a:gd fmla="*/ 1050934 h 1050934" name="connsiteY2"/>
                  <a:gd fmla="*/ 1180955 w 1219083" name="connsiteX3"/>
                  <a:gd fmla="*/ 1005239 h 1050934" name="connsiteY3"/>
                  <a:gd fmla="*/ 609541 w 1219083" name="connsiteX4"/>
                  <a:gd fmla="*/ 739583 h 1050934" name="connsiteY4"/>
                  <a:gd fmla="*/ 38128 w 1219083" name="connsiteX5"/>
                  <a:gd fmla="*/ 1005239 h 1050934" name="connsiteY5"/>
                  <a:gd fmla="*/ 9762 w 1219083" name="connsiteX6"/>
                  <a:gd fmla="*/ 1050934 h 1050934" name="connsiteY6"/>
                  <a:gd fmla="*/ 0 w 1219083" name="connsiteX7"/>
                  <a:gd fmla="*/ 1050934 h 105093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50934" w="1219083">
                    <a:moveTo>
                      <a:pt x="609542" y="0"/>
                    </a:moveTo>
                    <a:lnTo>
                      <a:pt x="1219083" y="1050934"/>
                    </a:lnTo>
                    <a:lnTo>
                      <a:pt x="1209320" y="1050934"/>
                    </a:lnTo>
                    <a:lnTo>
                      <a:pt x="1180955" y="1005239"/>
                    </a:lnTo>
                    <a:cubicBezTo>
                      <a:pt x="1057118" y="844961"/>
                      <a:pt x="847404" y="739583"/>
                      <a:pt x="609541" y="739583"/>
                    </a:cubicBezTo>
                    <a:cubicBezTo>
                      <a:pt x="371679" y="739583"/>
                      <a:pt x="161964" y="844961"/>
                      <a:pt x="38128" y="1005239"/>
                    </a:cubicBezTo>
                    <a:lnTo>
                      <a:pt x="9762" y="1050934"/>
                    </a:lnTo>
                    <a:lnTo>
                      <a:pt x="0" y="10509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</p:grpSp>
      </p:grpSp>
      <p:sp>
        <p:nvSpPr>
          <p:cNvPr id="117" name="任意多边形 116"/>
          <p:cNvSpPr/>
          <p:nvPr/>
        </p:nvSpPr>
        <p:spPr>
          <a:xfrm flipH="1" rot="10800000">
            <a:off x="9467436" y="1095377"/>
            <a:ext cx="149225" cy="1285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8" name="任意多边形 117"/>
          <p:cNvSpPr/>
          <p:nvPr/>
        </p:nvSpPr>
        <p:spPr>
          <a:xfrm flipH="1" rot="13500000">
            <a:off x="9445211" y="1252540"/>
            <a:ext cx="149225" cy="127000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9" name="矩形 118"/>
          <p:cNvSpPr/>
          <p:nvPr/>
        </p:nvSpPr>
        <p:spPr>
          <a:xfrm>
            <a:off x="3798169" y="723442"/>
            <a:ext cx="4754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竞价，一直是动态模式</a:t>
            </a:r>
          </a:p>
        </p:txBody>
      </p:sp>
      <p:graphicFrame>
        <p:nvGraphicFramePr>
          <p:cNvPr id="141" name="表格 140"/>
          <p:cNvGraphicFramePr>
            <a:graphicFrameLocks noGrp="1"/>
          </p:cNvGraphicFramePr>
          <p:nvPr>
            <p:extLst>
              <p:ext uri="{D42A27DB-BD31-4B8C-83A1-F6EECF244321}">
                <p14:modId val="1737095264"/>
              </p:ext>
            </p:extLst>
          </p:nvPr>
        </p:nvGraphicFramePr>
        <p:xfrm>
          <a:off x="3149819" y="2551814"/>
          <a:ext cx="6577429" cy="2236763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275826"/>
                <a:gridCol w="3301603"/>
              </a:tblGrid>
              <a:tr h="54642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lang="zh-CN" smtClean="0" sz="2000">
                          <a:solidFill>
                            <a:srgbClr val="FFFF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关键词排名时间段</a:t>
                      </a:r>
                      <a:endParaRPr altLang="en-US" lang="zh-CN" sz="2000">
                        <a:solidFill>
                          <a:srgbClr val="FFFF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altLang="en-US" lang="zh-CN" smtClean="0" sz="2000">
                          <a:solidFill>
                            <a:srgbClr val="FFFF00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竞价出价</a:t>
                      </a:r>
                      <a:endParaRPr altLang="en-US" lang="zh-CN" sz="2000">
                        <a:solidFill>
                          <a:srgbClr val="FFFF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altLang="zh-CN" lang="en-US" smtClean="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  8:00~11:00</a:t>
                      </a: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30</a:t>
                      </a:r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1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11:00~14:00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b="0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15</a:t>
                      </a:r>
                      <a:r>
                        <a:rPr altLang="en-US" b="0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b="0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1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14:00~16:00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10</a:t>
                      </a:r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  <a:tr h="422031"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16:00~18:00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defTabSz="914400" eaLnBrk="1" hangingPunct="1" latinLnBrk="0" marL="0" rtl="0"/>
                      <a:r>
                        <a:rPr altLang="zh-CN" kern="1200" lang="en-US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  1</a:t>
                      </a:r>
                      <a:r>
                        <a:rPr altLang="en-US" kern="1200" lang="zh-CN" smtClean="0" sz="1800">
                          <a:solidFill>
                            <a:schemeClr val="bg1"/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  <a:cs typeface="+mn-cs"/>
                        </a:rPr>
                        <a:t>元</a:t>
                      </a:r>
                      <a:endParaRPr altLang="en-US" kern="1200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  <a:cs typeface="+mn-cs"/>
                      </a:endParaRPr>
                    </a:p>
                  </a:txBody>
                  <a:tcPr>
                    <a:lnL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28575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00A0EA"/>
                    </a:solidFill>
                  </a:tcPr>
                </a:tc>
              </a:tr>
            </a:tbl>
          </a:graphicData>
        </a:graphic>
      </p:graphicFrame>
      <p:sp>
        <p:nvSpPr>
          <p:cNvPr id="142" name="文本框 141"/>
          <p:cNvSpPr txBox="1"/>
          <p:nvPr/>
        </p:nvSpPr>
        <p:spPr>
          <a:xfrm>
            <a:off x="4566196" y="2070853"/>
            <a:ext cx="414639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关键词在不同时间段的竞价费用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2110151" y="5106574"/>
            <a:ext cx="870790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□□：保持同样关键词的排名位置，在一天的不同时间段需要花费的费用是不同的</a:t>
            </a:r>
          </a:p>
        </p:txBody>
      </p:sp>
      <p:sp>
        <p:nvSpPr>
          <p:cNvPr id="144" name="矩形 143"/>
          <p:cNvSpPr/>
          <p:nvPr/>
        </p:nvSpPr>
        <p:spPr>
          <a:xfrm>
            <a:off x="2119533" y="5595817"/>
            <a:ext cx="807954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做法：在上一家竞价费用消耗完的时候，立即调整你现有的排名次位竞价价格</a:t>
            </a:r>
          </a:p>
        </p:txBody>
      </p:sp>
    </p:spTree>
    <p:extLst>
      <p:ext uri="{BB962C8B-B14F-4D97-AF65-F5344CB8AC3E}">
        <p14:creationId val="1889238660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0" y="5022166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929452" y="223959"/>
            <a:ext cx="6394144" cy="1014852"/>
            <a:chOff x="2847951" y="223959"/>
            <a:chExt cx="6394144" cy="1014852"/>
          </a:xfrm>
        </p:grpSpPr>
        <p:sp>
          <p:nvSpPr>
            <p:cNvPr id="2" name="矩形 18"/>
            <p:cNvSpPr/>
            <p:nvPr/>
          </p:nvSpPr>
          <p:spPr bwMode="auto">
            <a:xfrm>
              <a:off x="2847951" y="223959"/>
              <a:ext cx="504825" cy="623888"/>
            </a:xfrm>
            <a:custGeom>
              <a:gdLst>
                <a:gd fmla="*/ 0 w 288032" name="T0"/>
                <a:gd fmla="*/ 0 h 431453" name="T1"/>
                <a:gd fmla="*/ 504825 w 288032" name="T2"/>
                <a:gd fmla="*/ 0 h 431453" name="T3"/>
                <a:gd fmla="*/ 329535 w 288032" name="T4"/>
                <a:gd fmla="*/ 623887 h 431453" name="T5"/>
                <a:gd fmla="*/ 125207 w 288032" name="T6"/>
                <a:gd fmla="*/ 623887 h 431453" name="T7"/>
                <a:gd fmla="*/ 0 w 288032" name="T8"/>
                <a:gd fmla="*/ 0 h 4314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1453" w="288032">
                  <a:moveTo>
                    <a:pt x="0" y="0"/>
                  </a:moveTo>
                  <a:lnTo>
                    <a:pt x="288032" y="0"/>
                  </a:lnTo>
                  <a:lnTo>
                    <a:pt x="188019" y="431453"/>
                  </a:lnTo>
                  <a:lnTo>
                    <a:pt x="71438" y="43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" name="矩形 11"/>
            <p:cNvSpPr>
              <a:spLocks noChangeArrowheads="1"/>
            </p:cNvSpPr>
            <p:nvPr/>
          </p:nvSpPr>
          <p:spPr bwMode="auto">
            <a:xfrm>
              <a:off x="2976538" y="1007036"/>
              <a:ext cx="193675" cy="23177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39551" y="355422"/>
              <a:ext cx="580254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solidFill>
                    <a:srgbClr val="FDF1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技能四：堂堂正正做营销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16282" y="1927240"/>
            <a:ext cx="8759436" cy="1728651"/>
            <a:chOff x="1716282" y="805517"/>
            <a:chExt cx="8759436" cy="1728651"/>
          </a:xfrm>
        </p:grpSpPr>
        <p:sp>
          <p:nvSpPr>
            <p:cNvPr id="7" name="矩形 6"/>
            <p:cNvSpPr/>
            <p:nvPr/>
          </p:nvSpPr>
          <p:spPr>
            <a:xfrm>
              <a:off x="3046602" y="1377505"/>
              <a:ext cx="6101519" cy="584775"/>
            </a:xfrm>
            <a:prstGeom prst="rect">
              <a:avLst/>
            </a:prstGeom>
            <a:solidFill>
              <a:srgbClr val="A9D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DCE49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716282" y="805517"/>
              <a:ext cx="8759436" cy="1728651"/>
              <a:chOff x="1548352" y="801361"/>
              <a:chExt cx="8759436" cy="172865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657997" y="880221"/>
                <a:ext cx="1649791" cy="1649791"/>
                <a:chOff x="4963884" y="3573154"/>
                <a:chExt cx="1649791" cy="1649791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4963884" y="3573154"/>
                  <a:ext cx="1649791" cy="1649791"/>
                  <a:chOff x="6125028" y="2365829"/>
                  <a:chExt cx="2307772" cy="2307772"/>
                </a:xfrm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7" name="流程图: 联系 26"/>
                  <p:cNvSpPr/>
                  <p:nvPr/>
                </p:nvSpPr>
                <p:spPr>
                  <a:xfrm>
                    <a:off x="6125028" y="2365829"/>
                    <a:ext cx="2307772" cy="2307772"/>
                  </a:xfrm>
                  <a:prstGeom prst="flowChartConnector">
                    <a:avLst/>
                  </a:prstGeom>
                  <a:solidFill>
                    <a:srgbClr val="92D0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8" name="流程图: 联系 27"/>
                  <p:cNvSpPr/>
                  <p:nvPr/>
                </p:nvSpPr>
                <p:spPr>
                  <a:xfrm>
                    <a:off x="6284685" y="2525486"/>
                    <a:ext cx="1988458" cy="1988457"/>
                  </a:xfrm>
                  <a:prstGeom prst="flowChartConnector">
                    <a:avLst/>
                  </a:prstGeom>
                  <a:solidFill>
                    <a:srgbClr val="FFF2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6" name="文本框 25"/>
                <p:cNvSpPr txBox="1"/>
                <p:nvPr/>
              </p:nvSpPr>
              <p:spPr>
                <a:xfrm>
                  <a:off x="5525235" y="4070438"/>
                  <a:ext cx="589280" cy="57912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3200">
                      <a:solidFill>
                        <a:srgbClr val="00A0EA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快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3918234" y="821506"/>
                <a:ext cx="1649791" cy="1649791"/>
                <a:chOff x="4963885" y="1210623"/>
                <a:chExt cx="1649791" cy="1649791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4963885" y="1210623"/>
                  <a:ext cx="1649791" cy="1649791"/>
                  <a:chOff x="6125028" y="2365829"/>
                  <a:chExt cx="2307772" cy="2307772"/>
                </a:xfrm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3" name="流程图: 联系 22"/>
                  <p:cNvSpPr/>
                  <p:nvPr/>
                </p:nvSpPr>
                <p:spPr>
                  <a:xfrm>
                    <a:off x="6125028" y="2365829"/>
                    <a:ext cx="2307772" cy="2307772"/>
                  </a:xfrm>
                  <a:prstGeom prst="flowChartConnector">
                    <a:avLst/>
                  </a:prstGeom>
                  <a:solidFill>
                    <a:srgbClr val="92D0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4" name="流程图: 联系 23"/>
                  <p:cNvSpPr/>
                  <p:nvPr/>
                </p:nvSpPr>
                <p:spPr>
                  <a:xfrm>
                    <a:off x="6284685" y="2525486"/>
                    <a:ext cx="1988458" cy="1988458"/>
                  </a:xfrm>
                  <a:prstGeom prst="flowChartConnector">
                    <a:avLst/>
                  </a:prstGeom>
                  <a:solidFill>
                    <a:srgbClr val="FFF2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2" name="文本框 21"/>
                <p:cNvSpPr txBox="1"/>
                <p:nvPr/>
              </p:nvSpPr>
              <p:spPr>
                <a:xfrm>
                  <a:off x="5314212" y="1766623"/>
                  <a:ext cx="995680" cy="57912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3200">
                      <a:solidFill>
                        <a:srgbClr val="00A0EA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极致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548352" y="801361"/>
                <a:ext cx="1649791" cy="1649791"/>
                <a:chOff x="1828055" y="4753429"/>
                <a:chExt cx="1649791" cy="1649791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1828055" y="4753429"/>
                  <a:ext cx="1649791" cy="1649791"/>
                  <a:chOff x="5153143" y="2365828"/>
                  <a:chExt cx="2307772" cy="2307772"/>
                </a:xfrm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9" name="流程图: 联系 18"/>
                  <p:cNvSpPr/>
                  <p:nvPr/>
                </p:nvSpPr>
                <p:spPr>
                  <a:xfrm>
                    <a:off x="5153143" y="2365828"/>
                    <a:ext cx="2307772" cy="2307772"/>
                  </a:xfrm>
                  <a:prstGeom prst="flowChartConnector">
                    <a:avLst/>
                  </a:prstGeom>
                  <a:solidFill>
                    <a:srgbClr val="92D0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" name="流程图: 联系 19"/>
                  <p:cNvSpPr/>
                  <p:nvPr/>
                </p:nvSpPr>
                <p:spPr>
                  <a:xfrm>
                    <a:off x="5305833" y="2523389"/>
                    <a:ext cx="1988456" cy="1988458"/>
                  </a:xfrm>
                  <a:prstGeom prst="flowChartConnector">
                    <a:avLst/>
                  </a:prstGeom>
                  <a:solidFill>
                    <a:srgbClr val="FFF2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8" name="文本框 17"/>
                <p:cNvSpPr txBox="1"/>
                <p:nvPr/>
              </p:nvSpPr>
              <p:spPr>
                <a:xfrm>
                  <a:off x="2147803" y="5329573"/>
                  <a:ext cx="995680" cy="57912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z="3200">
                      <a:solidFill>
                        <a:srgbClr val="00A0EA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专注</a:t>
                  </a: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6288116" y="844998"/>
                <a:ext cx="1649791" cy="1649791"/>
                <a:chOff x="7404927" y="4753430"/>
                <a:chExt cx="1649791" cy="1649791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7404927" y="4753430"/>
                  <a:ext cx="1649791" cy="1649791"/>
                  <a:chOff x="6125028" y="2365829"/>
                  <a:chExt cx="2307772" cy="2307772"/>
                </a:xfrm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5" name="流程图: 联系 14"/>
                  <p:cNvSpPr/>
                  <p:nvPr/>
                </p:nvSpPr>
                <p:spPr>
                  <a:xfrm>
                    <a:off x="6125028" y="2365829"/>
                    <a:ext cx="2307772" cy="2307772"/>
                  </a:xfrm>
                  <a:prstGeom prst="flowChartConnector">
                    <a:avLst/>
                  </a:prstGeom>
                  <a:solidFill>
                    <a:srgbClr val="92D0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6" name="流程图: 联系 15"/>
                  <p:cNvSpPr/>
                  <p:nvPr/>
                </p:nvSpPr>
                <p:spPr>
                  <a:xfrm>
                    <a:off x="6284685" y="2525486"/>
                    <a:ext cx="1988458" cy="1988458"/>
                  </a:xfrm>
                  <a:prstGeom prst="flowChartConnector">
                    <a:avLst/>
                  </a:prstGeom>
                  <a:solidFill>
                    <a:srgbClr val="FFF2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4" name="文本框 13"/>
                <p:cNvSpPr txBox="1"/>
                <p:nvPr/>
              </p:nvSpPr>
              <p:spPr>
                <a:xfrm>
                  <a:off x="7727119" y="5285937"/>
                  <a:ext cx="995680" cy="57912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3200">
                      <a:solidFill>
                        <a:srgbClr val="00A0EA"/>
                      </a:solidFill>
                      <a:latin charset="-122" panose="020b0809000000000000" pitchFamily="49" typeface="华康俪金黑W8"/>
                      <a:ea charset="-122" panose="020b0809000000000000" pitchFamily="49" typeface="华康俪金黑W8"/>
                    </a:rPr>
                    <a:t>口碑</a:t>
                  </a:r>
                </a:p>
              </p:txBody>
            </p:sp>
          </p:grpSp>
        </p:grpSp>
      </p:grpSp>
      <p:sp>
        <p:nvSpPr>
          <p:cNvPr id="30" name="文本框 29"/>
          <p:cNvSpPr txBox="1"/>
          <p:nvPr/>
        </p:nvSpPr>
        <p:spPr>
          <a:xfrm>
            <a:off x="6597753" y="3742007"/>
            <a:ext cx="41499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typeface="+mn-ea"/>
              </a:rPr>
              <a:t>——小米公司董事长 雷军成功七字诀</a:t>
            </a:r>
          </a:p>
        </p:txBody>
      </p:sp>
      <p:sp>
        <p:nvSpPr>
          <p:cNvPr id="35" name="矩形 34"/>
          <p:cNvSpPr/>
          <p:nvPr/>
        </p:nvSpPr>
        <p:spPr>
          <a:xfrm>
            <a:off x="1795975" y="5100800"/>
            <a:ext cx="896581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假如你通过搜索营销获得了巨大的利益，那就必须选择对搜索营销加以特别关注，进行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926081" y="4346916"/>
            <a:ext cx="45579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追求 爆发效果的心态要不得！</a:t>
            </a:r>
          </a:p>
        </p:txBody>
      </p:sp>
      <p:sp>
        <p:nvSpPr>
          <p:cNvPr id="37" name="矩形 36"/>
          <p:cNvSpPr/>
          <p:nvPr/>
        </p:nvSpPr>
        <p:spPr>
          <a:xfrm>
            <a:off x="1727503" y="3877378"/>
            <a:ext cx="69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8000">
                <a:solidFill>
                  <a:schemeClr val="bg1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S</a:t>
            </a:r>
          </a:p>
        </p:txBody>
      </p:sp>
      <p:sp>
        <p:nvSpPr>
          <p:cNvPr id="38" name="矩形 37"/>
          <p:cNvSpPr/>
          <p:nvPr/>
        </p:nvSpPr>
        <p:spPr>
          <a:xfrm>
            <a:off x="2232060" y="4024589"/>
            <a:ext cx="6019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lang="en-US" smtClean="0" sz="6600">
                <a:solidFill>
                  <a:schemeClr val="bg1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o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588456" y="4417252"/>
            <a:ext cx="4220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：</a:t>
            </a:r>
          </a:p>
        </p:txBody>
      </p:sp>
      <p:sp>
        <p:nvSpPr>
          <p:cNvPr id="31" name="矩形 30"/>
          <p:cNvSpPr/>
          <p:nvPr/>
        </p:nvSpPr>
        <p:spPr>
          <a:xfrm>
            <a:off x="1814285" y="5419841"/>
            <a:ext cx="8911772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200">
                <a:solidFill>
                  <a:srgbClr val="92D09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精细化管理，有专人研究比竞争对手更好的营销手段，使成本控制在同行业水平之下，</a:t>
            </a:r>
          </a:p>
        </p:txBody>
      </p:sp>
      <p:sp>
        <p:nvSpPr>
          <p:cNvPr id="32" name="矩形 31"/>
          <p:cNvSpPr/>
          <p:nvPr/>
        </p:nvSpPr>
        <p:spPr>
          <a:xfrm>
            <a:off x="1811059" y="5812487"/>
            <a:ext cx="3154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这样你才能持续获得竞争优势。</a:t>
            </a:r>
          </a:p>
        </p:txBody>
      </p:sp>
    </p:spTree>
    <p:extLst>
      <p:ext uri="{BB962C8B-B14F-4D97-AF65-F5344CB8AC3E}">
        <p14:creationId val="92628142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160679" y="1325273"/>
            <a:ext cx="3632042" cy="3617193"/>
            <a:chOff x="7206019" y="1513477"/>
            <a:chExt cx="3835023" cy="3819344"/>
          </a:xfrm>
        </p:grpSpPr>
        <p:sp>
          <p:nvSpPr>
            <p:cNvPr id="6" name="椭圆 5"/>
            <p:cNvSpPr/>
            <p:nvPr/>
          </p:nvSpPr>
          <p:spPr>
            <a:xfrm>
              <a:off x="8748220" y="3193577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045356" y="2452220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492020" y="2452220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045356" y="3884223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492020" y="3834520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727447" y="1513477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481484" y="2620371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850027" y="4676304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206019" y="2402014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228604" y="3527948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666572" y="1562352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399543" y="3577652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703863" y="1628918"/>
              <a:ext cx="55617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191406" y="4396525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9314600" y="4773263"/>
              <a:ext cx="559558" cy="55955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044E7F"/>
                  </a:solidFill>
                </a:ln>
                <a:noFill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9328246" y="3011778"/>
              <a:ext cx="266133" cy="2371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8576723" y="3739489"/>
              <a:ext cx="256791" cy="22518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6" idx="1"/>
            </p:cNvCxnSpPr>
            <p:nvPr/>
          </p:nvCxnSpPr>
          <p:spPr>
            <a:xfrm>
              <a:off x="8577620" y="2982043"/>
              <a:ext cx="252545" cy="2934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9287273" y="3698990"/>
              <a:ext cx="286692" cy="21747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9874158" y="2125177"/>
              <a:ext cx="68239" cy="32704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endCxn id="15" idx="2"/>
            </p:cNvCxnSpPr>
            <p:nvPr/>
          </p:nvCxnSpPr>
          <p:spPr>
            <a:xfrm>
              <a:off x="10051578" y="2870667"/>
              <a:ext cx="429906" cy="2948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0051578" y="3916465"/>
              <a:ext cx="279779" cy="823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007157" y="4341649"/>
              <a:ext cx="194530" cy="14804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endCxn id="23" idx="0"/>
            </p:cNvCxnSpPr>
            <p:nvPr/>
          </p:nvCxnSpPr>
          <p:spPr>
            <a:xfrm flipH="1">
              <a:off x="9594379" y="4476629"/>
              <a:ext cx="66500" cy="29663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8226130" y="4476629"/>
              <a:ext cx="20316" cy="19967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788162" y="3923696"/>
              <a:ext cx="302795" cy="8194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071372" y="2155586"/>
              <a:ext cx="145433" cy="26295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8558422" y="2188476"/>
              <a:ext cx="203867" cy="3046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20105" y="2700574"/>
              <a:ext cx="193895" cy="501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42431" y="301411"/>
            <a:ext cx="6126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滚雪球效应：制造病毒式传播</a:t>
            </a:r>
          </a:p>
        </p:txBody>
      </p:sp>
      <p:sp>
        <p:nvSpPr>
          <p:cNvPr id="3" name="矩形 2"/>
          <p:cNvSpPr/>
          <p:nvPr/>
        </p:nvSpPr>
        <p:spPr>
          <a:xfrm>
            <a:off x="6452383" y="1560567"/>
            <a:ext cx="426720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lvl="1" marL="800100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lang="zh-CN" smtClean="0" sz="2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请提供有价值的内容</a:t>
            </a:r>
          </a:p>
          <a:p>
            <a:pPr indent="-342900" lvl="1" marL="800100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lang="zh-CN" smtClean="0" sz="2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尽量简单化</a:t>
            </a:r>
          </a:p>
          <a:p>
            <a:pPr indent="-342900" lvl="1" marL="800100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lang="zh-CN" smtClean="0" sz="2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制造传播</a:t>
            </a:r>
          </a:p>
          <a:p>
            <a:pPr indent="-342900" lvl="1" marL="800100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lang="zh-CN" smtClean="0" sz="2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立即响应</a:t>
            </a:r>
          </a:p>
          <a:p>
            <a:pPr indent="-342900" lvl="1" marL="800100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lang="zh-CN" smtClean="0" sz="2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提供指南</a:t>
            </a:r>
          </a:p>
        </p:txBody>
      </p:sp>
      <p:sp>
        <p:nvSpPr>
          <p:cNvPr id="66" name="矩形 65"/>
          <p:cNvSpPr/>
          <p:nvPr/>
        </p:nvSpPr>
        <p:spPr>
          <a:xfrm>
            <a:off x="0" y="5022166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5894364" y="5267935"/>
            <a:ext cx="526131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建立互动的五条建议</a:t>
            </a:r>
          </a:p>
        </p:txBody>
      </p:sp>
      <p:sp>
        <p:nvSpPr>
          <p:cNvPr id="71" name="任意多边形 70"/>
          <p:cNvSpPr/>
          <p:nvPr/>
        </p:nvSpPr>
        <p:spPr bwMode="auto">
          <a:xfrm rot="5400000">
            <a:off x="4826474" y="5494498"/>
            <a:ext cx="435586" cy="3200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rgbClr val="00A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2" name="任意多边形 71"/>
          <p:cNvSpPr/>
          <p:nvPr/>
        </p:nvSpPr>
        <p:spPr bwMode="auto">
          <a:xfrm rot="5400000">
            <a:off x="5129299" y="5494498"/>
            <a:ext cx="435586" cy="3200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rgbClr val="00A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73" name="任意多边形 72"/>
          <p:cNvSpPr/>
          <p:nvPr/>
        </p:nvSpPr>
        <p:spPr bwMode="auto">
          <a:xfrm rot="5400000">
            <a:off x="5418056" y="5494498"/>
            <a:ext cx="435586" cy="320088"/>
          </a:xfrm>
          <a:custGeom>
            <a:gdLst>
              <a:gd fmla="*/ 609542 w 1219083" name="connsiteX0"/>
              <a:gd fmla="*/ 0 h 1050934" name="connsiteY0"/>
              <a:gd fmla="*/ 1219083 w 1219083" name="connsiteX1"/>
              <a:gd fmla="*/ 1050934 h 1050934" name="connsiteY1"/>
              <a:gd fmla="*/ 1209320 w 1219083" name="connsiteX2"/>
              <a:gd fmla="*/ 1050934 h 1050934" name="connsiteY2"/>
              <a:gd fmla="*/ 1180955 w 1219083" name="connsiteX3"/>
              <a:gd fmla="*/ 1005239 h 1050934" name="connsiteY3"/>
              <a:gd fmla="*/ 609541 w 1219083" name="connsiteX4"/>
              <a:gd fmla="*/ 739583 h 1050934" name="connsiteY4"/>
              <a:gd fmla="*/ 38128 w 1219083" name="connsiteX5"/>
              <a:gd fmla="*/ 1005239 h 1050934" name="connsiteY5"/>
              <a:gd fmla="*/ 9762 w 1219083" name="connsiteX6"/>
              <a:gd fmla="*/ 1050934 h 1050934" name="connsiteY6"/>
              <a:gd fmla="*/ 0 w 1219083" name="connsiteX7"/>
              <a:gd fmla="*/ 1050934 h 10509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50934" w="1219083">
                <a:moveTo>
                  <a:pt x="609542" y="0"/>
                </a:moveTo>
                <a:lnTo>
                  <a:pt x="1219083" y="1050934"/>
                </a:lnTo>
                <a:lnTo>
                  <a:pt x="1209320" y="1050934"/>
                </a:lnTo>
                <a:lnTo>
                  <a:pt x="1180955" y="1005239"/>
                </a:lnTo>
                <a:cubicBezTo>
                  <a:pt x="1057118" y="844961"/>
                  <a:pt x="847404" y="739583"/>
                  <a:pt x="609541" y="739583"/>
                </a:cubicBezTo>
                <a:cubicBezTo>
                  <a:pt x="371679" y="739583"/>
                  <a:pt x="161964" y="844961"/>
                  <a:pt x="38128" y="1005239"/>
                </a:cubicBezTo>
                <a:lnTo>
                  <a:pt x="9762" y="1050934"/>
                </a:lnTo>
                <a:lnTo>
                  <a:pt x="0" y="1050934"/>
                </a:lnTo>
                <a:close/>
              </a:path>
            </a:pathLst>
          </a:custGeom>
          <a:solidFill>
            <a:srgbClr val="00A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</p:spTree>
    <p:extLst>
      <p:ext uri="{BB962C8B-B14F-4D97-AF65-F5344CB8AC3E}">
        <p14:creationId val="3216393563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/>
          <p:cNvSpPr/>
          <p:nvPr/>
        </p:nvSpPr>
        <p:spPr>
          <a:xfrm>
            <a:off x="0" y="5022166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80325" y="1781983"/>
            <a:ext cx="1142870" cy="165633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0" name="文本框 39"/>
          <p:cNvSpPr txBox="1"/>
          <p:nvPr/>
        </p:nvSpPr>
        <p:spPr>
          <a:xfrm>
            <a:off x="9439420" y="2414860"/>
            <a:ext cx="15755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通过关键词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9158070" y="2386726"/>
            <a:ext cx="19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158070" y="2808755"/>
            <a:ext cx="19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11141611" y="2386895"/>
            <a:ext cx="0" cy="1548000"/>
          </a:xfrm>
          <a:prstGeom prst="straightConnector1">
            <a:avLst/>
          </a:prstGeom>
          <a:ln w="31750">
            <a:solidFill>
              <a:schemeClr val="bg1"/>
            </a:solidFill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9369084" y="548640"/>
            <a:ext cx="1420839" cy="740972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文本框 46"/>
          <p:cNvSpPr txBox="1"/>
          <p:nvPr/>
        </p:nvSpPr>
        <p:spPr>
          <a:xfrm>
            <a:off x="9467559" y="566585"/>
            <a:ext cx="126609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再次</a:t>
            </a:r>
          </a:p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制造传播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49441" y="4255378"/>
            <a:ext cx="169984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分享原创PPT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510993" y="4255380"/>
            <a:ext cx="226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525065" y="4649273"/>
            <a:ext cx="226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6541474" y="3540450"/>
            <a:ext cx="0" cy="1116000"/>
          </a:xfrm>
          <a:prstGeom prst="straightConnector1">
            <a:avLst/>
          </a:prstGeom>
          <a:ln w="31750">
            <a:solidFill>
              <a:schemeClr val="bg1"/>
            </a:solidFill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892020" y="2377438"/>
            <a:ext cx="1352843" cy="1064531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52"/>
          <p:cNvSpPr txBox="1"/>
          <p:nvPr/>
        </p:nvSpPr>
        <p:spPr>
          <a:xfrm>
            <a:off x="5950638" y="2400965"/>
            <a:ext cx="126609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鼓励读者书评、分享转载</a:t>
            </a:r>
          </a:p>
        </p:txBody>
      </p:sp>
      <p:cxnSp>
        <p:nvCxnSpPr>
          <p:cNvPr id="54" name="直接连接符 53"/>
          <p:cNvCxnSpPr/>
          <p:nvPr/>
        </p:nvCxnSpPr>
        <p:spPr>
          <a:xfrm rot="16200000">
            <a:off x="5676826" y="1536146"/>
            <a:ext cx="16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6200000">
            <a:off x="6296862" y="1734144"/>
            <a:ext cx="12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80514" y="736118"/>
            <a:ext cx="28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888483" y="1130011"/>
            <a:ext cx="248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6485210" y="1148939"/>
            <a:ext cx="30948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再分享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907238" y="769113"/>
            <a:ext cx="25040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珍藏PPT、思维导图</a:t>
            </a:r>
          </a:p>
        </p:txBody>
      </p:sp>
      <p:sp>
        <p:nvSpPr>
          <p:cNvPr id="60" name="矩形 59"/>
          <p:cNvSpPr/>
          <p:nvPr/>
        </p:nvSpPr>
        <p:spPr>
          <a:xfrm>
            <a:off x="8792309" y="4018746"/>
            <a:ext cx="2349306" cy="820542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文本框 60"/>
          <p:cNvSpPr txBox="1"/>
          <p:nvPr/>
        </p:nvSpPr>
        <p:spPr>
          <a:xfrm>
            <a:off x="8862647" y="4072670"/>
            <a:ext cx="239150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寻找潜在目标读者集中的网络社区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10787577" y="738464"/>
            <a:ext cx="3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0787577" y="1160493"/>
            <a:ext cx="3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 rot="5400000">
            <a:off x="10193409" y="1058866"/>
            <a:ext cx="0" cy="1908000"/>
          </a:xfrm>
          <a:prstGeom prst="straightConnector1">
            <a:avLst/>
          </a:prstGeom>
          <a:ln w="31750">
            <a:solidFill>
              <a:schemeClr val="bg1"/>
            </a:solidFill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10510600" y="1381203"/>
            <a:ext cx="129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914400" y="5068553"/>
            <a:ext cx="188507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企业应该明白：</a:t>
            </a:r>
          </a:p>
        </p:txBody>
      </p:sp>
      <p:sp>
        <p:nvSpPr>
          <p:cNvPr id="70" name="矩形 69"/>
          <p:cNvSpPr/>
          <p:nvPr/>
        </p:nvSpPr>
        <p:spPr>
          <a:xfrm>
            <a:off x="956605" y="5429639"/>
            <a:ext cx="10452294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0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简单复制其他产品的成功模式很有可能会遇到问题，持续研究和利用新媒体和潜在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22696" y="2130081"/>
            <a:ext cx="1077354" cy="10773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圆角矩形 3"/>
          <p:cNvSpPr/>
          <p:nvPr/>
        </p:nvSpPr>
        <p:spPr>
          <a:xfrm>
            <a:off x="2250831" y="759656"/>
            <a:ext cx="1181686" cy="717452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1507" y="784933"/>
            <a:ext cx="984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微博</a:t>
            </a:r>
          </a:p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晒PPT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1308293" y="3826416"/>
            <a:ext cx="1181686" cy="717452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文本框 71"/>
          <p:cNvSpPr txBox="1"/>
          <p:nvPr/>
        </p:nvSpPr>
        <p:spPr>
          <a:xfrm>
            <a:off x="1420833" y="3851694"/>
            <a:ext cx="984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选优</a:t>
            </a:r>
          </a:p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秀学员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3179299" y="3826416"/>
            <a:ext cx="1181686" cy="717452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文本框 73"/>
          <p:cNvSpPr txBox="1"/>
          <p:nvPr/>
        </p:nvSpPr>
        <p:spPr>
          <a:xfrm>
            <a:off x="3291839" y="3851694"/>
            <a:ext cx="984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出版社送书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4037428" y="2293034"/>
            <a:ext cx="1181686" cy="717452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文本框 75"/>
          <p:cNvSpPr txBox="1"/>
          <p:nvPr/>
        </p:nvSpPr>
        <p:spPr>
          <a:xfrm>
            <a:off x="4149968" y="2318311"/>
            <a:ext cx="984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网盘来推广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464234" y="2293034"/>
            <a:ext cx="1181686" cy="717452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文本框 77"/>
          <p:cNvSpPr txBox="1"/>
          <p:nvPr/>
        </p:nvSpPr>
        <p:spPr>
          <a:xfrm>
            <a:off x="576774" y="2318311"/>
            <a:ext cx="9847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学员做笔记</a:t>
            </a:r>
          </a:p>
        </p:txBody>
      </p:sp>
      <p:sp>
        <p:nvSpPr>
          <p:cNvPr id="11" name="上弧形箭头 10"/>
          <p:cNvSpPr/>
          <p:nvPr/>
        </p:nvSpPr>
        <p:spPr>
          <a:xfrm rot="19099004">
            <a:off x="910826" y="1465209"/>
            <a:ext cx="1271362" cy="341193"/>
          </a:xfrm>
          <a:prstGeom prst="curvedDownArrow">
            <a:avLst>
              <a:gd fmla="val 25000" name="adj1"/>
              <a:gd fmla="val 74195" name="adj2"/>
              <a:gd fmla="val 32376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9" name="上弧形箭头 78"/>
          <p:cNvSpPr/>
          <p:nvPr/>
        </p:nvSpPr>
        <p:spPr>
          <a:xfrm rot="3203076">
            <a:off x="3468801" y="1533204"/>
            <a:ext cx="1271362" cy="341193"/>
          </a:xfrm>
          <a:prstGeom prst="curvedDownArrow">
            <a:avLst>
              <a:gd fmla="val 25000" name="adj1"/>
              <a:gd fmla="val 74195" name="adj2"/>
              <a:gd fmla="val 32376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1" name="上弧形箭头 80"/>
          <p:cNvSpPr/>
          <p:nvPr/>
        </p:nvSpPr>
        <p:spPr>
          <a:xfrm rot="14617784">
            <a:off x="148827" y="3488611"/>
            <a:ext cx="1271362" cy="341193"/>
          </a:xfrm>
          <a:prstGeom prst="curvedDownArrow">
            <a:avLst>
              <a:gd fmla="val 25000" name="adj1"/>
              <a:gd fmla="val 74195" name="adj2"/>
              <a:gd fmla="val 32376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2" name="上弧形箭头 81"/>
          <p:cNvSpPr/>
          <p:nvPr/>
        </p:nvSpPr>
        <p:spPr>
          <a:xfrm rot="6758704">
            <a:off x="4129983" y="3502679"/>
            <a:ext cx="1271362" cy="341193"/>
          </a:xfrm>
          <a:prstGeom prst="curvedDownArrow">
            <a:avLst>
              <a:gd fmla="val 25000" name="adj1"/>
              <a:gd fmla="val 74195" name="adj2"/>
              <a:gd fmla="val 32376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3" name="上弧形箭头 82"/>
          <p:cNvSpPr/>
          <p:nvPr/>
        </p:nvSpPr>
        <p:spPr>
          <a:xfrm rot="10621057">
            <a:off x="2536484" y="4151170"/>
            <a:ext cx="592083" cy="197555"/>
          </a:xfrm>
          <a:prstGeom prst="curvedDownArrow">
            <a:avLst>
              <a:gd fmla="val 25000" name="adj1"/>
              <a:gd fmla="val 48229" name="adj2"/>
              <a:gd fmla="val 32376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1698" y="5768946"/>
            <a:ext cx="424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z="20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消费者建立互动关系，是永无止境的。</a:t>
            </a:r>
          </a:p>
        </p:txBody>
      </p:sp>
    </p:spTree>
    <p:extLst>
      <p:ext uri="{BB962C8B-B14F-4D97-AF65-F5344CB8AC3E}">
        <p14:creationId val="1586033285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929451" y="223959"/>
            <a:ext cx="8448026" cy="1014852"/>
            <a:chOff x="2847951" y="223959"/>
            <a:chExt cx="8448026" cy="1014852"/>
          </a:xfrm>
        </p:grpSpPr>
        <p:sp>
          <p:nvSpPr>
            <p:cNvPr id="2" name="矩形 18"/>
            <p:cNvSpPr/>
            <p:nvPr/>
          </p:nvSpPr>
          <p:spPr bwMode="auto">
            <a:xfrm>
              <a:off x="2847951" y="223959"/>
              <a:ext cx="504825" cy="623888"/>
            </a:xfrm>
            <a:custGeom>
              <a:gdLst>
                <a:gd fmla="*/ 0 w 288032" name="T0"/>
                <a:gd fmla="*/ 0 h 431453" name="T1"/>
                <a:gd fmla="*/ 504825 w 288032" name="T2"/>
                <a:gd fmla="*/ 0 h 431453" name="T3"/>
                <a:gd fmla="*/ 329535 w 288032" name="T4"/>
                <a:gd fmla="*/ 623887 h 431453" name="T5"/>
                <a:gd fmla="*/ 125207 w 288032" name="T6"/>
                <a:gd fmla="*/ 623887 h 431453" name="T7"/>
                <a:gd fmla="*/ 0 w 288032" name="T8"/>
                <a:gd fmla="*/ 0 h 4314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1453" w="288032">
                  <a:moveTo>
                    <a:pt x="0" y="0"/>
                  </a:moveTo>
                  <a:lnTo>
                    <a:pt x="288032" y="0"/>
                  </a:lnTo>
                  <a:lnTo>
                    <a:pt x="188019" y="431453"/>
                  </a:lnTo>
                  <a:lnTo>
                    <a:pt x="71438" y="43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" name="矩形 11"/>
            <p:cNvSpPr>
              <a:spLocks noChangeArrowheads="1"/>
            </p:cNvSpPr>
            <p:nvPr/>
          </p:nvSpPr>
          <p:spPr bwMode="auto">
            <a:xfrm>
              <a:off x="2976538" y="1007036"/>
              <a:ext cx="193675" cy="23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39550" y="355422"/>
              <a:ext cx="7856427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solidFill>
                    <a:srgbClr val="FDF1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技能五：建立系统的网络营销体系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4066" y="2375830"/>
            <a:ext cx="10564836" cy="1684310"/>
            <a:chOff x="844066" y="2391267"/>
            <a:chExt cx="10564836" cy="1684310"/>
          </a:xfrm>
        </p:grpSpPr>
        <p:sp>
          <p:nvSpPr>
            <p:cNvPr id="13" name="右箭头 12"/>
            <p:cNvSpPr/>
            <p:nvPr/>
          </p:nvSpPr>
          <p:spPr>
            <a:xfrm>
              <a:off x="844066" y="2839968"/>
              <a:ext cx="10564836" cy="25134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06344" y="3671002"/>
              <a:ext cx="1502656" cy="3962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设定目标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45748" y="3675467"/>
              <a:ext cx="1502656" cy="3962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建立流程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65449" y="3671295"/>
              <a:ext cx="1502656" cy="3962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观察例外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85153" y="3666489"/>
              <a:ext cx="1502656" cy="3962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积累经验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606946" y="2391267"/>
              <a:ext cx="1152000" cy="1152000"/>
              <a:chOff x="4493296" y="2682020"/>
              <a:chExt cx="1152000" cy="11520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493296" y="2682020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651885" y="2862078"/>
                <a:ext cx="828000" cy="828000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6338049" y="2391267"/>
              <a:ext cx="1152000" cy="1152000"/>
              <a:chOff x="6538258" y="1577398"/>
              <a:chExt cx="1152000" cy="1152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6538258" y="1577398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700258" y="1739398"/>
                <a:ext cx="828000" cy="828000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8034451" y="2391267"/>
              <a:ext cx="1152000" cy="1152000"/>
              <a:chOff x="9094070" y="1577399"/>
              <a:chExt cx="1152000" cy="1152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9094070" y="1577399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256070" y="1739399"/>
                <a:ext cx="828000" cy="828000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2904574" y="2391267"/>
              <a:ext cx="1152000" cy="1152000"/>
              <a:chOff x="1396622" y="1577399"/>
              <a:chExt cx="1152000" cy="115200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396622" y="1577399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555422" y="1746898"/>
                <a:ext cx="828000" cy="828000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1205100" y="2391267"/>
              <a:ext cx="1152000" cy="1152000"/>
              <a:chOff x="1396622" y="4149725"/>
              <a:chExt cx="1152000" cy="11520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396622" y="4149725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555422" y="4352813"/>
                <a:ext cx="828000" cy="828000"/>
              </a:xfrm>
              <a:prstGeom prst="rect">
                <a:avLst/>
              </a:prstGeom>
            </p:spPr>
          </p:pic>
        </p:grpSp>
        <p:grpSp>
          <p:nvGrpSpPr>
            <p:cNvPr id="21" name="组合 20"/>
            <p:cNvGrpSpPr/>
            <p:nvPr/>
          </p:nvGrpSpPr>
          <p:grpSpPr>
            <a:xfrm>
              <a:off x="9784822" y="2391267"/>
              <a:ext cx="1152000" cy="1152000"/>
              <a:chOff x="9925502" y="3039580"/>
              <a:chExt cx="1152000" cy="1152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9925502" y="3039580"/>
                <a:ext cx="1152000" cy="1152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70C0"/>
                  </a:solidFill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087502" y="3201580"/>
                <a:ext cx="828000" cy="828000"/>
              </a:xfrm>
              <a:prstGeom prst="rect">
                <a:avLst/>
              </a:prstGeom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2726046" y="3675467"/>
              <a:ext cx="1502656" cy="3962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夯实基础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604853" y="3675467"/>
              <a:ext cx="1502656" cy="3962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培养人才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3233225" y="4899145"/>
            <a:ext cx="572555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任何成功的营销</a:t>
            </a:r>
          </a:p>
          <a:p>
            <a:r>
              <a:rPr altLang="en-US" lang="zh-CN" smtClean="0" sz="28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都是建立在有效管理的基础之上！</a:t>
            </a:r>
          </a:p>
        </p:txBody>
      </p:sp>
    </p:spTree>
    <p:extLst>
      <p:ext uri="{BB962C8B-B14F-4D97-AF65-F5344CB8AC3E}">
        <p14:creationId val="4210655128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621237" y="1322224"/>
            <a:ext cx="2949526" cy="420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我们正处于互联网时代</a:t>
            </a:r>
          </a:p>
          <a:p>
            <a:pPr>
              <a:lnSpc>
                <a:spcPct val="2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一切都在飞速变化</a:t>
            </a:r>
          </a:p>
          <a:p>
            <a:pPr>
              <a:lnSpc>
                <a:spcPct val="2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然而社交媒体时代的营销</a:t>
            </a:r>
          </a:p>
          <a:p>
            <a:pPr>
              <a:lnSpc>
                <a:spcPct val="2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其实并没有改变营销的本质</a:t>
            </a:r>
          </a:p>
          <a:p>
            <a:pPr>
              <a:lnSpc>
                <a:spcPct val="2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改变的</a:t>
            </a:r>
          </a:p>
          <a:p>
            <a:pPr>
              <a:lnSpc>
                <a:spcPct val="2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不过是渠道、方法和工具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31655" y="914395"/>
            <a:ext cx="16037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写在最后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01130" y="5697411"/>
            <a:ext cx="279947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FFFF00"/>
                </a:solidFill>
              </a:rPr>
              <a:t>——Design by @张-About</a:t>
            </a:r>
          </a:p>
        </p:txBody>
      </p:sp>
      <p:sp>
        <p:nvSpPr>
          <p:cNvPr id="8" name="椭圆 7"/>
          <p:cNvSpPr/>
          <p:nvPr/>
        </p:nvSpPr>
        <p:spPr>
          <a:xfrm>
            <a:off x="10030267" y="4682206"/>
            <a:ext cx="4321127" cy="4321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0466363" y="5446654"/>
            <a:ext cx="21804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7200">
                <a:solidFill>
                  <a:srgbClr val="00B0F0"/>
                </a:solidFill>
              </a:rPr>
              <a:t>End</a:t>
            </a:r>
          </a:p>
        </p:txBody>
      </p:sp>
    </p:spTree>
    <p:extLst>
      <p:ext uri="{BB962C8B-B14F-4D97-AF65-F5344CB8AC3E}">
        <p14:creationId val="3215379642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63"/>
          <p:cNvSpPr/>
          <p:nvPr/>
        </p:nvSpPr>
        <p:spPr>
          <a:xfrm>
            <a:off x="0" y="353216"/>
            <a:ext cx="12192000" cy="88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B5926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363" y="437177"/>
            <a:ext cx="738835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rgbClr val="00A0EA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网络营销——企业可能存在的问题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331421" y="1962709"/>
            <a:ext cx="363267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FDF1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关键词投放太烧钱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333022" y="2424410"/>
            <a:ext cx="32387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投入产出比达不到期望值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331421" y="3475615"/>
            <a:ext cx="311336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FDF1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跟随主流做推广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331421" y="3937316"/>
            <a:ext cx="23134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营销手段太单一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331421" y="4983063"/>
            <a:ext cx="241580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FDF1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无目标不管理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331421" y="5411630"/>
            <a:ext cx="304135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没有规范的网络营销体系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175106" y="3472781"/>
            <a:ext cx="246471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FDF1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网络暴富心理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175106" y="3930932"/>
            <a:ext cx="180935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幻想一夜走红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168131" y="1962709"/>
            <a:ext cx="363267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FDF1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思维简单粗暴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169731" y="2419950"/>
            <a:ext cx="32387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竞价排名就得排第一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3843" r="92877" t="2063">
                        <a14:foregroundMark x1="42174" x2="58763" y1="91125" y2="91063"/>
                        <a14:foregroundMark x1="43205" x2="58013" y1="95250" y2="95938"/>
                        <a14:foregroundMark x1="30459" x2="41987" y1="95188" y2="97063"/>
                        <a14:foregroundMark x1="21743" x2="32615" y1="88313" y2="92813"/>
                        <a14:foregroundMark x1="19869" x2="36551" y1="92125" y2="95125"/>
                        <a14:foregroundMark x1="34302" x2="24367" y1="52875" y2="58000"/>
                        <a14:foregroundMark x1="31490" x2="21462" y1="51125" y2="56563"/>
                        <a14:foregroundMark x1="26804" x2="17338" y1="54875" y2="58688"/>
                        <a14:foregroundMark x1="19869" x2="40956" y1="61250" y2="69500"/>
                        <a14:foregroundMark x1="38707" x2="35614" y1="71188" y2="76875"/>
                        <a14:foregroundMark x1="36551" x2="22962" y1="72625" y2="81875"/>
                        <a14:foregroundMark x1="27179" x2="18463" y1="74063" y2="77813"/>
                        <a14:foregroundMark x1="21181" x2="23055" y1="94375" y2="95188"/>
                        <a14:foregroundMark x1="19963" x2="21275" y1="96000" y2="97500"/>
                        <a14:foregroundMark x1="19400" x2="21837" y1="56750" y2="57375"/>
                        <a14:foregroundMark x1="19400" x2="19400" y1="58250" y2="60938"/>
                        <a14:foregroundMark x1="22774" x2="33177" y1="95875" y2="97813"/>
                        <a14:foregroundMark x1="24180" x2="32052" y1="96875" y2="98500"/>
                        <a14:foregroundMark x1="20806" x2="22024" y1="94875" y2="96438"/>
                        <a14:foregroundMark x1="23243" x2="28491" y1="97063" y2="98500"/>
                        <a14:foregroundMark x1="29335" x2="28491" y1="70000" y2="73000"/>
                        <a14:foregroundMark x1="30084" x2="28491" y1="69063" y2="70875"/>
                        <a14:foregroundMark x1="26148" x2="28866" y1="73250" y2="69438"/>
                        <a14:foregroundMark x1="27085" x2="27460" y1="72000" y2="68563"/>
                        <a14:backgroundMark x1="18463" x2="18088" y1="57438" y2="60813"/>
                        <a14:backgroundMark x1="18088" x2="18276" y1="56813" y2="59750"/>
                        <a14:backgroundMark x1="17619" x2="17526" y1="57625" y2="59625"/>
                        <a14:backgroundMark x1="18088" x2="19119" y1="57375" y2="60563"/>
                        <a14:backgroundMark x1="18557" x2="18463" y1="57625" y2="59938"/>
                        <a14:backgroundMark x1="23618" x2="21368" y1="75563" y2="79625"/>
                        <a14:backgroundMark x1="23711" x2="21931" y1="74813" y2="78375"/>
                        <a14:backgroundMark x1="23618" x2="24274" y1="75563" y2="75875"/>
                        <a14:backgroundMark x1="22399" x2="19400" y1="75563" y2="77688"/>
                        <a14:backgroundMark x1="21743" x2="21181" y1="75563" y2="79313"/>
                        <a14:backgroundMark x1="23055" x2="22024" y1="74938" y2="78125"/>
                        <a14:backgroundMark x1="21087" x2="18932" y1="75250" y2="78938"/>
                        <a14:backgroundMark x1="20056" x2="18932" y1="75875" y2="78500"/>
                        <a14:backgroundMark x1="18932" x2="17807" y1="76750" y2="79000"/>
                        <a14:backgroundMark x1="20056" x2="19306" y1="76188" y2="78938"/>
                        <a14:backgroundMark x1="19400" x2="19400" y1="75875" y2="78875"/>
                        <a14:backgroundMark x1="24742" x2="23711" y1="74750" y2="77438"/>
                        <a14:backgroundMark x1="19963" x2="19963" y1="92000" y2="93438"/>
                        <a14:backgroundMark x1="20431" x2="19869" y1="91750" y2="92500"/>
                        <a14:backgroundMark x1="20337" x2="23618" y1="96063" y2="99875"/>
                        <a14:backgroundMark x1="24274" x2="28116" y1="98875" y2="99188"/>
                        <a14:backgroundMark x1="29522" x2="34302" y1="99688" y2="99813"/>
                        <a14:backgroundMark x1="61575" x2="68791" y1="99563" y2="99188"/>
                        <a14:backgroundMark x1="59231" x2="60544" y1="99750" y2="99875"/>
                        <a14:backgroundMark x1="27648" x2="27085" y1="66313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270" y="1459067"/>
            <a:ext cx="3153002" cy="4728026"/>
          </a:xfrm>
          <a:prstGeom prst="rect">
            <a:avLst/>
          </a:prstGeom>
        </p:spPr>
      </p:pic>
    </p:spTree>
    <p:extLst>
      <p:ext uri="{BB962C8B-B14F-4D97-AF65-F5344CB8AC3E}">
        <p14:creationId val="625706530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矩形 57"/>
          <p:cNvSpPr/>
          <p:nvPr/>
        </p:nvSpPr>
        <p:spPr>
          <a:xfrm>
            <a:off x="0" y="5629756"/>
            <a:ext cx="12192000" cy="88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B5926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523999"/>
            <a:ext cx="3556000" cy="3556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497547" y="564938"/>
            <a:ext cx="884204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mtClean="0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想要整合资源？做到覆盖传播？实现精准营销？</a:t>
            </a:r>
          </a:p>
        </p:txBody>
      </p:sp>
      <p:sp>
        <p:nvSpPr>
          <p:cNvPr id="57" name="矩形 56"/>
          <p:cNvSpPr/>
          <p:nvPr/>
        </p:nvSpPr>
        <p:spPr>
          <a:xfrm>
            <a:off x="5815884" y="5681267"/>
            <a:ext cx="561714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pc="300" sz="32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这本书就是写给你看的！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9201" y="1523999"/>
            <a:ext cx="3556000" cy="3556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38401" y="1523999"/>
            <a:ext cx="3556000" cy="355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42998" y="1984701"/>
            <a:ext cx="25481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问我怎么办？</a:t>
            </a:r>
          </a:p>
        </p:txBody>
      </p:sp>
      <p:sp>
        <p:nvSpPr>
          <p:cNvPr id="3" name="矩形 2"/>
          <p:cNvSpPr/>
          <p:nvPr/>
        </p:nvSpPr>
        <p:spPr>
          <a:xfrm>
            <a:off x="6442997" y="3775367"/>
            <a:ext cx="40055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4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人丑就该多读书！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42998" y="2878202"/>
            <a:ext cx="25481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还能怎么办！</a:t>
            </a:r>
          </a:p>
        </p:txBody>
      </p:sp>
    </p:spTree>
    <p:extLst>
      <p:ext uri="{BB962C8B-B14F-4D97-AF65-F5344CB8AC3E}">
        <p14:creationId val="1129015364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/>
          <p:cNvSpPr/>
          <p:nvPr/>
        </p:nvSpPr>
        <p:spPr>
          <a:xfrm>
            <a:off x="8581293" y="3457983"/>
            <a:ext cx="157558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1814732" y="3457983"/>
            <a:ext cx="157558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5410522" y="2098723"/>
            <a:ext cx="1372659" cy="13726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921055" y="223959"/>
            <a:ext cx="5904498" cy="1014852"/>
            <a:chOff x="2847951" y="223959"/>
            <a:chExt cx="5904498" cy="1014852"/>
          </a:xfrm>
        </p:grpSpPr>
        <p:sp>
          <p:nvSpPr>
            <p:cNvPr id="2" name="矩形 18"/>
            <p:cNvSpPr/>
            <p:nvPr/>
          </p:nvSpPr>
          <p:spPr bwMode="auto">
            <a:xfrm>
              <a:off x="2847951" y="223959"/>
              <a:ext cx="504825" cy="623888"/>
            </a:xfrm>
            <a:custGeom>
              <a:gdLst>
                <a:gd fmla="*/ 0 w 288032" name="T0"/>
                <a:gd fmla="*/ 0 h 431453" name="T1"/>
                <a:gd fmla="*/ 504825 w 288032" name="T2"/>
                <a:gd fmla="*/ 0 h 431453" name="T3"/>
                <a:gd fmla="*/ 329535 w 288032" name="T4"/>
                <a:gd fmla="*/ 623887 h 431453" name="T5"/>
                <a:gd fmla="*/ 125207 w 288032" name="T6"/>
                <a:gd fmla="*/ 623887 h 431453" name="T7"/>
                <a:gd fmla="*/ 0 w 288032" name="T8"/>
                <a:gd fmla="*/ 0 h 4314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1453" w="288032">
                  <a:moveTo>
                    <a:pt x="0" y="0"/>
                  </a:moveTo>
                  <a:lnTo>
                    <a:pt x="288032" y="0"/>
                  </a:lnTo>
                  <a:lnTo>
                    <a:pt x="188019" y="431453"/>
                  </a:lnTo>
                  <a:lnTo>
                    <a:pt x="71438" y="43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" name="矩形 11"/>
            <p:cNvSpPr>
              <a:spLocks noChangeArrowheads="1"/>
            </p:cNvSpPr>
            <p:nvPr/>
          </p:nvSpPr>
          <p:spPr bwMode="auto">
            <a:xfrm>
              <a:off x="2976538" y="1007036"/>
              <a:ext cx="193675" cy="23177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39551" y="355422"/>
              <a:ext cx="5312898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solidFill>
                    <a:srgbClr val="FDF1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技能一：从关键词开始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447027" y="4165329"/>
            <a:ext cx="346357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kern="100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围绕关键词进行营销</a:t>
            </a:r>
          </a:p>
        </p:txBody>
      </p:sp>
      <p:sp>
        <p:nvSpPr>
          <p:cNvPr id="40" name="矩形 39"/>
          <p:cNvSpPr/>
          <p:nvPr/>
        </p:nvSpPr>
        <p:spPr>
          <a:xfrm>
            <a:off x="1057004" y="5303012"/>
            <a:ext cx="10616040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20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长尾关键词搜索量虽不如核心关键词，但相对而言竞争对手少，目标用户更加明确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0192" y="2168393"/>
            <a:ext cx="1233318" cy="1233318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6811485" y="2785052"/>
            <a:ext cx="900000" cy="0"/>
          </a:xfrm>
          <a:prstGeom prst="line">
            <a:avLst/>
          </a:prstGeom>
          <a:ln w="22225">
            <a:solidFill>
              <a:schemeClr val="bg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1079822" y="2227628"/>
            <a:ext cx="3300548" cy="1100741"/>
          </a:xfrm>
          <a:prstGeom prst="rect">
            <a:avLst/>
          </a:prstGeom>
          <a:solidFill>
            <a:srgbClr val="00A0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272004" y="2341517"/>
            <a:ext cx="28879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kern="100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PPT、PPT模板、PPT素材</a:t>
            </a:r>
          </a:p>
          <a:p>
            <a:pPr>
              <a:lnSpc>
                <a:spcPct val="150000"/>
              </a:lnSpc>
            </a:pPr>
            <a:r>
              <a:rPr altLang="zh-CN" b="1" kern="100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PPT教程、PPT下载</a:t>
            </a:r>
          </a:p>
        </p:txBody>
      </p:sp>
      <p:sp>
        <p:nvSpPr>
          <p:cNvPr id="60" name="矩形 59"/>
          <p:cNvSpPr/>
          <p:nvPr/>
        </p:nvSpPr>
        <p:spPr>
          <a:xfrm>
            <a:off x="7800560" y="2234681"/>
            <a:ext cx="3300548" cy="1100741"/>
          </a:xfrm>
          <a:prstGeom prst="rect">
            <a:avLst/>
          </a:prstGeom>
          <a:solidFill>
            <a:srgbClr val="00A0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8289116" y="2334798"/>
            <a:ext cx="23349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怎样学PPT又快又好、</a:t>
            </a:r>
          </a:p>
          <a:p>
            <a:pPr>
              <a:lnSpc>
                <a:spcPct val="150000"/>
              </a:lnSpc>
            </a:pPr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哪里有好的PPT模板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872278" y="3474308"/>
            <a:ext cx="158964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核心关键词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43386" y="3472050"/>
            <a:ext cx="149942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长尾关键词</a:t>
            </a:r>
          </a:p>
        </p:txBody>
      </p:sp>
      <p:cxnSp>
        <p:nvCxnSpPr>
          <p:cNvPr id="63" name="直接连接符 62"/>
          <p:cNvCxnSpPr/>
          <p:nvPr/>
        </p:nvCxnSpPr>
        <p:spPr>
          <a:xfrm flipH="1">
            <a:off x="4484600" y="2785052"/>
            <a:ext cx="900000" cy="0"/>
          </a:xfrm>
          <a:prstGeom prst="line">
            <a:avLst/>
          </a:prstGeom>
          <a:ln w="22225">
            <a:solidFill>
              <a:schemeClr val="bg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78283742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786400" y="0"/>
            <a:ext cx="61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3119511"/>
            <a:ext cx="12192000" cy="618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3255148" y="3105835"/>
            <a:ext cx="568170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00A0EA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挖掘长尾关键词的四种方法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rcRect b="2511" t="1057"/>
          <a:stretch>
            <a:fillRect/>
          </a:stretch>
        </p:blipFill>
        <p:spPr>
          <a:xfrm>
            <a:off x="1221040" y="695260"/>
            <a:ext cx="4284000" cy="215235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4779"/>
          <a:stretch>
            <a:fillRect/>
          </a:stretch>
        </p:blipFill>
        <p:spPr>
          <a:xfrm>
            <a:off x="1221040" y="4014927"/>
            <a:ext cx="4336643" cy="21618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300" y="693923"/>
            <a:ext cx="4341717" cy="21305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300" y="4033525"/>
            <a:ext cx="4340728" cy="2142891"/>
          </a:xfrm>
          <a:prstGeom prst="rect">
            <a:avLst/>
          </a:prstGeom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002596" y="281475"/>
            <a:ext cx="325991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1.通过流量后台统计查看</a:t>
            </a:r>
          </a:p>
        </p:txBody>
      </p:sp>
      <p:sp>
        <p:nvSpPr>
          <p:cNvPr id="5" name="矩形 4"/>
          <p:cNvSpPr/>
          <p:nvPr/>
        </p:nvSpPr>
        <p:spPr>
          <a:xfrm>
            <a:off x="6651390" y="281475"/>
            <a:ext cx="2699067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b="1" lang="en-US" smtClean="0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2.运用关键词分析工具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1002596" y="6183258"/>
            <a:ext cx="407165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mtClean="0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3.通过搜索引擎对话框的下拉推荐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664919" y="6183258"/>
            <a:ext cx="349195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mtClean="0" sz="20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4.利用网站的关键词推荐功能</a:t>
            </a:r>
          </a:p>
        </p:txBody>
      </p:sp>
    </p:spTree>
    <p:extLst>
      <p:ext uri="{BB962C8B-B14F-4D97-AF65-F5344CB8AC3E}">
        <p14:creationId val="2544586199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63"/>
          <p:cNvSpPr/>
          <p:nvPr/>
        </p:nvSpPr>
        <p:spPr>
          <a:xfrm>
            <a:off x="0" y="353216"/>
            <a:ext cx="12192000" cy="88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B5926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677" y="492429"/>
            <a:ext cx="62114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00A0EA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管理关键词的窍门——分类</a:t>
            </a:r>
          </a:p>
        </p:txBody>
      </p:sp>
      <p:grpSp>
        <p:nvGrpSpPr>
          <p:cNvPr id="119" name="组合 5"/>
          <p:cNvGrpSpPr/>
          <p:nvPr/>
        </p:nvGrpSpPr>
        <p:grpSpPr>
          <a:xfrm>
            <a:off x="1068388" y="2207111"/>
            <a:ext cx="1549400" cy="1547813"/>
            <a:chOff x="2423592" y="1092374"/>
            <a:chExt cx="1549287" cy="1549052"/>
          </a:xfrm>
        </p:grpSpPr>
        <p:sp>
          <p:nvSpPr>
            <p:cNvPr id="121" name="椭圆 120"/>
            <p:cNvSpPr/>
            <p:nvPr/>
          </p:nvSpPr>
          <p:spPr bwMode="auto">
            <a:xfrm>
              <a:off x="2423592" y="1092374"/>
              <a:ext cx="1549287" cy="1549052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solidFill>
                <a:srgbClr val="A2A1A1">
                  <a:alpha val="40000"/>
                </a:srgbClr>
              </a:solidFill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122" name="矩形 6"/>
            <p:cNvSpPr>
              <a:spLocks noChangeArrowheads="1"/>
            </p:cNvSpPr>
            <p:nvPr/>
          </p:nvSpPr>
          <p:spPr bwMode="auto">
            <a:xfrm>
              <a:off x="2535341" y="1388683"/>
              <a:ext cx="182867" cy="109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altLang="zh-CN" lang="en-US" sz="4400">
                <a:solidFill>
                  <a:srgbClr val="0D0D0D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endParaRPr>
            </a:p>
          </p:txBody>
        </p:sp>
      </p:grpSp>
      <p:sp>
        <p:nvSpPr>
          <p:cNvPr id="117" name="椭圆 116"/>
          <p:cNvSpPr/>
          <p:nvPr/>
        </p:nvSpPr>
        <p:spPr bwMode="auto">
          <a:xfrm>
            <a:off x="3203575" y="2207111"/>
            <a:ext cx="1549400" cy="1547813"/>
          </a:xfrm>
          <a:prstGeom prst="ellipse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A2A1A1">
                <a:alpha val="40000"/>
              </a:srgbClr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13" name="椭圆 112"/>
          <p:cNvSpPr/>
          <p:nvPr/>
        </p:nvSpPr>
        <p:spPr bwMode="auto">
          <a:xfrm>
            <a:off x="5338763" y="2207111"/>
            <a:ext cx="1547812" cy="1547813"/>
          </a:xfrm>
          <a:prstGeom prst="ellipse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A2A1A1">
                <a:alpha val="40000"/>
              </a:srgbClr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9" name="椭圆 108"/>
          <p:cNvSpPr/>
          <p:nvPr/>
        </p:nvSpPr>
        <p:spPr bwMode="auto">
          <a:xfrm>
            <a:off x="7472363" y="2207111"/>
            <a:ext cx="1549400" cy="1547813"/>
          </a:xfrm>
          <a:prstGeom prst="ellipse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A2A1A1">
                <a:alpha val="40000"/>
              </a:srgbClr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05" name="椭圆 104"/>
          <p:cNvSpPr/>
          <p:nvPr/>
        </p:nvSpPr>
        <p:spPr bwMode="auto">
          <a:xfrm>
            <a:off x="9607550" y="2207111"/>
            <a:ext cx="1549400" cy="1547813"/>
          </a:xfrm>
          <a:prstGeom prst="ellipse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A2A1A1">
                <a:alpha val="40000"/>
              </a:srgbClr>
            </a:solidFill>
          </a:ln>
          <a:effectLst>
            <a:outerShdw algn="t" blurRad="1397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29" name="圆角矩形 128"/>
          <p:cNvSpPr/>
          <p:nvPr/>
        </p:nvSpPr>
        <p:spPr bwMode="auto">
          <a:xfrm>
            <a:off x="1068388" y="3942868"/>
            <a:ext cx="1548000" cy="1548000"/>
          </a:xfrm>
          <a:prstGeom prst="roundRect">
            <a:avLst>
              <a:gd fmla="val 8828" name="adj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1" name="矩形 130"/>
          <p:cNvSpPr/>
          <p:nvPr/>
        </p:nvSpPr>
        <p:spPr>
          <a:xfrm>
            <a:off x="1068388" y="4120150"/>
            <a:ext cx="166882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每个产品线形成一组关键词，不同产品对应不同广告语</a:t>
            </a:r>
          </a:p>
        </p:txBody>
      </p:sp>
      <p:sp>
        <p:nvSpPr>
          <p:cNvPr id="2" name="矩形 1"/>
          <p:cNvSpPr/>
          <p:nvPr/>
        </p:nvSpPr>
        <p:spPr>
          <a:xfrm>
            <a:off x="1053797" y="2610366"/>
            <a:ext cx="158451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lang="zh-CN" sz="2000">
                <a:solidFill>
                  <a:srgbClr val="00A0EA"/>
                </a:solidFill>
              </a:rPr>
              <a:t> 结合</a:t>
            </a:r>
          </a:p>
          <a:p>
            <a:pPr algn="ctr" lvl="0"/>
            <a:r>
              <a:rPr altLang="en-US" lang="zh-CN" sz="2000">
                <a:solidFill>
                  <a:srgbClr val="00A0EA"/>
                </a:solidFill>
              </a:rPr>
              <a:t>产品分类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3371105" y="2610366"/>
            <a:ext cx="1308296" cy="701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lvl="0">
              <a:defRPr sz="2000">
                <a:solidFill>
                  <a:srgbClr val="00A0EA"/>
                </a:solidFill>
              </a:defRPr>
            </a:lvl1pPr>
          </a:lstStyle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针对</a:t>
            </a:r>
          </a:p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投放区域</a:t>
            </a:r>
          </a:p>
        </p:txBody>
      </p:sp>
      <p:sp>
        <p:nvSpPr>
          <p:cNvPr id="159" name="矩形 158"/>
          <p:cNvSpPr/>
          <p:nvPr/>
        </p:nvSpPr>
        <p:spPr>
          <a:xfrm>
            <a:off x="5359787" y="2610366"/>
            <a:ext cx="158451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A0EA"/>
                </a:solidFill>
              </a:rPr>
              <a:t> 针对</a:t>
            </a:r>
          </a:p>
          <a:p>
            <a:pPr algn="ctr"/>
            <a:r>
              <a:rPr altLang="en-US" lang="zh-CN" sz="2000">
                <a:solidFill>
                  <a:srgbClr val="00A0EA"/>
                </a:solidFill>
              </a:rPr>
              <a:t>投放时间</a:t>
            </a:r>
          </a:p>
        </p:txBody>
      </p:sp>
      <p:sp>
        <p:nvSpPr>
          <p:cNvPr id="160" name="矩形 159"/>
          <p:cNvSpPr/>
          <p:nvPr/>
        </p:nvSpPr>
        <p:spPr>
          <a:xfrm>
            <a:off x="7498078" y="2610366"/>
            <a:ext cx="158451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A0EA"/>
                </a:solidFill>
              </a:rPr>
              <a:t> 针对</a:t>
            </a:r>
          </a:p>
          <a:p>
            <a:pPr algn="ctr"/>
            <a:r>
              <a:rPr altLang="en-US" lang="zh-CN" sz="2000">
                <a:solidFill>
                  <a:srgbClr val="00A0EA"/>
                </a:solidFill>
              </a:rPr>
              <a:t>投放预算</a:t>
            </a:r>
          </a:p>
        </p:txBody>
      </p:sp>
      <p:sp>
        <p:nvSpPr>
          <p:cNvPr id="161" name="矩形 160"/>
          <p:cNvSpPr/>
          <p:nvPr/>
        </p:nvSpPr>
        <p:spPr>
          <a:xfrm>
            <a:off x="9622298" y="2610366"/>
            <a:ext cx="158451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00A0EA"/>
                </a:solidFill>
              </a:rPr>
              <a:t> 针对关</a:t>
            </a:r>
          </a:p>
          <a:p>
            <a:pPr algn="ctr"/>
            <a:r>
              <a:rPr altLang="en-US" lang="zh-CN" sz="2000">
                <a:solidFill>
                  <a:srgbClr val="00A0EA"/>
                </a:solidFill>
              </a:rPr>
              <a:t>键词流量</a:t>
            </a:r>
          </a:p>
        </p:txBody>
      </p:sp>
      <p:sp>
        <p:nvSpPr>
          <p:cNvPr id="163" name="圆角矩形 162"/>
          <p:cNvSpPr/>
          <p:nvPr/>
        </p:nvSpPr>
        <p:spPr bwMode="auto">
          <a:xfrm>
            <a:off x="5338763" y="3942867"/>
            <a:ext cx="1548000" cy="1548000"/>
          </a:xfrm>
          <a:prstGeom prst="roundRect">
            <a:avLst>
              <a:gd fmla="val 8828" name="adj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65" name="矩形 164"/>
          <p:cNvSpPr/>
          <p:nvPr/>
        </p:nvSpPr>
        <p:spPr>
          <a:xfrm>
            <a:off x="5331959" y="4120150"/>
            <a:ext cx="161234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对季节周末节假日响应有影响的可降低关键词投放密度</a:t>
            </a:r>
          </a:p>
        </p:txBody>
      </p:sp>
      <p:sp>
        <p:nvSpPr>
          <p:cNvPr id="167" name="圆角矩形 166"/>
          <p:cNvSpPr/>
          <p:nvPr/>
        </p:nvSpPr>
        <p:spPr bwMode="auto">
          <a:xfrm>
            <a:off x="9607550" y="3942868"/>
            <a:ext cx="1548000" cy="1548000"/>
          </a:xfrm>
          <a:prstGeom prst="roundRect">
            <a:avLst>
              <a:gd fmla="val 8828" name="adj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69" name="矩形 168"/>
          <p:cNvSpPr/>
          <p:nvPr/>
        </p:nvSpPr>
        <p:spPr>
          <a:xfrm>
            <a:off x="9614356" y="4120150"/>
            <a:ext cx="169208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根据预算对大流量和小流量的关键词进行选择性投放</a:t>
            </a:r>
          </a:p>
        </p:txBody>
      </p:sp>
      <p:sp>
        <p:nvSpPr>
          <p:cNvPr id="171" name="圆角矩形 170"/>
          <p:cNvSpPr/>
          <p:nvPr/>
        </p:nvSpPr>
        <p:spPr bwMode="auto">
          <a:xfrm flipV="1">
            <a:off x="7472363" y="3942868"/>
            <a:ext cx="1548000" cy="1548000"/>
          </a:xfrm>
          <a:prstGeom prst="roundRect">
            <a:avLst>
              <a:gd fmla="val 8828" name="adj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175" name="圆角矩形 174"/>
          <p:cNvSpPr/>
          <p:nvPr/>
        </p:nvSpPr>
        <p:spPr bwMode="auto">
          <a:xfrm flipV="1">
            <a:off x="3204975" y="3942868"/>
            <a:ext cx="1548000" cy="1548000"/>
          </a:xfrm>
          <a:prstGeom prst="roundRect">
            <a:avLst>
              <a:gd fmla="val 8828" name="adj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90408" y="4120150"/>
            <a:ext cx="157663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根据省份市场区域、分支结构的不同，建立分组关键词</a:t>
            </a:r>
          </a:p>
        </p:txBody>
      </p:sp>
      <p:sp>
        <p:nvSpPr>
          <p:cNvPr id="4" name="矩形 3"/>
          <p:cNvSpPr/>
          <p:nvPr/>
        </p:nvSpPr>
        <p:spPr>
          <a:xfrm>
            <a:off x="7470437" y="4120150"/>
            <a:ext cx="165998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把贵的关键词单独加以管理，重点监控成本和恶意点击</a:t>
            </a:r>
          </a:p>
        </p:txBody>
      </p:sp>
      <p:sp>
        <p:nvSpPr>
          <p:cNvPr id="5" name="椭圆 4"/>
          <p:cNvSpPr/>
          <p:nvPr/>
        </p:nvSpPr>
        <p:spPr>
          <a:xfrm>
            <a:off x="874633" y="2106811"/>
            <a:ext cx="611024" cy="611024"/>
          </a:xfrm>
          <a:prstGeom prst="ellipse">
            <a:avLst/>
          </a:prstGeom>
          <a:solidFill>
            <a:srgbClr val="D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945642" y="2096086"/>
            <a:ext cx="3622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00A0EA"/>
                </a:solidFill>
              </a:rPr>
              <a:t>1</a:t>
            </a:r>
          </a:p>
        </p:txBody>
      </p:sp>
      <p:sp>
        <p:nvSpPr>
          <p:cNvPr id="52" name="椭圆 51"/>
          <p:cNvSpPr/>
          <p:nvPr/>
        </p:nvSpPr>
        <p:spPr>
          <a:xfrm>
            <a:off x="3015835" y="2106811"/>
            <a:ext cx="611024" cy="611024"/>
          </a:xfrm>
          <a:prstGeom prst="ellipse">
            <a:avLst/>
          </a:prstGeom>
          <a:solidFill>
            <a:srgbClr val="D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52"/>
          <p:cNvSpPr txBox="1"/>
          <p:nvPr/>
        </p:nvSpPr>
        <p:spPr>
          <a:xfrm>
            <a:off x="3086845" y="2096086"/>
            <a:ext cx="3622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00A0EA"/>
                </a:solidFill>
              </a:rPr>
              <a:t>2</a:t>
            </a:r>
          </a:p>
        </p:txBody>
      </p:sp>
      <p:sp>
        <p:nvSpPr>
          <p:cNvPr id="54" name="椭圆 53"/>
          <p:cNvSpPr/>
          <p:nvPr/>
        </p:nvSpPr>
        <p:spPr>
          <a:xfrm>
            <a:off x="5112691" y="2106811"/>
            <a:ext cx="611024" cy="611024"/>
          </a:xfrm>
          <a:prstGeom prst="ellipse">
            <a:avLst/>
          </a:prstGeom>
          <a:solidFill>
            <a:srgbClr val="D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>
            <a:off x="5183700" y="2096086"/>
            <a:ext cx="3622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00A0EA"/>
                </a:solidFill>
              </a:rPr>
              <a:t>3</a:t>
            </a:r>
          </a:p>
        </p:txBody>
      </p:sp>
      <p:sp>
        <p:nvSpPr>
          <p:cNvPr id="56" name="椭圆 55"/>
          <p:cNvSpPr/>
          <p:nvPr/>
        </p:nvSpPr>
        <p:spPr>
          <a:xfrm>
            <a:off x="7238061" y="2106811"/>
            <a:ext cx="611024" cy="611024"/>
          </a:xfrm>
          <a:prstGeom prst="ellipse">
            <a:avLst/>
          </a:prstGeom>
          <a:solidFill>
            <a:srgbClr val="D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文本框 56"/>
          <p:cNvSpPr txBox="1"/>
          <p:nvPr/>
        </p:nvSpPr>
        <p:spPr>
          <a:xfrm>
            <a:off x="7309069" y="2096086"/>
            <a:ext cx="3622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00A0EA"/>
                </a:solidFill>
              </a:rPr>
              <a:t>4</a:t>
            </a:r>
          </a:p>
        </p:txBody>
      </p:sp>
      <p:sp>
        <p:nvSpPr>
          <p:cNvPr id="58" name="椭圆 57"/>
          <p:cNvSpPr/>
          <p:nvPr/>
        </p:nvSpPr>
        <p:spPr>
          <a:xfrm>
            <a:off x="9427737" y="2106811"/>
            <a:ext cx="611024" cy="611024"/>
          </a:xfrm>
          <a:prstGeom prst="ellipse">
            <a:avLst/>
          </a:prstGeom>
          <a:solidFill>
            <a:srgbClr val="D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文本框 58"/>
          <p:cNvSpPr txBox="1"/>
          <p:nvPr/>
        </p:nvSpPr>
        <p:spPr>
          <a:xfrm>
            <a:off x="9498745" y="2096086"/>
            <a:ext cx="3622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00A0EA"/>
                </a:solidFill>
              </a:rPr>
              <a:t>5</a:t>
            </a:r>
          </a:p>
        </p:txBody>
      </p:sp>
      <p:sp>
        <p:nvSpPr>
          <p:cNvPr id="60" name="右箭头 59"/>
          <p:cNvSpPr/>
          <p:nvPr/>
        </p:nvSpPr>
        <p:spPr>
          <a:xfrm>
            <a:off x="2781081" y="2860447"/>
            <a:ext cx="252000" cy="241140"/>
          </a:xfrm>
          <a:prstGeom prst="rightArrow">
            <a:avLst/>
          </a:prstGeom>
          <a:solidFill>
            <a:srgbClr val="D9E9F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20">
              <a:solidFill>
                <a:srgbClr val="FFFF00"/>
              </a:solidFill>
            </a:endParaRPr>
          </a:p>
        </p:txBody>
      </p:sp>
      <p:sp>
        <p:nvSpPr>
          <p:cNvPr id="61" name="右箭头 60"/>
          <p:cNvSpPr/>
          <p:nvPr/>
        </p:nvSpPr>
        <p:spPr>
          <a:xfrm>
            <a:off x="4905473" y="2860447"/>
            <a:ext cx="252000" cy="241140"/>
          </a:xfrm>
          <a:prstGeom prst="rightArrow">
            <a:avLst/>
          </a:prstGeom>
          <a:solidFill>
            <a:srgbClr val="D9E9F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20">
              <a:solidFill>
                <a:prstClr val="white"/>
              </a:solidFill>
            </a:endParaRPr>
          </a:p>
        </p:txBody>
      </p:sp>
      <p:sp>
        <p:nvSpPr>
          <p:cNvPr id="62" name="右箭头 61"/>
          <p:cNvSpPr/>
          <p:nvPr/>
        </p:nvSpPr>
        <p:spPr>
          <a:xfrm>
            <a:off x="7030171" y="2860447"/>
            <a:ext cx="252000" cy="241140"/>
          </a:xfrm>
          <a:prstGeom prst="rightArrow">
            <a:avLst/>
          </a:prstGeom>
          <a:solidFill>
            <a:srgbClr val="D9E9F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20">
              <a:solidFill>
                <a:prstClr val="white"/>
              </a:solidFill>
            </a:endParaRPr>
          </a:p>
        </p:txBody>
      </p:sp>
      <p:sp>
        <p:nvSpPr>
          <p:cNvPr id="63" name="右箭头 62"/>
          <p:cNvSpPr/>
          <p:nvPr/>
        </p:nvSpPr>
        <p:spPr>
          <a:xfrm>
            <a:off x="9201576" y="2860447"/>
            <a:ext cx="252000" cy="241140"/>
          </a:xfrm>
          <a:prstGeom prst="rightArrow">
            <a:avLst/>
          </a:prstGeom>
          <a:solidFill>
            <a:srgbClr val="D9E9F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2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2184695175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矩形 42"/>
          <p:cNvSpPr/>
          <p:nvPr/>
        </p:nvSpPr>
        <p:spPr>
          <a:xfrm>
            <a:off x="0" y="5022166"/>
            <a:ext cx="121920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936484" y="223959"/>
            <a:ext cx="4860767" cy="1014852"/>
            <a:chOff x="2847951" y="223959"/>
            <a:chExt cx="4860767" cy="1014852"/>
          </a:xfrm>
        </p:grpSpPr>
        <p:sp>
          <p:nvSpPr>
            <p:cNvPr id="2" name="矩形 18"/>
            <p:cNvSpPr/>
            <p:nvPr/>
          </p:nvSpPr>
          <p:spPr bwMode="auto">
            <a:xfrm>
              <a:off x="2847951" y="223959"/>
              <a:ext cx="504825" cy="623888"/>
            </a:xfrm>
            <a:custGeom>
              <a:gdLst>
                <a:gd fmla="*/ 0 w 288032" name="T0"/>
                <a:gd fmla="*/ 0 h 431453" name="T1"/>
                <a:gd fmla="*/ 504825 w 288032" name="T2"/>
                <a:gd fmla="*/ 0 h 431453" name="T3"/>
                <a:gd fmla="*/ 329535 w 288032" name="T4"/>
                <a:gd fmla="*/ 623887 h 431453" name="T5"/>
                <a:gd fmla="*/ 125207 w 288032" name="T6"/>
                <a:gd fmla="*/ 623887 h 431453" name="T7"/>
                <a:gd fmla="*/ 0 w 288032" name="T8"/>
                <a:gd fmla="*/ 0 h 4314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1453" w="288032">
                  <a:moveTo>
                    <a:pt x="0" y="0"/>
                  </a:moveTo>
                  <a:lnTo>
                    <a:pt x="288032" y="0"/>
                  </a:lnTo>
                  <a:lnTo>
                    <a:pt x="188019" y="431453"/>
                  </a:lnTo>
                  <a:lnTo>
                    <a:pt x="71438" y="43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" name="矩形 11"/>
            <p:cNvSpPr>
              <a:spLocks noChangeArrowheads="1"/>
            </p:cNvSpPr>
            <p:nvPr/>
          </p:nvSpPr>
          <p:spPr bwMode="auto">
            <a:xfrm>
              <a:off x="2976538" y="1007036"/>
              <a:ext cx="193675" cy="231775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39552" y="355422"/>
              <a:ext cx="4269166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solidFill>
                    <a:srgbClr val="FDF100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技能二：整合思维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09290" y="5463846"/>
            <a:ext cx="549756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300" sz="36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游戏规则你是真的懂吗？</a:t>
            </a:r>
          </a:p>
        </p:txBody>
      </p:sp>
      <p:sp>
        <p:nvSpPr>
          <p:cNvPr id="20" name="TextBox 52"/>
          <p:cNvSpPr txBox="1"/>
          <p:nvPr/>
        </p:nvSpPr>
        <p:spPr>
          <a:xfrm>
            <a:off x="1416549" y="5165077"/>
            <a:ext cx="2429736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b="1" lang="zh-CN" smtClean="0" sz="2400">
                <a:solidFill>
                  <a:srgbClr val="00A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那么问题来了：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86968" y="5102832"/>
            <a:ext cx="304453" cy="1097280"/>
            <a:chOff x="2725011" y="5373216"/>
            <a:chExt cx="304453" cy="1280160"/>
          </a:xfrm>
        </p:grpSpPr>
        <p:sp>
          <p:nvSpPr>
            <p:cNvPr id="34" name="矩形 33"/>
            <p:cNvSpPr/>
            <p:nvPr/>
          </p:nvSpPr>
          <p:spPr>
            <a:xfrm>
              <a:off x="2725011" y="5373216"/>
              <a:ext cx="219833" cy="1280160"/>
            </a:xfrm>
            <a:prstGeom prst="rect">
              <a:avLst/>
            </a:prstGeom>
            <a:solidFill>
              <a:srgbClr val="00A0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A0EA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983745" y="5373216"/>
              <a:ext cx="45719" cy="1280160"/>
            </a:xfrm>
            <a:prstGeom prst="rect">
              <a:avLst/>
            </a:prstGeom>
            <a:solidFill>
              <a:srgbClr val="00A0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A0EA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10681523" y="5102832"/>
            <a:ext cx="304453" cy="1097280"/>
            <a:chOff x="2725011" y="5373216"/>
            <a:chExt cx="304453" cy="1280160"/>
          </a:xfrm>
        </p:grpSpPr>
        <p:sp>
          <p:nvSpPr>
            <p:cNvPr id="37" name="矩形 36"/>
            <p:cNvSpPr/>
            <p:nvPr/>
          </p:nvSpPr>
          <p:spPr>
            <a:xfrm>
              <a:off x="2725011" y="5373216"/>
              <a:ext cx="219833" cy="1280160"/>
            </a:xfrm>
            <a:prstGeom prst="rect">
              <a:avLst/>
            </a:prstGeom>
            <a:solidFill>
              <a:srgbClr val="00A0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2983745" y="5373216"/>
              <a:ext cx="45719" cy="1280160"/>
            </a:xfrm>
            <a:prstGeom prst="rect">
              <a:avLst/>
            </a:prstGeom>
            <a:solidFill>
              <a:srgbClr val="00A0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86968" y="1424133"/>
            <a:ext cx="9999009" cy="3321265"/>
            <a:chOff x="986968" y="1677357"/>
            <a:chExt cx="9999009" cy="3321265"/>
          </a:xfrm>
        </p:grpSpPr>
        <p:sp>
          <p:nvSpPr>
            <p:cNvPr id="39" name="矩形 38"/>
            <p:cNvSpPr/>
            <p:nvPr/>
          </p:nvSpPr>
          <p:spPr>
            <a:xfrm>
              <a:off x="1841976" y="4159205"/>
              <a:ext cx="9144000" cy="8352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41976" y="1691870"/>
              <a:ext cx="9144000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41976" y="2510972"/>
              <a:ext cx="9144000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1841977" y="3331892"/>
              <a:ext cx="9144000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4820902" y="1677357"/>
              <a:ext cx="3186147" cy="33212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2159527" y="3515389"/>
              <a:ext cx="2621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</a:rPr>
                <a:t>客户数量遥遥领先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625800" y="2665089"/>
              <a:ext cx="1427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>
                      <a:alpha val="80000"/>
                    </a:schemeClr>
                  </a:solidFill>
                </a:rPr>
                <a:t>超过60%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985353" y="4218027"/>
              <a:ext cx="323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typeface="+mn-ea"/>
                </a:rPr>
                <a:t>规定不同关键词的起价，</a:t>
              </a:r>
            </a:p>
            <a:p>
              <a:pPr algn="ctr"/>
              <a:r>
                <a:rPr altLang="en-US" lang="zh-CN" smtClean="0" sz="2000">
                  <a:solidFill>
                    <a:schemeClr val="bg1"/>
                  </a:solidFill>
                  <a:latin typeface="+mn-ea"/>
                </a:rPr>
                <a:t>客观上操纵了关键词的成本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8816722" y="2677857"/>
              <a:ext cx="1427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>
                      <a:alpha val="80000"/>
                    </a:schemeClr>
                  </a:solidFill>
                </a:rPr>
                <a:t>合约40%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633398" y="3535674"/>
              <a:ext cx="1715283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竞价客户少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26739" y="2705911"/>
              <a:ext cx="2278743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300" sz="3600">
                  <a:solidFill>
                    <a:srgbClr val="00A0EA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推广为什么那么贵？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663538" y="4218027"/>
              <a:ext cx="3294743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</a:rPr>
                <a:t>一般让客户在统一的</a:t>
              </a:r>
            </a:p>
            <a:p>
              <a:pPr algn="ctr"/>
              <a:r>
                <a:rPr altLang="en-US" lang="zh-CN" smtClean="0" sz="2000">
                  <a:solidFill>
                    <a:schemeClr val="bg1"/>
                  </a:solidFill>
                </a:rPr>
                <a:t>低起价下对所有关键词竞价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89940" y="1831070"/>
              <a:ext cx="111759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百度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27998" y="1808164"/>
              <a:ext cx="262708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其他搜索引擎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86968" y="2510972"/>
              <a:ext cx="856343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986968" y="3338287"/>
              <a:ext cx="856343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986968" y="4165601"/>
              <a:ext cx="856343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986968" y="1692051"/>
              <a:ext cx="856343" cy="828000"/>
            </a:xfrm>
            <a:prstGeom prst="rect">
              <a:avLst/>
            </a:prstGeom>
            <a:solidFill>
              <a:srgbClr val="00A0EA">
                <a:alpha val="51000"/>
              </a:srgb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9540" y="1764621"/>
              <a:ext cx="72571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对比</a:t>
              </a:r>
            </a:p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59540" y="2562908"/>
              <a:ext cx="72571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>
                      <a:alpha val="8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市场份额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59540" y="3390221"/>
              <a:ext cx="72571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竞价客户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59540" y="4232049"/>
              <a:ext cx="72571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竞价起价</a:t>
              </a:r>
            </a:p>
          </p:txBody>
        </p:sp>
      </p:grpSp>
    </p:spTree>
    <p:extLst>
      <p:ext uri="{BB962C8B-B14F-4D97-AF65-F5344CB8AC3E}">
        <p14:creationId val="208260152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600897" y="3482094"/>
            <a:ext cx="51006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Ø"/>
            </a:pPr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什么是质量度？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79321" y="482845"/>
            <a:ext cx="3220438" cy="2650635"/>
            <a:chOff x="1547070" y="1349569"/>
            <a:chExt cx="3220438" cy="2650635"/>
          </a:xfrm>
        </p:grpSpPr>
        <p:sp>
          <p:nvSpPr>
            <p:cNvPr id="11" name="椭圆 10"/>
            <p:cNvSpPr/>
            <p:nvPr/>
          </p:nvSpPr>
          <p:spPr>
            <a:xfrm>
              <a:off x="1547070" y="1642441"/>
              <a:ext cx="2199557" cy="21995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08617" y="1349569"/>
              <a:ext cx="2272810" cy="2272810"/>
            </a:xfrm>
            <a:prstGeom prst="ellipse">
              <a:avLst/>
            </a:prstGeom>
            <a:solidFill>
              <a:srgbClr val="92D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 rot="14795474">
              <a:off x="10620846" y="-11206160"/>
              <a:ext cx="1534492" cy="20330156"/>
            </a:xfrm>
            <a:prstGeom prst="rect">
              <a:avLst/>
            </a:prstGeom>
            <a:noFill/>
          </p:spPr>
          <p:txBody>
            <a:bodyPr rtlCol="0" wrap="square">
              <a:prstTxWarp prst="textArchUp">
                <a:avLst>
                  <a:gd fmla="val 11505083" name="adj"/>
                </a:avLst>
              </a:prstTxWarp>
              <a:spAutoFit/>
            </a:bodyPr>
            <a:lstStyle/>
            <a:p>
              <a:r>
                <a:rPr altLang="zh-CN" b="1" lang="en-US" smtClean="0" sz="16600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The Rules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3708592" y="2941288"/>
              <a:ext cx="1058916" cy="1058916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矩形 15"/>
          <p:cNvSpPr/>
          <p:nvPr/>
        </p:nvSpPr>
        <p:spPr>
          <a:xfrm>
            <a:off x="1892723" y="759187"/>
            <a:ext cx="70980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科普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58797" y="1397530"/>
            <a:ext cx="478302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596342" y="1132705"/>
            <a:ext cx="6203769" cy="4524315"/>
            <a:chOff x="5204464" y="731219"/>
            <a:chExt cx="6203769" cy="4524315"/>
          </a:xfrm>
        </p:grpSpPr>
        <p:sp>
          <p:nvSpPr>
            <p:cNvPr id="20" name="TextBox 26"/>
            <p:cNvSpPr txBox="1"/>
            <p:nvPr/>
          </p:nvSpPr>
          <p:spPr>
            <a:xfrm>
              <a:off x="5204464" y="731219"/>
              <a:ext cx="6203769" cy="667511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【 综合排名指数 CRI 】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由出价与质量度的乘积所得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【 具体计算方法 】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百度实际收取价格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    =你的下家竞价金额+1分钱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    =(下家出价*下家质量度)÷关键词质量度+0.01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【“看得见的手“】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不同的关键词“最低展现价格”不同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同一个关键词，不同企业在购买时得到的”最低展</a:t>
              </a:r>
            </a:p>
            <a:p>
              <a:pPr>
                <a:lnSpc>
                  <a:spcPct val="150000"/>
                </a:lnSpc>
              </a:pPr>
              <a:r>
                <a:rPr altLang="zh-CN" b="1" lang="en-US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现价格”也是不同的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762177" y="4609418"/>
              <a:ext cx="126000" cy="12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矩形 21"/>
          <p:cNvSpPr/>
          <p:nvPr/>
        </p:nvSpPr>
        <p:spPr>
          <a:xfrm>
            <a:off x="867739" y="3931926"/>
            <a:ext cx="440764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企业推广信息被搜索者的接受程度即为企业账户质量度。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百度基于海量的推广数据，通过推广点击率、相关性、创意水平、账户表现、网页质量等指标综合算出账户质量度的数值。</a:t>
            </a:r>
          </a:p>
        </p:txBody>
      </p:sp>
    </p:spTree>
    <p:extLst>
      <p:ext uri="{BB962C8B-B14F-4D97-AF65-F5344CB8AC3E}">
        <p14:creationId val="4078749214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7152" y="769257"/>
            <a:ext cx="6079365" cy="52546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18197" y="6020969"/>
            <a:ext cx="347288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【中国社会化媒体格局概览  来源：网络】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7993" y="330036"/>
            <a:ext cx="557080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rgbClr val="FFFF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百度太贵？</a:t>
            </a:r>
          </a:p>
          <a:p>
            <a:r>
              <a:rPr altLang="en-US" lang="zh-CN" sz="3600">
                <a:solidFill>
                  <a:srgbClr val="FFFF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            这些你试过吗？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94728" y="1963447"/>
            <a:ext cx="4668916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社会的发展趋势一定是走向多元化，单一的工具再好，通常也无法达到预期的整体目标。</a:t>
            </a:r>
          </a:p>
          <a:p>
            <a:endParaRPr altLang="en-US" lang="zh-CN" smtClean="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如今，大数据引发了包括搜索营销在内的大变局，网络营销进入互动整合时代。</a:t>
            </a:r>
          </a:p>
          <a:p>
            <a:endParaRPr altLang="en-US" lang="zh-CN" smtClean="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整合搜索思维，发动一切可用于营销的资源：非主流平台、图片、视频、人脉……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20913" y="647246"/>
            <a:ext cx="5976000" cy="0"/>
          </a:xfrm>
          <a:prstGeom prst="line">
            <a:avLst/>
          </a:prstGeom>
          <a:ln>
            <a:solidFill>
              <a:schemeClr val="bg1"/>
            </a:solidFill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20210" y="633436"/>
            <a:ext cx="0" cy="552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13656" y="6155419"/>
            <a:ext cx="1332000" cy="0"/>
          </a:xfrm>
          <a:prstGeom prst="line">
            <a:avLst/>
          </a:prstGeom>
          <a:ln>
            <a:solidFill>
              <a:schemeClr val="bg1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581516" y="1665488"/>
            <a:ext cx="4788000" cy="0"/>
          </a:xfrm>
          <a:prstGeom prst="line">
            <a:avLst/>
          </a:prstGeom>
          <a:ln>
            <a:solidFill>
              <a:schemeClr val="bg1"/>
            </a:solidFill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580917" y="1653730"/>
            <a:ext cx="0" cy="31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75337" y="4822210"/>
            <a:ext cx="1134066" cy="0"/>
          </a:xfrm>
          <a:prstGeom prst="line">
            <a:avLst/>
          </a:prstGeom>
          <a:ln>
            <a:solidFill>
              <a:schemeClr val="bg1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500834" y="5198757"/>
            <a:ext cx="503467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必须提醒你：无论你采用哪种手段，数据都很重要。你要做的是把大数据分析和人工判断相结合，从效果来评估营销是否有效并及时调整。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502402" y="5059069"/>
            <a:ext cx="64484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但 </a:t>
            </a:r>
          </a:p>
        </p:txBody>
      </p:sp>
    </p:spTree>
    <p:extLst>
      <p:ext uri="{BB962C8B-B14F-4D97-AF65-F5344CB8AC3E}">
        <p14:creationId val="1193013524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PRESENTER" val="a94f7946fba8b28107ce44b564dac0a244f19b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177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6">
      <vt:lpstr>Arial</vt:lpstr>
      <vt:lpstr>Calibri Light</vt:lpstr>
      <vt:lpstr>Calibri</vt:lpstr>
      <vt:lpstr>方正兰亭黑_GBK</vt:lpstr>
      <vt:lpstr>华康俪金黑W8(P)</vt:lpstr>
      <vt:lpstr>微软雅黑</vt:lpstr>
      <vt:lpstr>Arial Unicode MS</vt:lpstr>
      <vt:lpstr>Kozuka Gothic Pr6N R</vt:lpstr>
      <vt:lpstr>宋体</vt:lpstr>
      <vt:lpstr>Times New Roman</vt:lpstr>
      <vt:lpstr>方正大黑简体</vt:lpstr>
      <vt:lpstr>华文黑体</vt:lpstr>
      <vt:lpstr>Wingdings</vt:lpstr>
      <vt:lpstr>叶根友毛笔行书2.0版</vt:lpstr>
      <vt:lpstr>华文彩云</vt:lpstr>
      <vt:lpstr>GungsuhChe</vt:lpstr>
      <vt:lpstr>华康俪金黑W8</vt:lpstr>
      <vt:lpstr>华文隶书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2021-08-22T11:51:33Z</dcterms:created>
  <cp:lastPrinted>2021-08-22T11:51:33Z</cp:lastPrinted>
  <dcterms:modified xsi:type="dcterms:W3CDTF">2021-08-22T05:37:44Z</dcterms:modified>
  <cp:revision>1</cp:revision>
</cp:coreProperties>
</file>