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"/>
  </p:notesMasterIdLst>
  <p:handoutMasterIdLst>
    <p:handoutMasterId r:id="rId4"/>
  </p:handoutMasterIdLst>
  <p:sldIdLst>
    <p:sldId id="259" r:id="rId5"/>
    <p:sldId id="261" r:id="rId6"/>
    <p:sldId id="262" r:id="rId7"/>
    <p:sldId id="327" r:id="rId8"/>
    <p:sldId id="324" r:id="rId9"/>
    <p:sldId id="326" r:id="rId10"/>
    <p:sldId id="297" r:id="rId11"/>
    <p:sldId id="295" r:id="rId12"/>
    <p:sldId id="329" r:id="rId13"/>
    <p:sldId id="397" r:id="rId14"/>
    <p:sldId id="328" r:id="rId15"/>
    <p:sldId id="331" r:id="rId16"/>
    <p:sldId id="296" r:id="rId17"/>
    <p:sldId id="330" r:id="rId18"/>
    <p:sldId id="398" r:id="rId19"/>
    <p:sldId id="400" r:id="rId20"/>
    <p:sldId id="401" r:id="rId21"/>
    <p:sldId id="293" r:id="rId22"/>
    <p:sldId id="402" r:id="rId23"/>
    <p:sldId id="412" r:id="rId24"/>
    <p:sldId id="403" r:id="rId25"/>
    <p:sldId id="292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23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348E34AA-2B20-45F5-B645-279A686621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67FBF79-8C1F-469A-AE6F-7DAB35CBE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F3AD-3620-45CA-94BD-5E7C565347BB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38C9D4E-659F-4A17-A667-F4C43D2EC1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AB305CC-4C1E-412C-8F1E-D220290EF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745A-5313-4EAF-A295-20CF0993D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61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C551-368F-4B10-8F56-56714F24B4F6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1574B-C867-4CC2-BC4F-27AA16EF5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041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31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44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573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431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227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548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163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3752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7590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1680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522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005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964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781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969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169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9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47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541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547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865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056516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25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47282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515515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488407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10914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63575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381182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66687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8453058"/>
      </p:ext>
    </p:extLst>
  </p:cSld>
  <p:clrMapOvr>
    <a:masterClrMapping/>
  </p:clrMapOvr>
  <mc:AlternateContent>
    <mc:Choice Requires="p14">
      <p:transition spd="slow" advClick="0" p14:dur="125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0252181"/>
      </p:ext>
    </p:extLst>
  </p:cSld>
  <p:clrMapOvr>
    <a:masterClrMapping/>
  </p:clrMapOvr>
  <mc:AlternateContent>
    <mc:Choice Requires="p14">
      <p:transition spd="slow" advClick="0" p14:dur="125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9225507"/>
      </p:ext>
    </p:extLst>
  </p:cSld>
  <p:clrMapOvr>
    <a:masterClrMapping/>
  </p:clrMapOvr>
  <mc:AlternateContent>
    <mc:Choice Requires="p14">
      <p:transition spd="slow" advClick="0" p14:dur="125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6618230"/>
      </p:ext>
    </p:extLst>
  </p:cSld>
  <p:clrMapOvr>
    <a:masterClrMapping/>
  </p:clrMapOvr>
  <mc:AlternateContent>
    <mc:Choice Requires="p14">
      <p:transition spd="slow" advClick="0" p14:dur="1250">
        <p14:pan dir="u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16104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350565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754666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211277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C5BAC65-C486-41AD-A882-001242105C76}"/>
              </a:ext>
            </a:extLst>
          </p:cNvPr>
          <p:cNvGrpSpPr/>
          <p:nvPr userDrawn="1"/>
        </p:nvGrpSpPr>
        <p:grpSpPr>
          <a:xfrm>
            <a:off x="-3" y="0"/>
            <a:ext cx="12192003" cy="6867192"/>
            <a:chOff x="-3" y="0"/>
            <a:chExt cx="12192003" cy="6867192"/>
          </a:xfrm>
        </p:grpSpPr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F5C1EF7F-E253-4CDF-B4DA-35BBFED4318D}"/>
                </a:ext>
              </a:extLst>
            </p:cNvPr>
            <p:cNvSpPr/>
            <p:nvPr/>
          </p:nvSpPr>
          <p:spPr>
            <a:xfrm flipH="1" flipV="1">
              <a:off x="-3" y="0"/>
              <a:ext cx="2697483" cy="1480855"/>
            </a:xfrm>
            <a:custGeom>
              <a:gdLst>
                <a:gd name="connsiteX0" fmla="*/ 10011463 w 14704861"/>
                <a:gd name="connsiteY0" fmla="*/ 2312727 h 4929550"/>
                <a:gd name="connsiteX1" fmla="*/ 14704861 w 14704861"/>
                <a:gd name="connsiteY1" fmla="*/ 0 h 4929550"/>
                <a:gd name="connsiteX2" fmla="*/ 14704861 w 14704861"/>
                <a:gd name="connsiteY2" fmla="*/ 4929550 h 4929550"/>
                <a:gd name="connsiteX3" fmla="*/ 18981 w 14704861"/>
                <a:gd name="connsiteY3" fmla="*/ 4929550 h 4929550"/>
                <a:gd name="connsiteX4" fmla="*/ 10011463 w 14704861"/>
                <a:gd name="connsiteY4" fmla="*/ 2312727 h 4929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4861" h="4929550">
                  <a:moveTo>
                    <a:pt x="10011463" y="2312727"/>
                  </a:moveTo>
                  <a:cubicBezTo>
                    <a:pt x="13111336" y="451021"/>
                    <a:pt x="12818911" y="0"/>
                    <a:pt x="14704861" y="0"/>
                  </a:cubicBezTo>
                  <a:lnTo>
                    <a:pt x="14704861" y="4929550"/>
                  </a:lnTo>
                  <a:lnTo>
                    <a:pt x="18981" y="4929550"/>
                  </a:lnTo>
                  <a:cubicBezTo>
                    <a:pt x="-381069" y="2314817"/>
                    <a:pt x="5627810" y="4476055"/>
                    <a:pt x="10011463" y="23127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609600" dist="152400" dir="2154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latin typeface="印品黑体"/>
                <a:ea typeface="印品黑体"/>
                <a:cs typeface="+mn-ea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F54AECF-1332-485C-93AB-2E0E88AF5C0C}"/>
                </a:ext>
              </a:extLst>
            </p:cNvPr>
            <p:cNvSpPr/>
            <p:nvPr/>
          </p:nvSpPr>
          <p:spPr>
            <a:xfrm>
              <a:off x="638031" y="579859"/>
              <a:ext cx="10915935" cy="5698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509BE134-B182-4992-9100-DD98A24B7ADC}"/>
                </a:ext>
              </a:extLst>
            </p:cNvPr>
            <p:cNvSpPr/>
            <p:nvPr/>
          </p:nvSpPr>
          <p:spPr>
            <a:xfrm>
              <a:off x="10084904" y="5340626"/>
              <a:ext cx="2107096" cy="1526566"/>
            </a:xfrm>
            <a:custGeom>
              <a:gdLst>
                <a:gd name="connsiteX0" fmla="*/ 4595548 w 10053373"/>
                <a:gd name="connsiteY0" fmla="*/ 1367261 h 5325261"/>
                <a:gd name="connsiteX1" fmla="*/ 10053373 w 10053373"/>
                <a:gd name="connsiteY1" fmla="*/ 395711 h 5325261"/>
                <a:gd name="connsiteX2" fmla="*/ 10053373 w 10053373"/>
                <a:gd name="connsiteY2" fmla="*/ 5325261 h 5325261"/>
                <a:gd name="connsiteX3" fmla="*/ 23548 w 10053373"/>
                <a:gd name="connsiteY3" fmla="*/ 5325261 h 5325261"/>
                <a:gd name="connsiteX4" fmla="*/ 4595548 w 10053373"/>
                <a:gd name="connsiteY4" fmla="*/ 1367261 h 53252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3373" h="5325261">
                  <a:moveTo>
                    <a:pt x="4595548" y="1367261"/>
                  </a:moveTo>
                  <a:cubicBezTo>
                    <a:pt x="4985179" y="-967801"/>
                    <a:pt x="8167423" y="395711"/>
                    <a:pt x="10053373" y="395711"/>
                  </a:cubicBezTo>
                  <a:lnTo>
                    <a:pt x="10053373" y="5325261"/>
                  </a:lnTo>
                  <a:lnTo>
                    <a:pt x="23548" y="5325261"/>
                  </a:lnTo>
                  <a:cubicBezTo>
                    <a:pt x="-376502" y="2710528"/>
                    <a:pt x="4450989" y="4358963"/>
                    <a:pt x="4595548" y="13672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latin typeface="印品黑体"/>
                <a:ea typeface="印品黑体"/>
                <a:cs typeface="+mn-ea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B7DD476-D6F7-40EA-A822-3C677D807FF5}"/>
                </a:ext>
              </a:extLst>
            </p:cNvPr>
            <p:cNvSpPr/>
            <p:nvPr/>
          </p:nvSpPr>
          <p:spPr>
            <a:xfrm>
              <a:off x="11021212" y="4619464"/>
              <a:ext cx="234479" cy="2344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latin typeface="印品黑体"/>
                <a:ea typeface="印品黑体"/>
                <a:cs typeface="+mn-ea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F011EB6-0411-4445-9B92-CD6A92D27590}"/>
                </a:ext>
              </a:extLst>
            </p:cNvPr>
            <p:cNvSpPr/>
            <p:nvPr/>
          </p:nvSpPr>
          <p:spPr>
            <a:xfrm flipH="1">
              <a:off x="9927135" y="5804452"/>
              <a:ext cx="157769" cy="1577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latin typeface="印品黑体"/>
                <a:ea typeface="印品黑体"/>
                <a:cs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mc:AlternateContent>
    <mc:Choice Requires="p14">
      <p:transition spd="slow" advClick="0" p14:dur="1250">
        <p14:pan dir="u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2020/9/5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99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tags/tag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0.png" Type="http://schemas.openxmlformats.org/officeDocument/2006/relationships/image"/><Relationship Id="rId4" Target="../tags/tag1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tags/tag12.xml" Type="http://schemas.openxmlformats.org/officeDocument/2006/relationships/tags"/><Relationship Id="rId4" Target="../media/image11.jpeg" Type="http://schemas.openxmlformats.org/officeDocument/2006/relationships/image"/><Relationship Id="rId5" Target="../tags/tag13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Relationship Id="rId4" Target="../tags/tag1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jpeg" Type="http://schemas.openxmlformats.org/officeDocument/2006/relationships/image"/><Relationship Id="rId4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jpeg" Type="http://schemas.openxmlformats.org/officeDocument/2006/relationships/image"/><Relationship Id="rId4" Target="../tags/tag1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tags/tag17.xml" Type="http://schemas.openxmlformats.org/officeDocument/2006/relationships/tags"/><Relationship Id="rId4" Target="../media/image15.png" Type="http://schemas.openxmlformats.org/officeDocument/2006/relationships/image"/><Relationship Id="rId5" Target="../tags/tag18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tags/tag19.xml" Type="http://schemas.openxmlformats.org/officeDocument/2006/relationships/tags"/><Relationship Id="rId4" Target="../media/image16.png" Type="http://schemas.openxmlformats.org/officeDocument/2006/relationships/image"/><Relationship Id="rId5" Target="../tags/tag20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7.jpeg" Type="http://schemas.openxmlformats.org/officeDocument/2006/relationships/image"/><Relationship Id="rId4" Target="../tags/tag21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8.jpeg" Type="http://schemas.openxmlformats.org/officeDocument/2006/relationships/image"/><Relationship Id="rId4" Target="../tags/tag22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1.xml" Type="http://schemas.openxmlformats.org/officeDocument/2006/relationships/tags"/><Relationship Id="rId4" Target="../media/image5.jpeg" Type="http://schemas.openxmlformats.org/officeDocument/2006/relationships/image"/><Relationship Id="rId5" Target="../tags/tag2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3.xml" Type="http://schemas.openxmlformats.org/officeDocument/2006/relationships/tags"/><Relationship Id="rId4" Target="../media/image6.jpeg" Type="http://schemas.openxmlformats.org/officeDocument/2006/relationships/image"/><Relationship Id="rId5" Target="../tags/tag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Relationship Id="rId4" Target="../tags/tag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8.png" Type="http://schemas.openxmlformats.org/officeDocument/2006/relationships/image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tags/tag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61400AF-9FA9-4310-BB43-994E7CDB0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93800"/>
          <a:stretch>
            <a:fillRect/>
          </a:stretch>
        </p:blipFill>
        <p:spPr>
          <a:xfrm>
            <a:off x="0" y="-20284"/>
            <a:ext cx="5313967" cy="68782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981B8F-BB92-4193-9017-327B80A43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3967" y="-11092"/>
            <a:ext cx="6878284" cy="6878284"/>
          </a:xfrm>
          <a:prstGeom prst="rect">
            <a:avLst/>
          </a:prstGeom>
        </p:spPr>
      </p:pic>
      <p:sp>
        <p:nvSpPr>
          <p:cNvPr id="41" name="椭圆 40">
            <a:extLst>
              <a:ext uri="{FF2B5EF4-FFF2-40B4-BE49-F238E27FC236}">
                <a16:creationId xmlns:a16="http://schemas.microsoft.com/office/drawing/2014/main" id="{3F20A76B-5776-4398-B5E2-8336BD68BDF5}"/>
              </a:ext>
            </a:extLst>
          </p:cNvPr>
          <p:cNvSpPr/>
          <p:nvPr/>
        </p:nvSpPr>
        <p:spPr>
          <a:xfrm>
            <a:off x="8279545" y="664097"/>
            <a:ext cx="1101045" cy="110104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254000" dir="135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17D5632-5CC4-4F63-9ADF-C2460C3EF8E3}"/>
              </a:ext>
            </a:extLst>
          </p:cNvPr>
          <p:cNvSpPr/>
          <p:nvPr/>
        </p:nvSpPr>
        <p:spPr>
          <a:xfrm>
            <a:off x="1282094" y="2137399"/>
            <a:ext cx="3992880" cy="237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7500">
                <a:cs typeface="+mn-ea"/>
                <a:sym typeface="+mn-lt"/>
              </a:rPr>
              <a:t>财务报销</a:t>
            </a:r>
          </a:p>
          <a:p>
            <a:r>
              <a:rPr altLang="en-US" lang="zh-CN" sz="7500">
                <a:cs typeface="+mn-ea"/>
                <a:sym typeface="+mn-lt"/>
              </a:rPr>
              <a:t>流程培训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CE70995-A8A1-48DA-BCAE-5AFD351D4E5B}"/>
              </a:ext>
            </a:extLst>
          </p:cNvPr>
          <p:cNvSpPr/>
          <p:nvPr/>
        </p:nvSpPr>
        <p:spPr>
          <a:xfrm>
            <a:off x="11025877" y="335645"/>
            <a:ext cx="378102" cy="3781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254000" dir="135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矩形 5">
            <a:extLst>
              <a:ext uri="{FF2B5EF4-FFF2-40B4-BE49-F238E27FC236}">
                <a16:creationId xmlns:a16="http://schemas.microsoft.com/office/drawing/2014/main" id="{9E11978F-14C0-4D34-8F1E-A7068EE1C311}"/>
              </a:ext>
            </a:extLst>
          </p:cNvPr>
          <p:cNvSpPr/>
          <p:nvPr/>
        </p:nvSpPr>
        <p:spPr>
          <a:xfrm rot="10800000">
            <a:off x="0" y="-20284"/>
            <a:ext cx="2901543" cy="1368763"/>
          </a:xfrm>
          <a:custGeom>
            <a:gdLst>
              <a:gd fmla="*/ 4595548 w 10053373" name="connsiteX0"/>
              <a:gd fmla="*/ 1367261 h 5325261" name="connsiteY0"/>
              <a:gd fmla="*/ 10053373 w 10053373" name="connsiteX1"/>
              <a:gd fmla="*/ 395711 h 5325261" name="connsiteY1"/>
              <a:gd fmla="*/ 10053373 w 10053373" name="connsiteX2"/>
              <a:gd fmla="*/ 5325261 h 5325261" name="connsiteY2"/>
              <a:gd fmla="*/ 23548 w 10053373" name="connsiteX3"/>
              <a:gd fmla="*/ 5325261 h 5325261" name="connsiteY3"/>
              <a:gd fmla="*/ 4595548 w 10053373" name="connsiteX4"/>
              <a:gd fmla="*/ 1367261 h 53252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325261" w="10053373">
                <a:moveTo>
                  <a:pt x="4595548" y="1367261"/>
                </a:moveTo>
                <a:cubicBezTo>
                  <a:pt x="4985179" y="-967801"/>
                  <a:pt x="8167423" y="395711"/>
                  <a:pt x="10053373" y="395711"/>
                </a:cubicBezTo>
                <a:lnTo>
                  <a:pt x="10053373" y="5325261"/>
                </a:lnTo>
                <a:lnTo>
                  <a:pt x="23548" y="5325261"/>
                </a:lnTo>
                <a:cubicBezTo>
                  <a:pt x="-376502" y="2710528"/>
                  <a:pt x="4450989" y="4358963"/>
                  <a:pt x="4595548" y="13672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algn="br" blurRad="254000" dir="135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D333F4-5191-4904-A0F8-9043CE8E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426" y="5986912"/>
            <a:ext cx="7345680" cy="52684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defTabSz="870875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57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Financial reimbursement process training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E324A9-CC06-4524-ACF3-663E4A4C1374}"/>
              </a:ext>
            </a:extLst>
          </p:cNvPr>
          <p:cNvSpPr txBox="1"/>
          <p:nvPr/>
        </p:nvSpPr>
        <p:spPr>
          <a:xfrm>
            <a:off x="1296426" y="1642621"/>
            <a:ext cx="350176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lvl="0">
              <a:defRPr/>
            </a:pPr>
            <a:r>
              <a:rPr altLang="zh-CN" b="1" lang="en-US" sz="3200">
                <a:cs typeface="+mn-ea"/>
                <a:sym typeface="+mn-lt"/>
              </a:rPr>
              <a:t>BUISNESS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9FD187B-0C17-4291-930B-534A1BBCEA24}"/>
              </a:ext>
            </a:extLst>
          </p:cNvPr>
          <p:cNvSpPr txBox="1"/>
          <p:nvPr/>
        </p:nvSpPr>
        <p:spPr>
          <a:xfrm>
            <a:off x="1282094" y="4992977"/>
            <a:ext cx="43567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汇报人：优页PPT     汇报时间：20XX年</a:t>
            </a:r>
          </a:p>
        </p:txBody>
      </p:sp>
    </p:spTree>
    <p:extLst>
      <p:ext uri="{BB962C8B-B14F-4D97-AF65-F5344CB8AC3E}">
        <p14:creationId val="2891754471"/>
      </p:ext>
    </p:extLst>
  </p:cSld>
  <p:clrMapOvr>
    <a:masterClrMapping/>
  </p:clrMapOvr>
  <mc:AlternateContent>
    <mc:Choice Requires="p14">
      <p:transition advClick="0" advTm="3000" p14:dur="0"/>
    </mc:Choice>
    <mc:Fallback>
      <p:transition advClick="0"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20"/>
      <p:bldP grpId="0" spid="39"/>
      <p:bldP grpId="0" spid="10"/>
      <p:bldP grpId="0" spid="12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463865" y="5532690"/>
            <a:ext cx="977074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FF0000"/>
                </a:solidFill>
                <a:cs typeface="+mn-ea"/>
                <a:sym typeface="+mn-lt"/>
              </a:rPr>
              <a:t>注：一类城市指北京、天津、上海、广州、深圳、重庆、西安、南京、武汉、成都、沈阳、大连、杭州、宁波、无锡、青岛、济南、厦门、福州、长沙等；</a:t>
            </a:r>
          </a:p>
          <a:p>
            <a:r>
              <a:rPr altLang="en-US" lang="zh-CN">
                <a:solidFill>
                  <a:srgbClr val="FF0000"/>
                </a:solidFill>
                <a:cs typeface="+mn-ea"/>
                <a:sym typeface="+mn-lt"/>
              </a:rPr>
              <a:t>二类城市是指一类城市以外的其他城市（不包括亳州市区）。</a:t>
            </a:r>
          </a:p>
        </p:txBody>
      </p:sp>
      <p:pic>
        <p:nvPicPr>
          <p:cNvPr descr="0X$BQ`JY3PPU0)9$V6{WU[6"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65" y="1223710"/>
            <a:ext cx="9392285" cy="41249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3B843A9-84A0-4AB4-ABC2-9DE8BA41B8EA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业务招待费报销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6FE54BA-8712-4D03-A25F-3DCCDA3D1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75364" y="2542882"/>
            <a:ext cx="3169135" cy="22639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2DFAD2-07C6-4B43-ABD3-9C3C0993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0709" y="2542882"/>
            <a:ext cx="3169135" cy="22639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0F23C4-E9C6-4929-A633-8E8BBEA27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5185" y="2542882"/>
            <a:ext cx="3169135" cy="22639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85AF97-72E6-4394-ADAE-F2C3F35CC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9755" y="2542882"/>
            <a:ext cx="3169135" cy="22639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16827" y="3427920"/>
            <a:ext cx="121395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经办人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办理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报销凭证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36300" y="3430469"/>
            <a:ext cx="176784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部门负责人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业务审核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3536" y="3427920"/>
            <a:ext cx="107763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财务部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审核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87253" y="3427920"/>
            <a:ext cx="176784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副总经理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或总经理</a:t>
            </a:r>
          </a:p>
          <a:p>
            <a:pPr algn="ctr"/>
            <a:r>
              <a:rPr altLang="en-US" lang="zh-CN" sz="2000">
                <a:cs typeface="+mn-ea"/>
                <a:sym typeface="+mn-lt"/>
              </a:rPr>
              <a:t>    审批。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D1F04EAD-3B10-4A2E-AC53-AF52337EA39F}"/>
              </a:ext>
            </a:extLst>
          </p:cNvPr>
          <p:cNvSpPr/>
          <p:nvPr/>
        </p:nvSpPr>
        <p:spPr>
          <a:xfrm>
            <a:off x="3267438" y="3871667"/>
            <a:ext cx="621452" cy="264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C3321E9F-B8A6-45A6-9EE6-4497E593DBF6}"/>
              </a:ext>
            </a:extLst>
          </p:cNvPr>
          <p:cNvSpPr/>
          <p:nvPr/>
        </p:nvSpPr>
        <p:spPr>
          <a:xfrm>
            <a:off x="8465802" y="3891997"/>
            <a:ext cx="621452" cy="264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5C98B003-113A-4F1A-8AA9-A05D2AEEDAB2}"/>
              </a:ext>
            </a:extLst>
          </p:cNvPr>
          <p:cNvSpPr/>
          <p:nvPr/>
        </p:nvSpPr>
        <p:spPr>
          <a:xfrm>
            <a:off x="5883337" y="3935751"/>
            <a:ext cx="621452" cy="264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B843A9-84A0-4AB4-ABC2-9DE8BA41B8EA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业务招待费报销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5"/>
      <p:bldP grpId="0" spid="19"/>
      <p:bldP grpId="0" spid="2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276699" y="2352046"/>
            <a:ext cx="1504891" cy="2462677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algn="ctr" indent="0" marL="0">
              <a:buNone/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3．非本公司人员确因公司业务需要出差的，由相关部门提出申请，经总经理批准后，按我公司员工出差的程序办理出差手续。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FD31DF-5F77-4F1A-8F97-21BF46CBC311}"/>
              </a:ext>
            </a:extLst>
          </p:cNvPr>
          <p:cNvSpPr/>
          <p:nvPr/>
        </p:nvSpPr>
        <p:spPr>
          <a:xfrm>
            <a:off x="6173406" y="857242"/>
            <a:ext cx="2316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出差审批程序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4763E-0314-4FCF-B07C-8F1F4E2CEE0F}"/>
              </a:ext>
            </a:extLst>
          </p:cNvPr>
          <p:cNvSpPr/>
          <p:nvPr/>
        </p:nvSpPr>
        <p:spPr>
          <a:xfrm>
            <a:off x="1516427" y="2193020"/>
            <a:ext cx="2777158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1．员工出差前应详细填写《出差申请  单》，注明</a:t>
            </a:r>
          </a:p>
          <a:p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事由、地点行程、日期、随行人员、交通工具等，经分管负责人审批后报办公室统一安排。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672E6B-6EAD-4983-A42A-A87E48D9BF8A}"/>
              </a:ext>
            </a:extLst>
          </p:cNvPr>
          <p:cNvSpPr/>
          <p:nvPr/>
        </p:nvSpPr>
        <p:spPr>
          <a:xfrm>
            <a:off x="1516427" y="4026289"/>
            <a:ext cx="2777158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2．外出参加会议或培训的人员，需持总经理批示明确意见的文件、通知等办理出差申报手续。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4096C7-8D73-453D-8E61-95FF9F95D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22534" y="2193020"/>
            <a:ext cx="4629374" cy="30862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3B843A9-84A0-4AB4-ABC2-9DE8BA41B8EA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业务招待费报销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D904AD6A-8D1A-4537-978F-4274B07E6240}"/>
              </a:ext>
            </a:extLst>
          </p:cNvPr>
          <p:cNvSpPr/>
          <p:nvPr/>
        </p:nvSpPr>
        <p:spPr>
          <a:xfrm rot="10800000">
            <a:off x="6158440" y="-3927017"/>
            <a:ext cx="8781742" cy="90033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8BA413E-6DC8-4EBC-BAB3-1B0229E627FC}"/>
              </a:ext>
            </a:extLst>
          </p:cNvPr>
          <p:cNvSpPr/>
          <p:nvPr/>
        </p:nvSpPr>
        <p:spPr>
          <a:xfrm rot="10800000">
            <a:off x="-796902" y="-733381"/>
            <a:ext cx="1482362" cy="15780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80DEF01-8395-4CAD-B88F-01161F55D68C}"/>
              </a:ext>
            </a:extLst>
          </p:cNvPr>
          <p:cNvSpPr/>
          <p:nvPr/>
        </p:nvSpPr>
        <p:spPr>
          <a:xfrm rot="10800000">
            <a:off x="330967" y="2026396"/>
            <a:ext cx="5834993" cy="62114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BE6A43-A330-4CCF-8F48-6F11479832DD}"/>
              </a:ext>
            </a:extLst>
          </p:cNvPr>
          <p:cNvGrpSpPr/>
          <p:nvPr/>
        </p:nvGrpSpPr>
        <p:grpSpPr>
          <a:xfrm>
            <a:off x="1208695" y="3540737"/>
            <a:ext cx="4669744" cy="1542730"/>
            <a:chOff x="-174868" y="2561158"/>
            <a:chExt cx="4669744" cy="1542730"/>
          </a:xfrm>
          <a:solidFill>
            <a:srgbClr val="FFC000"/>
          </a:solidFill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71E0E09-EA2E-4F20-BBA0-890BD4188152}"/>
                </a:ext>
              </a:extLst>
            </p:cNvPr>
            <p:cNvSpPr txBox="1"/>
            <p:nvPr/>
          </p:nvSpPr>
          <p:spPr>
            <a:xfrm>
              <a:off x="-174867" y="2561159"/>
              <a:ext cx="416174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800">
                  <a:cs typeface="+mn-ea"/>
                  <a:sym typeface="+mn-lt"/>
                </a:rPr>
                <a:t>差旅费报销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37C361E-2762-4DD5-B53B-71616E41A7B4}"/>
                </a:ext>
              </a:extLst>
            </p:cNvPr>
            <p:cNvSpPr/>
            <p:nvPr/>
          </p:nvSpPr>
          <p:spPr>
            <a:xfrm>
              <a:off x="-174868" y="3392155"/>
              <a:ext cx="4669744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商业一词被引申至政治和经济领域，其涵义演变为泛指统领性的、全局性的、左右胜败的谋略、方案和对策。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98B001-1491-4FD3-9BD5-C6ED99D681EC}"/>
              </a:ext>
            </a:extLst>
          </p:cNvPr>
          <p:cNvSpPr/>
          <p:nvPr/>
        </p:nvSpPr>
        <p:spPr>
          <a:xfrm rot="10800000">
            <a:off x="5373812" y="-4509396"/>
            <a:ext cx="10108632" cy="10363744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1DAAD9-89DE-4439-9585-B20C607BF527}"/>
              </a:ext>
            </a:extLst>
          </p:cNvPr>
          <p:cNvSpPr txBox="1"/>
          <p:nvPr/>
        </p:nvSpPr>
        <p:spPr>
          <a:xfrm>
            <a:off x="8036329" y="1872804"/>
            <a:ext cx="2946974" cy="184404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7500">
                <a:gradFill>
                  <a:gsLst>
                    <a:gs pos="60000">
                      <a:srgbClr val="C92E40"/>
                    </a:gs>
                    <a:gs pos="100000">
                      <a:srgbClr val="8F124D"/>
                    </a:gs>
                    <a:gs pos="85000">
                      <a:srgbClr val="A61D48"/>
                    </a:gs>
                    <a:gs pos="0">
                      <a:srgbClr val="F14237"/>
                    </a:gs>
                  </a:gsLst>
                  <a:lin ang="36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</a:defRPr>
            </a:lvl1pPr>
          </a:lstStyle>
          <a:p>
            <a:r>
              <a:rPr altLang="zh-CN" lang="en-US" sz="115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3319BDE-5757-43BA-851A-D3A09DAEA3F7}"/>
              </a:ext>
            </a:extLst>
          </p:cNvPr>
          <p:cNvSpPr/>
          <p:nvPr/>
        </p:nvSpPr>
        <p:spPr>
          <a:xfrm>
            <a:off x="3871853" y="1726172"/>
            <a:ext cx="293263" cy="2932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2B204047-68D7-4EC2-8B42-4C454DDC83F3}"/>
              </a:ext>
            </a:extLst>
          </p:cNvPr>
          <p:cNvSpPr/>
          <p:nvPr/>
        </p:nvSpPr>
        <p:spPr>
          <a:xfrm>
            <a:off x="1304027" y="5854123"/>
            <a:ext cx="378102" cy="3781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9CB8402-8B33-42E3-9B81-C7E3FDE7A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4343401" y="738733"/>
            <a:ext cx="2725029" cy="2725029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0CC210-023E-4A35-9FF4-977E95174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10004070" y="332410"/>
            <a:ext cx="1947134" cy="1947134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val="1083063546"/>
      </p:ext>
    </p:extLst>
  </p:cSld>
  <p:clrMapOvr>
    <a:masterClrMapping/>
  </p:clrMapOvr>
  <mc:AlternateContent>
    <mc:Choice Requires="p14">
      <p:transition advClick="0" advTm="3000" p14:dur="2000" spd="slow">
        <p14:ferris dir="l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20"/>
      <p:bldP grpId="0" spid="7"/>
      <p:bldP grpId="0" spid="24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58001" y="736936"/>
            <a:ext cx="641145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cs typeface="+mn-ea"/>
                <a:sym typeface="+mn-lt"/>
              </a:rPr>
              <a:t>注意事项：取得的原始凭证不符合上述基本要求，出现以下情况，财务部一律不予报销。	</a:t>
            </a:r>
          </a:p>
          <a:p>
            <a:r>
              <a:rPr altLang="en-US" lang="zh-CN" sz="1600">
                <a:cs typeface="+mn-ea"/>
                <a:sym typeface="+mn-lt"/>
              </a:rPr>
              <a:t>（1）发票或收款凭证有涂改、挖补或模糊不清；</a:t>
            </a:r>
          </a:p>
          <a:p>
            <a:r>
              <a:rPr altLang="en-US" lang="zh-CN" sz="1600">
                <a:cs typeface="+mn-ea"/>
                <a:sym typeface="+mn-lt"/>
              </a:rPr>
              <a:t>（2）购物发票与验收单在数量、金额上不相符；</a:t>
            </a:r>
          </a:p>
          <a:p>
            <a:r>
              <a:rPr altLang="en-US" lang="zh-CN" sz="1600">
                <a:cs typeface="+mn-ea"/>
                <a:sym typeface="+mn-lt"/>
              </a:rPr>
              <a:t>（3）发票或收款凭证的收款项目与收款单位经营范围不相符；</a:t>
            </a:r>
          </a:p>
          <a:p>
            <a:r>
              <a:rPr altLang="en-US" lang="zh-CN" sz="1600">
                <a:cs typeface="+mn-ea"/>
                <a:sym typeface="+mn-lt"/>
              </a:rPr>
              <a:t>（4）发票或收款凭证属过期停用或伪造的；</a:t>
            </a:r>
          </a:p>
          <a:p>
            <a:r>
              <a:rPr altLang="en-US" lang="zh-CN" sz="1600">
                <a:cs typeface="+mn-ea"/>
                <a:sym typeface="+mn-lt"/>
              </a:rPr>
              <a:t>（5）套开票、连号票一律不予报销；</a:t>
            </a:r>
          </a:p>
          <a:p>
            <a:r>
              <a:rPr altLang="en-US" lang="zh-CN" sz="1600">
                <a:cs typeface="+mn-ea"/>
                <a:sym typeface="+mn-lt"/>
              </a:rPr>
              <a:t>（6）其他未符合合法原始凭证基本要求的不予报销；</a:t>
            </a:r>
          </a:p>
          <a:p>
            <a:r>
              <a:rPr altLang="en-US" lang="zh-CN" sz="1600">
                <a:cs typeface="+mn-ea"/>
                <a:sym typeface="+mn-lt"/>
              </a:rPr>
              <a:t>（7）以合法票据抵付不合法票据不予报销。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DB5841-B494-4E19-8F57-08F24F60AD27}"/>
              </a:ext>
            </a:extLst>
          </p:cNvPr>
          <p:cNvSpPr/>
          <p:nvPr/>
        </p:nvSpPr>
        <p:spPr>
          <a:xfrm>
            <a:off x="1287373" y="3059278"/>
            <a:ext cx="11988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600">
                <a:cs typeface="+mn-ea"/>
                <a:sym typeface="+mn-lt"/>
              </a:rPr>
              <a:t>基本要求：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956E1EB-6605-4405-BFB1-6408CA182DDE}"/>
              </a:ext>
            </a:extLst>
          </p:cNvPr>
          <p:cNvSpPr/>
          <p:nvPr/>
        </p:nvSpPr>
        <p:spPr>
          <a:xfrm>
            <a:off x="1069658" y="3428610"/>
            <a:ext cx="5287599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cs typeface="+mn-ea"/>
                <a:sym typeface="+mn-lt"/>
              </a:rPr>
              <a:t>（1）准确填写付款单位的全称及付款日期；</a:t>
            </a:r>
          </a:p>
          <a:p>
            <a:r>
              <a:rPr altLang="en-US" lang="zh-CN" sz="1600">
                <a:cs typeface="+mn-ea"/>
                <a:sym typeface="+mn-lt"/>
              </a:rPr>
              <a:t>（2）详细填写经济业务内容、单位、数量、单价、金额，不允许涂改，大小写必须相符；</a:t>
            </a:r>
          </a:p>
          <a:p>
            <a:r>
              <a:rPr altLang="en-US" lang="zh-CN" sz="1600">
                <a:cs typeface="+mn-ea"/>
                <a:sym typeface="+mn-lt"/>
              </a:rPr>
              <a:t>（3）票据上必须加盖有出具票据单位的“发票专用章”或“财务专用章”，且有收款人签名(或盖章)；</a:t>
            </a:r>
          </a:p>
          <a:p>
            <a:r>
              <a:rPr altLang="en-US" lang="zh-CN" sz="1600">
                <a:cs typeface="+mn-ea"/>
                <a:sym typeface="+mn-lt"/>
              </a:rPr>
              <a:t>（4）购物发票：出现购“办公用品”、“计算机配件”、“书籍”等，必须附有加盖与票面相同印章的购货清单。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153E439-3823-4053-A97F-EB20C02B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2354942"/>
            <a:ext cx="4386943" cy="43869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79BD466-BFE1-4384-8CEB-D23A79CAFD5E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差旅费报销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79BD466-BFE1-4384-8CEB-D23A79CAFD5E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差旅费报销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0115" y="1177882"/>
            <a:ext cx="10034016" cy="538276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79BD466-BFE1-4384-8CEB-D23A79CAFD5E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差旅费报销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0268" y="1177882"/>
            <a:ext cx="10058400" cy="530961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96839" y="3143225"/>
            <a:ext cx="9735185" cy="53848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r>
              <a:rPr altLang="en-US" lang="zh-CN" sz="1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差旅费报销注意事项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6839" y="3412465"/>
            <a:ext cx="4022090" cy="2402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600"/>
              </a:lnSpc>
            </a:pPr>
            <a:r>
              <a:rPr altLang="zh-CN" lang="en-US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1．凡夜间乘坐火车或连续乘火车超过8小时（含）者，可以乘坐火车卧铺。根据业务重要程度、时间要求和路途远近等客观因素可额外提出申请。</a:t>
            </a:r>
          </a:p>
          <a:p>
            <a:pPr>
              <a:lnSpc>
                <a:spcPts val="2600"/>
              </a:lnSpc>
            </a:pPr>
            <a:r>
              <a:rPr altLang="zh-CN" lang="en-US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2.以下情况可向办公室申请派用车辆。3.．自带车出差人员不再报销长途交通费及补贴市内交通费。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35176" y="1000645"/>
            <a:ext cx="3801926" cy="1805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1．部门副职以上人员。</a:t>
            </a:r>
          </a:p>
          <a:p>
            <a:pPr>
              <a:lnSpc>
                <a:spcPts val="15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5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2．单程距离在400公里以内。</a:t>
            </a:r>
          </a:p>
          <a:p>
            <a:pPr>
              <a:lnSpc>
                <a:spcPts val="15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5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3．同行人数超过3人，派车费用经济时。</a:t>
            </a:r>
          </a:p>
          <a:p>
            <a:pPr>
              <a:lnSpc>
                <a:spcPts val="15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5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4．随身携带物品较多或极为重要时。</a:t>
            </a:r>
          </a:p>
          <a:p>
            <a:pPr>
              <a:lnSpc>
                <a:spcPts val="15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5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5．需要速去速归，乘车不方便时。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650C84-2D7D-43DA-864B-5EF7F6CED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56824" y="2301958"/>
            <a:ext cx="4022090" cy="40220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79BD466-BFE1-4384-8CEB-D23A79CAFD5E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差旅费报销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"/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D904AD6A-8D1A-4537-978F-4274B07E6240}"/>
              </a:ext>
            </a:extLst>
          </p:cNvPr>
          <p:cNvSpPr/>
          <p:nvPr/>
        </p:nvSpPr>
        <p:spPr>
          <a:xfrm rot="10800000">
            <a:off x="6158440" y="-3927017"/>
            <a:ext cx="8781742" cy="90033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8BA413E-6DC8-4EBC-BAB3-1B0229E627FC}"/>
              </a:ext>
            </a:extLst>
          </p:cNvPr>
          <p:cNvSpPr/>
          <p:nvPr/>
        </p:nvSpPr>
        <p:spPr>
          <a:xfrm rot="10800000">
            <a:off x="-796902" y="-733381"/>
            <a:ext cx="1482362" cy="15780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80DEF01-8395-4CAD-B88F-01161F55D68C}"/>
              </a:ext>
            </a:extLst>
          </p:cNvPr>
          <p:cNvSpPr/>
          <p:nvPr/>
        </p:nvSpPr>
        <p:spPr>
          <a:xfrm rot="10800000">
            <a:off x="330967" y="2026396"/>
            <a:ext cx="5834993" cy="62114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BE6A43-A330-4CCF-8F48-6F11479832DD}"/>
              </a:ext>
            </a:extLst>
          </p:cNvPr>
          <p:cNvGrpSpPr/>
          <p:nvPr/>
        </p:nvGrpSpPr>
        <p:grpSpPr>
          <a:xfrm>
            <a:off x="1208695" y="3540737"/>
            <a:ext cx="4669744" cy="1542730"/>
            <a:chOff x="-174868" y="2561158"/>
            <a:chExt cx="4669744" cy="1542730"/>
          </a:xfrm>
          <a:solidFill>
            <a:srgbClr val="FFC000"/>
          </a:solidFill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71E0E09-EA2E-4F20-BBA0-890BD4188152}"/>
                </a:ext>
              </a:extLst>
            </p:cNvPr>
            <p:cNvSpPr txBox="1"/>
            <p:nvPr/>
          </p:nvSpPr>
          <p:spPr>
            <a:xfrm>
              <a:off x="-174867" y="2561159"/>
              <a:ext cx="416174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800">
                  <a:cs typeface="+mn-ea"/>
                  <a:sym typeface="+mn-lt"/>
                </a:rPr>
                <a:t>报销流程培训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37C361E-2762-4DD5-B53B-71616E41A7B4}"/>
                </a:ext>
              </a:extLst>
            </p:cNvPr>
            <p:cNvSpPr/>
            <p:nvPr/>
          </p:nvSpPr>
          <p:spPr>
            <a:xfrm>
              <a:off x="-174868" y="3392155"/>
              <a:ext cx="4669744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商业一词被引申至政治和经济领域，其涵义演变为泛指统领性的、全局性的、左右胜败的谋略、方案和对策。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98B001-1491-4FD3-9BD5-C6ED99D681EC}"/>
              </a:ext>
            </a:extLst>
          </p:cNvPr>
          <p:cNvSpPr/>
          <p:nvPr/>
        </p:nvSpPr>
        <p:spPr>
          <a:xfrm rot="10800000">
            <a:off x="5373812" y="-4509396"/>
            <a:ext cx="10108632" cy="10363744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1DAAD9-89DE-4439-9585-B20C607BF527}"/>
              </a:ext>
            </a:extLst>
          </p:cNvPr>
          <p:cNvSpPr txBox="1"/>
          <p:nvPr/>
        </p:nvSpPr>
        <p:spPr>
          <a:xfrm>
            <a:off x="8036329" y="1872804"/>
            <a:ext cx="2946974" cy="184404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7500">
                <a:gradFill>
                  <a:gsLst>
                    <a:gs pos="60000">
                      <a:srgbClr val="C92E40"/>
                    </a:gs>
                    <a:gs pos="100000">
                      <a:srgbClr val="8F124D"/>
                    </a:gs>
                    <a:gs pos="85000">
                      <a:srgbClr val="A61D48"/>
                    </a:gs>
                    <a:gs pos="0">
                      <a:srgbClr val="F14237"/>
                    </a:gs>
                  </a:gsLst>
                  <a:lin ang="36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</a:defRPr>
            </a:lvl1pPr>
          </a:lstStyle>
          <a:p>
            <a:r>
              <a:rPr altLang="zh-CN" lang="en-US" sz="115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3319BDE-5757-43BA-851A-D3A09DAEA3F7}"/>
              </a:ext>
            </a:extLst>
          </p:cNvPr>
          <p:cNvSpPr/>
          <p:nvPr/>
        </p:nvSpPr>
        <p:spPr>
          <a:xfrm>
            <a:off x="3871853" y="1726172"/>
            <a:ext cx="293263" cy="2932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2B204047-68D7-4EC2-8B42-4C454DDC83F3}"/>
              </a:ext>
            </a:extLst>
          </p:cNvPr>
          <p:cNvSpPr/>
          <p:nvPr/>
        </p:nvSpPr>
        <p:spPr>
          <a:xfrm>
            <a:off x="1304027" y="5854123"/>
            <a:ext cx="378102" cy="3781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A592E8-FF9C-4956-9B7A-35BF880E4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4343401" y="738733"/>
            <a:ext cx="2725029" cy="2725029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F3E317-E95A-44AA-B065-9CE983F9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9880744" y="154113"/>
            <a:ext cx="1947134" cy="1947134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val="2577198518"/>
      </p:ext>
    </p:extLst>
  </p:cSld>
  <p:clrMapOvr>
    <a:masterClrMapping/>
  </p:clrMapOvr>
  <mc:AlternateContent>
    <mc:Choice Requires="p14">
      <p:transition advClick="0" advTm="3000" p14:dur="2000" spd="slow">
        <p14:ferris dir="l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20"/>
      <p:bldP grpId="0" spid="7"/>
      <p:bldP grpId="0" spid="24"/>
      <p:bldP grpId="0" spid="2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29431" y="1139769"/>
            <a:ext cx="9735185" cy="53848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r>
              <a:rPr altLang="en-US" lang="zh-CN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差旅费报销注意事项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8474" y="1853234"/>
            <a:ext cx="5482612" cy="3469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9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4．出差人数在两人以上，可与职级最高者入住同一酒店，但限于普通标准间；住同一标准间的，适用两人中最高标准。</a:t>
            </a:r>
          </a:p>
          <a:p>
            <a:pPr>
              <a:lnSpc>
                <a:spcPts val="19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9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5．聘请非本公司人员为公司办理业务而出差的，由经办部门提出，经分管副总审批，等同本公司人员出差。</a:t>
            </a:r>
          </a:p>
          <a:p>
            <a:pPr>
              <a:lnSpc>
                <a:spcPts val="19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9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6．参加异地会议或培训等且交纳的费用已经包含食宿费用的，不得再报销该期间的食宿费。</a:t>
            </a:r>
          </a:p>
          <a:p>
            <a:pPr>
              <a:lnSpc>
                <a:spcPts val="19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9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7．出差人员对外有招待业务的，按照每招待一次扣减当天餐费补助的50%的标准执行。</a:t>
            </a:r>
          </a:p>
          <a:p>
            <a:pPr>
              <a:lnSpc>
                <a:spcPts val="1900"/>
              </a:lnSpc>
            </a:pPr>
            <a:endParaRPr altLang="en-US" lang="zh-CN" sz="1600">
              <a:solidFill>
                <a:schemeClr val="tx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900"/>
              </a:lnSpc>
            </a:pPr>
            <a:r>
              <a:rPr altLang="en-US" lang="zh-CN" sz="16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8．小车驾驶员凭派车单享受每公里0.12元的公里补助，随出差费用一并报销。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5D0BBF-AA00-4312-89BA-73A9CAD50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40714" y="1139769"/>
            <a:ext cx="4894943" cy="48949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B830ED-6499-494C-A253-AF52B0D2FA01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报销流程培训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6284A8E-746F-4B67-ACBD-CE244852CED1}"/>
              </a:ext>
            </a:extLst>
          </p:cNvPr>
          <p:cNvSpPr/>
          <p:nvPr/>
        </p:nvSpPr>
        <p:spPr>
          <a:xfrm>
            <a:off x="8738440" y="3009900"/>
            <a:ext cx="3453560" cy="3862614"/>
          </a:xfrm>
          <a:custGeom>
            <a:gdLst>
              <a:gd fmla="*/ 927246 w 7564233" name="connsiteX0"/>
              <a:gd fmla="*/ 914400 h 6858000" name="connsiteY0"/>
              <a:gd fmla="*/ 7564233 w 7564233" name="connsiteX1"/>
              <a:gd fmla="*/ 0 h 6858000" name="connsiteY1"/>
              <a:gd fmla="*/ 7564233 w 7564233" name="connsiteX2"/>
              <a:gd fmla="*/ 6858000 h 6858000" name="connsiteY2"/>
              <a:gd fmla="*/ 0 w 7564233" name="connsiteX3"/>
              <a:gd fmla="*/ 6858000 h 6858000" name="connsiteY3"/>
              <a:gd fmla="*/ 927246 w 7564233" name="connsiteX4"/>
              <a:gd fmla="*/ 9144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7564233">
                <a:moveTo>
                  <a:pt x="927246" y="914400"/>
                </a:moveTo>
                <a:cubicBezTo>
                  <a:pt x="2645812" y="-501570"/>
                  <a:pt x="5351904" y="304800"/>
                  <a:pt x="7564233" y="0"/>
                </a:cubicBezTo>
                <a:lnTo>
                  <a:pt x="7564233" y="6858000"/>
                </a:lnTo>
                <a:lnTo>
                  <a:pt x="0" y="6858000"/>
                </a:lnTo>
                <a:cubicBezTo>
                  <a:pt x="1097684" y="5235682"/>
                  <a:pt x="-800133" y="2664107"/>
                  <a:pt x="927246" y="9144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CA7A47-3AEF-4451-8993-210001F464B5}"/>
              </a:ext>
            </a:extLst>
          </p:cNvPr>
          <p:cNvSpPr/>
          <p:nvPr/>
        </p:nvSpPr>
        <p:spPr>
          <a:xfrm>
            <a:off x="1073053" y="674315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200">
                <a:cs typeface="+mn-ea"/>
                <a:sym typeface="+mn-lt"/>
              </a:rPr>
              <a:t>目录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A4C767-79A7-429E-8E84-391036DDC833}"/>
              </a:ext>
            </a:extLst>
          </p:cNvPr>
          <p:cNvSpPr/>
          <p:nvPr/>
        </p:nvSpPr>
        <p:spPr>
          <a:xfrm>
            <a:off x="0" y="866424"/>
            <a:ext cx="904240" cy="230855"/>
          </a:xfrm>
          <a:prstGeom prst="rect">
            <a:avLst/>
          </a:prstGeom>
          <a:solidFill>
            <a:srgbClr val="484848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046876B-882B-4FA9-A571-71DB09C0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920" y="1097279"/>
            <a:ext cx="4421505" cy="5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3333">
                <a:latin typeface="+mn-lt"/>
                <a:ea typeface="+mn-ea"/>
                <a:cs typeface="+mn-ea"/>
                <a:sym typeface="+mn-lt"/>
              </a:rPr>
              <a:t>一、费用报销管理办法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63F36F-829E-497C-A553-A252AB21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920" y="2536613"/>
            <a:ext cx="3997643" cy="5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3333">
                <a:latin typeface="+mn-lt"/>
                <a:ea typeface="+mn-ea"/>
                <a:cs typeface="+mn-ea"/>
                <a:sym typeface="+mn-lt"/>
              </a:rPr>
              <a:t>二、业务招待费报销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0C6F8DD-952F-40D8-8055-965EE5C5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920" y="3977460"/>
            <a:ext cx="3149917" cy="5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3333">
                <a:latin typeface="+mn-lt"/>
                <a:ea typeface="+mn-ea"/>
                <a:cs typeface="+mn-ea"/>
                <a:sym typeface="+mn-lt"/>
              </a:rPr>
              <a:t>三、差旅费报销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2BC629D-3E8C-461B-B22E-3D472A70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920" y="5377635"/>
            <a:ext cx="3573780" cy="59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3333">
                <a:latin typeface="+mn-lt"/>
                <a:ea typeface="+mn-ea"/>
                <a:cs typeface="+mn-ea"/>
                <a:sym typeface="+mn-lt"/>
              </a:rPr>
              <a:t>四、报销流程培训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D599B94-4DE0-4212-99EB-7C8E41AAA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120" y="1495776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val="3257305978"/>
      </p:ext>
    </p:extLst>
  </p:cSld>
  <p:clrMapOvr>
    <a:masterClrMapping/>
  </p:clrMapOvr>
  <mc:AlternateContent>
    <mc:Choice Requires="p14">
      <p:transition advClick="0" advTm="3000" p14:dur="1250" spd="slow">
        <p14:pan dir="u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20"/>
      <p:bldP grpId="0" spid="21"/>
      <p:bldP grpId="0" spid="22"/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B830ED-6499-494C-A253-AF52B0D2FA01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报销流程培训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2411" y="1177882"/>
            <a:ext cx="10058400" cy="502310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1B830ED-6499-494C-A253-AF52B0D2FA01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报销流程培训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11372" y="1177882"/>
            <a:ext cx="9156192" cy="537057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C1F5283-B469-43B0-8C64-8051EEEB8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93800"/>
          <a:stretch>
            <a:fillRect/>
          </a:stretch>
        </p:blipFill>
        <p:spPr>
          <a:xfrm>
            <a:off x="0" y="-20284"/>
            <a:ext cx="5313967" cy="68782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01BA90-66A5-40BF-9CE8-CC301F45E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3967" y="-11092"/>
            <a:ext cx="6878284" cy="6878284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1A08B71E-A6BE-4019-BA94-BF4CC8A8ED32}"/>
              </a:ext>
            </a:extLst>
          </p:cNvPr>
          <p:cNvSpPr/>
          <p:nvPr/>
        </p:nvSpPr>
        <p:spPr>
          <a:xfrm>
            <a:off x="8478033" y="1010126"/>
            <a:ext cx="1101045" cy="110104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254000" dir="135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20FCE6-1DCF-4AE7-BCA1-EC59F22941E8}"/>
              </a:ext>
            </a:extLst>
          </p:cNvPr>
          <p:cNvSpPr/>
          <p:nvPr/>
        </p:nvSpPr>
        <p:spPr>
          <a:xfrm>
            <a:off x="1282094" y="2137399"/>
            <a:ext cx="3992880" cy="2377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7500">
                <a:cs typeface="+mn-ea"/>
                <a:sym typeface="+mn-lt"/>
              </a:rPr>
              <a:t>演示完毕</a:t>
            </a:r>
          </a:p>
          <a:p>
            <a:r>
              <a:rPr altLang="en-US" lang="zh-CN" sz="7500">
                <a:cs typeface="+mn-ea"/>
                <a:sym typeface="+mn-lt"/>
              </a:rPr>
              <a:t>感谢观看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A9336B4-E58F-426E-AFF9-8CDBD6B3A0C8}"/>
              </a:ext>
            </a:extLst>
          </p:cNvPr>
          <p:cNvSpPr/>
          <p:nvPr/>
        </p:nvSpPr>
        <p:spPr>
          <a:xfrm>
            <a:off x="11025877" y="335645"/>
            <a:ext cx="378102" cy="3781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254000" dir="135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矩形 5">
            <a:extLst>
              <a:ext uri="{FF2B5EF4-FFF2-40B4-BE49-F238E27FC236}">
                <a16:creationId xmlns:a16="http://schemas.microsoft.com/office/drawing/2014/main" id="{8499A346-BB03-4CD0-9894-EB466947E3E1}"/>
              </a:ext>
            </a:extLst>
          </p:cNvPr>
          <p:cNvSpPr/>
          <p:nvPr/>
        </p:nvSpPr>
        <p:spPr>
          <a:xfrm rot="10800000">
            <a:off x="0" y="-20284"/>
            <a:ext cx="2901543" cy="1368763"/>
          </a:xfrm>
          <a:custGeom>
            <a:gdLst>
              <a:gd fmla="*/ 4595548 w 10053373" name="connsiteX0"/>
              <a:gd fmla="*/ 1367261 h 5325261" name="connsiteY0"/>
              <a:gd fmla="*/ 10053373 w 10053373" name="connsiteX1"/>
              <a:gd fmla="*/ 395711 h 5325261" name="connsiteY1"/>
              <a:gd fmla="*/ 10053373 w 10053373" name="connsiteX2"/>
              <a:gd fmla="*/ 5325261 h 5325261" name="connsiteY2"/>
              <a:gd fmla="*/ 23548 w 10053373" name="connsiteX3"/>
              <a:gd fmla="*/ 5325261 h 5325261" name="connsiteY3"/>
              <a:gd fmla="*/ 4595548 w 10053373" name="connsiteX4"/>
              <a:gd fmla="*/ 1367261 h 53252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325261" w="10053373">
                <a:moveTo>
                  <a:pt x="4595548" y="1367261"/>
                </a:moveTo>
                <a:cubicBezTo>
                  <a:pt x="4985179" y="-967801"/>
                  <a:pt x="8167423" y="395711"/>
                  <a:pt x="10053373" y="395711"/>
                </a:cubicBezTo>
                <a:lnTo>
                  <a:pt x="10053373" y="5325261"/>
                </a:lnTo>
                <a:lnTo>
                  <a:pt x="23548" y="5325261"/>
                </a:lnTo>
                <a:cubicBezTo>
                  <a:pt x="-376502" y="2710528"/>
                  <a:pt x="4450989" y="4358963"/>
                  <a:pt x="4595548" y="13672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algn="br" blurRad="254000" dir="135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E98400-068C-4250-8056-1310CBD0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426" y="5986912"/>
            <a:ext cx="7345680" cy="52684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defTabSz="870875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857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Financial reimbursement process training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04C20B4-0B78-402E-B671-3D5DB5D00955}"/>
              </a:ext>
            </a:extLst>
          </p:cNvPr>
          <p:cNvSpPr txBox="1"/>
          <p:nvPr/>
        </p:nvSpPr>
        <p:spPr>
          <a:xfrm>
            <a:off x="1282094" y="1508810"/>
            <a:ext cx="350176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lvl="0">
              <a:defRPr/>
            </a:pPr>
            <a:r>
              <a:rPr altLang="zh-CN" b="1" lang="en-US" sz="4000">
                <a:cs typeface="+mn-ea"/>
                <a:sym typeface="+mn-lt"/>
              </a:rPr>
              <a:t>BUISNESS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927AC2A-661B-41F5-9DE2-41E6F7C62380}"/>
              </a:ext>
            </a:extLst>
          </p:cNvPr>
          <p:cNvSpPr txBox="1"/>
          <p:nvPr/>
        </p:nvSpPr>
        <p:spPr>
          <a:xfrm>
            <a:off x="1282095" y="4992977"/>
            <a:ext cx="4337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汇报人：优页PPT     汇报时间：20XX年</a:t>
            </a:r>
          </a:p>
        </p:txBody>
      </p:sp>
    </p:spTree>
    <p:extLst>
      <p:ext uri="{BB962C8B-B14F-4D97-AF65-F5344CB8AC3E}">
        <p14:creationId val="3194949186"/>
      </p:ext>
    </p:extLst>
  </p:cSld>
  <p:clrMapOvr>
    <a:masterClrMapping/>
  </p:clrMapOvr>
  <mc:AlternateContent>
    <mc:Choice Requires="p14">
      <p:transition advClick="0" advTm="9000" p14:dur="1250" spd="slow">
        <p14:ferris dir="l"/>
      </p:transition>
    </mc:Choice>
    <mc:Fallback>
      <p:transition advClick="0"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21"/>
      <p:bldP grpId="0" spid="22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D904AD6A-8D1A-4537-978F-4274B07E6240}"/>
              </a:ext>
            </a:extLst>
          </p:cNvPr>
          <p:cNvSpPr/>
          <p:nvPr/>
        </p:nvSpPr>
        <p:spPr>
          <a:xfrm rot="10800000">
            <a:off x="6158440" y="-3927017"/>
            <a:ext cx="8781742" cy="90033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8BA413E-6DC8-4EBC-BAB3-1B0229E627FC}"/>
              </a:ext>
            </a:extLst>
          </p:cNvPr>
          <p:cNvSpPr/>
          <p:nvPr/>
        </p:nvSpPr>
        <p:spPr>
          <a:xfrm rot="10800000">
            <a:off x="-796902" y="-733381"/>
            <a:ext cx="1482362" cy="15780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80DEF01-8395-4CAD-B88F-01161F55D68C}"/>
              </a:ext>
            </a:extLst>
          </p:cNvPr>
          <p:cNvSpPr/>
          <p:nvPr/>
        </p:nvSpPr>
        <p:spPr>
          <a:xfrm rot="10800000">
            <a:off x="330967" y="2026396"/>
            <a:ext cx="5834993" cy="62114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BE6A43-A330-4CCF-8F48-6F11479832DD}"/>
              </a:ext>
            </a:extLst>
          </p:cNvPr>
          <p:cNvGrpSpPr/>
          <p:nvPr/>
        </p:nvGrpSpPr>
        <p:grpSpPr>
          <a:xfrm>
            <a:off x="696029" y="3540737"/>
            <a:ext cx="5182410" cy="1542730"/>
            <a:chOff x="-687534" y="2561158"/>
            <a:chExt cx="5182410" cy="1542730"/>
          </a:xfrm>
          <a:solidFill>
            <a:srgbClr val="FFC000"/>
          </a:solidFill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71E0E09-EA2E-4F20-BBA0-890BD4188152}"/>
                </a:ext>
              </a:extLst>
            </p:cNvPr>
            <p:cNvSpPr txBox="1"/>
            <p:nvPr/>
          </p:nvSpPr>
          <p:spPr>
            <a:xfrm>
              <a:off x="-687534" y="2561159"/>
              <a:ext cx="5104867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800">
                  <a:cs typeface="+mn-ea"/>
                  <a:sym typeface="+mn-lt"/>
                </a:rPr>
                <a:t>费用报销管理办法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37C361E-2762-4DD5-B53B-71616E41A7B4}"/>
                </a:ext>
              </a:extLst>
            </p:cNvPr>
            <p:cNvSpPr/>
            <p:nvPr/>
          </p:nvSpPr>
          <p:spPr>
            <a:xfrm>
              <a:off x="-174868" y="3392155"/>
              <a:ext cx="4669744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商业一词被引申至政治和经济领域，其涵义演变为泛指统领性的、全局性的、左右胜败的谋略、方案和对策。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98B001-1491-4FD3-9BD5-C6ED99D681EC}"/>
              </a:ext>
            </a:extLst>
          </p:cNvPr>
          <p:cNvSpPr/>
          <p:nvPr/>
        </p:nvSpPr>
        <p:spPr>
          <a:xfrm rot="10800000">
            <a:off x="5373812" y="-4509396"/>
            <a:ext cx="10108632" cy="10363744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1DAAD9-89DE-4439-9585-B20C607BF527}"/>
              </a:ext>
            </a:extLst>
          </p:cNvPr>
          <p:cNvSpPr txBox="1"/>
          <p:nvPr/>
        </p:nvSpPr>
        <p:spPr>
          <a:xfrm>
            <a:off x="8036329" y="1872804"/>
            <a:ext cx="2946974" cy="184404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7500">
                <a:gradFill>
                  <a:gsLst>
                    <a:gs pos="60000">
                      <a:srgbClr val="C92E40"/>
                    </a:gs>
                    <a:gs pos="100000">
                      <a:srgbClr val="8F124D"/>
                    </a:gs>
                    <a:gs pos="85000">
                      <a:srgbClr val="A61D48"/>
                    </a:gs>
                    <a:gs pos="0">
                      <a:srgbClr val="F14237"/>
                    </a:gs>
                  </a:gsLst>
                  <a:lin ang="36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</a:defRPr>
            </a:lvl1pPr>
          </a:lstStyle>
          <a:p>
            <a:r>
              <a:rPr altLang="zh-CN" lang="en-US" sz="115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3319BDE-5757-43BA-851A-D3A09DAEA3F7}"/>
              </a:ext>
            </a:extLst>
          </p:cNvPr>
          <p:cNvSpPr/>
          <p:nvPr/>
        </p:nvSpPr>
        <p:spPr>
          <a:xfrm>
            <a:off x="3871853" y="1726172"/>
            <a:ext cx="293263" cy="2932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2B204047-68D7-4EC2-8B42-4C454DDC83F3}"/>
              </a:ext>
            </a:extLst>
          </p:cNvPr>
          <p:cNvSpPr/>
          <p:nvPr/>
        </p:nvSpPr>
        <p:spPr>
          <a:xfrm>
            <a:off x="1304027" y="5854123"/>
            <a:ext cx="378102" cy="3781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77AE276-E5BC-4C0B-B91C-D7A38E5A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4343401" y="738733"/>
            <a:ext cx="2725029" cy="2725029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452F23F-E280-4A53-8FE6-EDAB8E41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9913900" y="341935"/>
            <a:ext cx="1947134" cy="1947134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val="939893019"/>
      </p:ext>
    </p:extLst>
  </p:cSld>
  <p:clrMapOvr>
    <a:masterClrMapping/>
  </p:clrMapOvr>
  <mc:AlternateContent>
    <mc:Choice Requires="p14">
      <p:transition advClick="0" advTm="3000" p14:dur="2000" spd="slow">
        <p14:ferris dir="l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20"/>
      <p:bldP grpId="0" spid="7"/>
      <p:bldP grpId="0" spid="24"/>
      <p:bldP grpId="0" spid="2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964281" y="1198701"/>
            <a:ext cx="236244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4000">
                <a:solidFill>
                  <a:schemeClr val="accent1"/>
                </a:solidFill>
                <a:cs typeface="+mn-ea"/>
                <a:sym typeface="+mn-lt"/>
              </a:rPr>
              <a:t>基本原则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75EF5A-6CED-480B-A1C4-93D48E124C5B}"/>
              </a:ext>
            </a:extLst>
          </p:cNvPr>
          <p:cNvSpPr/>
          <p:nvPr/>
        </p:nvSpPr>
        <p:spPr>
          <a:xfrm>
            <a:off x="1468104" y="2189231"/>
            <a:ext cx="1743392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cs typeface="+mn-ea"/>
                <a:sym typeface="+mn-lt"/>
              </a:rPr>
              <a:t>1.责任明确原则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CE479B8-0E8D-4F60-93E8-B8DDC55E6BB2}"/>
              </a:ext>
            </a:extLst>
          </p:cNvPr>
          <p:cNvSpPr/>
          <p:nvPr/>
        </p:nvSpPr>
        <p:spPr>
          <a:xfrm>
            <a:off x="1468104" y="2943607"/>
            <a:ext cx="1743392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cs typeface="+mn-ea"/>
                <a:sym typeface="+mn-lt"/>
              </a:rPr>
              <a:t>2.费用划分原则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4F9E27F-9644-493B-95B9-88D924E82DFE}"/>
              </a:ext>
            </a:extLst>
          </p:cNvPr>
          <p:cNvSpPr/>
          <p:nvPr/>
        </p:nvSpPr>
        <p:spPr>
          <a:xfrm>
            <a:off x="1468104" y="3709450"/>
            <a:ext cx="1743392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cs typeface="+mn-ea"/>
                <a:sym typeface="+mn-lt"/>
              </a:rPr>
              <a:t>3.费用清晰原则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4EC81C8-922E-4772-8FA0-99610F953AB4}"/>
              </a:ext>
            </a:extLst>
          </p:cNvPr>
          <p:cNvSpPr/>
          <p:nvPr/>
        </p:nvSpPr>
        <p:spPr>
          <a:xfrm>
            <a:off x="1470337" y="4438473"/>
            <a:ext cx="2200592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cs typeface="+mn-ea"/>
                <a:sym typeface="+mn-lt"/>
              </a:rPr>
              <a:t>4.及时报支入帐原则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29463A-70E6-4BF8-80F9-C8DB60B782C6}"/>
              </a:ext>
            </a:extLst>
          </p:cNvPr>
          <p:cNvSpPr/>
          <p:nvPr/>
        </p:nvSpPr>
        <p:spPr>
          <a:xfrm>
            <a:off x="1466501" y="5233965"/>
            <a:ext cx="1743392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>
                <a:cs typeface="+mn-ea"/>
                <a:sym typeface="+mn-lt"/>
              </a:rPr>
              <a:t>5.费用申请原则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EE2D5E8-8F0C-4A85-B397-3DD65A4C44CF}"/>
              </a:ext>
            </a:extLst>
          </p:cNvPr>
          <p:cNvSpPr/>
          <p:nvPr/>
        </p:nvSpPr>
        <p:spPr>
          <a:xfrm>
            <a:off x="4964281" y="2075385"/>
            <a:ext cx="604335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accent1"/>
                </a:solidFill>
                <a:cs typeface="+mn-ea"/>
                <a:sym typeface="+mn-lt"/>
              </a:rPr>
              <a:t>以上事项支出低于2万元必须经领导审批，超过20000元报经理办公会议研究决定。未经审批的费用一律不得报销。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3CE15A-CF06-42A2-8AC7-59F65699C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4137"/>
          <a:stretch>
            <a:fillRect/>
          </a:stretch>
        </p:blipFill>
        <p:spPr>
          <a:xfrm>
            <a:off x="5059870" y="3089694"/>
            <a:ext cx="5852172" cy="25696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E98BF1B-401C-48F9-9AE2-A24E6C489EE7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费用报销管理办法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advClick="0" advTm="3000" p14:dur="1250" spd="slow">
        <p14:pan dir="u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14"/>
      <p:bldP grpId="0" spid="15"/>
      <p:bldP grpId="0" spid="16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760243" y="4887765"/>
            <a:ext cx="5159548" cy="6270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indent="0" marL="0">
              <a:buNone/>
            </a:pPr>
            <a:r>
              <a:rPr altLang="en-US" lang="zh-CN" sz="1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3．严格控制陪客人数，原则上陪客人数不得超过客人数。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CD9556-11BE-46EC-A993-DE30C7CC4D61}"/>
              </a:ext>
            </a:extLst>
          </p:cNvPr>
          <p:cNvSpPr/>
          <p:nvPr/>
        </p:nvSpPr>
        <p:spPr>
          <a:xfrm>
            <a:off x="5760243" y="1276127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招待标准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ED7BF3-7D6F-4FE7-86CD-804696A6A48C}"/>
              </a:ext>
            </a:extLst>
          </p:cNvPr>
          <p:cNvSpPr/>
          <p:nvPr/>
        </p:nvSpPr>
        <p:spPr>
          <a:xfrm>
            <a:off x="1833562" y="2014283"/>
            <a:ext cx="345281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1．严格执行招待标准，每次招待费用不得超过申请单审批的金额，凡超出部分由经办人员和陪同人员自行支付。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42D603-126E-4DC5-ADEC-070D268A637B}"/>
              </a:ext>
            </a:extLst>
          </p:cNvPr>
          <p:cNvSpPr/>
          <p:nvPr/>
        </p:nvSpPr>
        <p:spPr>
          <a:xfrm>
            <a:off x="1833562" y="3760439"/>
            <a:ext cx="345281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2．招待标准：省及市级领导人均控制在120—150元内；市相关部门和业务单位高管人员人均控制在100—120元内；区、乡镇和一般业务单位人员人均控制在60—100元内。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73E2A1-A23B-458D-8F17-FF5A81A75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1819003"/>
            <a:ext cx="4573657" cy="30491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98BF1B-401C-48F9-9AE2-A24E6C489EE7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费用报销管理办法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advClick="0" advTm="3000" p14:dur="1250" spd="slow">
        <p14:pan dir="u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246416" y="1881634"/>
            <a:ext cx="2814955" cy="3506945"/>
            <a:chOff x="1246416" y="1881634"/>
            <a:chExt cx="2814955" cy="3506945"/>
          </a:xfrm>
        </p:grpSpPr>
        <p:sp>
          <p:nvSpPr>
            <p:cNvPr id="37" name="文本框 36"/>
            <p:cNvSpPr txBox="1"/>
            <p:nvPr/>
          </p:nvSpPr>
          <p:spPr>
            <a:xfrm>
              <a:off x="1246416" y="1881634"/>
              <a:ext cx="281495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cs typeface="+mn-ea"/>
                  <a:sym typeface="+mn-lt"/>
                </a:rPr>
                <a:t>员工出差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00391" y="3635787"/>
              <a:ext cx="158858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cs typeface="+mn-ea"/>
                  <a:sym typeface="+mn-lt"/>
                </a:rPr>
                <a:t>外出参加</a:t>
              </a:r>
            </a:p>
            <a:p>
              <a:r>
                <a:rPr altLang="en-US" lang="zh-CN" sz="2000">
                  <a:cs typeface="+mn-ea"/>
                  <a:sym typeface="+mn-lt"/>
                </a:rPr>
                <a:t>会议及培训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46416" y="2603612"/>
              <a:ext cx="2277110" cy="3962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cs typeface="+mn-ea"/>
                  <a:sym typeface="+mn-lt"/>
                </a:rPr>
                <a:t>出差申请单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300392" y="4680693"/>
              <a:ext cx="2049148" cy="7010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cs typeface="+mn-ea"/>
                  <a:sym typeface="+mn-lt"/>
                </a:rPr>
                <a:t>培训、会议</a:t>
              </a:r>
            </a:p>
            <a:p>
              <a:r>
                <a:rPr altLang="en-US" lang="zh-CN" sz="2000">
                  <a:cs typeface="+mn-ea"/>
                  <a:sym typeface="+mn-lt"/>
                </a:rPr>
                <a:t>申请表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47322" y="1881634"/>
            <a:ext cx="3047539" cy="3677086"/>
            <a:chOff x="8447322" y="1881634"/>
            <a:chExt cx="3047539" cy="3677086"/>
          </a:xfrm>
        </p:grpSpPr>
        <p:sp>
          <p:nvSpPr>
            <p:cNvPr id="38" name="文本框 37"/>
            <p:cNvSpPr txBox="1"/>
            <p:nvPr/>
          </p:nvSpPr>
          <p:spPr>
            <a:xfrm>
              <a:off x="8447324" y="1881634"/>
              <a:ext cx="281495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000">
                  <a:cs typeface="+mn-ea"/>
                  <a:sym typeface="+mn-lt"/>
                </a:rPr>
                <a:t>   业务招待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8478" y="3989730"/>
              <a:ext cx="201641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cs typeface="+mn-ea"/>
                  <a:sym typeface="+mn-lt"/>
                </a:rPr>
                <a:t>办公物品采购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447324" y="2916259"/>
              <a:ext cx="1994535" cy="3962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lang="en-US" sz="2000">
                  <a:cs typeface="+mn-ea"/>
                  <a:sym typeface="+mn-lt"/>
                </a:rPr>
                <a:t>   招待申请单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668478" y="4850834"/>
              <a:ext cx="2826385" cy="7010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r>
                <a:rPr altLang="zh-CN" lang="en-US" sz="2000">
                  <a:cs typeface="+mn-ea"/>
                  <a:sym typeface="+mn-lt"/>
                </a:rPr>
                <a:t> 购买办公用品</a:t>
              </a:r>
            </a:p>
            <a:p>
              <a:r>
                <a:rPr altLang="zh-CN" lang="en-US" sz="2000">
                  <a:cs typeface="+mn-ea"/>
                  <a:sym typeface="+mn-lt"/>
                </a:rPr>
                <a:t>申请单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20FCC03-B0BD-4D94-9F18-5F7F370B5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6451" y="1762261"/>
            <a:ext cx="5620578" cy="37470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E98BF1B-401C-48F9-9AE2-A24E6C489EE7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费用报销管理办法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advClick="0" advTm="3000" p14:dur="1250" spd="slow">
        <p14:pan dir="u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6E4E66F-0EF6-446E-8BF3-34D2D252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0797" y="3239537"/>
            <a:ext cx="3553146" cy="25375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03A087-4036-4205-981A-E5CDEF7D1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0797" y="1192076"/>
            <a:ext cx="3553146" cy="2537552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016230" y="2108061"/>
            <a:ext cx="5869485" cy="82169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indent="0" marL="0">
              <a:buNone/>
            </a:pPr>
            <a:r>
              <a:rPr altLang="en-US" lang="zh-CN" sz="20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公司上级主管部门检查指导工作、业务单位来公司洽谈业务、沟通交流及与关联单位的业务往来等。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606971" y="4058331"/>
            <a:ext cx="6688001" cy="1423489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</a:lvl9pPr>
          </a:lstStyle>
          <a:p>
            <a:pPr indent="0" marL="0">
              <a:buNone/>
            </a:pPr>
            <a:r>
              <a:rPr altLang="en-US" lang="zh-CN" sz="20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1．财务部门负责根据公司业务量制定招待费预算，纳入年终考核，每月底通过分析预算完成情况来进行监督和控制。</a:t>
            </a:r>
          </a:p>
          <a:p>
            <a:pPr indent="0" marL="0">
              <a:buNone/>
            </a:pPr>
            <a:r>
              <a:rPr altLang="en-US" lang="zh-CN" sz="20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2．原则上由办公室统一负责市内业务招待的安排管理工作。</a:t>
            </a:r>
          </a:p>
          <a:p>
            <a:pPr indent="0" marL="0">
              <a:buNone/>
            </a:pPr>
            <a:r>
              <a:rPr altLang="en-US" lang="zh-CN" sz="20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3．对于超预算标准的业务招待费，财务部门不予报销。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96FCDF-80AD-4DED-8B52-99183A493869}"/>
              </a:ext>
            </a:extLst>
          </p:cNvPr>
          <p:cNvSpPr/>
          <p:nvPr/>
        </p:nvSpPr>
        <p:spPr>
          <a:xfrm>
            <a:off x="2694678" y="2288074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招待范围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4A1C93-2B99-45F2-A870-F56B1881AAAE}"/>
              </a:ext>
            </a:extLst>
          </p:cNvPr>
          <p:cNvSpPr/>
          <p:nvPr/>
        </p:nvSpPr>
        <p:spPr>
          <a:xfrm>
            <a:off x="2694678" y="4399821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rPr>
              <a:t>招待管理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98BF1B-401C-48F9-9AE2-A24E6C489EE7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费用报销管理办法</a:t>
            </a:r>
          </a:p>
        </p:txBody>
      </p:sp>
    </p:spTree>
    <p:custDataLst>
      <p:tags r:id="rId6"/>
    </p:custDataLst>
  </p:cSld>
  <p:clrMapOvr>
    <a:masterClrMapping/>
  </p:clrMapOvr>
  <mc:AlternateContent>
    <mc:Choice Requires="p14">
      <p:transition advTm="3000" p14:dur="1250" spd="slow">
        <p14:pan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  <p:bldP grpId="0" spid="5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>
            <a:extLst>
              <a:ext uri="{FF2B5EF4-FFF2-40B4-BE49-F238E27FC236}">
                <a16:creationId xmlns:a16="http://schemas.microsoft.com/office/drawing/2014/main" id="{D904AD6A-8D1A-4537-978F-4274B07E6240}"/>
              </a:ext>
            </a:extLst>
          </p:cNvPr>
          <p:cNvSpPr/>
          <p:nvPr/>
        </p:nvSpPr>
        <p:spPr>
          <a:xfrm rot="10800000">
            <a:off x="6158440" y="-3927017"/>
            <a:ext cx="8781742" cy="90033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8BA413E-6DC8-4EBC-BAB3-1B0229E627FC}"/>
              </a:ext>
            </a:extLst>
          </p:cNvPr>
          <p:cNvSpPr/>
          <p:nvPr/>
        </p:nvSpPr>
        <p:spPr>
          <a:xfrm rot="10800000">
            <a:off x="-796902" y="-733381"/>
            <a:ext cx="1482362" cy="15780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80DEF01-8395-4CAD-B88F-01161F55D68C}"/>
              </a:ext>
            </a:extLst>
          </p:cNvPr>
          <p:cNvSpPr/>
          <p:nvPr/>
        </p:nvSpPr>
        <p:spPr>
          <a:xfrm rot="10800000">
            <a:off x="330967" y="2026396"/>
            <a:ext cx="5834993" cy="62114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BE6A43-A330-4CCF-8F48-6F11479832DD}"/>
              </a:ext>
            </a:extLst>
          </p:cNvPr>
          <p:cNvGrpSpPr/>
          <p:nvPr/>
        </p:nvGrpSpPr>
        <p:grpSpPr>
          <a:xfrm>
            <a:off x="1208695" y="3540737"/>
            <a:ext cx="4669744" cy="1542730"/>
            <a:chOff x="-174868" y="2561158"/>
            <a:chExt cx="4669744" cy="1542730"/>
          </a:xfrm>
          <a:solidFill>
            <a:srgbClr val="FFC000"/>
          </a:solidFill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71E0E09-EA2E-4F20-BBA0-890BD4188152}"/>
                </a:ext>
              </a:extLst>
            </p:cNvPr>
            <p:cNvSpPr txBox="1"/>
            <p:nvPr/>
          </p:nvSpPr>
          <p:spPr>
            <a:xfrm>
              <a:off x="-174867" y="2561159"/>
              <a:ext cx="466974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800">
                  <a:cs typeface="+mn-ea"/>
                  <a:sym typeface="+mn-lt"/>
                </a:rPr>
                <a:t>业务招待费报销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37C361E-2762-4DD5-B53B-71616E41A7B4}"/>
                </a:ext>
              </a:extLst>
            </p:cNvPr>
            <p:cNvSpPr/>
            <p:nvPr/>
          </p:nvSpPr>
          <p:spPr>
            <a:xfrm>
              <a:off x="-174868" y="3392155"/>
              <a:ext cx="4669744" cy="731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cs typeface="+mn-ea"/>
                  <a:sym typeface="+mn-lt"/>
                </a:rPr>
                <a:t>商业一词被引申至政治和经济领域，其涵义演变为泛指统领性的、全局性的、左右胜败的谋略、方案和对策。</a:t>
              </a: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9598B001-1491-4FD3-9BD5-C6ED99D681EC}"/>
              </a:ext>
            </a:extLst>
          </p:cNvPr>
          <p:cNvSpPr/>
          <p:nvPr/>
        </p:nvSpPr>
        <p:spPr>
          <a:xfrm rot="10800000">
            <a:off x="5373812" y="-4509396"/>
            <a:ext cx="10108632" cy="10363744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outerShdw algn="br" blurRad="609600" dir="2154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altLang="zh-CN" lang="en-US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1DAAD9-89DE-4439-9585-B20C607BF527}"/>
              </a:ext>
            </a:extLst>
          </p:cNvPr>
          <p:cNvSpPr txBox="1"/>
          <p:nvPr/>
        </p:nvSpPr>
        <p:spPr>
          <a:xfrm>
            <a:off x="8036329" y="1872804"/>
            <a:ext cx="2946974" cy="184404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7500">
                <a:gradFill>
                  <a:gsLst>
                    <a:gs pos="60000">
                      <a:srgbClr val="C92E40"/>
                    </a:gs>
                    <a:gs pos="100000">
                      <a:srgbClr val="8F124D"/>
                    </a:gs>
                    <a:gs pos="85000">
                      <a:srgbClr val="A61D48"/>
                    </a:gs>
                    <a:gs pos="0">
                      <a:srgbClr val="F14237"/>
                    </a:gs>
                  </a:gsLst>
                  <a:lin ang="3600000" scaled="0"/>
                </a:gradFill>
                <a:latin charset="-122" panose="020b0800000000000000" pitchFamily="34" typeface="思源黑体 CN Bold"/>
                <a:ea charset="-122" panose="020b0800000000000000" pitchFamily="34" typeface="思源黑体 CN Bold"/>
              </a:defRPr>
            </a:lvl1pPr>
          </a:lstStyle>
          <a:p>
            <a:r>
              <a:rPr altLang="zh-CN" lang="en-US" sz="115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3319BDE-5757-43BA-851A-D3A09DAEA3F7}"/>
              </a:ext>
            </a:extLst>
          </p:cNvPr>
          <p:cNvSpPr/>
          <p:nvPr/>
        </p:nvSpPr>
        <p:spPr>
          <a:xfrm>
            <a:off x="3871853" y="1726172"/>
            <a:ext cx="293263" cy="29326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2B204047-68D7-4EC2-8B42-4C454DDC83F3}"/>
              </a:ext>
            </a:extLst>
          </p:cNvPr>
          <p:cNvSpPr/>
          <p:nvPr/>
        </p:nvSpPr>
        <p:spPr>
          <a:xfrm>
            <a:off x="1304027" y="5854123"/>
            <a:ext cx="378102" cy="3781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algn="br" blurRad="609600" dir="13500000" dist="152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1660ED0-16D8-48B0-A031-015D6408B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4343401" y="738733"/>
            <a:ext cx="2725029" cy="2725029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39004A-97F5-471F-B68C-D234A353E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739" l="10200" r="7279" t="8739"/>
          <a:stretch>
            <a:fillRect/>
          </a:stretch>
        </p:blipFill>
        <p:spPr>
          <a:xfrm>
            <a:off x="9857643" y="2761285"/>
            <a:ext cx="1947134" cy="1947134"/>
          </a:xfrm>
          <a:custGeom>
            <a:gdLst>
              <a:gd fmla="*/ 1854991 w 3709982" name="connsiteX0"/>
              <a:gd fmla="*/ 0 h 3709982" name="connsiteY0"/>
              <a:gd fmla="*/ 3709982 w 3709982" name="connsiteX1"/>
              <a:gd fmla="*/ 1854991 h 3709982" name="connsiteY1"/>
              <a:gd fmla="*/ 1854991 w 3709982" name="connsiteX2"/>
              <a:gd fmla="*/ 3709982 h 3709982" name="connsiteY2"/>
              <a:gd fmla="*/ 0 w 3709982" name="connsiteX3"/>
              <a:gd fmla="*/ 1854991 h 3709982" name="connsiteY3"/>
              <a:gd fmla="*/ 1854991 w 3709982" name="connsiteX4"/>
              <a:gd fmla="*/ 0 h 37099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9981" w="3709981">
                <a:moveTo>
                  <a:pt x="1854991" y="0"/>
                </a:moveTo>
                <a:cubicBezTo>
                  <a:pt x="2879474" y="0"/>
                  <a:pt x="3709982" y="830508"/>
                  <a:pt x="3709982" y="1854991"/>
                </a:cubicBezTo>
                <a:cubicBezTo>
                  <a:pt x="3709982" y="2879474"/>
                  <a:pt x="2879474" y="3709982"/>
                  <a:pt x="1854991" y="3709982"/>
                </a:cubicBezTo>
                <a:cubicBezTo>
                  <a:pt x="830508" y="3709982"/>
                  <a:pt x="0" y="2879474"/>
                  <a:pt x="0" y="1854991"/>
                </a:cubicBezTo>
                <a:cubicBezTo>
                  <a:pt x="0" y="830508"/>
                  <a:pt x="830508" y="0"/>
                  <a:pt x="1854991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val="252247012"/>
      </p:ext>
    </p:extLst>
  </p:cSld>
  <p:clrMapOvr>
    <a:masterClrMapping/>
  </p:clrMapOvr>
  <mc:AlternateContent>
    <mc:Choice Requires="p14">
      <p:transition advClick="0" advTm="3000" p14:dur="2000" spd="slow">
        <p14:ferris dir="l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20"/>
      <p:bldP grpId="0" spid="7"/>
      <p:bldP grpId="0" spid="24"/>
      <p:bldP grpId="0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6912544" y="1748890"/>
            <a:ext cx="4087495" cy="4196705"/>
            <a:chOff x="7101418" y="1781683"/>
            <a:chExt cx="4087495" cy="4196705"/>
          </a:xfrm>
        </p:grpSpPr>
        <p:sp>
          <p:nvSpPr>
            <p:cNvPr id="7" name="文本框 6"/>
            <p:cNvSpPr txBox="1"/>
            <p:nvPr/>
          </p:nvSpPr>
          <p:spPr>
            <a:xfrm>
              <a:off x="7101417" y="1781683"/>
              <a:ext cx="408749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对所办理经济业务的真实性、正确性，对所填写的各类报销凭证的真实性、准确性、完整性负责。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01417" y="3018028"/>
              <a:ext cx="40449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部门负责人。对所审核业务的真实性、合理性负直接责任。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101417" y="4173087"/>
              <a:ext cx="380492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财务人员。对费用报销的合法性、合规性、金额的准确性负直接责任。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01417" y="5333227"/>
              <a:ext cx="380492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cs typeface="+mn-ea"/>
                  <a:sym typeface="+mn-lt"/>
                </a:rPr>
                <a:t>总经理或副总。对费用报销的合法性、合理性负责。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BA3E91E-C0F6-46A6-84BB-8A0C966EDBDE}"/>
              </a:ext>
            </a:extLst>
          </p:cNvPr>
          <p:cNvSpPr/>
          <p:nvPr/>
        </p:nvSpPr>
        <p:spPr>
          <a:xfrm>
            <a:off x="1970741" y="3389459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400">
                <a:cs typeface="+mn-ea"/>
                <a:sym typeface="+mn-lt"/>
              </a:rPr>
              <a:t>责任人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33402" y="2137867"/>
            <a:ext cx="723275" cy="3537897"/>
            <a:chOff x="5533402" y="2137867"/>
            <a:chExt cx="723275" cy="35378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6DF50B8-1646-4D80-BE76-6EFBF24A16A2}"/>
                </a:ext>
              </a:extLst>
            </p:cNvPr>
            <p:cNvSpPr/>
            <p:nvPr/>
          </p:nvSpPr>
          <p:spPr>
            <a:xfrm>
              <a:off x="5536900" y="2137867"/>
              <a:ext cx="716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业务</a:t>
              </a:r>
            </a:p>
            <a:p>
              <a:pPr algn="ctr"/>
              <a:r>
                <a:rPr altLang="en-US" lang="zh-CN" sz="1400">
                  <a:cs typeface="+mn-ea"/>
                  <a:sym typeface="+mn-lt"/>
                </a:rPr>
                <a:t>经办人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287089C-46E5-4FBA-96C3-2CC1B569C26D}"/>
                </a:ext>
              </a:extLst>
            </p:cNvPr>
            <p:cNvSpPr/>
            <p:nvPr/>
          </p:nvSpPr>
          <p:spPr>
            <a:xfrm>
              <a:off x="5536900" y="3141553"/>
              <a:ext cx="716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业务</a:t>
              </a:r>
            </a:p>
            <a:p>
              <a:pPr algn="ctr"/>
              <a:r>
                <a:rPr altLang="en-US" lang="zh-CN" sz="1400">
                  <a:cs typeface="+mn-ea"/>
                  <a:sym typeface="+mn-lt"/>
                </a:rPr>
                <a:t>审核人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C5B3280-30FC-487F-B123-1124D0183348}"/>
                </a:ext>
              </a:extLst>
            </p:cNvPr>
            <p:cNvSpPr/>
            <p:nvPr/>
          </p:nvSpPr>
          <p:spPr>
            <a:xfrm>
              <a:off x="5536900" y="4176120"/>
              <a:ext cx="716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400">
                  <a:cs typeface="+mn-ea"/>
                  <a:sym typeface="+mn-lt"/>
                </a:rPr>
                <a:t>财务</a:t>
              </a:r>
            </a:p>
            <a:p>
              <a:pPr algn="ctr"/>
              <a:r>
                <a:rPr altLang="zh-CN" lang="en-US" sz="1400">
                  <a:cs typeface="+mn-ea"/>
                  <a:sym typeface="+mn-lt"/>
                </a:rPr>
                <a:t>审核人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F0CFB91-8315-4D47-A440-71B78FE80064}"/>
                </a:ext>
              </a:extLst>
            </p:cNvPr>
            <p:cNvSpPr/>
            <p:nvPr/>
          </p:nvSpPr>
          <p:spPr>
            <a:xfrm>
              <a:off x="5536900" y="5367987"/>
              <a:ext cx="7162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400">
                  <a:cs typeface="+mn-ea"/>
                  <a:sym typeface="+mn-lt"/>
                </a:rPr>
                <a:t>审批人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9916" y="2399477"/>
            <a:ext cx="1560674" cy="2674486"/>
            <a:chOff x="3589916" y="2399477"/>
            <a:chExt cx="1560674" cy="2674486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05F64802-4B1A-4463-A13A-CC8E7B1BA9D5}"/>
                </a:ext>
              </a:extLst>
            </p:cNvPr>
            <p:cNvCxnSpPr/>
            <p:nvPr/>
          </p:nvCxnSpPr>
          <p:spPr>
            <a:xfrm flipV="1">
              <a:off x="3802156" y="2399477"/>
              <a:ext cx="1224940" cy="454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6FB7F586-4326-4AA4-B74B-2F84F48F08D3}"/>
                </a:ext>
              </a:extLst>
            </p:cNvPr>
            <p:cNvCxnSpPr/>
            <p:nvPr/>
          </p:nvCxnSpPr>
          <p:spPr>
            <a:xfrm>
              <a:off x="3818783" y="3389459"/>
              <a:ext cx="1331807" cy="137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340A8588-CD28-4949-BA73-B47037FB3FDC}"/>
                </a:ext>
              </a:extLst>
            </p:cNvPr>
            <p:cNvCxnSpPr/>
            <p:nvPr/>
          </p:nvCxnSpPr>
          <p:spPr>
            <a:xfrm>
              <a:off x="3802156" y="3914919"/>
              <a:ext cx="1276204" cy="3376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2BF11E-6A70-4FF0-A96E-EF24F371CB96}"/>
                </a:ext>
              </a:extLst>
            </p:cNvPr>
            <p:cNvCxnSpPr/>
            <p:nvPr/>
          </p:nvCxnSpPr>
          <p:spPr>
            <a:xfrm>
              <a:off x="3589916" y="4475962"/>
              <a:ext cx="1287619" cy="598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3B843A9-84A0-4AB4-ABC2-9DE8BA41B8EA}"/>
              </a:ext>
            </a:extLst>
          </p:cNvPr>
          <p:cNvSpPr txBox="1"/>
          <p:nvPr/>
        </p:nvSpPr>
        <p:spPr>
          <a:xfrm>
            <a:off x="734129" y="654662"/>
            <a:ext cx="510486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latin charset="-122" panose="02000000000000000000" pitchFamily="2" typeface="字魂35号-经典雅黑"/>
                <a:ea charset="-122" panose="02000000000000000000" pitchFamily="2" typeface="字魂35号-经典雅黑"/>
                <a:sym charset="-122" panose="02000000000000000000" pitchFamily="2" typeface="字魂35号-经典雅黑"/>
              </a:rPr>
              <a:t>业务招待费报销</a:t>
            </a:r>
          </a:p>
        </p:txBody>
      </p:sp>
    </p:spTree>
    <p:custDataLst>
      <p:tags r:id="rId3"/>
    </p:custDataLst>
  </p:cSld>
  <p:clrMapOvr>
    <a:masterClrMapping/>
  </p:clrMapOvr>
  <mc:AlternateContent>
    <mc:Choice Requires="p14">
      <p:transition advClick="0" advTm="3000" p14:dur="1250" spd="slow">
        <p14:pan dir="u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22*n_h_a*1_1_1"/>
  <p:tag name="KSO_WM_UNIT_INDEX" val="1_1_1"/>
  <p:tag name="KSO_WM_UNIT_LAYERLEVEL" val="1_1_1"/>
  <p:tag name="KSO_WM_UNIT_PRESET_TEXT_INDEX" val="3"/>
  <p:tag name="KSO_WM_UNIT_PRESET_TEXT_LEN" val="17"/>
  <p:tag name="KSO_WM_UNIT_TYPE" val="n_h_a"/>
  <p:tag name="KSO_WM_UNIT_USESOURCEFORMAT_APPLY" val="1"/>
  <p:tag name="KSO_WM_UNIT_VALUE" val="13"/>
</p:tagLst>
</file>

<file path=ppt/tags/tag10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11.xml><?xml version="1.0" encoding="utf-8"?>
<p:tagLst xmlns:p="http://schemas.openxmlformats.org/presentationml/2006/main">
  <p:tag name="KSO_WM_BEAUTIFY_FLAG" val="#wm#"/>
  <p:tag name="KSO_WM_DIAGRAM_GROUP_CODE" val="l1-1"/>
  <p:tag name="KSO_WM_SLIDE_ID" val="custom160178_6"/>
  <p:tag name="KSO_WM_SLIDE_INDEX" val="6"/>
  <p:tag name="KSO_WM_SLIDE_ITEM_CNT" val="1"/>
  <p:tag name="KSO_WM_SLIDE_LAYOUT" val="a_b_l"/>
  <p:tag name="KSO_WM_SLIDE_LAYOUT_CNT" val="1_1_1"/>
  <p:tag name="KSO_WM_SLIDE_TYPE" val="contents"/>
  <p:tag name="KSO_WM_TAG_VERSION" val="1.0"/>
  <p:tag name="KSO_WM_TEMPLATE_CATEGORY" val="custom"/>
  <p:tag name="KSO_WM_TEMPLATE_INDEX" val="160178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3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208"/>
</p:tagLst>
</file>

<file path=ppt/tags/tag13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14.xml><?xml version="1.0" encoding="utf-8"?>
<p:tagLst xmlns:p="http://schemas.openxmlformats.org/presentationml/2006/main">
  <p:tag name="KSO_WM_BEAUTIFY_FLAG" val="#wm#"/>
  <p:tag name="KSO_WM_DIAGRAM_GROUP_CODE" val="l1-1"/>
  <p:tag name="KSO_WM_SLIDE_ID" val="custom160178_6"/>
  <p:tag name="KSO_WM_SLIDE_INDEX" val="6"/>
  <p:tag name="KSO_WM_SLIDE_ITEM_CNT" val="1"/>
  <p:tag name="KSO_WM_SLIDE_LAYOUT" val="a_b_l"/>
  <p:tag name="KSO_WM_SLIDE_LAYOUT_CNT" val="1_1_1"/>
  <p:tag name="KSO_WM_SLIDE_TYPE" val="contents"/>
  <p:tag name="KSO_WM_TAG_VERSION" val="1.0"/>
  <p:tag name="KSO_WM_TEMPLATE_CATEGORY" val="custom"/>
  <p:tag name="KSO_WM_TEMPLATE_INDEX" val="160178"/>
</p:tagLst>
</file>

<file path=ppt/tags/tag15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16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3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208"/>
</p:tagLst>
</file>

<file path=ppt/tags/tag18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3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208"/>
</p:tagLst>
</file>

<file path=ppt/tags/tag2.xml><?xml version="1.0" encoding="utf-8"?>
<p:tagLst xmlns:p="http://schemas.openxmlformats.org/presentationml/2006/main">
  <p:tag name="KSO_WM_BEAUTIFY_FLAG" val="#wm#"/>
  <p:tag name="KSO_WM_DIAGRAM_GROUP_CODE" val="n1-1"/>
  <p:tag name="KSO_WM_SLIDE_ID" val="custom160178_22"/>
  <p:tag name="KSO_WM_SLIDE_INDEX" val="22"/>
  <p:tag name="KSO_WM_SLIDE_ITEM_CNT" val="4"/>
  <p:tag name="KSO_WM_SLIDE_LAYOUT" val="a_n"/>
  <p:tag name="KSO_WM_SLIDE_LAYOUT_CNT" val="1_1"/>
  <p:tag name="KSO_WM_SLIDE_POSITION" val="157*107"/>
  <p:tag name="KSO_WM_SLIDE_SIZE" val="617*397"/>
  <p:tag name="KSO_WM_SLIDE_TYPE" val="text"/>
  <p:tag name="KSO_WM_TAG_VERSION" val="1.0"/>
  <p:tag name="KSO_WM_TEMPLATE_CATEGORY" val="custom"/>
  <p:tag name="KSO_WM_TEMPLATE_INDEX" val="160178"/>
</p:tagLst>
</file>

<file path=ppt/tags/tag20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21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22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3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208"/>
</p:tagLst>
</file>

<file path=ppt/tags/tag4.xml><?xml version="1.0" encoding="utf-8"?>
<p:tagLst xmlns:p="http://schemas.openxmlformats.org/presentationml/2006/main">
  <p:tag name="KSO_WM_BEAUTIFY_FLAG" val="#wm#"/>
  <p:tag name="KSO_WM_DIAGRAM_GROUP_CODE" val="l1-2"/>
  <p:tag name="KSO_WM_SLIDE_ID" val="custom160178_18"/>
  <p:tag name="KSO_WM_SLIDE_INDEX" val="18"/>
  <p:tag name="KSO_WM_SLIDE_ITEM_CNT" val="6"/>
  <p:tag name="KSO_WM_SLIDE_LAYOUT" val="a_l"/>
  <p:tag name="KSO_WM_SLIDE_LAYOUT_CNT" val="1_1"/>
  <p:tag name="KSO_WM_SLIDE_POSITION" val="139*111"/>
  <p:tag name="KSO_WM_SLIDE_SIZE" val="683*356"/>
  <p:tag name="KSO_WM_SLIDE_TYPE" val="text"/>
  <p:tag name="KSO_WM_TAG_VERSION" val="1.0"/>
  <p:tag name="KSO_WM_TEMPLATE_CATEGORY" val="custom"/>
  <p:tag name="KSO_WM_TEMPLATE_INDEX" val="160178"/>
</p:tagLst>
</file>

<file path=ppt/tags/tag5.xml><?xml version="1.0" encoding="utf-8"?>
<p:tagLst xmlns:p="http://schemas.openxmlformats.org/presentationml/2006/main">
  <p:tag name="KSO_WM_BEAUTIFY_FLAG" val="#wm#"/>
  <p:tag name="KSO_WM_DIAGRAM_GROUP_CODE" val="l1-2"/>
  <p:tag name="KSO_WM_SLIDE_ID" val="custom160178_18"/>
  <p:tag name="KSO_WM_SLIDE_INDEX" val="18"/>
  <p:tag name="KSO_WM_SLIDE_ITEM_CNT" val="6"/>
  <p:tag name="KSO_WM_SLIDE_LAYOUT" val="a_l"/>
  <p:tag name="KSO_WM_SLIDE_LAYOUT_CNT" val="1_1"/>
  <p:tag name="KSO_WM_SLIDE_POSITION" val="139*111"/>
  <p:tag name="KSO_WM_SLIDE_SIZE" val="683*356"/>
  <p:tag name="KSO_WM_SLIDE_TYPE" val="text"/>
  <p:tag name="KSO_WM_TAG_VERSION" val="1.0"/>
  <p:tag name="KSO_WM_TEMPLATE_CATEGORY" val="custom"/>
  <p:tag name="KSO_WM_TEMPLATE_INDEX" val="160178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3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208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178"/>
  <p:tag name="KSO_WM_UNIT_CLEAR" val="1"/>
  <p:tag name="KSO_WM_UNIT_COMPATIBLE" val="0"/>
  <p:tag name="KSO_WM_UNIT_HIGHLIGHT" val="0"/>
  <p:tag name="KSO_WM_UNIT_ID" val="custom160178_3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208"/>
</p:tagLst>
</file>

<file path=ppt/tags/tag8.xml><?xml version="1.0" encoding="utf-8"?>
<p:tagLst xmlns:p="http://schemas.openxmlformats.org/presentationml/2006/main">
  <p:tag name="KSO_WM_BEAUTIFY_FLAG" val="#wm#"/>
  <p:tag name="KSO_WM_SLIDE_ID" val="custom160178_3"/>
  <p:tag name="KSO_WM_SLIDE_INDEX" val="3"/>
  <p:tag name="KSO_WM_SLIDE_ITEM_CNT" val="2"/>
  <p:tag name="KSO_WM_SLIDE_LAYOUT" val="a_f"/>
  <p:tag name="KSO_WM_SLIDE_LAYOUT_CNT" val="1_2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178"/>
</p:tagLst>
</file>

<file path=ppt/tags/tag9.xml><?xml version="1.0" encoding="utf-8"?>
<p:tagLst xmlns:p="http://schemas.openxmlformats.org/presentationml/2006/main">
  <p:tag name="KSO_WM_BEAUTIFY_FLAG" val="#wm#"/>
  <p:tag name="KSO_WM_DIAGRAM_GROUP_CODE" val="l1-2"/>
  <p:tag name="KSO_WM_SLIDE_ID" val="custom160178_18"/>
  <p:tag name="KSO_WM_SLIDE_INDEX" val="18"/>
  <p:tag name="KSO_WM_SLIDE_ITEM_CNT" val="6"/>
  <p:tag name="KSO_WM_SLIDE_LAYOUT" val="a_l"/>
  <p:tag name="KSO_WM_SLIDE_LAYOUT_CNT" val="1_1"/>
  <p:tag name="KSO_WM_SLIDE_POSITION" val="139*111"/>
  <p:tag name="KSO_WM_SLIDE_SIZE" val="683*356"/>
  <p:tag name="KSO_WM_SLIDE_TYPE" val="text"/>
  <p:tag name="KSO_WM_TAG_VERSION" val="1.0"/>
  <p:tag name="KSO_WM_TEMPLATE_CATEGORY" val="custom"/>
  <p:tag name="KSO_WM_TEMPLATE_INDEX" val="160178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8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000"/>
      </a:accent1>
      <a:accent2>
        <a:srgbClr val="7F7F7F"/>
      </a:accent2>
      <a:accent3>
        <a:srgbClr val="FFC000"/>
      </a:accent3>
      <a:accent4>
        <a:srgbClr val="7F7F7F"/>
      </a:accent4>
      <a:accent5>
        <a:srgbClr val="FFC000"/>
      </a:accent5>
      <a:accent6>
        <a:srgbClr val="7F7F7F"/>
      </a:accent6>
      <a:hlink>
        <a:srgbClr val="FFC000"/>
      </a:hlink>
      <a:folHlink>
        <a:srgbClr val="7F7F7F"/>
      </a:folHlink>
    </a:clrScheme>
    <a:fontScheme name="ff33jpuj">
      <a:majorFont>
        <a:latin typeface="微软雅黑"/>
        <a:ea typeface="华康俪金黑W8(P)"/>
        <a:cs typeface="Arial"/>
      </a:majorFont>
      <a:minorFont>
        <a:latin typeface="微软雅黑"/>
        <a:ea typeface="华康俪金黑W8(P)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142</Paragraphs>
  <Slides>22</Slides>
  <Notes>22</Notes>
  <TotalTime>4235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4">
      <vt:lpstr>Arial</vt:lpstr>
      <vt:lpstr>微软雅黑</vt:lpstr>
      <vt:lpstr>华康俪金黑W8(P)</vt:lpstr>
      <vt:lpstr>印品黑体</vt:lpstr>
      <vt:lpstr>Calibri Light</vt:lpstr>
      <vt:lpstr>Calibri</vt:lpstr>
      <vt:lpstr>等线 Light</vt:lpstr>
      <vt:lpstr>等线</vt:lpstr>
      <vt:lpstr>宋体</vt:lpstr>
      <vt:lpstr>思源黑体 CN Bold</vt:lpstr>
      <vt:lpstr>字魂35号-经典雅黑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kan</cp:lastModifiedBy>
  <dcterms:modified xsi:type="dcterms:W3CDTF">2021-08-20T11:06:15Z</dcterms:modified>
  <cp:revision>208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