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64" r:id="rId4"/>
    <p:sldId id="265" r:id="rId5"/>
    <p:sldId id="266" r:id="rId6"/>
    <p:sldId id="257" r:id="rId7"/>
    <p:sldId id="271" r:id="rId8"/>
    <p:sldId id="272" r:id="rId9"/>
    <p:sldId id="273" r:id="rId10"/>
    <p:sldId id="274" r:id="rId11"/>
    <p:sldId id="281" r:id="rId12"/>
    <p:sldId id="275" r:id="rId13"/>
    <p:sldId id="276" r:id="rId14"/>
    <p:sldId id="277" r:id="rId15"/>
    <p:sldId id="278" r:id="rId16"/>
    <p:sldId id="279" r:id="rId17"/>
    <p:sldId id="282" r:id="rId18"/>
    <p:sldId id="280" r:id="rId19"/>
    <p:sldId id="283" r:id="rId20"/>
    <p:sldId id="284" r:id="rId21"/>
    <p:sldId id="285" r:id="rId22"/>
    <p:sldId id="286" r:id="rId23"/>
    <p:sldId id="258" r:id="rId24"/>
  </p:sldIdLst>
  <p:sldSz cx="9144000" cy="5143500" type="screen16x9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1">
          <p15:clr>
            <a:srgbClr val="A4A3A4"/>
          </p15:clr>
        </p15:guide>
        <p15:guide id="2" orient="horz" pos="2709">
          <p15:clr>
            <a:srgbClr val="A4A3A4"/>
          </p15:clr>
        </p15:guide>
        <p15:guide id="3" orient="horz" pos="2120">
          <p15:clr>
            <a:srgbClr val="A4A3A4"/>
          </p15:clr>
        </p15:guide>
        <p15:guide id="4" orient="horz" pos="1030">
          <p15:clr>
            <a:srgbClr val="A4A3A4"/>
          </p15:clr>
        </p15:guide>
        <p15:guide id="5" orient="horz" pos="849">
          <p15:clr>
            <a:srgbClr val="A4A3A4"/>
          </p15:clr>
        </p15:guide>
        <p15:guide id="6" pos="352">
          <p15:clr>
            <a:srgbClr val="A4A3A4"/>
          </p15:clr>
        </p15:guide>
        <p15:guide id="7" pos="2880">
          <p15:clr>
            <a:srgbClr val="A4A3A4"/>
          </p15:clr>
        </p15:guide>
        <p15:guide id="8" pos="1906">
          <p15:clr>
            <a:srgbClr val="A4A3A4"/>
          </p15:clr>
        </p15:guide>
        <p15:guide id="9" pos="859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56" autoAdjust="0"/>
  </p:normalViewPr>
  <p:slideViewPr>
    <p:cSldViewPr showGuides="1">
      <p:cViewPr varScale="1">
        <p:scale>
          <a:sx n="142" d="100"/>
          <a:sy n="142" d="100"/>
        </p:scale>
        <p:origin x="714" y="126"/>
      </p:cViewPr>
      <p:guideLst>
        <p:guide orient="horz" pos="1121"/>
        <p:guide orient="horz" pos="2709"/>
        <p:guide orient="horz" pos="2120"/>
        <p:guide orient="horz" pos="1030"/>
        <p:guide orient="horz" pos="849"/>
        <p:guide pos="352"/>
        <p:guide pos="2880"/>
        <p:guide pos="1906"/>
        <p:guide pos="85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tags/tag1.xml" Type="http://schemas.openxmlformats.org/officeDocument/2006/relationships/tags"/><Relationship Id="rId26" Target="presProps.xml" Type="http://schemas.openxmlformats.org/officeDocument/2006/relationships/presProps"/><Relationship Id="rId27" Target="viewProps.xml" Type="http://schemas.openxmlformats.org/officeDocument/2006/relationships/viewProps"/><Relationship Id="rId28" Target="theme/theme1.xml" Type="http://schemas.openxmlformats.org/officeDocument/2006/relationships/theme"/><Relationship Id="rId29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&#24037;&#20316;&#31807;1" TargetMode="External" Type="http://schemas.openxmlformats.org/officeDocument/2006/relationships/oleObject"/></Relationships>
</file>

<file path=ppt/charts/_rels/chart2.xml.rels><?xml version="1.0" encoding="UTF-8" standalone="yes"?><Relationships xmlns="http://schemas.openxmlformats.org/package/2006/relationships"><Relationship Id="rId1" Target="&#24037;&#20316;&#31807;1" TargetMode="External" Type="http://schemas.openxmlformats.org/officeDocument/2006/relationships/oleObject"/></Relationships>
</file>

<file path=ppt/charts/_rels/chart3.xml.rels><?xml version="1.0" encoding="UTF-8" standalone="yes"?><Relationships xmlns="http://schemas.openxmlformats.org/package/2006/relationships"><Relationship Id="rId1" Target="&#24037;&#20316;&#31807;1" TargetMode="External" Type="http://schemas.openxmlformats.org/officeDocument/2006/relationships/oleObject"/></Relationships>
</file>

<file path=ppt/charts/_rels/chart4.xml.rels><?xml version="1.0" encoding="UTF-8" standalone="yes"?><Relationships xmlns="http://schemas.openxmlformats.org/package/2006/relationships"><Relationship Id="rId1" Target="&#24037;&#20316;&#31807;1" TargetMode="External" Type="http://schemas.openxmlformats.org/officeDocument/2006/relationships/oleObject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71639738976955414"/>
          <c:y val="0.048973280936479568"/>
          <c:w val="0.891451358795166"/>
          <c:h val="0.73230475187301636"/>
        </c:manualLayout>
      </c:layout>
      <c:lineChart>
        <c:grouping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Anna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square"/>
            <c:spPr>
              <a:solidFill>
                <a:srgbClr val="00B050"/>
              </a:solidFill>
            </c:spPr>
          </c:marker>
          <c:cat>
            <c:strRef>
              <c:f>Sheet1!$B$1:$M$1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Sheet1!$B$2:$M$2</c:f>
              <c:numCache>
                <c:formatCode>General</c:formatCode>
                <c:ptCount val="12"/>
                <c:pt idx="0">
                  <c:v>3500</c:v>
                </c:pt>
                <c:pt idx="1">
                  <c:v>4500</c:v>
                </c:pt>
                <c:pt idx="2">
                  <c:v>2300</c:v>
                </c:pt>
                <c:pt idx="3">
                  <c:v>2000</c:v>
                </c:pt>
                <c:pt idx="4">
                  <c:v>2100</c:v>
                </c:pt>
                <c:pt idx="5">
                  <c:v>2250</c:v>
                </c:pt>
                <c:pt idx="6">
                  <c:v>2600</c:v>
                </c:pt>
                <c:pt idx="7">
                  <c:v>3700</c:v>
                </c:pt>
                <c:pt idx="8">
                  <c:v>3000</c:v>
                </c:pt>
                <c:pt idx="9">
                  <c:v>4000</c:v>
                </c:pt>
                <c:pt idx="10">
                  <c:v>4600</c:v>
                </c:pt>
                <c:pt idx="11">
                  <c:v>2500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Bee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square"/>
          </c:marker>
          <c:cat>
            <c:strRef>
              <c:f>Sheet1!$B$1:$M$1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3800</c:v>
                </c:pt>
                <c:pt idx="1">
                  <c:v>2400</c:v>
                </c:pt>
                <c:pt idx="2">
                  <c:v>3900</c:v>
                </c:pt>
                <c:pt idx="3">
                  <c:v>4100</c:v>
                </c:pt>
                <c:pt idx="4">
                  <c:v>1600</c:v>
                </c:pt>
                <c:pt idx="5">
                  <c:v>4300</c:v>
                </c:pt>
                <c:pt idx="6">
                  <c:v>2100</c:v>
                </c:pt>
                <c:pt idx="7">
                  <c:v>1900</c:v>
                </c:pt>
                <c:pt idx="8">
                  <c:v>3200</c:v>
                </c:pt>
                <c:pt idx="9">
                  <c:v>4800</c:v>
                </c:pt>
                <c:pt idx="10">
                  <c:v>4500</c:v>
                </c:pt>
                <c:pt idx="11">
                  <c:v>2400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Chan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square"/>
            <c:spPr>
              <a:solidFill>
                <a:srgbClr val="00B0F0"/>
              </a:solidFill>
            </c:spPr>
          </c:marker>
          <c:cat>
            <c:strRef>
              <c:f>Sheet1!$B$1:$M$1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Sheet1!$B$4:$M$4</c:f>
              <c:numCache>
                <c:formatCode>General</c:formatCode>
                <c:ptCount val="12"/>
                <c:pt idx="0">
                  <c:v>4000</c:v>
                </c:pt>
                <c:pt idx="1">
                  <c:v>2800</c:v>
                </c:pt>
                <c:pt idx="2">
                  <c:v>3000</c:v>
                </c:pt>
                <c:pt idx="3">
                  <c:v>1900</c:v>
                </c:pt>
                <c:pt idx="4">
                  <c:v>4400</c:v>
                </c:pt>
                <c:pt idx="5">
                  <c:v>2100</c:v>
                </c:pt>
                <c:pt idx="6">
                  <c:v>3700</c:v>
                </c:pt>
                <c:pt idx="7">
                  <c:v>3800</c:v>
                </c:pt>
                <c:pt idx="8">
                  <c:v>3600</c:v>
                </c:pt>
                <c:pt idx="9">
                  <c:v>4100</c:v>
                </c:pt>
                <c:pt idx="10">
                  <c:v>3200</c:v>
                </c:pt>
                <c:pt idx="11">
                  <c:v>3100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337116560"/>
        <c:axId val="7281288"/>
      </c:lineChart>
      <c:catAx>
        <c:axId val="337116560"/>
        <c:scaling>
          <c:orientation/>
        </c:scaling>
        <c:delete val="0"/>
        <c:axPos val="b"/>
        <c:numFmt formatCode="General" sourceLinked="0"/>
        <c:majorTickMark val="out"/>
        <c:minorTickMark val="none"/>
        <c:crossAx val="7281288"/>
        <c:crosses val="autoZero"/>
        <c:auto val="0"/>
        <c:lblAlgn val="ctr"/>
        <c:lblOffset/>
        <c:noMultiLvlLbl val="0"/>
      </c:catAx>
      <c:valAx>
        <c:axId val="7281288"/>
        <c:scaling>
          <c:orientation/>
        </c:scaling>
        <c:delete val="0"/>
        <c:axPos val="l"/>
        <c:numFmt formatCode="General" sourceLinked="1"/>
        <c:majorTickMark val="out"/>
        <c:minorTickMark val="none"/>
        <c:crossAx val="33711656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500000037252903"/>
          <c:y val="0.055069640278816223"/>
          <c:w val="0.93888890743255615"/>
          <c:h val="0.833094179630279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Sheet1!$A$30</c:f>
              <c:strCache>
                <c:ptCount val="1"/>
                <c:pt idx="0">
                  <c:v>YI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Sheet1!$B$29:$E$29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Sheet1!$B$30:$E$30</c:f>
              <c:numCache>
                <c:formatCode>General</c:formatCode>
                <c:ptCount val="4"/>
                <c:pt idx="0">
                  <c:v>90</c:v>
                </c:pt>
                <c:pt idx="1">
                  <c:v>70</c:v>
                </c:pt>
                <c:pt idx="2">
                  <c:v>80</c:v>
                </c:pt>
                <c:pt idx="3">
                  <c:v>75</c:v>
                </c:pt>
              </c:numCache>
            </c:numRef>
          </c:val>
        </c:ser>
        <c:ser>
          <c:idx val="1"/>
          <c:order val="1"/>
          <c:tx>
            <c:strRef>
              <c:f>Sheet1!$A$31</c:f>
              <c:strCache>
                <c:ptCount val="1"/>
                <c:pt idx="0">
                  <c:v>ER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Sheet1!$B$29:$E$29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Sheet1!$B$31:$E$31</c:f>
              <c:numCache>
                <c:formatCode>General</c:formatCode>
                <c:ptCount val="4"/>
                <c:pt idx="0">
                  <c:v>70</c:v>
                </c:pt>
                <c:pt idx="1">
                  <c:v>50</c:v>
                </c:pt>
                <c:pt idx="2">
                  <c:v>30</c:v>
                </c:pt>
                <c:pt idx="3">
                  <c:v>65</c:v>
                </c:pt>
              </c:numCache>
            </c:numRef>
          </c:val>
        </c:ser>
        <c:ser>
          <c:idx val="2"/>
          <c:order val="2"/>
          <c:tx>
            <c:strRef>
              <c:f>Sheet1!$A$32</c:f>
              <c:strCache>
                <c:ptCount val="1"/>
                <c:pt idx="0">
                  <c:v>SAN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Sheet1!$B$29:$E$29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Sheet1!$B$32:$E$32</c:f>
              <c:numCache>
                <c:formatCode>General</c:formatCode>
                <c:ptCount val="4"/>
                <c:pt idx="0">
                  <c:v>50</c:v>
                </c:pt>
                <c:pt idx="1">
                  <c:v>60</c:v>
                </c:pt>
                <c:pt idx="2">
                  <c:v>30</c:v>
                </c:pt>
                <c:pt idx="3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/>
        <c:axId val="336912728"/>
        <c:axId val="336913112"/>
      </c:barChart>
      <c:catAx>
        <c:axId val="336912728"/>
        <c:scaling>
          <c:orientation/>
        </c:scaling>
        <c:delete val="0"/>
        <c:axPos val="b"/>
        <c:numFmt formatCode="General" sourceLinked="0"/>
        <c:majorTickMark val="out"/>
        <c:minorTickMark val="none"/>
        <c:crossAx val="336913112"/>
        <c:crosses val="autoZero"/>
        <c:auto val="0"/>
        <c:lblAlgn val="ctr"/>
        <c:lblOffset/>
        <c:noMultiLvlLbl val="0"/>
      </c:catAx>
      <c:valAx>
        <c:axId val="336913112"/>
        <c:scaling>
          <c:orientation/>
        </c:scaling>
        <c:delete val="1"/>
        <c:axPos val="l"/>
        <c:numFmt formatCode="General" sourceLinked="1"/>
        <c:majorTickMark val="out"/>
        <c:minorTickMark val="none"/>
        <c:crossAx val="336912728"/>
        <c:crossBetween val="between"/>
      </c:valAx>
      <c:spPr>
        <a:noFill/>
      </c:spPr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pieChart>
        <c:varyColors val="1"/>
        <c:ser>
          <c:idx val="0"/>
          <c:order val="0"/>
          <c:dPt>
            <c:idx val="0"/>
            <c:invertIfNegative val="1"/>
            <c:spPr>
              <a:solidFill>
                <a:srgbClr val="00B050"/>
              </a:solidFill>
            </c:spPr>
          </c:dPt>
          <c:dPt>
            <c:idx val="1"/>
            <c:invertIfNegative val="1"/>
            <c:spPr>
              <a:solidFill>
                <a:schemeClr val="tx1">
                  <a:lumMod val="75000"/>
                  <a:lumOff val="25000"/>
                </a:schemeClr>
              </a:solidFill>
            </c:spPr>
          </c:dPt>
          <c:dPt>
            <c:idx val="2"/>
            <c:invertIfNegative val="1"/>
            <c:spPr>
              <a:solidFill>
                <a:srgbClr val="FFC000"/>
              </a:solidFill>
            </c:spPr>
          </c:dPt>
          <c:dPt>
            <c:idx val="3"/>
            <c:invertIfNegative val="1"/>
            <c:explosion val="9"/>
            <c:spPr>
              <a:solidFill>
                <a:srgbClr val="00B0F0"/>
              </a:solidFill>
            </c:spPr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/>
          </c:dLbls>
          <c:cat>
            <c:strRef>
              <c:f>Sheet1!$B$35:$E$35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Sheet1!$B$36:$E$36</c:f>
              <c:numCache>
                <c:formatCode>0%</c:formatCode>
                <c:ptCount val="4"/>
                <c:pt idx="0">
                  <c:v>0.75</c:v>
                </c:pt>
                <c:pt idx="1">
                  <c:v>0.25</c:v>
                </c:pt>
                <c:pt idx="2">
                  <c:v>0.35</c:v>
                </c:pt>
                <c:pt idx="3">
                  <c:v>0.55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spPr>
            <a:solidFill>
              <a:srgbClr val="FFC000"/>
            </a:solidFill>
          </c:spPr>
          <c:dPt>
            <c:idx val="0"/>
            <c:invertIfNegative val="1"/>
            <c:spPr>
              <a:solidFill>
                <a:srgbClr val="00B0F0"/>
              </a:solidFill>
            </c:spPr>
          </c:dPt>
          <c:dPt>
            <c:idx val="1"/>
            <c:invertIfNegative val="1"/>
            <c:spPr>
              <a:solidFill>
                <a:srgbClr val="00B050"/>
              </a:solidFill>
            </c:spPr>
          </c:dPt>
          <c:dPt>
            <c:idx val="3"/>
            <c:invertIfNegative val="1"/>
            <c:spPr>
              <a:solidFill>
                <a:schemeClr val="tx1">
                  <a:lumMod val="75000"/>
                  <a:lumOff val="25000"/>
                </a:schemeClr>
              </a:solidFill>
            </c:spPr>
          </c:dPt>
          <c:dLbls>
            <c:dLbl>
              <c:idx val="0"/>
              <c:showLegendKey val="0"/>
              <c:showVal val="0"/>
              <c:showCatName val="0"/>
              <c:showSerName val="0"/>
              <c:showPercent val="1"/>
              <c:showBubbleSize val="0"/>
              <c:extLst/>
            </c:dLbl>
            <c:dLbl>
              <c:idx val="1"/>
              <c:showLegendKey val="0"/>
              <c:showVal val="0"/>
              <c:showCatName val="0"/>
              <c:showSerName val="0"/>
              <c:showPercent val="1"/>
              <c:showBubbleSize val="0"/>
              <c:extLst/>
            </c:dLbl>
            <c:dLbl>
              <c:idx val="2"/>
              <c:showLegendKey val="0"/>
              <c:showVal val="0"/>
              <c:showCatName val="0"/>
              <c:showSerName val="0"/>
              <c:showPercent val="1"/>
              <c:showBubbleSize val="0"/>
              <c:extLst/>
            </c:dLbl>
            <c:dLbl>
              <c:idx val="3"/>
              <c:showLegendKey val="0"/>
              <c:showVal val="0"/>
              <c:showCatName val="0"/>
              <c:showSerName val="0"/>
              <c:showPercent val="1"/>
              <c:showBubbleSize val="0"/>
              <c:extLst/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Sheet1!$B$50:$E$50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Sheet1!$B$51:$E$51</c:f>
              <c:numCache>
                <c:formatCode>0%</c:formatCode>
                <c:ptCount val="4"/>
                <c:pt idx="0">
                  <c:v>0.4</c:v>
                </c:pt>
                <c:pt idx="1">
                  <c:v>0.3</c:v>
                </c:pt>
                <c:pt idx="2">
                  <c:v>0.2</c:v>
                </c:pt>
                <c:pt idx="3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B1FBE-DC80-44B6-871F-CDC337D6B39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B56CD-845B-482A-A2A5-FB0636C3DE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9356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9422474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5968048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8578882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1510289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360021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4340063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3366984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0286272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4883724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8728638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3606411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8307861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7829061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8671676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60956721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982322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2454665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3861913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0420312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4545048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5931728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6070101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3024303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6CE3B-212A-4372-BAC1-7AF5D7F614C6}" type="datetimeFigureOut">
              <a:rPr lang="zh-CN" altLang="en-US" smtClean="0"/>
              <a:t>2015/12/19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90C4E-4CAE-4055-8F96-0549DE76A4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3944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6885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charts/chart2.xml" Type="http://schemas.openxmlformats.org/officeDocument/2006/relationships/char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charts/chart3.xml" Type="http://schemas.openxmlformats.org/officeDocument/2006/relationships/chart"/><Relationship Id="rId3" Target="../charts/chart4.xml" Type="http://schemas.openxmlformats.org/officeDocument/2006/relationships/char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Relationship Id="rId3" Target="../media/image3.jpeg" Type="http://schemas.openxmlformats.org/officeDocument/2006/relationships/image"/><Relationship Id="rId4" Target="../media/image4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Relationship Id="rId3" Target="../media/image6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3059832" y="1554740"/>
            <a:ext cx="5596255" cy="1005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6000"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sp>
        <p:nvSpPr>
          <p:cNvPr id="3" name="椭圆 2"/>
          <p:cNvSpPr/>
          <p:nvPr/>
        </p:nvSpPr>
        <p:spPr>
          <a:xfrm>
            <a:off x="601306" y="1018456"/>
            <a:ext cx="2088232" cy="2088232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696923" y="987574"/>
            <a:ext cx="2088232" cy="208823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789112" y="1239958"/>
            <a:ext cx="2088232" cy="2088232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TextBox 5"/>
          <p:cNvSpPr txBox="1"/>
          <p:nvPr/>
        </p:nvSpPr>
        <p:spPr>
          <a:xfrm>
            <a:off x="591022" y="1462407"/>
            <a:ext cx="22529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6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1840" y="2432781"/>
            <a:ext cx="4018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latin charset="-122" panose="020b0503020204020204" pitchFamily="34" typeface="微软雅黑"/>
                <a:ea charset="-122" panose="020b0503020204020204" pitchFamily="34" typeface="微软雅黑"/>
              </a:rPr>
              <a:t>SHOW YOUR MIND</a:t>
            </a:r>
          </a:p>
        </p:txBody>
      </p:sp>
      <p:sp>
        <p:nvSpPr>
          <p:cNvPr id="11" name="椭圆 10"/>
          <p:cNvSpPr/>
          <p:nvPr/>
        </p:nvSpPr>
        <p:spPr>
          <a:xfrm>
            <a:off x="2555776" y="4155926"/>
            <a:ext cx="3456384" cy="3456384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4102311" y="3750720"/>
            <a:ext cx="3544878" cy="3544878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5549311" y="4083918"/>
            <a:ext cx="3161427" cy="3161427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88912672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sp>
        <p:nvSpPr>
          <p:cNvPr id="4" name="椭圆 3"/>
          <p:cNvSpPr/>
          <p:nvPr/>
        </p:nvSpPr>
        <p:spPr>
          <a:xfrm>
            <a:off x="724704" y="2914867"/>
            <a:ext cx="4457265" cy="4457265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4067944" y="2919803"/>
            <a:ext cx="4457265" cy="4457265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7" name="组合 16"/>
          <p:cNvGrpSpPr/>
          <p:nvPr/>
        </p:nvGrpSpPr>
        <p:grpSpPr>
          <a:xfrm>
            <a:off x="724704" y="1451594"/>
            <a:ext cx="4017775" cy="1111064"/>
            <a:chOff x="724704" y="1173349"/>
            <a:chExt cx="4017775" cy="1111064"/>
          </a:xfrm>
        </p:grpSpPr>
        <p:sp>
          <p:nvSpPr>
            <p:cNvPr id="2" name="矩形 1"/>
            <p:cNvSpPr/>
            <p:nvPr/>
          </p:nvSpPr>
          <p:spPr>
            <a:xfrm>
              <a:off x="724704" y="1347614"/>
              <a:ext cx="1693208" cy="93679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84029" y="1173349"/>
              <a:ext cx="1230630" cy="320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15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427422" y="1436171"/>
              <a:ext cx="2292667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8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</a:t>
              </a:r>
            </a:p>
            <a:p>
              <a:r>
                <a:rPr altLang="zh-CN" lang="en-US" sz="8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because some of them have been replaced </a:t>
              </a:r>
            </a:p>
            <a:p>
              <a:r>
                <a:rPr altLang="zh-CN" lang="en-US" sz="8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by the new machines and the scientific pro.</a:t>
              </a:r>
            </a:p>
            <a:p>
              <a:r>
                <a:rPr altLang="zh-CN" lang="en-US" sz="8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feel so sorry about the losing arts, in my </a:t>
              </a:r>
            </a:p>
            <a:p>
              <a:r>
                <a:rPr altLang="zh-CN" lang="en-US" sz="8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opinion, they are so classic and their charm</a:t>
              </a:r>
            </a:p>
            <a:p>
              <a:r>
                <a:rPr altLang="zh-CN" lang="en-US" sz="8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will never fade.</a:t>
              </a:r>
            </a:p>
          </p:txBody>
        </p:sp>
      </p:grpSp>
      <p:sp>
        <p:nvSpPr>
          <p:cNvPr id="19" name="矩形 18"/>
          <p:cNvSpPr/>
          <p:nvPr/>
        </p:nvSpPr>
        <p:spPr>
          <a:xfrm>
            <a:off x="4860032" y="1631508"/>
            <a:ext cx="1693208" cy="93679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TextBox 19"/>
          <p:cNvSpPr txBox="1"/>
          <p:nvPr/>
        </p:nvSpPr>
        <p:spPr>
          <a:xfrm>
            <a:off x="6519356" y="1457243"/>
            <a:ext cx="1230630" cy="320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5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62749" y="1720065"/>
            <a:ext cx="2292667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8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</a:t>
            </a:r>
          </a:p>
          <a:p>
            <a:r>
              <a:rPr altLang="zh-CN" lang="en-US" sz="8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because some of them have been replaced </a:t>
            </a:r>
          </a:p>
          <a:p>
            <a:r>
              <a:rPr altLang="zh-CN" lang="en-US" sz="8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</a:t>
            </a:r>
          </a:p>
          <a:p>
            <a:r>
              <a:rPr altLang="zh-CN" lang="en-US" sz="8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feel so sorry about the losing arts, in my </a:t>
            </a:r>
          </a:p>
          <a:p>
            <a:r>
              <a:rPr altLang="zh-CN" lang="en-US" sz="8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opinion, they are so classic and their charm</a:t>
            </a:r>
          </a:p>
          <a:p>
            <a:r>
              <a:rPr altLang="zh-CN" lang="en-US" sz="8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will never fade.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4336" y="1745964"/>
            <a:ext cx="128143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4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70%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59664" y="1745964"/>
            <a:ext cx="128143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4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30%</a:t>
            </a:r>
          </a:p>
        </p:txBody>
      </p:sp>
    </p:spTree>
    <p:extLst>
      <p:ext uri="{BB962C8B-B14F-4D97-AF65-F5344CB8AC3E}">
        <p14:creationId val="2002634183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483818" y="1664704"/>
            <a:ext cx="1080120" cy="815753"/>
            <a:chOff x="1331639" y="1939857"/>
            <a:chExt cx="1656185" cy="1250822"/>
          </a:xfrm>
        </p:grpSpPr>
        <p:sp>
          <p:nvSpPr>
            <p:cNvPr id="5" name="圆角矩形 4"/>
            <p:cNvSpPr/>
            <p:nvPr/>
          </p:nvSpPr>
          <p:spPr>
            <a:xfrm>
              <a:off x="1331639" y="1939857"/>
              <a:ext cx="1656185" cy="1032710"/>
            </a:xfrm>
            <a:prstGeom prst="roundRect">
              <a:avLst>
                <a:gd fmla="val 5528" name="adj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406526" y="2022474"/>
              <a:ext cx="1508124" cy="770491"/>
            </a:xfrm>
            <a:prstGeom prst="roundRect">
              <a:avLst>
                <a:gd fmla="val 4497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1982856" y="3020697"/>
              <a:ext cx="353750" cy="169982"/>
              <a:chOff x="2843808" y="3585041"/>
              <a:chExt cx="792088" cy="342416"/>
            </a:xfrm>
          </p:grpSpPr>
          <p:sp>
            <p:nvSpPr>
              <p:cNvPr id="9" name="矩形 8"/>
              <p:cNvSpPr/>
              <p:nvPr/>
            </p:nvSpPr>
            <p:spPr>
              <a:xfrm>
                <a:off x="3005299" y="3585041"/>
                <a:ext cx="469106" cy="90388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" name="梯形 9"/>
              <p:cNvSpPr/>
              <p:nvPr/>
            </p:nvSpPr>
            <p:spPr>
              <a:xfrm>
                <a:off x="2843808" y="3675429"/>
                <a:ext cx="792088" cy="252028"/>
              </a:xfrm>
              <a:prstGeom prst="trapezoid">
                <a:avLst>
                  <a:gd fmla="val 64305" name="adj"/>
                </a:avLst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1" name="组合 10"/>
          <p:cNvGrpSpPr/>
          <p:nvPr/>
        </p:nvGrpSpPr>
        <p:grpSpPr>
          <a:xfrm>
            <a:off x="5579965" y="1670051"/>
            <a:ext cx="622696" cy="830262"/>
            <a:chOff x="3995936" y="1942540"/>
            <a:chExt cx="936104" cy="1248139"/>
          </a:xfrm>
        </p:grpSpPr>
        <p:sp>
          <p:nvSpPr>
            <p:cNvPr id="12" name="圆角矩形 11"/>
            <p:cNvSpPr/>
            <p:nvPr/>
          </p:nvSpPr>
          <p:spPr>
            <a:xfrm>
              <a:off x="3995936" y="1942540"/>
              <a:ext cx="936104" cy="1248139"/>
            </a:xfrm>
            <a:prstGeom prst="roundRect">
              <a:avLst>
                <a:gd fmla="val 5528" name="adj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4043301" y="2046553"/>
              <a:ext cx="841375" cy="962106"/>
            </a:xfrm>
            <a:prstGeom prst="roundRect">
              <a:avLst>
                <a:gd fmla="val 4497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椭圆 13"/>
            <p:cNvSpPr/>
            <p:nvPr/>
          </p:nvSpPr>
          <p:spPr>
            <a:xfrm>
              <a:off x="4444936" y="3061034"/>
              <a:ext cx="71058" cy="710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椭圆 14"/>
            <p:cNvSpPr/>
            <p:nvPr/>
          </p:nvSpPr>
          <p:spPr>
            <a:xfrm>
              <a:off x="4446626" y="1977186"/>
              <a:ext cx="34723" cy="3472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683568" y="2631926"/>
            <a:ext cx="2880320" cy="1596008"/>
            <a:chOff x="683568" y="2631926"/>
            <a:chExt cx="2880320" cy="1596008"/>
          </a:xfrm>
        </p:grpSpPr>
        <p:sp>
          <p:nvSpPr>
            <p:cNvPr id="2" name="矩形 1"/>
            <p:cNvSpPr/>
            <p:nvPr/>
          </p:nvSpPr>
          <p:spPr>
            <a:xfrm>
              <a:off x="683568" y="2631926"/>
              <a:ext cx="2880320" cy="28803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矩形 15"/>
            <p:cNvSpPr/>
            <p:nvPr/>
          </p:nvSpPr>
          <p:spPr>
            <a:xfrm>
              <a:off x="1475656" y="3067918"/>
              <a:ext cx="2084850" cy="2880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矩形 16"/>
            <p:cNvSpPr/>
            <p:nvPr/>
          </p:nvSpPr>
          <p:spPr>
            <a:xfrm>
              <a:off x="1835696" y="3503910"/>
              <a:ext cx="1724810" cy="28803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矩形 17"/>
            <p:cNvSpPr/>
            <p:nvPr/>
          </p:nvSpPr>
          <p:spPr>
            <a:xfrm>
              <a:off x="2120346" y="3939902"/>
              <a:ext cx="1440160" cy="28803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1" name="矩形 20"/>
          <p:cNvSpPr/>
          <p:nvPr/>
        </p:nvSpPr>
        <p:spPr>
          <a:xfrm flipH="1">
            <a:off x="5579965" y="2631926"/>
            <a:ext cx="2160387" cy="28803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矩形 21"/>
          <p:cNvSpPr/>
          <p:nvPr/>
        </p:nvSpPr>
        <p:spPr>
          <a:xfrm flipH="1">
            <a:off x="5583261" y="3067918"/>
            <a:ext cx="2898094" cy="2880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矩形 22"/>
          <p:cNvSpPr/>
          <p:nvPr/>
        </p:nvSpPr>
        <p:spPr>
          <a:xfrm flipH="1">
            <a:off x="5583262" y="3503910"/>
            <a:ext cx="2013074" cy="2880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 flipH="1">
            <a:off x="5583262" y="3939902"/>
            <a:ext cx="1076896" cy="2880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TextBox 26"/>
          <p:cNvSpPr txBox="1"/>
          <p:nvPr/>
        </p:nvSpPr>
        <p:spPr>
          <a:xfrm>
            <a:off x="583782" y="1767414"/>
            <a:ext cx="1946592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9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</a:t>
            </a:r>
          </a:p>
          <a:p>
            <a:r>
              <a:rPr altLang="zh-CN" lang="en-US" sz="9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nowadays, because some of </a:t>
            </a:r>
          </a:p>
          <a:p>
            <a:r>
              <a:rPr altLang="zh-CN" lang="en-US" sz="9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them have been replaced by the</a:t>
            </a:r>
          </a:p>
          <a:p>
            <a:r>
              <a:rPr altLang="zh-CN" lang="en-US" sz="9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new machines and.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6222479" y="1506049"/>
            <a:ext cx="1965603" cy="905277"/>
            <a:chOff x="583782" y="1508468"/>
            <a:chExt cx="1965603" cy="905277"/>
          </a:xfrm>
        </p:grpSpPr>
        <p:sp>
          <p:nvSpPr>
            <p:cNvPr id="30" name="TextBox 29"/>
            <p:cNvSpPr txBox="1"/>
            <p:nvPr/>
          </p:nvSpPr>
          <p:spPr>
            <a:xfrm>
              <a:off x="587552" y="1508468"/>
              <a:ext cx="1167130" cy="320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5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83782" y="1767414"/>
              <a:ext cx="1946592" cy="640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9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</a:t>
              </a:r>
            </a:p>
            <a:p>
              <a:r>
                <a:rPr altLang="zh-CN" lang="en-US" sz="9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</a:t>
              </a:r>
            </a:p>
            <a:p>
              <a:r>
                <a:rPr altLang="zh-CN" lang="en-US" sz="9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them have been replaced by the</a:t>
              </a:r>
            </a:p>
            <a:p>
              <a:r>
                <a:rPr altLang="zh-CN" lang="en-US" sz="9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new machines and.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587180" y="2002664"/>
            <a:ext cx="1954530" cy="17068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0600">
                <a:latin charset="-122" panose="020b0503020204020204" pitchFamily="34" typeface="微软雅黑"/>
                <a:ea charset="-122" panose="020b0503020204020204" pitchFamily="34" typeface="微软雅黑"/>
              </a:rPr>
              <a:t>VS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1706768" y="4505190"/>
            <a:ext cx="1248792" cy="307777"/>
            <a:chOff x="1988270" y="4462395"/>
            <a:chExt cx="1248792" cy="307777"/>
          </a:xfrm>
        </p:grpSpPr>
        <p:sp>
          <p:nvSpPr>
            <p:cNvPr id="26" name="TextBox 25"/>
            <p:cNvSpPr txBox="1"/>
            <p:nvPr/>
          </p:nvSpPr>
          <p:spPr>
            <a:xfrm>
              <a:off x="2120346" y="4462395"/>
              <a:ext cx="1102042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4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33" name="矩形 32"/>
            <p:cNvSpPr/>
            <p:nvPr/>
          </p:nvSpPr>
          <p:spPr>
            <a:xfrm>
              <a:off x="1988270" y="4542584"/>
              <a:ext cx="147397" cy="14739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83782" y="1508468"/>
            <a:ext cx="1167130" cy="320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5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3312108" y="4505188"/>
            <a:ext cx="1248792" cy="307777"/>
            <a:chOff x="1988270" y="4462395"/>
            <a:chExt cx="1248792" cy="307777"/>
          </a:xfrm>
        </p:grpSpPr>
        <p:sp>
          <p:nvSpPr>
            <p:cNvPr id="38" name="TextBox 37"/>
            <p:cNvSpPr txBox="1"/>
            <p:nvPr/>
          </p:nvSpPr>
          <p:spPr>
            <a:xfrm>
              <a:off x="2120346" y="4462395"/>
              <a:ext cx="1102042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400">
                  <a:solidFill>
                    <a:srgbClr val="00B05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39" name="矩形 38"/>
            <p:cNvSpPr/>
            <p:nvPr/>
          </p:nvSpPr>
          <p:spPr>
            <a:xfrm>
              <a:off x="1988270" y="4542584"/>
              <a:ext cx="147397" cy="14739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00B050"/>
                </a:solidFill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4917448" y="4505190"/>
            <a:ext cx="1248792" cy="307777"/>
            <a:chOff x="1988270" y="4462395"/>
            <a:chExt cx="1248792" cy="307777"/>
          </a:xfrm>
        </p:grpSpPr>
        <p:sp>
          <p:nvSpPr>
            <p:cNvPr id="41" name="TextBox 40"/>
            <p:cNvSpPr txBox="1"/>
            <p:nvPr/>
          </p:nvSpPr>
          <p:spPr>
            <a:xfrm>
              <a:off x="2120346" y="4462395"/>
              <a:ext cx="1102042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400">
                  <a:solidFill>
                    <a:srgbClr val="FFC00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42" name="矩形 41"/>
            <p:cNvSpPr/>
            <p:nvPr/>
          </p:nvSpPr>
          <p:spPr>
            <a:xfrm>
              <a:off x="1988270" y="4542584"/>
              <a:ext cx="147397" cy="14739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6522789" y="4505186"/>
            <a:ext cx="1248792" cy="307777"/>
            <a:chOff x="1988270" y="4462395"/>
            <a:chExt cx="1248792" cy="307777"/>
          </a:xfrm>
        </p:grpSpPr>
        <p:sp>
          <p:nvSpPr>
            <p:cNvPr id="44" name="TextBox 43"/>
            <p:cNvSpPr txBox="1"/>
            <p:nvPr/>
          </p:nvSpPr>
          <p:spPr>
            <a:xfrm>
              <a:off x="2120347" y="4462395"/>
              <a:ext cx="1102042" cy="3048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45" name="矩形 44"/>
            <p:cNvSpPr/>
            <p:nvPr/>
          </p:nvSpPr>
          <p:spPr>
            <a:xfrm>
              <a:off x="1988270" y="4542584"/>
              <a:ext cx="147397" cy="1473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2002634183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aphicFrame>
        <p:nvGraphicFramePr>
          <p:cNvPr id="4" name="图表 3"/>
          <p:cNvGraphicFramePr/>
          <p:nvPr>
            <p:extLst>
              <p:ext uri="{D42A27DB-BD31-4B8C-83A1-F6EECF244321}">
                <p14:modId val="1644753027"/>
              </p:ext>
            </p:extLst>
          </p:nvPr>
        </p:nvGraphicFramePr>
        <p:xfrm>
          <a:off x="715492" y="1203599"/>
          <a:ext cx="7672932" cy="2569494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pSp>
        <p:nvGrpSpPr>
          <p:cNvPr id="7" name="组合 6"/>
          <p:cNvGrpSpPr/>
          <p:nvPr/>
        </p:nvGrpSpPr>
        <p:grpSpPr>
          <a:xfrm>
            <a:off x="796255" y="3795886"/>
            <a:ext cx="2315057" cy="1119027"/>
            <a:chOff x="796255" y="3795886"/>
            <a:chExt cx="2315057" cy="1119027"/>
          </a:xfrm>
        </p:grpSpPr>
        <p:sp>
          <p:nvSpPr>
            <p:cNvPr id="2" name="矩形 1"/>
            <p:cNvSpPr/>
            <p:nvPr/>
          </p:nvSpPr>
          <p:spPr>
            <a:xfrm>
              <a:off x="894035" y="3818679"/>
              <a:ext cx="2087711" cy="21602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255" y="4083915"/>
              <a:ext cx="2292667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because some of them have been replaced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by the new machines and the scientific pro.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feel so sorry about the losing arts, in my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opinion, they are so classic and their charm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will never fade.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30243" y="3795886"/>
              <a:ext cx="1995805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POWER YOUR POINT HERE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3409222" y="3773093"/>
            <a:ext cx="2315057" cy="1119027"/>
            <a:chOff x="3394572" y="3773093"/>
            <a:chExt cx="2315057" cy="1119027"/>
          </a:xfrm>
        </p:grpSpPr>
        <p:sp>
          <p:nvSpPr>
            <p:cNvPr id="9" name="矩形 8"/>
            <p:cNvSpPr/>
            <p:nvPr/>
          </p:nvSpPr>
          <p:spPr>
            <a:xfrm>
              <a:off x="3492352" y="3795886"/>
              <a:ext cx="2087711" cy="21602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94572" y="4061123"/>
              <a:ext cx="2292667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because some of them have been replaced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by the new machines and the scientific pro.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feel so sorry about the losing arts, in my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opinion, they are so classic and their charm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will never fade.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28560" y="3773093"/>
              <a:ext cx="1995805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POWER YOUR POINT HERE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6022188" y="3773093"/>
            <a:ext cx="2315057" cy="1119027"/>
            <a:chOff x="6022188" y="3773093"/>
            <a:chExt cx="2315057" cy="1119027"/>
          </a:xfrm>
        </p:grpSpPr>
        <p:sp>
          <p:nvSpPr>
            <p:cNvPr id="12" name="矩形 11"/>
            <p:cNvSpPr/>
            <p:nvPr/>
          </p:nvSpPr>
          <p:spPr>
            <a:xfrm>
              <a:off x="6119968" y="3795886"/>
              <a:ext cx="2087711" cy="21602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22187" y="4061123"/>
              <a:ext cx="2292667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because some of them have been replaced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by the new machines and the scientific pro.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feel so sorry about the losing arts, in my 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opinion, they are so classic and their charm</a:t>
              </a:r>
            </a:p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will never fade.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56176" y="3773093"/>
              <a:ext cx="1995805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POWER YOUR POINT HERE</a:t>
              </a:r>
            </a:p>
          </p:txBody>
        </p:sp>
      </p:grpSp>
    </p:spTree>
    <p:extLst>
      <p:ext uri="{BB962C8B-B14F-4D97-AF65-F5344CB8AC3E}">
        <p14:creationId val="2002634183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aphicFrame>
        <p:nvGraphicFramePr>
          <p:cNvPr id="4" name="图表 3"/>
          <p:cNvGraphicFramePr/>
          <p:nvPr>
            <p:extLst>
              <p:ext uri="{D42A27DB-BD31-4B8C-83A1-F6EECF244321}">
                <p14:modId val="3290499719"/>
              </p:ext>
            </p:extLst>
          </p:nvPr>
        </p:nvGraphicFramePr>
        <p:xfrm>
          <a:off x="346175" y="1824451"/>
          <a:ext cx="4660679" cy="2531198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pSp>
        <p:nvGrpSpPr>
          <p:cNvPr id="6" name="组合 5"/>
          <p:cNvGrpSpPr/>
          <p:nvPr/>
        </p:nvGrpSpPr>
        <p:grpSpPr>
          <a:xfrm>
            <a:off x="5009930" y="1382117"/>
            <a:ext cx="4386606" cy="575866"/>
            <a:chOff x="5015834" y="1673041"/>
            <a:chExt cx="4596726" cy="603450"/>
          </a:xfrm>
        </p:grpSpPr>
        <p:sp>
          <p:nvSpPr>
            <p:cNvPr id="2" name="矩形 1"/>
            <p:cNvSpPr/>
            <p:nvPr/>
          </p:nvSpPr>
          <p:spPr>
            <a:xfrm>
              <a:off x="5436096" y="1673041"/>
              <a:ext cx="4176464" cy="5749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Many traditional arts are losing nowadays, because some</a:t>
              </a:r>
            </a:p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of them have been replaced by the new machines</a:t>
              </a:r>
            </a:p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and the scientific pro.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015834" y="1691716"/>
              <a:ext cx="511040" cy="6068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32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A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5009930" y="2137738"/>
            <a:ext cx="4386606" cy="575865"/>
            <a:chOff x="5015834" y="2500314"/>
            <a:chExt cx="4596726" cy="603449"/>
          </a:xfrm>
        </p:grpSpPr>
        <p:sp>
          <p:nvSpPr>
            <p:cNvPr id="7" name="矩形 6"/>
            <p:cNvSpPr/>
            <p:nvPr/>
          </p:nvSpPr>
          <p:spPr>
            <a:xfrm>
              <a:off x="5436095" y="2500314"/>
              <a:ext cx="4176465" cy="5749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Many traditional arts are losing nowadays, because some</a:t>
              </a:r>
            </a:p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of them have been replaced by the new machines</a:t>
              </a:r>
            </a:p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and the scientific pro.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15834" y="2518988"/>
              <a:ext cx="482760" cy="6068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3200">
                  <a:solidFill>
                    <a:srgbClr val="00B05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5009930" y="2893357"/>
            <a:ext cx="4386606" cy="575866"/>
            <a:chOff x="5015834" y="3219822"/>
            <a:chExt cx="4596726" cy="603450"/>
          </a:xfrm>
        </p:grpSpPr>
        <p:sp>
          <p:nvSpPr>
            <p:cNvPr id="10" name="矩形 9"/>
            <p:cNvSpPr/>
            <p:nvPr/>
          </p:nvSpPr>
          <p:spPr>
            <a:xfrm>
              <a:off x="5436096" y="3219822"/>
              <a:ext cx="4176464" cy="5749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Many traditional arts are losing nowadays, because some</a:t>
              </a:r>
            </a:p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of them have been replaced by the new machines</a:t>
              </a:r>
            </a:p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and the scientific pro.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15834" y="3238497"/>
              <a:ext cx="477769" cy="6068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3200">
                  <a:solidFill>
                    <a:srgbClr val="FFC00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C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006854" y="3648978"/>
            <a:ext cx="4386606" cy="575866"/>
            <a:chOff x="5012758" y="3939902"/>
            <a:chExt cx="4596726" cy="603450"/>
          </a:xfrm>
        </p:grpSpPr>
        <p:sp>
          <p:nvSpPr>
            <p:cNvPr id="12" name="矩形 11"/>
            <p:cNvSpPr/>
            <p:nvPr/>
          </p:nvSpPr>
          <p:spPr>
            <a:xfrm>
              <a:off x="5433020" y="3939902"/>
              <a:ext cx="4176464" cy="5749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Many traditional arts are losing nowadays, because some</a:t>
              </a:r>
            </a:p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of them have been replaced by the new machines</a:t>
              </a:r>
            </a:p>
            <a:p>
              <a:r>
                <a:rPr altLang="zh-CN" lang="en-US" smtClean="0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and the scientific pro.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012758" y="3958577"/>
              <a:ext cx="529339" cy="6068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32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D</a:t>
              </a:r>
            </a:p>
          </p:txBody>
        </p:sp>
      </p:grpSp>
    </p:spTree>
    <p:extLst>
      <p:ext uri="{BB962C8B-B14F-4D97-AF65-F5344CB8AC3E}">
        <p14:creationId val="2002634183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aphicFrame>
        <p:nvGraphicFramePr>
          <p:cNvPr id="4" name="图表 3"/>
          <p:cNvGraphicFramePr/>
          <p:nvPr>
            <p:extLst>
              <p:ext uri="{D42A27DB-BD31-4B8C-83A1-F6EECF244321}">
                <p14:modId val="2174982474"/>
              </p:ext>
            </p:extLst>
          </p:nvPr>
        </p:nvGraphicFramePr>
        <p:xfrm>
          <a:off x="678604" y="1419225"/>
          <a:ext cx="4211960" cy="2503066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9" name="图表 8"/>
          <p:cNvGraphicFramePr/>
          <p:nvPr>
            <p:extLst>
              <p:ext uri="{D42A27DB-BD31-4B8C-83A1-F6EECF244321}">
                <p14:modId val="735854118"/>
              </p:ext>
            </p:extLst>
          </p:nvPr>
        </p:nvGraphicFramePr>
        <p:xfrm>
          <a:off x="4067944" y="1206579"/>
          <a:ext cx="4942525" cy="2965515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pSp>
        <p:nvGrpSpPr>
          <p:cNvPr id="13" name="组合 12"/>
          <p:cNvGrpSpPr/>
          <p:nvPr/>
        </p:nvGrpSpPr>
        <p:grpSpPr>
          <a:xfrm>
            <a:off x="1317548" y="3991926"/>
            <a:ext cx="2934072" cy="997686"/>
            <a:chOff x="825939" y="3991926"/>
            <a:chExt cx="2934072" cy="997686"/>
          </a:xfrm>
        </p:grpSpPr>
        <p:sp>
          <p:nvSpPr>
            <p:cNvPr id="10" name="矩形 9"/>
            <p:cNvSpPr/>
            <p:nvPr/>
          </p:nvSpPr>
          <p:spPr>
            <a:xfrm>
              <a:off x="1530772" y="3991926"/>
              <a:ext cx="1456888" cy="36033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67836" y="4010513"/>
              <a:ext cx="1230630" cy="320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15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12" name="矩形 11"/>
            <p:cNvSpPr/>
            <p:nvPr/>
          </p:nvSpPr>
          <p:spPr>
            <a:xfrm>
              <a:off x="825939" y="4435615"/>
              <a:ext cx="2934072" cy="548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</a:t>
              </a:r>
            </a:p>
            <a:p>
              <a:pPr algn="ctr"/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because some of them have been replaced </a:t>
              </a:r>
            </a:p>
            <a:p>
              <a:pPr algn="ctr"/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by the new machines and the scientific pro.</a:t>
              </a:r>
            </a:p>
          </p:txBody>
        </p:sp>
      </p:grpSp>
      <p:sp>
        <p:nvSpPr>
          <p:cNvPr id="15" name="矩形 14"/>
          <p:cNvSpPr/>
          <p:nvPr/>
        </p:nvSpPr>
        <p:spPr>
          <a:xfrm>
            <a:off x="5825282" y="3986957"/>
            <a:ext cx="1456888" cy="3603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TextBox 15"/>
          <p:cNvSpPr txBox="1"/>
          <p:nvPr/>
        </p:nvSpPr>
        <p:spPr>
          <a:xfrm>
            <a:off x="5962346" y="4005543"/>
            <a:ext cx="1230630" cy="320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17" name="矩形 16"/>
          <p:cNvSpPr/>
          <p:nvPr/>
        </p:nvSpPr>
        <p:spPr>
          <a:xfrm>
            <a:off x="5120449" y="4430645"/>
            <a:ext cx="2934072" cy="54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0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</a:t>
            </a:r>
          </a:p>
          <a:p>
            <a:pPr algn="ctr"/>
            <a:r>
              <a:rPr altLang="zh-CN" lang="en-US" sz="10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because some of them have been replaced </a:t>
            </a:r>
          </a:p>
          <a:p>
            <a:pPr algn="ctr"/>
            <a:r>
              <a:rPr altLang="zh-CN" lang="en-US" sz="10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</a:t>
            </a:r>
          </a:p>
        </p:txBody>
      </p:sp>
      <p:sp>
        <p:nvSpPr>
          <p:cNvPr id="18" name="椭圆 17"/>
          <p:cNvSpPr/>
          <p:nvPr/>
        </p:nvSpPr>
        <p:spPr>
          <a:xfrm>
            <a:off x="332828" y="1658306"/>
            <a:ext cx="460323" cy="460323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椭圆 18"/>
          <p:cNvSpPr/>
          <p:nvPr/>
        </p:nvSpPr>
        <p:spPr>
          <a:xfrm>
            <a:off x="-482717" y="2760408"/>
            <a:ext cx="639483" cy="605045"/>
          </a:xfrm>
          <a:prstGeom prst="ellipse">
            <a:avLst/>
          </a:prstGeom>
          <a:solidFill>
            <a:srgbClr val="FFC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椭圆 19"/>
          <p:cNvSpPr/>
          <p:nvPr/>
        </p:nvSpPr>
        <p:spPr>
          <a:xfrm>
            <a:off x="850274" y="1457215"/>
            <a:ext cx="267994" cy="267994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椭圆 20"/>
          <p:cNvSpPr/>
          <p:nvPr/>
        </p:nvSpPr>
        <p:spPr>
          <a:xfrm>
            <a:off x="109008" y="2249304"/>
            <a:ext cx="511104" cy="511104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椭圆 21"/>
          <p:cNvSpPr/>
          <p:nvPr/>
        </p:nvSpPr>
        <p:spPr>
          <a:xfrm>
            <a:off x="-98786" y="3545447"/>
            <a:ext cx="511104" cy="511104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椭圆 23"/>
          <p:cNvSpPr/>
          <p:nvPr/>
        </p:nvSpPr>
        <p:spPr>
          <a:xfrm>
            <a:off x="412318" y="4430645"/>
            <a:ext cx="301345" cy="301345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椭圆 24"/>
          <p:cNvSpPr/>
          <p:nvPr/>
        </p:nvSpPr>
        <p:spPr>
          <a:xfrm>
            <a:off x="8439132" y="1361498"/>
            <a:ext cx="296808" cy="296808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椭圆 25"/>
          <p:cNvSpPr/>
          <p:nvPr/>
        </p:nvSpPr>
        <p:spPr>
          <a:xfrm>
            <a:off x="8031550" y="1760062"/>
            <a:ext cx="407582" cy="407582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椭圆 26"/>
          <p:cNvSpPr/>
          <p:nvPr/>
        </p:nvSpPr>
        <p:spPr>
          <a:xfrm>
            <a:off x="8275617" y="2203833"/>
            <a:ext cx="460323" cy="460323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椭圆 27"/>
          <p:cNvSpPr/>
          <p:nvPr/>
        </p:nvSpPr>
        <p:spPr>
          <a:xfrm>
            <a:off x="7979788" y="2909963"/>
            <a:ext cx="741907" cy="741907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椭圆 28"/>
          <p:cNvSpPr/>
          <p:nvPr/>
        </p:nvSpPr>
        <p:spPr>
          <a:xfrm>
            <a:off x="8933388" y="3545447"/>
            <a:ext cx="421224" cy="398540"/>
          </a:xfrm>
          <a:prstGeom prst="ellipse">
            <a:avLst/>
          </a:prstGeom>
          <a:solidFill>
            <a:srgbClr val="FFC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002634183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3367872" y="1491630"/>
            <a:ext cx="2507649" cy="250764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6147570" y="1723281"/>
            <a:ext cx="579631" cy="579631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TextBox 5"/>
          <p:cNvSpPr txBox="1"/>
          <p:nvPr/>
        </p:nvSpPr>
        <p:spPr>
          <a:xfrm>
            <a:off x="766267" y="23854"/>
            <a:ext cx="2789555" cy="542544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50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35896" y="2047486"/>
            <a:ext cx="1723636" cy="28346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TWO</a:t>
            </a:r>
          </a:p>
          <a:p>
            <a:endParaRPr altLang="zh-CN" b="1" lang="en-US" smtClean="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Sdfsd dfsd df fh  gfhf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fg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Sdfg dfgdf gfgh fhff.</a:t>
            </a:r>
          </a:p>
        </p:txBody>
      </p:sp>
      <p:sp>
        <p:nvSpPr>
          <p:cNvPr id="12" name="椭圆 11"/>
          <p:cNvSpPr/>
          <p:nvPr/>
        </p:nvSpPr>
        <p:spPr>
          <a:xfrm>
            <a:off x="5547225" y="2302912"/>
            <a:ext cx="885084" cy="885084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6883268" y="2891302"/>
            <a:ext cx="360040" cy="360040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6252250" y="3174143"/>
            <a:ext cx="497322" cy="497322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椭圆 14"/>
          <p:cNvSpPr/>
          <p:nvPr/>
        </p:nvSpPr>
        <p:spPr>
          <a:xfrm>
            <a:off x="7359983" y="2726981"/>
            <a:ext cx="198991" cy="198991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椭圆 15"/>
          <p:cNvSpPr/>
          <p:nvPr/>
        </p:nvSpPr>
        <p:spPr>
          <a:xfrm>
            <a:off x="7740352" y="2936255"/>
            <a:ext cx="486549" cy="486549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711258548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1" name="直接连接符 20"/>
          <p:cNvCxnSpPr/>
          <p:nvPr/>
        </p:nvCxnSpPr>
        <p:spPr>
          <a:xfrm>
            <a:off x="1348368" y="3003798"/>
            <a:ext cx="317987" cy="1357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H="1" flipV="1">
            <a:off x="3673200" y="3939902"/>
            <a:ext cx="0" cy="2967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3673200" y="1340294"/>
            <a:ext cx="246980" cy="1578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椭圆 10"/>
          <p:cNvSpPr/>
          <p:nvPr/>
        </p:nvSpPr>
        <p:spPr>
          <a:xfrm>
            <a:off x="2212464" y="1064437"/>
            <a:ext cx="1728192" cy="1728192"/>
          </a:xfrm>
          <a:prstGeom prst="ellipse">
            <a:avLst/>
          </a:prstGeom>
          <a:solidFill>
            <a:srgbClr val="00B0F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6562" y="1682070"/>
            <a:ext cx="143541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10" name="椭圆 9"/>
          <p:cNvSpPr/>
          <p:nvPr/>
        </p:nvSpPr>
        <p:spPr>
          <a:xfrm>
            <a:off x="2788528" y="2278120"/>
            <a:ext cx="1728192" cy="1728192"/>
          </a:xfrm>
          <a:prstGeom prst="ellipse">
            <a:avLst/>
          </a:prstGeom>
          <a:solidFill>
            <a:srgbClr val="00B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1558548" y="2275590"/>
            <a:ext cx="1728192" cy="1728192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TextBox 11"/>
          <p:cNvSpPr txBox="1"/>
          <p:nvPr/>
        </p:nvSpPr>
        <p:spPr>
          <a:xfrm>
            <a:off x="1693342" y="2957550"/>
            <a:ext cx="143541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9354" y="2955020"/>
            <a:ext cx="143541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2" name="矩形 1"/>
          <p:cNvSpPr/>
          <p:nvPr/>
        </p:nvSpPr>
        <p:spPr>
          <a:xfrm>
            <a:off x="3906872" y="1101573"/>
            <a:ext cx="2286000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</a:t>
            </a:r>
          </a:p>
          <a:p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because some of them have been replaced </a:t>
            </a:r>
          </a:p>
          <a:p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</a:t>
            </a:r>
          </a:p>
          <a:p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feel so sorry about the losing arts, in my </a:t>
            </a:r>
          </a:p>
        </p:txBody>
      </p:sp>
      <p:sp>
        <p:nvSpPr>
          <p:cNvPr id="24" name="矩形 23"/>
          <p:cNvSpPr/>
          <p:nvPr/>
        </p:nvSpPr>
        <p:spPr>
          <a:xfrm>
            <a:off x="-364625" y="2678021"/>
            <a:ext cx="1712993" cy="73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</a:t>
            </a:r>
          </a:p>
          <a:p>
            <a:pPr algn="r"/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losing nowadays, because</a:t>
            </a:r>
          </a:p>
          <a:p>
            <a:pPr algn="r"/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some of them have</a:t>
            </a:r>
          </a:p>
          <a:p>
            <a:pPr algn="r"/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been replaced by</a:t>
            </a:r>
          </a:p>
          <a:p>
            <a:pPr algn="r"/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the new machines and</a:t>
            </a:r>
          </a:p>
          <a:p>
            <a:pPr algn="r"/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the scientific pro.</a:t>
            </a:r>
          </a:p>
        </p:txBody>
      </p:sp>
      <p:sp>
        <p:nvSpPr>
          <p:cNvPr id="25" name="矩形 24"/>
          <p:cNvSpPr/>
          <p:nvPr/>
        </p:nvSpPr>
        <p:spPr>
          <a:xfrm>
            <a:off x="2763872" y="4280536"/>
            <a:ext cx="2286000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</a:t>
            </a:r>
          </a:p>
          <a:p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because some of them have been replaced </a:t>
            </a:r>
          </a:p>
          <a:p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</a:t>
            </a:r>
          </a:p>
          <a:p>
            <a:r>
              <a:rPr altLang="zh-CN" lang="en-US" sz="7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feel so sorry about the losing arts, in my 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5772313" y="1418011"/>
            <a:ext cx="2661929" cy="2518610"/>
            <a:chOff x="5772314" y="1676149"/>
            <a:chExt cx="2473806" cy="2340616"/>
          </a:xfrm>
        </p:grpSpPr>
        <p:sp>
          <p:nvSpPr>
            <p:cNvPr id="4" name="椭圆 3"/>
            <p:cNvSpPr/>
            <p:nvPr/>
          </p:nvSpPr>
          <p:spPr>
            <a:xfrm>
              <a:off x="5772314" y="1707031"/>
              <a:ext cx="2088232" cy="2088232"/>
            </a:xfrm>
            <a:prstGeom prst="ellipse">
              <a:avLst/>
            </a:prstGeom>
            <a:solidFill>
              <a:srgbClr val="3DBE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椭圆 4"/>
            <p:cNvSpPr/>
            <p:nvPr/>
          </p:nvSpPr>
          <p:spPr>
            <a:xfrm>
              <a:off x="5867931" y="1676149"/>
              <a:ext cx="2088232" cy="208823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椭圆 5"/>
            <p:cNvSpPr/>
            <p:nvPr/>
          </p:nvSpPr>
          <p:spPr>
            <a:xfrm>
              <a:off x="5960120" y="1928533"/>
              <a:ext cx="2088232" cy="2088232"/>
            </a:xfrm>
            <a:prstGeom prst="ellipse">
              <a:avLst/>
            </a:prstGeom>
            <a:solidFill>
              <a:srgbClr val="FFC000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148065" y="2379463"/>
              <a:ext cx="1204147" cy="311585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1600"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5960120" y="2737812"/>
              <a:ext cx="2286000" cy="6798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7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</a:t>
              </a:r>
            </a:p>
            <a:p>
              <a:r>
                <a:rPr altLang="zh-CN" lang="en-US" sz="7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them</a:t>
              </a:r>
            </a:p>
            <a:p>
              <a:r>
                <a:rPr altLang="zh-CN" lang="en-US" sz="7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have been replaced </a:t>
              </a:r>
            </a:p>
            <a:p>
              <a:r>
                <a:rPr altLang="zh-CN" lang="en-US" sz="7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by the new machines and the </a:t>
              </a:r>
            </a:p>
            <a:p>
              <a:r>
                <a:rPr altLang="zh-CN" lang="en-US" sz="7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scientific pro.feel so sorry about</a:t>
              </a:r>
            </a:p>
            <a:p>
              <a:r>
                <a:rPr altLang="zh-CN" lang="en-US" sz="7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the losing arts, in my 。</a:t>
              </a:r>
            </a:p>
          </p:txBody>
        </p:sp>
      </p:grpSp>
    </p:spTree>
    <p:extLst>
      <p:ext uri="{BB962C8B-B14F-4D97-AF65-F5344CB8AC3E}">
        <p14:creationId val="2002634183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3" name="直接连接符 12"/>
          <p:cNvCxnSpPr/>
          <p:nvPr/>
        </p:nvCxnSpPr>
        <p:spPr>
          <a:xfrm flipH="1">
            <a:off x="5913247" y="1749832"/>
            <a:ext cx="0" cy="25507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val="1968855893"/>
              </p:ext>
            </p:extLst>
          </p:nvPr>
        </p:nvGraphicFramePr>
        <p:xfrm>
          <a:off x="544226" y="3124587"/>
          <a:ext cx="4315808" cy="15121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8952"/>
                <a:gridCol w="1078952"/>
                <a:gridCol w="1078952"/>
                <a:gridCol w="1078952"/>
              </a:tblGrid>
              <a:tr h="302434">
                <a:tc>
                  <a:txBody>
                    <a:bodyPr vert="horz" wrap="square"/>
                    <a:lstStyle/>
                    <a:p>
                      <a:pPr algn="ctr" fontAlgn="ctr"/>
                      <a:endParaRPr altLang="en-US" b="0" i="0" lang="zh-CN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solidFill>
                      <a:srgbClr val="FFC00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2013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solidFill>
                      <a:srgbClr val="FFC00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2014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solidFill>
                      <a:srgbClr val="FFC00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mtClean="0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 </a:t>
                      </a:r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%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solidFill>
                      <a:srgbClr val="FFC000"/>
                    </a:solidFill>
                  </a:tcPr>
                </a:tc>
              </a:tr>
              <a:tr h="302434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S1</a:t>
                      </a:r>
                      <a:endParaRPr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257,463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336,253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31%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</a:tr>
              <a:tr h="302434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S2</a:t>
                      </a:r>
                      <a:endParaRPr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242,857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254,498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5%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</a:tr>
              <a:tr h="302434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S3</a:t>
                      </a:r>
                      <a:endParaRPr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432,255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466,857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mtClean="0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8%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</a:tr>
              <a:tr h="302434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S4</a:t>
                      </a:r>
                      <a:endParaRPr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468,235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745,286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200" u="none">
                          <a:effectLst/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59%</a:t>
                      </a:r>
                      <a:endParaRPr altLang="zh-CN" b="0" i="0" lang="en-US" strike="noStrike" sz="1200" u="none">
                        <a:solidFill>
                          <a:srgbClr val="000000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0" marL="16260" marR="16260" marT="16260">
                    <a:noFill/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558800" y="1419224"/>
            <a:ext cx="1724810" cy="4324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TextBox 5"/>
          <p:cNvSpPr txBox="1"/>
          <p:nvPr/>
        </p:nvSpPr>
        <p:spPr>
          <a:xfrm>
            <a:off x="691903" y="1450780"/>
            <a:ext cx="143541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4" name="矩形 3"/>
          <p:cNvSpPr/>
          <p:nvPr/>
        </p:nvSpPr>
        <p:spPr>
          <a:xfrm>
            <a:off x="558800" y="1857732"/>
            <a:ext cx="4572000" cy="109728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by the new machines and the </a:t>
            </a:r>
          </a:p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scientific pro.feel so sorry about the losing arts, in my Many </a:t>
            </a:r>
          </a:p>
          <a:p>
            <a:endParaRPr altLang="zh-CN" lang="en-US" sz="1100">
              <a:solidFill>
                <a:schemeClr val="tx1">
                  <a:lumMod val="95000"/>
                  <a:lumOff val="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because some of them have been replaced ，by the new machines and the scientific pro.</a:t>
            </a:r>
          </a:p>
        </p:txBody>
      </p:sp>
      <p:sp>
        <p:nvSpPr>
          <p:cNvPr id="9" name="椭圆 8"/>
          <p:cNvSpPr/>
          <p:nvPr/>
        </p:nvSpPr>
        <p:spPr>
          <a:xfrm>
            <a:off x="5529891" y="1053398"/>
            <a:ext cx="766713" cy="76671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5529891" y="2019778"/>
            <a:ext cx="766713" cy="76671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椭圆 10"/>
          <p:cNvSpPr/>
          <p:nvPr/>
        </p:nvSpPr>
        <p:spPr>
          <a:xfrm>
            <a:off x="5529891" y="3003798"/>
            <a:ext cx="766713" cy="766713"/>
          </a:xfrm>
          <a:prstGeom prst="ellipse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5529891" y="4028221"/>
            <a:ext cx="766713" cy="7667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5" name="组合 14"/>
          <p:cNvGrpSpPr/>
          <p:nvPr/>
        </p:nvGrpSpPr>
        <p:grpSpPr>
          <a:xfrm>
            <a:off x="6320427" y="984828"/>
            <a:ext cx="4600759" cy="872954"/>
            <a:chOff x="6320427" y="984828"/>
            <a:chExt cx="4600759" cy="872954"/>
          </a:xfrm>
        </p:grpSpPr>
        <p:sp>
          <p:nvSpPr>
            <p:cNvPr id="14" name="TextBox 13"/>
            <p:cNvSpPr txBox="1"/>
            <p:nvPr/>
          </p:nvSpPr>
          <p:spPr>
            <a:xfrm>
              <a:off x="6320428" y="984828"/>
              <a:ext cx="1435417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>
                  <a:solidFill>
                    <a:srgbClr val="FFC00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6349186" y="1257618"/>
              <a:ext cx="4572000" cy="59436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</a:t>
              </a:r>
            </a:p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them have </a:t>
              </a:r>
            </a:p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been replaced by the new machines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6296604" y="1983954"/>
            <a:ext cx="4600759" cy="872954"/>
            <a:chOff x="6320427" y="984828"/>
            <a:chExt cx="4600759" cy="872954"/>
          </a:xfrm>
        </p:grpSpPr>
        <p:sp>
          <p:nvSpPr>
            <p:cNvPr id="17" name="TextBox 16"/>
            <p:cNvSpPr txBox="1"/>
            <p:nvPr/>
          </p:nvSpPr>
          <p:spPr>
            <a:xfrm>
              <a:off x="6320428" y="984828"/>
              <a:ext cx="1435417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>
                  <a:solidFill>
                    <a:srgbClr val="00B05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6349186" y="1257618"/>
              <a:ext cx="4572000" cy="59436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</a:t>
              </a:r>
            </a:p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them have </a:t>
              </a:r>
            </a:p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been replaced by the new machines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6287454" y="3003798"/>
            <a:ext cx="4600759" cy="872954"/>
            <a:chOff x="6320427" y="984828"/>
            <a:chExt cx="4600759" cy="872954"/>
          </a:xfrm>
        </p:grpSpPr>
        <p:sp>
          <p:nvSpPr>
            <p:cNvPr id="20" name="TextBox 19"/>
            <p:cNvSpPr txBox="1"/>
            <p:nvPr/>
          </p:nvSpPr>
          <p:spPr>
            <a:xfrm>
              <a:off x="6320428" y="984828"/>
              <a:ext cx="1435417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21" name="矩形 20"/>
            <p:cNvSpPr/>
            <p:nvPr/>
          </p:nvSpPr>
          <p:spPr>
            <a:xfrm>
              <a:off x="6349186" y="1257618"/>
              <a:ext cx="4572000" cy="59436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</a:t>
              </a:r>
            </a:p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them have </a:t>
              </a:r>
            </a:p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been replaced by the new machines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6349186" y="3995989"/>
            <a:ext cx="4600759" cy="872954"/>
            <a:chOff x="6320427" y="984828"/>
            <a:chExt cx="4600759" cy="872954"/>
          </a:xfrm>
        </p:grpSpPr>
        <p:sp>
          <p:nvSpPr>
            <p:cNvPr id="23" name="TextBox 22"/>
            <p:cNvSpPr txBox="1"/>
            <p:nvPr/>
          </p:nvSpPr>
          <p:spPr>
            <a:xfrm>
              <a:off x="6320428" y="984828"/>
              <a:ext cx="1435417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sp>
          <p:nvSpPr>
            <p:cNvPr id="24" name="矩形 23"/>
            <p:cNvSpPr/>
            <p:nvPr/>
          </p:nvSpPr>
          <p:spPr>
            <a:xfrm>
              <a:off x="6349186" y="1257618"/>
              <a:ext cx="4572000" cy="59436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</a:t>
              </a:r>
            </a:p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them have </a:t>
              </a:r>
            </a:p>
            <a:p>
              <a:r>
                <a:rPr altLang="zh-CN"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been replaced by the new machines</a:t>
              </a:r>
            </a:p>
          </p:txBody>
        </p:sp>
      </p:grpSp>
    </p:spTree>
    <p:extLst>
      <p:ext uri="{BB962C8B-B14F-4D97-AF65-F5344CB8AC3E}">
        <p14:creationId val="860953466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558800" y="1234170"/>
            <a:ext cx="1476186" cy="370110"/>
            <a:chOff x="558800" y="1419225"/>
            <a:chExt cx="1476186" cy="370110"/>
          </a:xfrm>
        </p:grpSpPr>
        <p:sp>
          <p:nvSpPr>
            <p:cNvPr id="4" name="矩形 3"/>
            <p:cNvSpPr/>
            <p:nvPr/>
          </p:nvSpPr>
          <p:spPr>
            <a:xfrm>
              <a:off x="558800" y="1419225"/>
              <a:ext cx="1476186" cy="37011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8636" y="1450780"/>
              <a:ext cx="1295717" cy="335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</p:grpSp>
      <p:sp>
        <p:nvSpPr>
          <p:cNvPr id="6" name="矩形 5"/>
          <p:cNvSpPr/>
          <p:nvPr/>
        </p:nvSpPr>
        <p:spPr>
          <a:xfrm>
            <a:off x="474114" y="1694587"/>
            <a:ext cx="8557163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by the new machines and the scientific pro.feel so sorry about the losing arts, in my Many.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574850" y="2379519"/>
            <a:ext cx="2401076" cy="2308595"/>
            <a:chOff x="579906" y="2379519"/>
            <a:chExt cx="2401076" cy="2308595"/>
          </a:xfrm>
        </p:grpSpPr>
        <p:sp>
          <p:nvSpPr>
            <p:cNvPr id="7" name="圆角矩形 6"/>
            <p:cNvSpPr/>
            <p:nvPr/>
          </p:nvSpPr>
          <p:spPr>
            <a:xfrm>
              <a:off x="579906" y="2466605"/>
              <a:ext cx="2274792" cy="2221509"/>
            </a:xfrm>
            <a:prstGeom prst="roundRect">
              <a:avLst>
                <a:gd fmla="val 5087" name="adj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65144" y="2379519"/>
              <a:ext cx="1687830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2012</a:t>
              </a:r>
            </a:p>
          </p:txBody>
        </p:sp>
        <p:cxnSp>
          <p:nvCxnSpPr>
            <p:cNvPr id="13" name="直接连接符 12"/>
            <p:cNvCxnSpPr/>
            <p:nvPr/>
          </p:nvCxnSpPr>
          <p:spPr>
            <a:xfrm>
              <a:off x="755576" y="3143349"/>
              <a:ext cx="18722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680471" y="3160138"/>
              <a:ext cx="1922780" cy="8534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500"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  <a:p>
              <a:r>
                <a:rPr altLang="zh-CN" b="1" lang="en-US" smtClean="0" sz="2500">
                  <a:latin charset="-122" panose="020b0503020204020204" pitchFamily="34" typeface="微软雅黑"/>
                  <a:ea charset="-122" panose="020b0503020204020204" pitchFamily="34" typeface="微软雅黑"/>
                </a:rPr>
                <a:t>342,245</a:t>
              </a:r>
            </a:p>
          </p:txBody>
        </p:sp>
        <p:sp>
          <p:nvSpPr>
            <p:cNvPr id="20" name="矩形 19"/>
            <p:cNvSpPr/>
            <p:nvPr/>
          </p:nvSpPr>
          <p:spPr>
            <a:xfrm>
              <a:off x="694982" y="3879921"/>
              <a:ext cx="2286000" cy="7010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them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have been replaced by the new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machines and the.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3461119" y="2370101"/>
            <a:ext cx="2401076" cy="2308595"/>
            <a:chOff x="3615299" y="2370101"/>
            <a:chExt cx="2401076" cy="2308595"/>
          </a:xfrm>
        </p:grpSpPr>
        <p:sp>
          <p:nvSpPr>
            <p:cNvPr id="21" name="圆角矩形 20"/>
            <p:cNvSpPr/>
            <p:nvPr/>
          </p:nvSpPr>
          <p:spPr>
            <a:xfrm>
              <a:off x="3615299" y="2457187"/>
              <a:ext cx="2274792" cy="2221509"/>
            </a:xfrm>
            <a:prstGeom prst="roundRect">
              <a:avLst>
                <a:gd fmla="val 5087" name="adj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00537" y="2370101"/>
              <a:ext cx="1687830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2013</a:t>
              </a:r>
            </a:p>
          </p:txBody>
        </p:sp>
        <p:cxnSp>
          <p:nvCxnSpPr>
            <p:cNvPr id="23" name="直接连接符 22"/>
            <p:cNvCxnSpPr/>
            <p:nvPr/>
          </p:nvCxnSpPr>
          <p:spPr>
            <a:xfrm>
              <a:off x="3790969" y="3133931"/>
              <a:ext cx="18722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715864" y="3150720"/>
              <a:ext cx="1922780" cy="8534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500"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  <a:p>
              <a:r>
                <a:rPr altLang="zh-CN" b="1" lang="en-US" smtClean="0" sz="2500">
                  <a:latin charset="-122" panose="020b0503020204020204" pitchFamily="34" typeface="微软雅黑"/>
                  <a:ea charset="-122" panose="020b0503020204020204" pitchFamily="34" typeface="微软雅黑"/>
                </a:rPr>
                <a:t>425,544</a:t>
              </a:r>
            </a:p>
          </p:txBody>
        </p:sp>
        <p:sp>
          <p:nvSpPr>
            <p:cNvPr id="25" name="矩形 24"/>
            <p:cNvSpPr/>
            <p:nvPr/>
          </p:nvSpPr>
          <p:spPr>
            <a:xfrm>
              <a:off x="3730375" y="3870503"/>
              <a:ext cx="2286000" cy="7010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them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have been replaced by the new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machines and the.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6347388" y="2379519"/>
            <a:ext cx="2401076" cy="2308595"/>
            <a:chOff x="6372200" y="2379519"/>
            <a:chExt cx="2401076" cy="2308595"/>
          </a:xfrm>
        </p:grpSpPr>
        <p:sp>
          <p:nvSpPr>
            <p:cNvPr id="26" name="圆角矩形 25"/>
            <p:cNvSpPr/>
            <p:nvPr/>
          </p:nvSpPr>
          <p:spPr>
            <a:xfrm>
              <a:off x="6372200" y="2466605"/>
              <a:ext cx="2274792" cy="2221509"/>
            </a:xfrm>
            <a:prstGeom prst="roundRect">
              <a:avLst>
                <a:gd fmla="val 5087" name="adj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657437" y="2379519"/>
              <a:ext cx="1687830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2014</a:t>
              </a:r>
            </a:p>
          </p:txBody>
        </p:sp>
        <p:cxnSp>
          <p:nvCxnSpPr>
            <p:cNvPr id="28" name="直接连接符 27"/>
            <p:cNvCxnSpPr/>
            <p:nvPr/>
          </p:nvCxnSpPr>
          <p:spPr>
            <a:xfrm>
              <a:off x="6547870" y="3143349"/>
              <a:ext cx="18722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6472767" y="3160138"/>
              <a:ext cx="1922780" cy="8534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500"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  <a:p>
              <a:r>
                <a:rPr altLang="zh-CN" b="1" lang="en-US" smtClean="0" sz="2500">
                  <a:latin charset="-122" panose="020b0503020204020204" pitchFamily="34" typeface="微软雅黑"/>
                  <a:ea charset="-122" panose="020b0503020204020204" pitchFamily="34" typeface="微软雅黑"/>
                </a:rPr>
                <a:t>676,102</a:t>
              </a:r>
            </a:p>
          </p:txBody>
        </p:sp>
        <p:sp>
          <p:nvSpPr>
            <p:cNvPr id="30" name="矩形 29"/>
            <p:cNvSpPr/>
            <p:nvPr/>
          </p:nvSpPr>
          <p:spPr>
            <a:xfrm>
              <a:off x="6487275" y="3879921"/>
              <a:ext cx="2286000" cy="7010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nowadays, because some of them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have been replaced by the new</a:t>
              </a:r>
            </a:p>
            <a:p>
              <a:r>
                <a:rPr altLang="zh-CN" lang="en-US" sz="10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machines and the.</a:t>
              </a:r>
            </a:p>
          </p:txBody>
        </p:sp>
      </p:grpSp>
      <p:sp>
        <p:nvSpPr>
          <p:cNvPr id="34" name="等腰三角形 33"/>
          <p:cNvSpPr/>
          <p:nvPr/>
        </p:nvSpPr>
        <p:spPr>
          <a:xfrm rot="5400000">
            <a:off x="3062088" y="3468758"/>
            <a:ext cx="208257" cy="179532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等腰三角形 34"/>
          <p:cNvSpPr/>
          <p:nvPr/>
        </p:nvSpPr>
        <p:spPr>
          <a:xfrm rot="5400000">
            <a:off x="5946503" y="3468759"/>
            <a:ext cx="208257" cy="179532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019930725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1043608" y="1563638"/>
            <a:ext cx="3600400" cy="1152128"/>
            <a:chOff x="1691680" y="1563638"/>
            <a:chExt cx="3600400" cy="1152128"/>
          </a:xfrm>
        </p:grpSpPr>
        <p:sp>
          <p:nvSpPr>
            <p:cNvPr id="4" name="六边形 3"/>
            <p:cNvSpPr/>
            <p:nvPr/>
          </p:nvSpPr>
          <p:spPr>
            <a:xfrm rot="5400000">
              <a:off x="1612223" y="1643095"/>
              <a:ext cx="1152128" cy="993214"/>
            </a:xfrm>
            <a:prstGeom prst="hexag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805708" y="1736800"/>
              <a:ext cx="1121092" cy="2743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12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STRENGHTS</a:t>
              </a:r>
            </a:p>
          </p:txBody>
        </p:sp>
        <p:sp>
          <p:nvSpPr>
            <p:cNvPr id="9" name="矩形 8"/>
            <p:cNvSpPr/>
            <p:nvPr/>
          </p:nvSpPr>
          <p:spPr>
            <a:xfrm>
              <a:off x="2805708" y="1951976"/>
              <a:ext cx="2486372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because some of them have been replaced by the new machines and the. because some of them have been.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33249" y="1754982"/>
              <a:ext cx="51943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S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4895866" y="1563638"/>
            <a:ext cx="3600400" cy="1152128"/>
            <a:chOff x="5532472" y="1563638"/>
            <a:chExt cx="3600400" cy="1152128"/>
          </a:xfrm>
        </p:grpSpPr>
        <p:sp>
          <p:nvSpPr>
            <p:cNvPr id="12" name="六边形 11"/>
            <p:cNvSpPr/>
            <p:nvPr/>
          </p:nvSpPr>
          <p:spPr>
            <a:xfrm rot="5400000">
              <a:off x="5453015" y="1643095"/>
              <a:ext cx="1152128" cy="993214"/>
            </a:xfrm>
            <a:prstGeom prst="hexagon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646501" y="1736800"/>
              <a:ext cx="1105217" cy="2743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1200">
                  <a:solidFill>
                    <a:srgbClr val="FFC00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WEAKESSES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6646500" y="1951976"/>
              <a:ext cx="2486372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because some of them have been replaced by the new machines and the. because some of them have been.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40189" y="1754982"/>
              <a:ext cx="784543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1043608" y="3099435"/>
            <a:ext cx="3600400" cy="1152128"/>
            <a:chOff x="1675656" y="3099435"/>
            <a:chExt cx="3600400" cy="1152128"/>
          </a:xfrm>
        </p:grpSpPr>
        <p:sp>
          <p:nvSpPr>
            <p:cNvPr id="16" name="六边形 15"/>
            <p:cNvSpPr/>
            <p:nvPr/>
          </p:nvSpPr>
          <p:spPr>
            <a:xfrm rot="5400000">
              <a:off x="1596199" y="3178892"/>
              <a:ext cx="1152128" cy="993214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789684" y="3272597"/>
              <a:ext cx="1408430" cy="2743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1200">
                  <a:solidFill>
                    <a:srgbClr val="00B05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OPPORTUNITES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2789684" y="3487773"/>
              <a:ext cx="2486372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because some of them have been replaced by the new machines and the. because some of them have been.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49138" y="3290779"/>
              <a:ext cx="508479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O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895866" y="3148410"/>
            <a:ext cx="3600400" cy="1152128"/>
            <a:chOff x="5539685" y="3148410"/>
            <a:chExt cx="3600400" cy="1152128"/>
          </a:xfrm>
        </p:grpSpPr>
        <p:sp>
          <p:nvSpPr>
            <p:cNvPr id="20" name="六边形 19"/>
            <p:cNvSpPr/>
            <p:nvPr/>
          </p:nvSpPr>
          <p:spPr>
            <a:xfrm rot="5400000">
              <a:off x="5460228" y="3227867"/>
              <a:ext cx="1152128" cy="993214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653713" y="3321572"/>
              <a:ext cx="898842" cy="2743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THREATS</a:t>
              </a:r>
            </a:p>
          </p:txBody>
        </p:sp>
        <p:sp>
          <p:nvSpPr>
            <p:cNvPr id="22" name="矩形 21"/>
            <p:cNvSpPr/>
            <p:nvPr/>
          </p:nvSpPr>
          <p:spPr>
            <a:xfrm>
              <a:off x="6653713" y="3536748"/>
              <a:ext cx="2486372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8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because some of them have been replaced by the new machines and the. because some of them have been.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67629" y="3339753"/>
              <a:ext cx="53213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</a:t>
              </a:r>
            </a:p>
          </p:txBody>
        </p:sp>
      </p:grpSp>
    </p:spTree>
    <p:extLst>
      <p:ext uri="{BB962C8B-B14F-4D97-AF65-F5344CB8AC3E}">
        <p14:creationId val="401993072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457163" y="327954"/>
            <a:ext cx="1124787" cy="1156701"/>
            <a:chOff x="601306" y="987574"/>
            <a:chExt cx="2276038" cy="2340616"/>
          </a:xfrm>
        </p:grpSpPr>
        <p:sp>
          <p:nvSpPr>
            <p:cNvPr id="3" name="椭圆 2"/>
            <p:cNvSpPr/>
            <p:nvPr/>
          </p:nvSpPr>
          <p:spPr>
            <a:xfrm>
              <a:off x="601306" y="1018456"/>
              <a:ext cx="2088232" cy="2088232"/>
            </a:xfrm>
            <a:prstGeom prst="ellipse">
              <a:avLst/>
            </a:prstGeom>
            <a:solidFill>
              <a:srgbClr val="3DBE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椭圆 3"/>
            <p:cNvSpPr/>
            <p:nvPr/>
          </p:nvSpPr>
          <p:spPr>
            <a:xfrm>
              <a:off x="696923" y="987574"/>
              <a:ext cx="2088232" cy="208823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椭圆 4"/>
            <p:cNvSpPr/>
            <p:nvPr/>
          </p:nvSpPr>
          <p:spPr>
            <a:xfrm>
              <a:off x="789112" y="1239958"/>
              <a:ext cx="2088232" cy="2088232"/>
            </a:xfrm>
            <a:prstGeom prst="ellipse">
              <a:avLst/>
            </a:prstGeom>
            <a:solidFill>
              <a:srgbClr val="FFC000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823050" y="629275"/>
            <a:ext cx="27482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  <p:sp>
        <p:nvSpPr>
          <p:cNvPr id="12" name="椭圆 11"/>
          <p:cNvSpPr/>
          <p:nvPr/>
        </p:nvSpPr>
        <p:spPr>
          <a:xfrm>
            <a:off x="1335175" y="1416635"/>
            <a:ext cx="2310228" cy="2310230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3349632" y="1416635"/>
            <a:ext cx="2310228" cy="2310230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5364088" y="1416635"/>
            <a:ext cx="2310228" cy="2310230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TextBox 15"/>
          <p:cNvSpPr txBox="1"/>
          <p:nvPr/>
        </p:nvSpPr>
        <p:spPr>
          <a:xfrm>
            <a:off x="1584272" y="1855299"/>
            <a:ext cx="897255" cy="15544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9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49959" y="1855299"/>
            <a:ext cx="897255" cy="15544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9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09748" y="1855299"/>
            <a:ext cx="897255" cy="15544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9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67744" y="2132151"/>
            <a:ext cx="2472055" cy="1463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ONE</a:t>
            </a:r>
          </a:p>
          <a:p>
            <a:endParaRPr altLang="zh-CN" b="1" lang="en-US" smtClean="0" sz="15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Sdfsd dfsd df fh  gfhf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fg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Sdfg dfgdf gfgh fhff.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65333" y="2132151"/>
            <a:ext cx="2472055" cy="1463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TWO</a:t>
            </a:r>
          </a:p>
          <a:p>
            <a:endParaRPr altLang="zh-CN" b="1" lang="en-US" smtClean="0" sz="15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Sdfsd dfsd df fh  gfhf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fg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Sdfg dfgdf gfgh fhff.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28185" y="2132151"/>
            <a:ext cx="2472055" cy="1463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THREE</a:t>
            </a:r>
          </a:p>
          <a:p>
            <a:endParaRPr altLang="zh-CN" b="1" lang="en-US" smtClean="0" sz="15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Sdfsd dfsd df fh  gfhf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fg</a:t>
            </a:r>
          </a:p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Sdfg dfgdf gfgh fhff.</a:t>
            </a:r>
          </a:p>
        </p:txBody>
      </p:sp>
    </p:spTree>
    <p:extLst>
      <p:ext uri="{BB962C8B-B14F-4D97-AF65-F5344CB8AC3E}">
        <p14:creationId val="2774126980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3977005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SUMMARY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-551324" y="51470"/>
            <a:ext cx="1124787" cy="1156701"/>
            <a:chOff x="601306" y="987574"/>
            <a:chExt cx="2276038" cy="2340616"/>
          </a:xfrm>
        </p:grpSpPr>
        <p:sp>
          <p:nvSpPr>
            <p:cNvPr id="5" name="椭圆 4"/>
            <p:cNvSpPr/>
            <p:nvPr/>
          </p:nvSpPr>
          <p:spPr>
            <a:xfrm>
              <a:off x="601306" y="1018456"/>
              <a:ext cx="2088232" cy="2088232"/>
            </a:xfrm>
            <a:prstGeom prst="ellipse">
              <a:avLst/>
            </a:prstGeom>
            <a:solidFill>
              <a:srgbClr val="3DBE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椭圆 5"/>
            <p:cNvSpPr/>
            <p:nvPr/>
          </p:nvSpPr>
          <p:spPr>
            <a:xfrm>
              <a:off x="696923" y="987574"/>
              <a:ext cx="2088232" cy="208823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椭圆 6"/>
            <p:cNvSpPr/>
            <p:nvPr/>
          </p:nvSpPr>
          <p:spPr>
            <a:xfrm>
              <a:off x="789112" y="1239958"/>
              <a:ext cx="2088232" cy="2088232"/>
            </a:xfrm>
            <a:prstGeom prst="ellipse">
              <a:avLst/>
            </a:prstGeom>
            <a:solidFill>
              <a:srgbClr val="FFC000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" name="椭圆 9"/>
          <p:cNvSpPr/>
          <p:nvPr/>
        </p:nvSpPr>
        <p:spPr>
          <a:xfrm>
            <a:off x="1619672" y="1268185"/>
            <a:ext cx="1031976" cy="1031976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619672" y="2460620"/>
            <a:ext cx="1031976" cy="103197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619672" y="3668313"/>
            <a:ext cx="1031976" cy="1031976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9712" y="1240616"/>
            <a:ext cx="813118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6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37420" y="2422610"/>
            <a:ext cx="755968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6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45436" y="3668313"/>
            <a:ext cx="74803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6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15816" y="1484091"/>
            <a:ext cx="5964555" cy="5943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</a:t>
            </a:r>
          </a:p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pro.feel so sorry about the losing arts, in my </a:t>
            </a:r>
          </a:p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opinion, they are so classic and their charm will never fade.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15816" y="2665281"/>
            <a:ext cx="5964555" cy="5943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</a:t>
            </a:r>
          </a:p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pro.feel so sorry about the losing arts, in my </a:t>
            </a:r>
          </a:p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opinion, they are so classic and their charm will never fade.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18108" y="3922228"/>
            <a:ext cx="5964555" cy="5943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</a:t>
            </a:r>
          </a:p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pro.feel so sorry about the losing arts, in my </a:t>
            </a:r>
          </a:p>
          <a:p>
            <a:r>
              <a:rPr altLang="zh-CN" lang="en-US" sz="11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opinion, they are so classic and their charm will never fade.</a:t>
            </a:r>
          </a:p>
        </p:txBody>
      </p:sp>
    </p:spTree>
    <p:extLst>
      <p:ext uri="{BB962C8B-B14F-4D97-AF65-F5344CB8AC3E}">
        <p14:creationId val="4019930725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329992" y="1379590"/>
            <a:ext cx="6484016" cy="1988864"/>
            <a:chOff x="1584400" y="1379590"/>
            <a:chExt cx="6484016" cy="1988864"/>
          </a:xfrm>
        </p:grpSpPr>
        <p:sp>
          <p:nvSpPr>
            <p:cNvPr id="3" name="椭圆 2"/>
            <p:cNvSpPr/>
            <p:nvPr/>
          </p:nvSpPr>
          <p:spPr>
            <a:xfrm>
              <a:off x="1619672" y="1379590"/>
              <a:ext cx="1984248" cy="1984248"/>
            </a:xfrm>
            <a:prstGeom prst="ellipse">
              <a:avLst/>
            </a:prstGeom>
            <a:solidFill>
              <a:srgbClr val="3DBEC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椭圆 5"/>
            <p:cNvSpPr/>
            <p:nvPr/>
          </p:nvSpPr>
          <p:spPr>
            <a:xfrm>
              <a:off x="2411760" y="1384206"/>
              <a:ext cx="1984248" cy="1984248"/>
            </a:xfrm>
            <a:prstGeom prst="ellipse">
              <a:avLst/>
            </a:prstGeom>
            <a:solidFill>
              <a:srgbClr val="00B05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椭圆 7"/>
            <p:cNvSpPr/>
            <p:nvPr/>
          </p:nvSpPr>
          <p:spPr>
            <a:xfrm>
              <a:off x="3203848" y="1384206"/>
              <a:ext cx="1984248" cy="1984248"/>
            </a:xfrm>
            <a:prstGeom prst="ellipse">
              <a:avLst/>
            </a:prstGeom>
            <a:solidFill>
              <a:srgbClr val="FFC00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椭圆 9"/>
            <p:cNvSpPr/>
            <p:nvPr/>
          </p:nvSpPr>
          <p:spPr>
            <a:xfrm>
              <a:off x="4290318" y="1381522"/>
              <a:ext cx="1984248" cy="1984248"/>
            </a:xfrm>
            <a:prstGeom prst="ellipse">
              <a:avLst/>
            </a:prstGeom>
            <a:solidFill>
              <a:srgbClr val="3DBEC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椭圆 10"/>
            <p:cNvSpPr/>
            <p:nvPr/>
          </p:nvSpPr>
          <p:spPr>
            <a:xfrm>
              <a:off x="5176686" y="1383680"/>
              <a:ext cx="1984248" cy="1984248"/>
            </a:xfrm>
            <a:prstGeom prst="ellipse">
              <a:avLst/>
            </a:prstGeom>
            <a:solidFill>
              <a:srgbClr val="00B05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椭圆 11"/>
            <p:cNvSpPr/>
            <p:nvPr/>
          </p:nvSpPr>
          <p:spPr>
            <a:xfrm>
              <a:off x="6084168" y="1379590"/>
              <a:ext cx="1984248" cy="1984248"/>
            </a:xfrm>
            <a:prstGeom prst="ellipse">
              <a:avLst/>
            </a:prstGeom>
            <a:solidFill>
              <a:srgbClr val="FFC00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584400" y="1776569"/>
              <a:ext cx="5901055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9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THANKS!!</a:t>
              </a:r>
            </a:p>
          </p:txBody>
        </p:sp>
      </p:grpSp>
      <p:sp>
        <p:nvSpPr>
          <p:cNvPr id="13" name="矩形 12"/>
          <p:cNvSpPr/>
          <p:nvPr/>
        </p:nvSpPr>
        <p:spPr>
          <a:xfrm>
            <a:off x="766457" y="3779921"/>
            <a:ext cx="7611086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0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by the new </a:t>
            </a:r>
          </a:p>
          <a:p>
            <a:pPr algn="ctr"/>
            <a:r>
              <a:rPr altLang="zh-CN" lang="en-US" sz="10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machines and the scientific pro.feel so sorry about the losing arts, in my </a:t>
            </a:r>
          </a:p>
        </p:txBody>
      </p:sp>
      <p:sp>
        <p:nvSpPr>
          <p:cNvPr id="2" name="矩形 1"/>
          <p:cNvSpPr/>
          <p:nvPr/>
        </p:nvSpPr>
        <p:spPr>
          <a:xfrm>
            <a:off x="3907075" y="4244391"/>
            <a:ext cx="1400492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@西禾视觉 </a:t>
            </a:r>
          </a:p>
        </p:txBody>
      </p:sp>
    </p:spTree>
    <p:extLst>
      <p:ext uri="{BB962C8B-B14F-4D97-AF65-F5344CB8AC3E}">
        <p14:creationId val="118677348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3367872" y="1491630"/>
            <a:ext cx="2507649" cy="2507649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5359532" y="2519975"/>
            <a:ext cx="1156683" cy="1156683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8503821" y="1941784"/>
            <a:ext cx="613534" cy="613534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TextBox 5"/>
          <p:cNvSpPr txBox="1"/>
          <p:nvPr/>
        </p:nvSpPr>
        <p:spPr>
          <a:xfrm>
            <a:off x="766267" y="23854"/>
            <a:ext cx="2789555" cy="542544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50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7" name="椭圆 6"/>
          <p:cNvSpPr/>
          <p:nvPr/>
        </p:nvSpPr>
        <p:spPr>
          <a:xfrm>
            <a:off x="6312510" y="3635005"/>
            <a:ext cx="639483" cy="605045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7869004" y="3974125"/>
            <a:ext cx="469834" cy="469834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7236296" y="3456684"/>
            <a:ext cx="504056" cy="504056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5734769" y="1265784"/>
            <a:ext cx="781447" cy="781447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TextBox 10"/>
          <p:cNvSpPr txBox="1"/>
          <p:nvPr/>
        </p:nvSpPr>
        <p:spPr>
          <a:xfrm>
            <a:off x="3635896" y="2047486"/>
            <a:ext cx="1723636" cy="28346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ONE</a:t>
            </a:r>
          </a:p>
          <a:p>
            <a:endParaRPr altLang="zh-CN" b="1" lang="en-US" smtClean="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Sdfsd dfsd df fh  gfhf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fg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Sdfg dfgdf gfgh fhff.</a:t>
            </a:r>
          </a:p>
        </p:txBody>
      </p:sp>
    </p:spTree>
    <p:extLst>
      <p:ext uri="{BB962C8B-B14F-4D97-AF65-F5344CB8AC3E}">
        <p14:creationId val="173363814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04857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pic>
        <p:nvPicPr>
          <p:cNvPr descr="F:\HD PICTURE\4e769802.jpeg" id="1026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508280" y="1423176"/>
            <a:ext cx="3859832" cy="2573222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9" name="矩形 8"/>
          <p:cNvSpPr/>
          <p:nvPr/>
        </p:nvSpPr>
        <p:spPr>
          <a:xfrm>
            <a:off x="4656143" y="1419622"/>
            <a:ext cx="2646969" cy="3445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矩形 12"/>
          <p:cNvSpPr/>
          <p:nvPr/>
        </p:nvSpPr>
        <p:spPr>
          <a:xfrm>
            <a:off x="4650847" y="1851404"/>
            <a:ext cx="3029632" cy="34452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椭圆 14"/>
          <p:cNvSpPr/>
          <p:nvPr/>
        </p:nvSpPr>
        <p:spPr>
          <a:xfrm>
            <a:off x="4656143" y="3276318"/>
            <a:ext cx="955861" cy="904385"/>
          </a:xfrm>
          <a:prstGeom prst="ellipse">
            <a:avLst/>
          </a:prstGeom>
          <a:solidFill>
            <a:srgbClr val="00B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椭圆 15"/>
          <p:cNvSpPr/>
          <p:nvPr/>
        </p:nvSpPr>
        <p:spPr>
          <a:xfrm>
            <a:off x="6879304" y="3786035"/>
            <a:ext cx="469834" cy="469834"/>
          </a:xfrm>
          <a:prstGeom prst="ellipse">
            <a:avLst/>
          </a:prstGeom>
          <a:solidFill>
            <a:srgbClr val="00B0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椭圆 16"/>
          <p:cNvSpPr/>
          <p:nvPr/>
        </p:nvSpPr>
        <p:spPr>
          <a:xfrm>
            <a:off x="5282744" y="2839189"/>
            <a:ext cx="741551" cy="741551"/>
          </a:xfrm>
          <a:prstGeom prst="ellipse">
            <a:avLst/>
          </a:prstGeom>
          <a:solidFill>
            <a:srgbClr val="FFC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椭圆 17"/>
          <p:cNvSpPr/>
          <p:nvPr/>
        </p:nvSpPr>
        <p:spPr>
          <a:xfrm>
            <a:off x="6296397" y="3340684"/>
            <a:ext cx="479084" cy="479084"/>
          </a:xfrm>
          <a:prstGeom prst="ellipse">
            <a:avLst/>
          </a:prstGeom>
          <a:solidFill>
            <a:srgbClr val="FFC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椭圆 18"/>
          <p:cNvSpPr/>
          <p:nvPr/>
        </p:nvSpPr>
        <p:spPr>
          <a:xfrm>
            <a:off x="7573111" y="2494558"/>
            <a:ext cx="827448" cy="827448"/>
          </a:xfrm>
          <a:prstGeom prst="ellipse">
            <a:avLst/>
          </a:prstGeom>
          <a:solidFill>
            <a:srgbClr val="FFC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TextBox 9"/>
          <p:cNvSpPr txBox="1"/>
          <p:nvPr/>
        </p:nvSpPr>
        <p:spPr>
          <a:xfrm>
            <a:off x="4572775" y="2367899"/>
            <a:ext cx="4248468" cy="9448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My Mother isa kind and gentle woman. She I</a:t>
            </a:r>
          </a:p>
          <a:p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s always very gentle. She takes good cae of her </a:t>
            </a:r>
          </a:p>
          <a:p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children and keeps them all at school. I have</a:t>
            </a:r>
          </a:p>
          <a:p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one brother and two sistets.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775" y="3311777"/>
            <a:ext cx="4535805" cy="9448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So she gets four children in all. She gives us every</a:t>
            </a:r>
          </a:p>
          <a:p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comfort. We all love her and she loves us also. She </a:t>
            </a:r>
          </a:p>
          <a:p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gets up very early and sleeps very late every day</a:t>
            </a:r>
            <a:b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</a:br>
          </a:p>
        </p:txBody>
      </p:sp>
      <p:sp>
        <p:nvSpPr>
          <p:cNvPr id="21" name="TextBox 20"/>
          <p:cNvSpPr txBox="1"/>
          <p:nvPr/>
        </p:nvSpPr>
        <p:spPr>
          <a:xfrm>
            <a:off x="4656143" y="1419622"/>
            <a:ext cx="26022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POINT YOUR VIEW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50847" y="1845676"/>
            <a:ext cx="2676842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 smtClean="0"/>
              <a:t>SAY THAT TO HERE</a:t>
            </a:r>
          </a:p>
        </p:txBody>
      </p:sp>
    </p:spTree>
    <p:extLst>
      <p:ext uri="{BB962C8B-B14F-4D97-AF65-F5344CB8AC3E}">
        <p14:creationId val="387661942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pic>
        <p:nvPicPr>
          <p:cNvPr descr="F:\HD PICTURE\5fcb0a55.jpeg" id="2050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390219" y="1731766"/>
            <a:ext cx="2520280" cy="1679969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descr="F:\HD PICTURE\photo-1425141750113-187b6a13e28c.jpeg" id="2052" name="Picture 4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rcRect b="4494" r="8694"/>
          <a:stretch>
            <a:fillRect/>
          </a:stretch>
        </p:blipFill>
        <p:spPr bwMode="auto">
          <a:xfrm>
            <a:off x="6233502" y="1737073"/>
            <a:ext cx="2520280" cy="1669354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descr="F:\HD PICTURE\photo-1430916273432-273c2db881a0.jpeg" id="2053" name="Picture 5"/>
          <p:cNvPicPr>
            <a:picLocks noChangeArrowheads="1"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rcRect b="4410" r="1968"/>
          <a:stretch>
            <a:fillRect/>
          </a:stretch>
        </p:blipFill>
        <p:spPr bwMode="auto">
          <a:xfrm>
            <a:off x="3300718" y="1728961"/>
            <a:ext cx="2542565" cy="1685579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 rot="18900000">
            <a:off x="2102198" y="2998919"/>
            <a:ext cx="1161023" cy="21634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2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23" name="矩形 22"/>
          <p:cNvSpPr/>
          <p:nvPr/>
        </p:nvSpPr>
        <p:spPr>
          <a:xfrm rot="18900000">
            <a:off x="5049791" y="2998918"/>
            <a:ext cx="1161023" cy="21634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2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24" name="矩形 23"/>
          <p:cNvSpPr/>
          <p:nvPr/>
        </p:nvSpPr>
        <p:spPr>
          <a:xfrm rot="18900000">
            <a:off x="7964571" y="2998920"/>
            <a:ext cx="1161023" cy="21634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2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804" y="3651870"/>
            <a:ext cx="4238943" cy="1463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 sddf gfbf jkjg ryjgb fg 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Sdfsd dfsd, df fh  gfhfg jgjfss. Dsc dsnj fdfvb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,fgffny yjjmt ytjt fdfbdj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Sdfg, dfgdf gfgh fhff.gxbggne j jjy efcsc gm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Xz zx.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47864" y="3651870"/>
            <a:ext cx="4238943" cy="1463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 sddf gfbf jkjg ryjgb fg 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Sdfsd dfsd, df fh  gfhfg jgjfss. Dsc dsnj fdfvb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,fgffny yjjmt ytjt fdfbdj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Sdfg, dfgdf gfgh fhff.gxbggne j jjy efcsc gm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Xz zx.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00191" y="3651870"/>
            <a:ext cx="4238943" cy="1463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 sddf gfbf jkjg ryjgb fg 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Sdfsd dfsd, df fh  gfhfg jgjfss. Dsc dsnj fdfvb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,fgffny yjjmt ytjt fdfbdj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Sdfg, dfgdf gfgh fhff.gxbggne j jjy efcsc gm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Xz zx.</a:t>
            </a:r>
          </a:p>
        </p:txBody>
      </p:sp>
    </p:spTree>
    <p:extLst>
      <p:ext uri="{BB962C8B-B14F-4D97-AF65-F5344CB8AC3E}">
        <p14:creationId val="1165235519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pic>
        <p:nvPicPr>
          <p:cNvPr descr="C:\Users\acer\Desktop\960a304e251f95cabe27ee67c9177f3e66095214.jpg" id="3074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61" l="1747" r="1654" t="2043"/>
          <a:stretch>
            <a:fillRect/>
          </a:stretch>
        </p:blipFill>
        <p:spPr bwMode="auto">
          <a:xfrm>
            <a:off x="1199999" y="1310935"/>
            <a:ext cx="3096344" cy="2422338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2" name="圆角矩形 1"/>
          <p:cNvSpPr/>
          <p:nvPr/>
        </p:nvSpPr>
        <p:spPr>
          <a:xfrm>
            <a:off x="4723242" y="1491630"/>
            <a:ext cx="914400" cy="9144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圆角矩形 14"/>
          <p:cNvSpPr/>
          <p:nvPr/>
        </p:nvSpPr>
        <p:spPr>
          <a:xfrm>
            <a:off x="4737918" y="2715592"/>
            <a:ext cx="914400" cy="9144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圆角矩形 15"/>
          <p:cNvSpPr/>
          <p:nvPr/>
        </p:nvSpPr>
        <p:spPr>
          <a:xfrm>
            <a:off x="4737918" y="4001337"/>
            <a:ext cx="914400" cy="9144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TextBox 16"/>
          <p:cNvSpPr txBox="1"/>
          <p:nvPr/>
        </p:nvSpPr>
        <p:spPr>
          <a:xfrm>
            <a:off x="5853687" y="1491630"/>
            <a:ext cx="3024336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And in August 2004,I left QingDao to BeiJing and worked for automation software test engineer.Because I want to change my working environment.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3687" y="2715592"/>
            <a:ext cx="3024336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And in August 2004,I left QingDao to BeiJing and worked for automation software test engineer.Because I want to change my working environment.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53687" y="4001337"/>
            <a:ext cx="3024336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  <a:p>
            <a:r>
              <a:rPr altLang="zh-CN" lang="en-US" smtClean="0" sz="1500">
                <a:latin charset="-122" panose="020b0503020204020204" pitchFamily="34" typeface="微软雅黑"/>
                <a:ea charset="-122" panose="020b0503020204020204" pitchFamily="34" typeface="微软雅黑"/>
              </a:rPr>
              <a:t>And in August 2004,I left QingDao to BeiJing and worked for automation software test engineer.Because I want to change my working environment.</a:t>
            </a:r>
          </a:p>
        </p:txBody>
      </p:sp>
      <p:sp>
        <p:nvSpPr>
          <p:cNvPr id="4" name="矩形 3"/>
          <p:cNvSpPr/>
          <p:nvPr/>
        </p:nvSpPr>
        <p:spPr>
          <a:xfrm>
            <a:off x="1966358" y="3780672"/>
            <a:ext cx="1563627" cy="3752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4775" y="4253604"/>
            <a:ext cx="3546793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 sz="1000">
                <a:effectLst/>
                <a:latin charset="-122" panose="020b0503020204020204" pitchFamily="34" typeface="微软雅黑"/>
                <a:ea charset="-122" panose="020b0503020204020204" pitchFamily="34" typeface="微软雅黑"/>
              </a:rPr>
              <a:t>And in August 2004,I left QingDao to BeiJing and </a:t>
            </a:r>
          </a:p>
          <a:p>
            <a:pPr algn="ctr"/>
            <a:r>
              <a:rPr altLang="zh-CN" lang="en-US" smtClean="0" sz="1000">
                <a:effectLst/>
                <a:latin charset="-122" panose="020b0503020204020204" pitchFamily="34" typeface="微软雅黑"/>
                <a:ea charset="-122" panose="020b0503020204020204" pitchFamily="34" typeface="微软雅黑"/>
              </a:rPr>
              <a:t>worked for automation software test engineer.Because </a:t>
            </a:r>
          </a:p>
          <a:p>
            <a:pPr algn="ctr"/>
            <a:r>
              <a:rPr altLang="zh-CN" lang="en-US" smtClean="0" sz="1000">
                <a:effectLst/>
                <a:latin charset="-122" panose="020b0503020204020204" pitchFamily="34" typeface="微软雅黑"/>
                <a:ea charset="-122" panose="020b0503020204020204" pitchFamily="34" typeface="微软雅黑"/>
              </a:rPr>
              <a:t>I want to change my working environment. can gain</a:t>
            </a:r>
          </a:p>
          <a:p>
            <a:pPr algn="ctr"/>
            <a:r>
              <a:rPr altLang="zh-CN" lang="en-US" smtClean="0" sz="1000">
                <a:effectLst/>
                <a:latin charset="-122" panose="020b0503020204020204" pitchFamily="34" typeface="微软雅黑"/>
                <a:ea charset="-122" panose="020b0503020204020204" pitchFamily="34" typeface="微软雅黑"/>
              </a:rPr>
              <a:t> the most from working in this kind of company.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17325" y="3799022"/>
            <a:ext cx="12623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TAXT HERE</a:t>
            </a:r>
          </a:p>
        </p:txBody>
      </p:sp>
      <p:pic>
        <p:nvPicPr>
          <p:cNvPr descr="F:\HD PICTURE\aa322c2d.jpeg" id="3075" name="Picture 3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rcRect b="26924" r="10632"/>
          <a:stretch>
            <a:fillRect/>
          </a:stretch>
        </p:blipFill>
        <p:spPr bwMode="auto">
          <a:xfrm>
            <a:off x="1391833" y="1473115"/>
            <a:ext cx="2712675" cy="1473243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椭圆 31"/>
          <p:cNvSpPr/>
          <p:nvPr/>
        </p:nvSpPr>
        <p:spPr>
          <a:xfrm>
            <a:off x="1903062" y="2407276"/>
            <a:ext cx="328947" cy="328947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椭圆 32"/>
          <p:cNvSpPr/>
          <p:nvPr/>
        </p:nvSpPr>
        <p:spPr>
          <a:xfrm>
            <a:off x="1599301" y="1559642"/>
            <a:ext cx="389188" cy="389188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>
            <a:off x="2358981" y="2198687"/>
            <a:ext cx="253479" cy="253479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>
            <a:off x="2827938" y="1695438"/>
            <a:ext cx="604950" cy="604950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/>
          <p:nvPr/>
        </p:nvSpPr>
        <p:spPr>
          <a:xfrm>
            <a:off x="3323231" y="2516910"/>
            <a:ext cx="219314" cy="219314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椭圆 36"/>
          <p:cNvSpPr/>
          <p:nvPr/>
        </p:nvSpPr>
        <p:spPr>
          <a:xfrm>
            <a:off x="3650093" y="1862117"/>
            <a:ext cx="389188" cy="389188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5118362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340637" y="1583020"/>
            <a:ext cx="1280868" cy="967367"/>
            <a:chOff x="1331639" y="1939857"/>
            <a:chExt cx="1656185" cy="1250822"/>
          </a:xfrm>
        </p:grpSpPr>
        <p:sp>
          <p:nvSpPr>
            <p:cNvPr id="2" name="圆角矩形 1"/>
            <p:cNvSpPr/>
            <p:nvPr/>
          </p:nvSpPr>
          <p:spPr>
            <a:xfrm>
              <a:off x="1331639" y="1939857"/>
              <a:ext cx="1656185" cy="1032710"/>
            </a:xfrm>
            <a:prstGeom prst="roundRect">
              <a:avLst>
                <a:gd fmla="val 5528" name="adj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406526" y="2022474"/>
              <a:ext cx="1508124" cy="770491"/>
            </a:xfrm>
            <a:prstGeom prst="roundRect">
              <a:avLst>
                <a:gd fmla="val 4497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982856" y="3020697"/>
              <a:ext cx="353750" cy="169982"/>
              <a:chOff x="2843808" y="3585041"/>
              <a:chExt cx="792088" cy="342416"/>
            </a:xfrm>
          </p:grpSpPr>
          <p:sp>
            <p:nvSpPr>
              <p:cNvPr id="5" name="矩形 4"/>
              <p:cNvSpPr/>
              <p:nvPr/>
            </p:nvSpPr>
            <p:spPr>
              <a:xfrm>
                <a:off x="3005299" y="3585041"/>
                <a:ext cx="469106" cy="90388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" name="梯形 6"/>
              <p:cNvSpPr/>
              <p:nvPr/>
            </p:nvSpPr>
            <p:spPr>
              <a:xfrm>
                <a:off x="2843808" y="3675429"/>
                <a:ext cx="792088" cy="252028"/>
              </a:xfrm>
              <a:prstGeom prst="trapezoid">
                <a:avLst>
                  <a:gd fmla="val 64305" name="adj"/>
                </a:avLst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27" name="圆角矩形 26"/>
          <p:cNvSpPr/>
          <p:nvPr/>
        </p:nvSpPr>
        <p:spPr>
          <a:xfrm>
            <a:off x="1766480" y="1583019"/>
            <a:ext cx="290553" cy="967367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TextBox 34"/>
          <p:cNvSpPr txBox="1"/>
          <p:nvPr/>
        </p:nvSpPr>
        <p:spPr>
          <a:xfrm>
            <a:off x="2057033" y="2231439"/>
            <a:ext cx="841692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50%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74744" y="2974177"/>
            <a:ext cx="2822892" cy="1005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because some of them have been replaced 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 I feel so sorry about the losing arts, in my 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opinion, they are so classic and their charm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will never fade.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4744" y="2647506"/>
            <a:ext cx="15735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grpSp>
        <p:nvGrpSpPr>
          <p:cNvPr id="70" name="组合 69"/>
          <p:cNvGrpSpPr/>
          <p:nvPr/>
        </p:nvGrpSpPr>
        <p:grpSpPr>
          <a:xfrm>
            <a:off x="313545" y="3978777"/>
            <a:ext cx="2329690" cy="491303"/>
            <a:chOff x="246277" y="3978777"/>
            <a:chExt cx="2329690" cy="491303"/>
          </a:xfrm>
        </p:grpSpPr>
        <p:grpSp>
          <p:nvGrpSpPr>
            <p:cNvPr id="47" name="组合 46"/>
            <p:cNvGrpSpPr/>
            <p:nvPr/>
          </p:nvGrpSpPr>
          <p:grpSpPr>
            <a:xfrm>
              <a:off x="276545" y="3978777"/>
              <a:ext cx="2269153" cy="491303"/>
              <a:chOff x="4137640" y="3979069"/>
              <a:chExt cx="2522592" cy="536897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4137640" y="3979069"/>
                <a:ext cx="2522592" cy="536897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4179983" y="4027367"/>
                <a:ext cx="2437393" cy="4421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246277" y="4055444"/>
              <a:ext cx="2257742" cy="335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600">
                  <a:solidFill>
                    <a:srgbClr val="00B0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MORE THAN TEMPLE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3467041" y="1584262"/>
            <a:ext cx="723969" cy="965292"/>
            <a:chOff x="3995936" y="1942540"/>
            <a:chExt cx="936104" cy="1248139"/>
          </a:xfrm>
        </p:grpSpPr>
        <p:sp>
          <p:nvSpPr>
            <p:cNvPr id="10" name="圆角矩形 9"/>
            <p:cNvSpPr/>
            <p:nvPr/>
          </p:nvSpPr>
          <p:spPr>
            <a:xfrm>
              <a:off x="3995936" y="1942540"/>
              <a:ext cx="936104" cy="1248139"/>
            </a:xfrm>
            <a:prstGeom prst="roundRect">
              <a:avLst>
                <a:gd fmla="val 5528" name="adj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4043301" y="2046553"/>
              <a:ext cx="841375" cy="962106"/>
            </a:xfrm>
            <a:prstGeom prst="roundRect">
              <a:avLst>
                <a:gd fmla="val 4497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椭圆 11"/>
            <p:cNvSpPr/>
            <p:nvPr/>
          </p:nvSpPr>
          <p:spPr>
            <a:xfrm>
              <a:off x="4444936" y="3061034"/>
              <a:ext cx="71058" cy="710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椭圆 13"/>
            <p:cNvSpPr/>
            <p:nvPr/>
          </p:nvSpPr>
          <p:spPr>
            <a:xfrm>
              <a:off x="4446626" y="1977186"/>
              <a:ext cx="34723" cy="3472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8" name="圆角矩形 27"/>
          <p:cNvSpPr/>
          <p:nvPr/>
        </p:nvSpPr>
        <p:spPr>
          <a:xfrm>
            <a:off x="4404328" y="1868657"/>
            <a:ext cx="290553" cy="692777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TextBox 35"/>
          <p:cNvSpPr txBox="1"/>
          <p:nvPr/>
        </p:nvSpPr>
        <p:spPr>
          <a:xfrm>
            <a:off x="4701486" y="2225152"/>
            <a:ext cx="841692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solidFill>
                  <a:srgbClr val="00B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30%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407779" y="2974282"/>
            <a:ext cx="2822892" cy="1005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because some of them have been replaced 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by the new machines and the scientific pro.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 I feel so sorry about the losing arts, in my 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opinion, they are so classic and their charm</a:t>
            </a:r>
          </a:p>
          <a:p>
            <a:r>
              <a:rPr altLang="zh-CN" lang="en-US" sz="1000">
                <a:latin charset="-122" panose="020b0503020204020204" pitchFamily="34" typeface="微软雅黑"/>
                <a:ea charset="-122" panose="020b0503020204020204" pitchFamily="34" typeface="微软雅黑"/>
              </a:rPr>
              <a:t>will never fade.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407779" y="2647611"/>
            <a:ext cx="15735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grpSp>
        <p:nvGrpSpPr>
          <p:cNvPr id="69" name="组合 68"/>
          <p:cNvGrpSpPr/>
          <p:nvPr/>
        </p:nvGrpSpPr>
        <p:grpSpPr>
          <a:xfrm>
            <a:off x="3467041" y="3978882"/>
            <a:ext cx="2329689" cy="491303"/>
            <a:chOff x="3421875" y="3978882"/>
            <a:chExt cx="2329689" cy="491303"/>
          </a:xfrm>
        </p:grpSpPr>
        <p:grpSp>
          <p:nvGrpSpPr>
            <p:cNvPr id="51" name="组合 50"/>
            <p:cNvGrpSpPr/>
            <p:nvPr/>
          </p:nvGrpSpPr>
          <p:grpSpPr>
            <a:xfrm>
              <a:off x="3452143" y="3978882"/>
              <a:ext cx="2269153" cy="491303"/>
              <a:chOff x="4137640" y="3979069"/>
              <a:chExt cx="2522592" cy="536897"/>
            </a:xfrm>
          </p:grpSpPr>
          <p:sp>
            <p:nvSpPr>
              <p:cNvPr id="55" name="矩形 54"/>
              <p:cNvSpPr/>
              <p:nvPr/>
            </p:nvSpPr>
            <p:spPr>
              <a:xfrm>
                <a:off x="4137640" y="3979069"/>
                <a:ext cx="2522592" cy="536897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4179983" y="4027367"/>
                <a:ext cx="2437393" cy="4421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3421875" y="4055549"/>
              <a:ext cx="2257742" cy="335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1600">
                  <a:solidFill>
                    <a:srgbClr val="00B05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MORE THAN TEMPLE</a:t>
              </a: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6271549" y="1594978"/>
            <a:ext cx="2850460" cy="2876071"/>
            <a:chOff x="6135017" y="1594978"/>
            <a:chExt cx="2850460" cy="2876071"/>
          </a:xfrm>
        </p:grpSpPr>
        <p:grpSp>
          <p:nvGrpSpPr>
            <p:cNvPr id="40" name="组合 39"/>
            <p:cNvGrpSpPr/>
            <p:nvPr/>
          </p:nvGrpSpPr>
          <p:grpSpPr>
            <a:xfrm>
              <a:off x="6215074" y="1594978"/>
              <a:ext cx="1724026" cy="1059936"/>
              <a:chOff x="6909018" y="1594978"/>
              <a:chExt cx="1884019" cy="1158301"/>
            </a:xfrm>
          </p:grpSpPr>
          <p:grpSp>
            <p:nvGrpSpPr>
              <p:cNvPr id="32" name="组合 31"/>
              <p:cNvGrpSpPr/>
              <p:nvPr/>
            </p:nvGrpSpPr>
            <p:grpSpPr>
              <a:xfrm>
                <a:off x="6909018" y="1594978"/>
                <a:ext cx="1034106" cy="1035285"/>
                <a:chOff x="6115599" y="1958297"/>
                <a:chExt cx="1034106" cy="1035285"/>
              </a:xfrm>
            </p:grpSpPr>
            <p:grpSp>
              <p:nvGrpSpPr>
                <p:cNvPr id="26" name="组合 25"/>
                <p:cNvGrpSpPr/>
                <p:nvPr/>
              </p:nvGrpSpPr>
              <p:grpSpPr>
                <a:xfrm>
                  <a:off x="6115599" y="1958297"/>
                  <a:ext cx="517651" cy="1035285"/>
                  <a:chOff x="6304919" y="1939857"/>
                  <a:chExt cx="612491" cy="1224962"/>
                </a:xfrm>
              </p:grpSpPr>
              <p:sp>
                <p:nvSpPr>
                  <p:cNvPr id="15" name="圆角矩形 14"/>
                  <p:cNvSpPr/>
                  <p:nvPr/>
                </p:nvSpPr>
                <p:spPr>
                  <a:xfrm>
                    <a:off x="6304919" y="1939857"/>
                    <a:ext cx="612491" cy="1224962"/>
                  </a:xfrm>
                  <a:prstGeom prst="roundRect">
                    <a:avLst>
                      <a:gd fmla="val 5528" name="adj"/>
                    </a:avLst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6" name="圆角矩形 15"/>
                  <p:cNvSpPr/>
                  <p:nvPr/>
                </p:nvSpPr>
                <p:spPr>
                  <a:xfrm>
                    <a:off x="6343274" y="2006972"/>
                    <a:ext cx="535781" cy="1025077"/>
                  </a:xfrm>
                  <a:prstGeom prst="roundRect">
                    <a:avLst>
                      <a:gd fmla="val 4497" name="adj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9" name="椭圆 18"/>
                  <p:cNvSpPr/>
                  <p:nvPr/>
                </p:nvSpPr>
                <p:spPr>
                  <a:xfrm>
                    <a:off x="6574779" y="3059249"/>
                    <a:ext cx="72771" cy="7277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0" name="椭圆 19"/>
                  <p:cNvSpPr/>
                  <p:nvPr/>
                </p:nvSpPr>
                <p:spPr>
                  <a:xfrm>
                    <a:off x="6593384" y="1954033"/>
                    <a:ext cx="35560" cy="355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29" name="圆角矩形 28"/>
                <p:cNvSpPr/>
                <p:nvPr/>
              </p:nvSpPr>
              <p:spPr>
                <a:xfrm>
                  <a:off x="6832188" y="2615047"/>
                  <a:ext cx="317517" cy="378535"/>
                </a:xfrm>
                <a:prstGeom prst="round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37" name="TextBox 36"/>
              <p:cNvSpPr txBox="1"/>
              <p:nvPr/>
            </p:nvSpPr>
            <p:spPr>
              <a:xfrm>
                <a:off x="7943124" y="2291614"/>
                <a:ext cx="919803" cy="4996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b="1" lang="en-US" smtClean="0" sz="2400">
                    <a:solidFill>
                      <a:srgbClr val="FFC000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20%</a:t>
                </a: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6135018" y="2981585"/>
              <a:ext cx="2822892" cy="10058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1000"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</a:t>
              </a:r>
            </a:p>
            <a:p>
              <a:r>
                <a:rPr altLang="zh-CN" lang="en-US" sz="1000">
                  <a:latin charset="-122" panose="020b0503020204020204" pitchFamily="34" typeface="微软雅黑"/>
                  <a:ea charset="-122" panose="020b0503020204020204" pitchFamily="34" typeface="微软雅黑"/>
                </a:rPr>
                <a:t>because some of them have been replaced </a:t>
              </a:r>
            </a:p>
            <a:p>
              <a:r>
                <a:rPr altLang="zh-CN" lang="en-US" sz="1000">
                  <a:latin charset="-122" panose="020b0503020204020204" pitchFamily="34" typeface="微软雅黑"/>
                  <a:ea charset="-122" panose="020b0503020204020204" pitchFamily="34" typeface="微软雅黑"/>
                </a:rPr>
                <a:t>by the new machines and the scientific pro.</a:t>
              </a:r>
            </a:p>
            <a:p>
              <a:r>
                <a:rPr altLang="zh-CN" lang="en-US" sz="1000">
                  <a:latin charset="-122" panose="020b0503020204020204" pitchFamily="34" typeface="微软雅黑"/>
                  <a:ea charset="-122" panose="020b0503020204020204" pitchFamily="34" typeface="微软雅黑"/>
                </a:rPr>
                <a:t> I feel so sorry about the losing arts, in my </a:t>
              </a:r>
            </a:p>
            <a:p>
              <a:r>
                <a:rPr altLang="zh-CN" lang="en-US" sz="1000">
                  <a:latin charset="-122" panose="020b0503020204020204" pitchFamily="34" typeface="微软雅黑"/>
                  <a:ea charset="-122" panose="020b0503020204020204" pitchFamily="34" typeface="微软雅黑"/>
                </a:rPr>
                <a:t>opinion, they are so classic and their charm</a:t>
              </a:r>
            </a:p>
            <a:p>
              <a:r>
                <a:rPr altLang="zh-CN" lang="en-US" sz="1000">
                  <a:latin charset="-122" panose="020b0503020204020204" pitchFamily="34" typeface="微软雅黑"/>
                  <a:ea charset="-122" panose="020b0503020204020204" pitchFamily="34" typeface="微软雅黑"/>
                </a:rPr>
                <a:t>will never fade.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135018" y="2654914"/>
              <a:ext cx="1573530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0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TEXT HERE</a:t>
              </a:r>
            </a:p>
          </p:txBody>
        </p:sp>
        <p:grpSp>
          <p:nvGrpSpPr>
            <p:cNvPr id="67" name="组合 66"/>
            <p:cNvGrpSpPr/>
            <p:nvPr/>
          </p:nvGrpSpPr>
          <p:grpSpPr>
            <a:xfrm>
              <a:off x="6203192" y="3979746"/>
              <a:ext cx="2329690" cy="491303"/>
              <a:chOff x="6149113" y="3986185"/>
              <a:chExt cx="2329690" cy="491303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6179381" y="3986185"/>
                <a:ext cx="2269153" cy="491303"/>
                <a:chOff x="4137640" y="3979069"/>
                <a:chExt cx="2522592" cy="536897"/>
              </a:xfrm>
            </p:grpSpPr>
            <p:sp>
              <p:nvSpPr>
                <p:cNvPr id="62" name="矩形 61"/>
                <p:cNvSpPr/>
                <p:nvPr/>
              </p:nvSpPr>
              <p:spPr>
                <a:xfrm>
                  <a:off x="4137640" y="3979069"/>
                  <a:ext cx="2522592" cy="53689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3" name="矩形 62"/>
                <p:cNvSpPr/>
                <p:nvPr/>
              </p:nvSpPr>
              <p:spPr>
                <a:xfrm>
                  <a:off x="4179983" y="4027367"/>
                  <a:ext cx="2437393" cy="44219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61" name="TextBox 60"/>
              <p:cNvSpPr txBox="1"/>
              <p:nvPr/>
            </p:nvSpPr>
            <p:spPr>
              <a:xfrm>
                <a:off x="6149114" y="4062852"/>
                <a:ext cx="2257742" cy="33528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lang="en-US" smtClean="0" sz="1600">
                    <a:solidFill>
                      <a:srgbClr val="FFC000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MORE THAN TEMPLE</a:t>
                </a:r>
              </a:p>
            </p:txBody>
          </p:sp>
        </p:grpSp>
      </p:grpSp>
    </p:spTree>
    <p:extLst>
      <p:ext uri="{BB962C8B-B14F-4D97-AF65-F5344CB8AC3E}">
        <p14:creationId val="90782237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" name="矩形 43"/>
          <p:cNvSpPr/>
          <p:nvPr/>
        </p:nvSpPr>
        <p:spPr>
          <a:xfrm>
            <a:off x="1307290" y="1352258"/>
            <a:ext cx="527902" cy="40959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椭圆 2"/>
          <p:cNvSpPr/>
          <p:nvPr/>
        </p:nvSpPr>
        <p:spPr>
          <a:xfrm>
            <a:off x="-482717" y="51470"/>
            <a:ext cx="987574" cy="987574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522816" y="130069"/>
            <a:ext cx="5058092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187624" y="1276375"/>
            <a:ext cx="3240360" cy="1606464"/>
            <a:chOff x="1187624" y="1276375"/>
            <a:chExt cx="3240360" cy="1606464"/>
          </a:xfrm>
        </p:grpSpPr>
        <p:sp>
          <p:nvSpPr>
            <p:cNvPr id="7" name="矩形 6"/>
            <p:cNvSpPr/>
            <p:nvPr/>
          </p:nvSpPr>
          <p:spPr>
            <a:xfrm>
              <a:off x="1187624" y="1276375"/>
              <a:ext cx="3240360" cy="16064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1797144" y="1377034"/>
              <a:ext cx="2114681" cy="735211"/>
              <a:chOff x="1704743" y="1377034"/>
              <a:chExt cx="2114681" cy="735211"/>
            </a:xfrm>
          </p:grpSpPr>
          <p:sp>
            <p:nvSpPr>
              <p:cNvPr id="4" name="圆角矩形 3"/>
              <p:cNvSpPr/>
              <p:nvPr/>
            </p:nvSpPr>
            <p:spPr>
              <a:xfrm>
                <a:off x="1797144" y="1377034"/>
                <a:ext cx="1279416" cy="360040"/>
              </a:xfrm>
              <a:prstGeom prst="round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778595" y="1387777"/>
                <a:ext cx="1230630" cy="32004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b="1" lang="en-US" smtClean="0" sz="15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TEXT HERE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704743" y="1804468"/>
                <a:ext cx="2094230" cy="30480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b="1" lang="en-US" smtClean="0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MORE THAN TEMPLE</a:t>
                </a: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1268463" y="2113398"/>
              <a:ext cx="3159521" cy="5943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100">
                  <a:latin charset="-122" panose="020b0503020204020204" pitchFamily="34" typeface="微软雅黑"/>
                  <a:ea charset="-122" panose="020b0503020204020204" pitchFamily="34" typeface="微软雅黑"/>
                </a:rPr>
                <a:t>Many traditional arts are losing nowadays, because some of them have been replaced by the new machines and the scientific pro.</a:t>
              </a:r>
            </a:p>
          </p:txBody>
        </p:sp>
      </p:grpSp>
      <p:sp>
        <p:nvSpPr>
          <p:cNvPr id="16" name="矩形 15"/>
          <p:cNvSpPr/>
          <p:nvPr/>
        </p:nvSpPr>
        <p:spPr>
          <a:xfrm>
            <a:off x="4716463" y="1276350"/>
            <a:ext cx="3240360" cy="16064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圆角矩形 18"/>
          <p:cNvSpPr/>
          <p:nvPr/>
        </p:nvSpPr>
        <p:spPr>
          <a:xfrm>
            <a:off x="5418384" y="1377009"/>
            <a:ext cx="1279416" cy="36004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TextBox 19"/>
          <p:cNvSpPr txBox="1"/>
          <p:nvPr/>
        </p:nvSpPr>
        <p:spPr>
          <a:xfrm>
            <a:off x="5399835" y="1387752"/>
            <a:ext cx="1230630" cy="320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25983" y="1804443"/>
            <a:ext cx="209423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MORE THAN TEMPLE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97303" y="2113373"/>
            <a:ext cx="3159521" cy="594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100"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by the new machines and the scientific pro.</a:t>
            </a:r>
          </a:p>
        </p:txBody>
      </p:sp>
      <p:sp>
        <p:nvSpPr>
          <p:cNvPr id="23" name="矩形 22"/>
          <p:cNvSpPr/>
          <p:nvPr/>
        </p:nvSpPr>
        <p:spPr>
          <a:xfrm>
            <a:off x="1187624" y="3195638"/>
            <a:ext cx="3240360" cy="16064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圆角矩形 25"/>
          <p:cNvSpPr/>
          <p:nvPr/>
        </p:nvSpPr>
        <p:spPr>
          <a:xfrm>
            <a:off x="1889545" y="3296297"/>
            <a:ext cx="1279416" cy="36004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TextBox 26"/>
          <p:cNvSpPr txBox="1"/>
          <p:nvPr/>
        </p:nvSpPr>
        <p:spPr>
          <a:xfrm>
            <a:off x="1870996" y="3307040"/>
            <a:ext cx="1230630" cy="320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97144" y="3723730"/>
            <a:ext cx="209423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MORE THAN TEMPLE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8463" y="4032660"/>
            <a:ext cx="3159521" cy="594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100"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by the new machines and the scientific pro.</a:t>
            </a:r>
          </a:p>
        </p:txBody>
      </p:sp>
      <p:sp>
        <p:nvSpPr>
          <p:cNvPr id="30" name="矩形 29"/>
          <p:cNvSpPr/>
          <p:nvPr/>
        </p:nvSpPr>
        <p:spPr>
          <a:xfrm>
            <a:off x="4716463" y="3195638"/>
            <a:ext cx="3240360" cy="16064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圆角矩形 32"/>
          <p:cNvSpPr/>
          <p:nvPr/>
        </p:nvSpPr>
        <p:spPr>
          <a:xfrm>
            <a:off x="5418384" y="3296297"/>
            <a:ext cx="1279416" cy="36004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TextBox 33"/>
          <p:cNvSpPr txBox="1"/>
          <p:nvPr/>
        </p:nvSpPr>
        <p:spPr>
          <a:xfrm>
            <a:off x="5399835" y="3307040"/>
            <a:ext cx="1230630" cy="320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TEXT HERE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325983" y="3723730"/>
            <a:ext cx="209423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MORE THAN TEMPLE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97303" y="4032660"/>
            <a:ext cx="3159521" cy="594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100">
                <a:latin charset="-122" panose="020b0503020204020204" pitchFamily="34" typeface="微软雅黑"/>
                <a:ea charset="-122" panose="020b0503020204020204" pitchFamily="34" typeface="微软雅黑"/>
              </a:rPr>
              <a:t>Many traditional arts are losing nowadays, because some of them have been replaced by the new machines and the scientific pro.</a:t>
            </a:r>
          </a:p>
        </p:txBody>
      </p:sp>
    </p:spTree>
    <p:extLst>
      <p:ext uri="{BB962C8B-B14F-4D97-AF65-F5344CB8AC3E}">
        <p14:creationId val="907822371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3367872" y="1491630"/>
            <a:ext cx="2507649" cy="25076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5973651" y="930674"/>
            <a:ext cx="579631" cy="579631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6170496" y="1734620"/>
            <a:ext cx="625731" cy="625731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TextBox 5"/>
          <p:cNvSpPr txBox="1"/>
          <p:nvPr/>
        </p:nvSpPr>
        <p:spPr>
          <a:xfrm>
            <a:off x="766267" y="23854"/>
            <a:ext cx="2789555" cy="542544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5000">
                <a:solidFill>
                  <a:srgbClr val="00B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7" name="椭圆 6"/>
          <p:cNvSpPr/>
          <p:nvPr/>
        </p:nvSpPr>
        <p:spPr>
          <a:xfrm>
            <a:off x="6388651" y="3389645"/>
            <a:ext cx="639483" cy="605045"/>
          </a:xfrm>
          <a:prstGeom prst="ellipse">
            <a:avLst/>
          </a:prstGeom>
          <a:solidFill>
            <a:srgbClr val="FFC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6483361" y="436331"/>
            <a:ext cx="388404" cy="388404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TextBox 10"/>
          <p:cNvSpPr txBox="1"/>
          <p:nvPr/>
        </p:nvSpPr>
        <p:spPr>
          <a:xfrm>
            <a:off x="3635896" y="2047486"/>
            <a:ext cx="1723636" cy="28346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TWO</a:t>
            </a:r>
          </a:p>
          <a:p>
            <a:endParaRPr altLang="zh-CN" b="1" lang="en-US" smtClean="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Sdhfsdlf dsf dssg dsg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Sdfsd dfsd df fh  gfhf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Sj  fgff sdfs greg hgh fg</a:t>
            </a:r>
          </a:p>
          <a:p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Sdfg dfgdf gfgh fhff.</a:t>
            </a:r>
          </a:p>
        </p:txBody>
      </p:sp>
      <p:sp>
        <p:nvSpPr>
          <p:cNvPr id="12" name="椭圆 11"/>
          <p:cNvSpPr/>
          <p:nvPr/>
        </p:nvSpPr>
        <p:spPr>
          <a:xfrm>
            <a:off x="5547225" y="2302912"/>
            <a:ext cx="885084" cy="885084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7284494" y="3999279"/>
            <a:ext cx="360040" cy="360040"/>
          </a:xfrm>
          <a:prstGeom prst="ellipse">
            <a:avLst/>
          </a:pr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41739132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jinfeitang</Company>
  <PresentationFormat>On-screen Show (16:9)</PresentationFormat>
  <Paragraphs>306</Paragraphs>
  <Slides>21</Slides>
  <Notes>1</Notes>
  <TotalTime>365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baseType="lpstr" size="26">
      <vt:lpstr>Arial</vt:lpstr>
      <vt:lpstr>Calibri</vt:lpstr>
      <vt:lpstr>Calibri Light</vt:lpstr>
      <vt:lpstr>微软雅黑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2015-11-10T13:42:32Z</dcterms:created>
  <cp:lastModifiedBy>kan</cp:lastModifiedBy>
  <dcterms:modified xsi:type="dcterms:W3CDTF">2021-08-20T10:51:33Z</dcterms:modified>
  <cp:revision>45</cp:revision>
  <dc:title>PowerPoint 演示文稿</dc:title>
</cp:coreProperties>
</file>